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4630400" cy="8229600"/>
  <p:notesSz cx="8229600" cy="14630400"/>
  <p:embeddedFontLst>
    <p:embeddedFont>
      <p:font typeface="Cabin" panose="020B0604020202020204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Unbounded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835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12836"/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37724" y="2381658"/>
            <a:ext cx="7468553" cy="173314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1050"/>
              </a:lnSpc>
              <a:buNone/>
            </a:pPr>
            <a:r>
              <a:rPr lang="en-US" sz="7200" dirty="0" err="1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ScuptoFoam</a:t>
            </a:r>
            <a:endParaRPr lang="en-US" sz="7200" dirty="0"/>
          </a:p>
        </p:txBody>
      </p:sp>
      <p:sp>
        <p:nvSpPr>
          <p:cNvPr id="4" name="Text 1"/>
          <p:cNvSpPr/>
          <p:nvPr/>
        </p:nvSpPr>
        <p:spPr>
          <a:xfrm>
            <a:off x="1853565" y="4698444"/>
            <a:ext cx="5436870" cy="4223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300"/>
              </a:lnSpc>
              <a:buNone/>
            </a:pPr>
            <a:r>
              <a:rPr lang="en-US" sz="265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CNC Foam Cutting System</a:t>
            </a:r>
            <a:endParaRPr lang="en-US" sz="2650" dirty="0"/>
          </a:p>
        </p:txBody>
      </p:sp>
      <p:sp>
        <p:nvSpPr>
          <p:cNvPr id="5" name="Text 2"/>
          <p:cNvSpPr/>
          <p:nvPr/>
        </p:nvSpPr>
        <p:spPr>
          <a:xfrm>
            <a:off x="837724" y="5479733"/>
            <a:ext cx="7468553" cy="4786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Mohammed Jaddou, Amajad Mousa</a:t>
            </a:r>
            <a:endParaRPr lang="en-US" sz="2350" dirty="0"/>
          </a:p>
        </p:txBody>
      </p:sp>
      <p:sp>
        <p:nvSpPr>
          <p:cNvPr id="6" name="Text 3"/>
          <p:cNvSpPr/>
          <p:nvPr/>
        </p:nvSpPr>
        <p:spPr>
          <a:xfrm>
            <a:off x="837724" y="6227564"/>
            <a:ext cx="7468553" cy="4786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Supervisor: Dr. Hanal Abu-Zant</a:t>
            </a:r>
            <a:endParaRPr lang="en-US" sz="23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2162294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Conclusion:</a:t>
            </a:r>
            <a:endParaRPr lang="en-US" sz="4400" dirty="0"/>
          </a:p>
        </p:txBody>
      </p:sp>
      <p:sp>
        <p:nvSpPr>
          <p:cNvPr id="3" name="Text 1"/>
          <p:cNvSpPr/>
          <p:nvPr/>
        </p:nvSpPr>
        <p:spPr>
          <a:xfrm>
            <a:off x="1196697" y="3614261"/>
            <a:ext cx="12595979" cy="957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Our project successfully demonstrated a cost-effective, portable, and precise CNC foam cutting solution, making manufacturing accessible to a wider audience.</a:t>
            </a:r>
            <a:endParaRPr lang="en-US" sz="2350" dirty="0"/>
          </a:p>
        </p:txBody>
      </p:sp>
      <p:sp>
        <p:nvSpPr>
          <p:cNvPr id="4" name="Shape 2"/>
          <p:cNvSpPr/>
          <p:nvPr/>
        </p:nvSpPr>
        <p:spPr>
          <a:xfrm>
            <a:off x="837724" y="3345061"/>
            <a:ext cx="30480" cy="1495663"/>
          </a:xfrm>
          <a:prstGeom prst="rect">
            <a:avLst/>
          </a:prstGeom>
          <a:solidFill>
            <a:srgbClr val="0A988B"/>
          </a:solidFill>
          <a:ln/>
        </p:spPr>
      </p:sp>
      <p:sp>
        <p:nvSpPr>
          <p:cNvPr id="5" name="Text 3"/>
          <p:cNvSpPr/>
          <p:nvPr/>
        </p:nvSpPr>
        <p:spPr>
          <a:xfrm>
            <a:off x="837724" y="5109924"/>
            <a:ext cx="12954952" cy="957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This system offers a powerful tool for students, small workshops, and hobbyists, democratizing access to high-precision cutting technology.</a:t>
            </a:r>
            <a:endParaRPr lang="en-US" sz="235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99AB4C2-DB38-45CF-AD3E-791EC810D107}"/>
              </a:ext>
            </a:extLst>
          </p:cNvPr>
          <p:cNvSpPr/>
          <p:nvPr/>
        </p:nvSpPr>
        <p:spPr>
          <a:xfrm>
            <a:off x="12641179" y="7411771"/>
            <a:ext cx="1844842" cy="737937"/>
          </a:xfrm>
          <a:prstGeom prst="roundRect">
            <a:avLst/>
          </a:prstGeom>
          <a:solidFill>
            <a:srgbClr val="112836"/>
          </a:solidFill>
          <a:ln>
            <a:solidFill>
              <a:srgbClr val="1128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67093" y="903923"/>
            <a:ext cx="7582614" cy="118086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50"/>
              </a:lnSpc>
              <a:buNone/>
            </a:pPr>
            <a:r>
              <a:rPr lang="en-US" sz="245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Foam is widely used in packaging, insulation, and prototyping, but cutting it precisely can be difficult.</a:t>
            </a:r>
            <a:endParaRPr lang="en-US" sz="2450" dirty="0"/>
          </a:p>
        </p:txBody>
      </p:sp>
      <p:sp>
        <p:nvSpPr>
          <p:cNvPr id="4" name="Text 1"/>
          <p:cNvSpPr/>
          <p:nvPr/>
        </p:nvSpPr>
        <p:spPr>
          <a:xfrm>
            <a:off x="6267093" y="2558653"/>
            <a:ext cx="2701647" cy="328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Current Methods</a:t>
            </a:r>
            <a:endParaRPr lang="en-US" sz="2050" dirty="0"/>
          </a:p>
        </p:txBody>
      </p:sp>
      <p:sp>
        <p:nvSpPr>
          <p:cNvPr id="5" name="Text 2"/>
          <p:cNvSpPr/>
          <p:nvPr/>
        </p:nvSpPr>
        <p:spPr>
          <a:xfrm>
            <a:off x="6267093" y="3109674"/>
            <a:ext cx="3519249" cy="133838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800"/>
              </a:lnSpc>
              <a:buSzPct val="100000"/>
              <a:buChar char="•"/>
            </a:pPr>
            <a:r>
              <a:rPr lang="en-US" sz="17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Manual cutting: Lacks accuracy, consistency, and repeatability.</a:t>
            </a:r>
            <a:endParaRPr lang="en-US" sz="1750" dirty="0"/>
          </a:p>
        </p:txBody>
      </p:sp>
      <p:sp>
        <p:nvSpPr>
          <p:cNvPr id="6" name="Text 3"/>
          <p:cNvSpPr/>
          <p:nvPr/>
        </p:nvSpPr>
        <p:spPr>
          <a:xfrm>
            <a:off x="6267093" y="4526042"/>
            <a:ext cx="3519249" cy="133838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800"/>
              </a:lnSpc>
              <a:buSzPct val="100000"/>
              <a:buChar char="•"/>
            </a:pPr>
            <a:r>
              <a:rPr lang="en-US" sz="17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Industrial CNC: Precise, but bulky, expensive, and inaccessible for many.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10338078" y="2558653"/>
            <a:ext cx="2624257" cy="328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Our Inspiration</a:t>
            </a:r>
            <a:endParaRPr lang="en-US" sz="2050" dirty="0"/>
          </a:p>
        </p:txBody>
      </p:sp>
      <p:sp>
        <p:nvSpPr>
          <p:cNvPr id="8" name="Text 5"/>
          <p:cNvSpPr/>
          <p:nvPr/>
        </p:nvSpPr>
        <p:spPr>
          <a:xfrm>
            <a:off x="10338078" y="3109674"/>
            <a:ext cx="3519249" cy="40151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500"/>
              </a:lnSpc>
              <a:buNone/>
            </a:pPr>
            <a:r>
              <a:rPr lang="en-US" sz="21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This gap inspired our project to design a system combining CNC precision with affordability and portability for students, researchers, and small businesses – making it compact, cost-effective, and easy to operate without high-end industrial infrastructure.</a:t>
            </a:r>
            <a:endParaRPr lang="en-US" sz="21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D37F26A-6B98-4CB9-8C67-D87C340267EA}"/>
              </a:ext>
            </a:extLst>
          </p:cNvPr>
          <p:cNvSpPr/>
          <p:nvPr/>
        </p:nvSpPr>
        <p:spPr>
          <a:xfrm>
            <a:off x="12641179" y="7411771"/>
            <a:ext cx="1844842" cy="737937"/>
          </a:xfrm>
          <a:prstGeom prst="roundRect">
            <a:avLst/>
          </a:prstGeom>
          <a:solidFill>
            <a:srgbClr val="112836"/>
          </a:solidFill>
          <a:ln>
            <a:solidFill>
              <a:srgbClr val="1128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465421"/>
            <a:ext cx="6292334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Project Objectives:</a:t>
            </a:r>
            <a:endParaRPr lang="en-US" sz="4400" dirty="0"/>
          </a:p>
        </p:txBody>
      </p:sp>
      <p:sp>
        <p:nvSpPr>
          <p:cNvPr id="3" name="Shape 1"/>
          <p:cNvSpPr/>
          <p:nvPr/>
        </p:nvSpPr>
        <p:spPr>
          <a:xfrm>
            <a:off x="837724" y="3007162"/>
            <a:ext cx="4158734" cy="3756898"/>
          </a:xfrm>
          <a:prstGeom prst="roundRect">
            <a:avLst>
              <a:gd name="adj" fmla="val 3894"/>
            </a:avLst>
          </a:prstGeom>
          <a:solidFill>
            <a:srgbClr val="112836"/>
          </a:solidFill>
          <a:ln/>
        </p:spPr>
      </p:sp>
      <p:sp>
        <p:nvSpPr>
          <p:cNvPr id="4" name="Shape 2"/>
          <p:cNvSpPr/>
          <p:nvPr/>
        </p:nvSpPr>
        <p:spPr>
          <a:xfrm>
            <a:off x="837724" y="2976682"/>
            <a:ext cx="4158734" cy="121920"/>
          </a:xfrm>
          <a:prstGeom prst="roundRect">
            <a:avLst>
              <a:gd name="adj" fmla="val 29451"/>
            </a:avLst>
          </a:prstGeom>
          <a:solidFill>
            <a:srgbClr val="0A988B"/>
          </a:solidFill>
          <a:ln/>
        </p:spPr>
      </p:sp>
      <p:sp>
        <p:nvSpPr>
          <p:cNvPr id="5" name="Shape 3"/>
          <p:cNvSpPr/>
          <p:nvPr/>
        </p:nvSpPr>
        <p:spPr>
          <a:xfrm>
            <a:off x="2557998" y="2648188"/>
            <a:ext cx="718066" cy="718066"/>
          </a:xfrm>
          <a:prstGeom prst="roundRect">
            <a:avLst>
              <a:gd name="adj" fmla="val 127342"/>
            </a:avLst>
          </a:prstGeom>
          <a:solidFill>
            <a:srgbClr val="0A988B"/>
          </a:solidFill>
          <a:ln/>
        </p:spPr>
      </p:sp>
      <p:sp>
        <p:nvSpPr>
          <p:cNvPr id="6" name="Text 4"/>
          <p:cNvSpPr/>
          <p:nvPr/>
        </p:nvSpPr>
        <p:spPr>
          <a:xfrm>
            <a:off x="2773382" y="2827734"/>
            <a:ext cx="287179" cy="3589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25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1</a:t>
            </a:r>
            <a:endParaRPr lang="en-US" sz="2250" dirty="0"/>
          </a:p>
        </p:txBody>
      </p:sp>
      <p:sp>
        <p:nvSpPr>
          <p:cNvPr id="7" name="Text 5"/>
          <p:cNvSpPr/>
          <p:nvPr/>
        </p:nvSpPr>
        <p:spPr>
          <a:xfrm>
            <a:off x="1107519" y="3605570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2D &amp; 3D Cutting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1107519" y="4101108"/>
            <a:ext cx="3619143" cy="239315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Build a CNC foam cutter capable of both 2D and 3D operations using Arduino Uno and heated nichrome wire.</a:t>
            </a:r>
            <a:endParaRPr lang="en-US" sz="2350" dirty="0"/>
          </a:p>
        </p:txBody>
      </p:sp>
      <p:sp>
        <p:nvSpPr>
          <p:cNvPr id="9" name="Shape 7"/>
          <p:cNvSpPr/>
          <p:nvPr/>
        </p:nvSpPr>
        <p:spPr>
          <a:xfrm>
            <a:off x="5235773" y="3007162"/>
            <a:ext cx="4158734" cy="3756898"/>
          </a:xfrm>
          <a:prstGeom prst="roundRect">
            <a:avLst>
              <a:gd name="adj" fmla="val 3894"/>
            </a:avLst>
          </a:prstGeom>
          <a:solidFill>
            <a:srgbClr val="112836"/>
          </a:solidFill>
          <a:ln/>
        </p:spPr>
      </p:sp>
      <p:sp>
        <p:nvSpPr>
          <p:cNvPr id="10" name="Shape 8"/>
          <p:cNvSpPr/>
          <p:nvPr/>
        </p:nvSpPr>
        <p:spPr>
          <a:xfrm>
            <a:off x="5235773" y="2976682"/>
            <a:ext cx="4158734" cy="121920"/>
          </a:xfrm>
          <a:prstGeom prst="roundRect">
            <a:avLst>
              <a:gd name="adj" fmla="val 29451"/>
            </a:avLst>
          </a:prstGeom>
          <a:solidFill>
            <a:srgbClr val="0A988B"/>
          </a:solidFill>
          <a:ln/>
        </p:spPr>
      </p:sp>
      <p:sp>
        <p:nvSpPr>
          <p:cNvPr id="11" name="Shape 9"/>
          <p:cNvSpPr/>
          <p:nvPr/>
        </p:nvSpPr>
        <p:spPr>
          <a:xfrm>
            <a:off x="6956048" y="2648188"/>
            <a:ext cx="718066" cy="718066"/>
          </a:xfrm>
          <a:prstGeom prst="roundRect">
            <a:avLst>
              <a:gd name="adj" fmla="val 127342"/>
            </a:avLst>
          </a:prstGeom>
          <a:solidFill>
            <a:srgbClr val="0A988B"/>
          </a:solidFill>
          <a:ln/>
        </p:spPr>
      </p:sp>
      <p:sp>
        <p:nvSpPr>
          <p:cNvPr id="12" name="Text 10"/>
          <p:cNvSpPr/>
          <p:nvPr/>
        </p:nvSpPr>
        <p:spPr>
          <a:xfrm>
            <a:off x="7171432" y="2827734"/>
            <a:ext cx="287179" cy="3589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25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2</a:t>
            </a:r>
            <a:endParaRPr lang="en-US" sz="2250" dirty="0"/>
          </a:p>
        </p:txBody>
      </p:sp>
      <p:sp>
        <p:nvSpPr>
          <p:cNvPr id="13" name="Text 11"/>
          <p:cNvSpPr/>
          <p:nvPr/>
        </p:nvSpPr>
        <p:spPr>
          <a:xfrm>
            <a:off x="5505569" y="3605570"/>
            <a:ext cx="3286720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Standalone Control</a:t>
            </a:r>
            <a:endParaRPr lang="en-US" sz="2200" dirty="0"/>
          </a:p>
        </p:txBody>
      </p:sp>
      <p:sp>
        <p:nvSpPr>
          <p:cNvPr id="14" name="Text 12"/>
          <p:cNvSpPr/>
          <p:nvPr/>
        </p:nvSpPr>
        <p:spPr>
          <a:xfrm>
            <a:off x="5505569" y="4101108"/>
            <a:ext cx="3619143" cy="14358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Integrate a Raspberry Pi with a monitor to eliminate the need for a laptop.</a:t>
            </a:r>
            <a:endParaRPr lang="en-US" sz="2350" dirty="0"/>
          </a:p>
        </p:txBody>
      </p:sp>
      <p:sp>
        <p:nvSpPr>
          <p:cNvPr id="15" name="Shape 13"/>
          <p:cNvSpPr/>
          <p:nvPr/>
        </p:nvSpPr>
        <p:spPr>
          <a:xfrm>
            <a:off x="9633823" y="3007162"/>
            <a:ext cx="4158853" cy="3756898"/>
          </a:xfrm>
          <a:prstGeom prst="roundRect">
            <a:avLst>
              <a:gd name="adj" fmla="val 3894"/>
            </a:avLst>
          </a:prstGeom>
          <a:solidFill>
            <a:srgbClr val="112836"/>
          </a:solidFill>
          <a:ln/>
        </p:spPr>
      </p:sp>
      <p:sp>
        <p:nvSpPr>
          <p:cNvPr id="16" name="Shape 14"/>
          <p:cNvSpPr/>
          <p:nvPr/>
        </p:nvSpPr>
        <p:spPr>
          <a:xfrm>
            <a:off x="9633823" y="2976682"/>
            <a:ext cx="4158853" cy="121920"/>
          </a:xfrm>
          <a:prstGeom prst="roundRect">
            <a:avLst>
              <a:gd name="adj" fmla="val 29451"/>
            </a:avLst>
          </a:prstGeom>
          <a:solidFill>
            <a:srgbClr val="0A988B"/>
          </a:solidFill>
          <a:ln/>
        </p:spPr>
      </p:sp>
      <p:sp>
        <p:nvSpPr>
          <p:cNvPr id="17" name="Shape 15"/>
          <p:cNvSpPr/>
          <p:nvPr/>
        </p:nvSpPr>
        <p:spPr>
          <a:xfrm>
            <a:off x="11354217" y="2648188"/>
            <a:ext cx="718066" cy="718066"/>
          </a:xfrm>
          <a:prstGeom prst="roundRect">
            <a:avLst>
              <a:gd name="adj" fmla="val 127342"/>
            </a:avLst>
          </a:prstGeom>
          <a:solidFill>
            <a:srgbClr val="0A988B"/>
          </a:solidFill>
          <a:ln/>
        </p:spPr>
      </p:sp>
      <p:sp>
        <p:nvSpPr>
          <p:cNvPr id="18" name="Text 16"/>
          <p:cNvSpPr/>
          <p:nvPr/>
        </p:nvSpPr>
        <p:spPr>
          <a:xfrm>
            <a:off x="11569601" y="2827734"/>
            <a:ext cx="287179" cy="3589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600"/>
              </a:lnSpc>
              <a:buNone/>
            </a:pPr>
            <a:r>
              <a:rPr lang="en-US" sz="225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3</a:t>
            </a:r>
            <a:endParaRPr lang="en-US" sz="2250" dirty="0"/>
          </a:p>
        </p:txBody>
      </p:sp>
      <p:sp>
        <p:nvSpPr>
          <p:cNvPr id="19" name="Text 17"/>
          <p:cNvSpPr/>
          <p:nvPr/>
        </p:nvSpPr>
        <p:spPr>
          <a:xfrm>
            <a:off x="9903619" y="3605570"/>
            <a:ext cx="3084909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Remote Operation</a:t>
            </a:r>
            <a:endParaRPr lang="en-US" sz="2200" dirty="0"/>
          </a:p>
        </p:txBody>
      </p:sp>
      <p:sp>
        <p:nvSpPr>
          <p:cNvPr id="20" name="Text 18"/>
          <p:cNvSpPr/>
          <p:nvPr/>
        </p:nvSpPr>
        <p:spPr>
          <a:xfrm>
            <a:off x="9903619" y="4101108"/>
            <a:ext cx="3619262" cy="239315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Develop a Flask-based mobile/web application for remote control, G-code upload, and real-time monitoring.</a:t>
            </a:r>
            <a:endParaRPr lang="en-US" sz="235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80A4CA7-49B9-486D-8323-D4B7D338B407}"/>
              </a:ext>
            </a:extLst>
          </p:cNvPr>
          <p:cNvSpPr/>
          <p:nvPr/>
        </p:nvSpPr>
        <p:spPr>
          <a:xfrm>
            <a:off x="12641179" y="7411771"/>
            <a:ext cx="1844842" cy="737937"/>
          </a:xfrm>
          <a:prstGeom prst="roundRect">
            <a:avLst/>
          </a:prstGeom>
          <a:solidFill>
            <a:srgbClr val="112836"/>
          </a:solidFill>
          <a:ln>
            <a:solidFill>
              <a:srgbClr val="1128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37724" y="1274445"/>
            <a:ext cx="7468553" cy="14080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Hardware Components:</a:t>
            </a:r>
            <a:endParaRPr lang="en-US" sz="4400" dirty="0"/>
          </a:p>
        </p:txBody>
      </p:sp>
      <p:sp>
        <p:nvSpPr>
          <p:cNvPr id="4" name="Text 1"/>
          <p:cNvSpPr/>
          <p:nvPr/>
        </p:nvSpPr>
        <p:spPr>
          <a:xfrm>
            <a:off x="837724" y="3256836"/>
            <a:ext cx="3442335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0A988B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NEMA Stepper Motors:</a:t>
            </a: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 Three motors for X, Y, and Z axis movement.</a:t>
            </a:r>
            <a:endParaRPr lang="en-US" sz="1850" dirty="0"/>
          </a:p>
        </p:txBody>
      </p:sp>
      <p:sp>
        <p:nvSpPr>
          <p:cNvPr id="5" name="Text 2"/>
          <p:cNvSpPr/>
          <p:nvPr/>
        </p:nvSpPr>
        <p:spPr>
          <a:xfrm>
            <a:off x="837724" y="4489609"/>
            <a:ext cx="3442335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0A988B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Arduino Uno:</a:t>
            </a: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 Serves as the motor controller.</a:t>
            </a:r>
            <a:endParaRPr lang="en-US" sz="1850" dirty="0"/>
          </a:p>
        </p:txBody>
      </p:sp>
      <p:sp>
        <p:nvSpPr>
          <p:cNvPr id="6" name="Text 3"/>
          <p:cNvSpPr/>
          <p:nvPr/>
        </p:nvSpPr>
        <p:spPr>
          <a:xfrm>
            <a:off x="837724" y="5339358"/>
            <a:ext cx="3442335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0A988B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DC-DC Converter:</a:t>
            </a: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 Regulates current to the heated wire for stable cutting.</a:t>
            </a:r>
            <a:endParaRPr lang="en-US" sz="1850" dirty="0"/>
          </a:p>
        </p:txBody>
      </p:sp>
      <p:sp>
        <p:nvSpPr>
          <p:cNvPr id="7" name="Text 4"/>
          <p:cNvSpPr/>
          <p:nvPr/>
        </p:nvSpPr>
        <p:spPr>
          <a:xfrm>
            <a:off x="4871561" y="3256836"/>
            <a:ext cx="3442335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0A988B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Raspberry Pi &amp; Display:</a:t>
            </a: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 User interface for standalone operation.</a:t>
            </a:r>
            <a:endParaRPr lang="en-US" sz="1850" dirty="0"/>
          </a:p>
        </p:txBody>
      </p:sp>
      <p:sp>
        <p:nvSpPr>
          <p:cNvPr id="8" name="Text 5"/>
          <p:cNvSpPr/>
          <p:nvPr/>
        </p:nvSpPr>
        <p:spPr>
          <a:xfrm>
            <a:off x="4871561" y="4489609"/>
            <a:ext cx="3442335" cy="1532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0A988B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Nichrome Heated Wire:</a:t>
            </a: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 Provides precise cutting through controlled heat application.</a:t>
            </a:r>
            <a:endParaRPr lang="en-US" sz="1850" dirty="0"/>
          </a:p>
        </p:txBody>
      </p:sp>
      <p:sp>
        <p:nvSpPr>
          <p:cNvPr id="9" name="Text 6"/>
          <p:cNvSpPr/>
          <p:nvPr/>
        </p:nvSpPr>
        <p:spPr>
          <a:xfrm>
            <a:off x="4871561" y="6105406"/>
            <a:ext cx="3442335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0A988B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Custom Frame:</a:t>
            </a: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 Provides stability during operation.</a:t>
            </a:r>
            <a:endParaRPr lang="en-US" sz="18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226344"/>
            <a:ext cx="10348793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Raspberry Pi Communications:</a:t>
            </a:r>
            <a:endParaRPr lang="en-US" sz="4400" dirty="0"/>
          </a:p>
        </p:txBody>
      </p:sp>
      <p:sp>
        <p:nvSpPr>
          <p:cNvPr id="3" name="Text 1"/>
          <p:cNvSpPr/>
          <p:nvPr/>
        </p:nvSpPr>
        <p:spPr>
          <a:xfrm>
            <a:off x="837724" y="2409111"/>
            <a:ext cx="12954952" cy="957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The Raspberry Pi runs a PyQt5 GUI application, allowing users to jog motors, upload/preview G-code, and start/stop cutting jobs.</a:t>
            </a:r>
            <a:endParaRPr lang="en-US" sz="2350" dirty="0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724" y="3635573"/>
            <a:ext cx="4318278" cy="957501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1077039" y="4832390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PyQt5 GUI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077039" y="5327928"/>
            <a:ext cx="3839647" cy="957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User interface for direct machine control.</a:t>
            </a:r>
            <a:endParaRPr lang="en-US" sz="2350" dirty="0"/>
          </a:p>
        </p:txBody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002" y="3635573"/>
            <a:ext cx="4318278" cy="957501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5395317" y="4832390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USB Serial</a:t>
            </a:r>
            <a:endParaRPr lang="en-US" sz="2200" dirty="0"/>
          </a:p>
        </p:txBody>
      </p:sp>
      <p:sp>
        <p:nvSpPr>
          <p:cNvPr id="9" name="Text 5"/>
          <p:cNvSpPr/>
          <p:nvPr/>
        </p:nvSpPr>
        <p:spPr>
          <a:xfrm>
            <a:off x="5395317" y="5327928"/>
            <a:ext cx="3839647" cy="14358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Communication link between Raspberry Pi and Arduino Uno.</a:t>
            </a:r>
            <a:endParaRPr lang="en-US" sz="2350" dirty="0"/>
          </a:p>
        </p:txBody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4279" y="3635573"/>
            <a:ext cx="4318278" cy="957501"/>
          </a:xfrm>
          <a:prstGeom prst="rect">
            <a:avLst/>
          </a:prstGeom>
        </p:spPr>
      </p:pic>
      <p:sp>
        <p:nvSpPr>
          <p:cNvPr id="11" name="Text 6"/>
          <p:cNvSpPr/>
          <p:nvPr/>
        </p:nvSpPr>
        <p:spPr>
          <a:xfrm>
            <a:off x="9713595" y="4832390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GRBL Firmware</a:t>
            </a:r>
            <a:endParaRPr lang="en-US" sz="2200" dirty="0"/>
          </a:p>
        </p:txBody>
      </p:sp>
      <p:sp>
        <p:nvSpPr>
          <p:cNvPr id="12" name="Text 7"/>
          <p:cNvSpPr/>
          <p:nvPr/>
        </p:nvSpPr>
        <p:spPr>
          <a:xfrm>
            <a:off x="9713595" y="5327928"/>
            <a:ext cx="3839647" cy="14358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On Arduino, drives motors with precision based on commands.</a:t>
            </a:r>
            <a:endParaRPr lang="en-US" sz="2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E3B28A1-72BB-48CE-928C-99BAE293014E}"/>
              </a:ext>
            </a:extLst>
          </p:cNvPr>
          <p:cNvSpPr/>
          <p:nvPr/>
        </p:nvSpPr>
        <p:spPr>
          <a:xfrm>
            <a:off x="12641179" y="7411771"/>
            <a:ext cx="1844842" cy="737937"/>
          </a:xfrm>
          <a:prstGeom prst="roundRect">
            <a:avLst/>
          </a:prstGeom>
          <a:solidFill>
            <a:srgbClr val="112836"/>
          </a:solidFill>
          <a:ln>
            <a:solidFill>
              <a:srgbClr val="1128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0663" y="299204"/>
            <a:ext cx="3632954" cy="7631192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837724" y="895588"/>
            <a:ext cx="7468553" cy="14080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Mobile Communications:</a:t>
            </a:r>
            <a:endParaRPr lang="en-US" sz="4400" dirty="0"/>
          </a:p>
        </p:txBody>
      </p:sp>
      <p:sp>
        <p:nvSpPr>
          <p:cNvPr id="5" name="Text 1"/>
          <p:cNvSpPr/>
          <p:nvPr/>
        </p:nvSpPr>
        <p:spPr>
          <a:xfrm>
            <a:off x="837724" y="2662595"/>
            <a:ext cx="7468553" cy="14358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A Flask-based web application provides a responsive mobile interface for remote control from any device on the same Wi-Fi network.</a:t>
            </a:r>
            <a:endParaRPr lang="en-US" sz="2350" dirty="0"/>
          </a:p>
        </p:txBody>
      </p:sp>
      <p:sp>
        <p:nvSpPr>
          <p:cNvPr id="6" name="Text 2"/>
          <p:cNvSpPr/>
          <p:nvPr/>
        </p:nvSpPr>
        <p:spPr>
          <a:xfrm>
            <a:off x="837724" y="4457462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Key Features</a:t>
            </a:r>
            <a:endParaRPr lang="en-US" sz="2200" dirty="0"/>
          </a:p>
        </p:txBody>
      </p:sp>
      <p:sp>
        <p:nvSpPr>
          <p:cNvPr id="7" name="Text 3"/>
          <p:cNvSpPr/>
          <p:nvPr/>
        </p:nvSpPr>
        <p:spPr>
          <a:xfrm>
            <a:off x="837724" y="5168384"/>
            <a:ext cx="7468553" cy="4786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Jog the machine</a:t>
            </a:r>
            <a:endParaRPr lang="en-US" sz="1850" dirty="0"/>
          </a:p>
        </p:txBody>
      </p:sp>
      <p:sp>
        <p:nvSpPr>
          <p:cNvPr id="8" name="Text 4"/>
          <p:cNvSpPr/>
          <p:nvPr/>
        </p:nvSpPr>
        <p:spPr>
          <a:xfrm>
            <a:off x="837724" y="5730716"/>
            <a:ext cx="7468553" cy="4786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Start and stop jobs</a:t>
            </a:r>
            <a:endParaRPr lang="en-US" sz="1850" dirty="0"/>
          </a:p>
        </p:txBody>
      </p:sp>
      <p:sp>
        <p:nvSpPr>
          <p:cNvPr id="9" name="Text 5"/>
          <p:cNvSpPr/>
          <p:nvPr/>
        </p:nvSpPr>
        <p:spPr>
          <a:xfrm>
            <a:off x="837724" y="6293048"/>
            <a:ext cx="7468553" cy="4786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Zero the axes</a:t>
            </a:r>
            <a:endParaRPr lang="en-US" sz="1850" dirty="0"/>
          </a:p>
        </p:txBody>
      </p:sp>
      <p:sp>
        <p:nvSpPr>
          <p:cNvPr id="10" name="Text 6"/>
          <p:cNvSpPr/>
          <p:nvPr/>
        </p:nvSpPr>
        <p:spPr>
          <a:xfrm>
            <a:off x="837724" y="6855381"/>
            <a:ext cx="7468553" cy="4786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3000"/>
              </a:lnSpc>
              <a:buSzPct val="100000"/>
              <a:buChar char="•"/>
            </a:pPr>
            <a:r>
              <a:rPr lang="en-US" sz="18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File uploads (G-code from phone to Raspberry Pi)</a:t>
            </a:r>
            <a:endParaRPr lang="en-US" sz="18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3409" y="474107"/>
            <a:ext cx="4056936" cy="506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950"/>
              </a:lnSpc>
              <a:buNone/>
            </a:pPr>
            <a:r>
              <a:rPr lang="en-US" sz="315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Results:</a:t>
            </a:r>
            <a:endParaRPr lang="en-US" sz="3150" dirty="0"/>
          </a:p>
        </p:txBody>
      </p:sp>
      <p:sp>
        <p:nvSpPr>
          <p:cNvPr id="3" name="Text 1"/>
          <p:cNvSpPr/>
          <p:nvPr/>
        </p:nvSpPr>
        <p:spPr>
          <a:xfrm>
            <a:off x="603409" y="1325880"/>
            <a:ext cx="13423583" cy="3448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6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Our system successfully performed precise and repeatable 2D and 3D cuts on various foam samples.</a:t>
            </a:r>
            <a:endParaRPr lang="en-US" sz="1650" dirty="0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530" y="2058591"/>
            <a:ext cx="3423285" cy="456438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8280" y="2058591"/>
            <a:ext cx="3371017" cy="4619506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603409" y="7066002"/>
            <a:ext cx="13423583" cy="689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6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Both the Raspberry Pi GUI and mobile app functioned flawlessly, confirming our project as a viable, cost-effective alternative to expensive CNC systems.</a:t>
            </a:r>
            <a:endParaRPr lang="en-US" sz="165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BFD7885-D195-44F4-BE72-288EA6D98A8F}"/>
              </a:ext>
            </a:extLst>
          </p:cNvPr>
          <p:cNvSpPr/>
          <p:nvPr/>
        </p:nvSpPr>
        <p:spPr>
          <a:xfrm>
            <a:off x="12641179" y="7411771"/>
            <a:ext cx="1844842" cy="737937"/>
          </a:xfrm>
          <a:prstGeom prst="roundRect">
            <a:avLst/>
          </a:prstGeom>
          <a:solidFill>
            <a:srgbClr val="112836"/>
          </a:solidFill>
          <a:ln>
            <a:solidFill>
              <a:srgbClr val="1128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472327"/>
            <a:ext cx="8532019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Challenges &amp; Constraints</a:t>
            </a:r>
            <a:endParaRPr lang="en-US" sz="4400" dirty="0"/>
          </a:p>
        </p:txBody>
      </p:sp>
      <p:sp>
        <p:nvSpPr>
          <p:cNvPr id="3" name="Shape 1"/>
          <p:cNvSpPr/>
          <p:nvPr/>
        </p:nvSpPr>
        <p:spPr>
          <a:xfrm>
            <a:off x="837724" y="2655094"/>
            <a:ext cx="6357818" cy="1931432"/>
          </a:xfrm>
          <a:prstGeom prst="roundRect">
            <a:avLst>
              <a:gd name="adj" fmla="val 1859"/>
            </a:avLst>
          </a:prstGeom>
          <a:solidFill>
            <a:srgbClr val="304755"/>
          </a:solidFill>
          <a:ln/>
        </p:spPr>
      </p:sp>
      <p:sp>
        <p:nvSpPr>
          <p:cNvPr id="4" name="Text 2"/>
          <p:cNvSpPr/>
          <p:nvPr/>
        </p:nvSpPr>
        <p:spPr>
          <a:xfrm>
            <a:off x="1077039" y="2894409"/>
            <a:ext cx="3581638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Hardware Availability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1077039" y="3389947"/>
            <a:ext cx="5879187" cy="957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Limited local market options caused delays in sourcing components.</a:t>
            </a:r>
            <a:endParaRPr lang="en-US" sz="2350" dirty="0"/>
          </a:p>
        </p:txBody>
      </p:sp>
      <p:sp>
        <p:nvSpPr>
          <p:cNvPr id="6" name="Shape 4"/>
          <p:cNvSpPr/>
          <p:nvPr/>
        </p:nvSpPr>
        <p:spPr>
          <a:xfrm>
            <a:off x="7434858" y="2655094"/>
            <a:ext cx="6357818" cy="1931432"/>
          </a:xfrm>
          <a:prstGeom prst="roundRect">
            <a:avLst>
              <a:gd name="adj" fmla="val 1859"/>
            </a:avLst>
          </a:prstGeom>
          <a:solidFill>
            <a:srgbClr val="304755"/>
          </a:solidFill>
          <a:ln/>
        </p:spPr>
      </p:sp>
      <p:sp>
        <p:nvSpPr>
          <p:cNvPr id="7" name="Text 5"/>
          <p:cNvSpPr/>
          <p:nvPr/>
        </p:nvSpPr>
        <p:spPr>
          <a:xfrm>
            <a:off x="7674173" y="2894409"/>
            <a:ext cx="3407450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Fragile Components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7674173" y="3389947"/>
            <a:ext cx="5879187" cy="957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3D-printed components frequently broke under operational stress.</a:t>
            </a:r>
            <a:endParaRPr lang="en-US" sz="2350" dirty="0"/>
          </a:p>
        </p:txBody>
      </p:sp>
      <p:sp>
        <p:nvSpPr>
          <p:cNvPr id="9" name="Shape 7"/>
          <p:cNvSpPr/>
          <p:nvPr/>
        </p:nvSpPr>
        <p:spPr>
          <a:xfrm>
            <a:off x="837724" y="4825841"/>
            <a:ext cx="12954952" cy="1931432"/>
          </a:xfrm>
          <a:prstGeom prst="roundRect">
            <a:avLst>
              <a:gd name="adj" fmla="val 1859"/>
            </a:avLst>
          </a:prstGeom>
          <a:solidFill>
            <a:srgbClr val="304755"/>
          </a:solidFill>
          <a:ln/>
        </p:spPr>
      </p:sp>
      <p:sp>
        <p:nvSpPr>
          <p:cNvPr id="10" name="Text 8"/>
          <p:cNvSpPr/>
          <p:nvPr/>
        </p:nvSpPr>
        <p:spPr>
          <a:xfrm>
            <a:off x="1077039" y="5065157"/>
            <a:ext cx="5567720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Heat Control for the Cutting Wire</a:t>
            </a:r>
            <a:endParaRPr lang="en-US" sz="2200" dirty="0"/>
          </a:p>
        </p:txBody>
      </p:sp>
      <p:sp>
        <p:nvSpPr>
          <p:cNvPr id="11" name="Text 9"/>
          <p:cNvSpPr/>
          <p:nvPr/>
        </p:nvSpPr>
        <p:spPr>
          <a:xfrm>
            <a:off x="1077039" y="5560695"/>
            <a:ext cx="12476321" cy="9572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Maintaining a stable wire temperature was difficult. Too much current caused wire breakage, while too little made cutting slow or uneven.</a:t>
            </a:r>
            <a:endParaRPr lang="en-US" sz="2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6EB14CC-0B24-48FD-82B6-D82BF6DDF668}"/>
              </a:ext>
            </a:extLst>
          </p:cNvPr>
          <p:cNvSpPr/>
          <p:nvPr/>
        </p:nvSpPr>
        <p:spPr>
          <a:xfrm>
            <a:off x="12641179" y="7411771"/>
            <a:ext cx="1844842" cy="737937"/>
          </a:xfrm>
          <a:prstGeom prst="roundRect">
            <a:avLst/>
          </a:prstGeom>
          <a:solidFill>
            <a:srgbClr val="112836"/>
          </a:solidFill>
          <a:ln>
            <a:solidFill>
              <a:srgbClr val="1128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809274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FFFF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Future Work:</a:t>
            </a:r>
            <a:endParaRPr lang="en-US" sz="4400" dirty="0"/>
          </a:p>
        </p:txBody>
      </p:sp>
      <p:sp>
        <p:nvSpPr>
          <p:cNvPr id="3" name="Shape 1"/>
          <p:cNvSpPr/>
          <p:nvPr/>
        </p:nvSpPr>
        <p:spPr>
          <a:xfrm>
            <a:off x="837724" y="2992041"/>
            <a:ext cx="4158734" cy="3428286"/>
          </a:xfrm>
          <a:prstGeom prst="roundRect">
            <a:avLst>
              <a:gd name="adj" fmla="val 4268"/>
            </a:avLst>
          </a:prstGeom>
          <a:solidFill>
            <a:srgbClr val="112836"/>
          </a:solidFill>
          <a:ln w="30480">
            <a:solidFill>
              <a:srgbClr val="49606E"/>
            </a:solidFill>
            <a:prstDash val="solid"/>
          </a:ln>
        </p:spPr>
      </p:sp>
      <p:sp>
        <p:nvSpPr>
          <p:cNvPr id="4" name="Shape 2"/>
          <p:cNvSpPr/>
          <p:nvPr/>
        </p:nvSpPr>
        <p:spPr>
          <a:xfrm>
            <a:off x="807244" y="2992041"/>
            <a:ext cx="121920" cy="3428286"/>
          </a:xfrm>
          <a:prstGeom prst="roundRect">
            <a:avLst>
              <a:gd name="adj" fmla="val 29451"/>
            </a:avLst>
          </a:prstGeom>
          <a:solidFill>
            <a:srgbClr val="0A988B"/>
          </a:solidFill>
          <a:ln/>
        </p:spPr>
      </p:sp>
      <p:sp>
        <p:nvSpPr>
          <p:cNvPr id="5" name="Text 3"/>
          <p:cNvSpPr/>
          <p:nvPr/>
        </p:nvSpPr>
        <p:spPr>
          <a:xfrm>
            <a:off x="1198959" y="3261836"/>
            <a:ext cx="3527703" cy="7038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Vision System Integration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1198959" y="4109323"/>
            <a:ext cx="3527703" cy="14358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Implement a camera for real-time monitoring of the cutting process.</a:t>
            </a:r>
            <a:endParaRPr lang="en-US" sz="2350" dirty="0"/>
          </a:p>
        </p:txBody>
      </p:sp>
      <p:sp>
        <p:nvSpPr>
          <p:cNvPr id="7" name="Shape 5"/>
          <p:cNvSpPr/>
          <p:nvPr/>
        </p:nvSpPr>
        <p:spPr>
          <a:xfrm>
            <a:off x="5235773" y="2992041"/>
            <a:ext cx="4158734" cy="3428286"/>
          </a:xfrm>
          <a:prstGeom prst="roundRect">
            <a:avLst>
              <a:gd name="adj" fmla="val 4268"/>
            </a:avLst>
          </a:prstGeom>
          <a:solidFill>
            <a:srgbClr val="112836"/>
          </a:solidFill>
          <a:ln w="30480">
            <a:solidFill>
              <a:srgbClr val="49606E"/>
            </a:solidFill>
            <a:prstDash val="solid"/>
          </a:ln>
        </p:spPr>
      </p:sp>
      <p:sp>
        <p:nvSpPr>
          <p:cNvPr id="8" name="Shape 6"/>
          <p:cNvSpPr/>
          <p:nvPr/>
        </p:nvSpPr>
        <p:spPr>
          <a:xfrm>
            <a:off x="5205293" y="2992041"/>
            <a:ext cx="121920" cy="3428286"/>
          </a:xfrm>
          <a:prstGeom prst="roundRect">
            <a:avLst>
              <a:gd name="adj" fmla="val 29451"/>
            </a:avLst>
          </a:prstGeom>
          <a:solidFill>
            <a:srgbClr val="0A988B"/>
          </a:solidFill>
          <a:ln/>
        </p:spPr>
      </p:sp>
      <p:sp>
        <p:nvSpPr>
          <p:cNvPr id="9" name="Text 7"/>
          <p:cNvSpPr/>
          <p:nvPr/>
        </p:nvSpPr>
        <p:spPr>
          <a:xfrm>
            <a:off x="5597009" y="3261836"/>
            <a:ext cx="3527703" cy="7038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Automated Material Handling</a:t>
            </a:r>
            <a:endParaRPr lang="en-US" sz="2200" dirty="0"/>
          </a:p>
        </p:txBody>
      </p:sp>
      <p:sp>
        <p:nvSpPr>
          <p:cNvPr id="10" name="Text 8"/>
          <p:cNvSpPr/>
          <p:nvPr/>
        </p:nvSpPr>
        <p:spPr>
          <a:xfrm>
            <a:off x="5597009" y="4109323"/>
            <a:ext cx="3527703" cy="14358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Develop systems for automatic loading and unloading of foam.</a:t>
            </a:r>
            <a:endParaRPr lang="en-US" sz="2350" dirty="0"/>
          </a:p>
        </p:txBody>
      </p:sp>
      <p:sp>
        <p:nvSpPr>
          <p:cNvPr id="11" name="Shape 9"/>
          <p:cNvSpPr/>
          <p:nvPr/>
        </p:nvSpPr>
        <p:spPr>
          <a:xfrm>
            <a:off x="9633823" y="2992041"/>
            <a:ext cx="4158853" cy="3428286"/>
          </a:xfrm>
          <a:prstGeom prst="roundRect">
            <a:avLst>
              <a:gd name="adj" fmla="val 4268"/>
            </a:avLst>
          </a:prstGeom>
          <a:solidFill>
            <a:srgbClr val="112836"/>
          </a:solidFill>
          <a:ln w="30480">
            <a:solidFill>
              <a:srgbClr val="49606E"/>
            </a:solidFill>
            <a:prstDash val="solid"/>
          </a:ln>
        </p:spPr>
      </p:sp>
      <p:sp>
        <p:nvSpPr>
          <p:cNvPr id="12" name="Shape 10"/>
          <p:cNvSpPr/>
          <p:nvPr/>
        </p:nvSpPr>
        <p:spPr>
          <a:xfrm>
            <a:off x="9603343" y="2992041"/>
            <a:ext cx="121920" cy="3428286"/>
          </a:xfrm>
          <a:prstGeom prst="roundRect">
            <a:avLst>
              <a:gd name="adj" fmla="val 29451"/>
            </a:avLst>
          </a:prstGeom>
          <a:solidFill>
            <a:srgbClr val="0A988B"/>
          </a:solidFill>
          <a:ln/>
        </p:spPr>
      </p:sp>
      <p:sp>
        <p:nvSpPr>
          <p:cNvPr id="13" name="Text 11"/>
          <p:cNvSpPr/>
          <p:nvPr/>
        </p:nvSpPr>
        <p:spPr>
          <a:xfrm>
            <a:off x="9995059" y="3261836"/>
            <a:ext cx="323409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CAD6DE"/>
                </a:solidFill>
                <a:latin typeface="Unbounded" pitchFamily="34" charset="0"/>
                <a:ea typeface="Unbounded" pitchFamily="34" charset="-122"/>
                <a:cs typeface="Unbounded" pitchFamily="34" charset="-120"/>
              </a:rPr>
              <a:t>Material Expansion</a:t>
            </a:r>
            <a:endParaRPr lang="en-US" sz="2200" dirty="0"/>
          </a:p>
        </p:txBody>
      </p:sp>
      <p:sp>
        <p:nvSpPr>
          <p:cNvPr id="14" name="Text 12"/>
          <p:cNvSpPr/>
          <p:nvPr/>
        </p:nvSpPr>
        <p:spPr>
          <a:xfrm>
            <a:off x="9995059" y="3757374"/>
            <a:ext cx="3527822" cy="239315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750"/>
              </a:lnSpc>
              <a:buNone/>
            </a:pPr>
            <a:r>
              <a:rPr lang="en-US" sz="2350" dirty="0">
                <a:solidFill>
                  <a:srgbClr val="CAD6DE"/>
                </a:solidFill>
                <a:latin typeface="Cabin" pitchFamily="34" charset="0"/>
                <a:ea typeface="Cabin" pitchFamily="34" charset="-122"/>
                <a:cs typeface="Cabin" pitchFamily="34" charset="-120"/>
              </a:rPr>
              <a:t>Change the material of the wire so it can handle higher voltages and expand the project to other materials like plastic</a:t>
            </a:r>
            <a:endParaRPr lang="en-US" sz="235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261B40F-B06B-456A-AFCF-CF4B7B16E725}"/>
              </a:ext>
            </a:extLst>
          </p:cNvPr>
          <p:cNvSpPr/>
          <p:nvPr/>
        </p:nvSpPr>
        <p:spPr>
          <a:xfrm>
            <a:off x="12641179" y="7411771"/>
            <a:ext cx="1844842" cy="737937"/>
          </a:xfrm>
          <a:prstGeom prst="roundRect">
            <a:avLst/>
          </a:prstGeom>
          <a:solidFill>
            <a:srgbClr val="112836"/>
          </a:solidFill>
          <a:ln>
            <a:solidFill>
              <a:srgbClr val="1128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564</Words>
  <Application>Microsoft Office PowerPoint</Application>
  <PresentationFormat>Custom</PresentationFormat>
  <Paragraphs>72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Cabin</vt:lpstr>
      <vt:lpstr>Arial</vt:lpstr>
      <vt:lpstr>Calibri</vt:lpstr>
      <vt:lpstr>Unbounded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lastModifiedBy>mohammed jaddou</cp:lastModifiedBy>
  <cp:revision>2</cp:revision>
  <dcterms:created xsi:type="dcterms:W3CDTF">2025-09-18T22:30:22Z</dcterms:created>
  <dcterms:modified xsi:type="dcterms:W3CDTF">2025-09-18T22:34:06Z</dcterms:modified>
</cp:coreProperties>
</file>