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1"/>
  </p:notesMasterIdLst>
  <p:sldIdLst>
    <p:sldId id="257" r:id="rId2"/>
    <p:sldId id="297" r:id="rId3"/>
    <p:sldId id="306" r:id="rId4"/>
    <p:sldId id="281" r:id="rId5"/>
    <p:sldId id="298" r:id="rId6"/>
    <p:sldId id="295" r:id="rId7"/>
    <p:sldId id="260" r:id="rId8"/>
    <p:sldId id="299" r:id="rId9"/>
    <p:sldId id="261" r:id="rId10"/>
    <p:sldId id="262" r:id="rId11"/>
    <p:sldId id="282" r:id="rId12"/>
    <p:sldId id="283" r:id="rId13"/>
    <p:sldId id="301" r:id="rId14"/>
    <p:sldId id="300" r:id="rId15"/>
    <p:sldId id="263" r:id="rId16"/>
    <p:sldId id="302" r:id="rId17"/>
    <p:sldId id="303" r:id="rId18"/>
    <p:sldId id="304" r:id="rId19"/>
    <p:sldId id="305" r:id="rId20"/>
    <p:sldId id="308" r:id="rId21"/>
    <p:sldId id="309" r:id="rId22"/>
    <p:sldId id="264" r:id="rId23"/>
    <p:sldId id="290" r:id="rId24"/>
    <p:sldId id="291" r:id="rId25"/>
    <p:sldId id="269" r:id="rId26"/>
    <p:sldId id="296" r:id="rId27"/>
    <p:sldId id="276" r:id="rId28"/>
    <p:sldId id="277" r:id="rId29"/>
    <p:sldId id="307" r:id="rId30"/>
  </p:sldIdLst>
  <p:sldSz cx="12192000" cy="6858000"/>
  <p:notesSz cx="6858000" cy="9144000"/>
  <p:defaultTextStyle>
    <a:defPPr>
      <a:defRPr lang="en-US"/>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p:cViewPr varScale="1">
        <p:scale>
          <a:sx n="74" d="100"/>
          <a:sy n="74" d="100"/>
        </p:scale>
        <p:origin x="492"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AF87E0F-F244-4E4E-9F32-ADD0FE1CFE5C}" type="datetimeFigureOut">
              <a:rPr lang="en-US"/>
              <a:pPr>
                <a:defRPr/>
              </a:pPr>
              <a:t>6/12/2017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9A4ECC4-8868-4EEA-BEB2-5F413CE1F353}" type="slidenum">
              <a:rPr lang="en-US"/>
              <a:pPr>
                <a:defRPr/>
              </a:pPr>
              <a:t>‹#›</a:t>
            </a:fld>
            <a:endParaRPr lang="en-US"/>
          </a:p>
        </p:txBody>
      </p:sp>
    </p:spTree>
    <p:extLst>
      <p:ext uri="{BB962C8B-B14F-4D97-AF65-F5344CB8AC3E}">
        <p14:creationId xmlns:p14="http://schemas.microsoft.com/office/powerpoint/2010/main" val="12850358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If not have a google account he or she can create an new one and continue enjoy our application </a:t>
            </a:r>
          </a:p>
          <a:p>
            <a:pPr eaLnBrk="1" hangingPunct="1">
              <a:spcBef>
                <a:spcPct val="0"/>
              </a:spcBef>
            </a:pPr>
            <a:r>
              <a:rPr lang="en-US" smtClean="0"/>
              <a:t>After that the user should select which account want to log in with and will see his information and the profile picture on his google plus acount </a:t>
            </a:r>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606B551-4F8A-491E-8A4C-CBAF6045197A}" type="slidenum">
              <a:rPr lang="en-US">
                <a:cs typeface="Arial" charset="0"/>
              </a:rPr>
              <a:pPr fontAlgn="base">
                <a:spcBef>
                  <a:spcPct val="0"/>
                </a:spcBef>
                <a:spcAft>
                  <a:spcPct val="0"/>
                </a:spcAft>
                <a:defRPr/>
              </a:pPr>
              <a:t>9</a:t>
            </a:fld>
            <a:endParaRPr lang="en-US">
              <a:cs typeface="Arial" charset="0"/>
            </a:endParaRPr>
          </a:p>
        </p:txBody>
      </p:sp>
    </p:spTree>
    <p:extLst>
      <p:ext uri="{BB962C8B-B14F-4D97-AF65-F5344CB8AC3E}">
        <p14:creationId xmlns:p14="http://schemas.microsoft.com/office/powerpoint/2010/main" val="2558248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259A234-A90B-4594-B168-02F6D0A32D1F}" type="datetimeFigureOut">
              <a:rPr lang="en-US"/>
              <a:pPr>
                <a:defRPr/>
              </a:pPr>
              <a:t>6/12/2017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0E4F81-13C5-4602-96B2-73D4EF489CA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E7D5A7E-4CF7-44EE-8B26-AF8CB8CAC383}" type="datetimeFigureOut">
              <a:rPr lang="en-US"/>
              <a:pPr>
                <a:defRPr/>
              </a:pPr>
              <a:t>6/12/2017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C3CD869-4501-427C-BACD-3277EC2B29A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285169D-A162-4226-B105-83377E5A69C2}" type="datetimeFigureOut">
              <a:rPr lang="en-US"/>
              <a:pPr>
                <a:defRPr/>
              </a:pPr>
              <a:t>6/12/2017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7938AC-B374-4276-91A5-C988DD9C373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39EFF67-341D-47EA-9EBC-26CBBCAB0CD7}" type="datetimeFigureOut">
              <a:rPr lang="en-US"/>
              <a:pPr>
                <a:defRPr/>
              </a:pPr>
              <a:t>6/12/2017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F36303-514B-477F-A670-20A99151064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lvl1pPr>
          </a:lstStyle>
          <a:p>
            <a:pPr>
              <a:defRPr/>
            </a:pPr>
            <a:fld id="{23208362-7CFE-489B-ABA8-0D5C8B775519}" type="datetimeFigureOut">
              <a:rPr lang="en-US"/>
              <a:pPr>
                <a:defRPr/>
              </a:pPr>
              <a:t>6/12/2017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7EDACCA-E687-4534-9C0A-B3FB1B16282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1ABCCE7-8551-4FF8-BD08-5B8655022C1E}" type="datetimeFigureOut">
              <a:rPr lang="en-US"/>
              <a:pPr>
                <a:defRPr/>
              </a:pPr>
              <a:t>6/12/2017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31C43D4-99C5-4687-BDB8-28E7C24D95E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037C1CD-2325-4815-99D7-1888D6A297B8}" type="datetimeFigureOut">
              <a:rPr lang="en-US"/>
              <a:pPr>
                <a:defRPr/>
              </a:pPr>
              <a:t>6/12/2017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2083FE6-5D5B-400B-AB03-C6E84DD2479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51677E2-9767-417E-BCF0-EDC6E59368DE}" type="datetimeFigureOut">
              <a:rPr lang="en-US"/>
              <a:pPr>
                <a:defRPr/>
              </a:pPr>
              <a:t>6/12/2017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81C9AE0-D40B-418E-ACBA-E7EF99B55BA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E03DF7E-A706-456D-A663-771DBE65B967}" type="datetimeFigureOut">
              <a:rPr lang="en-US"/>
              <a:pPr>
                <a:defRPr/>
              </a:pPr>
              <a:t>6/12/2017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C89D3D1-112E-4CEA-ACDD-7079B436484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674AEC8D-4545-4EE2-84B1-9352468DD3A7}" type="datetimeFigureOut">
              <a:rPr lang="en-US"/>
              <a:pPr>
                <a:defRPr/>
              </a:pPr>
              <a:t>6/12/2017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4BB5069-1EBC-4A6C-9699-46442E7F314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E2387735-1E5D-42FB-BC91-C29F5AC278D9}" type="datetimeFigureOut">
              <a:rPr lang="en-US"/>
              <a:pPr>
                <a:defRPr/>
              </a:pPr>
              <a:t>6/12/2017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F8C1E43-CB87-45A0-810A-E315068DB65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27866E4-D1FA-40EE-80D2-D3B0B09095D1}" type="datetimeFigureOut">
              <a:rPr lang="en-US"/>
              <a:pPr>
                <a:defRPr/>
              </a:pPr>
              <a:t>6/12/2017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14B3B16-5139-4FEA-8557-1393C1662B5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itead.cc/wiki/Project"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1469935" y="313532"/>
            <a:ext cx="9144000" cy="619125"/>
          </a:xfrm>
        </p:spPr>
        <p:txBody>
          <a:bodyPr/>
          <a:lstStyle/>
          <a:p>
            <a:pPr eaLnBrk="1" hangingPunct="1"/>
            <a:r>
              <a:rPr lang="en-US" sz="7200" dirty="0" smtClean="0">
                <a:solidFill>
                  <a:srgbClr val="FF0000"/>
                </a:solidFill>
              </a:rPr>
              <a:t>Auto cut grass</a:t>
            </a:r>
          </a:p>
        </p:txBody>
      </p:sp>
      <p:sp>
        <p:nvSpPr>
          <p:cNvPr id="14338" name="Subtitle 2"/>
          <p:cNvSpPr>
            <a:spLocks noGrp="1"/>
          </p:cNvSpPr>
          <p:nvPr>
            <p:ph type="subTitle" idx="1"/>
          </p:nvPr>
        </p:nvSpPr>
        <p:spPr>
          <a:xfrm>
            <a:off x="1090692" y="5141554"/>
            <a:ext cx="9145587" cy="1397358"/>
          </a:xfrm>
        </p:spPr>
        <p:txBody>
          <a:bodyPr/>
          <a:lstStyle/>
          <a:p>
            <a:pPr eaLnBrk="1" hangingPunct="1"/>
            <a:r>
              <a:rPr lang="en-US" sz="2800" dirty="0"/>
              <a:t>prepared by </a:t>
            </a:r>
            <a:r>
              <a:rPr lang="en-US" sz="2800" dirty="0" smtClean="0"/>
              <a:t> : </a:t>
            </a:r>
            <a:br>
              <a:rPr lang="en-US" sz="2800" dirty="0" smtClean="0"/>
            </a:br>
            <a:r>
              <a:rPr lang="en-US" sz="2800" dirty="0" smtClean="0"/>
              <a:t>Murad Dweikat</a:t>
            </a:r>
            <a:br>
              <a:rPr lang="en-US" sz="2800" dirty="0" smtClean="0"/>
            </a:br>
            <a:r>
              <a:rPr lang="en-US" sz="2800" dirty="0" err="1" smtClean="0"/>
              <a:t>Waddah</a:t>
            </a:r>
            <a:r>
              <a:rPr lang="en-US" sz="2800" dirty="0" smtClean="0"/>
              <a:t> </a:t>
            </a:r>
            <a:r>
              <a:rPr lang="en-US" sz="2800" dirty="0" err="1" smtClean="0"/>
              <a:t>Janajreh</a:t>
            </a:r>
            <a:r>
              <a:rPr lang="en-US" sz="2800" dirty="0" smtClean="0"/>
              <a:t> </a:t>
            </a:r>
            <a:endParaRPr lang="en-US" sz="2800" dirty="0" smtClean="0"/>
          </a:p>
        </p:txBody>
      </p:sp>
      <p:sp>
        <p:nvSpPr>
          <p:cNvPr id="6" name="Slide Number Placeholder 5"/>
          <p:cNvSpPr>
            <a:spLocks noGrp="1"/>
          </p:cNvSpPr>
          <p:nvPr>
            <p:ph type="sldNum" sz="quarter" idx="12"/>
          </p:nvPr>
        </p:nvSpPr>
        <p:spPr/>
        <p:txBody>
          <a:bodyPr/>
          <a:lstStyle/>
          <a:p>
            <a:pPr>
              <a:defRPr/>
            </a:pPr>
            <a:fld id="{995808EA-9622-4C85-BC9C-C1A5563C9AB7}" type="slidenum">
              <a:rPr lang="en-US"/>
              <a:pPr>
                <a:defRPr/>
              </a:pPr>
              <a:t>1</a:t>
            </a:fld>
            <a:endParaRPr lang="en-US"/>
          </a:p>
        </p:txBody>
      </p:sp>
      <p:pic>
        <p:nvPicPr>
          <p:cNvPr id="14340" name="Picture 6" descr="18679187_386366388424201_262546552_n"/>
          <p:cNvPicPr>
            <a:picLocks noChangeAspect="1" noChangeArrowheads="1"/>
          </p:cNvPicPr>
          <p:nvPr/>
        </p:nvPicPr>
        <p:blipFill>
          <a:blip r:embed="rId2"/>
          <a:srcRect/>
          <a:stretch>
            <a:fillRect/>
          </a:stretch>
        </p:blipFill>
        <p:spPr bwMode="auto">
          <a:xfrm>
            <a:off x="1364366" y="932657"/>
            <a:ext cx="9355138" cy="4175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013" y="695325"/>
            <a:ext cx="7450138" cy="836613"/>
          </a:xfrm>
        </p:spPr>
        <p:txBody>
          <a:bodyPr rtlCol="0">
            <a:noAutofit/>
          </a:bodyPr>
          <a:lstStyle/>
          <a:p>
            <a:pPr eaLnBrk="1" fontAlgn="auto" hangingPunct="1">
              <a:spcAft>
                <a:spcPts val="0"/>
              </a:spcAft>
              <a:defRPr/>
            </a:pPr>
            <a:r>
              <a:rPr lang="en-US" sz="6600" dirty="0" smtClean="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a typeface="+mn-ea"/>
                <a:cs typeface="Arial" charset="0"/>
              </a:rPr>
              <a:t>Raspberry Pi camera </a:t>
            </a:r>
            <a:endParaRPr lang="en-US" sz="4400" dirty="0">
              <a:solidFill>
                <a:schemeClr val="accent2">
                  <a:lumMod val="75000"/>
                </a:schemeClr>
              </a:solidFill>
            </a:endParaRPr>
          </a:p>
        </p:txBody>
      </p:sp>
      <p:sp>
        <p:nvSpPr>
          <p:cNvPr id="10" name="Slide Number Placeholder 9"/>
          <p:cNvSpPr>
            <a:spLocks noGrp="1"/>
          </p:cNvSpPr>
          <p:nvPr>
            <p:ph type="sldNum" sz="quarter" idx="12"/>
          </p:nvPr>
        </p:nvSpPr>
        <p:spPr/>
        <p:txBody>
          <a:bodyPr/>
          <a:lstStyle/>
          <a:p>
            <a:pPr>
              <a:defRPr/>
            </a:pPr>
            <a:fld id="{1A797662-0617-4FA6-9004-11278FFC1F0F}" type="slidenum">
              <a:rPr lang="en-US"/>
              <a:pPr>
                <a:defRPr/>
              </a:pPr>
              <a:t>10</a:t>
            </a:fld>
            <a:endParaRPr lang="en-US"/>
          </a:p>
        </p:txBody>
      </p:sp>
      <p:sp>
        <p:nvSpPr>
          <p:cNvPr id="24579" name="TextBox 5"/>
          <p:cNvSpPr txBox="1">
            <a:spLocks noChangeArrowheads="1"/>
          </p:cNvSpPr>
          <p:nvPr/>
        </p:nvSpPr>
        <p:spPr bwMode="auto">
          <a:xfrm>
            <a:off x="823913" y="2209800"/>
            <a:ext cx="4238625" cy="1570038"/>
          </a:xfrm>
          <a:prstGeom prst="rect">
            <a:avLst/>
          </a:prstGeom>
          <a:noFill/>
          <a:ln w="9525">
            <a:noFill/>
            <a:miter lim="800000"/>
            <a:headEnd/>
            <a:tailEnd/>
          </a:ln>
        </p:spPr>
        <p:txBody>
          <a:bodyPr>
            <a:spAutoFit/>
          </a:bodyPr>
          <a:lstStyle/>
          <a:p>
            <a:pPr marL="285750" indent="-285750">
              <a:buFont typeface="Wingdings" pitchFamily="2" charset="2"/>
              <a:buChar char="v"/>
            </a:pPr>
            <a:r>
              <a:rPr lang="en-US" sz="2400">
                <a:latin typeface="Times New Roman" pitchFamily="18" charset="0"/>
                <a:cs typeface="Times New Roman" pitchFamily="18" charset="0"/>
              </a:rPr>
              <a:t>It  used to take high-definition video, as well as stills photographs. </a:t>
            </a:r>
          </a:p>
          <a:p>
            <a:pPr marL="285750" indent="-285750">
              <a:buFont typeface="Wingdings" pitchFamily="2" charset="2"/>
              <a:buChar char="v"/>
            </a:pPr>
            <a:r>
              <a:rPr lang="en-US" sz="2400">
                <a:latin typeface="Times New Roman" pitchFamily="18" charset="0"/>
                <a:cs typeface="Times New Roman" pitchFamily="18" charset="0"/>
              </a:rPr>
              <a:t>It’s easy to use for beginners.</a:t>
            </a:r>
          </a:p>
        </p:txBody>
      </p:sp>
      <p:pic>
        <p:nvPicPr>
          <p:cNvPr id="24580" name="Picture 10"/>
          <p:cNvPicPr>
            <a:picLocks noChangeAspect="1" noChangeArrowheads="1"/>
          </p:cNvPicPr>
          <p:nvPr/>
        </p:nvPicPr>
        <p:blipFill>
          <a:blip r:embed="rId2"/>
          <a:srcRect/>
          <a:stretch>
            <a:fillRect/>
          </a:stretch>
        </p:blipFill>
        <p:spPr bwMode="auto">
          <a:xfrm>
            <a:off x="7627938" y="1676400"/>
            <a:ext cx="3743325" cy="427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27375" y="241300"/>
            <a:ext cx="5973763" cy="1616075"/>
          </a:xfrm>
          <a:prstGeom prst="rect">
            <a:avLst/>
          </a:prstGeom>
          <a:noFill/>
        </p:spPr>
        <p:txBody>
          <a:bodyPr wrap="none">
            <a:spAutoFit/>
          </a:bodyPr>
          <a:lstStyle/>
          <a:p>
            <a:pPr algn="ctr" fontAlgn="auto">
              <a:spcBef>
                <a:spcPts val="0"/>
              </a:spcBef>
              <a:spcAft>
                <a:spcPts val="0"/>
              </a:spcAft>
              <a:defRPr/>
            </a:pPr>
            <a:r>
              <a:rPr lang="en-US" sz="60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rPr>
              <a:t>Arduino Mega(2560) </a:t>
            </a:r>
            <a:endParaRPr lang="ar-JO" sz="60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ndParaRPr>
          </a:p>
          <a:p>
            <a:pPr algn="ctr" fontAlgn="auto">
              <a:spcBef>
                <a:spcPts val="0"/>
              </a:spcBef>
              <a:spcAft>
                <a:spcPts val="0"/>
              </a:spcAft>
              <a:defRPr/>
            </a:pPr>
            <a:endParaRPr lang="en-US" sz="4000" dirty="0">
              <a:ln w="0"/>
              <a:effectLst>
                <a:outerShdw blurRad="38100" dist="19050" dir="2700000" algn="tl" rotWithShape="0">
                  <a:schemeClr val="dk1">
                    <a:alpha val="40000"/>
                  </a:schemeClr>
                </a:outerShdw>
              </a:effectLst>
              <a:latin typeface="+mn-lt"/>
              <a:cs typeface="+mn-cs"/>
            </a:endParaRPr>
          </a:p>
        </p:txBody>
      </p:sp>
      <p:sp>
        <p:nvSpPr>
          <p:cNvPr id="25602" name="Title 1"/>
          <p:cNvSpPr txBox="1">
            <a:spLocks/>
          </p:cNvSpPr>
          <p:nvPr/>
        </p:nvSpPr>
        <p:spPr bwMode="auto">
          <a:xfrm>
            <a:off x="1633538" y="441325"/>
            <a:ext cx="7848600" cy="684213"/>
          </a:xfrm>
          <a:prstGeom prst="rect">
            <a:avLst/>
          </a:prstGeom>
          <a:noFill/>
          <a:ln w="9525">
            <a:noFill/>
            <a:miter lim="800000"/>
            <a:headEnd/>
            <a:tailEnd/>
          </a:ln>
        </p:spPr>
        <p:txBody>
          <a:bodyPr/>
          <a:lstStyle/>
          <a:p>
            <a:pPr>
              <a:lnSpc>
                <a:spcPct val="90000"/>
              </a:lnSpc>
            </a:pPr>
            <a:r>
              <a:rPr lang="en-US" sz="4400" b="1">
                <a:latin typeface="Calibri Light" pitchFamily="34" charset="0"/>
              </a:rPr>
              <a:t/>
            </a:r>
            <a:br>
              <a:rPr lang="en-US" sz="4400" b="1">
                <a:latin typeface="Calibri Light" pitchFamily="34" charset="0"/>
              </a:rPr>
            </a:br>
            <a:endParaRPr lang="en-US" sz="4400">
              <a:latin typeface="Calibri Light" pitchFamily="34" charset="0"/>
            </a:endParaRPr>
          </a:p>
        </p:txBody>
      </p:sp>
      <p:sp>
        <p:nvSpPr>
          <p:cNvPr id="25603" name="Rectangle 4"/>
          <p:cNvSpPr>
            <a:spLocks noChangeArrowheads="1"/>
          </p:cNvSpPr>
          <p:nvPr/>
        </p:nvSpPr>
        <p:spPr bwMode="auto">
          <a:xfrm>
            <a:off x="4537075" y="3521075"/>
            <a:ext cx="184150" cy="369888"/>
          </a:xfrm>
          <a:prstGeom prst="rect">
            <a:avLst/>
          </a:prstGeom>
          <a:noFill/>
          <a:ln w="9525">
            <a:noFill/>
            <a:miter lim="800000"/>
            <a:headEnd/>
            <a:tailEnd/>
          </a:ln>
        </p:spPr>
        <p:txBody>
          <a:bodyPr wrap="none">
            <a:spAutoFit/>
          </a:bodyPr>
          <a:lstStyle/>
          <a:p>
            <a:endParaRPr lang="en-US" sz="1800" b="1">
              <a:solidFill>
                <a:srgbClr val="000000"/>
              </a:solidFill>
            </a:endParaRPr>
          </a:p>
        </p:txBody>
      </p:sp>
      <p:sp>
        <p:nvSpPr>
          <p:cNvPr id="15" name="Curved Up Arrow 14"/>
          <p:cNvSpPr/>
          <p:nvPr/>
        </p:nvSpPr>
        <p:spPr bwMode="auto">
          <a:xfrm rot="2628704">
            <a:off x="4419600" y="4805363"/>
            <a:ext cx="1079500" cy="450850"/>
          </a:xfrm>
          <a:prstGeom prst="curvedUpArrow">
            <a:avLst/>
          </a:prstGeom>
          <a:solidFill>
            <a:schemeClr val="accent4">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chemeClr val="tx1"/>
              </a:solidFill>
              <a:latin typeface="Segoe" pitchFamily="34" charset="0"/>
            </a:endParaRPr>
          </a:p>
        </p:txBody>
      </p:sp>
      <p:sp>
        <p:nvSpPr>
          <p:cNvPr id="21" name="Slide Number Placeholder 20"/>
          <p:cNvSpPr>
            <a:spLocks noGrp="1"/>
          </p:cNvSpPr>
          <p:nvPr>
            <p:ph type="sldNum" sz="quarter" idx="12"/>
          </p:nvPr>
        </p:nvSpPr>
        <p:spPr/>
        <p:txBody>
          <a:bodyPr/>
          <a:lstStyle/>
          <a:p>
            <a:pPr>
              <a:defRPr/>
            </a:pPr>
            <a:fld id="{7616B361-6542-4653-9531-131D7F7B47A6}" type="slidenum">
              <a:rPr lang="en-US"/>
              <a:pPr>
                <a:defRPr/>
              </a:pPr>
              <a:t>11</a:t>
            </a:fld>
            <a:endParaRPr lang="en-US"/>
          </a:p>
        </p:txBody>
      </p:sp>
      <p:pic>
        <p:nvPicPr>
          <p:cNvPr id="25606" name="Shape 200"/>
          <p:cNvPicPr preferRelativeResize="0">
            <a:picLocks noChangeAspect="1" noChangeArrowheads="1"/>
          </p:cNvPicPr>
          <p:nvPr/>
        </p:nvPicPr>
        <p:blipFill>
          <a:blip r:embed="rId2"/>
          <a:srcRect/>
          <a:stretch>
            <a:fillRect/>
          </a:stretch>
        </p:blipFill>
        <p:spPr bwMode="auto">
          <a:xfrm>
            <a:off x="234950" y="1522413"/>
            <a:ext cx="5289550" cy="4395787"/>
          </a:xfrm>
          <a:prstGeom prst="rect">
            <a:avLst/>
          </a:prstGeom>
          <a:noFill/>
          <a:ln w="9525">
            <a:noFill/>
            <a:miter lim="800000"/>
            <a:headEnd/>
            <a:tailEnd/>
          </a:ln>
        </p:spPr>
      </p:pic>
      <p:sp>
        <p:nvSpPr>
          <p:cNvPr id="25607" name="Rectangle 6"/>
          <p:cNvSpPr>
            <a:spLocks noChangeArrowheads="1"/>
          </p:cNvSpPr>
          <p:nvPr/>
        </p:nvSpPr>
        <p:spPr bwMode="auto">
          <a:xfrm>
            <a:off x="6096000" y="2438400"/>
            <a:ext cx="6096000" cy="2054225"/>
          </a:xfrm>
          <a:prstGeom prst="rect">
            <a:avLst/>
          </a:prstGeom>
          <a:noFill/>
          <a:ln w="9525">
            <a:noFill/>
            <a:miter lim="800000"/>
            <a:headEnd/>
            <a:tailEnd/>
          </a:ln>
        </p:spPr>
        <p:txBody>
          <a:bodyPr>
            <a:spAutoFit/>
          </a:bodyPr>
          <a:lstStyle/>
          <a:p>
            <a:pPr marL="457200" indent="-406400">
              <a:lnSpc>
                <a:spcPct val="115000"/>
              </a:lnSpc>
              <a:buClr>
                <a:srgbClr val="FFFFFF"/>
              </a:buClr>
              <a:buSzPct val="100000"/>
              <a:buFont typeface="Arial" charset="0"/>
              <a:buNone/>
            </a:pPr>
            <a:r>
              <a:rPr lang="en-US" sz="2800">
                <a:latin typeface="Times New Roman" pitchFamily="18" charset="0"/>
                <a:ea typeface="Arial" charset="0"/>
                <a:cs typeface="Times New Roman" pitchFamily="18" charset="0"/>
                <a:sym typeface="Arial" charset="0"/>
              </a:rPr>
              <a:t>54 digital input/output pins.</a:t>
            </a:r>
          </a:p>
          <a:p>
            <a:pPr marL="457200" indent="-406400">
              <a:lnSpc>
                <a:spcPct val="115000"/>
              </a:lnSpc>
              <a:buClr>
                <a:srgbClr val="FFFFFF"/>
              </a:buClr>
              <a:buSzPct val="100000"/>
              <a:buFont typeface="Arial" charset="0"/>
              <a:buNone/>
            </a:pPr>
            <a:r>
              <a:rPr lang="en-US" sz="2800">
                <a:latin typeface="Times New Roman" pitchFamily="18" charset="0"/>
                <a:ea typeface="Arial" charset="0"/>
                <a:cs typeface="Times New Roman" pitchFamily="18" charset="0"/>
                <a:sym typeface="Arial" charset="0"/>
              </a:rPr>
              <a:t>16 analog inputs.</a:t>
            </a:r>
          </a:p>
          <a:p>
            <a:pPr marL="457200" indent="-406400">
              <a:lnSpc>
                <a:spcPct val="115000"/>
              </a:lnSpc>
              <a:buClr>
                <a:srgbClr val="FFFFFF"/>
              </a:buClr>
              <a:buSzPct val="100000"/>
              <a:buFont typeface="Arial" charset="0"/>
              <a:buNone/>
            </a:pPr>
            <a:r>
              <a:rPr lang="en-US" sz="2800">
                <a:latin typeface="Times New Roman" pitchFamily="18" charset="0"/>
                <a:ea typeface="Arial" charset="0"/>
                <a:cs typeface="Times New Roman" pitchFamily="18" charset="0"/>
                <a:sym typeface="Arial" charset="0"/>
              </a:rPr>
              <a:t>4 UARTs (hardware serial ports).</a:t>
            </a:r>
          </a:p>
          <a:p>
            <a:pPr marL="457200" indent="-406400">
              <a:lnSpc>
                <a:spcPct val="115000"/>
              </a:lnSpc>
              <a:buClr>
                <a:srgbClr val="FFFFFF"/>
              </a:buClr>
              <a:buSzPct val="100000"/>
              <a:buFont typeface="Arial" charset="0"/>
              <a:buNone/>
            </a:pPr>
            <a:r>
              <a:rPr lang="en-US" sz="2800">
                <a:latin typeface="Times New Roman" pitchFamily="18" charset="0"/>
                <a:ea typeface="Arial" charset="0"/>
                <a:cs typeface="Times New Roman" pitchFamily="18" charset="0"/>
                <a:sym typeface="Arial" charset="0"/>
              </a:rPr>
              <a:t>The Arduino IDE(1.6.7 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2863" y="241300"/>
            <a:ext cx="7069137" cy="1616075"/>
          </a:xfrm>
          <a:prstGeom prst="rect">
            <a:avLst/>
          </a:prstGeom>
          <a:noFill/>
        </p:spPr>
        <p:txBody>
          <a:bodyPr wrap="none">
            <a:spAutoFit/>
          </a:bodyPr>
          <a:lstStyle/>
          <a:p>
            <a:pPr algn="ctr">
              <a:defRPr/>
            </a:pPr>
            <a:r>
              <a:rPr lang="en-US" sz="6000">
                <a:solidFill>
                  <a:srgbClr val="C55A11"/>
                </a:solidFill>
                <a:effectLst>
                  <a:outerShdw blurRad="38100" dist="38100" dir="2700000" algn="tl">
                    <a:srgbClr val="C0C0C0"/>
                  </a:outerShdw>
                </a:effectLst>
                <a:latin typeface="Monotype Corsiva" pitchFamily="66" charset="0"/>
              </a:rPr>
              <a:t>Bluetooth Module HC-06</a:t>
            </a:r>
            <a:endParaRPr lang="ar-JO" sz="6000">
              <a:solidFill>
                <a:srgbClr val="C55A11"/>
              </a:solidFill>
              <a:effectLst>
                <a:outerShdw blurRad="38100" dist="38100" dir="2700000" algn="tl">
                  <a:srgbClr val="C0C0C0"/>
                </a:outerShdw>
              </a:effectLst>
              <a:latin typeface="Monotype Corsiva" pitchFamily="66" charset="0"/>
            </a:endParaRPr>
          </a:p>
          <a:p>
            <a:pPr algn="ctr">
              <a:defRPr/>
            </a:pPr>
            <a:endParaRPr lang="en-US" sz="4000">
              <a:effectLst>
                <a:outerShdw blurRad="38100" dist="38100" dir="2700000" algn="tl">
                  <a:srgbClr val="C0C0C0"/>
                </a:outerShdw>
              </a:effectLst>
              <a:latin typeface="Calibri" pitchFamily="34" charset="0"/>
            </a:endParaRPr>
          </a:p>
        </p:txBody>
      </p:sp>
      <p:sp>
        <p:nvSpPr>
          <p:cNvPr id="26626" name="Title 1"/>
          <p:cNvSpPr txBox="1">
            <a:spLocks/>
          </p:cNvSpPr>
          <p:nvPr/>
        </p:nvSpPr>
        <p:spPr bwMode="auto">
          <a:xfrm>
            <a:off x="1633538" y="441325"/>
            <a:ext cx="7848600" cy="684213"/>
          </a:xfrm>
          <a:prstGeom prst="rect">
            <a:avLst/>
          </a:prstGeom>
          <a:noFill/>
          <a:ln w="9525">
            <a:noFill/>
            <a:miter lim="800000"/>
            <a:headEnd/>
            <a:tailEnd/>
          </a:ln>
        </p:spPr>
        <p:txBody>
          <a:bodyPr/>
          <a:lstStyle/>
          <a:p>
            <a:pPr>
              <a:lnSpc>
                <a:spcPct val="90000"/>
              </a:lnSpc>
            </a:pPr>
            <a:r>
              <a:rPr lang="en-US" sz="4400" b="1">
                <a:latin typeface="Calibri Light" pitchFamily="34" charset="0"/>
              </a:rPr>
              <a:t/>
            </a:r>
            <a:br>
              <a:rPr lang="en-US" sz="4400" b="1">
                <a:latin typeface="Calibri Light" pitchFamily="34" charset="0"/>
              </a:rPr>
            </a:br>
            <a:endParaRPr lang="en-US" sz="4400">
              <a:latin typeface="Calibri Light" pitchFamily="34" charset="0"/>
            </a:endParaRPr>
          </a:p>
        </p:txBody>
      </p:sp>
      <p:sp>
        <p:nvSpPr>
          <p:cNvPr id="26627" name="Rectangle 4"/>
          <p:cNvSpPr>
            <a:spLocks noChangeArrowheads="1"/>
          </p:cNvSpPr>
          <p:nvPr/>
        </p:nvSpPr>
        <p:spPr bwMode="auto">
          <a:xfrm>
            <a:off x="4537075" y="3521075"/>
            <a:ext cx="184150" cy="369888"/>
          </a:xfrm>
          <a:prstGeom prst="rect">
            <a:avLst/>
          </a:prstGeom>
          <a:noFill/>
          <a:ln w="9525">
            <a:noFill/>
            <a:miter lim="800000"/>
            <a:headEnd/>
            <a:tailEnd/>
          </a:ln>
        </p:spPr>
        <p:txBody>
          <a:bodyPr wrap="none">
            <a:spAutoFit/>
          </a:bodyPr>
          <a:lstStyle/>
          <a:p>
            <a:endParaRPr lang="en-US" sz="1800" b="1">
              <a:solidFill>
                <a:srgbClr val="000000"/>
              </a:solidFill>
            </a:endParaRPr>
          </a:p>
        </p:txBody>
      </p:sp>
      <p:sp>
        <p:nvSpPr>
          <p:cNvPr id="21" name="Slide Number Placeholder 20"/>
          <p:cNvSpPr>
            <a:spLocks noGrp="1"/>
          </p:cNvSpPr>
          <p:nvPr>
            <p:ph type="sldNum" sz="quarter" idx="12"/>
          </p:nvPr>
        </p:nvSpPr>
        <p:spPr/>
        <p:txBody>
          <a:bodyPr/>
          <a:lstStyle/>
          <a:p>
            <a:pPr>
              <a:defRPr/>
            </a:pPr>
            <a:fld id="{018BA5AF-E47E-4B35-AD9D-2966CFCE9510}" type="slidenum">
              <a:rPr lang="en-US"/>
              <a:pPr>
                <a:defRPr/>
              </a:pPr>
              <a:t>12</a:t>
            </a:fld>
            <a:endParaRPr lang="en-US"/>
          </a:p>
        </p:txBody>
      </p:sp>
      <p:sp>
        <p:nvSpPr>
          <p:cNvPr id="26629" name="Rectangle 6"/>
          <p:cNvSpPr>
            <a:spLocks noChangeArrowheads="1"/>
          </p:cNvSpPr>
          <p:nvPr/>
        </p:nvSpPr>
        <p:spPr bwMode="auto">
          <a:xfrm>
            <a:off x="295275" y="925513"/>
            <a:ext cx="11896725" cy="1425575"/>
          </a:xfrm>
          <a:prstGeom prst="rect">
            <a:avLst/>
          </a:prstGeom>
          <a:noFill/>
          <a:ln w="9525">
            <a:noFill/>
            <a:miter lim="800000"/>
            <a:headEnd/>
            <a:tailEnd/>
          </a:ln>
        </p:spPr>
        <p:txBody>
          <a:bodyPr>
            <a:spAutoFit/>
          </a:bodyPr>
          <a:lstStyle/>
          <a:p>
            <a:pPr marL="50800">
              <a:lnSpc>
                <a:spcPct val="115000"/>
              </a:lnSpc>
              <a:buClr>
                <a:srgbClr val="FFFFFF"/>
              </a:buClr>
              <a:buSzPct val="100000"/>
            </a:pPr>
            <a:endParaRPr lang="en-US" sz="1800">
              <a:latin typeface="Calibri" pitchFamily="34" charset="0"/>
            </a:endParaRPr>
          </a:p>
          <a:p>
            <a:pPr marL="50800">
              <a:lnSpc>
                <a:spcPct val="115000"/>
              </a:lnSpc>
              <a:buClr>
                <a:srgbClr val="FFFFFF"/>
              </a:buClr>
              <a:buSzPct val="100000"/>
            </a:pPr>
            <a:endParaRPr lang="en-US" sz="1800">
              <a:latin typeface="Calibri" pitchFamily="34" charset="0"/>
            </a:endParaRPr>
          </a:p>
          <a:p>
            <a:pPr marL="50800" algn="ctr">
              <a:lnSpc>
                <a:spcPct val="115000"/>
              </a:lnSpc>
              <a:buClr>
                <a:srgbClr val="FFFFFF"/>
              </a:buClr>
              <a:buSzPct val="100000"/>
              <a:buFont typeface="Arial" charset="0"/>
              <a:buChar char="•"/>
            </a:pPr>
            <a:r>
              <a:rPr lang="en-US">
                <a:latin typeface="Times New Roman" pitchFamily="18" charset="0"/>
                <a:cs typeface="Times New Roman" pitchFamily="18" charset="0"/>
              </a:rPr>
              <a:t>Serial port Bluetooth, Drop-in replacement for wired serial connections, transparent usage. You can use it simply for a serial port replacement to establish connection between MCU and GPS, PC to your embedded </a:t>
            </a:r>
            <a:r>
              <a:rPr lang="en-US">
                <a:latin typeface="Times New Roman" pitchFamily="18" charset="0"/>
                <a:cs typeface="Times New Roman" pitchFamily="18" charset="0"/>
                <a:hlinkClick r:id="rId2" tooltip="Project"/>
              </a:rPr>
              <a:t>project</a:t>
            </a:r>
            <a:r>
              <a:rPr lang="en-US">
                <a:latin typeface="Times New Roman" pitchFamily="18" charset="0"/>
                <a:cs typeface="Times New Roman" pitchFamily="18" charset="0"/>
              </a:rPr>
              <a:t> and </a:t>
            </a:r>
          </a:p>
        </p:txBody>
      </p:sp>
      <p:pic>
        <p:nvPicPr>
          <p:cNvPr id="26630" name="Picture 8" descr="FK9L6ZAHH2VNS6Y"/>
          <p:cNvPicPr>
            <a:picLocks noChangeAspect="1" noChangeArrowheads="1"/>
          </p:cNvPicPr>
          <p:nvPr/>
        </p:nvPicPr>
        <p:blipFill>
          <a:blip r:embed="rId3"/>
          <a:srcRect/>
          <a:stretch>
            <a:fillRect/>
          </a:stretch>
        </p:blipFill>
        <p:spPr bwMode="auto">
          <a:xfrm>
            <a:off x="1863725" y="3097213"/>
            <a:ext cx="8012113" cy="3760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p:txBody>
          <a:bodyPr/>
          <a:lstStyle/>
          <a:p>
            <a:pPr algn="ctr" eaLnBrk="1" hangingPunct="1">
              <a:defRPr/>
            </a:pPr>
            <a:r>
              <a:rPr lang="en-US" smtClean="0">
                <a:solidFill>
                  <a:srgbClr val="C55A11"/>
                </a:solidFill>
                <a:effectLst>
                  <a:outerShdw blurRad="38100" dist="38100" dir="2700000" algn="tl">
                    <a:srgbClr val="C0C0C0"/>
                  </a:outerShdw>
                </a:effectLst>
                <a:latin typeface="Monotype Corsiva" pitchFamily="66" charset="0"/>
              </a:rPr>
              <a:t>Car Module</a:t>
            </a:r>
            <a:r>
              <a:rPr lang="ar-JO" smtClean="0">
                <a:solidFill>
                  <a:srgbClr val="C55A11"/>
                </a:solidFill>
                <a:effectLst>
                  <a:outerShdw blurRad="38100" dist="38100" dir="2700000" algn="tl">
                    <a:srgbClr val="C0C0C0"/>
                  </a:outerShdw>
                </a:effectLst>
                <a:latin typeface="Monotype Corsiva" pitchFamily="66" charset="0"/>
              </a:rPr>
              <a:t> </a:t>
            </a:r>
            <a:r>
              <a:rPr lang="en-US" smtClean="0">
                <a:solidFill>
                  <a:srgbClr val="C55A11"/>
                </a:solidFill>
                <a:effectLst>
                  <a:outerShdw blurRad="38100" dist="38100" dir="2700000" algn="tl">
                    <a:srgbClr val="C0C0C0"/>
                  </a:outerShdw>
                </a:effectLst>
                <a:latin typeface="Monotype Corsiva" pitchFamily="66" charset="0"/>
              </a:rPr>
              <a:t> and Battery Charging</a:t>
            </a:r>
          </a:p>
        </p:txBody>
      </p:sp>
      <p:sp>
        <p:nvSpPr>
          <p:cNvPr id="27650" name="Rectangle 3"/>
          <p:cNvSpPr>
            <a:spLocks noGrp="1"/>
          </p:cNvSpPr>
          <p:nvPr>
            <p:ph type="body" idx="1"/>
          </p:nvPr>
        </p:nvSpPr>
        <p:spPr>
          <a:xfrm>
            <a:off x="722313" y="1525588"/>
            <a:ext cx="10515600" cy="4351337"/>
          </a:xfrm>
        </p:spPr>
        <p:txBody>
          <a:bodyPr/>
          <a:lstStyle/>
          <a:p>
            <a:pPr eaLnBrk="1" hangingPunct="1"/>
            <a:r>
              <a:rPr lang="en-US" b="1" smtClean="0">
                <a:latin typeface="Times New Roman" pitchFamily="18" charset="0"/>
                <a:cs typeface="Times New Roman" pitchFamily="18" charset="0"/>
              </a:rPr>
              <a:t>For driving:</a:t>
            </a:r>
          </a:p>
        </p:txBody>
      </p:sp>
      <p:pic>
        <p:nvPicPr>
          <p:cNvPr id="27651" name="Picture 8"/>
          <p:cNvPicPr>
            <a:picLocks noChangeAspect="1" noChangeArrowheads="1"/>
          </p:cNvPicPr>
          <p:nvPr/>
        </p:nvPicPr>
        <p:blipFill>
          <a:blip r:embed="rId2"/>
          <a:srcRect/>
          <a:stretch>
            <a:fillRect/>
          </a:stretch>
        </p:blipFill>
        <p:spPr bwMode="auto">
          <a:xfrm>
            <a:off x="525463" y="2679700"/>
            <a:ext cx="4354512" cy="3111500"/>
          </a:xfrm>
          <a:prstGeom prst="rect">
            <a:avLst/>
          </a:prstGeom>
          <a:noFill/>
          <a:ln w="9525">
            <a:noFill/>
            <a:miter lim="800000"/>
            <a:headEnd/>
            <a:tailEnd/>
          </a:ln>
        </p:spPr>
      </p:pic>
      <p:pic>
        <p:nvPicPr>
          <p:cNvPr id="27652" name="Picture 8"/>
          <p:cNvPicPr>
            <a:picLocks noChangeAspect="1" noChangeArrowheads="1"/>
          </p:cNvPicPr>
          <p:nvPr/>
        </p:nvPicPr>
        <p:blipFill>
          <a:blip r:embed="rId2"/>
          <a:srcRect/>
          <a:stretch>
            <a:fillRect/>
          </a:stretch>
        </p:blipFill>
        <p:spPr bwMode="auto">
          <a:xfrm>
            <a:off x="5610225" y="2843213"/>
            <a:ext cx="4354513" cy="3111500"/>
          </a:xfrm>
          <a:prstGeom prst="rect">
            <a:avLst/>
          </a:prstGeom>
          <a:noFill/>
          <a:ln w="9525">
            <a:noFill/>
            <a:miter lim="800000"/>
            <a:headEnd/>
            <a:tailEnd/>
          </a:ln>
        </p:spPr>
      </p:pic>
      <p:pic>
        <p:nvPicPr>
          <p:cNvPr id="27654" name="Picture 6" descr="xiaomi_power_bank_5"/>
          <p:cNvPicPr>
            <a:picLocks noChangeAspect="1" noChangeArrowheads="1"/>
          </p:cNvPicPr>
          <p:nvPr/>
        </p:nvPicPr>
        <p:blipFill>
          <a:blip r:embed="rId3"/>
          <a:srcRect/>
          <a:stretch>
            <a:fillRect/>
          </a:stretch>
        </p:blipFill>
        <p:spPr bwMode="auto">
          <a:xfrm>
            <a:off x="5229225" y="5049838"/>
            <a:ext cx="2593975" cy="150018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p:txBody>
          <a:bodyPr/>
          <a:lstStyle/>
          <a:p>
            <a:pPr algn="ctr" eaLnBrk="1" hangingPunct="1">
              <a:defRPr/>
            </a:pPr>
            <a:r>
              <a:rPr lang="en-US" smtClean="0">
                <a:solidFill>
                  <a:srgbClr val="C55A11"/>
                </a:solidFill>
                <a:effectLst>
                  <a:outerShdw blurRad="38100" dist="38100" dir="2700000" algn="tl">
                    <a:srgbClr val="C0C0C0"/>
                  </a:outerShdw>
                </a:effectLst>
                <a:latin typeface="Monotype Corsiva" pitchFamily="66" charset="0"/>
              </a:rPr>
              <a:t>Car Module</a:t>
            </a:r>
            <a:r>
              <a:rPr lang="ar-JO" smtClean="0">
                <a:solidFill>
                  <a:srgbClr val="C55A11"/>
                </a:solidFill>
                <a:effectLst>
                  <a:outerShdw blurRad="38100" dist="38100" dir="2700000" algn="tl">
                    <a:srgbClr val="C0C0C0"/>
                  </a:outerShdw>
                </a:effectLst>
                <a:latin typeface="Monotype Corsiva" pitchFamily="66" charset="0"/>
              </a:rPr>
              <a:t> </a:t>
            </a:r>
            <a:r>
              <a:rPr lang="en-US" smtClean="0">
                <a:solidFill>
                  <a:srgbClr val="C55A11"/>
                </a:solidFill>
                <a:effectLst>
                  <a:outerShdw blurRad="38100" dist="38100" dir="2700000" algn="tl">
                    <a:srgbClr val="C0C0C0"/>
                  </a:outerShdw>
                </a:effectLst>
                <a:latin typeface="Monotype Corsiva" pitchFamily="66" charset="0"/>
              </a:rPr>
              <a:t> and Battery Charging</a:t>
            </a:r>
          </a:p>
        </p:txBody>
      </p:sp>
      <p:sp>
        <p:nvSpPr>
          <p:cNvPr id="28674" name="Rectangle 3"/>
          <p:cNvSpPr>
            <a:spLocks noGrp="1"/>
          </p:cNvSpPr>
          <p:nvPr>
            <p:ph type="body" idx="1"/>
          </p:nvPr>
        </p:nvSpPr>
        <p:spPr/>
        <p:txBody>
          <a:bodyPr/>
          <a:lstStyle/>
          <a:p>
            <a:pPr eaLnBrk="1" hangingPunct="1"/>
            <a:r>
              <a:rPr lang="en-US" b="1" smtClean="0">
                <a:latin typeface="Times New Roman" pitchFamily="18" charset="0"/>
                <a:cs typeface="Times New Roman" pitchFamily="18" charset="0"/>
              </a:rPr>
              <a:t>For cutting and lever:</a:t>
            </a:r>
          </a:p>
        </p:txBody>
      </p:sp>
      <p:pic>
        <p:nvPicPr>
          <p:cNvPr id="28675" name="Picture 8"/>
          <p:cNvPicPr>
            <a:picLocks noChangeAspect="1" noChangeArrowheads="1"/>
          </p:cNvPicPr>
          <p:nvPr/>
        </p:nvPicPr>
        <p:blipFill>
          <a:blip r:embed="rId2"/>
          <a:srcRect/>
          <a:stretch>
            <a:fillRect/>
          </a:stretch>
        </p:blipFill>
        <p:spPr bwMode="auto">
          <a:xfrm>
            <a:off x="674688" y="2655888"/>
            <a:ext cx="4354512" cy="3111500"/>
          </a:xfrm>
          <a:prstGeom prst="rect">
            <a:avLst/>
          </a:prstGeom>
          <a:noFill/>
          <a:ln w="9525">
            <a:noFill/>
            <a:miter lim="800000"/>
            <a:headEnd/>
            <a:tailEnd/>
          </a:ln>
        </p:spPr>
      </p:pic>
      <p:pic>
        <p:nvPicPr>
          <p:cNvPr id="28676" name="Picture 8"/>
          <p:cNvPicPr>
            <a:picLocks noChangeAspect="1" noChangeArrowheads="1"/>
          </p:cNvPicPr>
          <p:nvPr/>
        </p:nvPicPr>
        <p:blipFill>
          <a:blip r:embed="rId2"/>
          <a:srcRect/>
          <a:stretch>
            <a:fillRect/>
          </a:stretch>
        </p:blipFill>
        <p:spPr bwMode="auto">
          <a:xfrm>
            <a:off x="5678488" y="2774950"/>
            <a:ext cx="4354512" cy="311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14775" y="241300"/>
            <a:ext cx="4400550" cy="1630363"/>
          </a:xfrm>
          <a:prstGeom prst="rect">
            <a:avLst/>
          </a:prstGeom>
          <a:noFill/>
        </p:spPr>
        <p:txBody>
          <a:bodyPr wrap="none">
            <a:spAutoFit/>
          </a:bodyPr>
          <a:lstStyle/>
          <a:p>
            <a:pPr algn="ctr" fontAlgn="auto">
              <a:spcBef>
                <a:spcPts val="0"/>
              </a:spcBef>
              <a:spcAft>
                <a:spcPts val="0"/>
              </a:spcAft>
              <a:defRPr/>
            </a:pPr>
            <a:r>
              <a:rPr lang="en-US" sz="60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rPr>
              <a:t>Software Part  </a:t>
            </a:r>
            <a:endParaRPr lang="ar-JO" sz="60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ndParaRPr>
          </a:p>
          <a:p>
            <a:pPr algn="ctr" fontAlgn="auto">
              <a:spcBef>
                <a:spcPts val="0"/>
              </a:spcBef>
              <a:spcAft>
                <a:spcPts val="0"/>
              </a:spcAft>
              <a:defRPr/>
            </a:pPr>
            <a:endParaRPr lang="en-US" sz="4000" dirty="0">
              <a:ln w="0"/>
              <a:effectLst>
                <a:outerShdw blurRad="38100" dist="19050" dir="2700000" algn="tl" rotWithShape="0">
                  <a:schemeClr val="dk1">
                    <a:alpha val="40000"/>
                  </a:schemeClr>
                </a:outerShdw>
              </a:effectLst>
              <a:latin typeface="+mn-lt"/>
              <a:cs typeface="+mn-cs"/>
            </a:endParaRPr>
          </a:p>
        </p:txBody>
      </p:sp>
      <p:sp>
        <p:nvSpPr>
          <p:cNvPr id="29698" name="Title 1"/>
          <p:cNvSpPr txBox="1">
            <a:spLocks/>
          </p:cNvSpPr>
          <p:nvPr/>
        </p:nvSpPr>
        <p:spPr bwMode="auto">
          <a:xfrm>
            <a:off x="1633538" y="441325"/>
            <a:ext cx="7848600" cy="684213"/>
          </a:xfrm>
          <a:prstGeom prst="rect">
            <a:avLst/>
          </a:prstGeom>
          <a:noFill/>
          <a:ln w="9525">
            <a:noFill/>
            <a:miter lim="800000"/>
            <a:headEnd/>
            <a:tailEnd/>
          </a:ln>
        </p:spPr>
        <p:txBody>
          <a:bodyPr/>
          <a:lstStyle/>
          <a:p>
            <a:pPr>
              <a:lnSpc>
                <a:spcPct val="90000"/>
              </a:lnSpc>
            </a:pPr>
            <a:r>
              <a:rPr lang="en-US" sz="4400" b="1">
                <a:latin typeface="Calibri Light" pitchFamily="34" charset="0"/>
              </a:rPr>
              <a:t/>
            </a:r>
            <a:br>
              <a:rPr lang="en-US" sz="4400" b="1">
                <a:latin typeface="Calibri Light" pitchFamily="34" charset="0"/>
              </a:rPr>
            </a:br>
            <a:endParaRPr lang="en-US" sz="4400">
              <a:latin typeface="Calibri Light" pitchFamily="34" charset="0"/>
            </a:endParaRPr>
          </a:p>
        </p:txBody>
      </p:sp>
      <p:sp>
        <p:nvSpPr>
          <p:cNvPr id="29699" name="Rectangle 4"/>
          <p:cNvSpPr>
            <a:spLocks noChangeArrowheads="1"/>
          </p:cNvSpPr>
          <p:nvPr/>
        </p:nvSpPr>
        <p:spPr bwMode="auto">
          <a:xfrm>
            <a:off x="4537075" y="3521075"/>
            <a:ext cx="184150" cy="369888"/>
          </a:xfrm>
          <a:prstGeom prst="rect">
            <a:avLst/>
          </a:prstGeom>
          <a:noFill/>
          <a:ln w="9525">
            <a:noFill/>
            <a:miter lim="800000"/>
            <a:headEnd/>
            <a:tailEnd/>
          </a:ln>
        </p:spPr>
        <p:txBody>
          <a:bodyPr wrap="none">
            <a:spAutoFit/>
          </a:bodyPr>
          <a:lstStyle/>
          <a:p>
            <a:endParaRPr lang="en-US" sz="1800" b="1">
              <a:solidFill>
                <a:srgbClr val="000000"/>
              </a:solidFill>
            </a:endParaRPr>
          </a:p>
        </p:txBody>
      </p:sp>
      <p:sp>
        <p:nvSpPr>
          <p:cNvPr id="6" name="Isosceles Triangle 5"/>
          <p:cNvSpPr>
            <a:spLocks noChangeArrowheads="1"/>
          </p:cNvSpPr>
          <p:nvPr/>
        </p:nvSpPr>
        <p:spPr bwMode="auto">
          <a:xfrm>
            <a:off x="4795838" y="2854325"/>
            <a:ext cx="2786062" cy="1833563"/>
          </a:xfrm>
          <a:prstGeom prst="triangle">
            <a:avLst>
              <a:gd name="adj" fmla="val 50000"/>
            </a:avLst>
          </a:prstGeom>
          <a:solidFill>
            <a:srgbClr val="FFFF00"/>
          </a:solidFill>
          <a:ln w="19050" algn="ctr">
            <a:solidFill>
              <a:schemeClr val="bg1"/>
            </a:solidFill>
            <a:miter lim="800000"/>
            <a:headEnd/>
            <a:tailEnd/>
          </a:ln>
        </p:spPr>
        <p:txBody>
          <a:bodyPr lIns="91436" tIns="45718" rIns="91436" bIns="45718" anchor="ctr"/>
          <a:lstStyle/>
          <a:p>
            <a:pPr algn="ctr" defTabSz="914099">
              <a:defRPr/>
            </a:pPr>
            <a:r>
              <a:rPr lang="en-US" sz="2300" dirty="0">
                <a:latin typeface="Segoe" pitchFamily="34" charset="0"/>
                <a:cs typeface="+mn-cs"/>
              </a:rPr>
              <a:t>Software  </a:t>
            </a:r>
          </a:p>
        </p:txBody>
      </p:sp>
      <p:sp>
        <p:nvSpPr>
          <p:cNvPr id="11" name="Oval 10"/>
          <p:cNvSpPr>
            <a:spLocks noChangeArrowheads="1"/>
          </p:cNvSpPr>
          <p:nvPr/>
        </p:nvSpPr>
        <p:spPr bwMode="auto">
          <a:xfrm>
            <a:off x="4629150" y="1939925"/>
            <a:ext cx="2898775" cy="914400"/>
          </a:xfrm>
          <a:prstGeom prst="ellipse">
            <a:avLst/>
          </a:prstGeom>
          <a:solidFill>
            <a:srgbClr val="808000"/>
          </a:solidFill>
          <a:ln w="12700" algn="ctr">
            <a:solidFill>
              <a:schemeClr val="accent2"/>
            </a:solidFill>
            <a:miter lim="800000"/>
            <a:headEnd/>
            <a:tailEnd/>
          </a:ln>
        </p:spPr>
        <p:txBody>
          <a:bodyPr lIns="91436" tIns="45718" rIns="91436" bIns="45718" anchor="ctr"/>
          <a:lstStyle/>
          <a:p>
            <a:pPr fontAlgn="auto">
              <a:spcBef>
                <a:spcPts val="0"/>
              </a:spcBef>
              <a:spcAft>
                <a:spcPts val="0"/>
              </a:spcAft>
              <a:defRPr/>
            </a:pPr>
            <a:r>
              <a:rPr lang="en-US" sz="2400" b="1" dirty="0">
                <a:latin typeface="+mn-lt"/>
                <a:cs typeface="+mn-cs"/>
              </a:rPr>
              <a:t>Image Processing </a:t>
            </a:r>
          </a:p>
        </p:txBody>
      </p:sp>
      <p:sp>
        <p:nvSpPr>
          <p:cNvPr id="13" name="Oval 12"/>
          <p:cNvSpPr>
            <a:spLocks noChangeArrowheads="1"/>
          </p:cNvSpPr>
          <p:nvPr/>
        </p:nvSpPr>
        <p:spPr bwMode="auto">
          <a:xfrm>
            <a:off x="1655763" y="3941763"/>
            <a:ext cx="2752725" cy="836612"/>
          </a:xfrm>
          <a:prstGeom prst="ellipse">
            <a:avLst/>
          </a:prstGeom>
          <a:solidFill>
            <a:srgbClr val="808000"/>
          </a:solidFill>
          <a:ln w="12700" algn="ctr">
            <a:solidFill>
              <a:schemeClr val="accent2"/>
            </a:solidFill>
            <a:miter lim="800000"/>
            <a:headEnd/>
            <a:tailEnd/>
          </a:ln>
        </p:spPr>
        <p:txBody>
          <a:bodyPr lIns="91436" tIns="45718" rIns="91436" bIns="45718" anchor="ctr"/>
          <a:lstStyle/>
          <a:p>
            <a:pPr fontAlgn="auto">
              <a:spcBef>
                <a:spcPts val="0"/>
              </a:spcBef>
              <a:spcAft>
                <a:spcPts val="0"/>
              </a:spcAft>
              <a:defRPr/>
            </a:pPr>
            <a:r>
              <a:rPr lang="en-US" sz="2400" b="1" dirty="0">
                <a:solidFill>
                  <a:srgbClr val="000000"/>
                </a:solidFill>
                <a:latin typeface="Arial" panose="020B0604020202020204" pitchFamily="34" charset="0"/>
                <a:cs typeface="+mn-cs"/>
              </a:rPr>
              <a:t>Streaming Video</a:t>
            </a:r>
          </a:p>
        </p:txBody>
      </p:sp>
      <p:sp>
        <p:nvSpPr>
          <p:cNvPr id="17" name="Circular Arrow 16"/>
          <p:cNvSpPr/>
          <p:nvPr/>
        </p:nvSpPr>
        <p:spPr bwMode="auto">
          <a:xfrm rot="8197657">
            <a:off x="2613025" y="2332038"/>
            <a:ext cx="1614488" cy="1309687"/>
          </a:xfrm>
          <a:prstGeom prst="circularArrow">
            <a:avLst/>
          </a:prstGeom>
          <a:solidFill>
            <a:schemeClr val="accent4">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chemeClr val="tx1"/>
              </a:solidFill>
              <a:latin typeface="Segoe" pitchFamily="34" charset="0"/>
            </a:endParaRPr>
          </a:p>
        </p:txBody>
      </p:sp>
      <p:sp>
        <p:nvSpPr>
          <p:cNvPr id="20" name="Curved Right Arrow 19"/>
          <p:cNvSpPr>
            <a:spLocks noChangeArrowheads="1"/>
          </p:cNvSpPr>
          <p:nvPr/>
        </p:nvSpPr>
        <p:spPr bwMode="auto">
          <a:xfrm rot="-8255553">
            <a:off x="6242050" y="4679950"/>
            <a:ext cx="1025525" cy="1630363"/>
          </a:xfrm>
          <a:prstGeom prst="curvedRightArrow">
            <a:avLst>
              <a:gd name="adj1" fmla="val 25665"/>
              <a:gd name="adj2" fmla="val 51337"/>
              <a:gd name="adj3" fmla="val 25000"/>
            </a:avLst>
          </a:prstGeom>
          <a:solidFill>
            <a:srgbClr val="BF9000"/>
          </a:solidFill>
          <a:ln w="9525">
            <a:noFill/>
            <a:miter lim="800000"/>
            <a:headEnd/>
            <a:tailEnd/>
          </a:ln>
          <a:effectLst>
            <a:outerShdw dist="19050" dir="5400000" algn="ctr" rotWithShape="0">
              <a:srgbClr val="000000">
                <a:alpha val="62999"/>
              </a:srgbClr>
            </a:outerShdw>
          </a:effectLst>
        </p:spPr>
        <p:txBody>
          <a:bodyPr rot="10800000" lIns="91436" tIns="45718" rIns="91436" bIns="45718" anchor="ctr"/>
          <a:lstStyle/>
          <a:p>
            <a:pPr algn="ctr" defTabSz="914099">
              <a:defRPr/>
            </a:pPr>
            <a:endParaRPr lang="en-US" sz="2300" dirty="0">
              <a:latin typeface="Segoe" pitchFamily="34" charset="0"/>
              <a:cs typeface="+mn-cs"/>
            </a:endParaRPr>
          </a:p>
        </p:txBody>
      </p:sp>
      <p:sp>
        <p:nvSpPr>
          <p:cNvPr id="21" name="Slide Number Placeholder 20"/>
          <p:cNvSpPr>
            <a:spLocks noGrp="1"/>
          </p:cNvSpPr>
          <p:nvPr>
            <p:ph type="sldNum" sz="quarter" idx="12"/>
          </p:nvPr>
        </p:nvSpPr>
        <p:spPr/>
        <p:txBody>
          <a:bodyPr/>
          <a:lstStyle/>
          <a:p>
            <a:pPr>
              <a:defRPr/>
            </a:pPr>
            <a:fld id="{21025A97-D266-4CDB-9401-E364C336AC53}" type="slidenum">
              <a:rPr lang="en-US"/>
              <a:pPr>
                <a:defRPr/>
              </a:pPr>
              <a:t>15</a:t>
            </a:fld>
            <a:endParaRPr lang="en-US"/>
          </a:p>
        </p:txBody>
      </p:sp>
      <p:sp>
        <p:nvSpPr>
          <p:cNvPr id="3" name="Oval 12"/>
          <p:cNvSpPr>
            <a:spLocks noChangeArrowheads="1"/>
          </p:cNvSpPr>
          <p:nvPr/>
        </p:nvSpPr>
        <p:spPr bwMode="auto">
          <a:xfrm>
            <a:off x="3359150" y="5032375"/>
            <a:ext cx="2752725" cy="836613"/>
          </a:xfrm>
          <a:prstGeom prst="ellipse">
            <a:avLst/>
          </a:prstGeom>
          <a:solidFill>
            <a:srgbClr val="808000"/>
          </a:solidFill>
          <a:ln w="12700" algn="ctr">
            <a:solidFill>
              <a:schemeClr val="accent2"/>
            </a:solidFill>
            <a:miter lim="800000"/>
            <a:headEnd/>
            <a:tailEnd/>
          </a:ln>
        </p:spPr>
        <p:txBody>
          <a:bodyPr lIns="91436" tIns="45718" rIns="91436" bIns="45718" anchor="ctr"/>
          <a:lstStyle/>
          <a:p>
            <a:r>
              <a:rPr lang="en-US" sz="2400" b="1">
                <a:solidFill>
                  <a:srgbClr val="000000"/>
                </a:solidFill>
              </a:rPr>
              <a:t>Remotely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heel(1)">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heel(1)">
                                      <p:cBhvr>
                                        <p:cTn id="20" dur="500"/>
                                        <p:tgtEl>
                                          <p:spTgt spid="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7" grpId="0" animBg="1"/>
      <p:bldP spid="20" grpId="0" animBg="1"/>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p:txBody>
          <a:bodyPr/>
          <a:lstStyle/>
          <a:p>
            <a:pPr algn="ctr" eaLnBrk="1" hangingPunct="1">
              <a:defRPr/>
            </a:pPr>
            <a:r>
              <a:rPr lang="en-US" smtClean="0">
                <a:solidFill>
                  <a:srgbClr val="C55A11"/>
                </a:solidFill>
                <a:effectLst>
                  <a:outerShdw blurRad="38100" dist="38100" dir="2700000" algn="tl">
                    <a:srgbClr val="C0C0C0"/>
                  </a:outerShdw>
                </a:effectLst>
                <a:latin typeface="Monotype Corsiva" pitchFamily="66" charset="0"/>
              </a:rPr>
              <a:t>Remotely-XY</a:t>
            </a:r>
          </a:p>
        </p:txBody>
      </p:sp>
      <p:pic>
        <p:nvPicPr>
          <p:cNvPr id="30722" name="Picture 4" descr="Screenshot(2)"/>
          <p:cNvPicPr>
            <a:picLocks noChangeAspect="1" noChangeArrowheads="1"/>
          </p:cNvPicPr>
          <p:nvPr/>
        </p:nvPicPr>
        <p:blipFill>
          <a:blip r:embed="rId2"/>
          <a:srcRect/>
          <a:stretch>
            <a:fillRect/>
          </a:stretch>
        </p:blipFill>
        <p:spPr bwMode="auto">
          <a:xfrm>
            <a:off x="1050925" y="1485900"/>
            <a:ext cx="9485313" cy="4860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p:txBody>
          <a:bodyPr/>
          <a:lstStyle/>
          <a:p>
            <a:pPr algn="ctr" eaLnBrk="1" hangingPunct="1">
              <a:defRPr/>
            </a:pPr>
            <a:r>
              <a:rPr lang="en-US" smtClean="0">
                <a:solidFill>
                  <a:srgbClr val="C55A11"/>
                </a:solidFill>
                <a:effectLst>
                  <a:outerShdw blurRad="38100" dist="38100" dir="2700000" algn="tl">
                    <a:srgbClr val="C0C0C0"/>
                  </a:outerShdw>
                </a:effectLst>
                <a:latin typeface="Monotype Corsiva" pitchFamily="66" charset="0"/>
              </a:rPr>
              <a:t>Remotely-XY</a:t>
            </a:r>
          </a:p>
        </p:txBody>
      </p:sp>
      <p:pic>
        <p:nvPicPr>
          <p:cNvPr id="31746" name="Picture 4" descr="Screenshot(3)"/>
          <p:cNvPicPr>
            <a:picLocks noChangeAspect="1" noChangeArrowheads="1"/>
          </p:cNvPicPr>
          <p:nvPr/>
        </p:nvPicPr>
        <p:blipFill>
          <a:blip r:embed="rId2"/>
          <a:srcRect/>
          <a:stretch>
            <a:fillRect/>
          </a:stretch>
        </p:blipFill>
        <p:spPr bwMode="auto">
          <a:xfrm>
            <a:off x="1389063" y="1587500"/>
            <a:ext cx="8661400" cy="441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p:txBody>
          <a:bodyPr/>
          <a:lstStyle/>
          <a:p>
            <a:pPr algn="ctr" eaLnBrk="1" hangingPunct="1">
              <a:defRPr/>
            </a:pPr>
            <a:r>
              <a:rPr lang="en-US" smtClean="0">
                <a:solidFill>
                  <a:srgbClr val="C55A11"/>
                </a:solidFill>
                <a:effectLst>
                  <a:outerShdw blurRad="38100" dist="38100" dir="2700000" algn="tl">
                    <a:srgbClr val="C0C0C0"/>
                  </a:outerShdw>
                </a:effectLst>
                <a:latin typeface="Monotype Corsiva" pitchFamily="66" charset="0"/>
              </a:rPr>
              <a:t>Remotely-XY</a:t>
            </a:r>
          </a:p>
        </p:txBody>
      </p:sp>
      <p:pic>
        <p:nvPicPr>
          <p:cNvPr id="32770" name="Picture 5" descr="Screenshot(4)"/>
          <p:cNvPicPr>
            <a:picLocks noChangeAspect="1" noChangeArrowheads="1"/>
          </p:cNvPicPr>
          <p:nvPr/>
        </p:nvPicPr>
        <p:blipFill>
          <a:blip r:embed="rId2"/>
          <a:srcRect/>
          <a:stretch>
            <a:fillRect/>
          </a:stretch>
        </p:blipFill>
        <p:spPr bwMode="auto">
          <a:xfrm>
            <a:off x="574675" y="1774825"/>
            <a:ext cx="9863138" cy="5083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p:txBody>
          <a:bodyPr/>
          <a:lstStyle/>
          <a:p>
            <a:pPr algn="ctr" eaLnBrk="1" hangingPunct="1">
              <a:defRPr/>
            </a:pPr>
            <a:r>
              <a:rPr lang="en-US" smtClean="0">
                <a:solidFill>
                  <a:srgbClr val="C55A11"/>
                </a:solidFill>
                <a:effectLst>
                  <a:outerShdw blurRad="38100" dist="38100" dir="2700000" algn="tl">
                    <a:srgbClr val="C0C0C0"/>
                  </a:outerShdw>
                </a:effectLst>
                <a:latin typeface="Monotype Corsiva" pitchFamily="66" charset="0"/>
              </a:rPr>
              <a:t>Remotely-XY</a:t>
            </a:r>
          </a:p>
        </p:txBody>
      </p:sp>
      <p:pic>
        <p:nvPicPr>
          <p:cNvPr id="33794" name="Picture 4" descr="Screenshot(5)"/>
          <p:cNvPicPr>
            <a:picLocks noChangeAspect="1" noChangeArrowheads="1"/>
          </p:cNvPicPr>
          <p:nvPr/>
        </p:nvPicPr>
        <p:blipFill>
          <a:blip r:embed="rId2"/>
          <a:srcRect/>
          <a:stretch>
            <a:fillRect/>
          </a:stretch>
        </p:blipFill>
        <p:spPr bwMode="auto">
          <a:xfrm>
            <a:off x="1395413" y="1711325"/>
            <a:ext cx="8961437" cy="4618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9050" y="404813"/>
            <a:ext cx="9144000" cy="639762"/>
          </a:xfrm>
        </p:spPr>
        <p:txBody>
          <a:bodyPr rtlCol="0">
            <a:normAutofit fontScale="90000"/>
          </a:bodyPr>
          <a:lstStyle/>
          <a:p>
            <a:pPr eaLnBrk="1" fontAlgn="auto" hangingPunct="1">
              <a:spcAft>
                <a:spcPts val="0"/>
              </a:spcAft>
              <a:defRPr/>
            </a:pPr>
            <a:r>
              <a:rPr lang="en-US" sz="80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a typeface="+mn-ea"/>
                <a:cs typeface="Arial" charset="0"/>
              </a:rPr>
              <a:t>Outline</a:t>
            </a:r>
          </a:p>
        </p:txBody>
      </p:sp>
      <p:sp>
        <p:nvSpPr>
          <p:cNvPr id="3" name="Subtitle 2"/>
          <p:cNvSpPr>
            <a:spLocks noGrp="1"/>
          </p:cNvSpPr>
          <p:nvPr>
            <p:ph type="subTitle" idx="1"/>
          </p:nvPr>
        </p:nvSpPr>
        <p:spPr>
          <a:xfrm>
            <a:off x="884238" y="1538288"/>
            <a:ext cx="10741025" cy="4718050"/>
          </a:xfrm>
        </p:spPr>
        <p:txBody>
          <a:bodyPr>
            <a:normAutofit/>
          </a:bodyPr>
          <a:lstStyle/>
          <a:p>
            <a:pPr marL="457200" indent="-457200" algn="l" eaLnBrk="1" hangingPunct="1">
              <a:lnSpc>
                <a:spcPct val="70000"/>
              </a:lnSpc>
              <a:buFont typeface="Wingdings" pitchFamily="2" charset="2"/>
              <a:buChar char="Ø"/>
            </a:pPr>
            <a:r>
              <a:rPr lang="en-US" sz="2100" smtClean="0">
                <a:latin typeface="Times New Roman" pitchFamily="18" charset="0"/>
                <a:cs typeface="Times New Roman" pitchFamily="18" charset="0"/>
              </a:rPr>
              <a:t>Objective</a:t>
            </a:r>
          </a:p>
          <a:p>
            <a:pPr marL="457200" indent="-457200" algn="l" eaLnBrk="1" hangingPunct="1">
              <a:lnSpc>
                <a:spcPct val="70000"/>
              </a:lnSpc>
              <a:buFont typeface="Wingdings" pitchFamily="2" charset="2"/>
              <a:buChar char="Ø"/>
            </a:pPr>
            <a:r>
              <a:rPr lang="en-US" sz="2000" smtClean="0">
                <a:effectLst>
                  <a:outerShdw blurRad="38100" dist="38100" dir="2700000" algn="tl">
                    <a:srgbClr val="C0C0C0"/>
                  </a:outerShdw>
                </a:effectLst>
                <a:latin typeface="Times New Roman" pitchFamily="18" charset="0"/>
                <a:cs typeface="Times New Roman" pitchFamily="18" charset="0"/>
              </a:rPr>
              <a:t>defined auto cutting grass</a:t>
            </a:r>
          </a:p>
          <a:p>
            <a:pPr marL="457200" indent="-457200" algn="l" eaLnBrk="1" hangingPunct="1">
              <a:lnSpc>
                <a:spcPct val="70000"/>
              </a:lnSpc>
              <a:buFont typeface="Wingdings" pitchFamily="2" charset="2"/>
              <a:buChar char="Ø"/>
            </a:pPr>
            <a:r>
              <a:rPr lang="en-US" sz="2100" smtClean="0">
                <a:effectLst>
                  <a:outerShdw blurRad="38100" dist="38100" dir="2700000" algn="tl">
                    <a:srgbClr val="C0C0C0"/>
                  </a:outerShdw>
                </a:effectLst>
                <a:latin typeface="Times New Roman" pitchFamily="18" charset="0"/>
                <a:cs typeface="Times New Roman" pitchFamily="18" charset="0"/>
              </a:rPr>
              <a:t>Constraints</a:t>
            </a:r>
          </a:p>
          <a:p>
            <a:pPr marL="457200" indent="-457200" algn="l" eaLnBrk="1" hangingPunct="1">
              <a:lnSpc>
                <a:spcPct val="70000"/>
              </a:lnSpc>
              <a:buFont typeface="Wingdings" pitchFamily="2" charset="2"/>
              <a:buChar char="Ø"/>
            </a:pPr>
            <a:r>
              <a:rPr lang="en-US" sz="2100" smtClean="0">
                <a:latin typeface="Times New Roman" pitchFamily="18" charset="0"/>
                <a:cs typeface="Times New Roman" pitchFamily="18" charset="0"/>
              </a:rPr>
              <a:t>Component Used</a:t>
            </a:r>
          </a:p>
          <a:p>
            <a:pPr marL="457200" indent="-457200" algn="l" eaLnBrk="1" hangingPunct="1">
              <a:lnSpc>
                <a:spcPct val="70000"/>
              </a:lnSpc>
              <a:buFont typeface="Wingdings" pitchFamily="2" charset="2"/>
              <a:buChar char="Ø"/>
            </a:pPr>
            <a:r>
              <a:rPr lang="en-US" sz="2100" smtClean="0">
                <a:latin typeface="Times New Roman" pitchFamily="18" charset="0"/>
                <a:cs typeface="Times New Roman" pitchFamily="18" charset="0"/>
              </a:rPr>
              <a:t>Problems</a:t>
            </a:r>
          </a:p>
          <a:p>
            <a:pPr marL="457200" indent="-457200" algn="l" eaLnBrk="1" hangingPunct="1">
              <a:lnSpc>
                <a:spcPct val="70000"/>
              </a:lnSpc>
              <a:buFont typeface="Wingdings" pitchFamily="2" charset="2"/>
              <a:buChar char="Ø"/>
            </a:pPr>
            <a:r>
              <a:rPr lang="en-US" sz="2100" smtClean="0">
                <a:effectLst>
                  <a:outerShdw blurRad="38100" dist="38100" dir="2700000" algn="tl">
                    <a:srgbClr val="C0C0C0"/>
                  </a:outerShdw>
                </a:effectLst>
                <a:latin typeface="Times New Roman" pitchFamily="18" charset="0"/>
                <a:cs typeface="Times New Roman" pitchFamily="18" charset="0"/>
              </a:rPr>
              <a:t>Software Part  </a:t>
            </a:r>
          </a:p>
          <a:p>
            <a:pPr marL="457200" indent="-457200" algn="l" eaLnBrk="1" hangingPunct="1">
              <a:lnSpc>
                <a:spcPct val="70000"/>
              </a:lnSpc>
              <a:buFont typeface="Wingdings" pitchFamily="2" charset="2"/>
              <a:buChar char="Ø"/>
            </a:pPr>
            <a:r>
              <a:rPr lang="en-US" sz="2100" smtClean="0">
                <a:latin typeface="Times New Roman" pitchFamily="18" charset="0"/>
                <a:cs typeface="Times New Roman" pitchFamily="18" charset="0"/>
              </a:rPr>
              <a:t>Image processing using raspberry  </a:t>
            </a:r>
          </a:p>
          <a:p>
            <a:pPr marL="457200" indent="-457200" algn="l" eaLnBrk="1" hangingPunct="1">
              <a:lnSpc>
                <a:spcPct val="70000"/>
              </a:lnSpc>
              <a:buFont typeface="Wingdings" pitchFamily="2" charset="2"/>
              <a:buChar char="Ø"/>
            </a:pPr>
            <a:r>
              <a:rPr lang="en-US" sz="2100" smtClean="0">
                <a:effectLst>
                  <a:outerShdw blurRad="38100" dist="38100" dir="2700000" algn="tl">
                    <a:srgbClr val="C0C0C0"/>
                  </a:outerShdw>
                </a:effectLst>
                <a:latin typeface="Times New Roman" pitchFamily="18" charset="0"/>
                <a:cs typeface="Times New Roman" pitchFamily="18" charset="0"/>
              </a:rPr>
              <a:t>Flow Chart OF System</a:t>
            </a:r>
            <a:endParaRPr lang="ar-JO" sz="2100" smtClean="0">
              <a:effectLst>
                <a:outerShdw blurRad="38100" dist="38100" dir="2700000" algn="tl">
                  <a:srgbClr val="C0C0C0"/>
                </a:outerShdw>
              </a:effectLst>
              <a:latin typeface="Times New Roman" pitchFamily="18" charset="0"/>
              <a:cs typeface="Times New Roman" pitchFamily="18" charset="0"/>
            </a:endParaRPr>
          </a:p>
          <a:p>
            <a:pPr marL="457200" indent="-457200" algn="l" eaLnBrk="1" hangingPunct="1">
              <a:lnSpc>
                <a:spcPct val="70000"/>
              </a:lnSpc>
              <a:buFont typeface="Wingdings" pitchFamily="2" charset="2"/>
              <a:buChar char="Ø"/>
            </a:pPr>
            <a:r>
              <a:rPr lang="en-US" sz="2100" smtClean="0">
                <a:effectLst>
                  <a:outerShdw blurRad="38100" dist="38100" dir="2700000" algn="tl">
                    <a:srgbClr val="C0C0C0"/>
                  </a:outerShdw>
                </a:effectLst>
                <a:latin typeface="Times New Roman" pitchFamily="18" charset="0"/>
                <a:cs typeface="Times New Roman" pitchFamily="18" charset="0"/>
              </a:rPr>
              <a:t>Conclusion</a:t>
            </a:r>
          </a:p>
          <a:p>
            <a:pPr marL="457200" indent="-457200" algn="l" eaLnBrk="1" hangingPunct="1">
              <a:lnSpc>
                <a:spcPct val="70000"/>
              </a:lnSpc>
              <a:buFont typeface="Wingdings" pitchFamily="2" charset="2"/>
              <a:buChar char="Ø"/>
            </a:pPr>
            <a:r>
              <a:rPr lang="en-US" sz="2100" smtClean="0">
                <a:effectLst>
                  <a:outerShdw blurRad="38100" dist="38100" dir="2700000" algn="tl">
                    <a:srgbClr val="C0C0C0"/>
                  </a:outerShdw>
                </a:effectLst>
                <a:latin typeface="Times New Roman" pitchFamily="18" charset="0"/>
                <a:cs typeface="Times New Roman" pitchFamily="18" charset="0"/>
              </a:rPr>
              <a:t>Future work </a:t>
            </a:r>
          </a:p>
          <a:p>
            <a:pPr marL="457200" indent="-457200" algn="l" eaLnBrk="1" hangingPunct="1">
              <a:lnSpc>
                <a:spcPct val="70000"/>
              </a:lnSpc>
              <a:buFont typeface="Wingdings" pitchFamily="2" charset="2"/>
              <a:buChar char="Ø"/>
            </a:pPr>
            <a:r>
              <a:rPr lang="en-US" sz="2100" smtClean="0">
                <a:effectLst>
                  <a:outerShdw blurRad="38100" dist="38100" dir="2700000" algn="tl">
                    <a:srgbClr val="C0C0C0"/>
                  </a:outerShdw>
                </a:effectLst>
                <a:latin typeface="Times New Roman" pitchFamily="18" charset="0"/>
                <a:cs typeface="Times New Roman" pitchFamily="18" charset="0"/>
              </a:rPr>
              <a:t>Demo</a:t>
            </a:r>
          </a:p>
          <a:p>
            <a:pPr marL="457200" indent="-457200" eaLnBrk="1" hangingPunct="1">
              <a:lnSpc>
                <a:spcPct val="70000"/>
              </a:lnSpc>
            </a:pPr>
            <a:endParaRPr lang="ar-JO" sz="1100" smtClean="0">
              <a:solidFill>
                <a:srgbClr val="C55A11"/>
              </a:solidFill>
              <a:effectLst>
                <a:outerShdw blurRad="38100" dist="38100" dir="2700000" algn="tl">
                  <a:srgbClr val="C0C0C0"/>
                </a:outerShdw>
              </a:effectLst>
              <a:latin typeface="Monotype Corsiva" pitchFamily="66" charset="0"/>
            </a:endParaRPr>
          </a:p>
          <a:p>
            <a:pPr marL="457200" indent="-457200" eaLnBrk="1" hangingPunct="1">
              <a:lnSpc>
                <a:spcPct val="70000"/>
              </a:lnSpc>
            </a:pPr>
            <a:endParaRPr lang="en-US" sz="1100" smtClean="0">
              <a:latin typeface="Segoe"/>
            </a:endParaRPr>
          </a:p>
          <a:p>
            <a:pPr marL="457200" indent="-457200" eaLnBrk="1" hangingPunct="1">
              <a:lnSpc>
                <a:spcPct val="70000"/>
              </a:lnSpc>
            </a:pPr>
            <a:r>
              <a:rPr lang="en-US" sz="1100" smtClean="0"/>
              <a:t> </a:t>
            </a:r>
          </a:p>
          <a:p>
            <a:pPr marL="457200" indent="-457200" eaLnBrk="1" hangingPunct="1">
              <a:lnSpc>
                <a:spcPct val="70000"/>
              </a:lnSpc>
            </a:pPr>
            <a:endParaRPr lang="en-US" sz="11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p:txBody>
          <a:bodyPr/>
          <a:lstStyle/>
          <a:p>
            <a:pPr algn="ctr"/>
            <a:r>
              <a:rPr lang="en-US" smtClean="0">
                <a:solidFill>
                  <a:srgbClr val="C55A11"/>
                </a:solidFill>
                <a:effectLst>
                  <a:outerShdw blurRad="38100" dist="38100" dir="2700000" algn="tl">
                    <a:srgbClr val="C0C0C0"/>
                  </a:outerShdw>
                </a:effectLst>
                <a:latin typeface="Monotype Corsiva" pitchFamily="66" charset="0"/>
              </a:rPr>
              <a:t>Video streamer “live camera”</a:t>
            </a:r>
          </a:p>
        </p:txBody>
      </p:sp>
      <p:sp>
        <p:nvSpPr>
          <p:cNvPr id="46083" name="Rectangle 3"/>
          <p:cNvSpPr>
            <a:spLocks noGrp="1"/>
          </p:cNvSpPr>
          <p:nvPr>
            <p:ph type="body" idx="1"/>
          </p:nvPr>
        </p:nvSpPr>
        <p:spPr/>
        <p:txBody>
          <a:bodyPr/>
          <a:lstStyle/>
          <a:p>
            <a:pPr marL="533400" indent="-533400"/>
            <a:r>
              <a:rPr lang="en-US" smtClean="0"/>
              <a:t>Use command:</a:t>
            </a:r>
          </a:p>
          <a:p>
            <a:pPr marL="533400" indent="-533400">
              <a:buFont typeface="Arial" charset="0"/>
              <a:buAutoNum type="arabicPeriod"/>
            </a:pPr>
            <a:r>
              <a:rPr lang="en-US" smtClean="0"/>
              <a:t>LD_LIBRARY_PATH=./ ./mjpg_streamer -i "input_file.so -f /tmp/stream" -o "output_http.so -w ./www/“</a:t>
            </a:r>
          </a:p>
          <a:p>
            <a:pPr marL="533400" indent="-533400">
              <a:buFont typeface="Arial" charset="0"/>
              <a:buAutoNum type="arabicPeriod"/>
            </a:pPr>
            <a:r>
              <a:rPr lang="en-US" smtClean="0"/>
              <a:t>LD_LIBRARY_PATH=./ ./mjpg_streamer -i "input_file.so -f /tmp/stream" -o "output_http.so -w ./www/"&amp;</a:t>
            </a:r>
          </a:p>
          <a:p>
            <a:pPr marL="533400" indent="-533400">
              <a:buFont typeface="Arial" charset="0"/>
              <a:buAutoNum type="arabicPeriod"/>
            </a:pPr>
            <a:r>
              <a:rPr lang="en-US" smtClean="0"/>
              <a:t>raspistill -w 840 -h 480 -q 5 -o /tmp/stream/pic.jpg -tl 1 -t 999999 -th 0:0:0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p:txBody>
          <a:bodyPr/>
          <a:lstStyle/>
          <a:p>
            <a:pPr algn="ctr"/>
            <a:r>
              <a:rPr lang="en-US" smtClean="0">
                <a:solidFill>
                  <a:srgbClr val="C55A11"/>
                </a:solidFill>
                <a:effectLst>
                  <a:outerShdw blurRad="38100" dist="38100" dir="2700000" algn="tl">
                    <a:srgbClr val="C0C0C0"/>
                  </a:outerShdw>
                </a:effectLst>
                <a:latin typeface="Monotype Corsiva" pitchFamily="66" charset="0"/>
              </a:rPr>
              <a:t>Video streamer “live camera”</a:t>
            </a:r>
          </a:p>
        </p:txBody>
      </p:sp>
      <p:sp>
        <p:nvSpPr>
          <p:cNvPr id="47107" name="Rectangle 3"/>
          <p:cNvSpPr>
            <a:spLocks noGrp="1"/>
          </p:cNvSpPr>
          <p:nvPr>
            <p:ph type="body" idx="1"/>
          </p:nvPr>
        </p:nvSpPr>
        <p:spPr/>
        <p:txBody>
          <a:bodyPr/>
          <a:lstStyle/>
          <a:p>
            <a:r>
              <a:rPr lang="en-US" smtClean="0"/>
              <a:t>Kill live camera:</a:t>
            </a:r>
          </a:p>
          <a:p>
            <a:endParaRPr lang="en-US" smtClean="0"/>
          </a:p>
        </p:txBody>
      </p:sp>
      <p:pic>
        <p:nvPicPr>
          <p:cNvPr id="47108" name="Picture 4" descr="Screenshot (1)"/>
          <p:cNvPicPr>
            <a:picLocks noChangeAspect="1" noChangeArrowheads="1"/>
          </p:cNvPicPr>
          <p:nvPr/>
        </p:nvPicPr>
        <p:blipFill>
          <a:blip r:embed="rId2"/>
          <a:srcRect/>
          <a:stretch>
            <a:fillRect/>
          </a:stretch>
        </p:blipFill>
        <p:spPr bwMode="auto">
          <a:xfrm>
            <a:off x="2044700" y="2301875"/>
            <a:ext cx="6842125" cy="3846513"/>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1189038" y="490538"/>
            <a:ext cx="7535862" cy="830262"/>
          </a:xfrm>
          <a:prstGeom prst="rect">
            <a:avLst/>
          </a:prstGeom>
          <a:noFill/>
        </p:spPr>
        <p:txBody>
          <a:bodyPr wrap="none" anchor="ctr">
            <a:spAutoFit/>
          </a:bodyPr>
          <a:lstStyle/>
          <a:p>
            <a:pPr fontAlgn="auto">
              <a:spcBef>
                <a:spcPts val="0"/>
              </a:spcBef>
              <a:spcAft>
                <a:spcPts val="0"/>
              </a:spcAft>
              <a:defRPr/>
            </a:pPr>
            <a:r>
              <a:rPr lang="en-US" sz="48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rPr>
              <a:t>Image processing using raspberry  </a:t>
            </a:r>
          </a:p>
        </p:txBody>
      </p:sp>
      <p:sp>
        <p:nvSpPr>
          <p:cNvPr id="42" name="Slide Number Placeholder 41"/>
          <p:cNvSpPr>
            <a:spLocks noGrp="1"/>
          </p:cNvSpPr>
          <p:nvPr>
            <p:ph type="sldNum" sz="quarter" idx="12"/>
          </p:nvPr>
        </p:nvSpPr>
        <p:spPr/>
        <p:txBody>
          <a:bodyPr/>
          <a:lstStyle/>
          <a:p>
            <a:pPr>
              <a:defRPr/>
            </a:pPr>
            <a:fld id="{797BB6EE-9B06-40FF-A1A5-947C8A068919}" type="slidenum">
              <a:rPr lang="en-US"/>
              <a:pPr>
                <a:defRPr/>
              </a:pPr>
              <a:t>22</a:t>
            </a:fld>
            <a:endParaRPr lang="en-US"/>
          </a:p>
        </p:txBody>
      </p:sp>
      <p:sp>
        <p:nvSpPr>
          <p:cNvPr id="34819" name="TextBox 1"/>
          <p:cNvSpPr txBox="1">
            <a:spLocks noChangeArrowheads="1"/>
          </p:cNvSpPr>
          <p:nvPr/>
        </p:nvSpPr>
        <p:spPr bwMode="auto">
          <a:xfrm>
            <a:off x="1293813" y="1906588"/>
            <a:ext cx="6700837" cy="1754187"/>
          </a:xfrm>
          <a:prstGeom prst="rect">
            <a:avLst/>
          </a:prstGeom>
          <a:noFill/>
          <a:ln w="9525">
            <a:noFill/>
            <a:miter lim="800000"/>
            <a:headEnd/>
            <a:tailEnd/>
          </a:ln>
        </p:spPr>
        <p:txBody>
          <a:bodyPr>
            <a:spAutoFit/>
          </a:bodyPr>
          <a:lstStyle/>
          <a:p>
            <a:pPr marL="571500" indent="-571500">
              <a:buFont typeface="Wingdings" pitchFamily="2" charset="2"/>
              <a:buChar char="Ø"/>
            </a:pPr>
            <a:r>
              <a:rPr lang="en-US" sz="3600">
                <a:latin typeface="Times New Roman" pitchFamily="18" charset="0"/>
                <a:cs typeface="Times New Roman" pitchFamily="18" charset="0"/>
              </a:rPr>
              <a:t>Motion Detection </a:t>
            </a:r>
          </a:p>
          <a:p>
            <a:pPr marL="571500" indent="-571500">
              <a:buFont typeface="Wingdings" pitchFamily="2" charset="2"/>
              <a:buChar char="Ø"/>
            </a:pPr>
            <a:r>
              <a:rPr lang="en-US" sz="3600">
                <a:latin typeface="Times New Roman" pitchFamily="18" charset="0"/>
                <a:cs typeface="Times New Roman" pitchFamily="18" charset="0"/>
              </a:rPr>
              <a:t>Edge Detection </a:t>
            </a:r>
          </a:p>
          <a:p>
            <a:pPr marL="571500" indent="-571500">
              <a:buFont typeface="Wingdings" pitchFamily="2" charset="2"/>
              <a:buChar char="Ø"/>
            </a:pPr>
            <a:r>
              <a:rPr lang="en-US" sz="3600">
                <a:latin typeface="Times New Roman" pitchFamily="18" charset="0"/>
                <a:cs typeface="Times New Roman" pitchFamily="18" charset="0"/>
              </a:rPr>
              <a:t>Color Detection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66913" y="390525"/>
            <a:ext cx="5056187" cy="922338"/>
          </a:xfrm>
          <a:prstGeom prst="rect">
            <a:avLst/>
          </a:prstGeom>
          <a:solidFill>
            <a:schemeClr val="bg1"/>
          </a:solidFill>
        </p:spPr>
        <p:txBody>
          <a:bodyPr>
            <a:spAutoFit/>
          </a:bodyPr>
          <a:lstStyle/>
          <a:p>
            <a:pPr fontAlgn="auto">
              <a:spcBef>
                <a:spcPts val="0"/>
              </a:spcBef>
              <a:spcAft>
                <a:spcPts val="0"/>
              </a:spcAft>
              <a:defRPr/>
            </a:pPr>
            <a:r>
              <a:rPr lang="en-US" sz="54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rPr>
              <a:t>Motion Detection</a:t>
            </a:r>
          </a:p>
        </p:txBody>
      </p:sp>
      <p:sp>
        <p:nvSpPr>
          <p:cNvPr id="8" name="Flowchart: Process 7"/>
          <p:cNvSpPr>
            <a:spLocks noChangeArrowheads="1"/>
          </p:cNvSpPr>
          <p:nvPr/>
        </p:nvSpPr>
        <p:spPr bwMode="auto">
          <a:xfrm>
            <a:off x="8178800" y="4613275"/>
            <a:ext cx="1803400" cy="835025"/>
          </a:xfrm>
          <a:prstGeom prst="flowChartProcess">
            <a:avLst/>
          </a:prstGeom>
          <a:solidFill>
            <a:srgbClr val="008000"/>
          </a:solidFill>
          <a:ln w="12700" algn="ctr">
            <a:noFill/>
            <a:miter lim="800000"/>
            <a:headEnd/>
            <a:tailEnd/>
          </a:ln>
        </p:spPr>
        <p:txBody>
          <a:bodyPr anchor="ctr"/>
          <a:lstStyle/>
          <a:p>
            <a:pPr algn="ctr"/>
            <a:r>
              <a:rPr lang="en-US" sz="2400">
                <a:latin typeface="Calibri" pitchFamily="34" charset="0"/>
              </a:rPr>
              <a:t>Filtering</a:t>
            </a:r>
            <a:endParaRPr lang="ar-JO" sz="2800">
              <a:latin typeface="Calibri" pitchFamily="34" charset="0"/>
            </a:endParaRPr>
          </a:p>
        </p:txBody>
      </p:sp>
      <p:sp>
        <p:nvSpPr>
          <p:cNvPr id="9" name="Right Arrow 8"/>
          <p:cNvSpPr>
            <a:spLocks noChangeArrowheads="1"/>
          </p:cNvSpPr>
          <p:nvPr/>
        </p:nvSpPr>
        <p:spPr bwMode="auto">
          <a:xfrm>
            <a:off x="1884363" y="1660525"/>
            <a:ext cx="1579562" cy="519113"/>
          </a:xfrm>
          <a:prstGeom prst="rightArrow">
            <a:avLst>
              <a:gd name="adj1" fmla="val 37019"/>
              <a:gd name="adj2" fmla="val 83889"/>
            </a:avLst>
          </a:prstGeom>
          <a:solidFill>
            <a:srgbClr val="339966"/>
          </a:solidFill>
          <a:ln w="12700" algn="ctr">
            <a:noFill/>
            <a:miter lim="800000"/>
            <a:headEnd/>
            <a:tailEnd/>
          </a:ln>
        </p:spPr>
        <p:txBody>
          <a:bodyPr anchor="ctr"/>
          <a:lstStyle/>
          <a:p>
            <a:pPr algn="ctr"/>
            <a:endParaRPr lang="ar-JO" sz="1800">
              <a:solidFill>
                <a:srgbClr val="FFFFFF"/>
              </a:solidFill>
              <a:latin typeface="Calibri" pitchFamily="34" charset="0"/>
            </a:endParaRPr>
          </a:p>
        </p:txBody>
      </p:sp>
      <p:sp>
        <p:nvSpPr>
          <p:cNvPr id="16" name="Oval 15"/>
          <p:cNvSpPr>
            <a:spLocks noChangeArrowheads="1"/>
          </p:cNvSpPr>
          <p:nvPr/>
        </p:nvSpPr>
        <p:spPr bwMode="auto">
          <a:xfrm>
            <a:off x="295275" y="1433513"/>
            <a:ext cx="1454150" cy="876300"/>
          </a:xfrm>
          <a:prstGeom prst="ellipse">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Start</a:t>
            </a:r>
            <a:endParaRPr lang="ar-JO" sz="2400">
              <a:latin typeface="Times New Roman" pitchFamily="18" charset="0"/>
              <a:cs typeface="Times New Roman" pitchFamily="18" charset="0"/>
            </a:endParaRPr>
          </a:p>
        </p:txBody>
      </p:sp>
      <p:sp>
        <p:nvSpPr>
          <p:cNvPr id="23" name="Flowchart: Process 22"/>
          <p:cNvSpPr>
            <a:spLocks noChangeArrowheads="1"/>
          </p:cNvSpPr>
          <p:nvPr/>
        </p:nvSpPr>
        <p:spPr bwMode="auto">
          <a:xfrm>
            <a:off x="9396413" y="2647950"/>
            <a:ext cx="2292350" cy="717550"/>
          </a:xfrm>
          <a:prstGeom prst="flowChartProcess">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Thresholding</a:t>
            </a:r>
            <a:r>
              <a:rPr lang="en-US" sz="2400" b="1">
                <a:latin typeface="Calibri" pitchFamily="34" charset="0"/>
              </a:rPr>
              <a:t> </a:t>
            </a:r>
            <a:endParaRPr lang="ar-JO" sz="2400" b="1">
              <a:latin typeface="Calibri" pitchFamily="34" charset="0"/>
            </a:endParaRPr>
          </a:p>
        </p:txBody>
      </p:sp>
      <p:sp>
        <p:nvSpPr>
          <p:cNvPr id="24" name="Flowchart: Process 23"/>
          <p:cNvSpPr>
            <a:spLocks noChangeArrowheads="1"/>
          </p:cNvSpPr>
          <p:nvPr/>
        </p:nvSpPr>
        <p:spPr bwMode="auto">
          <a:xfrm>
            <a:off x="4295775" y="4587875"/>
            <a:ext cx="2463800" cy="892175"/>
          </a:xfrm>
          <a:prstGeom prst="flowChartProcess">
            <a:avLst/>
          </a:prstGeom>
          <a:solidFill>
            <a:srgbClr val="008000"/>
          </a:solidFill>
          <a:ln w="12700" algn="ctr">
            <a:noFill/>
            <a:miter lim="800000"/>
            <a:headEnd/>
            <a:tailEnd/>
          </a:ln>
        </p:spPr>
        <p:txBody>
          <a:bodyPr anchor="ctr"/>
          <a:lstStyle/>
          <a:p>
            <a:pPr algn="ctr"/>
            <a:r>
              <a:rPr lang="en-US">
                <a:latin typeface="Calibri" pitchFamily="34" charset="0"/>
              </a:rPr>
              <a:t>Contour Detection of object</a:t>
            </a:r>
            <a:endParaRPr lang="ar-JO">
              <a:latin typeface="Calibri" pitchFamily="34" charset="0"/>
            </a:endParaRPr>
          </a:p>
        </p:txBody>
      </p:sp>
      <p:sp>
        <p:nvSpPr>
          <p:cNvPr id="25" name="Flowchart: Process 24"/>
          <p:cNvSpPr>
            <a:spLocks noChangeArrowheads="1"/>
          </p:cNvSpPr>
          <p:nvPr/>
        </p:nvSpPr>
        <p:spPr bwMode="auto">
          <a:xfrm>
            <a:off x="842963" y="4794250"/>
            <a:ext cx="2063750" cy="685800"/>
          </a:xfrm>
          <a:prstGeom prst="flowChartProcess">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Object</a:t>
            </a:r>
            <a:r>
              <a:rPr lang="en-US" b="1">
                <a:latin typeface="Calibri" pitchFamily="34" charset="0"/>
              </a:rPr>
              <a:t> </a:t>
            </a:r>
            <a:r>
              <a:rPr lang="en-US" sz="2400">
                <a:latin typeface="Times New Roman" pitchFamily="18" charset="0"/>
                <a:cs typeface="Times New Roman" pitchFamily="18" charset="0"/>
              </a:rPr>
              <a:t>detection</a:t>
            </a:r>
            <a:r>
              <a:rPr lang="en-US" b="1">
                <a:latin typeface="Calibri" pitchFamily="34" charset="0"/>
              </a:rPr>
              <a:t> </a:t>
            </a:r>
            <a:endParaRPr lang="ar-JO" b="1">
              <a:latin typeface="Calibri" pitchFamily="34" charset="0"/>
            </a:endParaRPr>
          </a:p>
        </p:txBody>
      </p:sp>
      <p:sp>
        <p:nvSpPr>
          <p:cNvPr id="27" name="Rectangle 26"/>
          <p:cNvSpPr>
            <a:spLocks noChangeArrowheads="1"/>
          </p:cNvSpPr>
          <p:nvPr/>
        </p:nvSpPr>
        <p:spPr bwMode="auto">
          <a:xfrm>
            <a:off x="3481388" y="1423988"/>
            <a:ext cx="1725612" cy="881062"/>
          </a:xfrm>
          <a:prstGeom prst="rect">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Start Video Input </a:t>
            </a:r>
            <a:endParaRPr lang="ar-JO" sz="2400">
              <a:latin typeface="Times New Roman" pitchFamily="18" charset="0"/>
              <a:cs typeface="Times New Roman" pitchFamily="18" charset="0"/>
            </a:endParaRPr>
          </a:p>
        </p:txBody>
      </p:sp>
      <p:sp>
        <p:nvSpPr>
          <p:cNvPr id="29" name="Rectangle 28"/>
          <p:cNvSpPr>
            <a:spLocks noChangeArrowheads="1"/>
          </p:cNvSpPr>
          <p:nvPr/>
        </p:nvSpPr>
        <p:spPr bwMode="auto">
          <a:xfrm>
            <a:off x="6948488" y="1336675"/>
            <a:ext cx="2071687" cy="1039813"/>
          </a:xfrm>
          <a:prstGeom prst="rect">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Consecutive frame Subtraction</a:t>
            </a:r>
            <a:endParaRPr lang="ar-JO" sz="2400">
              <a:latin typeface="Times New Roman" pitchFamily="18" charset="0"/>
              <a:cs typeface="Times New Roman" pitchFamily="18" charset="0"/>
            </a:endParaRPr>
          </a:p>
        </p:txBody>
      </p:sp>
      <p:sp>
        <p:nvSpPr>
          <p:cNvPr id="32" name="Right Arrow 31"/>
          <p:cNvSpPr>
            <a:spLocks noChangeArrowheads="1"/>
          </p:cNvSpPr>
          <p:nvPr/>
        </p:nvSpPr>
        <p:spPr bwMode="auto">
          <a:xfrm>
            <a:off x="5222875" y="1611313"/>
            <a:ext cx="1652588" cy="519112"/>
          </a:xfrm>
          <a:prstGeom prst="rightArrow">
            <a:avLst>
              <a:gd name="adj1" fmla="val 37019"/>
              <a:gd name="adj2" fmla="val 83876"/>
            </a:avLst>
          </a:prstGeom>
          <a:solidFill>
            <a:srgbClr val="339966"/>
          </a:solidFill>
          <a:ln w="12700" algn="ctr">
            <a:noFill/>
            <a:miter lim="800000"/>
            <a:headEnd/>
            <a:tailEnd/>
          </a:ln>
        </p:spPr>
        <p:txBody>
          <a:bodyPr anchor="ctr"/>
          <a:lstStyle/>
          <a:p>
            <a:pPr algn="ctr"/>
            <a:endParaRPr lang="ar-JO" sz="1800">
              <a:solidFill>
                <a:srgbClr val="FFFFFF"/>
              </a:solidFill>
              <a:latin typeface="Calibri" pitchFamily="34" charset="0"/>
            </a:endParaRPr>
          </a:p>
        </p:txBody>
      </p:sp>
      <p:sp>
        <p:nvSpPr>
          <p:cNvPr id="33" name="Bent Arrow 32"/>
          <p:cNvSpPr>
            <a:spLocks noChangeArrowheads="1"/>
          </p:cNvSpPr>
          <p:nvPr/>
        </p:nvSpPr>
        <p:spPr bwMode="auto">
          <a:xfrm rot="5400000">
            <a:off x="9433718" y="1383507"/>
            <a:ext cx="836613" cy="1593850"/>
          </a:xfrm>
          <a:custGeom>
            <a:avLst/>
            <a:gdLst>
              <a:gd name="T0" fmla="*/ 627878 w 837170"/>
              <a:gd name="T1" fmla="*/ 0 h 1593774"/>
              <a:gd name="T2" fmla="*/ 627878 w 837170"/>
              <a:gd name="T3" fmla="*/ 418585 h 1593774"/>
              <a:gd name="T4" fmla="*/ 104646 w 837170"/>
              <a:gd name="T5" fmla="*/ 1593774 h 1593774"/>
              <a:gd name="T6" fmla="*/ 837170 w 837170"/>
              <a:gd name="T7" fmla="*/ 209293 h 1593774"/>
              <a:gd name="T8" fmla="*/ 17694720 60000 65536"/>
              <a:gd name="T9" fmla="*/ 5898240 60000 65536"/>
              <a:gd name="T10" fmla="*/ 5898240 60000 65536"/>
              <a:gd name="T11" fmla="*/ 0 60000 65536"/>
              <a:gd name="T12" fmla="*/ 0 w 837170"/>
              <a:gd name="T13" fmla="*/ 0 h 1593774"/>
              <a:gd name="T14" fmla="*/ 837170 w 837170"/>
              <a:gd name="T15" fmla="*/ 1593774 h 1593774"/>
            </a:gdLst>
            <a:ahLst/>
            <a:cxnLst>
              <a:cxn ang="T8">
                <a:pos x="T0" y="T1"/>
              </a:cxn>
              <a:cxn ang="T9">
                <a:pos x="T2" y="T3"/>
              </a:cxn>
              <a:cxn ang="T10">
                <a:pos x="T4" y="T5"/>
              </a:cxn>
              <a:cxn ang="T11">
                <a:pos x="T6" y="T7"/>
              </a:cxn>
            </a:cxnLst>
            <a:rect l="T12" t="T13" r="T14" b="T15"/>
            <a:pathLst>
              <a:path w="837170" h="1593774">
                <a:moveTo>
                  <a:pt x="0" y="1593774"/>
                </a:moveTo>
                <a:lnTo>
                  <a:pt x="0" y="583022"/>
                </a:lnTo>
                <a:cubicBezTo>
                  <a:pt x="0" y="318822"/>
                  <a:pt x="214176" y="104646"/>
                  <a:pt x="478376" y="104647"/>
                </a:cubicBezTo>
                <a:cubicBezTo>
                  <a:pt x="478376" y="104647"/>
                  <a:pt x="478376" y="104647"/>
                  <a:pt x="478376" y="104647"/>
                </a:cubicBezTo>
                <a:lnTo>
                  <a:pt x="627878" y="104646"/>
                </a:lnTo>
                <a:lnTo>
                  <a:pt x="627878" y="0"/>
                </a:lnTo>
                <a:lnTo>
                  <a:pt x="837170" y="209293"/>
                </a:lnTo>
                <a:lnTo>
                  <a:pt x="627878" y="418585"/>
                </a:lnTo>
                <a:lnTo>
                  <a:pt x="627878" y="313939"/>
                </a:lnTo>
                <a:lnTo>
                  <a:pt x="478376" y="313939"/>
                </a:lnTo>
                <a:lnTo>
                  <a:pt x="478375" y="313939"/>
                </a:lnTo>
                <a:cubicBezTo>
                  <a:pt x="329765" y="313939"/>
                  <a:pt x="209293" y="434411"/>
                  <a:pt x="209293" y="583021"/>
                </a:cubicBezTo>
                <a:lnTo>
                  <a:pt x="209293" y="1593774"/>
                </a:lnTo>
                <a:close/>
              </a:path>
            </a:pathLst>
          </a:custGeom>
          <a:solidFill>
            <a:srgbClr val="339966"/>
          </a:solidFill>
          <a:ln w="12700" algn="ctr">
            <a:solidFill>
              <a:srgbClr val="41719C"/>
            </a:solidFill>
            <a:miter lim="800000"/>
            <a:headEnd/>
            <a:tailEnd/>
          </a:ln>
        </p:spPr>
        <p:txBody>
          <a:bodyPr rot="10800000" vert="eaVert" anchor="ctr"/>
          <a:lstStyle/>
          <a:p>
            <a:pPr algn="ctr" fontAlgn="auto">
              <a:spcBef>
                <a:spcPts val="0"/>
              </a:spcBef>
              <a:spcAft>
                <a:spcPts val="0"/>
              </a:spcAft>
              <a:defRPr/>
            </a:pPr>
            <a:endParaRPr lang="en-US" sz="1800">
              <a:latin typeface="+mn-lt"/>
              <a:cs typeface="+mn-cs"/>
            </a:endParaRPr>
          </a:p>
        </p:txBody>
      </p:sp>
      <p:sp>
        <p:nvSpPr>
          <p:cNvPr id="37" name="Bent Arrow 36"/>
          <p:cNvSpPr>
            <a:spLocks noChangeArrowheads="1"/>
          </p:cNvSpPr>
          <p:nvPr/>
        </p:nvSpPr>
        <p:spPr bwMode="auto">
          <a:xfrm rot="10800000">
            <a:off x="10058400" y="3505200"/>
            <a:ext cx="838200" cy="1593850"/>
          </a:xfrm>
          <a:custGeom>
            <a:avLst/>
            <a:gdLst>
              <a:gd name="T0" fmla="*/ 627878 w 837170"/>
              <a:gd name="T1" fmla="*/ 0 h 1593774"/>
              <a:gd name="T2" fmla="*/ 627878 w 837170"/>
              <a:gd name="T3" fmla="*/ 418585 h 1593774"/>
              <a:gd name="T4" fmla="*/ 104646 w 837170"/>
              <a:gd name="T5" fmla="*/ 1593774 h 1593774"/>
              <a:gd name="T6" fmla="*/ 837170 w 837170"/>
              <a:gd name="T7" fmla="*/ 209293 h 1593774"/>
              <a:gd name="T8" fmla="*/ 17694720 60000 65536"/>
              <a:gd name="T9" fmla="*/ 5898240 60000 65536"/>
              <a:gd name="T10" fmla="*/ 5898240 60000 65536"/>
              <a:gd name="T11" fmla="*/ 0 60000 65536"/>
              <a:gd name="T12" fmla="*/ 0 w 837170"/>
              <a:gd name="T13" fmla="*/ 0 h 1593774"/>
              <a:gd name="T14" fmla="*/ 837170 w 837170"/>
              <a:gd name="T15" fmla="*/ 1593774 h 1593774"/>
            </a:gdLst>
            <a:ahLst/>
            <a:cxnLst>
              <a:cxn ang="T8">
                <a:pos x="T0" y="T1"/>
              </a:cxn>
              <a:cxn ang="T9">
                <a:pos x="T2" y="T3"/>
              </a:cxn>
              <a:cxn ang="T10">
                <a:pos x="T4" y="T5"/>
              </a:cxn>
              <a:cxn ang="T11">
                <a:pos x="T6" y="T7"/>
              </a:cxn>
            </a:cxnLst>
            <a:rect l="T12" t="T13" r="T14" b="T15"/>
            <a:pathLst>
              <a:path w="837170" h="1593774">
                <a:moveTo>
                  <a:pt x="0" y="1593774"/>
                </a:moveTo>
                <a:lnTo>
                  <a:pt x="0" y="583022"/>
                </a:lnTo>
                <a:cubicBezTo>
                  <a:pt x="0" y="318822"/>
                  <a:pt x="214176" y="104646"/>
                  <a:pt x="478376" y="104647"/>
                </a:cubicBezTo>
                <a:cubicBezTo>
                  <a:pt x="478376" y="104647"/>
                  <a:pt x="478376" y="104647"/>
                  <a:pt x="478376" y="104647"/>
                </a:cubicBezTo>
                <a:lnTo>
                  <a:pt x="627878" y="104646"/>
                </a:lnTo>
                <a:lnTo>
                  <a:pt x="627878" y="0"/>
                </a:lnTo>
                <a:lnTo>
                  <a:pt x="837170" y="209293"/>
                </a:lnTo>
                <a:lnTo>
                  <a:pt x="627878" y="418585"/>
                </a:lnTo>
                <a:lnTo>
                  <a:pt x="627878" y="313939"/>
                </a:lnTo>
                <a:lnTo>
                  <a:pt x="478376" y="313939"/>
                </a:lnTo>
                <a:lnTo>
                  <a:pt x="478375" y="313939"/>
                </a:lnTo>
                <a:cubicBezTo>
                  <a:pt x="329765" y="313939"/>
                  <a:pt x="209293" y="434411"/>
                  <a:pt x="209293" y="583021"/>
                </a:cubicBezTo>
                <a:lnTo>
                  <a:pt x="209293" y="1593774"/>
                </a:lnTo>
                <a:close/>
              </a:path>
            </a:pathLst>
          </a:custGeom>
          <a:solidFill>
            <a:srgbClr val="339966"/>
          </a:solidFill>
          <a:ln w="12700" algn="ctr">
            <a:solidFill>
              <a:srgbClr val="41719C"/>
            </a:solidFill>
            <a:miter lim="800000"/>
            <a:headEnd/>
            <a:tailEnd/>
          </a:ln>
        </p:spPr>
        <p:txBody>
          <a:bodyPr rot="10800000" anchor="ctr"/>
          <a:lstStyle/>
          <a:p>
            <a:pPr algn="ctr" fontAlgn="auto">
              <a:spcBef>
                <a:spcPts val="0"/>
              </a:spcBef>
              <a:spcAft>
                <a:spcPts val="0"/>
              </a:spcAft>
              <a:defRPr/>
            </a:pPr>
            <a:endParaRPr lang="en-US" sz="1800">
              <a:latin typeface="+mn-lt"/>
              <a:cs typeface="+mn-cs"/>
            </a:endParaRPr>
          </a:p>
        </p:txBody>
      </p:sp>
      <p:sp>
        <p:nvSpPr>
          <p:cNvPr id="38" name="Right Arrow 37"/>
          <p:cNvSpPr>
            <a:spLocks noChangeArrowheads="1"/>
          </p:cNvSpPr>
          <p:nvPr/>
        </p:nvSpPr>
        <p:spPr bwMode="auto">
          <a:xfrm rot="10800000">
            <a:off x="6821488" y="4722813"/>
            <a:ext cx="1281112" cy="571500"/>
          </a:xfrm>
          <a:prstGeom prst="rightArrow">
            <a:avLst>
              <a:gd name="adj1" fmla="val 37019"/>
              <a:gd name="adj2" fmla="val 83917"/>
            </a:avLst>
          </a:prstGeom>
          <a:solidFill>
            <a:srgbClr val="339966"/>
          </a:solidFill>
          <a:ln w="12700" algn="ctr">
            <a:noFill/>
            <a:miter lim="800000"/>
            <a:headEnd/>
            <a:tailEnd/>
          </a:ln>
        </p:spPr>
        <p:txBody>
          <a:bodyPr rot="10800000" anchor="ctr"/>
          <a:lstStyle/>
          <a:p>
            <a:pPr algn="ctr"/>
            <a:endParaRPr lang="ar-JO" sz="1800">
              <a:solidFill>
                <a:srgbClr val="FFFFFF"/>
              </a:solidFill>
              <a:latin typeface="Calibri" pitchFamily="34" charset="0"/>
            </a:endParaRPr>
          </a:p>
        </p:txBody>
      </p:sp>
      <p:sp>
        <p:nvSpPr>
          <p:cNvPr id="39" name="Right Arrow 38"/>
          <p:cNvSpPr>
            <a:spLocks noChangeArrowheads="1"/>
          </p:cNvSpPr>
          <p:nvPr/>
        </p:nvSpPr>
        <p:spPr bwMode="auto">
          <a:xfrm rot="10800000">
            <a:off x="2906713" y="4822825"/>
            <a:ext cx="1281112" cy="571500"/>
          </a:xfrm>
          <a:prstGeom prst="rightArrow">
            <a:avLst>
              <a:gd name="adj1" fmla="val 37019"/>
              <a:gd name="adj2" fmla="val 83917"/>
            </a:avLst>
          </a:prstGeom>
          <a:solidFill>
            <a:srgbClr val="339966"/>
          </a:solidFill>
          <a:ln w="12700" algn="ctr">
            <a:noFill/>
            <a:miter lim="800000"/>
            <a:headEnd/>
            <a:tailEnd/>
          </a:ln>
        </p:spPr>
        <p:txBody>
          <a:bodyPr rot="10800000" anchor="ctr"/>
          <a:lstStyle/>
          <a:p>
            <a:pPr algn="ctr"/>
            <a:endParaRPr lang="ar-JO" sz="1800">
              <a:solidFill>
                <a:srgbClr val="FFFFFF"/>
              </a:solidFill>
              <a:latin typeface="Calibri" pitchFamily="34" charset="0"/>
            </a:endParaRPr>
          </a:p>
        </p:txBody>
      </p:sp>
      <p:sp>
        <p:nvSpPr>
          <p:cNvPr id="41" name="Right Arrow 40"/>
          <p:cNvSpPr>
            <a:spLocks noChangeArrowheads="1"/>
          </p:cNvSpPr>
          <p:nvPr/>
        </p:nvSpPr>
        <p:spPr bwMode="auto">
          <a:xfrm rot="16200000" flipV="1">
            <a:off x="484982" y="3904456"/>
            <a:ext cx="1074738" cy="561975"/>
          </a:xfrm>
          <a:prstGeom prst="rightArrow">
            <a:avLst>
              <a:gd name="adj1" fmla="val 37019"/>
              <a:gd name="adj2" fmla="val 83819"/>
            </a:avLst>
          </a:prstGeom>
          <a:solidFill>
            <a:srgbClr val="339966"/>
          </a:solidFill>
          <a:ln w="12700" algn="ctr">
            <a:noFill/>
            <a:miter lim="800000"/>
            <a:headEnd/>
            <a:tailEnd/>
          </a:ln>
        </p:spPr>
        <p:txBody>
          <a:bodyPr rot="10800000" vert="eaVert" anchor="ctr"/>
          <a:lstStyle/>
          <a:p>
            <a:pPr algn="ctr"/>
            <a:endParaRPr lang="ar-JO" sz="1800">
              <a:solidFill>
                <a:srgbClr val="FFFFFF"/>
              </a:solidFill>
              <a:latin typeface="Calibri" pitchFamily="34" charset="0"/>
            </a:endParaRPr>
          </a:p>
        </p:txBody>
      </p:sp>
      <p:sp>
        <p:nvSpPr>
          <p:cNvPr id="42" name="Oval 41"/>
          <p:cNvSpPr>
            <a:spLocks noChangeArrowheads="1"/>
          </p:cNvSpPr>
          <p:nvPr/>
        </p:nvSpPr>
        <p:spPr bwMode="auto">
          <a:xfrm>
            <a:off x="312738" y="2767013"/>
            <a:ext cx="1454150" cy="881062"/>
          </a:xfrm>
          <a:prstGeom prst="ellipse">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End </a:t>
            </a:r>
            <a:endParaRPr lang="ar-JO" sz="24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heel(4)">
                                      <p:cBhvr>
                                        <p:cTn id="12" dur="20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heel(4)">
                                      <p:cBhvr>
                                        <p:cTn id="27" dur="20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ssolve">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down)">
                                      <p:cBhvr>
                                        <p:cTn id="54" dur="500"/>
                                        <p:tgtEl>
                                          <p:spTgt spid="38"/>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Effect transition="in" filter="fade">
                                      <p:cBhvr>
                                        <p:cTn id="61" dur="500"/>
                                        <p:tgtEl>
                                          <p:spTgt spid="24"/>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wipe(down)">
                                      <p:cBhvr>
                                        <p:cTn id="66" dur="500"/>
                                        <p:tgtEl>
                                          <p:spTgt spid="39"/>
                                        </p:tgtEl>
                                      </p:cBhvr>
                                    </p:animEffect>
                                  </p:childTnLst>
                                </p:cTn>
                              </p:par>
                            </p:childTnLst>
                          </p:cTn>
                        </p:par>
                      </p:childTnLst>
                    </p:cTn>
                  </p:par>
                  <p:par>
                    <p:cTn id="67" fill="hold">
                      <p:stCondLst>
                        <p:cond delay="indefinite"/>
                      </p:stCondLst>
                      <p:childTnLst>
                        <p:par>
                          <p:cTn id="68" fill="hold">
                            <p:stCondLst>
                              <p:cond delay="0"/>
                            </p:stCondLst>
                            <p:childTnLst>
                              <p:par>
                                <p:cTn id="69" presetID="23" presetClass="entr" presetSubtype="16"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wipe(down)">
                                      <p:cBhvr>
                                        <p:cTn id="77" dur="500"/>
                                        <p:tgtEl>
                                          <p:spTgt spid="41"/>
                                        </p:tgtEl>
                                      </p:cBhvr>
                                    </p:animEffect>
                                  </p:childTnLst>
                                </p:cTn>
                              </p:par>
                            </p:childTnLst>
                          </p:cTn>
                        </p:par>
                      </p:childTnLst>
                    </p:cTn>
                  </p:par>
                  <p:par>
                    <p:cTn id="78" fill="hold">
                      <p:stCondLst>
                        <p:cond delay="indefinite"/>
                      </p:stCondLst>
                      <p:childTnLst>
                        <p:par>
                          <p:cTn id="79" fill="hold">
                            <p:stCondLst>
                              <p:cond delay="0"/>
                            </p:stCondLst>
                            <p:childTnLst>
                              <p:par>
                                <p:cTn id="80" presetID="8" presetClass="entr" presetSubtype="16" fill="hold" grpId="0" nodeType="click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diamond(in)">
                                      <p:cBhvr>
                                        <p:cTn id="82"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6" grpId="0" animBg="1"/>
      <p:bldP spid="23" grpId="0" animBg="1"/>
      <p:bldP spid="24" grpId="0" animBg="1"/>
      <p:bldP spid="25" grpId="0" animBg="1"/>
      <p:bldP spid="27" grpId="0" animBg="1"/>
      <p:bldP spid="29" grpId="0" animBg="1"/>
      <p:bldP spid="32" grpId="0" animBg="1"/>
      <p:bldP spid="33" grpId="0" animBg="1"/>
      <p:bldP spid="37" grpId="0" animBg="1"/>
      <p:bldP spid="38" grpId="0" animBg="1"/>
      <p:bldP spid="39" grpId="0" animBg="1"/>
      <p:bldP spid="41" grpId="0" animBg="1"/>
      <p:bldP spid="4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35275" y="558800"/>
            <a:ext cx="4087813" cy="923925"/>
          </a:xfrm>
          <a:prstGeom prst="rect">
            <a:avLst/>
          </a:prstGeom>
          <a:noFill/>
        </p:spPr>
        <p:txBody>
          <a:bodyPr>
            <a:spAutoFit/>
          </a:bodyPr>
          <a:lstStyle/>
          <a:p>
            <a:pPr fontAlgn="auto">
              <a:spcBef>
                <a:spcPts val="0"/>
              </a:spcBef>
              <a:spcAft>
                <a:spcPts val="0"/>
              </a:spcAft>
              <a:defRPr/>
            </a:pPr>
            <a:r>
              <a:rPr lang="en-US" sz="54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rPr>
              <a:t>Color Detection </a:t>
            </a:r>
          </a:p>
        </p:txBody>
      </p:sp>
      <p:sp>
        <p:nvSpPr>
          <p:cNvPr id="8" name="Right Arrow 7"/>
          <p:cNvSpPr>
            <a:spLocks noChangeArrowheads="1"/>
          </p:cNvSpPr>
          <p:nvPr/>
        </p:nvSpPr>
        <p:spPr bwMode="auto">
          <a:xfrm>
            <a:off x="1658938" y="2063750"/>
            <a:ext cx="1579562" cy="519113"/>
          </a:xfrm>
          <a:prstGeom prst="rightArrow">
            <a:avLst>
              <a:gd name="adj1" fmla="val 37019"/>
              <a:gd name="adj2" fmla="val 83889"/>
            </a:avLst>
          </a:prstGeom>
          <a:solidFill>
            <a:srgbClr val="339966"/>
          </a:solidFill>
          <a:ln w="12700" algn="ctr">
            <a:noFill/>
            <a:miter lim="800000"/>
            <a:headEnd/>
            <a:tailEnd/>
          </a:ln>
        </p:spPr>
        <p:txBody>
          <a:bodyPr anchor="ctr"/>
          <a:lstStyle/>
          <a:p>
            <a:pPr algn="ctr"/>
            <a:endParaRPr lang="ar-JO" sz="1800">
              <a:solidFill>
                <a:srgbClr val="FFFFFF"/>
              </a:solidFill>
              <a:latin typeface="Calibri" pitchFamily="34" charset="0"/>
            </a:endParaRPr>
          </a:p>
        </p:txBody>
      </p:sp>
      <p:sp>
        <p:nvSpPr>
          <p:cNvPr id="9" name="Oval 8"/>
          <p:cNvSpPr>
            <a:spLocks noChangeArrowheads="1"/>
          </p:cNvSpPr>
          <p:nvPr/>
        </p:nvSpPr>
        <p:spPr bwMode="auto">
          <a:xfrm>
            <a:off x="195263" y="1884363"/>
            <a:ext cx="1454150" cy="876300"/>
          </a:xfrm>
          <a:prstGeom prst="ellipse">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Start</a:t>
            </a:r>
            <a:endParaRPr lang="ar-JO" sz="2400">
              <a:latin typeface="Times New Roman" pitchFamily="18" charset="0"/>
              <a:cs typeface="Times New Roman" pitchFamily="18" charset="0"/>
            </a:endParaRPr>
          </a:p>
        </p:txBody>
      </p:sp>
      <p:sp>
        <p:nvSpPr>
          <p:cNvPr id="10" name="Flowchart: Process 9"/>
          <p:cNvSpPr>
            <a:spLocks noChangeArrowheads="1"/>
          </p:cNvSpPr>
          <p:nvPr/>
        </p:nvSpPr>
        <p:spPr bwMode="auto">
          <a:xfrm>
            <a:off x="7321550" y="4330700"/>
            <a:ext cx="2384425" cy="1250950"/>
          </a:xfrm>
          <a:prstGeom prst="flowChartProcess">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Apply Threshold of HSV Range for border</a:t>
            </a:r>
            <a:endParaRPr lang="ar-JO" sz="2400" b="1">
              <a:latin typeface="Calibri" pitchFamily="34" charset="0"/>
            </a:endParaRPr>
          </a:p>
        </p:txBody>
      </p:sp>
      <p:sp>
        <p:nvSpPr>
          <p:cNvPr id="12" name="Flowchart: Process 11"/>
          <p:cNvSpPr>
            <a:spLocks noChangeArrowheads="1"/>
          </p:cNvSpPr>
          <p:nvPr/>
        </p:nvSpPr>
        <p:spPr bwMode="auto">
          <a:xfrm>
            <a:off x="3238500" y="4572000"/>
            <a:ext cx="2600325" cy="1009650"/>
          </a:xfrm>
          <a:prstGeom prst="flowChartProcess">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Display Result</a:t>
            </a:r>
            <a:endParaRPr lang="ar-JO" b="1">
              <a:latin typeface="Calibri" pitchFamily="34" charset="0"/>
            </a:endParaRPr>
          </a:p>
        </p:txBody>
      </p:sp>
      <p:sp>
        <p:nvSpPr>
          <p:cNvPr id="13" name="Rectangle 12"/>
          <p:cNvSpPr>
            <a:spLocks noChangeArrowheads="1"/>
          </p:cNvSpPr>
          <p:nvPr/>
        </p:nvSpPr>
        <p:spPr bwMode="auto">
          <a:xfrm>
            <a:off x="3290888" y="1892300"/>
            <a:ext cx="2378075" cy="968375"/>
          </a:xfrm>
          <a:prstGeom prst="rect">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Video Input in RGB form</a:t>
            </a:r>
            <a:endParaRPr lang="ar-JO" sz="2400">
              <a:latin typeface="Times New Roman" pitchFamily="18" charset="0"/>
              <a:cs typeface="Times New Roman" pitchFamily="18" charset="0"/>
            </a:endParaRPr>
          </a:p>
        </p:txBody>
      </p:sp>
      <p:sp>
        <p:nvSpPr>
          <p:cNvPr id="14" name="Rectangle 13"/>
          <p:cNvSpPr>
            <a:spLocks noChangeArrowheads="1"/>
          </p:cNvSpPr>
          <p:nvPr/>
        </p:nvSpPr>
        <p:spPr bwMode="auto">
          <a:xfrm>
            <a:off x="7300913" y="1939925"/>
            <a:ext cx="2071687" cy="1038225"/>
          </a:xfrm>
          <a:prstGeom prst="rect">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Convert RGB to HSV </a:t>
            </a:r>
            <a:endParaRPr lang="ar-JO" sz="2400">
              <a:latin typeface="Times New Roman" pitchFamily="18" charset="0"/>
              <a:cs typeface="Times New Roman" pitchFamily="18" charset="0"/>
            </a:endParaRPr>
          </a:p>
        </p:txBody>
      </p:sp>
      <p:sp>
        <p:nvSpPr>
          <p:cNvPr id="15" name="Right Arrow 14"/>
          <p:cNvSpPr>
            <a:spLocks noChangeArrowheads="1"/>
          </p:cNvSpPr>
          <p:nvPr/>
        </p:nvSpPr>
        <p:spPr bwMode="auto">
          <a:xfrm>
            <a:off x="5668963" y="2135188"/>
            <a:ext cx="1652587" cy="519112"/>
          </a:xfrm>
          <a:prstGeom prst="rightArrow">
            <a:avLst>
              <a:gd name="adj1" fmla="val 37019"/>
              <a:gd name="adj2" fmla="val 83876"/>
            </a:avLst>
          </a:prstGeom>
          <a:solidFill>
            <a:srgbClr val="339966"/>
          </a:solidFill>
          <a:ln w="12700" algn="ctr">
            <a:noFill/>
            <a:miter lim="800000"/>
            <a:headEnd/>
            <a:tailEnd/>
          </a:ln>
        </p:spPr>
        <p:txBody>
          <a:bodyPr anchor="ctr"/>
          <a:lstStyle/>
          <a:p>
            <a:pPr algn="ctr"/>
            <a:endParaRPr lang="ar-JO" sz="1800">
              <a:solidFill>
                <a:srgbClr val="FFFFFF"/>
              </a:solidFill>
              <a:latin typeface="Calibri" pitchFamily="34" charset="0"/>
            </a:endParaRPr>
          </a:p>
        </p:txBody>
      </p:sp>
      <p:sp>
        <p:nvSpPr>
          <p:cNvPr id="16" name="Bent Arrow 15"/>
          <p:cNvSpPr>
            <a:spLocks noChangeArrowheads="1"/>
          </p:cNvSpPr>
          <p:nvPr/>
        </p:nvSpPr>
        <p:spPr bwMode="auto">
          <a:xfrm rot="7850061">
            <a:off x="9357519" y="2572544"/>
            <a:ext cx="1087437" cy="1628775"/>
          </a:xfrm>
          <a:custGeom>
            <a:avLst/>
            <a:gdLst>
              <a:gd name="T0" fmla="*/ 814722 w 1086296"/>
              <a:gd name="T1" fmla="*/ 0 h 1629525"/>
              <a:gd name="T2" fmla="*/ 814722 w 1086296"/>
              <a:gd name="T3" fmla="*/ 543148 h 1629525"/>
              <a:gd name="T4" fmla="*/ 135787 w 1086296"/>
              <a:gd name="T5" fmla="*/ 1629525 h 1629525"/>
              <a:gd name="T6" fmla="*/ 1086296 w 1086296"/>
              <a:gd name="T7" fmla="*/ 271574 h 1629525"/>
              <a:gd name="T8" fmla="*/ 17694720 60000 65536"/>
              <a:gd name="T9" fmla="*/ 5898240 60000 65536"/>
              <a:gd name="T10" fmla="*/ 5898240 60000 65536"/>
              <a:gd name="T11" fmla="*/ 0 60000 65536"/>
              <a:gd name="T12" fmla="*/ 0 w 1086296"/>
              <a:gd name="T13" fmla="*/ 0 h 1629525"/>
              <a:gd name="T14" fmla="*/ 1086296 w 1086296"/>
              <a:gd name="T15" fmla="*/ 1629525 h 1629525"/>
            </a:gdLst>
            <a:ahLst/>
            <a:cxnLst>
              <a:cxn ang="T8">
                <a:pos x="T0" y="T1"/>
              </a:cxn>
              <a:cxn ang="T9">
                <a:pos x="T2" y="T3"/>
              </a:cxn>
              <a:cxn ang="T10">
                <a:pos x="T4" y="T5"/>
              </a:cxn>
              <a:cxn ang="T11">
                <a:pos x="T6" y="T7"/>
              </a:cxn>
            </a:cxnLst>
            <a:rect l="T12" t="T13" r="T14" b="T15"/>
            <a:pathLst>
              <a:path w="1086296" h="1629525">
                <a:moveTo>
                  <a:pt x="0" y="1629525"/>
                </a:moveTo>
                <a:lnTo>
                  <a:pt x="0" y="756518"/>
                </a:lnTo>
                <a:cubicBezTo>
                  <a:pt x="0" y="413698"/>
                  <a:pt x="277911" y="135787"/>
                  <a:pt x="620731" y="135788"/>
                </a:cubicBezTo>
                <a:cubicBezTo>
                  <a:pt x="620731" y="135788"/>
                  <a:pt x="620731" y="135788"/>
                  <a:pt x="620731" y="135788"/>
                </a:cubicBezTo>
                <a:lnTo>
                  <a:pt x="814722" y="135787"/>
                </a:lnTo>
                <a:lnTo>
                  <a:pt x="814722" y="0"/>
                </a:lnTo>
                <a:lnTo>
                  <a:pt x="1086296" y="271574"/>
                </a:lnTo>
                <a:lnTo>
                  <a:pt x="814722" y="543148"/>
                </a:lnTo>
                <a:lnTo>
                  <a:pt x="814722" y="407361"/>
                </a:lnTo>
                <a:lnTo>
                  <a:pt x="620731" y="407361"/>
                </a:lnTo>
                <a:lnTo>
                  <a:pt x="620730" y="407361"/>
                </a:lnTo>
                <a:cubicBezTo>
                  <a:pt x="427896" y="407361"/>
                  <a:pt x="271574" y="563683"/>
                  <a:pt x="271574" y="756517"/>
                </a:cubicBezTo>
                <a:lnTo>
                  <a:pt x="271574" y="1629525"/>
                </a:lnTo>
                <a:close/>
              </a:path>
            </a:pathLst>
          </a:custGeom>
          <a:solidFill>
            <a:srgbClr val="339966"/>
          </a:solidFill>
          <a:ln w="12700" algn="ctr">
            <a:solidFill>
              <a:srgbClr val="41719C"/>
            </a:solidFill>
            <a:miter lim="800000"/>
            <a:headEnd/>
            <a:tailEnd/>
          </a:ln>
        </p:spPr>
        <p:txBody>
          <a:bodyPr rot="10800000" vert="eaVert" anchor="ctr"/>
          <a:lstStyle/>
          <a:p>
            <a:pPr algn="ctr" fontAlgn="auto">
              <a:spcBef>
                <a:spcPts val="0"/>
              </a:spcBef>
              <a:spcAft>
                <a:spcPts val="0"/>
              </a:spcAft>
              <a:defRPr/>
            </a:pPr>
            <a:endParaRPr lang="en-US" sz="1800">
              <a:latin typeface="+mn-lt"/>
              <a:cs typeface="+mn-cs"/>
            </a:endParaRPr>
          </a:p>
        </p:txBody>
      </p:sp>
      <p:sp>
        <p:nvSpPr>
          <p:cNvPr id="19" name="Right Arrow 18"/>
          <p:cNvSpPr>
            <a:spLocks noChangeArrowheads="1"/>
          </p:cNvSpPr>
          <p:nvPr/>
        </p:nvSpPr>
        <p:spPr bwMode="auto">
          <a:xfrm rot="10800000">
            <a:off x="5740400" y="4727575"/>
            <a:ext cx="1560513" cy="571500"/>
          </a:xfrm>
          <a:prstGeom prst="rightArrow">
            <a:avLst>
              <a:gd name="adj1" fmla="val 37019"/>
              <a:gd name="adj2" fmla="val 83901"/>
            </a:avLst>
          </a:prstGeom>
          <a:solidFill>
            <a:srgbClr val="339966"/>
          </a:solidFill>
          <a:ln w="12700" algn="ctr">
            <a:noFill/>
            <a:miter lim="800000"/>
            <a:headEnd/>
            <a:tailEnd/>
          </a:ln>
        </p:spPr>
        <p:txBody>
          <a:bodyPr rot="10800000" anchor="ctr"/>
          <a:lstStyle/>
          <a:p>
            <a:pPr algn="ctr"/>
            <a:endParaRPr lang="ar-JO" sz="1800">
              <a:solidFill>
                <a:srgbClr val="FFFFFF"/>
              </a:solidFill>
              <a:latin typeface="Calibri" pitchFamily="34" charset="0"/>
            </a:endParaRPr>
          </a:p>
        </p:txBody>
      </p:sp>
      <p:sp>
        <p:nvSpPr>
          <p:cNvPr id="20" name="Right Arrow 19"/>
          <p:cNvSpPr>
            <a:spLocks noChangeArrowheads="1"/>
          </p:cNvSpPr>
          <p:nvPr/>
        </p:nvSpPr>
        <p:spPr bwMode="auto">
          <a:xfrm rot="10800000" flipV="1">
            <a:off x="1482725" y="4775200"/>
            <a:ext cx="1638300" cy="603250"/>
          </a:xfrm>
          <a:prstGeom prst="rightArrow">
            <a:avLst>
              <a:gd name="adj1" fmla="val 37019"/>
              <a:gd name="adj2" fmla="val 83674"/>
            </a:avLst>
          </a:prstGeom>
          <a:solidFill>
            <a:srgbClr val="339966"/>
          </a:solidFill>
          <a:ln w="12700" algn="ctr">
            <a:noFill/>
            <a:miter lim="800000"/>
            <a:headEnd/>
            <a:tailEnd/>
          </a:ln>
        </p:spPr>
        <p:txBody>
          <a:bodyPr anchor="ctr"/>
          <a:lstStyle/>
          <a:p>
            <a:pPr algn="ctr"/>
            <a:endParaRPr lang="ar-JO" sz="1800">
              <a:solidFill>
                <a:srgbClr val="FFFFFF"/>
              </a:solidFill>
              <a:latin typeface="Calibri" pitchFamily="34" charset="0"/>
            </a:endParaRPr>
          </a:p>
        </p:txBody>
      </p:sp>
      <p:sp>
        <p:nvSpPr>
          <p:cNvPr id="21" name="Oval 20"/>
          <p:cNvSpPr>
            <a:spLocks noChangeArrowheads="1"/>
          </p:cNvSpPr>
          <p:nvPr/>
        </p:nvSpPr>
        <p:spPr bwMode="auto">
          <a:xfrm>
            <a:off x="0" y="4572000"/>
            <a:ext cx="1454150" cy="881063"/>
          </a:xfrm>
          <a:prstGeom prst="ellipse">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End </a:t>
            </a:r>
            <a:endParaRPr lang="ar-JO" sz="24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4)">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4)">
                                      <p:cBhvr>
                                        <p:cTn id="27" dur="20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down)">
                                      <p:cBhvr>
                                        <p:cTn id="55" dur="5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grpId="0" nodeType="click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diamond(in)">
                                      <p:cBhvr>
                                        <p:cTn id="60"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animBg="1"/>
      <p:bldP spid="13" grpId="0" animBg="1"/>
      <p:bldP spid="14" grpId="0" animBg="1"/>
      <p:bldP spid="15" grpId="0" animBg="1"/>
      <p:bldP spid="16" grpId="0" animBg="1"/>
      <p:bldP spid="19" grpId="0" animBg="1"/>
      <p:bldP spid="20" grpId="0" animBg="1"/>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5275" y="142875"/>
            <a:ext cx="3467100" cy="1431925"/>
          </a:xfrm>
          <a:prstGeom prst="rect">
            <a:avLst/>
          </a:prstGeom>
          <a:solidFill>
            <a:schemeClr val="bg1"/>
          </a:solidFill>
        </p:spPr>
        <p:txBody>
          <a:bodyPr>
            <a:spAutoFit/>
          </a:bodyPr>
          <a:lstStyle/>
          <a:p>
            <a:pPr>
              <a:defRPr/>
            </a:pPr>
            <a:r>
              <a:rPr lang="en-US" sz="4400">
                <a:solidFill>
                  <a:srgbClr val="262626"/>
                </a:solidFill>
                <a:effectLst>
                  <a:outerShdw blurRad="38100" dist="38100" dir="2700000" algn="tl">
                    <a:srgbClr val="C0C0C0"/>
                  </a:outerShdw>
                </a:effectLst>
                <a:latin typeface="Monotype Corsiva" pitchFamily="66" charset="0"/>
              </a:rPr>
              <a:t>Detection of Garden </a:t>
            </a:r>
            <a:endParaRPr lang="ar-JO" sz="4400">
              <a:solidFill>
                <a:srgbClr val="262626"/>
              </a:solidFill>
              <a:effectLst>
                <a:outerShdw blurRad="38100" dist="38100" dir="2700000" algn="tl">
                  <a:srgbClr val="C0C0C0"/>
                </a:outerShdw>
              </a:effectLst>
              <a:latin typeface="Monotype Corsiva" pitchFamily="66" charset="0"/>
            </a:endParaRPr>
          </a:p>
        </p:txBody>
      </p:sp>
      <p:sp>
        <p:nvSpPr>
          <p:cNvPr id="4" name="Right Arrow 3"/>
          <p:cNvSpPr>
            <a:spLocks noChangeArrowheads="1"/>
          </p:cNvSpPr>
          <p:nvPr/>
        </p:nvSpPr>
        <p:spPr bwMode="auto">
          <a:xfrm rot="-8972524">
            <a:off x="3086100" y="4725988"/>
            <a:ext cx="1577975" cy="604837"/>
          </a:xfrm>
          <a:prstGeom prst="rightArrow">
            <a:avLst>
              <a:gd name="adj1" fmla="val 46176"/>
              <a:gd name="adj2" fmla="val 50029"/>
            </a:avLst>
          </a:prstGeom>
          <a:solidFill>
            <a:srgbClr val="339966"/>
          </a:solidFill>
          <a:ln w="12700" algn="ctr">
            <a:noFill/>
            <a:miter lim="800000"/>
            <a:headEnd/>
            <a:tailEnd/>
          </a:ln>
        </p:spPr>
        <p:txBody>
          <a:bodyPr rot="10800000" anchor="ctr"/>
          <a:lstStyle/>
          <a:p>
            <a:pPr algn="ctr"/>
            <a:endParaRPr lang="ar-JO" sz="1800">
              <a:solidFill>
                <a:srgbClr val="FFFFFF"/>
              </a:solidFill>
              <a:latin typeface="Calibri" pitchFamily="34" charset="0"/>
            </a:endParaRPr>
          </a:p>
        </p:txBody>
      </p:sp>
      <p:sp>
        <p:nvSpPr>
          <p:cNvPr id="6" name="Right Arrow 5"/>
          <p:cNvSpPr>
            <a:spLocks noChangeArrowheads="1"/>
          </p:cNvSpPr>
          <p:nvPr/>
        </p:nvSpPr>
        <p:spPr bwMode="auto">
          <a:xfrm rot="-1813686">
            <a:off x="1433513" y="2016125"/>
            <a:ext cx="1204912" cy="582613"/>
          </a:xfrm>
          <a:prstGeom prst="rightArrow">
            <a:avLst>
              <a:gd name="adj1" fmla="val 37019"/>
              <a:gd name="adj2" fmla="val 83740"/>
            </a:avLst>
          </a:prstGeom>
          <a:solidFill>
            <a:srgbClr val="339966"/>
          </a:solidFill>
          <a:ln w="12700" algn="ctr">
            <a:noFill/>
            <a:miter lim="800000"/>
            <a:headEnd/>
            <a:tailEnd/>
          </a:ln>
        </p:spPr>
        <p:txBody>
          <a:bodyPr anchor="ctr"/>
          <a:lstStyle/>
          <a:p>
            <a:pPr algn="ctr"/>
            <a:endParaRPr lang="ar-JO" sz="1800">
              <a:solidFill>
                <a:srgbClr val="FFFFFF"/>
              </a:solidFill>
              <a:latin typeface="Calibri" pitchFamily="34" charset="0"/>
            </a:endParaRPr>
          </a:p>
        </p:txBody>
      </p:sp>
      <p:sp>
        <p:nvSpPr>
          <p:cNvPr id="8" name="Bent Arrow 7"/>
          <p:cNvSpPr>
            <a:spLocks noChangeArrowheads="1"/>
          </p:cNvSpPr>
          <p:nvPr/>
        </p:nvSpPr>
        <p:spPr bwMode="auto">
          <a:xfrm rot="5400000">
            <a:off x="8971756" y="-62706"/>
            <a:ext cx="588963" cy="2047875"/>
          </a:xfrm>
          <a:custGeom>
            <a:avLst/>
            <a:gdLst>
              <a:gd name="T0" fmla="*/ 324513 w 589855"/>
              <a:gd name="T1" fmla="*/ 0 h 2047900"/>
              <a:gd name="T2" fmla="*/ 324513 w 589855"/>
              <a:gd name="T3" fmla="*/ 463950 h 2047900"/>
              <a:gd name="T4" fmla="*/ 78895 w 589855"/>
              <a:gd name="T5" fmla="*/ 2047875 h 2047900"/>
              <a:gd name="T6" fmla="*/ 588963 w 589855"/>
              <a:gd name="T7" fmla="*/ 231975 h 2047900"/>
              <a:gd name="T8" fmla="*/ 17694720 60000 65536"/>
              <a:gd name="T9" fmla="*/ 5898240 60000 65536"/>
              <a:gd name="T10" fmla="*/ 5898240 60000 65536"/>
              <a:gd name="T11" fmla="*/ 0 60000 65536"/>
              <a:gd name="T12" fmla="*/ 0 w 589855"/>
              <a:gd name="T13" fmla="*/ 0 h 2047900"/>
              <a:gd name="T14" fmla="*/ 589855 w 589855"/>
              <a:gd name="T15" fmla="*/ 2047900 h 2047900"/>
            </a:gdLst>
            <a:ahLst/>
            <a:cxnLst>
              <a:cxn ang="T8">
                <a:pos x="T0" y="T1"/>
              </a:cxn>
              <a:cxn ang="T9">
                <a:pos x="T2" y="T3"/>
              </a:cxn>
              <a:cxn ang="T10">
                <a:pos x="T4" y="T5"/>
              </a:cxn>
              <a:cxn ang="T11">
                <a:pos x="T6" y="T7"/>
              </a:cxn>
            </a:cxnLst>
            <a:rect l="T12" t="T13" r="T14" b="T15"/>
            <a:pathLst>
              <a:path w="589855" h="2047900">
                <a:moveTo>
                  <a:pt x="0" y="2047900"/>
                </a:moveTo>
                <a:lnTo>
                  <a:pt x="0" y="477968"/>
                </a:lnTo>
                <a:cubicBezTo>
                  <a:pt x="0" y="298473"/>
                  <a:pt x="145509" y="152964"/>
                  <a:pt x="325004" y="152964"/>
                </a:cubicBezTo>
                <a:cubicBezTo>
                  <a:pt x="325004" y="152964"/>
                  <a:pt x="325004" y="152964"/>
                  <a:pt x="325004" y="152964"/>
                </a:cubicBezTo>
                <a:lnTo>
                  <a:pt x="325004" y="0"/>
                </a:lnTo>
                <a:lnTo>
                  <a:pt x="589855" y="231978"/>
                </a:lnTo>
                <a:lnTo>
                  <a:pt x="325004" y="463956"/>
                </a:lnTo>
                <a:lnTo>
                  <a:pt x="325004" y="310992"/>
                </a:lnTo>
                <a:lnTo>
                  <a:pt x="325003" y="310992"/>
                </a:lnTo>
                <a:cubicBezTo>
                  <a:pt x="232785" y="310992"/>
                  <a:pt x="158028" y="385749"/>
                  <a:pt x="158028" y="477967"/>
                </a:cubicBezTo>
                <a:lnTo>
                  <a:pt x="158028" y="2047900"/>
                </a:lnTo>
                <a:close/>
              </a:path>
            </a:pathLst>
          </a:custGeom>
          <a:solidFill>
            <a:srgbClr val="339966"/>
          </a:solidFill>
          <a:ln w="12700" algn="ctr">
            <a:noFill/>
            <a:miter lim="800000"/>
            <a:headEnd/>
            <a:tailEnd/>
          </a:ln>
        </p:spPr>
        <p:txBody>
          <a:bodyPr rot="10800000" vert="eaVert" anchor="ctr"/>
          <a:lstStyle/>
          <a:p>
            <a:pPr algn="ctr"/>
            <a:endParaRPr lang="ar-JO" sz="1800">
              <a:latin typeface="Calibri" pitchFamily="34" charset="0"/>
            </a:endParaRPr>
          </a:p>
        </p:txBody>
      </p:sp>
      <p:sp>
        <p:nvSpPr>
          <p:cNvPr id="13" name="Oval 12"/>
          <p:cNvSpPr>
            <a:spLocks noChangeArrowheads="1"/>
          </p:cNvSpPr>
          <p:nvPr/>
        </p:nvSpPr>
        <p:spPr bwMode="auto">
          <a:xfrm>
            <a:off x="198438" y="2424113"/>
            <a:ext cx="1454150" cy="876300"/>
          </a:xfrm>
          <a:prstGeom prst="ellipse">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Start</a:t>
            </a:r>
            <a:endParaRPr lang="ar-JO" sz="2400">
              <a:latin typeface="Times New Roman" pitchFamily="18" charset="0"/>
              <a:cs typeface="Times New Roman" pitchFamily="18" charset="0"/>
            </a:endParaRPr>
          </a:p>
        </p:txBody>
      </p:sp>
      <p:sp>
        <p:nvSpPr>
          <p:cNvPr id="14" name="Bent Arrow 13"/>
          <p:cNvSpPr>
            <a:spLocks noChangeArrowheads="1"/>
          </p:cNvSpPr>
          <p:nvPr/>
        </p:nvSpPr>
        <p:spPr bwMode="auto">
          <a:xfrm rot="10162611">
            <a:off x="7215188" y="4522788"/>
            <a:ext cx="2370137" cy="571500"/>
          </a:xfrm>
          <a:custGeom>
            <a:avLst/>
            <a:gdLst>
              <a:gd name="T0" fmla="*/ 2227350 w 2371091"/>
              <a:gd name="T1" fmla="*/ 0 h 571375"/>
              <a:gd name="T2" fmla="*/ 2227350 w 2371091"/>
              <a:gd name="T3" fmla="*/ 285751 h 571375"/>
              <a:gd name="T4" fmla="*/ 71393 w 2371091"/>
              <a:gd name="T5" fmla="*/ 571500 h 571375"/>
              <a:gd name="T6" fmla="*/ 2370137 w 2371091"/>
              <a:gd name="T7" fmla="*/ 142875 h 571375"/>
              <a:gd name="T8" fmla="*/ 17694720 60000 65536"/>
              <a:gd name="T9" fmla="*/ 5898240 60000 65536"/>
              <a:gd name="T10" fmla="*/ 5898240 60000 65536"/>
              <a:gd name="T11" fmla="*/ 0 60000 65536"/>
              <a:gd name="T12" fmla="*/ 0 w 2371091"/>
              <a:gd name="T13" fmla="*/ 0 h 571375"/>
              <a:gd name="T14" fmla="*/ 2371091 w 2371091"/>
              <a:gd name="T15" fmla="*/ 571375 h 571375"/>
            </a:gdLst>
            <a:ahLst/>
            <a:cxnLst>
              <a:cxn ang="T8">
                <a:pos x="T0" y="T1"/>
              </a:cxn>
              <a:cxn ang="T9">
                <a:pos x="T2" y="T3"/>
              </a:cxn>
              <a:cxn ang="T10">
                <a:pos x="T4" y="T5"/>
              </a:cxn>
              <a:cxn ang="T11">
                <a:pos x="T6" y="T7"/>
              </a:cxn>
            </a:cxnLst>
            <a:rect l="T12" t="T13" r="T14" b="T15"/>
            <a:pathLst>
              <a:path w="2371091" h="571375">
                <a:moveTo>
                  <a:pt x="0" y="571375"/>
                </a:moveTo>
                <a:lnTo>
                  <a:pt x="0" y="270232"/>
                </a:lnTo>
                <a:cubicBezTo>
                  <a:pt x="0" y="160432"/>
                  <a:pt x="89010" y="71422"/>
                  <a:pt x="198809" y="71422"/>
                </a:cubicBezTo>
                <a:lnTo>
                  <a:pt x="2228247" y="71422"/>
                </a:lnTo>
                <a:lnTo>
                  <a:pt x="2228247" y="0"/>
                </a:lnTo>
                <a:lnTo>
                  <a:pt x="2371091" y="142844"/>
                </a:lnTo>
                <a:lnTo>
                  <a:pt x="2228247" y="285688"/>
                </a:lnTo>
                <a:lnTo>
                  <a:pt x="2228247" y="214266"/>
                </a:lnTo>
                <a:lnTo>
                  <a:pt x="198810" y="214266"/>
                </a:lnTo>
                <a:lnTo>
                  <a:pt x="198809" y="214266"/>
                </a:lnTo>
                <a:cubicBezTo>
                  <a:pt x="167900" y="214266"/>
                  <a:pt x="142844" y="239322"/>
                  <a:pt x="142844" y="270231"/>
                </a:cubicBezTo>
                <a:lnTo>
                  <a:pt x="142844" y="571375"/>
                </a:lnTo>
                <a:close/>
              </a:path>
            </a:pathLst>
          </a:custGeom>
          <a:solidFill>
            <a:srgbClr val="339966"/>
          </a:solidFill>
          <a:ln w="12700" algn="ctr">
            <a:noFill/>
            <a:miter lim="800000"/>
            <a:headEnd/>
            <a:tailEnd/>
          </a:ln>
        </p:spPr>
        <p:txBody>
          <a:bodyPr rot="10800000" anchor="ctr"/>
          <a:lstStyle/>
          <a:p>
            <a:pPr algn="ctr"/>
            <a:endParaRPr lang="ar-JO" sz="1800">
              <a:latin typeface="Calibri" pitchFamily="34" charset="0"/>
            </a:endParaRPr>
          </a:p>
        </p:txBody>
      </p:sp>
      <p:sp>
        <p:nvSpPr>
          <p:cNvPr id="20" name="Flowchart: Process 19"/>
          <p:cNvSpPr>
            <a:spLocks noChangeArrowheads="1"/>
          </p:cNvSpPr>
          <p:nvPr/>
        </p:nvSpPr>
        <p:spPr bwMode="auto">
          <a:xfrm>
            <a:off x="9247188" y="1274763"/>
            <a:ext cx="2292350" cy="717550"/>
          </a:xfrm>
          <a:prstGeom prst="flowChartProcess">
            <a:avLst/>
          </a:prstGeom>
          <a:solidFill>
            <a:srgbClr val="008000"/>
          </a:solidFill>
          <a:ln w="12700" algn="ctr">
            <a:noFill/>
            <a:miter lim="800000"/>
            <a:headEnd/>
            <a:tailEnd/>
          </a:ln>
        </p:spPr>
        <p:txBody>
          <a:bodyPr anchor="ctr"/>
          <a:lstStyle/>
          <a:p>
            <a:pPr algn="ctr"/>
            <a:endParaRPr lang="ar-JO">
              <a:latin typeface="Times New Roman" pitchFamily="18" charset="0"/>
              <a:cs typeface="Times New Roman" pitchFamily="18" charset="0"/>
            </a:endParaRPr>
          </a:p>
          <a:p>
            <a:pPr algn="ctr"/>
            <a:r>
              <a:rPr lang="en-US"/>
              <a:t>perform Color and edge algorithm</a:t>
            </a:r>
            <a:endParaRPr lang="ar-JO"/>
          </a:p>
          <a:p>
            <a:pPr algn="ctr"/>
            <a:endParaRPr lang="ar-JO">
              <a:latin typeface="Times New Roman" pitchFamily="18" charset="0"/>
              <a:cs typeface="Times New Roman" pitchFamily="18" charset="0"/>
            </a:endParaRPr>
          </a:p>
        </p:txBody>
      </p:sp>
      <p:sp>
        <p:nvSpPr>
          <p:cNvPr id="21" name="Flowchart: Process 20"/>
          <p:cNvSpPr>
            <a:spLocks noChangeArrowheads="1"/>
          </p:cNvSpPr>
          <p:nvPr/>
        </p:nvSpPr>
        <p:spPr bwMode="auto">
          <a:xfrm>
            <a:off x="4710113" y="4910138"/>
            <a:ext cx="2465387" cy="685800"/>
          </a:xfrm>
          <a:prstGeom prst="flowChartProcess">
            <a:avLst/>
          </a:prstGeom>
          <a:solidFill>
            <a:srgbClr val="008000"/>
          </a:solidFill>
          <a:ln w="12700" algn="ctr">
            <a:noFill/>
            <a:miter lim="800000"/>
            <a:headEnd/>
            <a:tailEnd/>
          </a:ln>
        </p:spPr>
        <p:txBody>
          <a:bodyPr anchor="ctr"/>
          <a:lstStyle/>
          <a:p>
            <a:pPr algn="ctr"/>
            <a:r>
              <a:rPr lang="en-US">
                <a:latin typeface="Times New Roman" pitchFamily="18" charset="0"/>
                <a:cs typeface="Times New Roman" pitchFamily="18" charset="0"/>
              </a:rPr>
              <a:t>Send 1 to Arduino </a:t>
            </a:r>
            <a:endParaRPr lang="ar-JO">
              <a:latin typeface="Times New Roman" pitchFamily="18" charset="0"/>
              <a:cs typeface="Times New Roman" pitchFamily="18" charset="0"/>
            </a:endParaRPr>
          </a:p>
        </p:txBody>
      </p:sp>
      <p:sp>
        <p:nvSpPr>
          <p:cNvPr id="23" name="Oval 22"/>
          <p:cNvSpPr>
            <a:spLocks noChangeArrowheads="1"/>
          </p:cNvSpPr>
          <p:nvPr/>
        </p:nvSpPr>
        <p:spPr bwMode="auto">
          <a:xfrm>
            <a:off x="1868488" y="3938588"/>
            <a:ext cx="1354137" cy="1038225"/>
          </a:xfrm>
          <a:prstGeom prst="ellipse">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End</a:t>
            </a:r>
          </a:p>
        </p:txBody>
      </p:sp>
      <p:sp>
        <p:nvSpPr>
          <p:cNvPr id="24" name="Rectangle 23"/>
          <p:cNvSpPr>
            <a:spLocks noChangeArrowheads="1"/>
          </p:cNvSpPr>
          <p:nvPr/>
        </p:nvSpPr>
        <p:spPr bwMode="auto">
          <a:xfrm>
            <a:off x="2185988" y="1057275"/>
            <a:ext cx="2062162" cy="881063"/>
          </a:xfrm>
          <a:prstGeom prst="rect">
            <a:avLst/>
          </a:prstGeom>
          <a:solidFill>
            <a:srgbClr val="008000"/>
          </a:solidFill>
          <a:ln w="12700" algn="ctr">
            <a:noFill/>
            <a:miter lim="800000"/>
            <a:headEnd/>
            <a:tailEnd/>
          </a:ln>
        </p:spPr>
        <p:txBody>
          <a:bodyPr anchor="ctr"/>
          <a:lstStyle/>
          <a:p>
            <a:pPr algn="ctr"/>
            <a:r>
              <a:rPr lang="en-US" sz="1800">
                <a:latin typeface="Times New Roman" pitchFamily="18" charset="0"/>
                <a:cs typeface="Times New Roman" pitchFamily="18" charset="0"/>
              </a:rPr>
              <a:t>Start Video Streaming</a:t>
            </a:r>
            <a:endParaRPr lang="ar-JO" sz="1800">
              <a:latin typeface="Times New Roman" pitchFamily="18" charset="0"/>
              <a:cs typeface="Times New Roman" pitchFamily="18" charset="0"/>
            </a:endParaRPr>
          </a:p>
        </p:txBody>
      </p:sp>
      <p:sp>
        <p:nvSpPr>
          <p:cNvPr id="25" name="Bent Arrow 24"/>
          <p:cNvSpPr>
            <a:spLocks noChangeArrowheads="1"/>
          </p:cNvSpPr>
          <p:nvPr/>
        </p:nvSpPr>
        <p:spPr bwMode="auto">
          <a:xfrm rot="2488514">
            <a:off x="4500563" y="642938"/>
            <a:ext cx="769937" cy="1270000"/>
          </a:xfrm>
          <a:custGeom>
            <a:avLst/>
            <a:gdLst>
              <a:gd name="T0" fmla="*/ 424228 w 769073"/>
              <a:gd name="T1" fmla="*/ 0 h 1269901"/>
              <a:gd name="T2" fmla="*/ 424228 w 769073"/>
              <a:gd name="T3" fmla="*/ 604969 h 1269901"/>
              <a:gd name="T4" fmla="*/ 103137 w 769073"/>
              <a:gd name="T5" fmla="*/ 1270000 h 1269901"/>
              <a:gd name="T6" fmla="*/ 769937 w 769073"/>
              <a:gd name="T7" fmla="*/ 302485 h 1269901"/>
              <a:gd name="T8" fmla="*/ 17694720 60000 65536"/>
              <a:gd name="T9" fmla="*/ 5898240 60000 65536"/>
              <a:gd name="T10" fmla="*/ 5898240 60000 65536"/>
              <a:gd name="T11" fmla="*/ 0 60000 65536"/>
              <a:gd name="T12" fmla="*/ 0 w 769073"/>
              <a:gd name="T13" fmla="*/ 0 h 1269901"/>
              <a:gd name="T14" fmla="*/ 769073 w 769073"/>
              <a:gd name="T15" fmla="*/ 1269901 h 1269901"/>
            </a:gdLst>
            <a:ahLst/>
            <a:cxnLst>
              <a:cxn ang="T8">
                <a:pos x="T0" y="T1"/>
              </a:cxn>
              <a:cxn ang="T9">
                <a:pos x="T2" y="T3"/>
              </a:cxn>
              <a:cxn ang="T10">
                <a:pos x="T4" y="T5"/>
              </a:cxn>
              <a:cxn ang="T11">
                <a:pos x="T6" y="T7"/>
              </a:cxn>
            </a:cxnLst>
            <a:rect l="T12" t="T13" r="T14" b="T15"/>
            <a:pathLst>
              <a:path w="769073" h="1269901">
                <a:moveTo>
                  <a:pt x="0" y="1269901"/>
                </a:moveTo>
                <a:lnTo>
                  <a:pt x="0" y="623191"/>
                </a:lnTo>
                <a:cubicBezTo>
                  <a:pt x="0" y="389159"/>
                  <a:pt x="189720" y="199439"/>
                  <a:pt x="423752" y="199439"/>
                </a:cubicBezTo>
                <a:cubicBezTo>
                  <a:pt x="423752" y="199439"/>
                  <a:pt x="423752" y="199439"/>
                  <a:pt x="423752" y="199439"/>
                </a:cubicBezTo>
                <a:lnTo>
                  <a:pt x="423752" y="199440"/>
                </a:lnTo>
                <a:lnTo>
                  <a:pt x="423752" y="0"/>
                </a:lnTo>
                <a:lnTo>
                  <a:pt x="769073" y="302461"/>
                </a:lnTo>
                <a:lnTo>
                  <a:pt x="423752" y="604922"/>
                </a:lnTo>
                <a:lnTo>
                  <a:pt x="423752" y="405482"/>
                </a:lnTo>
                <a:lnTo>
                  <a:pt x="423751" y="405482"/>
                </a:lnTo>
                <a:cubicBezTo>
                  <a:pt x="303514" y="405482"/>
                  <a:pt x="206043" y="502953"/>
                  <a:pt x="206043" y="623190"/>
                </a:cubicBezTo>
                <a:lnTo>
                  <a:pt x="206042" y="1269901"/>
                </a:lnTo>
                <a:close/>
              </a:path>
            </a:pathLst>
          </a:custGeom>
          <a:solidFill>
            <a:srgbClr val="339966"/>
          </a:solidFill>
          <a:ln w="12700" algn="ctr">
            <a:noFill/>
            <a:miter lim="800000"/>
            <a:headEnd/>
            <a:tailEnd/>
          </a:ln>
        </p:spPr>
        <p:txBody>
          <a:bodyPr anchor="ctr"/>
          <a:lstStyle/>
          <a:p>
            <a:pPr algn="ctr"/>
            <a:endParaRPr lang="ar-JO" sz="1800">
              <a:latin typeface="Calibri" pitchFamily="34" charset="0"/>
            </a:endParaRPr>
          </a:p>
        </p:txBody>
      </p:sp>
      <p:sp>
        <p:nvSpPr>
          <p:cNvPr id="26" name="Rectangle 25"/>
          <p:cNvSpPr>
            <a:spLocks noChangeArrowheads="1"/>
          </p:cNvSpPr>
          <p:nvPr/>
        </p:nvSpPr>
        <p:spPr bwMode="auto">
          <a:xfrm>
            <a:off x="5372100" y="474663"/>
            <a:ext cx="2870200" cy="1039812"/>
          </a:xfrm>
          <a:prstGeom prst="rect">
            <a:avLst/>
          </a:prstGeom>
          <a:solidFill>
            <a:srgbClr val="008000"/>
          </a:solidFill>
          <a:ln w="12700" algn="ctr">
            <a:noFill/>
            <a:miter lim="800000"/>
            <a:headEnd/>
            <a:tailEnd/>
          </a:ln>
        </p:spPr>
        <p:txBody>
          <a:bodyPr anchor="ctr"/>
          <a:lstStyle/>
          <a:p>
            <a:pPr algn="ctr"/>
            <a:r>
              <a:rPr lang="en-US">
                <a:latin typeface="Times New Roman" pitchFamily="18" charset="0"/>
                <a:cs typeface="Times New Roman" pitchFamily="18" charset="0"/>
              </a:rPr>
              <a:t>Get Frames from Raspberry camera </a:t>
            </a:r>
            <a:endParaRPr lang="ar-JO">
              <a:latin typeface="Times New Roman" pitchFamily="18" charset="0"/>
              <a:cs typeface="Times New Roman" pitchFamily="18" charset="0"/>
            </a:endParaRPr>
          </a:p>
        </p:txBody>
      </p:sp>
      <p:sp>
        <p:nvSpPr>
          <p:cNvPr id="27" name="Slide Number Placeholder 26"/>
          <p:cNvSpPr>
            <a:spLocks noGrp="1"/>
          </p:cNvSpPr>
          <p:nvPr>
            <p:ph type="sldNum" sz="quarter" idx="12"/>
          </p:nvPr>
        </p:nvSpPr>
        <p:spPr>
          <a:solidFill>
            <a:schemeClr val="bg1"/>
          </a:solidFill>
        </p:spPr>
        <p:txBody>
          <a:bodyPr/>
          <a:lstStyle/>
          <a:p>
            <a:pPr>
              <a:defRPr/>
            </a:pPr>
            <a:fld id="{5BB8929B-21AC-40CC-BE85-74C57FBF945D}" type="slidenum">
              <a:rPr lang="en-US"/>
              <a:pPr>
                <a:defRPr/>
              </a:pPr>
              <a:t>25</a:t>
            </a:fld>
            <a:endParaRPr lang="en-US"/>
          </a:p>
        </p:txBody>
      </p:sp>
      <p:sp>
        <p:nvSpPr>
          <p:cNvPr id="28" name="Bent Arrow 27"/>
          <p:cNvSpPr>
            <a:spLocks noChangeArrowheads="1"/>
          </p:cNvSpPr>
          <p:nvPr/>
        </p:nvSpPr>
        <p:spPr bwMode="auto">
          <a:xfrm rot="-5400000">
            <a:off x="7091362" y="2276476"/>
            <a:ext cx="1463675" cy="863600"/>
          </a:xfrm>
          <a:custGeom>
            <a:avLst/>
            <a:gdLst>
              <a:gd name="T0" fmla="*/ 1247594 w 1463403"/>
              <a:gd name="T1" fmla="*/ 0 h 864166"/>
              <a:gd name="T2" fmla="*/ 1247594 w 1463403"/>
              <a:gd name="T3" fmla="*/ 431800 h 864166"/>
              <a:gd name="T4" fmla="*/ 108041 w 1463403"/>
              <a:gd name="T5" fmla="*/ 863600 h 864166"/>
              <a:gd name="T6" fmla="*/ 1463675 w 1463403"/>
              <a:gd name="T7" fmla="*/ 215900 h 864166"/>
              <a:gd name="T8" fmla="*/ 17694720 60000 65536"/>
              <a:gd name="T9" fmla="*/ 5898240 60000 65536"/>
              <a:gd name="T10" fmla="*/ 5898240 60000 65536"/>
              <a:gd name="T11" fmla="*/ 0 60000 65536"/>
              <a:gd name="T12" fmla="*/ 0 w 1463403"/>
              <a:gd name="T13" fmla="*/ 0 h 864166"/>
              <a:gd name="T14" fmla="*/ 1463403 w 1463403"/>
              <a:gd name="T15" fmla="*/ 864166 h 864166"/>
            </a:gdLst>
            <a:ahLst/>
            <a:cxnLst>
              <a:cxn ang="T8">
                <a:pos x="T0" y="T1"/>
              </a:cxn>
              <a:cxn ang="T9">
                <a:pos x="T2" y="T3"/>
              </a:cxn>
              <a:cxn ang="T10">
                <a:pos x="T4" y="T5"/>
              </a:cxn>
              <a:cxn ang="T11">
                <a:pos x="T6" y="T7"/>
              </a:cxn>
            </a:cxnLst>
            <a:rect l="T12" t="T13" r="T14" b="T15"/>
            <a:pathLst>
              <a:path w="1463403" h="864166">
                <a:moveTo>
                  <a:pt x="0" y="864166"/>
                </a:moveTo>
                <a:lnTo>
                  <a:pt x="0" y="408707"/>
                </a:lnTo>
                <a:cubicBezTo>
                  <a:pt x="0" y="242642"/>
                  <a:pt x="134622" y="108020"/>
                  <a:pt x="300687" y="108020"/>
                </a:cubicBezTo>
                <a:cubicBezTo>
                  <a:pt x="300687" y="108020"/>
                  <a:pt x="300687" y="108020"/>
                  <a:pt x="300687" y="108020"/>
                </a:cubicBezTo>
                <a:lnTo>
                  <a:pt x="1247362" y="108021"/>
                </a:lnTo>
                <a:lnTo>
                  <a:pt x="1247362" y="0"/>
                </a:lnTo>
                <a:lnTo>
                  <a:pt x="1463403" y="216042"/>
                </a:lnTo>
                <a:lnTo>
                  <a:pt x="1247362" y="432083"/>
                </a:lnTo>
                <a:lnTo>
                  <a:pt x="1247362" y="324062"/>
                </a:lnTo>
                <a:lnTo>
                  <a:pt x="300687" y="324062"/>
                </a:lnTo>
                <a:lnTo>
                  <a:pt x="300686" y="324062"/>
                </a:lnTo>
                <a:cubicBezTo>
                  <a:pt x="253938" y="324062"/>
                  <a:pt x="216042" y="361958"/>
                  <a:pt x="216042" y="408706"/>
                </a:cubicBezTo>
                <a:lnTo>
                  <a:pt x="216042" y="864166"/>
                </a:lnTo>
                <a:close/>
              </a:path>
            </a:pathLst>
          </a:custGeom>
          <a:solidFill>
            <a:srgbClr val="339966"/>
          </a:solidFill>
          <a:ln w="12700" algn="ctr">
            <a:noFill/>
            <a:miter lim="800000"/>
            <a:headEnd/>
            <a:tailEnd/>
          </a:ln>
        </p:spPr>
        <p:txBody>
          <a:bodyPr vert="eaVert" anchor="ctr"/>
          <a:lstStyle/>
          <a:p>
            <a:pPr algn="ctr"/>
            <a:endParaRPr lang="ar-JO" sz="1800">
              <a:latin typeface="Calibri" pitchFamily="34" charset="0"/>
            </a:endParaRPr>
          </a:p>
        </p:txBody>
      </p:sp>
      <p:sp>
        <p:nvSpPr>
          <p:cNvPr id="29" name="Right Arrow 28"/>
          <p:cNvSpPr>
            <a:spLocks noChangeArrowheads="1"/>
          </p:cNvSpPr>
          <p:nvPr/>
        </p:nvSpPr>
        <p:spPr bwMode="auto">
          <a:xfrm rot="6227882">
            <a:off x="9668669" y="2253457"/>
            <a:ext cx="935037" cy="431800"/>
          </a:xfrm>
          <a:prstGeom prst="rightArrow">
            <a:avLst>
              <a:gd name="adj1" fmla="val 37019"/>
              <a:gd name="adj2" fmla="val 83700"/>
            </a:avLst>
          </a:prstGeom>
          <a:solidFill>
            <a:srgbClr val="339966"/>
          </a:solidFill>
          <a:ln w="12700" algn="ctr">
            <a:noFill/>
            <a:miter lim="800000"/>
            <a:headEnd/>
            <a:tailEnd/>
          </a:ln>
        </p:spPr>
        <p:txBody>
          <a:bodyPr rot="10800000" vert="eaVert" anchor="ctr"/>
          <a:lstStyle/>
          <a:p>
            <a:pPr algn="ctr"/>
            <a:endParaRPr lang="ar-JO" sz="1800">
              <a:solidFill>
                <a:srgbClr val="FFFFFF"/>
              </a:solidFill>
              <a:latin typeface="Calibri" pitchFamily="34" charset="0"/>
            </a:endParaRPr>
          </a:p>
        </p:txBody>
      </p:sp>
      <p:sp>
        <p:nvSpPr>
          <p:cNvPr id="33" name="Flowchart: Decision 32"/>
          <p:cNvSpPr>
            <a:spLocks noChangeArrowheads="1"/>
          </p:cNvSpPr>
          <p:nvPr/>
        </p:nvSpPr>
        <p:spPr bwMode="auto">
          <a:xfrm rot="937288">
            <a:off x="8561388" y="3094038"/>
            <a:ext cx="2400300" cy="1208087"/>
          </a:xfrm>
          <a:prstGeom prst="flowChartDecision">
            <a:avLst/>
          </a:prstGeom>
          <a:solidFill>
            <a:srgbClr val="008000"/>
          </a:solidFill>
          <a:ln w="12700" algn="ctr">
            <a:noFill/>
            <a:miter lim="800000"/>
            <a:headEnd/>
            <a:tailEnd/>
          </a:ln>
        </p:spPr>
        <p:txBody>
          <a:bodyPr anchor="ctr"/>
          <a:lstStyle/>
          <a:p>
            <a:pPr algn="ctr"/>
            <a:r>
              <a:rPr lang="en-US" sz="1800">
                <a:latin typeface="Calibri" pitchFamily="34" charset="0"/>
              </a:rPr>
              <a:t>Check for sum of pixel</a:t>
            </a:r>
            <a:endParaRPr lang="ar-JO" sz="1800">
              <a:latin typeface="Calibri" pitchFamily="34" charset="0"/>
            </a:endParaRPr>
          </a:p>
        </p:txBody>
      </p:sp>
      <p:sp>
        <p:nvSpPr>
          <p:cNvPr id="2" name="Flowchart: Process 20"/>
          <p:cNvSpPr>
            <a:spLocks noChangeArrowheads="1"/>
          </p:cNvSpPr>
          <p:nvPr/>
        </p:nvSpPr>
        <p:spPr bwMode="auto">
          <a:xfrm>
            <a:off x="6159500" y="2689225"/>
            <a:ext cx="1181100" cy="477838"/>
          </a:xfrm>
          <a:prstGeom prst="flowChartProcess">
            <a:avLst/>
          </a:prstGeom>
          <a:solidFill>
            <a:srgbClr val="008000"/>
          </a:solidFill>
          <a:ln w="12700" algn="ctr">
            <a:noFill/>
            <a:miter lim="800000"/>
            <a:headEnd/>
            <a:tailEnd/>
          </a:ln>
        </p:spPr>
        <p:txBody>
          <a:bodyPr anchor="ctr"/>
          <a:lstStyle/>
          <a:p>
            <a:pPr algn="ctr"/>
            <a:r>
              <a:rPr lang="en-US">
                <a:latin typeface="Times New Roman" pitchFamily="18" charset="0"/>
                <a:cs typeface="Times New Roman" pitchFamily="18" charset="0"/>
              </a:rPr>
              <a:t>No</a:t>
            </a:r>
            <a:endParaRPr lang="ar-JO">
              <a:latin typeface="Times New Roman" pitchFamily="18" charset="0"/>
              <a:cs typeface="Times New Roman" pitchFamily="18" charset="0"/>
            </a:endParaRPr>
          </a:p>
        </p:txBody>
      </p:sp>
      <p:sp>
        <p:nvSpPr>
          <p:cNvPr id="5" name="Flowchart: Process 20"/>
          <p:cNvSpPr>
            <a:spLocks noChangeArrowheads="1"/>
          </p:cNvSpPr>
          <p:nvPr/>
        </p:nvSpPr>
        <p:spPr bwMode="auto">
          <a:xfrm>
            <a:off x="8218488" y="5213350"/>
            <a:ext cx="1041400" cy="465138"/>
          </a:xfrm>
          <a:prstGeom prst="flowChartProcess">
            <a:avLst/>
          </a:prstGeom>
          <a:solidFill>
            <a:srgbClr val="008000"/>
          </a:solidFill>
          <a:ln w="12700" algn="ctr">
            <a:noFill/>
            <a:miter lim="800000"/>
            <a:headEnd/>
            <a:tailEnd/>
          </a:ln>
        </p:spPr>
        <p:txBody>
          <a:bodyPr anchor="ctr"/>
          <a:lstStyle/>
          <a:p>
            <a:pPr algn="ctr"/>
            <a:r>
              <a:rPr lang="en-US">
                <a:latin typeface="Times New Roman" pitchFamily="18" charset="0"/>
                <a:cs typeface="Times New Roman" pitchFamily="18" charset="0"/>
              </a:rPr>
              <a:t>yes</a:t>
            </a:r>
            <a:endParaRPr lang="ar-JO">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heel(4)">
                                      <p:cBhvr>
                                        <p:cTn id="17" dur="2000"/>
                                        <p:tgtEl>
                                          <p:spTgt spid="24"/>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1" presetClass="entr" presetSubtype="4"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heel(4)">
                                      <p:cBhvr>
                                        <p:cTn id="28" dur="20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down)">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dissolve">
                                      <p:cBhvr>
                                        <p:cTn id="50" dur="500"/>
                                        <p:tgtEl>
                                          <p:spTgt spid="33"/>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down)">
                                      <p:cBhvr>
                                        <p:cTn id="55" dur="500"/>
                                        <p:tgtEl>
                                          <p:spTgt spid="28"/>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0" fill="hold" grpId="0" nodeType="click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500" fill="hold"/>
                                        <p:tgtEl>
                                          <p:spTgt spid="2"/>
                                        </p:tgtEl>
                                        <p:attrNameLst>
                                          <p:attrName>ppt_w</p:attrName>
                                        </p:attrNameLst>
                                      </p:cBhvr>
                                      <p:tavLst>
                                        <p:tav tm="0">
                                          <p:val>
                                            <p:fltVal val="0"/>
                                          </p:val>
                                        </p:tav>
                                        <p:tav tm="100000">
                                          <p:val>
                                            <p:strVal val="#ppt_w"/>
                                          </p:val>
                                        </p:tav>
                                      </p:tavLst>
                                    </p:anim>
                                    <p:anim calcmode="lin" valueType="num">
                                      <p:cBhvr>
                                        <p:cTn id="61" dur="500" fill="hold"/>
                                        <p:tgtEl>
                                          <p:spTgt spid="2"/>
                                        </p:tgtEl>
                                        <p:attrNameLst>
                                          <p:attrName>ppt_h</p:attrName>
                                        </p:attrNameLst>
                                      </p:cBhvr>
                                      <p:tavLst>
                                        <p:tav tm="0">
                                          <p:val>
                                            <p:fltVal val="0"/>
                                          </p:val>
                                        </p:tav>
                                        <p:tav tm="100000">
                                          <p:val>
                                            <p:strVal val="#ppt_h"/>
                                          </p:val>
                                        </p:tav>
                                      </p:tavLst>
                                    </p:anim>
                                    <p:animEffect transition="in" filter="fade">
                                      <p:cBhvr>
                                        <p:cTn id="62" dur="500"/>
                                        <p:tgtEl>
                                          <p:spTgt spid="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down)">
                                      <p:cBhvr>
                                        <p:cTn id="67" dur="500"/>
                                        <p:tgtEl>
                                          <p:spTgt spid="14"/>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0" fill="hold" grpId="0" nodeType="click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p:cTn id="72" dur="500" fill="hold"/>
                                        <p:tgtEl>
                                          <p:spTgt spid="5"/>
                                        </p:tgtEl>
                                        <p:attrNameLst>
                                          <p:attrName>ppt_w</p:attrName>
                                        </p:attrNameLst>
                                      </p:cBhvr>
                                      <p:tavLst>
                                        <p:tav tm="0">
                                          <p:val>
                                            <p:fltVal val="0"/>
                                          </p:val>
                                        </p:tav>
                                        <p:tav tm="100000">
                                          <p:val>
                                            <p:strVal val="#ppt_w"/>
                                          </p:val>
                                        </p:tav>
                                      </p:tavLst>
                                    </p:anim>
                                    <p:anim calcmode="lin" valueType="num">
                                      <p:cBhvr>
                                        <p:cTn id="73" dur="500" fill="hold"/>
                                        <p:tgtEl>
                                          <p:spTgt spid="5"/>
                                        </p:tgtEl>
                                        <p:attrNameLst>
                                          <p:attrName>ppt_h</p:attrName>
                                        </p:attrNameLst>
                                      </p:cBhvr>
                                      <p:tavLst>
                                        <p:tav tm="0">
                                          <p:val>
                                            <p:fltVal val="0"/>
                                          </p:val>
                                        </p:tav>
                                        <p:tav tm="100000">
                                          <p:val>
                                            <p:strVal val="#ppt_h"/>
                                          </p:val>
                                        </p:tav>
                                      </p:tavLst>
                                    </p:anim>
                                    <p:animEffect transition="in" filter="fade">
                                      <p:cBhvr>
                                        <p:cTn id="74" dur="500"/>
                                        <p:tgtEl>
                                          <p:spTgt spid="5"/>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0" fill="hold" grpId="0" nodeType="click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ppt_w</p:attrName>
                                        </p:attrNameLst>
                                      </p:cBhvr>
                                      <p:tavLst>
                                        <p:tav tm="0">
                                          <p:val>
                                            <p:fltVal val="0"/>
                                          </p:val>
                                        </p:tav>
                                        <p:tav tm="100000">
                                          <p:val>
                                            <p:strVal val="#ppt_w"/>
                                          </p:val>
                                        </p:tav>
                                      </p:tavLst>
                                    </p:anim>
                                    <p:anim calcmode="lin" valueType="num">
                                      <p:cBhvr>
                                        <p:cTn id="80" dur="500" fill="hold"/>
                                        <p:tgtEl>
                                          <p:spTgt spid="21"/>
                                        </p:tgtEl>
                                        <p:attrNameLst>
                                          <p:attrName>ppt_h</p:attrName>
                                        </p:attrNameLst>
                                      </p:cBhvr>
                                      <p:tavLst>
                                        <p:tav tm="0">
                                          <p:val>
                                            <p:fltVal val="0"/>
                                          </p:val>
                                        </p:tav>
                                        <p:tav tm="100000">
                                          <p:val>
                                            <p:strVal val="#ppt_h"/>
                                          </p:val>
                                        </p:tav>
                                      </p:tavLst>
                                    </p:anim>
                                    <p:animEffect transition="in" filter="fade">
                                      <p:cBhvr>
                                        <p:cTn id="81" dur="500"/>
                                        <p:tgtEl>
                                          <p:spTgt spid="21"/>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4" fill="hold" grpId="0" nodeType="click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down)">
                                      <p:cBhvr>
                                        <p:cTn id="86" dur="500"/>
                                        <p:tgtEl>
                                          <p:spTgt spid="4"/>
                                        </p:tgtEl>
                                      </p:cBhvr>
                                    </p:animEffect>
                                  </p:childTnLst>
                                </p:cTn>
                              </p:par>
                            </p:childTnLst>
                          </p:cTn>
                        </p:par>
                      </p:childTnLst>
                    </p:cTn>
                  </p:par>
                  <p:par>
                    <p:cTn id="87" fill="hold">
                      <p:stCondLst>
                        <p:cond delay="indefinite"/>
                      </p:stCondLst>
                      <p:childTnLst>
                        <p:par>
                          <p:cTn id="88" fill="hold">
                            <p:stCondLst>
                              <p:cond delay="0"/>
                            </p:stCondLst>
                            <p:childTnLst>
                              <p:par>
                                <p:cTn id="89" presetID="25" presetClass="entr" presetSubtype="0" fill="hold" grpId="0" nodeType="click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p:cTn id="91" dur="50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23"/>
                                        </p:tgtEl>
                                        <p:attrNameLst>
                                          <p:attrName>ppt_w</p:attrName>
                                        </p:attrNameLst>
                                      </p:cBhvr>
                                      <p:tavLst>
                                        <p:tav tm="0">
                                          <p:val>
                                            <p:strVal val="#ppt_w*.05"/>
                                          </p:val>
                                        </p:tav>
                                        <p:tav tm="100000">
                                          <p:val>
                                            <p:strVal val="#ppt_w"/>
                                          </p:val>
                                        </p:tav>
                                      </p:tavLst>
                                    </p:anim>
                                    <p:anim calcmode="lin" valueType="num">
                                      <p:cBhvr>
                                        <p:cTn id="94" dur="1000" fill="hold"/>
                                        <p:tgtEl>
                                          <p:spTgt spid="23"/>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23"/>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3" grpId="0" animBg="1"/>
      <p:bldP spid="14" grpId="0" animBg="1"/>
      <p:bldP spid="20" grpId="0" animBg="1"/>
      <p:bldP spid="21" grpId="0" animBg="1"/>
      <p:bldP spid="23" grpId="0" animBg="1"/>
      <p:bldP spid="24" grpId="0" animBg="1"/>
      <p:bldP spid="25" grpId="0" animBg="1"/>
      <p:bldP spid="26" grpId="0" animBg="1"/>
      <p:bldP spid="28" grpId="0" animBg="1"/>
      <p:bldP spid="29" grpId="0" animBg="1"/>
      <p:bldP spid="33" grpId="0" animBg="1"/>
      <p:bldP spid="2"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5275" y="142875"/>
            <a:ext cx="3467100" cy="1446213"/>
          </a:xfrm>
          <a:prstGeom prst="rect">
            <a:avLst/>
          </a:prstGeom>
          <a:solidFill>
            <a:schemeClr val="bg1"/>
          </a:solidFill>
        </p:spPr>
        <p:txBody>
          <a:bodyPr>
            <a:spAutoFit/>
          </a:bodyPr>
          <a:lstStyle/>
          <a:p>
            <a:pPr fontAlgn="auto">
              <a:spcBef>
                <a:spcPts val="0"/>
              </a:spcBef>
              <a:spcAft>
                <a:spcPts val="0"/>
              </a:spcAft>
              <a:defRPr/>
            </a:pPr>
            <a:r>
              <a:rPr lang="en-US" sz="440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latin typeface="Monotype Corsiva" pitchFamily="66" charset="0"/>
              </a:rPr>
              <a:t>Flow Chart OF System</a:t>
            </a:r>
            <a:endParaRPr lang="ar-JO" sz="4400" dirty="0">
              <a:ln>
                <a:prstDash val="solid"/>
              </a:ln>
              <a:solidFill>
                <a:schemeClr val="tx1">
                  <a:lumMod val="85000"/>
                  <a:lumOff val="15000"/>
                </a:schemeClr>
              </a:solidFill>
              <a:effectLst>
                <a:outerShdw blurRad="88000" dist="50800" dir="5040000" algn="tl">
                  <a:schemeClr val="accent4">
                    <a:tint val="80000"/>
                    <a:satMod val="250000"/>
                    <a:alpha val="45000"/>
                  </a:schemeClr>
                </a:outerShdw>
              </a:effectLst>
              <a:latin typeface="Monotype Corsiva" pitchFamily="66" charset="0"/>
            </a:endParaRPr>
          </a:p>
        </p:txBody>
      </p:sp>
      <p:sp>
        <p:nvSpPr>
          <p:cNvPr id="6" name="Right Arrow 5"/>
          <p:cNvSpPr>
            <a:spLocks noChangeArrowheads="1"/>
          </p:cNvSpPr>
          <p:nvPr/>
        </p:nvSpPr>
        <p:spPr bwMode="auto">
          <a:xfrm rot="-1813686">
            <a:off x="1382713" y="2127250"/>
            <a:ext cx="906462" cy="409575"/>
          </a:xfrm>
          <a:prstGeom prst="rightArrow">
            <a:avLst>
              <a:gd name="adj1" fmla="val 50000"/>
              <a:gd name="adj2" fmla="val 55329"/>
            </a:avLst>
          </a:prstGeom>
          <a:solidFill>
            <a:srgbClr val="339966"/>
          </a:solidFill>
          <a:ln w="12700" algn="ctr">
            <a:noFill/>
            <a:miter lim="800000"/>
            <a:headEnd/>
            <a:tailEnd/>
          </a:ln>
        </p:spPr>
        <p:txBody>
          <a:bodyPr anchor="ctr"/>
          <a:lstStyle/>
          <a:p>
            <a:pPr algn="ctr"/>
            <a:endParaRPr lang="ar-JO" sz="1800">
              <a:solidFill>
                <a:srgbClr val="FFFFFF"/>
              </a:solidFill>
              <a:latin typeface="Calibri" pitchFamily="34" charset="0"/>
            </a:endParaRPr>
          </a:p>
        </p:txBody>
      </p:sp>
      <p:sp>
        <p:nvSpPr>
          <p:cNvPr id="13" name="Oval 12"/>
          <p:cNvSpPr>
            <a:spLocks noChangeArrowheads="1"/>
          </p:cNvSpPr>
          <p:nvPr/>
        </p:nvSpPr>
        <p:spPr bwMode="auto">
          <a:xfrm>
            <a:off x="198438" y="2424113"/>
            <a:ext cx="1454150" cy="876300"/>
          </a:xfrm>
          <a:prstGeom prst="ellipse">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Start</a:t>
            </a:r>
            <a:endParaRPr lang="ar-JO" sz="2400">
              <a:latin typeface="Times New Roman" pitchFamily="18" charset="0"/>
              <a:cs typeface="Times New Roman" pitchFamily="18" charset="0"/>
            </a:endParaRPr>
          </a:p>
        </p:txBody>
      </p:sp>
      <p:sp>
        <p:nvSpPr>
          <p:cNvPr id="14" name="Bent Arrow 13"/>
          <p:cNvSpPr>
            <a:spLocks noChangeArrowheads="1"/>
          </p:cNvSpPr>
          <p:nvPr/>
        </p:nvSpPr>
        <p:spPr bwMode="auto">
          <a:xfrm rot="10800000">
            <a:off x="3559175" y="5397500"/>
            <a:ext cx="6503988" cy="671513"/>
          </a:xfrm>
          <a:custGeom>
            <a:avLst/>
            <a:gdLst>
              <a:gd name="T0" fmla="*/ 6336058 w 6504076"/>
              <a:gd name="T1" fmla="*/ 0 h 671715"/>
              <a:gd name="T2" fmla="*/ 6336058 w 6504076"/>
              <a:gd name="T3" fmla="*/ 335757 h 671715"/>
              <a:gd name="T4" fmla="*/ 83963 w 6504076"/>
              <a:gd name="T5" fmla="*/ 671513 h 671715"/>
              <a:gd name="T6" fmla="*/ 6503988 w 6504076"/>
              <a:gd name="T7" fmla="*/ 167878 h 671715"/>
              <a:gd name="T8" fmla="*/ 17694720 60000 65536"/>
              <a:gd name="T9" fmla="*/ 5898240 60000 65536"/>
              <a:gd name="T10" fmla="*/ 5898240 60000 65536"/>
              <a:gd name="T11" fmla="*/ 0 60000 65536"/>
              <a:gd name="T12" fmla="*/ 0 w 6504076"/>
              <a:gd name="T13" fmla="*/ 0 h 671715"/>
              <a:gd name="T14" fmla="*/ 6504076 w 6504076"/>
              <a:gd name="T15" fmla="*/ 671715 h 671715"/>
            </a:gdLst>
            <a:ahLst/>
            <a:cxnLst>
              <a:cxn ang="T8">
                <a:pos x="T0" y="T1"/>
              </a:cxn>
              <a:cxn ang="T9">
                <a:pos x="T2" y="T3"/>
              </a:cxn>
              <a:cxn ang="T10">
                <a:pos x="T4" y="T5"/>
              </a:cxn>
              <a:cxn ang="T11">
                <a:pos x="T6" y="T7"/>
              </a:cxn>
            </a:cxnLst>
            <a:rect l="T12" t="T13" r="T14" b="T15"/>
            <a:pathLst>
              <a:path w="6504076" h="671715">
                <a:moveTo>
                  <a:pt x="0" y="671715"/>
                </a:moveTo>
                <a:lnTo>
                  <a:pt x="0" y="317688"/>
                </a:lnTo>
                <a:cubicBezTo>
                  <a:pt x="0" y="188606"/>
                  <a:pt x="104641" y="83965"/>
                  <a:pt x="233722" y="83965"/>
                </a:cubicBezTo>
                <a:lnTo>
                  <a:pt x="6336147" y="83964"/>
                </a:lnTo>
                <a:lnTo>
                  <a:pt x="6336147" y="0"/>
                </a:lnTo>
                <a:lnTo>
                  <a:pt x="6504076" y="167929"/>
                </a:lnTo>
                <a:lnTo>
                  <a:pt x="6336147" y="335858"/>
                </a:lnTo>
                <a:lnTo>
                  <a:pt x="6336147" y="251893"/>
                </a:lnTo>
                <a:lnTo>
                  <a:pt x="233723" y="251893"/>
                </a:lnTo>
                <a:lnTo>
                  <a:pt x="233722" y="251893"/>
                </a:lnTo>
                <a:cubicBezTo>
                  <a:pt x="197385" y="251893"/>
                  <a:pt x="167928" y="281350"/>
                  <a:pt x="167928" y="317687"/>
                </a:cubicBezTo>
                <a:lnTo>
                  <a:pt x="167929" y="671715"/>
                </a:lnTo>
                <a:close/>
              </a:path>
            </a:pathLst>
          </a:custGeom>
          <a:solidFill>
            <a:srgbClr val="339966"/>
          </a:solidFill>
          <a:ln w="12700" algn="ctr">
            <a:noFill/>
            <a:miter lim="800000"/>
            <a:headEnd/>
            <a:tailEnd/>
          </a:ln>
        </p:spPr>
        <p:txBody>
          <a:bodyPr rot="10800000" anchor="ctr"/>
          <a:lstStyle/>
          <a:p>
            <a:pPr algn="ctr"/>
            <a:endParaRPr lang="ar-JO" sz="1800">
              <a:latin typeface="Calibri" pitchFamily="34" charset="0"/>
            </a:endParaRPr>
          </a:p>
        </p:txBody>
      </p:sp>
      <p:sp>
        <p:nvSpPr>
          <p:cNvPr id="23" name="Oval 22"/>
          <p:cNvSpPr>
            <a:spLocks noChangeArrowheads="1"/>
          </p:cNvSpPr>
          <p:nvPr/>
        </p:nvSpPr>
        <p:spPr bwMode="auto">
          <a:xfrm>
            <a:off x="1441450" y="5208588"/>
            <a:ext cx="1354138" cy="1038225"/>
          </a:xfrm>
          <a:prstGeom prst="ellipse">
            <a:avLst/>
          </a:prstGeom>
          <a:solidFill>
            <a:srgbClr val="008000"/>
          </a:solidFill>
          <a:ln w="12700" algn="ctr">
            <a:noFill/>
            <a:miter lim="800000"/>
            <a:headEnd/>
            <a:tailEnd/>
          </a:ln>
        </p:spPr>
        <p:txBody>
          <a:bodyPr anchor="ctr"/>
          <a:lstStyle/>
          <a:p>
            <a:pPr algn="ctr"/>
            <a:r>
              <a:rPr lang="en-US" sz="2400">
                <a:latin typeface="Times New Roman" pitchFamily="18" charset="0"/>
                <a:cs typeface="Times New Roman" pitchFamily="18" charset="0"/>
              </a:rPr>
              <a:t>End</a:t>
            </a:r>
          </a:p>
        </p:txBody>
      </p:sp>
      <p:sp>
        <p:nvSpPr>
          <p:cNvPr id="26" name="Rectangle 25"/>
          <p:cNvSpPr>
            <a:spLocks noChangeArrowheads="1"/>
          </p:cNvSpPr>
          <p:nvPr/>
        </p:nvSpPr>
        <p:spPr bwMode="auto">
          <a:xfrm>
            <a:off x="4400550" y="3343275"/>
            <a:ext cx="1749425" cy="1060450"/>
          </a:xfrm>
          <a:prstGeom prst="rect">
            <a:avLst/>
          </a:prstGeom>
          <a:solidFill>
            <a:srgbClr val="008000"/>
          </a:solidFill>
          <a:ln w="12700" algn="ctr">
            <a:noFill/>
            <a:miter lim="800000"/>
            <a:headEnd/>
            <a:tailEnd/>
          </a:ln>
        </p:spPr>
        <p:txBody>
          <a:bodyPr anchor="ctr"/>
          <a:lstStyle/>
          <a:p>
            <a:pPr algn="ctr"/>
            <a:r>
              <a:rPr lang="en-US"/>
              <a:t>Move car ,and cutting grass</a:t>
            </a:r>
            <a:endParaRPr lang="ar-JO"/>
          </a:p>
          <a:p>
            <a:pPr algn="ctr"/>
            <a:endParaRPr lang="ar-JO"/>
          </a:p>
        </p:txBody>
      </p:sp>
      <p:sp>
        <p:nvSpPr>
          <p:cNvPr id="27" name="Slide Number Placeholder 26"/>
          <p:cNvSpPr>
            <a:spLocks noGrp="1"/>
          </p:cNvSpPr>
          <p:nvPr>
            <p:ph type="sldNum" sz="quarter" idx="12"/>
          </p:nvPr>
        </p:nvSpPr>
        <p:spPr>
          <a:xfrm>
            <a:off x="8990013" y="6489700"/>
            <a:ext cx="2743200" cy="365125"/>
          </a:xfrm>
          <a:solidFill>
            <a:schemeClr val="bg1"/>
          </a:solidFill>
        </p:spPr>
        <p:txBody>
          <a:bodyPr/>
          <a:lstStyle/>
          <a:p>
            <a:pPr>
              <a:defRPr/>
            </a:pPr>
            <a:fld id="{B5CEE488-0B37-47DE-B730-6E891C68FF40}" type="slidenum">
              <a:rPr lang="en-US"/>
              <a:pPr>
                <a:defRPr/>
              </a:pPr>
              <a:t>26</a:t>
            </a:fld>
            <a:endParaRPr lang="en-US"/>
          </a:p>
        </p:txBody>
      </p:sp>
      <p:sp>
        <p:nvSpPr>
          <p:cNvPr id="29" name="Right Arrow 28"/>
          <p:cNvSpPr>
            <a:spLocks noChangeArrowheads="1"/>
          </p:cNvSpPr>
          <p:nvPr/>
        </p:nvSpPr>
        <p:spPr bwMode="auto">
          <a:xfrm rot="5400000">
            <a:off x="8426451" y="3398837"/>
            <a:ext cx="3117850" cy="396875"/>
          </a:xfrm>
          <a:prstGeom prst="rightArrow">
            <a:avLst>
              <a:gd name="adj1" fmla="val 37019"/>
              <a:gd name="adj2" fmla="val 83652"/>
            </a:avLst>
          </a:prstGeom>
          <a:solidFill>
            <a:srgbClr val="339966"/>
          </a:solidFill>
          <a:ln w="12700" algn="ctr">
            <a:noFill/>
            <a:miter lim="800000"/>
            <a:headEnd/>
            <a:tailEnd/>
          </a:ln>
        </p:spPr>
        <p:txBody>
          <a:bodyPr rot="10800000" vert="eaVert" anchor="ctr"/>
          <a:lstStyle/>
          <a:p>
            <a:pPr algn="ctr"/>
            <a:endParaRPr lang="ar-JO" sz="1800">
              <a:solidFill>
                <a:srgbClr val="FFFFFF"/>
              </a:solidFill>
              <a:latin typeface="Calibri" pitchFamily="34" charset="0"/>
            </a:endParaRPr>
          </a:p>
        </p:txBody>
      </p:sp>
      <p:sp>
        <p:nvSpPr>
          <p:cNvPr id="31" name="Flowchart: Decision 30"/>
          <p:cNvSpPr>
            <a:spLocks noChangeArrowheads="1"/>
          </p:cNvSpPr>
          <p:nvPr/>
        </p:nvSpPr>
        <p:spPr bwMode="auto">
          <a:xfrm>
            <a:off x="2141538" y="1549400"/>
            <a:ext cx="2882900" cy="1047750"/>
          </a:xfrm>
          <a:prstGeom prst="flowChartDecision">
            <a:avLst/>
          </a:prstGeom>
          <a:solidFill>
            <a:srgbClr val="008000"/>
          </a:solidFill>
          <a:ln w="12700" algn="ctr">
            <a:noFill/>
            <a:miter lim="800000"/>
            <a:headEnd/>
            <a:tailEnd/>
          </a:ln>
        </p:spPr>
        <p:txBody>
          <a:bodyPr anchor="ctr"/>
          <a:lstStyle/>
          <a:p>
            <a:pPr algn="ctr"/>
            <a:r>
              <a:rPr lang="en-US" sz="1800">
                <a:latin typeface="Times New Roman" pitchFamily="18" charset="0"/>
                <a:cs typeface="Times New Roman" pitchFamily="18" charset="0"/>
              </a:rPr>
              <a:t>Check Values from Bluetooth</a:t>
            </a:r>
            <a:endParaRPr lang="ar-JO" sz="1800">
              <a:latin typeface="Times New Roman" pitchFamily="18" charset="0"/>
              <a:cs typeface="Times New Roman" pitchFamily="18" charset="0"/>
            </a:endParaRPr>
          </a:p>
        </p:txBody>
      </p:sp>
      <p:sp>
        <p:nvSpPr>
          <p:cNvPr id="34" name="Right Arrow 33"/>
          <p:cNvSpPr>
            <a:spLocks noChangeArrowheads="1"/>
          </p:cNvSpPr>
          <p:nvPr/>
        </p:nvSpPr>
        <p:spPr bwMode="auto">
          <a:xfrm rot="-1559469">
            <a:off x="4840288" y="1549400"/>
            <a:ext cx="935037" cy="431800"/>
          </a:xfrm>
          <a:prstGeom prst="rightArrow">
            <a:avLst>
              <a:gd name="adj1" fmla="val 37019"/>
              <a:gd name="adj2" fmla="val 83700"/>
            </a:avLst>
          </a:prstGeom>
          <a:solidFill>
            <a:srgbClr val="339966"/>
          </a:solidFill>
          <a:ln w="12700" algn="ctr">
            <a:noFill/>
            <a:miter lim="800000"/>
            <a:headEnd/>
            <a:tailEnd/>
          </a:ln>
        </p:spPr>
        <p:txBody>
          <a:bodyPr anchor="ctr"/>
          <a:lstStyle/>
          <a:p>
            <a:pPr algn="ctr"/>
            <a:endParaRPr lang="ar-JO" sz="1800">
              <a:solidFill>
                <a:srgbClr val="FFFFFF"/>
              </a:solidFill>
              <a:latin typeface="Calibri" pitchFamily="34" charset="0"/>
            </a:endParaRPr>
          </a:p>
        </p:txBody>
      </p:sp>
      <p:sp>
        <p:nvSpPr>
          <p:cNvPr id="43" name="Right Arrow 42"/>
          <p:cNvSpPr>
            <a:spLocks noChangeArrowheads="1"/>
          </p:cNvSpPr>
          <p:nvPr/>
        </p:nvSpPr>
        <p:spPr bwMode="auto">
          <a:xfrm rot="2595035">
            <a:off x="3403600" y="2835275"/>
            <a:ext cx="1225550" cy="504825"/>
          </a:xfrm>
          <a:prstGeom prst="rightArrow">
            <a:avLst>
              <a:gd name="adj1" fmla="val 37019"/>
              <a:gd name="adj2" fmla="val 37517"/>
            </a:avLst>
          </a:prstGeom>
          <a:solidFill>
            <a:srgbClr val="339966"/>
          </a:solidFill>
          <a:ln w="12700" algn="ctr">
            <a:noFill/>
            <a:miter lim="800000"/>
            <a:headEnd/>
            <a:tailEnd/>
          </a:ln>
        </p:spPr>
        <p:txBody>
          <a:bodyPr anchor="ctr"/>
          <a:lstStyle/>
          <a:p>
            <a:pPr algn="ctr"/>
            <a:endParaRPr lang="ar-JO" sz="1800">
              <a:solidFill>
                <a:srgbClr val="FFFFFF"/>
              </a:solidFill>
              <a:latin typeface="Calibri" pitchFamily="34" charset="0"/>
            </a:endParaRPr>
          </a:p>
        </p:txBody>
      </p:sp>
      <p:sp>
        <p:nvSpPr>
          <p:cNvPr id="45" name="Bent Arrow 44"/>
          <p:cNvSpPr>
            <a:spLocks noChangeArrowheads="1"/>
          </p:cNvSpPr>
          <p:nvPr/>
        </p:nvSpPr>
        <p:spPr bwMode="auto">
          <a:xfrm rot="5400000">
            <a:off x="8891588" y="550862"/>
            <a:ext cx="590550" cy="2047875"/>
          </a:xfrm>
          <a:custGeom>
            <a:avLst/>
            <a:gdLst>
              <a:gd name="T0" fmla="*/ 325387 w 589855"/>
              <a:gd name="T1" fmla="*/ 0 h 2047900"/>
              <a:gd name="T2" fmla="*/ 325387 w 589855"/>
              <a:gd name="T3" fmla="*/ 463950 h 2047900"/>
              <a:gd name="T4" fmla="*/ 79107 w 589855"/>
              <a:gd name="T5" fmla="*/ 2047875 h 2047900"/>
              <a:gd name="T6" fmla="*/ 590550 w 589855"/>
              <a:gd name="T7" fmla="*/ 231975 h 2047900"/>
              <a:gd name="T8" fmla="*/ 17694720 60000 65536"/>
              <a:gd name="T9" fmla="*/ 5898240 60000 65536"/>
              <a:gd name="T10" fmla="*/ 5898240 60000 65536"/>
              <a:gd name="T11" fmla="*/ 0 60000 65536"/>
              <a:gd name="T12" fmla="*/ 0 w 589855"/>
              <a:gd name="T13" fmla="*/ 0 h 2047900"/>
              <a:gd name="T14" fmla="*/ 589855 w 589855"/>
              <a:gd name="T15" fmla="*/ 2047900 h 2047900"/>
            </a:gdLst>
            <a:ahLst/>
            <a:cxnLst>
              <a:cxn ang="T8">
                <a:pos x="T0" y="T1"/>
              </a:cxn>
              <a:cxn ang="T9">
                <a:pos x="T2" y="T3"/>
              </a:cxn>
              <a:cxn ang="T10">
                <a:pos x="T4" y="T5"/>
              </a:cxn>
              <a:cxn ang="T11">
                <a:pos x="T6" y="T7"/>
              </a:cxn>
            </a:cxnLst>
            <a:rect l="T12" t="T13" r="T14" b="T15"/>
            <a:pathLst>
              <a:path w="589855" h="2047900">
                <a:moveTo>
                  <a:pt x="0" y="2047900"/>
                </a:moveTo>
                <a:lnTo>
                  <a:pt x="0" y="477968"/>
                </a:lnTo>
                <a:cubicBezTo>
                  <a:pt x="0" y="298473"/>
                  <a:pt x="145509" y="152964"/>
                  <a:pt x="325004" y="152964"/>
                </a:cubicBezTo>
                <a:cubicBezTo>
                  <a:pt x="325004" y="152964"/>
                  <a:pt x="325004" y="152964"/>
                  <a:pt x="325004" y="152964"/>
                </a:cubicBezTo>
                <a:lnTo>
                  <a:pt x="325004" y="0"/>
                </a:lnTo>
                <a:lnTo>
                  <a:pt x="589855" y="231978"/>
                </a:lnTo>
                <a:lnTo>
                  <a:pt x="325004" y="463956"/>
                </a:lnTo>
                <a:lnTo>
                  <a:pt x="325004" y="310992"/>
                </a:lnTo>
                <a:lnTo>
                  <a:pt x="325003" y="310992"/>
                </a:lnTo>
                <a:cubicBezTo>
                  <a:pt x="232785" y="310992"/>
                  <a:pt x="158028" y="385749"/>
                  <a:pt x="158028" y="477967"/>
                </a:cubicBezTo>
                <a:lnTo>
                  <a:pt x="158028" y="2047900"/>
                </a:lnTo>
                <a:close/>
              </a:path>
            </a:pathLst>
          </a:custGeom>
          <a:solidFill>
            <a:srgbClr val="339966"/>
          </a:solidFill>
          <a:ln w="12700" algn="ctr">
            <a:noFill/>
            <a:miter lim="800000"/>
            <a:headEnd/>
            <a:tailEnd/>
          </a:ln>
        </p:spPr>
        <p:txBody>
          <a:bodyPr rot="10800000" vert="eaVert" anchor="ctr"/>
          <a:lstStyle/>
          <a:p>
            <a:pPr algn="ctr"/>
            <a:endParaRPr lang="ar-JO" sz="1800">
              <a:latin typeface="Calibri" pitchFamily="34" charset="0"/>
            </a:endParaRPr>
          </a:p>
        </p:txBody>
      </p:sp>
      <p:sp>
        <p:nvSpPr>
          <p:cNvPr id="46" name="Right Arrow 45"/>
          <p:cNvSpPr>
            <a:spLocks noChangeArrowheads="1"/>
          </p:cNvSpPr>
          <p:nvPr/>
        </p:nvSpPr>
        <p:spPr bwMode="auto">
          <a:xfrm rot="5400000">
            <a:off x="4799013" y="4814888"/>
            <a:ext cx="981075" cy="530225"/>
          </a:xfrm>
          <a:prstGeom prst="rightArrow">
            <a:avLst>
              <a:gd name="adj1" fmla="val 37019"/>
              <a:gd name="adj2" fmla="val 83872"/>
            </a:avLst>
          </a:prstGeom>
          <a:solidFill>
            <a:srgbClr val="339966"/>
          </a:solidFill>
          <a:ln w="12700" algn="ctr">
            <a:noFill/>
            <a:miter lim="800000"/>
            <a:headEnd/>
            <a:tailEnd/>
          </a:ln>
        </p:spPr>
        <p:txBody>
          <a:bodyPr rot="10800000" vert="eaVert" anchor="ctr"/>
          <a:lstStyle/>
          <a:p>
            <a:pPr algn="ctr"/>
            <a:endParaRPr lang="ar-JO" sz="1800">
              <a:solidFill>
                <a:srgbClr val="FFFFFF"/>
              </a:solidFill>
              <a:latin typeface="Calibri" pitchFamily="34" charset="0"/>
            </a:endParaRPr>
          </a:p>
        </p:txBody>
      </p:sp>
      <p:sp>
        <p:nvSpPr>
          <p:cNvPr id="20" name="Flowchart: Process 19"/>
          <p:cNvSpPr>
            <a:spLocks noChangeArrowheads="1"/>
          </p:cNvSpPr>
          <p:nvPr/>
        </p:nvSpPr>
        <p:spPr bwMode="auto">
          <a:xfrm>
            <a:off x="4191000" y="963613"/>
            <a:ext cx="1017588" cy="533400"/>
          </a:xfrm>
          <a:prstGeom prst="flowChartProcess">
            <a:avLst/>
          </a:prstGeom>
          <a:solidFill>
            <a:srgbClr val="008000"/>
          </a:solidFill>
          <a:ln w="12700" algn="ctr">
            <a:noFill/>
            <a:miter lim="800000"/>
            <a:headEnd/>
            <a:tailEnd/>
          </a:ln>
        </p:spPr>
        <p:txBody>
          <a:bodyPr anchor="ctr"/>
          <a:lstStyle/>
          <a:p>
            <a:pPr algn="ctr"/>
            <a:r>
              <a:rPr lang="en-US">
                <a:latin typeface="Times New Roman" pitchFamily="18" charset="0"/>
                <a:cs typeface="Times New Roman" pitchFamily="18" charset="0"/>
              </a:rPr>
              <a:t>camera</a:t>
            </a:r>
            <a:endParaRPr lang="ar-JO">
              <a:latin typeface="Times New Roman" pitchFamily="18" charset="0"/>
              <a:cs typeface="Times New Roman" pitchFamily="18" charset="0"/>
            </a:endParaRPr>
          </a:p>
        </p:txBody>
      </p:sp>
      <p:sp>
        <p:nvSpPr>
          <p:cNvPr id="2" name="Flowchart: Process 19"/>
          <p:cNvSpPr>
            <a:spLocks noChangeArrowheads="1"/>
          </p:cNvSpPr>
          <p:nvPr/>
        </p:nvSpPr>
        <p:spPr bwMode="auto">
          <a:xfrm>
            <a:off x="2520950" y="3008313"/>
            <a:ext cx="1192213" cy="454025"/>
          </a:xfrm>
          <a:prstGeom prst="flowChartProcess">
            <a:avLst/>
          </a:prstGeom>
          <a:solidFill>
            <a:srgbClr val="008000"/>
          </a:solidFill>
          <a:ln w="12700" algn="ctr">
            <a:noFill/>
            <a:miter lim="800000"/>
            <a:headEnd/>
            <a:tailEnd/>
          </a:ln>
        </p:spPr>
        <p:txBody>
          <a:bodyPr anchor="ctr"/>
          <a:lstStyle/>
          <a:p>
            <a:pPr algn="ctr"/>
            <a:r>
              <a:rPr lang="en-US">
                <a:latin typeface="Times New Roman" pitchFamily="18" charset="0"/>
                <a:cs typeface="Times New Roman" pitchFamily="18" charset="0"/>
              </a:rPr>
              <a:t>Bluetooth</a:t>
            </a:r>
            <a:endParaRPr lang="ar-JO">
              <a:latin typeface="Times New Roman" pitchFamily="18" charset="0"/>
              <a:cs typeface="Times New Roman" pitchFamily="18" charset="0"/>
            </a:endParaRPr>
          </a:p>
        </p:txBody>
      </p:sp>
      <p:sp>
        <p:nvSpPr>
          <p:cNvPr id="4" name="Flowchart: Process 19"/>
          <p:cNvSpPr>
            <a:spLocks noChangeArrowheads="1"/>
          </p:cNvSpPr>
          <p:nvPr/>
        </p:nvSpPr>
        <p:spPr bwMode="auto">
          <a:xfrm>
            <a:off x="5808663" y="1101725"/>
            <a:ext cx="2266950" cy="950913"/>
          </a:xfrm>
          <a:prstGeom prst="flowChartProcess">
            <a:avLst/>
          </a:prstGeom>
          <a:solidFill>
            <a:srgbClr val="008000"/>
          </a:solidFill>
          <a:ln w="12700" algn="ctr">
            <a:noFill/>
            <a:miter lim="800000"/>
            <a:headEnd/>
            <a:tailEnd/>
          </a:ln>
        </p:spPr>
        <p:txBody>
          <a:bodyPr anchor="ctr"/>
          <a:lstStyle/>
          <a:p>
            <a:pPr algn="ctr"/>
            <a:r>
              <a:rPr lang="en-US">
                <a:latin typeface="Times New Roman" pitchFamily="18" charset="0"/>
                <a:cs typeface="Times New Roman" pitchFamily="18" charset="0"/>
              </a:rPr>
              <a:t>Move car </a:t>
            </a:r>
            <a:r>
              <a:rPr lang="en-US"/>
              <a:t>automatic and cutting grass</a:t>
            </a:r>
            <a:endParaRPr lang="ar-J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dissolve">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1000"/>
                                        <p:tgtEl>
                                          <p:spTgt spid="4"/>
                                        </p:tgtEl>
                                      </p:cBhvr>
                                    </p:animEffect>
                                    <p:anim calcmode="lin" valueType="num">
                                      <p:cBhvr>
                                        <p:cTn id="35" dur="1000" fill="hold"/>
                                        <p:tgtEl>
                                          <p:spTgt spid="4"/>
                                        </p:tgtEl>
                                        <p:attrNameLst>
                                          <p:attrName>ppt_x</p:attrName>
                                        </p:attrNameLst>
                                      </p:cBhvr>
                                      <p:tavLst>
                                        <p:tav tm="0">
                                          <p:val>
                                            <p:strVal val="#ppt_x"/>
                                          </p:val>
                                        </p:tav>
                                        <p:tav tm="100000">
                                          <p:val>
                                            <p:strVal val="#ppt_x"/>
                                          </p:val>
                                        </p:tav>
                                      </p:tavLst>
                                    </p:anim>
                                    <p:anim calcmode="lin" valueType="num">
                                      <p:cBhvr>
                                        <p:cTn id="3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down)">
                                      <p:cBhvr>
                                        <p:cTn id="41" dur="500"/>
                                        <p:tgtEl>
                                          <p:spTgt spid="4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down)">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down)">
                                      <p:cBhvr>
                                        <p:cTn id="51" dur="500"/>
                                        <p:tgtEl>
                                          <p:spTgt spid="43"/>
                                        </p:tgtEl>
                                      </p:cBhvr>
                                    </p:animEffect>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1000"/>
                                        <p:tgtEl>
                                          <p:spTgt spid="2"/>
                                        </p:tgtEl>
                                      </p:cBhvr>
                                    </p:animEffect>
                                    <p:anim calcmode="lin" valueType="num">
                                      <p:cBhvr>
                                        <p:cTn id="57" dur="1000" fill="hold"/>
                                        <p:tgtEl>
                                          <p:spTgt spid="2"/>
                                        </p:tgtEl>
                                        <p:attrNameLst>
                                          <p:attrName>ppt_x</p:attrName>
                                        </p:attrNameLst>
                                      </p:cBhvr>
                                      <p:tavLst>
                                        <p:tav tm="0">
                                          <p:val>
                                            <p:strVal val="#ppt_x"/>
                                          </p:val>
                                        </p:tav>
                                        <p:tav tm="100000">
                                          <p:val>
                                            <p:strVal val="#ppt_x"/>
                                          </p:val>
                                        </p:tav>
                                      </p:tavLst>
                                    </p:anim>
                                    <p:anim calcmode="lin" valueType="num">
                                      <p:cBhvr>
                                        <p:cTn id="5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1" presetClass="entr" presetSubtype="4" fill="hold" grpId="0" nodeType="click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4)">
                                      <p:cBhvr>
                                        <p:cTn id="63" dur="2000"/>
                                        <p:tgtEl>
                                          <p:spTgt spid="26"/>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down)">
                                      <p:cBhvr>
                                        <p:cTn id="68" dur="500"/>
                                        <p:tgtEl>
                                          <p:spTgt spid="46"/>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down)">
                                      <p:cBhvr>
                                        <p:cTn id="73" dur="500"/>
                                        <p:tgtEl>
                                          <p:spTgt spid="14"/>
                                        </p:tgtEl>
                                      </p:cBhvr>
                                    </p:animEffect>
                                  </p:childTnLst>
                                </p:cTn>
                              </p:par>
                            </p:childTnLst>
                          </p:cTn>
                        </p:par>
                      </p:childTnLst>
                    </p:cTn>
                  </p:par>
                  <p:par>
                    <p:cTn id="74" fill="hold">
                      <p:stCondLst>
                        <p:cond delay="indefinite"/>
                      </p:stCondLst>
                      <p:childTnLst>
                        <p:par>
                          <p:cTn id="75" fill="hold">
                            <p:stCondLst>
                              <p:cond delay="0"/>
                            </p:stCondLst>
                            <p:childTnLst>
                              <p:par>
                                <p:cTn id="76" presetID="25" presetClass="entr" presetSubtype="0" fill="hold" grpId="0" nodeType="click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p:cTn id="78" dur="50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79" dur="50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80" dur="500" accel="50000" fill="hold">
                                          <p:stCondLst>
                                            <p:cond delay="500"/>
                                          </p:stCondLst>
                                        </p:cTn>
                                        <p:tgtEl>
                                          <p:spTgt spid="23"/>
                                        </p:tgtEl>
                                        <p:attrNameLst>
                                          <p:attrName>ppt_w</p:attrName>
                                        </p:attrNameLst>
                                      </p:cBhvr>
                                      <p:tavLst>
                                        <p:tav tm="0">
                                          <p:val>
                                            <p:strVal val="#ppt_w*.05"/>
                                          </p:val>
                                        </p:tav>
                                        <p:tav tm="100000">
                                          <p:val>
                                            <p:strVal val="#ppt_w"/>
                                          </p:val>
                                        </p:tav>
                                      </p:tavLst>
                                    </p:anim>
                                    <p:anim calcmode="lin" valueType="num">
                                      <p:cBhvr>
                                        <p:cTn id="81" dur="1000" fill="hold"/>
                                        <p:tgtEl>
                                          <p:spTgt spid="23"/>
                                        </p:tgtEl>
                                        <p:attrNameLst>
                                          <p:attrName>ppt_h</p:attrName>
                                        </p:attrNameLst>
                                      </p:cBhvr>
                                      <p:tavLst>
                                        <p:tav tm="0">
                                          <p:val>
                                            <p:strVal val="#ppt_h"/>
                                          </p:val>
                                        </p:tav>
                                        <p:tav tm="100000">
                                          <p:val>
                                            <p:strVal val="#ppt_h"/>
                                          </p:val>
                                        </p:tav>
                                      </p:tavLst>
                                    </p:anim>
                                    <p:anim calcmode="lin" valueType="num">
                                      <p:cBhvr>
                                        <p:cTn id="82" dur="50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83" dur="50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84" dur="500" accel="50000" fill="hold">
                                          <p:stCondLst>
                                            <p:cond delay="500"/>
                                          </p:stCondLst>
                                        </p:cTn>
                                        <p:tgtEl>
                                          <p:spTgt spid="23"/>
                                        </p:tgtEl>
                                        <p:attrNameLst>
                                          <p:attrName>ppt_y</p:attrName>
                                        </p:attrNameLst>
                                      </p:cBhvr>
                                      <p:tavLst>
                                        <p:tav tm="0">
                                          <p:val>
                                            <p:strVal val="#ppt_y+.1"/>
                                          </p:val>
                                        </p:tav>
                                        <p:tav tm="100000">
                                          <p:val>
                                            <p:strVal val="#ppt_y"/>
                                          </p:val>
                                        </p:tav>
                                      </p:tavLst>
                                    </p:anim>
                                    <p:animEffect transition="in" filter="fade">
                                      <p:cBhvr>
                                        <p:cTn id="85" dur="1000" decel="50000">
                                          <p:stCondLst>
                                            <p:cond delay="0"/>
                                          </p:stCondLst>
                                        </p:cTn>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4" grpId="0" animBg="1"/>
      <p:bldP spid="23" grpId="0" animBg="1"/>
      <p:bldP spid="26" grpId="0" animBg="1"/>
      <p:bldP spid="29" grpId="0" animBg="1"/>
      <p:bldP spid="31" grpId="0" animBg="1"/>
      <p:bldP spid="34" grpId="0" animBg="1"/>
      <p:bldP spid="43" grpId="0" animBg="1"/>
      <p:bldP spid="45" grpId="0" animBg="1"/>
      <p:bldP spid="46" grpId="0" animBg="1"/>
      <p:bldP spid="20" grpId="0" animBg="1"/>
      <p:bldP spid="2" grpId="0" animBg="1"/>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8229600" cy="1143000"/>
          </a:xfrm>
        </p:spPr>
        <p:txBody>
          <a:bodyPr rtlCol="0">
            <a:noAutofit/>
          </a:bodyPr>
          <a:lstStyle/>
          <a:p>
            <a:pPr eaLnBrk="1" fontAlgn="auto" hangingPunct="1">
              <a:spcAft>
                <a:spcPts val="0"/>
              </a:spcAft>
              <a:defRPr/>
            </a:pPr>
            <a:r>
              <a:rPr lang="en-US" sz="80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a typeface="+mn-ea"/>
                <a:cs typeface="Arial" charset="0"/>
              </a:rPr>
              <a:t>Conclusion</a:t>
            </a:r>
            <a:endParaRPr lang="ar-JO" sz="80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a typeface="+mn-ea"/>
              <a:cs typeface="Arial" charset="0"/>
            </a:endParaRPr>
          </a:p>
        </p:txBody>
      </p:sp>
      <p:sp>
        <p:nvSpPr>
          <p:cNvPr id="3" name="Content Placeholder 2"/>
          <p:cNvSpPr>
            <a:spLocks noGrp="1"/>
          </p:cNvSpPr>
          <p:nvPr>
            <p:ph idx="1"/>
          </p:nvPr>
        </p:nvSpPr>
        <p:spPr>
          <a:xfrm>
            <a:off x="471488" y="1752600"/>
            <a:ext cx="9434512" cy="4602163"/>
          </a:xfrm>
        </p:spPr>
        <p:txBody>
          <a:bodyPr/>
          <a:lstStyle/>
          <a:p>
            <a:pPr eaLnBrk="1" hangingPunct="1">
              <a:buFont typeface="Arial" charset="0"/>
              <a:buNone/>
            </a:pPr>
            <a:endParaRPr lang="en-US" sz="3600" smtClean="0"/>
          </a:p>
        </p:txBody>
      </p:sp>
      <p:sp>
        <p:nvSpPr>
          <p:cNvPr id="4" name="Slide Number Placeholder 3"/>
          <p:cNvSpPr>
            <a:spLocks noGrp="1"/>
          </p:cNvSpPr>
          <p:nvPr>
            <p:ph type="sldNum" sz="quarter" idx="12"/>
          </p:nvPr>
        </p:nvSpPr>
        <p:spPr/>
        <p:txBody>
          <a:bodyPr/>
          <a:lstStyle/>
          <a:p>
            <a:pPr>
              <a:defRPr/>
            </a:pPr>
            <a:fld id="{84AEC68D-E37E-41CC-826D-AE229FD544ED}" type="slidenum">
              <a:rPr lang="en-US"/>
              <a:pPr>
                <a:defRPr/>
              </a:pPr>
              <a:t>27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a:bodyPr>
          <a:lstStyle/>
          <a:p>
            <a:pPr eaLnBrk="1" fontAlgn="auto" hangingPunct="1">
              <a:spcAft>
                <a:spcPts val="0"/>
              </a:spcAft>
              <a:defRPr/>
            </a:pPr>
            <a:r>
              <a:rPr lang="en-US" sz="66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a typeface="+mn-ea"/>
                <a:cs typeface="Arial" charset="0"/>
              </a:rPr>
              <a:t>Future work</a:t>
            </a:r>
            <a:endParaRPr lang="ar-JO" sz="66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a typeface="+mn-ea"/>
              <a:cs typeface="Arial" charset="0"/>
            </a:endParaRPr>
          </a:p>
        </p:txBody>
      </p:sp>
      <p:sp>
        <p:nvSpPr>
          <p:cNvPr id="5" name="Content Placeholder 4"/>
          <p:cNvSpPr>
            <a:spLocks noGrp="1"/>
          </p:cNvSpPr>
          <p:nvPr>
            <p:ph idx="1"/>
          </p:nvPr>
        </p:nvSpPr>
        <p:spPr>
          <a:xfrm>
            <a:off x="2046288" y="1814513"/>
            <a:ext cx="7772400" cy="4724400"/>
          </a:xfrm>
        </p:spPr>
        <p:txBody>
          <a:bodyPr/>
          <a:lstStyle/>
          <a:p>
            <a:pPr eaLnBrk="1" hangingPunct="1"/>
            <a:r>
              <a:rPr lang="en-US" smtClean="0"/>
              <a:t>Charge battery for machine is automatic</a:t>
            </a:r>
            <a:r>
              <a:rPr lang="en-US" smtClean="0">
                <a:cs typeface="Arial" charset="0"/>
              </a:rPr>
              <a:t>.</a:t>
            </a:r>
          </a:p>
          <a:p>
            <a:pPr eaLnBrk="1" hangingPunct="1"/>
            <a:r>
              <a:rPr lang="en-US" smtClean="0">
                <a:cs typeface="Arial" charset="0"/>
              </a:rPr>
              <a:t>Add tp-link for machine”WIFI”.</a:t>
            </a:r>
            <a:endParaRPr lang="ar-SA" smtClean="0"/>
          </a:p>
          <a:p>
            <a:pPr eaLnBrk="1" hangingPunct="1"/>
            <a:r>
              <a:rPr lang="en-US" smtClean="0"/>
              <a:t>Add more algorithm to get more accurate result of detect border for garden using image processing </a:t>
            </a:r>
          </a:p>
          <a:p>
            <a:pPr rtl="1" eaLnBrk="1" hangingPunct="1"/>
            <a:endParaRPr lang="en-US" smtClean="0"/>
          </a:p>
          <a:p>
            <a:pPr eaLnBrk="1" hangingPunct="1">
              <a:buFont typeface="Arial" charset="0"/>
              <a:buNone/>
            </a:pPr>
            <a:endParaRPr lang="en-US" smtClean="0"/>
          </a:p>
        </p:txBody>
      </p:sp>
      <p:sp>
        <p:nvSpPr>
          <p:cNvPr id="2" name="Slide Number Placeholder 1"/>
          <p:cNvSpPr>
            <a:spLocks noGrp="1"/>
          </p:cNvSpPr>
          <p:nvPr>
            <p:ph type="sldNum" sz="quarter" idx="12"/>
          </p:nvPr>
        </p:nvSpPr>
        <p:spPr/>
        <p:txBody>
          <a:bodyPr/>
          <a:lstStyle/>
          <a:p>
            <a:pPr>
              <a:defRPr/>
            </a:pPr>
            <a:fld id="{065E9E4E-771B-4FAD-AFD5-C42BB7012EAA}" type="slidenum">
              <a:rPr lang="en-US"/>
              <a:pPr>
                <a:defRPr/>
              </a:pPr>
              <a:t>28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3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30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30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p:txBody>
          <a:bodyPr/>
          <a:lstStyle/>
          <a:p>
            <a:r>
              <a:rPr lang="en-US" sz="6600" smtClean="0">
                <a:solidFill>
                  <a:srgbClr val="C55A11"/>
                </a:solidFill>
                <a:effectLst>
                  <a:outerShdw blurRad="38100" dist="38100" dir="2700000" algn="tl">
                    <a:srgbClr val="C0C0C0"/>
                  </a:outerShdw>
                </a:effectLst>
                <a:latin typeface="Monotype Corsiva" pitchFamily="66" charset="0"/>
                <a:cs typeface="Arial" charset="0"/>
              </a:rPr>
              <a:t>Thank  you very much</a:t>
            </a:r>
          </a:p>
        </p:txBody>
      </p:sp>
      <p:pic>
        <p:nvPicPr>
          <p:cNvPr id="44036" name="Picture 4" descr="18519837_1919507478328643_7195062437767170406_n"/>
          <p:cNvPicPr>
            <a:picLocks noChangeAspect="1" noChangeArrowheads="1"/>
          </p:cNvPicPr>
          <p:nvPr/>
        </p:nvPicPr>
        <p:blipFill>
          <a:blip r:embed="rId2"/>
          <a:srcRect/>
          <a:stretch>
            <a:fillRect/>
          </a:stretch>
        </p:blipFill>
        <p:spPr bwMode="auto">
          <a:xfrm>
            <a:off x="460375" y="1701800"/>
            <a:ext cx="4144963" cy="4144963"/>
          </a:xfrm>
          <a:prstGeom prst="rect">
            <a:avLst/>
          </a:prstGeom>
          <a:noFill/>
        </p:spPr>
      </p:pic>
      <p:pic>
        <p:nvPicPr>
          <p:cNvPr id="44037" name="Picture 5" descr="17952655_10209008524794876_8848239753058708911_n"/>
          <p:cNvPicPr>
            <a:picLocks noChangeAspect="1" noChangeArrowheads="1"/>
          </p:cNvPicPr>
          <p:nvPr/>
        </p:nvPicPr>
        <p:blipFill>
          <a:blip r:embed="rId3"/>
          <a:srcRect/>
          <a:stretch>
            <a:fillRect/>
          </a:stretch>
        </p:blipFill>
        <p:spPr bwMode="auto">
          <a:xfrm>
            <a:off x="5607050" y="1817688"/>
            <a:ext cx="5937250" cy="39497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a:lstStyle/>
          <a:p>
            <a:pPr algn="ctr"/>
            <a:r>
              <a:rPr lang="en-US" sz="7200" smtClean="0">
                <a:solidFill>
                  <a:srgbClr val="FF0000"/>
                </a:solidFill>
                <a:effectLst>
                  <a:outerShdw blurRad="38100" dist="38100" dir="2700000" algn="tl">
                    <a:srgbClr val="C0C0C0"/>
                  </a:outerShdw>
                </a:effectLst>
                <a:latin typeface="Monotype Corsiva" pitchFamily="66" charset="0"/>
              </a:rPr>
              <a:t>Objective</a:t>
            </a:r>
            <a:r>
              <a:rPr lang="ar-JO" sz="4000" smtClean="0">
                <a:solidFill>
                  <a:srgbClr val="FF0000"/>
                </a:solidFill>
                <a:effectLst>
                  <a:outerShdw blurRad="38100" dist="38100" dir="2700000" algn="tl">
                    <a:srgbClr val="C0C0C0"/>
                  </a:outerShdw>
                </a:effectLst>
              </a:rPr>
              <a:t/>
            </a:r>
            <a:br>
              <a:rPr lang="ar-JO" sz="4000" smtClean="0">
                <a:solidFill>
                  <a:srgbClr val="FF0000"/>
                </a:solidFill>
                <a:effectLst>
                  <a:outerShdw blurRad="38100" dist="38100" dir="2700000" algn="tl">
                    <a:srgbClr val="C0C0C0"/>
                  </a:outerShdw>
                </a:effectLst>
              </a:rPr>
            </a:br>
            <a:endParaRPr lang="en-US" sz="4000" smtClean="0">
              <a:solidFill>
                <a:srgbClr val="FF0000"/>
              </a:solidFill>
              <a:effectLst>
                <a:outerShdw blurRad="38100" dist="38100" dir="2700000" algn="tl">
                  <a:srgbClr val="C0C0C0"/>
                </a:outerShdw>
              </a:effectLst>
            </a:endParaRPr>
          </a:p>
        </p:txBody>
      </p:sp>
      <p:sp>
        <p:nvSpPr>
          <p:cNvPr id="43011" name="Rectangle 3"/>
          <p:cNvSpPr>
            <a:spLocks noGrp="1"/>
          </p:cNvSpPr>
          <p:nvPr>
            <p:ph type="body" idx="1"/>
          </p:nvPr>
        </p:nvSpPr>
        <p:spPr/>
        <p:txBody>
          <a:bodyPr/>
          <a:lstStyle/>
          <a:p>
            <a:pPr algn="ctr"/>
            <a:endParaRPr lang="en-US" sz="3200" smtClean="0">
              <a:latin typeface="Times New Roman" pitchFamily="18" charset="0"/>
              <a:cs typeface="Times New Roman" pitchFamily="18" charset="0"/>
            </a:endParaRPr>
          </a:p>
          <a:p>
            <a:pPr algn="ctr"/>
            <a:r>
              <a:rPr lang="en-US" sz="3200" smtClean="0">
                <a:latin typeface="Times New Roman" pitchFamily="18" charset="0"/>
                <a:cs typeface="Times New Roman" pitchFamily="18" charset="0"/>
              </a:rPr>
              <a:t>The idea of the project is to make it easier for the person to use the grass cutting machine and the possibility of anyone to use it in addition to not need any specialized person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6688"/>
            <a:ext cx="9144000" cy="1066800"/>
          </a:xfrm>
        </p:spPr>
        <p:txBody>
          <a:bodyPr>
            <a:normAutofit/>
          </a:bodyPr>
          <a:lstStyle/>
          <a:p>
            <a:pPr eaLnBrk="1" hangingPunct="1"/>
            <a:r>
              <a:rPr lang="en-US" sz="4800" smtClean="0">
                <a:solidFill>
                  <a:srgbClr val="FF0000"/>
                </a:solidFill>
                <a:effectLst>
                  <a:outerShdw blurRad="38100" dist="38100" dir="2700000" algn="tl">
                    <a:srgbClr val="C0C0C0"/>
                  </a:outerShdw>
                </a:effectLst>
                <a:latin typeface="Times New Roman" pitchFamily="18" charset="0"/>
                <a:cs typeface="Times New Roman" pitchFamily="18" charset="0"/>
              </a:rPr>
              <a:t>Defined auto cutting grass</a:t>
            </a:r>
          </a:p>
        </p:txBody>
      </p:sp>
      <p:sp>
        <p:nvSpPr>
          <p:cNvPr id="17410" name="Subtitle 2"/>
          <p:cNvSpPr>
            <a:spLocks noGrp="1"/>
          </p:cNvSpPr>
          <p:nvPr>
            <p:ph type="subTitle" idx="1"/>
          </p:nvPr>
        </p:nvSpPr>
        <p:spPr>
          <a:xfrm>
            <a:off x="319088" y="1233488"/>
            <a:ext cx="10348912" cy="5305425"/>
          </a:xfrm>
        </p:spPr>
        <p:txBody>
          <a:bodyPr/>
          <a:lstStyle/>
          <a:p>
            <a:pPr marL="342900" indent="-342900" eaLnBrk="1" hangingPunct="1">
              <a:buFont typeface="Wingdings" pitchFamily="2" charset="2"/>
              <a:buNone/>
            </a:pPr>
            <a:endParaRPr lang="ar-SA" sz="2800" smtClean="0"/>
          </a:p>
          <a:p>
            <a:pPr marL="342900" indent="-342900" eaLnBrk="1" hangingPunct="1">
              <a:buFont typeface="Wingdings" pitchFamily="2" charset="2"/>
              <a:buChar char="Ø"/>
            </a:pPr>
            <a:r>
              <a:rPr lang="en-US" sz="2800" smtClean="0"/>
              <a:t>An automatic lawn mower is a device or robot that help human to cut grass automatically. Due to rapid development, many robots have turn into an autonomous robot. In this project, the movement or the path of the automatic lawn mower is based on a path planning technique. Camera Sensors are used to provide feedback from outside world. For this lawn mower, Arduino Mega microcontroller is utilized as the microcontroller. Every action of the lawn mower is monitored by the microcontroller with the help of the sensor. Furthermore.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p:txBody>
          <a:bodyPr/>
          <a:lstStyle/>
          <a:p>
            <a:pPr algn="ctr" eaLnBrk="1" hangingPunct="1"/>
            <a:r>
              <a:rPr lang="en-US" sz="4800" smtClean="0">
                <a:solidFill>
                  <a:srgbClr val="FF0000"/>
                </a:solidFill>
                <a:effectLst>
                  <a:outerShdw blurRad="38100" dist="38100" dir="2700000" algn="tl">
                    <a:srgbClr val="C0C0C0"/>
                  </a:outerShdw>
                </a:effectLst>
                <a:latin typeface="Times New Roman" pitchFamily="18" charset="0"/>
                <a:cs typeface="Times New Roman" pitchFamily="18" charset="0"/>
              </a:rPr>
              <a:t>Defined auto cutting grass</a:t>
            </a:r>
          </a:p>
        </p:txBody>
      </p:sp>
      <p:sp>
        <p:nvSpPr>
          <p:cNvPr id="18434" name="Rectangle 3"/>
          <p:cNvSpPr>
            <a:spLocks noGrp="1"/>
          </p:cNvSpPr>
          <p:nvPr>
            <p:ph type="body" idx="1"/>
          </p:nvPr>
        </p:nvSpPr>
        <p:spPr/>
        <p:txBody>
          <a:bodyPr/>
          <a:lstStyle/>
          <a:p>
            <a:pPr marL="533400" indent="-533400" eaLnBrk="1" hangingPunct="1"/>
            <a:r>
              <a:rPr lang="en-US" b="1" smtClean="0">
                <a:solidFill>
                  <a:schemeClr val="accent2"/>
                </a:solidFill>
              </a:rPr>
              <a:t>Benefits:</a:t>
            </a:r>
            <a:r>
              <a:rPr lang="en-US" smtClean="0"/>
              <a:t> </a:t>
            </a:r>
            <a:br>
              <a:rPr lang="en-US" smtClean="0"/>
            </a:br>
            <a:endParaRPr lang="en-US" smtClean="0"/>
          </a:p>
          <a:p>
            <a:pPr marL="533400" indent="-533400" algn="ctr" eaLnBrk="1" hangingPunct="1">
              <a:buFont typeface="Arial" charset="0"/>
              <a:buAutoNum type="arabicPeriod"/>
            </a:pPr>
            <a:r>
              <a:rPr lang="en-US" smtClean="0"/>
              <a:t> This project can be used by anyone without previous experience in a way easy and interesting as he controls the car remotely. </a:t>
            </a:r>
          </a:p>
          <a:p>
            <a:pPr marL="533400" indent="-533400" algn="ctr" eaLnBrk="1" hangingPunct="1">
              <a:buFont typeface="Arial" charset="0"/>
              <a:buNone/>
            </a:pPr>
            <a:r>
              <a:rPr lang="en-US" smtClean="0"/>
              <a:t>2.   No need to use traditional methods of cleaning the garden of grass where they can use the robot in the grass cut and clean it after cutting directly.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92113"/>
            <a:ext cx="9144000" cy="796925"/>
          </a:xfrm>
        </p:spPr>
        <p:txBody>
          <a:bodyPr rtlCol="0">
            <a:normAutofit fontScale="90000"/>
          </a:bodyPr>
          <a:lstStyle/>
          <a:p>
            <a:pPr eaLnBrk="1" fontAlgn="auto" hangingPunct="1">
              <a:spcAft>
                <a:spcPts val="0"/>
              </a:spcAft>
              <a:defRPr/>
            </a:pPr>
            <a:r>
              <a:rPr lang="en-US" sz="4800" dirty="0">
                <a:ln>
                  <a:prstDash val="solid"/>
                </a:ln>
                <a:solidFill>
                  <a:srgbClr val="FF0000"/>
                </a:solidFill>
                <a:effectLst>
                  <a:outerShdw blurRad="88000" dist="50800" dir="5040000" algn="tl">
                    <a:schemeClr val="accent4">
                      <a:tint val="80000"/>
                      <a:satMod val="250000"/>
                      <a:alpha val="45000"/>
                    </a:schemeClr>
                  </a:outerShdw>
                </a:effectLst>
                <a:latin typeface="Times New Roman" panose="02020603050405020304" pitchFamily="18" charset="0"/>
                <a:ea typeface="+mn-ea"/>
                <a:cs typeface="Times New Roman" panose="02020603050405020304" pitchFamily="18" charset="0"/>
              </a:rPr>
              <a:t>Constraints</a:t>
            </a:r>
            <a:r>
              <a:rPr lang="en-US" dirty="0" smtClean="0"/>
              <a:t> </a:t>
            </a:r>
            <a:endParaRPr lang="en-US" dirty="0"/>
          </a:p>
        </p:txBody>
      </p:sp>
      <p:sp>
        <p:nvSpPr>
          <p:cNvPr id="19458" name="Subtitle 2"/>
          <p:cNvSpPr>
            <a:spLocks noGrp="1"/>
          </p:cNvSpPr>
          <p:nvPr>
            <p:ph type="subTitle" idx="1"/>
          </p:nvPr>
        </p:nvSpPr>
        <p:spPr>
          <a:xfrm>
            <a:off x="2155825" y="1711325"/>
            <a:ext cx="8512175" cy="3546475"/>
          </a:xfrm>
        </p:spPr>
        <p:txBody>
          <a:bodyPr/>
          <a:lstStyle/>
          <a:p>
            <a:pPr marL="457200" indent="-457200" algn="l" eaLnBrk="1" hangingPunct="1">
              <a:buFont typeface="Wingdings" pitchFamily="2" charset="2"/>
              <a:buChar char="q"/>
            </a:pPr>
            <a:r>
              <a:rPr lang="en-US" sz="3200" smtClean="0">
                <a:latin typeface="Times New Roman" pitchFamily="18" charset="0"/>
                <a:cs typeface="Times New Roman" pitchFamily="18" charset="0"/>
              </a:rPr>
              <a:t>Time constraints</a:t>
            </a:r>
          </a:p>
          <a:p>
            <a:pPr marL="457200" indent="-457200" algn="l" eaLnBrk="1" hangingPunct="1">
              <a:buFont typeface="Wingdings" pitchFamily="2" charset="2"/>
              <a:buChar char="q"/>
            </a:pPr>
            <a:r>
              <a:rPr lang="en-US" sz="3200" smtClean="0">
                <a:latin typeface="Times New Roman" pitchFamily="18" charset="0"/>
                <a:cs typeface="Times New Roman" pitchFamily="18" charset="0"/>
              </a:rPr>
              <a:t>Software Constraints:</a:t>
            </a:r>
          </a:p>
          <a:p>
            <a:pPr marL="457200" indent="-457200" algn="l" eaLnBrk="1" hangingPunct="1">
              <a:buFont typeface="Wingdings" pitchFamily="2" charset="2"/>
              <a:buNone/>
            </a:pPr>
            <a:endParaRPr lang="en-US" sz="3200" smtClean="0">
              <a:latin typeface="Times New Roman" pitchFamily="18" charset="0"/>
              <a:cs typeface="Times New Roman" pitchFamily="18" charset="0"/>
            </a:endParaRPr>
          </a:p>
          <a:p>
            <a:pPr marL="457200" indent="-457200" eaLnBrk="1" hangingPunct="1">
              <a:buFont typeface="Courier New" pitchFamily="49" charset="0"/>
              <a:buChar char="o"/>
            </a:pPr>
            <a:r>
              <a:rPr lang="en-US" sz="3200" smtClean="0">
                <a:latin typeface="Times New Roman" pitchFamily="18" charset="0"/>
                <a:cs typeface="Times New Roman" pitchFamily="18" charset="0"/>
              </a:rPr>
              <a:t>Image Processing</a:t>
            </a:r>
          </a:p>
          <a:p>
            <a:pPr marL="457200" indent="-457200" eaLnBrk="1" hangingPunct="1">
              <a:buFont typeface="Courier New" pitchFamily="49" charset="0"/>
              <a:buNone/>
            </a:pPr>
            <a:endParaRPr lang="en-US" sz="3200" smtClean="0">
              <a:latin typeface="Times New Roman" pitchFamily="18" charset="0"/>
              <a:cs typeface="Times New Roman" pitchFamily="18" charset="0"/>
            </a:endParaRPr>
          </a:p>
          <a:p>
            <a:pPr marL="457200" indent="-457200" algn="l" eaLnBrk="1" hangingPunct="1">
              <a:buFont typeface="Wingdings" pitchFamily="2" charset="2"/>
              <a:buChar char="q"/>
            </a:pPr>
            <a:r>
              <a:rPr lang="en-US" sz="3200" smtClean="0">
                <a:latin typeface="Times New Roman" pitchFamily="18" charset="0"/>
                <a:cs typeface="Times New Roman" pitchFamily="18" charset="0"/>
              </a:rPr>
              <a:t>Hardware Components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a:spLocks noChangeArrowheads="1"/>
          </p:cNvSpPr>
          <p:nvPr/>
        </p:nvSpPr>
        <p:spPr bwMode="auto">
          <a:xfrm>
            <a:off x="4067175" y="2420938"/>
            <a:ext cx="3721100" cy="1031875"/>
          </a:xfrm>
          <a:prstGeom prst="ellipse">
            <a:avLst/>
          </a:prstGeom>
          <a:solidFill>
            <a:srgbClr val="003366"/>
          </a:solidFill>
          <a:ln w="12700" algn="ctr">
            <a:solidFill>
              <a:schemeClr val="accent2"/>
            </a:solidFill>
            <a:miter lim="800000"/>
            <a:headEnd/>
            <a:tailEnd/>
          </a:ln>
        </p:spPr>
        <p:txBody>
          <a:bodyPr lIns="91436" tIns="45718" rIns="91436" bIns="45718" anchor="ctr"/>
          <a:lstStyle/>
          <a:p>
            <a:pPr algn="ctr" defTabSz="914099">
              <a:defRPr/>
            </a:pPr>
            <a:r>
              <a:rPr lang="en-US" sz="2300" dirty="0">
                <a:latin typeface="Segoe" pitchFamily="34" charset="0"/>
                <a:cs typeface="+mn-cs"/>
              </a:rPr>
              <a:t>Component Used</a:t>
            </a:r>
          </a:p>
        </p:txBody>
      </p:sp>
      <p:sp>
        <p:nvSpPr>
          <p:cNvPr id="6" name="Left Arrow 5"/>
          <p:cNvSpPr>
            <a:spLocks noChangeArrowheads="1"/>
          </p:cNvSpPr>
          <p:nvPr/>
        </p:nvSpPr>
        <p:spPr bwMode="auto">
          <a:xfrm rot="268478">
            <a:off x="2857500" y="2652713"/>
            <a:ext cx="1246188" cy="457200"/>
          </a:xfrm>
          <a:prstGeom prst="leftArrow">
            <a:avLst>
              <a:gd name="adj1" fmla="val 50000"/>
              <a:gd name="adj2" fmla="val 49958"/>
            </a:avLst>
          </a:prstGeom>
          <a:solidFill>
            <a:srgbClr val="339966"/>
          </a:solidFill>
          <a:ln w="12700" algn="ctr">
            <a:solidFill>
              <a:schemeClr val="accent2"/>
            </a:solidFill>
            <a:miter lim="800000"/>
            <a:headEnd/>
            <a:tailEnd/>
          </a:ln>
        </p:spPr>
        <p:txBody>
          <a:bodyPr lIns="91436" tIns="45718" rIns="91436" bIns="45718" anchor="ctr"/>
          <a:lstStyle/>
          <a:p>
            <a:pPr algn="ctr" defTabSz="914099">
              <a:defRPr/>
            </a:pPr>
            <a:endParaRPr lang="en-US" sz="2300" dirty="0">
              <a:latin typeface="Segoe" pitchFamily="34" charset="0"/>
              <a:cs typeface="+mn-cs"/>
            </a:endParaRPr>
          </a:p>
        </p:txBody>
      </p:sp>
      <p:sp>
        <p:nvSpPr>
          <p:cNvPr id="24" name="Rounded Rectangle 23"/>
          <p:cNvSpPr>
            <a:spLocks noChangeArrowheads="1"/>
          </p:cNvSpPr>
          <p:nvPr/>
        </p:nvSpPr>
        <p:spPr bwMode="auto">
          <a:xfrm>
            <a:off x="696913" y="2365375"/>
            <a:ext cx="2144712" cy="1022350"/>
          </a:xfrm>
          <a:prstGeom prst="roundRect">
            <a:avLst>
              <a:gd name="adj" fmla="val 16667"/>
            </a:avLst>
          </a:prstGeom>
          <a:solidFill>
            <a:srgbClr val="008000"/>
          </a:solidFill>
          <a:ln w="12700" algn="ctr">
            <a:solidFill>
              <a:schemeClr val="accent2"/>
            </a:solidFill>
            <a:miter lim="800000"/>
            <a:headEnd/>
            <a:tailEnd/>
          </a:ln>
        </p:spPr>
        <p:txBody>
          <a:bodyPr lIns="91436" tIns="45718" rIns="91436" bIns="45718" anchor="ctr"/>
          <a:lstStyle/>
          <a:p>
            <a:pPr algn="ctr"/>
            <a:r>
              <a:rPr lang="en-US" sz="2400">
                <a:solidFill>
                  <a:srgbClr val="000000"/>
                </a:solidFill>
                <a:latin typeface="Times New Roman" pitchFamily="18" charset="0"/>
                <a:cs typeface="Times New Roman" pitchFamily="18" charset="0"/>
              </a:rPr>
              <a:t>Raspberry Pi 3</a:t>
            </a:r>
            <a:endParaRPr lang="en-US" sz="3200">
              <a:solidFill>
                <a:schemeClr val="tx2"/>
              </a:solidFill>
              <a:latin typeface="Times New Roman" pitchFamily="18" charset="0"/>
              <a:cs typeface="Times New Roman" pitchFamily="18" charset="0"/>
            </a:endParaRPr>
          </a:p>
        </p:txBody>
      </p:sp>
      <p:sp>
        <p:nvSpPr>
          <p:cNvPr id="25" name="Left Arrow 24"/>
          <p:cNvSpPr>
            <a:spLocks noChangeArrowheads="1"/>
          </p:cNvSpPr>
          <p:nvPr/>
        </p:nvSpPr>
        <p:spPr bwMode="auto">
          <a:xfrm rot="-1660458">
            <a:off x="3200400" y="3373438"/>
            <a:ext cx="1247775" cy="457200"/>
          </a:xfrm>
          <a:prstGeom prst="leftArrow">
            <a:avLst>
              <a:gd name="adj1" fmla="val 50000"/>
              <a:gd name="adj2" fmla="val 50022"/>
            </a:avLst>
          </a:prstGeom>
          <a:solidFill>
            <a:srgbClr val="339966"/>
          </a:solidFill>
          <a:ln w="12700" algn="ctr">
            <a:solidFill>
              <a:schemeClr val="accent2"/>
            </a:solidFill>
            <a:miter lim="800000"/>
            <a:headEnd/>
            <a:tailEnd/>
          </a:ln>
        </p:spPr>
        <p:txBody>
          <a:bodyPr lIns="91436" tIns="45718" rIns="91436" bIns="45718" anchor="ctr"/>
          <a:lstStyle/>
          <a:p>
            <a:pPr algn="ctr" defTabSz="914099">
              <a:defRPr/>
            </a:pPr>
            <a:endParaRPr lang="en-US" sz="2300" dirty="0">
              <a:latin typeface="Segoe" pitchFamily="34" charset="0"/>
              <a:cs typeface="+mn-cs"/>
            </a:endParaRPr>
          </a:p>
        </p:txBody>
      </p:sp>
      <p:sp>
        <p:nvSpPr>
          <p:cNvPr id="26" name="Rounded Rectangle 25"/>
          <p:cNvSpPr>
            <a:spLocks noChangeArrowheads="1"/>
          </p:cNvSpPr>
          <p:nvPr/>
        </p:nvSpPr>
        <p:spPr bwMode="auto">
          <a:xfrm>
            <a:off x="538163" y="3635375"/>
            <a:ext cx="2578100" cy="884238"/>
          </a:xfrm>
          <a:prstGeom prst="roundRect">
            <a:avLst>
              <a:gd name="adj" fmla="val 16667"/>
            </a:avLst>
          </a:prstGeom>
          <a:solidFill>
            <a:srgbClr val="008000"/>
          </a:solidFill>
          <a:ln w="12700" algn="ctr">
            <a:solidFill>
              <a:schemeClr val="accent2"/>
            </a:solidFill>
            <a:miter lim="800000"/>
            <a:headEnd/>
            <a:tailEnd/>
          </a:ln>
        </p:spPr>
        <p:txBody>
          <a:bodyPr lIns="91436" tIns="45718" rIns="91436" bIns="45718" anchor="ctr"/>
          <a:lstStyle/>
          <a:p>
            <a:pPr lvl="2"/>
            <a:r>
              <a:rPr lang="en-US">
                <a:solidFill>
                  <a:srgbClr val="000000"/>
                </a:solidFill>
                <a:latin typeface="Times New Roman" pitchFamily="18" charset="0"/>
                <a:cs typeface="Times New Roman" pitchFamily="18" charset="0"/>
              </a:rPr>
              <a:t>Raspberry Pi camera</a:t>
            </a:r>
          </a:p>
        </p:txBody>
      </p:sp>
      <p:sp>
        <p:nvSpPr>
          <p:cNvPr id="27" name="Left Arrow 26"/>
          <p:cNvSpPr>
            <a:spLocks noChangeArrowheads="1"/>
          </p:cNvSpPr>
          <p:nvPr/>
        </p:nvSpPr>
        <p:spPr bwMode="auto">
          <a:xfrm rot="-3786789">
            <a:off x="4183062" y="3849688"/>
            <a:ext cx="1247775" cy="457200"/>
          </a:xfrm>
          <a:prstGeom prst="leftArrow">
            <a:avLst>
              <a:gd name="adj1" fmla="val 50000"/>
              <a:gd name="adj2" fmla="val 50022"/>
            </a:avLst>
          </a:prstGeom>
          <a:solidFill>
            <a:srgbClr val="339966"/>
          </a:solidFill>
          <a:ln w="12700" algn="ctr">
            <a:solidFill>
              <a:schemeClr val="accent2"/>
            </a:solidFill>
            <a:miter lim="800000"/>
            <a:headEnd/>
            <a:tailEnd/>
          </a:ln>
        </p:spPr>
        <p:txBody>
          <a:bodyPr vert="eaVert" lIns="91436" tIns="45718" rIns="91436" bIns="45718" anchor="ctr"/>
          <a:lstStyle/>
          <a:p>
            <a:pPr algn="ctr" defTabSz="914099">
              <a:defRPr/>
            </a:pPr>
            <a:endParaRPr lang="en-US" sz="2300" dirty="0">
              <a:latin typeface="Segoe" pitchFamily="34" charset="0"/>
              <a:cs typeface="+mn-cs"/>
            </a:endParaRPr>
          </a:p>
        </p:txBody>
      </p:sp>
      <p:sp>
        <p:nvSpPr>
          <p:cNvPr id="28" name="Rounded Rectangle 27"/>
          <p:cNvSpPr>
            <a:spLocks noChangeArrowheads="1"/>
          </p:cNvSpPr>
          <p:nvPr/>
        </p:nvSpPr>
        <p:spPr bwMode="auto">
          <a:xfrm>
            <a:off x="2471738" y="4856163"/>
            <a:ext cx="2143125" cy="1022350"/>
          </a:xfrm>
          <a:prstGeom prst="roundRect">
            <a:avLst>
              <a:gd name="adj" fmla="val 16667"/>
            </a:avLst>
          </a:prstGeom>
          <a:solidFill>
            <a:srgbClr val="008000"/>
          </a:solidFill>
          <a:ln w="12700" algn="ctr">
            <a:solidFill>
              <a:schemeClr val="accent2"/>
            </a:solidFill>
            <a:miter lim="800000"/>
            <a:headEnd/>
            <a:tailEnd/>
          </a:ln>
        </p:spPr>
        <p:txBody>
          <a:bodyPr lIns="91436" tIns="45718" rIns="91436" bIns="45718" anchor="ctr"/>
          <a:lstStyle/>
          <a:p>
            <a:pPr algn="ctr"/>
            <a:r>
              <a:rPr lang="en-US" sz="2400">
                <a:solidFill>
                  <a:srgbClr val="000000"/>
                </a:solidFill>
                <a:latin typeface="Times New Roman" pitchFamily="18" charset="0"/>
                <a:cs typeface="Times New Roman" pitchFamily="18" charset="0"/>
              </a:rPr>
              <a:t>Arduino Mega</a:t>
            </a:r>
            <a:endParaRPr lang="en-US" sz="3200">
              <a:solidFill>
                <a:schemeClr val="tx2"/>
              </a:solidFill>
              <a:latin typeface="Times New Roman" pitchFamily="18" charset="0"/>
              <a:cs typeface="Times New Roman" pitchFamily="18" charset="0"/>
            </a:endParaRPr>
          </a:p>
        </p:txBody>
      </p:sp>
      <p:sp>
        <p:nvSpPr>
          <p:cNvPr id="29" name="Left Arrow 28"/>
          <p:cNvSpPr>
            <a:spLocks noChangeArrowheads="1"/>
          </p:cNvSpPr>
          <p:nvPr/>
        </p:nvSpPr>
        <p:spPr bwMode="auto">
          <a:xfrm rot="-9057247">
            <a:off x="7831138" y="3321050"/>
            <a:ext cx="1247775" cy="457200"/>
          </a:xfrm>
          <a:prstGeom prst="leftArrow">
            <a:avLst>
              <a:gd name="adj1" fmla="val 50000"/>
              <a:gd name="adj2" fmla="val 50022"/>
            </a:avLst>
          </a:prstGeom>
          <a:solidFill>
            <a:srgbClr val="339966"/>
          </a:solidFill>
          <a:ln w="12700" algn="ctr">
            <a:solidFill>
              <a:schemeClr val="accent2"/>
            </a:solidFill>
            <a:miter lim="800000"/>
            <a:headEnd/>
            <a:tailEnd/>
          </a:ln>
        </p:spPr>
        <p:txBody>
          <a:bodyPr rot="10800000" lIns="91436" tIns="45718" rIns="91436" bIns="45718" anchor="ctr"/>
          <a:lstStyle/>
          <a:p>
            <a:pPr algn="ctr" defTabSz="914099">
              <a:defRPr/>
            </a:pPr>
            <a:endParaRPr lang="en-US" sz="2300" dirty="0">
              <a:latin typeface="Segoe" pitchFamily="34" charset="0"/>
              <a:cs typeface="+mn-cs"/>
            </a:endParaRPr>
          </a:p>
        </p:txBody>
      </p:sp>
      <p:sp>
        <p:nvSpPr>
          <p:cNvPr id="30" name="Rounded Rectangle 29"/>
          <p:cNvSpPr>
            <a:spLocks noChangeArrowheads="1"/>
          </p:cNvSpPr>
          <p:nvPr/>
        </p:nvSpPr>
        <p:spPr bwMode="auto">
          <a:xfrm rot="300857">
            <a:off x="9113838" y="3525838"/>
            <a:ext cx="2144712" cy="1022350"/>
          </a:xfrm>
          <a:prstGeom prst="roundRect">
            <a:avLst>
              <a:gd name="adj" fmla="val 16667"/>
            </a:avLst>
          </a:prstGeom>
          <a:solidFill>
            <a:srgbClr val="008000"/>
          </a:solidFill>
          <a:ln w="12700" algn="ctr">
            <a:solidFill>
              <a:schemeClr val="accent2"/>
            </a:solidFill>
            <a:miter lim="800000"/>
            <a:headEnd/>
            <a:tailEnd/>
          </a:ln>
        </p:spPr>
        <p:txBody>
          <a:bodyPr lIns="91436" tIns="45718" rIns="91436" bIns="45718" anchor="ctr"/>
          <a:lstStyle/>
          <a:p>
            <a:pPr algn="ctr"/>
            <a:r>
              <a:rPr lang="en-US" sz="2400">
                <a:latin typeface="Times New Roman" pitchFamily="18" charset="0"/>
                <a:cs typeface="Times New Roman" pitchFamily="18" charset="0"/>
              </a:rPr>
              <a:t>Bluetooth</a:t>
            </a:r>
          </a:p>
        </p:txBody>
      </p:sp>
      <p:sp>
        <p:nvSpPr>
          <p:cNvPr id="31" name="Left Arrow 30"/>
          <p:cNvSpPr>
            <a:spLocks noChangeArrowheads="1"/>
          </p:cNvSpPr>
          <p:nvPr/>
        </p:nvSpPr>
        <p:spPr bwMode="auto">
          <a:xfrm rot="-5400000">
            <a:off x="5570538" y="3979863"/>
            <a:ext cx="1295400" cy="457200"/>
          </a:xfrm>
          <a:prstGeom prst="leftArrow">
            <a:avLst>
              <a:gd name="adj1" fmla="val 50000"/>
              <a:gd name="adj2" fmla="val 50029"/>
            </a:avLst>
          </a:prstGeom>
          <a:solidFill>
            <a:srgbClr val="339966"/>
          </a:solidFill>
          <a:ln w="12700" algn="ctr">
            <a:solidFill>
              <a:schemeClr val="accent2"/>
            </a:solidFill>
            <a:miter lim="800000"/>
            <a:headEnd/>
            <a:tailEnd/>
          </a:ln>
        </p:spPr>
        <p:txBody>
          <a:bodyPr vert="eaVert" lIns="91436" tIns="45718" rIns="91436" bIns="45718" anchor="ctr"/>
          <a:lstStyle/>
          <a:p>
            <a:pPr algn="ctr" defTabSz="914099">
              <a:defRPr/>
            </a:pPr>
            <a:endParaRPr lang="en-US" sz="2300" dirty="0">
              <a:latin typeface="Segoe" pitchFamily="34" charset="0"/>
              <a:cs typeface="+mn-cs"/>
            </a:endParaRPr>
          </a:p>
        </p:txBody>
      </p:sp>
      <p:sp>
        <p:nvSpPr>
          <p:cNvPr id="32" name="Rounded Rectangle 31"/>
          <p:cNvSpPr>
            <a:spLocks noChangeArrowheads="1"/>
          </p:cNvSpPr>
          <p:nvPr/>
        </p:nvSpPr>
        <p:spPr bwMode="auto">
          <a:xfrm>
            <a:off x="4765675" y="5045075"/>
            <a:ext cx="2716213" cy="833438"/>
          </a:xfrm>
          <a:prstGeom prst="roundRect">
            <a:avLst>
              <a:gd name="adj" fmla="val 16667"/>
            </a:avLst>
          </a:prstGeom>
          <a:solidFill>
            <a:srgbClr val="008000"/>
          </a:solidFill>
          <a:ln w="12700" algn="ctr">
            <a:solidFill>
              <a:schemeClr val="accent2"/>
            </a:solidFill>
            <a:miter lim="800000"/>
            <a:headEnd/>
            <a:tailEnd/>
          </a:ln>
        </p:spPr>
        <p:txBody>
          <a:bodyPr lIns="91436" tIns="45718" rIns="91436" bIns="45718" anchor="ctr"/>
          <a:lstStyle/>
          <a:p>
            <a:pPr lvl="2" algn="ctr"/>
            <a:r>
              <a:rPr lang="en-US" sz="2400">
                <a:latin typeface="Times New Roman" pitchFamily="18" charset="0"/>
                <a:cs typeface="Times New Roman" pitchFamily="18" charset="0"/>
              </a:rPr>
              <a:t>wheels</a:t>
            </a:r>
            <a:r>
              <a:rPr lang="en-US" sz="1800"/>
              <a:t>   </a:t>
            </a:r>
          </a:p>
        </p:txBody>
      </p:sp>
      <p:sp>
        <p:nvSpPr>
          <p:cNvPr id="33" name="Left Arrow 32"/>
          <p:cNvSpPr>
            <a:spLocks noChangeArrowheads="1"/>
          </p:cNvSpPr>
          <p:nvPr/>
        </p:nvSpPr>
        <p:spPr bwMode="auto">
          <a:xfrm rot="-7358846">
            <a:off x="7013575" y="3808413"/>
            <a:ext cx="1247775" cy="457200"/>
          </a:xfrm>
          <a:prstGeom prst="leftArrow">
            <a:avLst>
              <a:gd name="adj1" fmla="val 50000"/>
              <a:gd name="adj2" fmla="val 50022"/>
            </a:avLst>
          </a:prstGeom>
          <a:solidFill>
            <a:srgbClr val="339966"/>
          </a:solidFill>
          <a:ln w="12700" algn="ctr">
            <a:solidFill>
              <a:schemeClr val="accent2"/>
            </a:solidFill>
            <a:miter lim="800000"/>
            <a:headEnd/>
            <a:tailEnd/>
          </a:ln>
        </p:spPr>
        <p:txBody>
          <a:bodyPr vert="eaVert" lIns="91436" tIns="45718" rIns="91436" bIns="45718" anchor="ctr"/>
          <a:lstStyle/>
          <a:p>
            <a:pPr algn="ctr" defTabSz="914099">
              <a:defRPr/>
            </a:pPr>
            <a:endParaRPr lang="en-US" sz="2300" dirty="0">
              <a:latin typeface="Segoe" pitchFamily="34" charset="0"/>
              <a:cs typeface="+mn-cs"/>
            </a:endParaRPr>
          </a:p>
        </p:txBody>
      </p:sp>
      <p:sp>
        <p:nvSpPr>
          <p:cNvPr id="34" name="Rounded Rectangle 33"/>
          <p:cNvSpPr>
            <a:spLocks noChangeArrowheads="1"/>
          </p:cNvSpPr>
          <p:nvPr/>
        </p:nvSpPr>
        <p:spPr bwMode="auto">
          <a:xfrm>
            <a:off x="7651750" y="4735513"/>
            <a:ext cx="2143125" cy="1022350"/>
          </a:xfrm>
          <a:prstGeom prst="roundRect">
            <a:avLst>
              <a:gd name="adj" fmla="val 16667"/>
            </a:avLst>
          </a:prstGeom>
          <a:solidFill>
            <a:srgbClr val="008000"/>
          </a:solidFill>
          <a:ln w="12700" algn="ctr">
            <a:solidFill>
              <a:schemeClr val="accent2"/>
            </a:solidFill>
            <a:miter lim="800000"/>
            <a:headEnd/>
            <a:tailEnd/>
          </a:ln>
        </p:spPr>
        <p:txBody>
          <a:bodyPr lIns="91436" tIns="45718" rIns="91436" bIns="45718" anchor="ctr"/>
          <a:lstStyle/>
          <a:p>
            <a:pPr algn="ctr"/>
            <a:r>
              <a:rPr lang="en-US" sz="2400">
                <a:latin typeface="Times New Roman" pitchFamily="18" charset="0"/>
                <a:cs typeface="Times New Roman" pitchFamily="18" charset="0"/>
              </a:rPr>
              <a:t>metal</a:t>
            </a:r>
          </a:p>
        </p:txBody>
      </p:sp>
      <p:sp>
        <p:nvSpPr>
          <p:cNvPr id="36" name="Left Arrow 35"/>
          <p:cNvSpPr>
            <a:spLocks noChangeArrowheads="1"/>
          </p:cNvSpPr>
          <p:nvPr/>
        </p:nvSpPr>
        <p:spPr bwMode="auto">
          <a:xfrm rot="1041513">
            <a:off x="3575050" y="1868488"/>
            <a:ext cx="1247775" cy="457200"/>
          </a:xfrm>
          <a:prstGeom prst="leftArrow">
            <a:avLst>
              <a:gd name="adj1" fmla="val 50000"/>
              <a:gd name="adj2" fmla="val 50022"/>
            </a:avLst>
          </a:prstGeom>
          <a:solidFill>
            <a:srgbClr val="339966"/>
          </a:solidFill>
          <a:ln w="12700" algn="ctr">
            <a:solidFill>
              <a:schemeClr val="accent2"/>
            </a:solidFill>
            <a:miter lim="800000"/>
            <a:headEnd/>
            <a:tailEnd/>
          </a:ln>
        </p:spPr>
        <p:txBody>
          <a:bodyPr lIns="91436" tIns="45718" rIns="91436" bIns="45718" anchor="ctr"/>
          <a:lstStyle/>
          <a:p>
            <a:pPr algn="ctr" defTabSz="914099">
              <a:defRPr/>
            </a:pPr>
            <a:endParaRPr lang="en-US" sz="2300" dirty="0">
              <a:latin typeface="Segoe" pitchFamily="34" charset="0"/>
              <a:cs typeface="+mn-cs"/>
            </a:endParaRPr>
          </a:p>
        </p:txBody>
      </p:sp>
      <p:sp>
        <p:nvSpPr>
          <p:cNvPr id="37" name="Rounded Rectangle 36"/>
          <p:cNvSpPr>
            <a:spLocks noChangeArrowheads="1"/>
          </p:cNvSpPr>
          <p:nvPr/>
        </p:nvSpPr>
        <p:spPr bwMode="auto">
          <a:xfrm>
            <a:off x="1270000" y="1038225"/>
            <a:ext cx="2143125" cy="1023938"/>
          </a:xfrm>
          <a:prstGeom prst="roundRect">
            <a:avLst>
              <a:gd name="adj" fmla="val 16667"/>
            </a:avLst>
          </a:prstGeom>
          <a:solidFill>
            <a:srgbClr val="008000"/>
          </a:solidFill>
          <a:ln w="12700" algn="ctr">
            <a:solidFill>
              <a:srgbClr val="008000"/>
            </a:solidFill>
            <a:miter lim="800000"/>
            <a:headEnd/>
            <a:tailEnd/>
          </a:ln>
        </p:spPr>
        <p:txBody>
          <a:bodyPr lIns="91436" tIns="45718" rIns="91436" bIns="45718" anchor="ctr"/>
          <a:lstStyle/>
          <a:p>
            <a:pPr algn="ctr"/>
            <a:r>
              <a:rPr lang="en-US" sz="2400">
                <a:solidFill>
                  <a:srgbClr val="000000"/>
                </a:solidFill>
                <a:latin typeface="Times New Roman" pitchFamily="18" charset="0"/>
                <a:cs typeface="Times New Roman" pitchFamily="18" charset="0"/>
              </a:rPr>
              <a:t>USB Cable</a:t>
            </a:r>
            <a:r>
              <a:rPr lang="en-US">
                <a:solidFill>
                  <a:srgbClr val="000000"/>
                </a:solidFill>
                <a:latin typeface="Times New Roman" pitchFamily="18" charset="0"/>
                <a:cs typeface="Times New Roman" pitchFamily="18" charset="0"/>
              </a:rPr>
              <a:t> </a:t>
            </a:r>
            <a:endParaRPr lang="en-US" sz="2800">
              <a:solidFill>
                <a:schemeClr val="tx2"/>
              </a:solidFill>
              <a:latin typeface="Times New Roman" pitchFamily="18" charset="0"/>
              <a:cs typeface="Times New Roman" pitchFamily="18" charset="0"/>
            </a:endParaRPr>
          </a:p>
        </p:txBody>
      </p:sp>
      <p:sp>
        <p:nvSpPr>
          <p:cNvPr id="38" name="Left Arrow 37"/>
          <p:cNvSpPr>
            <a:spLocks noChangeArrowheads="1"/>
          </p:cNvSpPr>
          <p:nvPr/>
        </p:nvSpPr>
        <p:spPr bwMode="auto">
          <a:xfrm rot="10610959">
            <a:off x="8013700" y="2460625"/>
            <a:ext cx="1247775" cy="457200"/>
          </a:xfrm>
          <a:prstGeom prst="leftArrow">
            <a:avLst>
              <a:gd name="adj1" fmla="val 50000"/>
              <a:gd name="adj2" fmla="val 50022"/>
            </a:avLst>
          </a:prstGeom>
          <a:solidFill>
            <a:srgbClr val="339966"/>
          </a:solidFill>
          <a:ln w="12700" algn="ctr">
            <a:solidFill>
              <a:schemeClr val="accent2"/>
            </a:solidFill>
            <a:miter lim="800000"/>
            <a:headEnd/>
            <a:tailEnd/>
          </a:ln>
        </p:spPr>
        <p:txBody>
          <a:bodyPr rot="10800000" lIns="91436" tIns="45718" rIns="91436" bIns="45718" anchor="ctr"/>
          <a:lstStyle/>
          <a:p>
            <a:pPr algn="ctr" defTabSz="914099">
              <a:defRPr/>
            </a:pPr>
            <a:endParaRPr lang="en-US" sz="2300" dirty="0">
              <a:latin typeface="Segoe" pitchFamily="34" charset="0"/>
              <a:cs typeface="+mn-cs"/>
            </a:endParaRPr>
          </a:p>
        </p:txBody>
      </p:sp>
      <p:sp>
        <p:nvSpPr>
          <p:cNvPr id="39" name="Rounded Rectangle 38"/>
          <p:cNvSpPr>
            <a:spLocks noChangeArrowheads="1"/>
          </p:cNvSpPr>
          <p:nvPr/>
        </p:nvSpPr>
        <p:spPr bwMode="auto">
          <a:xfrm>
            <a:off x="9372600" y="2154238"/>
            <a:ext cx="2143125" cy="1022350"/>
          </a:xfrm>
          <a:prstGeom prst="roundRect">
            <a:avLst>
              <a:gd name="adj" fmla="val 16667"/>
            </a:avLst>
          </a:prstGeom>
          <a:solidFill>
            <a:srgbClr val="008000"/>
          </a:solidFill>
          <a:ln w="12700" algn="ctr">
            <a:solidFill>
              <a:schemeClr val="accent2"/>
            </a:solidFill>
            <a:miter lim="800000"/>
            <a:headEnd/>
            <a:tailEnd/>
          </a:ln>
        </p:spPr>
        <p:txBody>
          <a:bodyPr lIns="91436" tIns="45718" rIns="91436" bIns="45718" anchor="ctr"/>
          <a:lstStyle/>
          <a:p>
            <a:pPr algn="ctr"/>
            <a:r>
              <a:rPr lang="en-US" sz="2400">
                <a:latin typeface="Times New Roman" pitchFamily="18" charset="0"/>
                <a:cs typeface="Times New Roman" pitchFamily="18" charset="0"/>
              </a:rPr>
              <a:t>Screws</a:t>
            </a:r>
          </a:p>
        </p:txBody>
      </p:sp>
      <p:sp>
        <p:nvSpPr>
          <p:cNvPr id="40" name="Left Arrow 39"/>
          <p:cNvSpPr>
            <a:spLocks noChangeArrowheads="1"/>
          </p:cNvSpPr>
          <p:nvPr/>
        </p:nvSpPr>
        <p:spPr bwMode="auto">
          <a:xfrm rot="8714570">
            <a:off x="7226300" y="1660525"/>
            <a:ext cx="1076325" cy="457200"/>
          </a:xfrm>
          <a:prstGeom prst="leftArrow">
            <a:avLst>
              <a:gd name="adj1" fmla="val 50000"/>
              <a:gd name="adj2" fmla="val 50004"/>
            </a:avLst>
          </a:prstGeom>
          <a:solidFill>
            <a:srgbClr val="339966"/>
          </a:solidFill>
          <a:ln w="12700" algn="ctr">
            <a:solidFill>
              <a:schemeClr val="accent2"/>
            </a:solidFill>
            <a:miter lim="800000"/>
            <a:headEnd/>
            <a:tailEnd/>
          </a:ln>
        </p:spPr>
        <p:txBody>
          <a:bodyPr rot="10800000" lIns="91436" tIns="45718" rIns="91436" bIns="45718" anchor="ctr"/>
          <a:lstStyle/>
          <a:p>
            <a:pPr algn="ctr" defTabSz="914099">
              <a:defRPr/>
            </a:pPr>
            <a:endParaRPr lang="en-US" sz="2300" dirty="0">
              <a:latin typeface="Segoe" pitchFamily="34" charset="0"/>
              <a:cs typeface="+mn-cs"/>
            </a:endParaRPr>
          </a:p>
        </p:txBody>
      </p:sp>
      <p:sp>
        <p:nvSpPr>
          <p:cNvPr id="41" name="Rounded Rectangle 40"/>
          <p:cNvSpPr>
            <a:spLocks noChangeArrowheads="1"/>
          </p:cNvSpPr>
          <p:nvPr/>
        </p:nvSpPr>
        <p:spPr bwMode="auto">
          <a:xfrm>
            <a:off x="8337550" y="704850"/>
            <a:ext cx="1849438" cy="1022350"/>
          </a:xfrm>
          <a:prstGeom prst="roundRect">
            <a:avLst>
              <a:gd name="adj" fmla="val 16667"/>
            </a:avLst>
          </a:prstGeom>
          <a:solidFill>
            <a:srgbClr val="008000"/>
          </a:solidFill>
          <a:ln w="12700" algn="ctr">
            <a:solidFill>
              <a:schemeClr val="accent2"/>
            </a:solidFill>
            <a:miter lim="800000"/>
            <a:headEnd/>
            <a:tailEnd/>
          </a:ln>
        </p:spPr>
        <p:txBody>
          <a:bodyPr lIns="91436" tIns="45718" rIns="91436" bIns="45718" anchor="ctr"/>
          <a:lstStyle/>
          <a:p>
            <a:pPr algn="ctr"/>
            <a:r>
              <a:rPr lang="en-US" sz="2400">
                <a:solidFill>
                  <a:srgbClr val="000000"/>
                </a:solidFill>
                <a:latin typeface="Times New Roman" pitchFamily="18" charset="0"/>
                <a:cs typeface="Times New Roman" pitchFamily="18" charset="0"/>
              </a:rPr>
              <a:t>Car Module</a:t>
            </a:r>
            <a:endParaRPr lang="en-US" sz="3200">
              <a:solidFill>
                <a:schemeClr val="tx2"/>
              </a:solidFill>
              <a:latin typeface="Times New Roman" pitchFamily="18" charset="0"/>
              <a:cs typeface="Times New Roman" pitchFamily="18" charset="0"/>
            </a:endParaRPr>
          </a:p>
        </p:txBody>
      </p:sp>
      <p:sp>
        <p:nvSpPr>
          <p:cNvPr id="42" name="Left Arrow 41"/>
          <p:cNvSpPr>
            <a:spLocks noChangeArrowheads="1"/>
          </p:cNvSpPr>
          <p:nvPr/>
        </p:nvSpPr>
        <p:spPr bwMode="auto">
          <a:xfrm rot="6423583">
            <a:off x="6166643" y="1672432"/>
            <a:ext cx="919163" cy="457200"/>
          </a:xfrm>
          <a:prstGeom prst="leftArrow">
            <a:avLst>
              <a:gd name="adj1" fmla="val 49259"/>
              <a:gd name="adj2" fmla="val 50009"/>
            </a:avLst>
          </a:prstGeom>
          <a:solidFill>
            <a:srgbClr val="339966"/>
          </a:solidFill>
          <a:ln w="12700" algn="ctr">
            <a:solidFill>
              <a:schemeClr val="accent2"/>
            </a:solidFill>
            <a:miter lim="800000"/>
            <a:headEnd/>
            <a:tailEnd/>
          </a:ln>
        </p:spPr>
        <p:txBody>
          <a:bodyPr rot="10800000" vert="eaVert" lIns="91436" tIns="45718" rIns="91436" bIns="45718" anchor="ctr"/>
          <a:lstStyle/>
          <a:p>
            <a:pPr algn="ctr" defTabSz="914099">
              <a:defRPr/>
            </a:pPr>
            <a:endParaRPr lang="en-US" sz="2300" dirty="0">
              <a:latin typeface="Segoe" pitchFamily="34" charset="0"/>
              <a:cs typeface="+mn-cs"/>
            </a:endParaRPr>
          </a:p>
        </p:txBody>
      </p:sp>
      <p:sp>
        <p:nvSpPr>
          <p:cNvPr id="43" name="Rounded Rectangle 42"/>
          <p:cNvSpPr>
            <a:spLocks noChangeArrowheads="1"/>
          </p:cNvSpPr>
          <p:nvPr/>
        </p:nvSpPr>
        <p:spPr bwMode="auto">
          <a:xfrm>
            <a:off x="6173788" y="144463"/>
            <a:ext cx="1738312" cy="1022350"/>
          </a:xfrm>
          <a:prstGeom prst="roundRect">
            <a:avLst>
              <a:gd name="adj" fmla="val 0"/>
            </a:avLst>
          </a:prstGeom>
          <a:solidFill>
            <a:srgbClr val="008000"/>
          </a:solidFill>
          <a:ln w="12700" algn="ctr">
            <a:solidFill>
              <a:schemeClr val="accent2"/>
            </a:solidFill>
            <a:miter lim="800000"/>
            <a:headEnd/>
            <a:tailEnd/>
          </a:ln>
        </p:spPr>
        <p:txBody>
          <a:bodyPr lIns="91436" tIns="45718" rIns="91436" bIns="45718" anchor="ctr"/>
          <a:lstStyle/>
          <a:p>
            <a:pPr algn="ctr"/>
            <a:r>
              <a:rPr lang="en-US" sz="2400">
                <a:solidFill>
                  <a:srgbClr val="000000"/>
                </a:solidFill>
                <a:latin typeface="Times New Roman" pitchFamily="18" charset="0"/>
                <a:cs typeface="Times New Roman" pitchFamily="18" charset="0"/>
              </a:rPr>
              <a:t>Charging Battery</a:t>
            </a:r>
          </a:p>
        </p:txBody>
      </p:sp>
      <p:sp>
        <p:nvSpPr>
          <p:cNvPr id="2" name="Left Arrow 35"/>
          <p:cNvSpPr>
            <a:spLocks noChangeArrowheads="1"/>
          </p:cNvSpPr>
          <p:nvPr/>
        </p:nvSpPr>
        <p:spPr bwMode="auto">
          <a:xfrm rot="3551534">
            <a:off x="4756150" y="1550988"/>
            <a:ext cx="1222375" cy="527050"/>
          </a:xfrm>
          <a:prstGeom prst="leftArrow">
            <a:avLst>
              <a:gd name="adj1" fmla="val 50000"/>
              <a:gd name="adj2" fmla="val 42509"/>
            </a:avLst>
          </a:prstGeom>
          <a:solidFill>
            <a:srgbClr val="339966"/>
          </a:solidFill>
          <a:ln w="12700" algn="ctr">
            <a:solidFill>
              <a:schemeClr val="accent2"/>
            </a:solidFill>
            <a:miter lim="800000"/>
            <a:headEnd/>
            <a:tailEnd/>
          </a:ln>
        </p:spPr>
        <p:txBody>
          <a:bodyPr rot="10800000" vert="eaVert" lIns="91436" tIns="45718" rIns="91436" bIns="45718" anchor="ctr"/>
          <a:lstStyle/>
          <a:p>
            <a:pPr algn="ctr" defTabSz="914099">
              <a:defRPr/>
            </a:pPr>
            <a:endParaRPr lang="en-US" sz="2300" dirty="0">
              <a:latin typeface="Segoe" pitchFamily="34" charset="0"/>
              <a:cs typeface="+mn-cs"/>
            </a:endParaRPr>
          </a:p>
        </p:txBody>
      </p:sp>
      <p:sp>
        <p:nvSpPr>
          <p:cNvPr id="3" name="Rounded Rectangle 36"/>
          <p:cNvSpPr>
            <a:spLocks noChangeArrowheads="1"/>
          </p:cNvSpPr>
          <p:nvPr/>
        </p:nvSpPr>
        <p:spPr bwMode="auto">
          <a:xfrm>
            <a:off x="3795713" y="0"/>
            <a:ext cx="2143125" cy="1023938"/>
          </a:xfrm>
          <a:prstGeom prst="roundRect">
            <a:avLst>
              <a:gd name="adj" fmla="val 16667"/>
            </a:avLst>
          </a:prstGeom>
          <a:solidFill>
            <a:srgbClr val="008000"/>
          </a:solidFill>
          <a:ln w="12700" algn="ctr">
            <a:solidFill>
              <a:schemeClr val="accent2"/>
            </a:solidFill>
            <a:miter lim="800000"/>
            <a:headEnd/>
            <a:tailEnd/>
          </a:ln>
        </p:spPr>
        <p:txBody>
          <a:bodyPr lIns="91436" tIns="45718" rIns="91436" bIns="45718" anchor="ctr"/>
          <a:lstStyle/>
          <a:p>
            <a:pPr algn="ctr"/>
            <a:r>
              <a:rPr lang="en-US" sz="2400">
                <a:solidFill>
                  <a:srgbClr val="000000"/>
                </a:solidFill>
                <a:latin typeface="Times New Roman" pitchFamily="18" charset="0"/>
                <a:cs typeface="Times New Roman" pitchFamily="18" charset="0"/>
              </a:rPr>
              <a:t>Hbridge</a:t>
            </a:r>
            <a:r>
              <a:rPr lang="en-US">
                <a:solidFill>
                  <a:srgbClr val="000000"/>
                </a:solidFill>
                <a:latin typeface="Times New Roman" pitchFamily="18" charset="0"/>
                <a:cs typeface="Times New Roman" pitchFamily="18" charset="0"/>
              </a:rPr>
              <a:t> </a:t>
            </a:r>
            <a:endParaRPr lang="en-US" sz="280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fade">
                                      <p:cBhvr>
                                        <p:cTn id="76" dur="500"/>
                                        <p:tgtEl>
                                          <p:spTgt spid="4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500"/>
                                        <p:tgtEl>
                                          <p:spTgt spid="4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500"/>
                                        <p:tgtEl>
                                          <p:spTgt spid="4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
                                        </p:tgtEl>
                                        <p:attrNameLst>
                                          <p:attrName>style.visibility</p:attrName>
                                        </p:attrNameLst>
                                      </p:cBhvr>
                                      <p:to>
                                        <p:strVal val="visible"/>
                                      </p:to>
                                    </p:set>
                                    <p:animEffect transition="in" filter="fade">
                                      <p:cBhvr>
                                        <p:cTn id="92" dur="500"/>
                                        <p:tgtEl>
                                          <p:spTgt spid="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
                                        </p:tgtEl>
                                        <p:attrNameLst>
                                          <p:attrName>style.visibility</p:attrName>
                                        </p:attrNameLst>
                                      </p:cBhvr>
                                      <p:to>
                                        <p:strVal val="visible"/>
                                      </p:to>
                                    </p:set>
                                    <p:animEffect transition="in" filter="fade">
                                      <p:cBhvr>
                                        <p:cTn id="9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6" grpId="0" animBg="1"/>
      <p:bldP spid="37" grpId="0" animBg="1"/>
      <p:bldP spid="38" grpId="0" animBg="1"/>
      <p:bldP spid="39" grpId="0" animBg="1"/>
      <p:bldP spid="40" grpId="0" animBg="1"/>
      <p:bldP spid="41" grpId="0" animBg="1"/>
      <p:bldP spid="42" grpId="0" animBg="1"/>
      <p:bldP spid="43" grpId="0" animBg="1"/>
      <p:bldP spid="2"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a:lstStyle/>
          <a:p>
            <a:pPr eaLnBrk="1" hangingPunct="1">
              <a:defRPr/>
            </a:pPr>
            <a:r>
              <a:rPr lang="en-US" sz="4800" smtClean="0">
                <a:solidFill>
                  <a:srgbClr val="FF0000"/>
                </a:solidFill>
                <a:effectLst>
                  <a:outerShdw blurRad="38100" dist="38100" dir="2700000" algn="tl">
                    <a:srgbClr val="C0C0C0"/>
                  </a:outerShdw>
                </a:effectLst>
                <a:latin typeface="Times New Roman" pitchFamily="18" charset="0"/>
                <a:cs typeface="Times New Roman" pitchFamily="18" charset="0"/>
              </a:rPr>
              <a:t>Problem..</a:t>
            </a:r>
          </a:p>
        </p:txBody>
      </p:sp>
      <p:sp>
        <p:nvSpPr>
          <p:cNvPr id="21506" name="Rectangle 3"/>
          <p:cNvSpPr>
            <a:spLocks noGrp="1"/>
          </p:cNvSpPr>
          <p:nvPr>
            <p:ph type="body" idx="1"/>
          </p:nvPr>
        </p:nvSpPr>
        <p:spPr/>
        <p:txBody>
          <a:bodyPr/>
          <a:lstStyle/>
          <a:p>
            <a:pPr marL="533400" indent="-533400" eaLnBrk="1" hangingPunct="1"/>
            <a:r>
              <a:rPr lang="en-US" b="1" smtClean="0">
                <a:solidFill>
                  <a:schemeClr val="accent2"/>
                </a:solidFill>
              </a:rPr>
              <a:t>Types of problems:</a:t>
            </a:r>
          </a:p>
          <a:p>
            <a:pPr marL="533400" indent="-533400" eaLnBrk="1" hangingPunct="1">
              <a:buFont typeface="Arial" charset="0"/>
              <a:buNone/>
            </a:pPr>
            <a:endParaRPr lang="en-US" b="1" smtClean="0">
              <a:solidFill>
                <a:schemeClr val="accent2"/>
              </a:solidFill>
            </a:endParaRPr>
          </a:p>
          <a:p>
            <a:pPr marL="533400" indent="-533400" eaLnBrk="1" hangingPunct="1">
              <a:buFont typeface="Arial" charset="0"/>
              <a:buAutoNum type="arabicPeriod"/>
            </a:pPr>
            <a:r>
              <a:rPr lang="en-US" sz="2400" b="1" smtClean="0">
                <a:latin typeface="Times New Roman" pitchFamily="18" charset="0"/>
                <a:cs typeface="Times New Roman" pitchFamily="18" charset="0"/>
              </a:rPr>
              <a:t>Hardware problem.</a:t>
            </a:r>
          </a:p>
          <a:p>
            <a:pPr marL="533400" indent="-533400" eaLnBrk="1" hangingPunct="1">
              <a:buFont typeface="Arial" charset="0"/>
              <a:buAutoNum type="arabicPeriod"/>
            </a:pPr>
            <a:r>
              <a:rPr lang="en-US" sz="2400" b="1" smtClean="0">
                <a:latin typeface="Times New Roman" pitchFamily="18" charset="0"/>
                <a:cs typeface="Times New Roman" pitchFamily="18" charset="0"/>
              </a:rPr>
              <a:t>Software problem.</a:t>
            </a:r>
          </a:p>
          <a:p>
            <a:pPr marL="533400" indent="-533400" eaLnBrk="1" hangingPunct="1">
              <a:buFont typeface="Arial" charset="0"/>
              <a:buAutoNum type="arabicPeriod"/>
            </a:pPr>
            <a:r>
              <a:rPr lang="en-US" sz="2400" b="1" smtClean="0">
                <a:latin typeface="Times New Roman" pitchFamily="18" charset="0"/>
                <a:cs typeface="Times New Roman" pitchFamily="18" charset="0"/>
              </a:rPr>
              <a:t>Mechanical problem.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2575" y="220663"/>
            <a:ext cx="9144000" cy="968375"/>
          </a:xfrm>
        </p:spPr>
        <p:txBody>
          <a:bodyPr rtlCol="0">
            <a:noAutofit/>
          </a:bodyPr>
          <a:lstStyle/>
          <a:p>
            <a:pPr eaLnBrk="1" fontAlgn="auto" hangingPunct="1">
              <a:spcAft>
                <a:spcPts val="0"/>
              </a:spcAft>
              <a:defRPr/>
            </a:pPr>
            <a:r>
              <a:rPr lang="en-US" sz="8000" dirty="0" smtClean="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a typeface="+mn-ea"/>
                <a:cs typeface="Arial" charset="0"/>
              </a:rPr>
              <a:t>Raspberry Pi 3</a:t>
            </a:r>
            <a:endParaRPr lang="en-US" sz="8000" dirty="0">
              <a:ln>
                <a:prstDash val="solid"/>
              </a:ln>
              <a:solidFill>
                <a:schemeClr val="accent2">
                  <a:lumMod val="75000"/>
                </a:schemeClr>
              </a:solidFill>
              <a:effectLst>
                <a:outerShdw blurRad="88000" dist="50800" dir="5040000" algn="tl">
                  <a:schemeClr val="accent4">
                    <a:tint val="80000"/>
                    <a:satMod val="250000"/>
                    <a:alpha val="45000"/>
                  </a:schemeClr>
                </a:outerShdw>
              </a:effectLst>
              <a:latin typeface="Monotype Corsiva" pitchFamily="66" charset="0"/>
              <a:ea typeface="+mn-ea"/>
              <a:cs typeface="Arial" charset="0"/>
            </a:endParaRPr>
          </a:p>
        </p:txBody>
      </p:sp>
      <p:sp>
        <p:nvSpPr>
          <p:cNvPr id="10" name="Slide Number Placeholder 9"/>
          <p:cNvSpPr>
            <a:spLocks noGrp="1"/>
          </p:cNvSpPr>
          <p:nvPr>
            <p:ph type="sldNum" sz="quarter" idx="12"/>
          </p:nvPr>
        </p:nvSpPr>
        <p:spPr/>
        <p:txBody>
          <a:bodyPr/>
          <a:lstStyle/>
          <a:p>
            <a:pPr>
              <a:defRPr/>
            </a:pPr>
            <a:fld id="{86DD6DD6-2053-4A18-95B6-B3BB7AB1B55A}" type="slidenum">
              <a:rPr lang="en-US"/>
              <a:pPr>
                <a:defRPr/>
              </a:pPr>
              <a:t>9</a:t>
            </a:fld>
            <a:endParaRPr lang="en-US"/>
          </a:p>
        </p:txBody>
      </p:sp>
      <p:sp>
        <p:nvSpPr>
          <p:cNvPr id="7" name="TextBox 6"/>
          <p:cNvSpPr txBox="1"/>
          <p:nvPr/>
        </p:nvSpPr>
        <p:spPr>
          <a:xfrm>
            <a:off x="595313" y="1454150"/>
            <a:ext cx="2508250" cy="3416300"/>
          </a:xfrm>
          <a:prstGeom prst="rect">
            <a:avLst/>
          </a:prstGeom>
          <a:noFill/>
        </p:spPr>
        <p:txBody>
          <a:bodyPr>
            <a:spAutoFit/>
          </a:bodyPr>
          <a:lstStyle/>
          <a:p>
            <a:pPr fontAlgn="auto">
              <a:spcBef>
                <a:spcPts val="0"/>
              </a:spcBef>
              <a:spcAft>
                <a:spcPts val="0"/>
              </a:spcAft>
              <a:defRPr/>
            </a:pPr>
            <a:r>
              <a:rPr lang="en-US" sz="2400" dirty="0">
                <a:latin typeface="+mn-lt"/>
                <a:cs typeface="+mj-cs"/>
              </a:rPr>
              <a:t>boasts improved performance, connectivity and power management with a 64-bit CPU and onboard</a:t>
            </a:r>
            <a:r>
              <a:rPr lang="ar-SA" sz="2400" dirty="0">
                <a:latin typeface="+mn-lt"/>
                <a:cs typeface="+mj-cs"/>
              </a:rPr>
              <a:t> </a:t>
            </a:r>
            <a:r>
              <a:rPr lang="en-US" sz="2400" dirty="0">
                <a:latin typeface="+mn-lt"/>
                <a:cs typeface="+mj-cs"/>
              </a:rPr>
              <a:t> Wi-Fi and Bluetooth.</a:t>
            </a:r>
          </a:p>
          <a:p>
            <a:pPr fontAlgn="auto">
              <a:spcBef>
                <a:spcPts val="0"/>
              </a:spcBef>
              <a:spcAft>
                <a:spcPts val="0"/>
              </a:spcAft>
              <a:defRPr/>
            </a:pPr>
            <a:endParaRPr lang="en-US" sz="2400" dirty="0">
              <a:latin typeface="+mn-lt"/>
              <a:cs typeface="+mn-cs"/>
            </a:endParaRPr>
          </a:p>
        </p:txBody>
      </p:sp>
      <p:pic>
        <p:nvPicPr>
          <p:cNvPr id="22532" name="Picture 10"/>
          <p:cNvPicPr>
            <a:picLocks noChangeAspect="1" noChangeArrowheads="1"/>
          </p:cNvPicPr>
          <p:nvPr/>
        </p:nvPicPr>
        <p:blipFill>
          <a:blip r:embed="rId3"/>
          <a:srcRect/>
          <a:stretch>
            <a:fillRect/>
          </a:stretch>
        </p:blipFill>
        <p:spPr bwMode="auto">
          <a:xfrm>
            <a:off x="3449638" y="1189038"/>
            <a:ext cx="8270875" cy="51673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4305</TotalTime>
  <Words>636</Words>
  <Application>Microsoft Office PowerPoint</Application>
  <PresentationFormat>Widescreen</PresentationFormat>
  <Paragraphs>148</Paragraphs>
  <Slides>29</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Calibri</vt:lpstr>
      <vt:lpstr>Calibri Light</vt:lpstr>
      <vt:lpstr>Courier New</vt:lpstr>
      <vt:lpstr>Monotype Corsiva</vt:lpstr>
      <vt:lpstr>Segoe</vt:lpstr>
      <vt:lpstr>Times New Roman</vt:lpstr>
      <vt:lpstr>Wingdings</vt:lpstr>
      <vt:lpstr>Office Theme</vt:lpstr>
      <vt:lpstr>Auto cut grass</vt:lpstr>
      <vt:lpstr>Outline</vt:lpstr>
      <vt:lpstr>Objective </vt:lpstr>
      <vt:lpstr>Defined auto cutting grass</vt:lpstr>
      <vt:lpstr>Defined auto cutting grass</vt:lpstr>
      <vt:lpstr>Constraints </vt:lpstr>
      <vt:lpstr>PowerPoint Presentation</vt:lpstr>
      <vt:lpstr>Problem..</vt:lpstr>
      <vt:lpstr>Raspberry Pi 3</vt:lpstr>
      <vt:lpstr>Raspberry Pi camera </vt:lpstr>
      <vt:lpstr>PowerPoint Presentation</vt:lpstr>
      <vt:lpstr>PowerPoint Presentation</vt:lpstr>
      <vt:lpstr>Car Module  and Battery Charging</vt:lpstr>
      <vt:lpstr>Car Module  and Battery Charging</vt:lpstr>
      <vt:lpstr>PowerPoint Presentation</vt:lpstr>
      <vt:lpstr>Remotely-XY</vt:lpstr>
      <vt:lpstr>Remotely-XY</vt:lpstr>
      <vt:lpstr>Remotely-XY</vt:lpstr>
      <vt:lpstr>Remotely-XY</vt:lpstr>
      <vt:lpstr>Video streamer “live camera”</vt:lpstr>
      <vt:lpstr>Video streamer “live camera”</vt:lpstr>
      <vt:lpstr>PowerPoint Presentation</vt:lpstr>
      <vt:lpstr>PowerPoint Presentation</vt:lpstr>
      <vt:lpstr>PowerPoint Presentation</vt:lpstr>
      <vt:lpstr>PowerPoint Presentation</vt:lpstr>
      <vt:lpstr>PowerPoint Presentation</vt:lpstr>
      <vt:lpstr>Conclusion</vt:lpstr>
      <vt:lpstr>Future work</vt:lpstr>
      <vt:lpstr>Thank  you very much</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enas awwad</dc:creator>
  <cp:lastModifiedBy>Murad Dweikat</cp:lastModifiedBy>
  <cp:revision>78</cp:revision>
  <dcterms:created xsi:type="dcterms:W3CDTF">2016-05-18T23:51:58Z</dcterms:created>
  <dcterms:modified xsi:type="dcterms:W3CDTF">2017-06-12T20:32:58Z</dcterms:modified>
</cp:coreProperties>
</file>