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6" r:id="rId2"/>
    <p:sldId id="260" r:id="rId3"/>
    <p:sldId id="261" r:id="rId4"/>
    <p:sldId id="263" r:id="rId5"/>
    <p:sldId id="264" r:id="rId6"/>
    <p:sldId id="262" r:id="rId7"/>
    <p:sldId id="265" r:id="rId8"/>
    <p:sldId id="266" r:id="rId9"/>
    <p:sldId id="268" r:id="rId10"/>
    <p:sldId id="267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FD0E7A-5A57-4CA4-9CEC-D0C61AB77B9E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5390C-5C9F-485A-8E7E-B79939A9B5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725A4D3-D4C5-4DE6-AD9A-9A2B556A4D84}" type="datetimeFigureOut">
              <a:rPr lang="en-US" smtClean="0"/>
              <a:pPr/>
              <a:t>5/24/2010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AE920B0-70A9-4641-BCE3-8CED1888B0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Algerian" pitchFamily="82" charset="0"/>
              </a:rPr>
              <a:t>Wireless Music Player</a:t>
            </a:r>
            <a:endParaRPr lang="en-US" sz="6000" dirty="0"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276600"/>
            <a:ext cx="8062912" cy="3200400"/>
          </a:xfrm>
        </p:spPr>
        <p:txBody>
          <a:bodyPr>
            <a:normAutofit fontScale="850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endParaRPr lang="en-U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endParaRPr lang="en-U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r>
              <a:rPr lang="en-US" sz="3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Designed By :</a:t>
            </a:r>
          </a:p>
          <a:p>
            <a:pPr algn="l"/>
            <a:endParaRPr lang="en-US" sz="39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r>
              <a:rPr lang="en-US" sz="3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	Fadi </a:t>
            </a:r>
            <a:r>
              <a:rPr lang="en-US" sz="39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Ne’irat</a:t>
            </a:r>
            <a:r>
              <a:rPr lang="en-US" sz="3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l"/>
            <a:r>
              <a:rPr lang="en-US" sz="3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	Mohammad </a:t>
            </a:r>
            <a:r>
              <a:rPr lang="en-US" sz="39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Barham</a:t>
            </a:r>
            <a:endParaRPr lang="en-US" sz="39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endParaRPr lang="en-U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</a:t>
            </a:r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4" descr="f_309c6b57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0372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81000" y="1524000"/>
            <a:ext cx="8062912" cy="1470025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1066800"/>
            <a:ext cx="8302273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kumimoji="0" lang="en-US" sz="8000" b="1" i="0" u="none" strike="noStrike" kern="1200" normalizeH="0" baseline="0" noProof="0" dirty="0" smtClean="0">
                <a:ln/>
                <a:solidFill>
                  <a:schemeClr val="accent3"/>
                </a:solidFill>
                <a:uLnTx/>
                <a:uFillTx/>
                <a:latin typeface="Algerian" pitchFamily="82" charset="0"/>
                <a:ea typeface="+mj-ea"/>
                <a:cs typeface="+mj-cs"/>
              </a:rPr>
              <a:t>Wireless Music </a:t>
            </a:r>
          </a:p>
          <a:p>
            <a:pPr algn="ctr"/>
            <a:r>
              <a:rPr kumimoji="0" lang="en-US" sz="8000" b="1" i="0" u="none" strike="noStrike" kern="1200" normalizeH="0" baseline="0" noProof="0" dirty="0" smtClean="0">
                <a:ln/>
                <a:solidFill>
                  <a:schemeClr val="accent3"/>
                </a:solidFill>
                <a:uLnTx/>
                <a:uFillTx/>
                <a:latin typeface="Algerian" pitchFamily="82" charset="0"/>
                <a:ea typeface="+mj-ea"/>
                <a:cs typeface="+mj-cs"/>
              </a:rPr>
              <a:t>Player</a:t>
            </a:r>
            <a:endParaRPr lang="en-US" sz="8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0600" y="4419600"/>
            <a:ext cx="731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Fadi Neirat</a:t>
            </a:r>
          </a:p>
          <a:p>
            <a:r>
              <a:rPr lang="en-US" sz="3600" dirty="0" smtClean="0"/>
              <a:t>Mohammad Barham</a:t>
            </a:r>
            <a:endParaRPr lang="en-US" sz="3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Content</a:t>
            </a:r>
            <a:b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Device parts</a:t>
            </a:r>
          </a:p>
          <a:p>
            <a:r>
              <a:rPr lang="en-US" dirty="0" smtClean="0"/>
              <a:t>Working procedures</a:t>
            </a:r>
          </a:p>
          <a:p>
            <a:r>
              <a:rPr lang="en-US" dirty="0" smtClean="0"/>
              <a:t>Problems </a:t>
            </a:r>
          </a:p>
          <a:p>
            <a:r>
              <a:rPr lang="en-US" dirty="0" smtClean="0"/>
              <a:t>Future Plans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Introduction</a:t>
            </a:r>
            <a:b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en-US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/>
              <a:t>Our wireless music player allows the user to listen to uncompressed digital audio streamed over a wireless link.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The music player reads uncompressed audio data from an SD card in an immobile "base station." A pair of </a:t>
            </a:r>
            <a:r>
              <a:rPr lang="en-US" dirty="0" err="1" smtClean="0"/>
              <a:t>Xbee</a:t>
            </a:r>
            <a:r>
              <a:rPr lang="en-US" dirty="0" smtClean="0"/>
              <a:t> transceiver modules are used to stream data and control signals between the base station and a portable module.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3716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Overview</a:t>
            </a:r>
            <a:r>
              <a:rPr lang="en-US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using wireless ?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en-US" sz="2400" dirty="0" smtClean="0"/>
              <a:t>Wider range :  approximately 100 m</a:t>
            </a:r>
          </a:p>
          <a:p>
            <a:pPr>
              <a:buNone/>
            </a:pPr>
            <a:r>
              <a:rPr lang="en-US" sz="2400" dirty="0" smtClean="0"/>
              <a:t>		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 Separated Controller</a:t>
            </a:r>
          </a:p>
          <a:p>
            <a:pPr>
              <a:buNone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Why use of file with .wav extention 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Consist of Tow Parts</a:t>
            </a:r>
            <a:endParaRPr lang="en-US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sz="3200" b="1" cap="all" dirty="0" smtClean="0">
              <a:ln/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q"/>
            </a:pPr>
            <a:r>
              <a:rPr lang="en-US" sz="3200" b="1" cap="all" dirty="0" smtClean="0">
                <a:ln/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Main Station </a:t>
            </a:r>
          </a:p>
          <a:p>
            <a:pPr>
              <a:buFont typeface="Wingdings" pitchFamily="2" charset="2"/>
              <a:buChar char="q"/>
            </a:pPr>
            <a:endParaRPr lang="en-US" sz="3200" b="1" cap="all" dirty="0" smtClean="0">
              <a:ln/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q"/>
            </a:pPr>
            <a:r>
              <a:rPr lang="en-US" sz="3200" b="1" cap="all" dirty="0" smtClean="0">
                <a:ln/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Portable station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715000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4" name="Bevel 3"/>
          <p:cNvSpPr/>
          <p:nvPr/>
        </p:nvSpPr>
        <p:spPr>
          <a:xfrm>
            <a:off x="838200" y="1600200"/>
            <a:ext cx="2514600" cy="3810000"/>
          </a:xfrm>
          <a:prstGeom prst="beve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Main Station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6019800" y="1600200"/>
            <a:ext cx="2514600" cy="3810000"/>
          </a:xfrm>
          <a:prstGeom prst="beve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Portable Station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3429000" y="1828800"/>
            <a:ext cx="2514600" cy="114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Audio Stream</a:t>
            </a:r>
            <a:endParaRPr lang="en-US" dirty="0"/>
          </a:p>
        </p:txBody>
      </p:sp>
      <p:sp>
        <p:nvSpPr>
          <p:cNvPr id="7" name="Left Arrow 6"/>
          <p:cNvSpPr/>
          <p:nvPr/>
        </p:nvSpPr>
        <p:spPr>
          <a:xfrm>
            <a:off x="3429000" y="3581400"/>
            <a:ext cx="2438400" cy="1143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Control Signals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Main Station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962400" y="2057400"/>
            <a:ext cx="9906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atin typeface="Batang" pitchFamily="18" charset="-127"/>
                <a:ea typeface="Batang" pitchFamily="18" charset="-127"/>
              </a:rPr>
              <a:t>Begin</a:t>
            </a:r>
          </a:p>
        </p:txBody>
      </p:sp>
      <p:sp>
        <p:nvSpPr>
          <p:cNvPr id="7" name="Round Same Side Corner Rectangle 6"/>
          <p:cNvSpPr/>
          <p:nvPr/>
        </p:nvSpPr>
        <p:spPr>
          <a:xfrm>
            <a:off x="3429000" y="2667000"/>
            <a:ext cx="1905000" cy="6858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en-US" sz="1400" dirty="0" smtClean="0"/>
              <a:t>Start SPI 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 smtClean="0"/>
              <a:t>Initialize SD-Card</a:t>
            </a:r>
            <a:endParaRPr lang="en-US" sz="1400" dirty="0"/>
          </a:p>
        </p:txBody>
      </p:sp>
      <p:sp>
        <p:nvSpPr>
          <p:cNvPr id="8" name="Round Same Side Corner Rectangle 7"/>
          <p:cNvSpPr/>
          <p:nvPr/>
        </p:nvSpPr>
        <p:spPr>
          <a:xfrm>
            <a:off x="3429000" y="3657600"/>
            <a:ext cx="1905000" cy="6858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en-US" sz="1400" dirty="0" smtClean="0"/>
              <a:t> Initialize FAT file System</a:t>
            </a:r>
          </a:p>
          <a:p>
            <a:pPr>
              <a:buFont typeface="Wingdings" pitchFamily="2" charset="2"/>
              <a:buChar char="q"/>
            </a:pPr>
            <a:r>
              <a:rPr lang="en-US" sz="1400" dirty="0" smtClean="0"/>
              <a:t>Get First File</a:t>
            </a:r>
            <a:endParaRPr lang="en-US" sz="1400" dirty="0"/>
          </a:p>
        </p:txBody>
      </p:sp>
      <p:sp>
        <p:nvSpPr>
          <p:cNvPr id="9" name="Rectangle 8"/>
          <p:cNvSpPr/>
          <p:nvPr/>
        </p:nvSpPr>
        <p:spPr>
          <a:xfrm>
            <a:off x="2209800" y="4648200"/>
            <a:ext cx="12192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Buffer 2KB of data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5715000" y="4495800"/>
            <a:ext cx="2133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err="1" smtClean="0"/>
              <a:t>Chek</a:t>
            </a:r>
            <a:r>
              <a:rPr lang="en-US" sz="1200" dirty="0" smtClean="0"/>
              <a:t> for and implement file skip request, or stop command</a:t>
            </a:r>
            <a:endParaRPr lang="en-US" sz="1200" dirty="0"/>
          </a:p>
        </p:txBody>
      </p:sp>
      <p:sp>
        <p:nvSpPr>
          <p:cNvPr id="11" name="Flowchart: Alternate Process 10"/>
          <p:cNvSpPr/>
          <p:nvPr/>
        </p:nvSpPr>
        <p:spPr>
          <a:xfrm>
            <a:off x="2819400" y="5791200"/>
            <a:ext cx="1295400" cy="6096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Data Request</a:t>
            </a:r>
            <a:endParaRPr lang="en-US" sz="1400" dirty="0"/>
          </a:p>
        </p:txBody>
      </p:sp>
      <p:sp>
        <p:nvSpPr>
          <p:cNvPr id="12" name="Flowchart: Alternate Process 11"/>
          <p:cNvSpPr/>
          <p:nvPr/>
        </p:nvSpPr>
        <p:spPr>
          <a:xfrm>
            <a:off x="4876800" y="5486400"/>
            <a:ext cx="1295400" cy="6096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Transmit Data</a:t>
            </a:r>
            <a:endParaRPr lang="en-US" sz="1400" dirty="0"/>
          </a:p>
        </p:txBody>
      </p:sp>
      <p:cxnSp>
        <p:nvCxnSpPr>
          <p:cNvPr id="14" name="Straight Arrow Connector 13"/>
          <p:cNvCxnSpPr>
            <a:stCxn id="6" idx="2"/>
            <a:endCxn id="7" idx="3"/>
          </p:cNvCxnSpPr>
          <p:nvPr/>
        </p:nvCxnSpPr>
        <p:spPr>
          <a:xfrm rot="5400000">
            <a:off x="4305300" y="2514600"/>
            <a:ext cx="228600" cy="76200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7" idx="1"/>
            <a:endCxn id="8" idx="3"/>
          </p:cNvCxnSpPr>
          <p:nvPr/>
        </p:nvCxnSpPr>
        <p:spPr>
          <a:xfrm rot="5400000">
            <a:off x="4229100" y="3505200"/>
            <a:ext cx="304800" cy="1588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rved Right Arrow 16"/>
          <p:cNvSpPr/>
          <p:nvPr/>
        </p:nvSpPr>
        <p:spPr>
          <a:xfrm rot="2812148">
            <a:off x="2676525" y="3556823"/>
            <a:ext cx="413249" cy="1108773"/>
          </a:xfrm>
          <a:prstGeom prst="curvedRightArrow">
            <a:avLst>
              <a:gd name="adj1" fmla="val 20317"/>
              <a:gd name="adj2" fmla="val 31259"/>
              <a:gd name="adj3" fmla="val 7021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 rot="2790815">
            <a:off x="2832084" y="5462330"/>
            <a:ext cx="762000" cy="15240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urved Right Arrow 19"/>
          <p:cNvSpPr/>
          <p:nvPr/>
        </p:nvSpPr>
        <p:spPr>
          <a:xfrm rot="12927726">
            <a:off x="3935990" y="6063154"/>
            <a:ext cx="690856" cy="655213"/>
          </a:xfrm>
          <a:prstGeom prst="curvedRightArrow">
            <a:avLst>
              <a:gd name="adj1" fmla="val 9249"/>
              <a:gd name="adj2" fmla="val 34314"/>
              <a:gd name="adj3" fmla="val 46844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" name="Right Arrow 20"/>
          <p:cNvSpPr/>
          <p:nvPr/>
        </p:nvSpPr>
        <p:spPr>
          <a:xfrm rot="20586249">
            <a:off x="4057727" y="5608050"/>
            <a:ext cx="866384" cy="196895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 rot="18734029">
            <a:off x="6064984" y="5277885"/>
            <a:ext cx="533400" cy="15240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Left Arrow 22"/>
          <p:cNvSpPr/>
          <p:nvPr/>
        </p:nvSpPr>
        <p:spPr>
          <a:xfrm>
            <a:off x="3429000" y="4800600"/>
            <a:ext cx="2286000" cy="228600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Portable Station</a:t>
            </a:r>
            <a:endParaRPr lang="en-US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Yes                        No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                          No</a:t>
            </a:r>
          </a:p>
          <a:p>
            <a:pPr>
              <a:buNone/>
            </a:pPr>
            <a:r>
              <a:rPr lang="en-US" dirty="0" smtClean="0"/>
              <a:t>                                     Yes</a:t>
            </a:r>
            <a:endParaRPr lang="en-US" dirty="0"/>
          </a:p>
        </p:txBody>
      </p:sp>
      <p:sp>
        <p:nvSpPr>
          <p:cNvPr id="5" name="Round Same Side Corner Rectangle 4"/>
          <p:cNvSpPr/>
          <p:nvPr/>
        </p:nvSpPr>
        <p:spPr>
          <a:xfrm>
            <a:off x="3429000" y="1371600"/>
            <a:ext cx="1676400" cy="5334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Begin</a:t>
            </a:r>
            <a:endParaRPr lang="en-US" dirty="0"/>
          </a:p>
        </p:txBody>
      </p:sp>
      <p:sp>
        <p:nvSpPr>
          <p:cNvPr id="6" name="Round Same Side Corner Rectangle 5"/>
          <p:cNvSpPr/>
          <p:nvPr/>
        </p:nvSpPr>
        <p:spPr>
          <a:xfrm>
            <a:off x="2971800" y="2286000"/>
            <a:ext cx="2819400" cy="16764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Initialize SPI (DAC)</a:t>
            </a:r>
          </a:p>
          <a:p>
            <a:r>
              <a:rPr lang="en-US" dirty="0" smtClean="0"/>
              <a:t>Initialize USART, with receive interrupt</a:t>
            </a:r>
          </a:p>
          <a:p>
            <a:r>
              <a:rPr lang="en-US" dirty="0" smtClean="0"/>
              <a:t>Initialize timer2 with 8Khz interrupt</a:t>
            </a:r>
            <a:endParaRPr lang="en-US" dirty="0"/>
          </a:p>
        </p:txBody>
      </p:sp>
      <p:sp>
        <p:nvSpPr>
          <p:cNvPr id="7" name="Round Same Side Corner Rectangle 6"/>
          <p:cNvSpPr/>
          <p:nvPr/>
        </p:nvSpPr>
        <p:spPr>
          <a:xfrm>
            <a:off x="3581400" y="4267200"/>
            <a:ext cx="1600200" cy="5334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Buffer low?</a:t>
            </a:r>
            <a:endParaRPr lang="en-US" dirty="0"/>
          </a:p>
        </p:txBody>
      </p:sp>
      <p:sp>
        <p:nvSpPr>
          <p:cNvPr id="8" name="Round Same Side Corner Rectangle 7"/>
          <p:cNvSpPr/>
          <p:nvPr/>
        </p:nvSpPr>
        <p:spPr>
          <a:xfrm>
            <a:off x="1219200" y="5257800"/>
            <a:ext cx="1828800" cy="5334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Request Data</a:t>
            </a:r>
            <a:endParaRPr lang="en-US" dirty="0"/>
          </a:p>
        </p:txBody>
      </p:sp>
      <p:sp>
        <p:nvSpPr>
          <p:cNvPr id="9" name="Round Same Side Corner Rectangle 8"/>
          <p:cNvSpPr/>
          <p:nvPr/>
        </p:nvSpPr>
        <p:spPr>
          <a:xfrm>
            <a:off x="4572000" y="5181600"/>
            <a:ext cx="1447800" cy="6096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Button pressed?</a:t>
            </a:r>
            <a:endParaRPr lang="en-US" dirty="0"/>
          </a:p>
        </p:txBody>
      </p:sp>
      <p:sp>
        <p:nvSpPr>
          <p:cNvPr id="10" name="Round Same Side Corner Rectangle 9"/>
          <p:cNvSpPr/>
          <p:nvPr/>
        </p:nvSpPr>
        <p:spPr>
          <a:xfrm>
            <a:off x="6477000" y="5257800"/>
            <a:ext cx="2286000" cy="11430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Send Command </a:t>
            </a:r>
          </a:p>
          <a:p>
            <a:r>
              <a:rPr lang="en-US" dirty="0" smtClean="0"/>
              <a:t>Halt </a:t>
            </a:r>
            <a:r>
              <a:rPr lang="en-US" dirty="0" err="1" smtClean="0"/>
              <a:t>palyback</a:t>
            </a:r>
            <a:r>
              <a:rPr lang="en-US" dirty="0" smtClean="0"/>
              <a:t> if pause or stop</a:t>
            </a:r>
            <a:endParaRPr lang="en-US" dirty="0"/>
          </a:p>
        </p:txBody>
      </p:sp>
      <p:cxnSp>
        <p:nvCxnSpPr>
          <p:cNvPr id="12" name="Straight Arrow Connector 11"/>
          <p:cNvCxnSpPr>
            <a:stCxn id="5" idx="1"/>
          </p:cNvCxnSpPr>
          <p:nvPr/>
        </p:nvCxnSpPr>
        <p:spPr>
          <a:xfrm rot="5400000">
            <a:off x="4076700" y="2095500"/>
            <a:ext cx="381000" cy="1588"/>
          </a:xfrm>
          <a:prstGeom prst="straightConnector1">
            <a:avLst/>
          </a:prstGeom>
          <a:ln w="3175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/>
          <p:nvPr/>
        </p:nvCxnSpPr>
        <p:spPr>
          <a:xfrm rot="10800000" flipV="1">
            <a:off x="2514600" y="4572000"/>
            <a:ext cx="1257300" cy="609600"/>
          </a:xfrm>
          <a:prstGeom prst="bentConnector3">
            <a:avLst>
              <a:gd name="adj1" fmla="val 100593"/>
            </a:avLst>
          </a:prstGeom>
          <a:ln w="22225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hape 25"/>
          <p:cNvCxnSpPr>
            <a:stCxn id="7" idx="0"/>
          </p:cNvCxnSpPr>
          <p:nvPr/>
        </p:nvCxnSpPr>
        <p:spPr>
          <a:xfrm>
            <a:off x="5181600" y="4533900"/>
            <a:ext cx="533400" cy="647700"/>
          </a:xfrm>
          <a:prstGeom prst="bentConnector2">
            <a:avLst/>
          </a:prstGeom>
          <a:ln w="254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/>
          <p:nvPr/>
        </p:nvCxnSpPr>
        <p:spPr>
          <a:xfrm>
            <a:off x="5334000" y="5791200"/>
            <a:ext cx="1066800" cy="304800"/>
          </a:xfrm>
          <a:prstGeom prst="bentConnector3">
            <a:avLst>
              <a:gd name="adj1" fmla="val 311"/>
            </a:avLst>
          </a:prstGeom>
          <a:ln w="254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hape 30"/>
          <p:cNvCxnSpPr/>
          <p:nvPr/>
        </p:nvCxnSpPr>
        <p:spPr>
          <a:xfrm rot="16200000" flipV="1">
            <a:off x="5943600" y="3505200"/>
            <a:ext cx="838200" cy="2514600"/>
          </a:xfrm>
          <a:prstGeom prst="bentConnector2">
            <a:avLst/>
          </a:prstGeom>
          <a:ln w="254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6" idx="1"/>
            <a:endCxn id="7" idx="3"/>
          </p:cNvCxnSpPr>
          <p:nvPr/>
        </p:nvCxnSpPr>
        <p:spPr>
          <a:xfrm rot="5400000">
            <a:off x="4229100" y="4114800"/>
            <a:ext cx="304800" cy="1588"/>
          </a:xfrm>
          <a:prstGeom prst="straightConnector1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hape 37"/>
          <p:cNvCxnSpPr>
            <a:stCxn id="9" idx="0"/>
          </p:cNvCxnSpPr>
          <p:nvPr/>
        </p:nvCxnSpPr>
        <p:spPr>
          <a:xfrm flipV="1">
            <a:off x="6019800" y="4343400"/>
            <a:ext cx="228600" cy="1143000"/>
          </a:xfrm>
          <a:prstGeom prst="bentConnector2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31044" y="2967335"/>
            <a:ext cx="7681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Working Procedure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5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209800"/>
            <a:ext cx="8286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2286000"/>
            <a:ext cx="8286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s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5156200"/>
            <a:ext cx="603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xbe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6858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xbe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4000" y="8128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low-pass-filter-circuit-10khz-using-ua74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95950" y="3022600"/>
            <a:ext cx="175895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speake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200" y="4724400"/>
            <a:ext cx="10668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12"/>
          <p:cNvSpPr>
            <a:spLocks noChangeShapeType="1"/>
          </p:cNvSpPr>
          <p:nvPr/>
        </p:nvSpPr>
        <p:spPr bwMode="auto">
          <a:xfrm flipV="1">
            <a:off x="1981200" y="4076700"/>
            <a:ext cx="0" cy="10668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Line 13"/>
          <p:cNvSpPr>
            <a:spLocks noChangeShapeType="1"/>
          </p:cNvSpPr>
          <p:nvPr/>
        </p:nvSpPr>
        <p:spPr bwMode="auto">
          <a:xfrm flipV="1">
            <a:off x="1981200" y="914400"/>
            <a:ext cx="0" cy="12954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>
            <a:off x="1981200" y="914400"/>
            <a:ext cx="9144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V="1">
            <a:off x="8305800" y="1143000"/>
            <a:ext cx="0" cy="11430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 flipH="1">
            <a:off x="7162800" y="1143000"/>
            <a:ext cx="11430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 flipH="1">
            <a:off x="7239000" y="3657600"/>
            <a:ext cx="6858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5943600" y="3657600"/>
            <a:ext cx="0" cy="14478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" name="Line 20"/>
          <p:cNvSpPr>
            <a:spLocks noChangeShapeType="1"/>
          </p:cNvSpPr>
          <p:nvPr/>
        </p:nvSpPr>
        <p:spPr bwMode="auto">
          <a:xfrm>
            <a:off x="5943600" y="5105400"/>
            <a:ext cx="6858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AutoShape 21"/>
          <p:cNvSpPr>
            <a:spLocks noChangeArrowheads="1"/>
          </p:cNvSpPr>
          <p:nvPr/>
        </p:nvSpPr>
        <p:spPr bwMode="auto">
          <a:xfrm>
            <a:off x="1828800" y="3962400"/>
            <a:ext cx="304800" cy="304800"/>
          </a:xfrm>
          <a:prstGeom prst="su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2286000" y="4267200"/>
            <a:ext cx="1371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  Initialize SD-CARD</a:t>
            </a: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2209800" y="4114800"/>
            <a:ext cx="15240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   Initialize</a:t>
            </a:r>
          </a:p>
          <a:p>
            <a:pPr>
              <a:spcBef>
                <a:spcPct val="50000"/>
              </a:spcBef>
            </a:pPr>
            <a:r>
              <a:rPr lang="en-US"/>
              <a:t>File System</a:t>
            </a:r>
          </a:p>
        </p:txBody>
      </p:sp>
      <p:sp>
        <p:nvSpPr>
          <p:cNvPr id="22" name="Text Box 26"/>
          <p:cNvSpPr txBox="1">
            <a:spLocks noChangeArrowheads="1"/>
          </p:cNvSpPr>
          <p:nvPr/>
        </p:nvSpPr>
        <p:spPr bwMode="auto">
          <a:xfrm>
            <a:off x="2362200" y="4191000"/>
            <a:ext cx="2209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List all files And read first packet from first file(2KB)</a:t>
            </a:r>
          </a:p>
        </p:txBody>
      </p:sp>
      <p:sp>
        <p:nvSpPr>
          <p:cNvPr id="23" name="Text Box 27"/>
          <p:cNvSpPr txBox="1">
            <a:spLocks noChangeArrowheads="1"/>
          </p:cNvSpPr>
          <p:nvPr/>
        </p:nvSpPr>
        <p:spPr bwMode="auto">
          <a:xfrm>
            <a:off x="5638800" y="1905000"/>
            <a:ext cx="2133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This controller must be ready</a:t>
            </a:r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5181600" y="1905000"/>
            <a:ext cx="2286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Send Command for play(as example)</a:t>
            </a:r>
          </a:p>
        </p:txBody>
      </p:sp>
      <p:sp>
        <p:nvSpPr>
          <p:cNvPr id="25" name="AutoShape 29"/>
          <p:cNvSpPr>
            <a:spLocks noChangeArrowheads="1"/>
          </p:cNvSpPr>
          <p:nvPr/>
        </p:nvSpPr>
        <p:spPr bwMode="auto">
          <a:xfrm>
            <a:off x="8153400" y="2133600"/>
            <a:ext cx="228600" cy="228600"/>
          </a:xfrm>
          <a:custGeom>
            <a:avLst/>
            <a:gdLst>
              <a:gd name="T0" fmla="*/ 114300 w 21600"/>
              <a:gd name="T1" fmla="*/ 0 h 21600"/>
              <a:gd name="T2" fmla="*/ 33475 w 21600"/>
              <a:gd name="T3" fmla="*/ 33475 h 21600"/>
              <a:gd name="T4" fmla="*/ 0 w 21600"/>
              <a:gd name="T5" fmla="*/ 114300 h 21600"/>
              <a:gd name="T6" fmla="*/ 33475 w 21600"/>
              <a:gd name="T7" fmla="*/ 195125 h 21600"/>
              <a:gd name="T8" fmla="*/ 114300 w 21600"/>
              <a:gd name="T9" fmla="*/ 228600 h 21600"/>
              <a:gd name="T10" fmla="*/ 195125 w 21600"/>
              <a:gd name="T11" fmla="*/ 195125 h 21600"/>
              <a:gd name="T12" fmla="*/ 228600 w 21600"/>
              <a:gd name="T13" fmla="*/ 114300 h 21600"/>
              <a:gd name="T14" fmla="*/ 195125 w 21600"/>
              <a:gd name="T15" fmla="*/ 3347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6" name="Picture 31" descr="signa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457200"/>
            <a:ext cx="8382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AutoShape 33"/>
          <p:cNvSpPr>
            <a:spLocks noChangeArrowheads="1"/>
          </p:cNvSpPr>
          <p:nvPr/>
        </p:nvSpPr>
        <p:spPr bwMode="auto">
          <a:xfrm>
            <a:off x="2667000" y="762000"/>
            <a:ext cx="228600" cy="304800"/>
          </a:xfrm>
          <a:custGeom>
            <a:avLst/>
            <a:gdLst>
              <a:gd name="T0" fmla="*/ 114300 w 21600"/>
              <a:gd name="T1" fmla="*/ 0 h 21600"/>
              <a:gd name="T2" fmla="*/ 33475 w 21600"/>
              <a:gd name="T3" fmla="*/ 44633 h 21600"/>
              <a:gd name="T4" fmla="*/ 0 w 21600"/>
              <a:gd name="T5" fmla="*/ 152400 h 21600"/>
              <a:gd name="T6" fmla="*/ 33475 w 21600"/>
              <a:gd name="T7" fmla="*/ 260167 h 21600"/>
              <a:gd name="T8" fmla="*/ 114300 w 21600"/>
              <a:gd name="T9" fmla="*/ 304800 h 21600"/>
              <a:gd name="T10" fmla="*/ 195125 w 21600"/>
              <a:gd name="T11" fmla="*/ 260167 h 21600"/>
              <a:gd name="T12" fmla="*/ 228600 w 21600"/>
              <a:gd name="T13" fmla="*/ 152400 h 21600"/>
              <a:gd name="T14" fmla="*/ 195125 w 21600"/>
              <a:gd name="T15" fmla="*/ 44633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" name="Text Box 34"/>
          <p:cNvSpPr txBox="1">
            <a:spLocks noChangeArrowheads="1"/>
          </p:cNvSpPr>
          <p:nvPr/>
        </p:nvSpPr>
        <p:spPr bwMode="auto">
          <a:xfrm>
            <a:off x="2590800" y="2590800"/>
            <a:ext cx="2133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Processing request and send packets as needed</a:t>
            </a:r>
          </a:p>
        </p:txBody>
      </p:sp>
      <p:sp>
        <p:nvSpPr>
          <p:cNvPr id="29" name="AutoShape 35"/>
          <p:cNvSpPr>
            <a:spLocks noChangeArrowheads="1"/>
          </p:cNvSpPr>
          <p:nvPr/>
        </p:nvSpPr>
        <p:spPr bwMode="auto">
          <a:xfrm>
            <a:off x="1828800" y="2057400"/>
            <a:ext cx="304800" cy="304800"/>
          </a:xfrm>
          <a:custGeom>
            <a:avLst/>
            <a:gdLst>
              <a:gd name="T0" fmla="*/ 152400 w 21600"/>
              <a:gd name="T1" fmla="*/ 0 h 21600"/>
              <a:gd name="T2" fmla="*/ 44633 w 21600"/>
              <a:gd name="T3" fmla="*/ 44633 h 21600"/>
              <a:gd name="T4" fmla="*/ 0 w 21600"/>
              <a:gd name="T5" fmla="*/ 152400 h 21600"/>
              <a:gd name="T6" fmla="*/ 44633 w 21600"/>
              <a:gd name="T7" fmla="*/ 260167 h 21600"/>
              <a:gd name="T8" fmla="*/ 152400 w 21600"/>
              <a:gd name="T9" fmla="*/ 304800 h 21600"/>
              <a:gd name="T10" fmla="*/ 260167 w 21600"/>
              <a:gd name="T11" fmla="*/ 260167 h 21600"/>
              <a:gd name="T12" fmla="*/ 304800 w 21600"/>
              <a:gd name="T13" fmla="*/ 152400 h 21600"/>
              <a:gd name="T14" fmla="*/ 260167 w 21600"/>
              <a:gd name="T15" fmla="*/ 44633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0" name="Picture 36" descr="signal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2800" y="228600"/>
            <a:ext cx="8382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 Box 37"/>
          <p:cNvSpPr txBox="1">
            <a:spLocks noChangeArrowheads="1"/>
          </p:cNvSpPr>
          <p:nvPr/>
        </p:nvSpPr>
        <p:spPr bwMode="auto">
          <a:xfrm>
            <a:off x="4267200" y="4876800"/>
            <a:ext cx="1905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Read packet and send it to DAC</a:t>
            </a:r>
          </a:p>
        </p:txBody>
      </p:sp>
      <p:sp>
        <p:nvSpPr>
          <p:cNvPr id="32" name="AutoShape 38"/>
          <p:cNvSpPr>
            <a:spLocks noChangeArrowheads="1"/>
          </p:cNvSpPr>
          <p:nvPr/>
        </p:nvSpPr>
        <p:spPr bwMode="auto">
          <a:xfrm>
            <a:off x="7772400" y="3556000"/>
            <a:ext cx="228600" cy="228600"/>
          </a:xfrm>
          <a:custGeom>
            <a:avLst/>
            <a:gdLst>
              <a:gd name="T0" fmla="*/ 114300 w 21600"/>
              <a:gd name="T1" fmla="*/ 0 h 21600"/>
              <a:gd name="T2" fmla="*/ 33475 w 21600"/>
              <a:gd name="T3" fmla="*/ 33475 h 21600"/>
              <a:gd name="T4" fmla="*/ 0 w 21600"/>
              <a:gd name="T5" fmla="*/ 114300 h 21600"/>
              <a:gd name="T6" fmla="*/ 33475 w 21600"/>
              <a:gd name="T7" fmla="*/ 195125 h 21600"/>
              <a:gd name="T8" fmla="*/ 114300 w 21600"/>
              <a:gd name="T9" fmla="*/ 228600 h 21600"/>
              <a:gd name="T10" fmla="*/ 195125 w 21600"/>
              <a:gd name="T11" fmla="*/ 195125 h 21600"/>
              <a:gd name="T12" fmla="*/ 228600 w 21600"/>
              <a:gd name="T13" fmla="*/ 114300 h 21600"/>
              <a:gd name="T14" fmla="*/ 195125 w 21600"/>
              <a:gd name="T15" fmla="*/ 3347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AutoShape 39"/>
          <p:cNvSpPr>
            <a:spLocks noChangeArrowheads="1"/>
          </p:cNvSpPr>
          <p:nvPr/>
        </p:nvSpPr>
        <p:spPr bwMode="auto">
          <a:xfrm>
            <a:off x="5829300" y="3581400"/>
            <a:ext cx="228600" cy="228600"/>
          </a:xfrm>
          <a:custGeom>
            <a:avLst/>
            <a:gdLst>
              <a:gd name="T0" fmla="*/ 114300 w 21600"/>
              <a:gd name="T1" fmla="*/ 0 h 21600"/>
              <a:gd name="T2" fmla="*/ 33475 w 21600"/>
              <a:gd name="T3" fmla="*/ 33475 h 21600"/>
              <a:gd name="T4" fmla="*/ 0 w 21600"/>
              <a:gd name="T5" fmla="*/ 114300 h 21600"/>
              <a:gd name="T6" fmla="*/ 33475 w 21600"/>
              <a:gd name="T7" fmla="*/ 195125 h 21600"/>
              <a:gd name="T8" fmla="*/ 114300 w 21600"/>
              <a:gd name="T9" fmla="*/ 228600 h 21600"/>
              <a:gd name="T10" fmla="*/ 195125 w 21600"/>
              <a:gd name="T11" fmla="*/ 195125 h 21600"/>
              <a:gd name="T12" fmla="*/ 228600 w 21600"/>
              <a:gd name="T13" fmla="*/ 114300 h 21600"/>
              <a:gd name="T14" fmla="*/ 195125 w 21600"/>
              <a:gd name="T15" fmla="*/ 3347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hlink"/>
          </a:solidFill>
          <a:ln w="952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4" name="Picture 40" descr="music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00800" y="5410200"/>
            <a:ext cx="2825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022E-16 L 3.33333E-6 0.14444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0.14444 L 3.46945E-18 1.11022E-16 " pathEditMode="relative" ptsTypes="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022E-16 L 3.33333E-6 0.15556 " pathEditMode="relative" ptsTypes="AA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022E-16 L 3.33333E-6 0.15556 " pathEditMode="relative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xit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5.55556E-6 L -3.33333E-6 -0.16667 " pathEditMode="relative" ptsTypes="AA"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16667 L -0.125 -0.16667 " pathEditMode="relative" ptsTypes="AA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-0.2875 -0.00069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3.33333E-6 L -0.09167 -3.33333E-6 " pathEditMode="relative" ptsTypes="AA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67 -3.33333E-6 L -0.09167 0.18889 " pathEditMode="relative" ptsTypes="AA">
                                      <p:cBhvr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3.33333E-6 -0.2 " pathEditMode="relative" ptsTypes="AA">
                                      <p:cBhvr>
                                        <p:cTn id="1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18889 L 0.08749 -0.18889 " pathEditMode="relative" ptsTypes="AA">
                                      <p:cBhvr>
                                        <p:cTn id="1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" presetClass="exit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3889E-18 -5.55556E-6 L 0.28333 -5.55556E-6 " pathEditMode="relative" ptsTypes="AA">
                                      <p:cBhvr>
                                        <p:cTn id="1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8.14815E-6 L -0.075 -8.14815E-6 " pathEditMode="relative" ptsTypes="AA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44444E-6 L 1.11022E-16 0.21111 " pathEditMode="relative" ptsTypes="AA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0.21111 L 0.09167 0.21111 " pathEditMode="relative" ptsTypes="AA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" presetClass="exit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8" dur="3000" fill="hold"/>
                                        <p:tgtEl>
                                          <p:spTgt spid="3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19" grpId="4" animBg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 animBg="1"/>
      <p:bldP spid="25" grpId="1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/>
      <p:bldP spid="28" grpId="1"/>
      <p:bldP spid="29" grpId="0" animBg="1"/>
      <p:bldP spid="29" grpId="1" animBg="1"/>
      <p:bldP spid="29" grpId="2" animBg="1"/>
      <p:bldP spid="31" grpId="0"/>
      <p:bldP spid="31" grpId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3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Problems</a:t>
            </a:r>
            <a:endParaRPr lang="en-US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SD card Initialization</a:t>
            </a:r>
          </a:p>
          <a:p>
            <a:r>
              <a:rPr lang="en-US" dirty="0" smtClean="0"/>
              <a:t>File System</a:t>
            </a:r>
          </a:p>
          <a:p>
            <a:r>
              <a:rPr lang="en-US" dirty="0" smtClean="0"/>
              <a:t>Sensitivity of XBEE </a:t>
            </a:r>
          </a:p>
          <a:p>
            <a:r>
              <a:rPr lang="en-US" dirty="0" smtClean="0"/>
              <a:t>XBEE communication</a:t>
            </a:r>
          </a:p>
          <a:p>
            <a:r>
              <a:rPr lang="en-US" dirty="0" smtClean="0"/>
              <a:t>DAC output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Future Plans</a:t>
            </a:r>
            <a:endParaRPr lang="en-US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Develop our project to work on client-server application using PIC</a:t>
            </a:r>
          </a:p>
          <a:p>
            <a:r>
              <a:rPr lang="en-US" dirty="0" smtClean="0"/>
              <a:t>Increase sound resolution to get a sound with better quality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248</TotalTime>
  <Words>266</Words>
  <Application>Microsoft Office PowerPoint</Application>
  <PresentationFormat>On-screen Show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Verve</vt:lpstr>
      <vt:lpstr>Wireless Music Player</vt:lpstr>
      <vt:lpstr> Content </vt:lpstr>
      <vt:lpstr> Introduction </vt:lpstr>
      <vt:lpstr> Overview </vt:lpstr>
      <vt:lpstr>Consist of Tow Parts</vt:lpstr>
      <vt:lpstr>Slide 6</vt:lpstr>
      <vt:lpstr>Main Station</vt:lpstr>
      <vt:lpstr>Portable Station</vt:lpstr>
      <vt:lpstr>Slide 9</vt:lpstr>
      <vt:lpstr>Slide 10</vt:lpstr>
      <vt:lpstr>Problems</vt:lpstr>
      <vt:lpstr>Future Plans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Wireless Music Player</dc:title>
  <dc:creator>Fadi</dc:creator>
  <cp:lastModifiedBy>Mohammad Barham</cp:lastModifiedBy>
  <cp:revision>29</cp:revision>
  <dcterms:created xsi:type="dcterms:W3CDTF">2010-05-23T16:20:13Z</dcterms:created>
  <dcterms:modified xsi:type="dcterms:W3CDTF">2010-05-24T06:35:21Z</dcterms:modified>
</cp:coreProperties>
</file>