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1" r:id="rId1"/>
  </p:sldMasterIdLst>
  <p:sldIdLst>
    <p:sldId id="256" r:id="rId2"/>
    <p:sldId id="257" r:id="rId3"/>
    <p:sldId id="307" r:id="rId4"/>
    <p:sldId id="306" r:id="rId5"/>
    <p:sldId id="308" r:id="rId6"/>
    <p:sldId id="309" r:id="rId7"/>
    <p:sldId id="310" r:id="rId8"/>
    <p:sldId id="311" r:id="rId9"/>
    <p:sldId id="312" r:id="rId10"/>
    <p:sldId id="313" r:id="rId11"/>
    <p:sldId id="314" r:id="rId12"/>
    <p:sldId id="315" r:id="rId13"/>
    <p:sldId id="318" r:id="rId14"/>
    <p:sldId id="319" r:id="rId15"/>
    <p:sldId id="320" r:id="rId16"/>
    <p:sldId id="321" r:id="rId17"/>
    <p:sldId id="322" r:id="rId18"/>
    <p:sldId id="323" r:id="rId19"/>
    <p:sldId id="324" r:id="rId20"/>
    <p:sldId id="325" r:id="rId21"/>
    <p:sldId id="326" r:id="rId22"/>
    <p:sldId id="327" r:id="rId23"/>
    <p:sldId id="328" r:id="rId24"/>
    <p:sldId id="329" r:id="rId25"/>
    <p:sldId id="330" r:id="rId26"/>
    <p:sldId id="331" r:id="rId27"/>
    <p:sldId id="332" r:id="rId28"/>
    <p:sldId id="333" r:id="rId29"/>
    <p:sldId id="334" r:id="rId30"/>
    <p:sldId id="335" r:id="rId31"/>
    <p:sldId id="336" r:id="rId32"/>
    <p:sldId id="337" r:id="rId33"/>
    <p:sldId id="338" r:id="rId34"/>
    <p:sldId id="341" r:id="rId35"/>
    <p:sldId id="342" r:id="rId36"/>
    <p:sldId id="343" r:id="rId37"/>
    <p:sldId id="351" r:id="rId38"/>
    <p:sldId id="385" r:id="rId39"/>
    <p:sldId id="345" r:id="rId40"/>
    <p:sldId id="346" r:id="rId41"/>
    <p:sldId id="347" r:id="rId42"/>
    <p:sldId id="348" r:id="rId43"/>
    <p:sldId id="349" r:id="rId44"/>
    <p:sldId id="350" r:id="rId45"/>
    <p:sldId id="356" r:id="rId46"/>
    <p:sldId id="352" r:id="rId47"/>
    <p:sldId id="353" r:id="rId48"/>
    <p:sldId id="354" r:id="rId49"/>
    <p:sldId id="355" r:id="rId50"/>
    <p:sldId id="371" r:id="rId51"/>
    <p:sldId id="372" r:id="rId52"/>
    <p:sldId id="357" r:id="rId53"/>
    <p:sldId id="373" r:id="rId54"/>
    <p:sldId id="374" r:id="rId55"/>
    <p:sldId id="358" r:id="rId56"/>
    <p:sldId id="359" r:id="rId57"/>
    <p:sldId id="360" r:id="rId58"/>
    <p:sldId id="375" r:id="rId59"/>
    <p:sldId id="376" r:id="rId60"/>
    <p:sldId id="378" r:id="rId61"/>
    <p:sldId id="377" r:id="rId62"/>
    <p:sldId id="361" r:id="rId63"/>
    <p:sldId id="362" r:id="rId64"/>
    <p:sldId id="363" r:id="rId65"/>
    <p:sldId id="364" r:id="rId66"/>
    <p:sldId id="365" r:id="rId67"/>
    <p:sldId id="366" r:id="rId68"/>
    <p:sldId id="367" r:id="rId69"/>
    <p:sldId id="368" r:id="rId70"/>
    <p:sldId id="379" r:id="rId71"/>
    <p:sldId id="380" r:id="rId72"/>
    <p:sldId id="369" r:id="rId73"/>
    <p:sldId id="370" r:id="rId74"/>
    <p:sldId id="381" r:id="rId75"/>
    <p:sldId id="382" r:id="rId76"/>
    <p:sldId id="383" r:id="rId77"/>
    <p:sldId id="384" r:id="rId78"/>
    <p:sldId id="386" r:id="rId79"/>
    <p:sldId id="387" r:id="rId80"/>
    <p:sldId id="388" r:id="rId81"/>
    <p:sldId id="389" r:id="rId82"/>
    <p:sldId id="390" r:id="rId83"/>
    <p:sldId id="391" r:id="rId84"/>
    <p:sldId id="285" r:id="rId85"/>
    <p:sldId id="258" r:id="rId86"/>
    <p:sldId id="259" r:id="rId87"/>
    <p:sldId id="260" r:id="rId88"/>
    <p:sldId id="261" r:id="rId89"/>
    <p:sldId id="262" r:id="rId90"/>
    <p:sldId id="264" r:id="rId91"/>
    <p:sldId id="270" r:id="rId92"/>
    <p:sldId id="271" r:id="rId93"/>
    <p:sldId id="272" r:id="rId94"/>
    <p:sldId id="273" r:id="rId95"/>
    <p:sldId id="268" r:id="rId96"/>
    <p:sldId id="269" r:id="rId97"/>
    <p:sldId id="265" r:id="rId98"/>
    <p:sldId id="266" r:id="rId99"/>
    <p:sldId id="267" r:id="rId100"/>
    <p:sldId id="274" r:id="rId101"/>
    <p:sldId id="275" r:id="rId102"/>
    <p:sldId id="276" r:id="rId103"/>
    <p:sldId id="277" r:id="rId104"/>
    <p:sldId id="278" r:id="rId105"/>
    <p:sldId id="283" r:id="rId106"/>
    <p:sldId id="282" r:id="rId107"/>
    <p:sldId id="284" r:id="rId108"/>
    <p:sldId id="279" r:id="rId109"/>
    <p:sldId id="281" r:id="rId110"/>
    <p:sldId id="301" r:id="rId111"/>
    <p:sldId id="280" r:id="rId112"/>
    <p:sldId id="286" r:id="rId113"/>
    <p:sldId id="287" r:id="rId114"/>
    <p:sldId id="288" r:id="rId115"/>
    <p:sldId id="289" r:id="rId116"/>
    <p:sldId id="293" r:id="rId117"/>
    <p:sldId id="294" r:id="rId118"/>
    <p:sldId id="291" r:id="rId119"/>
    <p:sldId id="292" r:id="rId120"/>
    <p:sldId id="295" r:id="rId121"/>
    <p:sldId id="296" r:id="rId122"/>
    <p:sldId id="297" r:id="rId123"/>
    <p:sldId id="298" r:id="rId124"/>
    <p:sldId id="299" r:id="rId125"/>
    <p:sldId id="300" r:id="rId126"/>
    <p:sldId id="302" r:id="rId127"/>
    <p:sldId id="303" r:id="rId128"/>
    <p:sldId id="304" r:id="rId129"/>
    <p:sldId id="305" r:id="rId130"/>
    <p:sldId id="344" r:id="rId1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574" autoAdjust="0"/>
    <p:restoredTop sz="94660"/>
  </p:normalViewPr>
  <p:slideViewPr>
    <p:cSldViewPr snapToGrid="0">
      <p:cViewPr varScale="1">
        <p:scale>
          <a:sx n="92" d="100"/>
          <a:sy n="92" d="100"/>
        </p:scale>
        <p:origin x="61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9D9410A-6BB2-4E3F-AAAB-95CC9DBF8DDE}" type="datetimeFigureOut">
              <a:rPr lang="en-US" smtClean="0"/>
              <a:t>03/06/2018</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3356656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D9410A-6BB2-4E3F-AAAB-95CC9DBF8DDE}" type="datetimeFigureOut">
              <a:rPr lang="en-US" smtClean="0"/>
              <a:t>03/06/2018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3722447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D9410A-6BB2-4E3F-AAAB-95CC9DBF8DDE}" type="datetimeFigureOut">
              <a:rPr lang="en-US" smtClean="0"/>
              <a:t>03/06/2018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566637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9D9410A-6BB2-4E3F-AAAB-95CC9DBF8DDE}" type="datetimeFigureOut">
              <a:rPr lang="en-US" smtClean="0"/>
              <a:t>03/06/2018</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20468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9D9410A-6BB2-4E3F-AAAB-95CC9DBF8DDE}" type="datetimeFigureOut">
              <a:rPr lang="en-US" smtClean="0"/>
              <a:t>03/06/2018</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4146119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9D9410A-6BB2-4E3F-AAAB-95CC9DBF8DDE}" type="datetimeFigureOut">
              <a:rPr lang="en-US" smtClean="0"/>
              <a:t>03/06/2018</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3700519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D9410A-6BB2-4E3F-AAAB-95CC9DBF8DDE}" type="datetimeFigureOut">
              <a:rPr lang="en-US" smtClean="0"/>
              <a:t>03/06/2018</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19299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D9410A-6BB2-4E3F-AAAB-95CC9DBF8DDE}" type="datetimeFigureOut">
              <a:rPr lang="en-US" smtClean="0"/>
              <a:t>03/06/2018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3447555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D9410A-6BB2-4E3F-AAAB-95CC9DBF8DDE}" type="datetimeFigureOut">
              <a:rPr lang="en-US" smtClean="0"/>
              <a:t>03/06/2018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3624322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D9410A-6BB2-4E3F-AAAB-95CC9DBF8DDE}" type="datetimeFigureOut">
              <a:rPr lang="en-US" smtClean="0"/>
              <a:t>03/06/2018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38407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D9410A-6BB2-4E3F-AAAB-95CC9DBF8DDE}" type="datetimeFigureOut">
              <a:rPr lang="en-US" smtClean="0"/>
              <a:t>03/06/2018</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E75DA5-8F52-4D2C-8A86-2ED3F9D0F512}"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687375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89D9410A-6BB2-4E3F-AAAB-95CC9DBF8DDE}" type="datetimeFigureOut">
              <a:rPr lang="en-US" smtClean="0"/>
              <a:t>03/06/2018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22190495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89D9410A-6BB2-4E3F-AAAB-95CC9DBF8DDE}" type="datetimeFigureOut">
              <a:rPr lang="en-US" smtClean="0"/>
              <a:t>03/06/2018</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E75DA5-8F52-4D2C-8A86-2ED3F9D0F512}"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11661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89D9410A-6BB2-4E3F-AAAB-95CC9DBF8DDE}" type="datetimeFigureOut">
              <a:rPr lang="en-US" smtClean="0"/>
              <a:t>03/06/2018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188737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D9410A-6BB2-4E3F-AAAB-95CC9DBF8DDE}" type="datetimeFigureOut">
              <a:rPr lang="en-US" smtClean="0"/>
              <a:t>03/06/2018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27776623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D9410A-6BB2-4E3F-AAAB-95CC9DBF8DDE}" type="datetimeFigureOut">
              <a:rPr lang="en-US" smtClean="0"/>
              <a:t>03/06/2018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E75DA5-8F52-4D2C-8A86-2ED3F9D0F512}" type="slidenum">
              <a:rPr lang="en-US" smtClean="0"/>
              <a:t>‹#›</a:t>
            </a:fld>
            <a:endParaRPr lang="en-US"/>
          </a:p>
        </p:txBody>
      </p:sp>
    </p:spTree>
    <p:extLst>
      <p:ext uri="{BB962C8B-B14F-4D97-AF65-F5344CB8AC3E}">
        <p14:creationId xmlns:p14="http://schemas.microsoft.com/office/powerpoint/2010/main" val="3687508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9D9410A-6BB2-4E3F-AAAB-95CC9DBF8DDE}" type="datetimeFigureOut">
              <a:rPr lang="en-US" smtClean="0"/>
              <a:t>03/06/2018</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AE75DA5-8F52-4D2C-8A86-2ED3F9D0F512}" type="slidenum">
              <a:rPr lang="en-US" smtClean="0"/>
              <a:t>‹#›</a:t>
            </a:fld>
            <a:endParaRPr lang="en-US"/>
          </a:p>
        </p:txBody>
      </p:sp>
    </p:spTree>
    <p:extLst>
      <p:ext uri="{BB962C8B-B14F-4D97-AF65-F5344CB8AC3E}">
        <p14:creationId xmlns:p14="http://schemas.microsoft.com/office/powerpoint/2010/main" val="1495480564"/>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 id="2147483804" r:id="rId13"/>
    <p:sldLayoutId id="2147483805" r:id="rId14"/>
    <p:sldLayoutId id="2147483806" r:id="rId15"/>
    <p:sldLayoutId id="2147483807"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6.xml"/><Relationship Id="rId4" Type="http://schemas.openxmlformats.org/officeDocument/2006/relationships/image" Target="../media/image61.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6.xml"/><Relationship Id="rId4" Type="http://schemas.openxmlformats.org/officeDocument/2006/relationships/image" Target="../media/image64.png"/></Relationships>
</file>

<file path=ppt/slides/_rels/slide6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 Id="rId5" Type="http://schemas.openxmlformats.org/officeDocument/2006/relationships/image" Target="../media/image68.png"/><Relationship Id="rId4" Type="http://schemas.openxmlformats.org/officeDocument/2006/relationships/image" Target="../media/image67.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png"/><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ctr"/>
            <a:endParaRPr lang="en-US" b="1" dirty="0" smtClean="0"/>
          </a:p>
          <a:p>
            <a:pPr algn="ctr"/>
            <a:r>
              <a:rPr lang="en-US" b="1" dirty="0" smtClean="0"/>
              <a:t>An-</a:t>
            </a:r>
            <a:r>
              <a:rPr lang="en-US" b="1" dirty="0" err="1" smtClean="0"/>
              <a:t>Najah</a:t>
            </a:r>
            <a:r>
              <a:rPr lang="en-US" b="1" dirty="0" smtClean="0"/>
              <a:t> National University.</a:t>
            </a:r>
          </a:p>
          <a:p>
            <a:pPr algn="ctr"/>
            <a:r>
              <a:rPr lang="en-US" b="1" dirty="0" smtClean="0"/>
              <a:t>Faculty of Engineering.</a:t>
            </a:r>
          </a:p>
          <a:p>
            <a:pPr algn="ctr"/>
            <a:r>
              <a:rPr lang="en-US" b="1" dirty="0" smtClean="0"/>
              <a:t>Department of Building Engineering.</a:t>
            </a:r>
          </a:p>
          <a:p>
            <a:pPr algn="ctr"/>
            <a:endParaRPr lang="en-US" b="1" dirty="0"/>
          </a:p>
          <a:p>
            <a:pPr algn="ctr"/>
            <a:endParaRPr lang="en-US" sz="1800" b="1" dirty="0" smtClean="0"/>
          </a:p>
          <a:p>
            <a:pPr algn="ctr"/>
            <a:endParaRPr lang="en-US" sz="1800" b="1" dirty="0" smtClean="0"/>
          </a:p>
          <a:p>
            <a:pPr algn="ctr"/>
            <a:r>
              <a:rPr lang="en-US" sz="2000" b="1" dirty="0" smtClean="0"/>
              <a:t>Graduation project 2 </a:t>
            </a:r>
          </a:p>
          <a:p>
            <a:pPr algn="ctr"/>
            <a:r>
              <a:rPr lang="en-US" sz="2000" b="1" dirty="0" smtClean="0">
                <a:solidFill>
                  <a:srgbClr val="FF0000"/>
                </a:solidFill>
              </a:rPr>
              <a:t>Redesign of School Of Physical Education at </a:t>
            </a:r>
          </a:p>
          <a:p>
            <a:pPr algn="ctr"/>
            <a:r>
              <a:rPr lang="en-US" sz="2000" b="1" dirty="0" smtClean="0">
                <a:solidFill>
                  <a:srgbClr val="FF0000"/>
                </a:solidFill>
              </a:rPr>
              <a:t>An-</a:t>
            </a:r>
            <a:r>
              <a:rPr lang="en-US" sz="2000" b="1" dirty="0" err="1" smtClean="0">
                <a:solidFill>
                  <a:srgbClr val="FF0000"/>
                </a:solidFill>
              </a:rPr>
              <a:t>Najah</a:t>
            </a:r>
            <a:r>
              <a:rPr lang="en-US" sz="2000" b="1" dirty="0" smtClean="0">
                <a:solidFill>
                  <a:srgbClr val="FF0000"/>
                </a:solidFill>
              </a:rPr>
              <a:t> National University</a:t>
            </a:r>
          </a:p>
          <a:p>
            <a:pPr algn="ctr"/>
            <a:r>
              <a:rPr lang="en-US" sz="2000" b="1" dirty="0" smtClean="0"/>
              <a:t>Prepared by:</a:t>
            </a:r>
          </a:p>
          <a:p>
            <a:pPr algn="ctr"/>
            <a:r>
              <a:rPr lang="en-US" sz="2000" b="1" dirty="0" err="1" smtClean="0"/>
              <a:t>Duha</a:t>
            </a:r>
            <a:r>
              <a:rPr lang="en-US" sz="2000" b="1" dirty="0" smtClean="0"/>
              <a:t> </a:t>
            </a:r>
            <a:r>
              <a:rPr lang="en-US" sz="2000" b="1" dirty="0" err="1" smtClean="0"/>
              <a:t>Qamhia</a:t>
            </a:r>
            <a:endParaRPr lang="en-US" sz="2000" b="1" dirty="0" smtClean="0"/>
          </a:p>
          <a:p>
            <a:pPr algn="ctr"/>
            <a:r>
              <a:rPr lang="en-US" sz="2000" b="1" dirty="0" smtClean="0"/>
              <a:t>Mays </a:t>
            </a:r>
            <a:r>
              <a:rPr lang="en-US" sz="2000" b="1" dirty="0" err="1" smtClean="0"/>
              <a:t>Bani</a:t>
            </a:r>
            <a:r>
              <a:rPr lang="en-US" sz="2000" b="1" dirty="0" smtClean="0"/>
              <a:t> </a:t>
            </a:r>
            <a:r>
              <a:rPr lang="en-US" sz="2000" b="1" dirty="0" err="1" smtClean="0"/>
              <a:t>Odeh</a:t>
            </a:r>
            <a:endParaRPr lang="en-US" sz="2000" b="1" dirty="0" smtClean="0"/>
          </a:p>
          <a:p>
            <a:pPr algn="ctr"/>
            <a:r>
              <a:rPr lang="en-US" sz="2000" b="1" dirty="0" err="1" smtClean="0"/>
              <a:t>Raghad</a:t>
            </a:r>
            <a:r>
              <a:rPr lang="en-US" sz="2000" b="1" dirty="0" smtClean="0"/>
              <a:t> </a:t>
            </a:r>
            <a:r>
              <a:rPr lang="en-US" sz="2000" b="1" dirty="0" err="1" smtClean="0"/>
              <a:t>Sharaf</a:t>
            </a:r>
            <a:endParaRPr lang="en-US" sz="2000" b="1" dirty="0" smtClean="0"/>
          </a:p>
          <a:p>
            <a:pPr algn="ctr"/>
            <a:r>
              <a:rPr lang="en-US" sz="2000" b="1" dirty="0" smtClean="0"/>
              <a:t>Supervisor:</a:t>
            </a:r>
          </a:p>
          <a:p>
            <a:pPr algn="ctr"/>
            <a:r>
              <a:rPr lang="en-US" sz="2000" b="1" dirty="0" err="1" smtClean="0"/>
              <a:t>Dr.Mutasim</a:t>
            </a:r>
            <a:r>
              <a:rPr lang="en-US" sz="2000" b="1" dirty="0" smtClean="0"/>
              <a:t> Baba.</a:t>
            </a:r>
          </a:p>
        </p:txBody>
      </p:sp>
      <p:pic>
        <p:nvPicPr>
          <p:cNvPr id="4" name="Picture 3" descr="E:\mo3taz\1st project\Formal Logo.png"/>
          <p:cNvPicPr>
            <a:picLocks noChangeAspect="1" noChangeArrowheads="1"/>
          </p:cNvPicPr>
          <p:nvPr/>
        </p:nvPicPr>
        <p:blipFill>
          <a:blip r:embed="rId2" cstate="print"/>
          <a:srcRect/>
          <a:stretch>
            <a:fillRect/>
          </a:stretch>
        </p:blipFill>
        <p:spPr bwMode="auto">
          <a:xfrm>
            <a:off x="5435667" y="1741220"/>
            <a:ext cx="1276774" cy="1231568"/>
          </a:xfrm>
          <a:prstGeom prst="rect">
            <a:avLst/>
          </a:prstGeom>
          <a:noFill/>
        </p:spPr>
      </p:pic>
    </p:spTree>
    <p:extLst>
      <p:ext uri="{BB962C8B-B14F-4D97-AF65-F5344CB8AC3E}">
        <p14:creationId xmlns:p14="http://schemas.microsoft.com/office/powerpoint/2010/main" val="33183508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Contents:</a:t>
            </a:r>
            <a:endParaRPr lang="en-US" dirty="0"/>
          </a:p>
        </p:txBody>
      </p:sp>
      <p:sp>
        <p:nvSpPr>
          <p:cNvPr id="3" name="Content Placeholder 2"/>
          <p:cNvSpPr>
            <a:spLocks noGrp="1"/>
          </p:cNvSpPr>
          <p:nvPr>
            <p:ph idx="1"/>
          </p:nvPr>
        </p:nvSpPr>
        <p:spPr>
          <a:xfrm>
            <a:off x="633845" y="1690689"/>
            <a:ext cx="10719955" cy="4793238"/>
          </a:xfrm>
        </p:spPr>
        <p:txBody>
          <a:bodyPr>
            <a:normAutofit/>
          </a:bodyPr>
          <a:lstStyle/>
          <a:p>
            <a:r>
              <a:rPr lang="en-US" dirty="0" smtClean="0"/>
              <a:t>Introduction.</a:t>
            </a:r>
          </a:p>
          <a:p>
            <a:r>
              <a:rPr lang="en-US" dirty="0" smtClean="0"/>
              <a:t>Site analysis.</a:t>
            </a:r>
          </a:p>
          <a:p>
            <a:r>
              <a:rPr lang="en-US" dirty="0" smtClean="0"/>
              <a:t>Architectural design.</a:t>
            </a:r>
          </a:p>
          <a:p>
            <a:r>
              <a:rPr lang="en-US" dirty="0" smtClean="0"/>
              <a:t>Environmental design.</a:t>
            </a:r>
          </a:p>
          <a:p>
            <a:r>
              <a:rPr lang="en-US" dirty="0" smtClean="0"/>
              <a:t>Structural design.</a:t>
            </a:r>
          </a:p>
          <a:p>
            <a:r>
              <a:rPr lang="en-US" dirty="0" smtClean="0"/>
              <a:t>Electro-</a:t>
            </a:r>
            <a:r>
              <a:rPr lang="en-US" dirty="0"/>
              <a:t> </a:t>
            </a:r>
            <a:r>
              <a:rPr lang="en-US" dirty="0" smtClean="0"/>
              <a:t>Mechanical design.</a:t>
            </a:r>
          </a:p>
          <a:p>
            <a:r>
              <a:rPr lang="en-US" dirty="0" smtClean="0"/>
              <a:t>Quantity survey and cost.</a:t>
            </a:r>
          </a:p>
          <a:p>
            <a:endParaRPr lang="en-US" dirty="0"/>
          </a:p>
        </p:txBody>
      </p:sp>
    </p:spTree>
    <p:extLst>
      <p:ext uri="{BB962C8B-B14F-4D97-AF65-F5344CB8AC3E}">
        <p14:creationId xmlns:p14="http://schemas.microsoft.com/office/powerpoint/2010/main" val="1579405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pPr algn="just"/>
            <a:r>
              <a:rPr lang="en-US" sz="2200" dirty="0" smtClean="0"/>
              <a:t> </a:t>
            </a:r>
            <a:r>
              <a:rPr lang="en-US" sz="2200" dirty="0"/>
              <a:t>In this project, the main aim was </a:t>
            </a:r>
            <a:r>
              <a:rPr lang="en-US" sz="2200" dirty="0" smtClean="0"/>
              <a:t>to redesign </a:t>
            </a:r>
            <a:r>
              <a:rPr lang="en-US" sz="2200" dirty="0"/>
              <a:t>the building in </a:t>
            </a:r>
            <a:r>
              <a:rPr lang="en-US" sz="2200" dirty="0" smtClean="0"/>
              <a:t>all aspects , architectural</a:t>
            </a:r>
            <a:r>
              <a:rPr lang="en-US" sz="2200" dirty="0"/>
              <a:t>, environmental, structural and electro-mechanical and according to the recommended standards.</a:t>
            </a:r>
          </a:p>
          <a:p>
            <a:pPr marL="0" indent="0" algn="just">
              <a:buNone/>
            </a:pPr>
            <a:endParaRPr lang="en-US" sz="2200" dirty="0"/>
          </a:p>
          <a:p>
            <a:pPr marL="0" indent="0" algn="just">
              <a:buNone/>
            </a:pPr>
            <a:r>
              <a:rPr lang="en-US" sz="2200" dirty="0"/>
              <a:t>The redesign process was performed based on our analysis and study that was held in the previous semester .</a:t>
            </a:r>
          </a:p>
          <a:p>
            <a:endParaRPr lang="en-US" sz="2200" dirty="0"/>
          </a:p>
          <a:p>
            <a:endParaRPr lang="en-US" sz="2200" dirty="0"/>
          </a:p>
        </p:txBody>
      </p:sp>
    </p:spTree>
    <p:extLst>
      <p:ext uri="{BB962C8B-B14F-4D97-AF65-F5344CB8AC3E}">
        <p14:creationId xmlns:p14="http://schemas.microsoft.com/office/powerpoint/2010/main" val="23103670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754" y="320634"/>
            <a:ext cx="10515600" cy="1004929"/>
          </a:xfrm>
        </p:spPr>
        <p:txBody>
          <a:bodyPr/>
          <a:lstStyle/>
          <a:p>
            <a:r>
              <a:rPr lang="en-US" dirty="0" smtClean="0"/>
              <a:t>Site analysis</a:t>
            </a:r>
            <a:endParaRPr lang="en-US" dirty="0"/>
          </a:p>
        </p:txBody>
      </p:sp>
      <p:pic>
        <p:nvPicPr>
          <p:cNvPr id="4" name="Picture 3" descr="C:\Users\123\Desktop\Graduation Project 2\site.PNG"/>
          <p:cNvPicPr/>
          <p:nvPr/>
        </p:nvPicPr>
        <p:blipFill>
          <a:blip r:embed="rId2">
            <a:extLst>
              <a:ext uri="{28A0092B-C50C-407E-A947-70E740481C1C}">
                <a14:useLocalDpi xmlns:a14="http://schemas.microsoft.com/office/drawing/2010/main" val="0"/>
              </a:ext>
            </a:extLst>
          </a:blip>
          <a:srcRect/>
          <a:stretch>
            <a:fillRect/>
          </a:stretch>
        </p:blipFill>
        <p:spPr bwMode="auto">
          <a:xfrm>
            <a:off x="3639602" y="821635"/>
            <a:ext cx="8552398" cy="547106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675599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endParaRPr lang="en-US" b="1" dirty="0"/>
          </a:p>
        </p:txBody>
      </p:sp>
      <p:sp>
        <p:nvSpPr>
          <p:cNvPr id="3" name="Content Placeholder 2"/>
          <p:cNvSpPr>
            <a:spLocks noGrp="1"/>
          </p:cNvSpPr>
          <p:nvPr>
            <p:ph idx="1"/>
          </p:nvPr>
        </p:nvSpPr>
        <p:spPr>
          <a:xfrm>
            <a:off x="955430" y="1452622"/>
            <a:ext cx="10515600" cy="4351338"/>
          </a:xfrm>
        </p:spPr>
        <p:txBody>
          <a:bodyPr>
            <a:normAutofit/>
          </a:bodyPr>
          <a:lstStyle/>
          <a:p>
            <a:r>
              <a:rPr lang="en-US" sz="2400" dirty="0" smtClean="0"/>
              <a:t>Site plan</a:t>
            </a:r>
          </a:p>
          <a:p>
            <a:pPr marL="0" indent="0">
              <a:buNone/>
            </a:pPr>
            <a:endParaRPr lang="en-US" sz="24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1" y="1606062"/>
            <a:ext cx="7655168" cy="4841630"/>
          </a:xfrm>
          <a:prstGeom prst="rect">
            <a:avLst/>
          </a:prstGeom>
          <a:ln w="9525">
            <a:solidFill>
              <a:srgbClr val="000000"/>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6877661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p>
        </p:txBody>
      </p:sp>
      <p:sp>
        <p:nvSpPr>
          <p:cNvPr id="3" name="Content Placeholder 2"/>
          <p:cNvSpPr>
            <a:spLocks noGrp="1"/>
          </p:cNvSpPr>
          <p:nvPr>
            <p:ph idx="1"/>
          </p:nvPr>
        </p:nvSpPr>
        <p:spPr>
          <a:xfrm>
            <a:off x="826477" y="1359877"/>
            <a:ext cx="10515600" cy="4617794"/>
          </a:xfrm>
        </p:spPr>
        <p:txBody>
          <a:bodyPr/>
          <a:lstStyle/>
          <a:p>
            <a:r>
              <a:rPr lang="en-US" dirty="0" smtClean="0"/>
              <a:t>Basement floor plan </a:t>
            </a:r>
          </a:p>
          <a:p>
            <a:pPr marL="0" indent="0">
              <a:buNone/>
            </a:pP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9460" y="1930277"/>
            <a:ext cx="8223739" cy="4540859"/>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0685917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p>
        </p:txBody>
      </p:sp>
      <p:sp>
        <p:nvSpPr>
          <p:cNvPr id="3" name="Content Placeholder 2"/>
          <p:cNvSpPr>
            <a:spLocks noGrp="1"/>
          </p:cNvSpPr>
          <p:nvPr>
            <p:ph idx="1"/>
          </p:nvPr>
        </p:nvSpPr>
        <p:spPr>
          <a:xfrm>
            <a:off x="838200" y="1406769"/>
            <a:ext cx="10515600" cy="4770194"/>
          </a:xfrm>
        </p:spPr>
        <p:txBody>
          <a:bodyPr/>
          <a:lstStyle/>
          <a:p>
            <a:r>
              <a:rPr lang="en-US" dirty="0" smtClean="0"/>
              <a:t>Ground floor plan</a:t>
            </a:r>
          </a:p>
          <a:p>
            <a:pPr marL="0" indent="0">
              <a:buNone/>
            </a:pP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6223" y="1919651"/>
            <a:ext cx="8930054" cy="4590215"/>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4493869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p>
        </p:txBody>
      </p:sp>
      <p:sp>
        <p:nvSpPr>
          <p:cNvPr id="3" name="Content Placeholder 2"/>
          <p:cNvSpPr>
            <a:spLocks noGrp="1"/>
          </p:cNvSpPr>
          <p:nvPr>
            <p:ph idx="1"/>
          </p:nvPr>
        </p:nvSpPr>
        <p:spPr>
          <a:xfrm>
            <a:off x="838200" y="1418492"/>
            <a:ext cx="10515600" cy="4758471"/>
          </a:xfrm>
        </p:spPr>
        <p:txBody>
          <a:bodyPr/>
          <a:lstStyle/>
          <a:p>
            <a:r>
              <a:rPr lang="en-US" dirty="0" smtClean="0"/>
              <a:t>First floor plan</a:t>
            </a:r>
          </a:p>
          <a:p>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623" y="1995120"/>
            <a:ext cx="11024156" cy="4323620"/>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9535228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p>
        </p:txBody>
      </p:sp>
      <p:sp>
        <p:nvSpPr>
          <p:cNvPr id="3" name="Content Placeholder 2"/>
          <p:cNvSpPr>
            <a:spLocks noGrp="1"/>
          </p:cNvSpPr>
          <p:nvPr>
            <p:ph idx="1"/>
          </p:nvPr>
        </p:nvSpPr>
        <p:spPr>
          <a:xfrm>
            <a:off x="838200" y="1664677"/>
            <a:ext cx="10515600" cy="4512286"/>
          </a:xfrm>
        </p:spPr>
        <p:txBody>
          <a:bodyPr/>
          <a:lstStyle/>
          <a:p>
            <a:r>
              <a:rPr lang="en-US" dirty="0" smtClean="0"/>
              <a:t>Elevations</a:t>
            </a:r>
          </a:p>
          <a:p>
            <a:pPr marL="0" indent="0">
              <a:buNone/>
            </a:pPr>
            <a:endParaRPr lang="en-US" b="1"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416" y="2671952"/>
            <a:ext cx="11451616" cy="2413134"/>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4" name="Rectangle 3"/>
          <p:cNvSpPr/>
          <p:nvPr/>
        </p:nvSpPr>
        <p:spPr>
          <a:xfrm>
            <a:off x="4677633" y="5366211"/>
            <a:ext cx="2836739" cy="523220"/>
          </a:xfrm>
          <a:prstGeom prst="rect">
            <a:avLst/>
          </a:prstGeom>
        </p:spPr>
        <p:txBody>
          <a:bodyPr wrap="none">
            <a:spAutoFit/>
          </a:bodyPr>
          <a:lstStyle/>
          <a:p>
            <a:pPr algn="ctr"/>
            <a:r>
              <a:rPr lang="en-US" sz="2800" dirty="0" smtClean="0"/>
              <a:t>Western elevation</a:t>
            </a:r>
            <a:endParaRPr lang="en-US" sz="2800" dirty="0"/>
          </a:p>
        </p:txBody>
      </p:sp>
    </p:spTree>
    <p:extLst>
      <p:ext uri="{BB962C8B-B14F-4D97-AF65-F5344CB8AC3E}">
        <p14:creationId xmlns:p14="http://schemas.microsoft.com/office/powerpoint/2010/main" val="13609928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p>
        </p:txBody>
      </p:sp>
      <p:sp>
        <p:nvSpPr>
          <p:cNvPr id="3" name="Content Placeholder 2"/>
          <p:cNvSpPr>
            <a:spLocks noGrp="1"/>
          </p:cNvSpPr>
          <p:nvPr>
            <p:ph idx="1"/>
          </p:nvPr>
        </p:nvSpPr>
        <p:spPr>
          <a:xfrm>
            <a:off x="819049" y="1567717"/>
            <a:ext cx="10515600" cy="4351338"/>
          </a:xfrm>
        </p:spPr>
        <p:txBody>
          <a:bodyPr/>
          <a:lstStyle/>
          <a:p>
            <a:r>
              <a:rPr lang="en-US" dirty="0"/>
              <a:t>Elevations</a:t>
            </a:r>
          </a:p>
          <a:p>
            <a:pPr marL="0" indent="0">
              <a:buNone/>
            </a:pPr>
            <a:endParaRPr lang="en-US"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476" y="2457446"/>
            <a:ext cx="11336746" cy="3146183"/>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5" name="Rectangle 4"/>
          <p:cNvSpPr/>
          <p:nvPr/>
        </p:nvSpPr>
        <p:spPr>
          <a:xfrm>
            <a:off x="4315030" y="5823411"/>
            <a:ext cx="2952347" cy="523220"/>
          </a:xfrm>
          <a:prstGeom prst="rect">
            <a:avLst/>
          </a:prstGeom>
        </p:spPr>
        <p:txBody>
          <a:bodyPr wrap="none">
            <a:spAutoFit/>
          </a:bodyPr>
          <a:lstStyle/>
          <a:p>
            <a:pPr algn="ctr"/>
            <a:r>
              <a:rPr lang="en-US" sz="2800" dirty="0" smtClean="0"/>
              <a:t>Southern elevation</a:t>
            </a:r>
            <a:endParaRPr lang="en-US" sz="2800" dirty="0"/>
          </a:p>
        </p:txBody>
      </p:sp>
    </p:spTree>
    <p:extLst>
      <p:ext uri="{BB962C8B-B14F-4D97-AF65-F5344CB8AC3E}">
        <p14:creationId xmlns:p14="http://schemas.microsoft.com/office/powerpoint/2010/main" val="6330072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p>
        </p:txBody>
      </p:sp>
      <p:sp>
        <p:nvSpPr>
          <p:cNvPr id="3" name="Content Placeholder 2"/>
          <p:cNvSpPr>
            <a:spLocks noGrp="1"/>
          </p:cNvSpPr>
          <p:nvPr>
            <p:ph idx="1"/>
          </p:nvPr>
        </p:nvSpPr>
        <p:spPr>
          <a:xfrm>
            <a:off x="838200" y="1488832"/>
            <a:ext cx="10515600" cy="4688132"/>
          </a:xfrm>
        </p:spPr>
        <p:txBody>
          <a:bodyPr/>
          <a:lstStyle/>
          <a:p>
            <a:r>
              <a:rPr lang="en-US" dirty="0" smtClean="0"/>
              <a:t>Elevations</a:t>
            </a:r>
          </a:p>
          <a:p>
            <a:pPr marL="0" indent="0">
              <a:buNone/>
            </a:pPr>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026" y="2063708"/>
            <a:ext cx="10499115" cy="3828123"/>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4" name="Rectangle 3"/>
          <p:cNvSpPr/>
          <p:nvPr/>
        </p:nvSpPr>
        <p:spPr>
          <a:xfrm>
            <a:off x="4696808" y="6046149"/>
            <a:ext cx="2955553" cy="523220"/>
          </a:xfrm>
          <a:prstGeom prst="rect">
            <a:avLst/>
          </a:prstGeom>
        </p:spPr>
        <p:txBody>
          <a:bodyPr wrap="none">
            <a:spAutoFit/>
          </a:bodyPr>
          <a:lstStyle/>
          <a:p>
            <a:pPr algn="ctr"/>
            <a:r>
              <a:rPr lang="en-US" sz="2800" dirty="0" smtClean="0"/>
              <a:t>Northern elevation</a:t>
            </a:r>
            <a:endParaRPr lang="en-US" sz="2800" dirty="0"/>
          </a:p>
        </p:txBody>
      </p:sp>
    </p:spTree>
    <p:extLst>
      <p:ext uri="{BB962C8B-B14F-4D97-AF65-F5344CB8AC3E}">
        <p14:creationId xmlns:p14="http://schemas.microsoft.com/office/powerpoint/2010/main" val="23806424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p>
        </p:txBody>
      </p:sp>
      <p:sp>
        <p:nvSpPr>
          <p:cNvPr id="3" name="Content Placeholder 2"/>
          <p:cNvSpPr>
            <a:spLocks noGrp="1"/>
          </p:cNvSpPr>
          <p:nvPr>
            <p:ph idx="1"/>
          </p:nvPr>
        </p:nvSpPr>
        <p:spPr>
          <a:xfrm>
            <a:off x="838200" y="1594337"/>
            <a:ext cx="10515600" cy="4582625"/>
          </a:xfrm>
        </p:spPr>
        <p:txBody>
          <a:bodyPr/>
          <a:lstStyle/>
          <a:p>
            <a:r>
              <a:rPr lang="en-US" dirty="0" smtClean="0"/>
              <a:t>Elevations</a:t>
            </a:r>
          </a:p>
          <a:p>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395" y="2495911"/>
            <a:ext cx="11372852" cy="2626703"/>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4" name="Rectangle 3"/>
          <p:cNvSpPr/>
          <p:nvPr/>
        </p:nvSpPr>
        <p:spPr>
          <a:xfrm>
            <a:off x="4725203" y="5295873"/>
            <a:ext cx="2693238" cy="523220"/>
          </a:xfrm>
          <a:prstGeom prst="rect">
            <a:avLst/>
          </a:prstGeom>
        </p:spPr>
        <p:txBody>
          <a:bodyPr wrap="none">
            <a:spAutoFit/>
          </a:bodyPr>
          <a:lstStyle/>
          <a:p>
            <a:pPr algn="ctr"/>
            <a:r>
              <a:rPr lang="en-US" sz="2800" dirty="0" smtClean="0"/>
              <a:t>Eastern </a:t>
            </a:r>
            <a:r>
              <a:rPr lang="en-US" sz="2800" dirty="0"/>
              <a:t>elevation</a:t>
            </a:r>
          </a:p>
        </p:txBody>
      </p:sp>
    </p:spTree>
    <p:extLst>
      <p:ext uri="{BB962C8B-B14F-4D97-AF65-F5344CB8AC3E}">
        <p14:creationId xmlns:p14="http://schemas.microsoft.com/office/powerpoint/2010/main" val="38337436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p>
        </p:txBody>
      </p:sp>
      <p:sp>
        <p:nvSpPr>
          <p:cNvPr id="3" name="Content Placeholder 2"/>
          <p:cNvSpPr>
            <a:spLocks noGrp="1"/>
          </p:cNvSpPr>
          <p:nvPr>
            <p:ph idx="1"/>
          </p:nvPr>
        </p:nvSpPr>
        <p:spPr>
          <a:xfrm>
            <a:off x="838200" y="1594337"/>
            <a:ext cx="10515600" cy="4582625"/>
          </a:xfrm>
        </p:spPr>
        <p:txBody>
          <a:bodyPr/>
          <a:lstStyle/>
          <a:p>
            <a:r>
              <a:rPr lang="en-US" dirty="0" smtClean="0"/>
              <a:t>Sections</a:t>
            </a:r>
          </a:p>
          <a:p>
            <a:endParaRPr lang="en-US" dirty="0"/>
          </a:p>
        </p:txBody>
      </p:sp>
      <p:sp>
        <p:nvSpPr>
          <p:cNvPr id="4" name="Rectangle 3"/>
          <p:cNvSpPr/>
          <p:nvPr/>
        </p:nvSpPr>
        <p:spPr>
          <a:xfrm>
            <a:off x="5137113" y="5295873"/>
            <a:ext cx="1869423" cy="523220"/>
          </a:xfrm>
          <a:prstGeom prst="rect">
            <a:avLst/>
          </a:prstGeom>
        </p:spPr>
        <p:txBody>
          <a:bodyPr wrap="none">
            <a:spAutoFit/>
          </a:bodyPr>
          <a:lstStyle/>
          <a:p>
            <a:pPr algn="ctr"/>
            <a:r>
              <a:rPr lang="en-US" sz="2800" dirty="0" smtClean="0"/>
              <a:t>Section A-A</a:t>
            </a:r>
            <a:endParaRPr lang="en-US" sz="2800"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323" y="2436994"/>
            <a:ext cx="11525320" cy="2498420"/>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0240819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Architectural design</a:t>
            </a:r>
          </a:p>
        </p:txBody>
      </p:sp>
      <p:sp>
        <p:nvSpPr>
          <p:cNvPr id="3" name="Content Placeholder 2"/>
          <p:cNvSpPr>
            <a:spLocks noGrp="1"/>
          </p:cNvSpPr>
          <p:nvPr>
            <p:ph idx="1"/>
          </p:nvPr>
        </p:nvSpPr>
        <p:spPr>
          <a:xfrm>
            <a:off x="838200" y="1453663"/>
            <a:ext cx="10515600" cy="4723300"/>
          </a:xfrm>
        </p:spPr>
        <p:txBody>
          <a:bodyPr/>
          <a:lstStyle/>
          <a:p>
            <a:r>
              <a:rPr lang="en-US" dirty="0" smtClean="0"/>
              <a:t>Sections</a:t>
            </a:r>
          </a:p>
          <a:p>
            <a:endParaRPr lang="en-US" dirty="0"/>
          </a:p>
        </p:txBody>
      </p:sp>
      <p:sp>
        <p:nvSpPr>
          <p:cNvPr id="4" name="Rectangle 3"/>
          <p:cNvSpPr/>
          <p:nvPr/>
        </p:nvSpPr>
        <p:spPr>
          <a:xfrm>
            <a:off x="5149937" y="6151658"/>
            <a:ext cx="1843774" cy="523220"/>
          </a:xfrm>
          <a:prstGeom prst="rect">
            <a:avLst/>
          </a:prstGeom>
        </p:spPr>
        <p:txBody>
          <a:bodyPr wrap="none">
            <a:spAutoFit/>
          </a:bodyPr>
          <a:lstStyle/>
          <a:p>
            <a:pPr algn="ctr"/>
            <a:r>
              <a:rPr lang="en-US" sz="2800" dirty="0" smtClean="0"/>
              <a:t>Section B-B</a:t>
            </a:r>
            <a:endParaRPr lang="en-US" sz="2800" dirty="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8262" y="2067631"/>
            <a:ext cx="8763000" cy="3943350"/>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431917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559169"/>
            <a:ext cx="10515600" cy="4617794"/>
          </a:xfrm>
        </p:spPr>
        <p:txBody>
          <a:bodyPr/>
          <a:lstStyle/>
          <a:p>
            <a:r>
              <a:rPr lang="en-US" dirty="0" smtClean="0"/>
              <a:t>3D model using design builder software</a:t>
            </a:r>
            <a:endParaRPr lang="en-US" dirty="0"/>
          </a:p>
        </p:txBody>
      </p:sp>
      <p:pic>
        <p:nvPicPr>
          <p:cNvPr id="5" name="Picture 4"/>
          <p:cNvPicPr/>
          <p:nvPr/>
        </p:nvPicPr>
        <p:blipFill>
          <a:blip r:embed="rId2"/>
          <a:stretch>
            <a:fillRect/>
          </a:stretch>
        </p:blipFill>
        <p:spPr>
          <a:xfrm>
            <a:off x="3141054" y="2137066"/>
            <a:ext cx="5947996" cy="4357518"/>
          </a:xfrm>
          <a:prstGeom prst="rect">
            <a:avLst/>
          </a:prstGeom>
          <a:ln>
            <a:solidFill>
              <a:srgbClr val="00000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175025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488831"/>
            <a:ext cx="10515600" cy="4688132"/>
          </a:xfrm>
        </p:spPr>
        <p:txBody>
          <a:bodyPr/>
          <a:lstStyle/>
          <a:p>
            <a:r>
              <a:rPr lang="en-US" dirty="0" smtClean="0"/>
              <a:t>Thermal insulation and properties</a:t>
            </a:r>
          </a:p>
          <a:p>
            <a:pPr marL="0" indent="0">
              <a:buNone/>
            </a:pPr>
            <a:r>
              <a:rPr lang="en-US" dirty="0" smtClean="0"/>
              <a:t>       External wall layers</a:t>
            </a:r>
            <a:r>
              <a:rPr lang="en-US" dirty="0"/>
              <a:t> </a:t>
            </a:r>
            <a:r>
              <a:rPr lang="en-US" dirty="0" smtClean="0"/>
              <a:t>                                            External </a:t>
            </a:r>
            <a:r>
              <a:rPr lang="en-US" dirty="0"/>
              <a:t>wall </a:t>
            </a:r>
            <a:r>
              <a:rPr lang="en-US" dirty="0" smtClean="0"/>
              <a:t>U-value </a:t>
            </a:r>
            <a:r>
              <a:rPr lang="en-US" dirty="0"/>
              <a:t>&lt; 0.5 W/m</a:t>
            </a:r>
            <a:r>
              <a:rPr lang="en-US" baseline="30000" dirty="0"/>
              <a:t>2</a:t>
            </a:r>
            <a:r>
              <a:rPr lang="en-US" dirty="0"/>
              <a:t>.K </a:t>
            </a:r>
          </a:p>
        </p:txBody>
      </p:sp>
      <p:pic>
        <p:nvPicPr>
          <p:cNvPr id="7" name="Picture 6" descr="C:\Users\123\Desktop\2nd project try\Ext wall image.PNG"/>
          <p:cNvPicPr/>
          <p:nvPr/>
        </p:nvPicPr>
        <p:blipFill>
          <a:blip r:embed="rId2">
            <a:extLst>
              <a:ext uri="{28A0092B-C50C-407E-A947-70E740481C1C}">
                <a14:useLocalDpi xmlns:a14="http://schemas.microsoft.com/office/drawing/2010/main" val="0"/>
              </a:ext>
            </a:extLst>
          </a:blip>
          <a:srcRect/>
          <a:stretch>
            <a:fillRect/>
          </a:stretch>
        </p:blipFill>
        <p:spPr bwMode="auto">
          <a:xfrm>
            <a:off x="1517037" y="2593362"/>
            <a:ext cx="4227271" cy="37019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descr="C:\Users\123\Desktop\2nd project try\U-value ext wall.PNG"/>
          <p:cNvPicPr/>
          <p:nvPr/>
        </p:nvPicPr>
        <p:blipFill>
          <a:blip r:embed="rId3">
            <a:extLst>
              <a:ext uri="{28A0092B-C50C-407E-A947-70E740481C1C}">
                <a14:useLocalDpi xmlns:a14="http://schemas.microsoft.com/office/drawing/2010/main" val="0"/>
              </a:ext>
            </a:extLst>
          </a:blip>
          <a:srcRect/>
          <a:stretch>
            <a:fillRect/>
          </a:stretch>
        </p:blipFill>
        <p:spPr bwMode="auto">
          <a:xfrm>
            <a:off x="6271844" y="2593363"/>
            <a:ext cx="4407878" cy="38041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073708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488831"/>
            <a:ext cx="10515600" cy="4688132"/>
          </a:xfrm>
        </p:spPr>
        <p:txBody>
          <a:bodyPr/>
          <a:lstStyle/>
          <a:p>
            <a:r>
              <a:rPr lang="en-US" dirty="0" smtClean="0"/>
              <a:t>Thermal insulation and properties</a:t>
            </a:r>
          </a:p>
          <a:p>
            <a:pPr marL="0" indent="0">
              <a:buNone/>
            </a:pPr>
            <a:r>
              <a:rPr lang="en-US" dirty="0" smtClean="0"/>
              <a:t>       Internal wall layers</a:t>
            </a:r>
            <a:r>
              <a:rPr lang="en-US" dirty="0"/>
              <a:t> </a:t>
            </a:r>
            <a:r>
              <a:rPr lang="en-US" dirty="0" smtClean="0"/>
              <a:t>                                              Internal </a:t>
            </a:r>
            <a:r>
              <a:rPr lang="en-US" dirty="0"/>
              <a:t>wall </a:t>
            </a:r>
            <a:r>
              <a:rPr lang="en-US" dirty="0" smtClean="0"/>
              <a:t>U-value</a:t>
            </a:r>
            <a:endParaRPr lang="en-US" dirty="0"/>
          </a:p>
        </p:txBody>
      </p:sp>
      <p:pic>
        <p:nvPicPr>
          <p:cNvPr id="6" name="Picture 5"/>
          <p:cNvPicPr/>
          <p:nvPr/>
        </p:nvPicPr>
        <p:blipFill>
          <a:blip r:embed="rId2"/>
          <a:stretch>
            <a:fillRect/>
          </a:stretch>
        </p:blipFill>
        <p:spPr>
          <a:xfrm>
            <a:off x="1510810" y="2593361"/>
            <a:ext cx="4245220" cy="35143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p:cNvPicPr/>
          <p:nvPr/>
        </p:nvPicPr>
        <p:blipFill>
          <a:blip r:embed="rId3"/>
          <a:stretch>
            <a:fillRect/>
          </a:stretch>
        </p:blipFill>
        <p:spPr>
          <a:xfrm>
            <a:off x="6374423" y="2593361"/>
            <a:ext cx="4953000" cy="39814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320612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488831"/>
            <a:ext cx="10515600" cy="4688132"/>
          </a:xfrm>
        </p:spPr>
        <p:txBody>
          <a:bodyPr/>
          <a:lstStyle/>
          <a:p>
            <a:r>
              <a:rPr lang="en-US" dirty="0" smtClean="0"/>
              <a:t>Thermal insulation and properties</a:t>
            </a:r>
          </a:p>
          <a:p>
            <a:pPr marL="0" indent="0">
              <a:buNone/>
            </a:pPr>
            <a:r>
              <a:rPr lang="en-US" dirty="0" smtClean="0"/>
              <a:t>       Internal floor layers                       Internal floor U-value &lt; </a:t>
            </a:r>
            <a:r>
              <a:rPr lang="en-US" sz="2400" dirty="0" smtClean="0"/>
              <a:t>1.15 W/m</a:t>
            </a:r>
            <a:r>
              <a:rPr lang="en-US" sz="2400" baseline="30000" dirty="0" smtClean="0"/>
              <a:t>2</a:t>
            </a:r>
            <a:r>
              <a:rPr lang="en-US" sz="2400" dirty="0" smtClean="0"/>
              <a:t>.K </a:t>
            </a:r>
            <a:endParaRPr lang="en-US" sz="2400" dirty="0"/>
          </a:p>
        </p:txBody>
      </p:sp>
      <p:pic>
        <p:nvPicPr>
          <p:cNvPr id="9" name="Picture 8" descr="C:\Users\123\Desktop\2nd project try\Internal floor image.PNG"/>
          <p:cNvPicPr/>
          <p:nvPr/>
        </p:nvPicPr>
        <p:blipFill>
          <a:blip r:embed="rId2">
            <a:extLst>
              <a:ext uri="{28A0092B-C50C-407E-A947-70E740481C1C}">
                <a14:useLocalDpi xmlns:a14="http://schemas.microsoft.com/office/drawing/2010/main" val="0"/>
              </a:ext>
            </a:extLst>
          </a:blip>
          <a:srcRect/>
          <a:stretch>
            <a:fillRect/>
          </a:stretch>
        </p:blipFill>
        <p:spPr bwMode="auto">
          <a:xfrm>
            <a:off x="1507271" y="2593363"/>
            <a:ext cx="4166698" cy="36550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descr="C:\Users\123\Desktop\2nd project try\Internal floor u valure.PNG"/>
          <p:cNvPicPr/>
          <p:nvPr/>
        </p:nvPicPr>
        <p:blipFill>
          <a:blip r:embed="rId3">
            <a:extLst>
              <a:ext uri="{28A0092B-C50C-407E-A947-70E740481C1C}">
                <a14:useLocalDpi xmlns:a14="http://schemas.microsoft.com/office/drawing/2010/main" val="0"/>
              </a:ext>
            </a:extLst>
          </a:blip>
          <a:srcRect/>
          <a:stretch>
            <a:fillRect/>
          </a:stretch>
        </p:blipFill>
        <p:spPr bwMode="auto">
          <a:xfrm>
            <a:off x="6231205" y="2593362"/>
            <a:ext cx="5081564" cy="40653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680786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488831"/>
            <a:ext cx="10515600" cy="4688132"/>
          </a:xfrm>
        </p:spPr>
        <p:txBody>
          <a:bodyPr/>
          <a:lstStyle/>
          <a:p>
            <a:r>
              <a:rPr lang="en-US" dirty="0" smtClean="0"/>
              <a:t>Thermal insulation and properties</a:t>
            </a:r>
          </a:p>
          <a:p>
            <a:pPr marL="0" indent="0">
              <a:buNone/>
            </a:pPr>
            <a:r>
              <a:rPr lang="en-US" dirty="0" smtClean="0"/>
              <a:t>       Ground floor layers                                              Ground floor U-value &lt; </a:t>
            </a:r>
            <a:r>
              <a:rPr lang="en-US" sz="2400" dirty="0" smtClean="0"/>
              <a:t>0.46 W/m</a:t>
            </a:r>
            <a:r>
              <a:rPr lang="en-US" sz="2400" baseline="30000" dirty="0" smtClean="0"/>
              <a:t>2</a:t>
            </a:r>
            <a:r>
              <a:rPr lang="en-US" sz="2400" dirty="0" smtClean="0"/>
              <a:t>.K </a:t>
            </a:r>
            <a:endParaRPr lang="en-US" sz="2400" dirty="0"/>
          </a:p>
        </p:txBody>
      </p:sp>
      <p:pic>
        <p:nvPicPr>
          <p:cNvPr id="6" name="Picture 5" descr="C:\Users\123\Desktop\2nd project try\Ground floor image.PNG"/>
          <p:cNvPicPr/>
          <p:nvPr/>
        </p:nvPicPr>
        <p:blipFill>
          <a:blip r:embed="rId2">
            <a:extLst>
              <a:ext uri="{28A0092B-C50C-407E-A947-70E740481C1C}">
                <a14:useLocalDpi xmlns:a14="http://schemas.microsoft.com/office/drawing/2010/main" val="0"/>
              </a:ext>
            </a:extLst>
          </a:blip>
          <a:srcRect/>
          <a:stretch>
            <a:fillRect/>
          </a:stretch>
        </p:blipFill>
        <p:spPr bwMode="auto">
          <a:xfrm>
            <a:off x="1490857" y="2593362"/>
            <a:ext cx="4218281" cy="36568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C:\Users\123\Desktop\2nd project try\Ground floor u value.PNG"/>
          <p:cNvPicPr/>
          <p:nvPr/>
        </p:nvPicPr>
        <p:blipFill>
          <a:blip r:embed="rId3">
            <a:extLst>
              <a:ext uri="{28A0092B-C50C-407E-A947-70E740481C1C}">
                <a14:useLocalDpi xmlns:a14="http://schemas.microsoft.com/office/drawing/2010/main" val="0"/>
              </a:ext>
            </a:extLst>
          </a:blip>
          <a:srcRect/>
          <a:stretch>
            <a:fillRect/>
          </a:stretch>
        </p:blipFill>
        <p:spPr bwMode="auto">
          <a:xfrm>
            <a:off x="6189785" y="2593361"/>
            <a:ext cx="5380892" cy="41474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343742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488831"/>
            <a:ext cx="10515600" cy="4688132"/>
          </a:xfrm>
        </p:spPr>
        <p:txBody>
          <a:bodyPr/>
          <a:lstStyle/>
          <a:p>
            <a:r>
              <a:rPr lang="en-US" dirty="0" smtClean="0"/>
              <a:t>Thermal insulation and properties</a:t>
            </a:r>
          </a:p>
          <a:p>
            <a:pPr marL="0" indent="0">
              <a:buNone/>
            </a:pPr>
            <a:r>
              <a:rPr lang="en-US" dirty="0" smtClean="0"/>
              <a:t>       Flat roof layers                                                     Flat roof U-value &lt; 0.39 W/m</a:t>
            </a:r>
            <a:r>
              <a:rPr lang="en-US" baseline="30000" dirty="0" smtClean="0"/>
              <a:t>2</a:t>
            </a:r>
            <a:r>
              <a:rPr lang="en-US" dirty="0" smtClean="0"/>
              <a:t>.K </a:t>
            </a:r>
            <a:endParaRPr lang="en-US" dirty="0"/>
          </a:p>
        </p:txBody>
      </p:sp>
      <p:pic>
        <p:nvPicPr>
          <p:cNvPr id="8" name="Picture 7" descr="C:\Users\123\Desktop\2nd project try\Flat roof image.PNG"/>
          <p:cNvPicPr/>
          <p:nvPr/>
        </p:nvPicPr>
        <p:blipFill>
          <a:blip r:embed="rId2">
            <a:extLst>
              <a:ext uri="{28A0092B-C50C-407E-A947-70E740481C1C}">
                <a14:useLocalDpi xmlns:a14="http://schemas.microsoft.com/office/drawing/2010/main" val="0"/>
              </a:ext>
            </a:extLst>
          </a:blip>
          <a:srcRect/>
          <a:stretch>
            <a:fillRect/>
          </a:stretch>
        </p:blipFill>
        <p:spPr bwMode="auto">
          <a:xfrm>
            <a:off x="1483457" y="2593361"/>
            <a:ext cx="4249127" cy="35143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descr="C:\Users\123\Desktop\2nd project try\Flat roof u-value.PNG"/>
          <p:cNvPicPr/>
          <p:nvPr/>
        </p:nvPicPr>
        <p:blipFill>
          <a:blip r:embed="rId3">
            <a:extLst>
              <a:ext uri="{28A0092B-C50C-407E-A947-70E740481C1C}">
                <a14:useLocalDpi xmlns:a14="http://schemas.microsoft.com/office/drawing/2010/main" val="0"/>
              </a:ext>
            </a:extLst>
          </a:blip>
          <a:srcRect/>
          <a:stretch>
            <a:fillRect/>
          </a:stretch>
        </p:blipFill>
        <p:spPr bwMode="auto">
          <a:xfrm>
            <a:off x="6410691" y="2593359"/>
            <a:ext cx="4550386" cy="41356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584906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488831"/>
            <a:ext cx="10515600" cy="4688132"/>
          </a:xfrm>
        </p:spPr>
        <p:txBody>
          <a:bodyPr/>
          <a:lstStyle/>
          <a:p>
            <a:r>
              <a:rPr lang="en-US" dirty="0" smtClean="0"/>
              <a:t>Thermal insulation and properties</a:t>
            </a:r>
          </a:p>
          <a:p>
            <a:pPr marL="0" indent="0">
              <a:buNone/>
            </a:pPr>
            <a:r>
              <a:rPr lang="en-US" dirty="0" smtClean="0"/>
              <a:t>       Pitched roof layers                                          Pitched roof U-value &lt; 0.39 W/m</a:t>
            </a:r>
            <a:r>
              <a:rPr lang="en-US" baseline="30000" dirty="0" smtClean="0"/>
              <a:t>2</a:t>
            </a:r>
            <a:r>
              <a:rPr lang="en-US" dirty="0" smtClean="0"/>
              <a:t>.K </a:t>
            </a:r>
            <a:endParaRPr lang="en-US" dirty="0"/>
          </a:p>
        </p:txBody>
      </p:sp>
      <p:pic>
        <p:nvPicPr>
          <p:cNvPr id="6" name="Picture 5" descr="C:\Users\123\Desktop\2nd project try\Pitched roof fiber board image.PNG"/>
          <p:cNvPicPr/>
          <p:nvPr/>
        </p:nvPicPr>
        <p:blipFill>
          <a:blip r:embed="rId2">
            <a:extLst>
              <a:ext uri="{28A0092B-C50C-407E-A947-70E740481C1C}">
                <a14:useLocalDpi xmlns:a14="http://schemas.microsoft.com/office/drawing/2010/main" val="0"/>
              </a:ext>
            </a:extLst>
          </a:blip>
          <a:srcRect/>
          <a:stretch>
            <a:fillRect/>
          </a:stretch>
        </p:blipFill>
        <p:spPr bwMode="auto">
          <a:xfrm>
            <a:off x="1559534" y="2636227"/>
            <a:ext cx="4114435" cy="34246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C:\Users\123\Desktop\2nd project try\Pitched roof fiber board u value.PNG"/>
          <p:cNvPicPr/>
          <p:nvPr/>
        </p:nvPicPr>
        <p:blipFill>
          <a:blip r:embed="rId3">
            <a:extLst>
              <a:ext uri="{28A0092B-C50C-407E-A947-70E740481C1C}">
                <a14:useLocalDpi xmlns:a14="http://schemas.microsoft.com/office/drawing/2010/main" val="0"/>
              </a:ext>
            </a:extLst>
          </a:blip>
          <a:srcRect/>
          <a:stretch>
            <a:fillRect/>
          </a:stretch>
        </p:blipFill>
        <p:spPr bwMode="auto">
          <a:xfrm>
            <a:off x="6158695" y="2636227"/>
            <a:ext cx="4696874" cy="41279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491390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488831"/>
            <a:ext cx="10515600" cy="4688132"/>
          </a:xfrm>
        </p:spPr>
        <p:txBody>
          <a:bodyPr/>
          <a:lstStyle/>
          <a:p>
            <a:r>
              <a:rPr lang="en-US" dirty="0" smtClean="0"/>
              <a:t>Thermal insulation and properties</a:t>
            </a:r>
          </a:p>
          <a:p>
            <a:pPr marL="0" indent="0">
              <a:buNone/>
            </a:pPr>
            <a:r>
              <a:rPr lang="en-US" dirty="0" smtClean="0"/>
              <a:t>       Pitched roof layers                                           Pitched roof U-value &lt; 0.39 W/m</a:t>
            </a:r>
            <a:r>
              <a:rPr lang="en-US" baseline="30000" dirty="0" smtClean="0"/>
              <a:t>2</a:t>
            </a:r>
            <a:r>
              <a:rPr lang="en-US" dirty="0" smtClean="0"/>
              <a:t>.K </a:t>
            </a:r>
            <a:endParaRPr lang="en-US" dirty="0"/>
          </a:p>
        </p:txBody>
      </p:sp>
      <p:pic>
        <p:nvPicPr>
          <p:cNvPr id="6" name="Picture 5" descr="C:\Users\123\Desktop\2nd project try\Pitched roof fiber board image.PNG"/>
          <p:cNvPicPr/>
          <p:nvPr/>
        </p:nvPicPr>
        <p:blipFill>
          <a:blip r:embed="rId2">
            <a:extLst>
              <a:ext uri="{28A0092B-C50C-407E-A947-70E740481C1C}">
                <a14:useLocalDpi xmlns:a14="http://schemas.microsoft.com/office/drawing/2010/main" val="0"/>
              </a:ext>
            </a:extLst>
          </a:blip>
          <a:srcRect/>
          <a:stretch>
            <a:fillRect/>
          </a:stretch>
        </p:blipFill>
        <p:spPr bwMode="auto">
          <a:xfrm>
            <a:off x="1559534" y="2636227"/>
            <a:ext cx="4114435" cy="34246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C:\Users\123\Desktop\2nd project try\Pitched roof fiber board u value.PNG"/>
          <p:cNvPicPr/>
          <p:nvPr/>
        </p:nvPicPr>
        <p:blipFill>
          <a:blip r:embed="rId3">
            <a:extLst>
              <a:ext uri="{28A0092B-C50C-407E-A947-70E740481C1C}">
                <a14:useLocalDpi xmlns:a14="http://schemas.microsoft.com/office/drawing/2010/main" val="0"/>
              </a:ext>
            </a:extLst>
          </a:blip>
          <a:srcRect/>
          <a:stretch>
            <a:fillRect/>
          </a:stretch>
        </p:blipFill>
        <p:spPr bwMode="auto">
          <a:xfrm>
            <a:off x="6158695" y="2636227"/>
            <a:ext cx="4696874" cy="41279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83619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6477" y="201002"/>
            <a:ext cx="10515600" cy="1325563"/>
          </a:xfrm>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242646"/>
            <a:ext cx="10515600" cy="4934317"/>
          </a:xfrm>
        </p:spPr>
        <p:txBody>
          <a:bodyPr/>
          <a:lstStyle/>
          <a:p>
            <a:r>
              <a:rPr lang="en-US" dirty="0" smtClean="0"/>
              <a:t>Heating design </a:t>
            </a:r>
          </a:p>
          <a:p>
            <a:pPr marL="0" indent="0">
              <a:buNone/>
            </a:pPr>
            <a:r>
              <a:rPr lang="en-US" dirty="0" smtClean="0"/>
              <a:t>The total building heating capacity = 109.130 (kW)</a:t>
            </a:r>
          </a:p>
          <a:p>
            <a:r>
              <a:rPr lang="en-US" dirty="0" smtClean="0"/>
              <a:t>Cooling design </a:t>
            </a:r>
          </a:p>
          <a:p>
            <a:pPr marL="0" indent="0">
              <a:buNone/>
            </a:pPr>
            <a:r>
              <a:rPr lang="en-US" dirty="0" smtClean="0"/>
              <a:t>The total building cooling capacity = zero, </a:t>
            </a:r>
            <a:r>
              <a:rPr lang="en-US" dirty="0"/>
              <a:t>because no cooling </a:t>
            </a:r>
            <a:r>
              <a:rPr lang="en-US" dirty="0" smtClean="0"/>
              <a:t>system         in the building is used. </a:t>
            </a:r>
          </a:p>
          <a:p>
            <a:r>
              <a:rPr lang="en-US" dirty="0" smtClean="0"/>
              <a:t>Site and source energy </a:t>
            </a:r>
          </a:p>
          <a:p>
            <a:pPr marL="0" indent="0">
              <a:buNone/>
            </a:pPr>
            <a:endParaRPr lang="en-US" dirty="0" smtClean="0"/>
          </a:p>
          <a:p>
            <a:pPr marL="0" indent="0">
              <a:buNone/>
            </a:pPr>
            <a:endParaRPr lang="en-US" dirty="0" smtClean="0"/>
          </a:p>
        </p:txBody>
      </p:sp>
      <p:graphicFrame>
        <p:nvGraphicFramePr>
          <p:cNvPr id="5" name="Table 4"/>
          <p:cNvGraphicFramePr>
            <a:graphicFrameLocks noGrp="1"/>
          </p:cNvGraphicFramePr>
          <p:nvPr>
            <p:extLst>
              <p:ext uri="{D42A27DB-BD31-4B8C-83A1-F6EECF244321}">
                <p14:modId xmlns:p14="http://schemas.microsoft.com/office/powerpoint/2010/main" val="1751276983"/>
              </p:ext>
            </p:extLst>
          </p:nvPr>
        </p:nvGraphicFramePr>
        <p:xfrm>
          <a:off x="1024450" y="4267202"/>
          <a:ext cx="9620104" cy="2436916"/>
        </p:xfrm>
        <a:graphic>
          <a:graphicData uri="http://schemas.openxmlformats.org/drawingml/2006/table">
            <a:tbl>
              <a:tblPr firstRow="1" firstCol="1" bandRow="1">
                <a:tableStyleId>{8799B23B-EC83-4686-B30A-512413B5E67A}</a:tableStyleId>
              </a:tblPr>
              <a:tblGrid>
                <a:gridCol w="2404489"/>
                <a:gridCol w="2362261"/>
                <a:gridCol w="2447791"/>
                <a:gridCol w="2405563"/>
              </a:tblGrid>
              <a:tr h="619992">
                <a:tc>
                  <a:txBody>
                    <a:bodyPr/>
                    <a:lstStyle/>
                    <a:p>
                      <a:pPr marL="457200" algn="ctr">
                        <a:lnSpc>
                          <a:spcPct val="115000"/>
                        </a:lnSpc>
                        <a:spcAft>
                          <a:spcPts val="1000"/>
                        </a:spcAft>
                      </a:pPr>
                      <a:r>
                        <a:rPr lang="en-US" sz="1600" dirty="0">
                          <a:effectLst/>
                        </a:rPr>
                        <a:t> </a:t>
                      </a:r>
                      <a:endParaRPr lang="en-US" sz="1600" dirty="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1000"/>
                        </a:spcAft>
                      </a:pPr>
                      <a:r>
                        <a:rPr lang="en-US" sz="1600" dirty="0">
                          <a:effectLst/>
                        </a:rPr>
                        <a:t>Total Energy [kWh]</a:t>
                      </a:r>
                      <a:endParaRPr lang="en-US" sz="1600" dirty="0">
                        <a:solidFill>
                          <a:srgbClr val="000000"/>
                        </a:solidFill>
                        <a:effectLst/>
                        <a:latin typeface="Times New Roman"/>
                        <a:ea typeface="Calibri"/>
                        <a:cs typeface="Arial"/>
                      </a:endParaRPr>
                    </a:p>
                  </a:txBody>
                  <a:tcPr marL="68580" marR="68580" marT="0" marB="0" anchor="ctr"/>
                </a:tc>
                <a:tc>
                  <a:txBody>
                    <a:bodyPr/>
                    <a:lstStyle/>
                    <a:p>
                      <a:pPr>
                        <a:lnSpc>
                          <a:spcPct val="115000"/>
                        </a:lnSpc>
                        <a:spcAft>
                          <a:spcPts val="1000"/>
                        </a:spcAft>
                      </a:pPr>
                      <a:r>
                        <a:rPr lang="en-US" sz="1600" dirty="0">
                          <a:effectLst/>
                        </a:rPr>
                        <a:t>Energy Per Total Building Area [kWh/m2]</a:t>
                      </a:r>
                      <a:endParaRPr lang="en-US" sz="1600" dirty="0">
                        <a:solidFill>
                          <a:srgbClr val="000000"/>
                        </a:solidFill>
                        <a:effectLst/>
                        <a:latin typeface="Times New Roman"/>
                        <a:ea typeface="Calibri"/>
                        <a:cs typeface="Arial"/>
                      </a:endParaRPr>
                    </a:p>
                  </a:txBody>
                  <a:tcPr marL="68580" marR="68580" marT="0" marB="0" anchor="ctr"/>
                </a:tc>
                <a:tc>
                  <a:txBody>
                    <a:bodyPr/>
                    <a:lstStyle/>
                    <a:p>
                      <a:pPr>
                        <a:lnSpc>
                          <a:spcPct val="115000"/>
                        </a:lnSpc>
                        <a:spcAft>
                          <a:spcPts val="1000"/>
                        </a:spcAft>
                      </a:pPr>
                      <a:r>
                        <a:rPr lang="en-US" sz="1600" dirty="0">
                          <a:effectLst/>
                        </a:rPr>
                        <a:t>Energy Per Conditioned Building Area [kWh/m2]</a:t>
                      </a:r>
                      <a:endParaRPr lang="en-US" sz="1600" dirty="0">
                        <a:solidFill>
                          <a:srgbClr val="000000"/>
                        </a:solidFill>
                        <a:effectLst/>
                        <a:latin typeface="Times New Roman"/>
                        <a:ea typeface="Calibri"/>
                        <a:cs typeface="Arial"/>
                      </a:endParaRPr>
                    </a:p>
                  </a:txBody>
                  <a:tcPr marL="68580" marR="68580" marT="0" marB="0" anchor="ctr"/>
                </a:tc>
              </a:tr>
              <a:tr h="398917">
                <a:tc>
                  <a:txBody>
                    <a:bodyPr/>
                    <a:lstStyle/>
                    <a:p>
                      <a:pPr>
                        <a:lnSpc>
                          <a:spcPct val="115000"/>
                        </a:lnSpc>
                        <a:spcAft>
                          <a:spcPts val="1000"/>
                        </a:spcAft>
                      </a:pPr>
                      <a:r>
                        <a:rPr lang="en-US" sz="1600" dirty="0">
                          <a:effectLst/>
                        </a:rPr>
                        <a:t>Total Site Energy</a:t>
                      </a:r>
                      <a:endParaRPr lang="en-US" sz="16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dirty="0">
                          <a:effectLst/>
                        </a:rPr>
                        <a:t>285238.36</a:t>
                      </a:r>
                      <a:endParaRPr lang="en-US" sz="16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a:effectLst/>
                        </a:rPr>
                        <a:t>63.82</a:t>
                      </a:r>
                      <a:endParaRPr lang="en-US" sz="16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dirty="0">
                          <a:effectLst/>
                        </a:rPr>
                        <a:t>65.73</a:t>
                      </a:r>
                      <a:endParaRPr lang="en-US" sz="1600" dirty="0">
                        <a:solidFill>
                          <a:srgbClr val="000000"/>
                        </a:solidFill>
                        <a:effectLst/>
                        <a:latin typeface="Times New Roman"/>
                        <a:ea typeface="Calibri"/>
                        <a:cs typeface="Arial"/>
                      </a:endParaRPr>
                    </a:p>
                  </a:txBody>
                  <a:tcPr marL="68580" marR="68580" marT="0" marB="0" anchor="ctr"/>
                </a:tc>
              </a:tr>
              <a:tr h="398917">
                <a:tc>
                  <a:txBody>
                    <a:bodyPr/>
                    <a:lstStyle/>
                    <a:p>
                      <a:pPr>
                        <a:lnSpc>
                          <a:spcPct val="115000"/>
                        </a:lnSpc>
                        <a:spcAft>
                          <a:spcPts val="1000"/>
                        </a:spcAft>
                      </a:pPr>
                      <a:r>
                        <a:rPr lang="en-US" sz="1600">
                          <a:effectLst/>
                        </a:rPr>
                        <a:t>Net Site Energy</a:t>
                      </a:r>
                      <a:endParaRPr lang="en-US" sz="16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dirty="0">
                          <a:effectLst/>
                        </a:rPr>
                        <a:t>285238.36</a:t>
                      </a:r>
                      <a:endParaRPr lang="en-US" sz="16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dirty="0">
                          <a:effectLst/>
                        </a:rPr>
                        <a:t>63.82</a:t>
                      </a:r>
                      <a:endParaRPr lang="en-US" sz="16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dirty="0">
                          <a:effectLst/>
                          <a:highlight>
                            <a:srgbClr val="FFFF00"/>
                          </a:highlight>
                        </a:rPr>
                        <a:t>65.73</a:t>
                      </a:r>
                      <a:endParaRPr lang="en-US" sz="1600" dirty="0">
                        <a:solidFill>
                          <a:srgbClr val="000000"/>
                        </a:solidFill>
                        <a:effectLst/>
                        <a:latin typeface="Times New Roman"/>
                        <a:ea typeface="Calibri"/>
                        <a:cs typeface="Arial"/>
                      </a:endParaRPr>
                    </a:p>
                  </a:txBody>
                  <a:tcPr marL="68580" marR="68580" marT="0" marB="0" anchor="ctr"/>
                </a:tc>
              </a:tr>
              <a:tr h="398917">
                <a:tc>
                  <a:txBody>
                    <a:bodyPr/>
                    <a:lstStyle/>
                    <a:p>
                      <a:pPr>
                        <a:lnSpc>
                          <a:spcPct val="115000"/>
                        </a:lnSpc>
                        <a:spcAft>
                          <a:spcPts val="1000"/>
                        </a:spcAft>
                      </a:pPr>
                      <a:r>
                        <a:rPr lang="en-US" sz="1600">
                          <a:effectLst/>
                        </a:rPr>
                        <a:t>Total Source Energy</a:t>
                      </a:r>
                      <a:endParaRPr lang="en-US" sz="16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a:effectLst/>
                        </a:rPr>
                        <a:t>941566.90</a:t>
                      </a:r>
                      <a:endParaRPr lang="en-US" sz="16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dirty="0">
                          <a:effectLst/>
                        </a:rPr>
                        <a:t>210.67</a:t>
                      </a:r>
                      <a:endParaRPr lang="en-US" sz="16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dirty="0">
                          <a:effectLst/>
                        </a:rPr>
                        <a:t>216.97</a:t>
                      </a:r>
                      <a:endParaRPr lang="en-US" sz="1600" dirty="0">
                        <a:solidFill>
                          <a:srgbClr val="000000"/>
                        </a:solidFill>
                        <a:effectLst/>
                        <a:latin typeface="Times New Roman"/>
                        <a:ea typeface="Calibri"/>
                        <a:cs typeface="Arial"/>
                      </a:endParaRPr>
                    </a:p>
                  </a:txBody>
                  <a:tcPr marL="68580" marR="68580" marT="0" marB="0" anchor="ctr"/>
                </a:tc>
              </a:tr>
              <a:tr h="398917">
                <a:tc>
                  <a:txBody>
                    <a:bodyPr/>
                    <a:lstStyle/>
                    <a:p>
                      <a:pPr>
                        <a:lnSpc>
                          <a:spcPct val="115000"/>
                        </a:lnSpc>
                        <a:spcAft>
                          <a:spcPts val="1000"/>
                        </a:spcAft>
                      </a:pPr>
                      <a:r>
                        <a:rPr lang="en-US" sz="1600">
                          <a:effectLst/>
                        </a:rPr>
                        <a:t>Net Source Energy</a:t>
                      </a:r>
                      <a:endParaRPr lang="en-US" sz="16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a:effectLst/>
                        </a:rPr>
                        <a:t>941566.90</a:t>
                      </a:r>
                      <a:endParaRPr lang="en-US" sz="16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dirty="0">
                          <a:effectLst/>
                        </a:rPr>
                        <a:t>210.67</a:t>
                      </a:r>
                      <a:endParaRPr lang="en-US" sz="16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1000"/>
                        </a:spcAft>
                      </a:pPr>
                      <a:r>
                        <a:rPr lang="en-US" sz="1600" dirty="0">
                          <a:effectLst/>
                        </a:rPr>
                        <a:t>216.97</a:t>
                      </a:r>
                      <a:endParaRPr lang="en-US" sz="1600" dirty="0">
                        <a:solidFill>
                          <a:srgbClr val="000000"/>
                        </a:solidFill>
                        <a:effectLst/>
                        <a:latin typeface="Times New Roman"/>
                        <a:ea typeface="Calibri"/>
                        <a:cs typeface="Arial"/>
                      </a:endParaRPr>
                    </a:p>
                  </a:txBody>
                  <a:tcPr marL="68580" marR="68580" marT="0" marB="0" anchor="ctr"/>
                </a:tc>
              </a:tr>
            </a:tbl>
          </a:graphicData>
        </a:graphic>
      </p:graphicFrame>
    </p:spTree>
    <p:extLst>
      <p:ext uri="{BB962C8B-B14F-4D97-AF65-F5344CB8AC3E}">
        <p14:creationId xmlns:p14="http://schemas.microsoft.com/office/powerpoint/2010/main" val="31119414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800"/>
            <a:ext cx="10515600" cy="1770185"/>
          </a:xfrm>
        </p:spPr>
        <p:txBody>
          <a:bodyPr/>
          <a:lstStyle/>
          <a:p>
            <a:r>
              <a:rPr lang="en-US" dirty="0" smtClean="0"/>
              <a:t>Environmental design</a:t>
            </a:r>
            <a:endParaRPr lang="en-US" dirty="0"/>
          </a:p>
        </p:txBody>
      </p:sp>
      <p:sp>
        <p:nvSpPr>
          <p:cNvPr id="3" name="Content Placeholder 2"/>
          <p:cNvSpPr>
            <a:spLocks noGrp="1"/>
          </p:cNvSpPr>
          <p:nvPr>
            <p:ph idx="1"/>
          </p:nvPr>
        </p:nvSpPr>
        <p:spPr>
          <a:xfrm>
            <a:off x="838200" y="1043354"/>
            <a:ext cx="10515600" cy="5133609"/>
          </a:xfrm>
        </p:spPr>
        <p:txBody>
          <a:bodyPr/>
          <a:lstStyle/>
          <a:p>
            <a:r>
              <a:rPr lang="en-US" dirty="0" smtClean="0"/>
              <a:t>Building end uses</a:t>
            </a:r>
          </a:p>
          <a:p>
            <a:pPr marL="0" indent="0">
              <a:buNone/>
            </a:pPr>
            <a:endParaRPr lang="en-US" dirty="0" smtClean="0"/>
          </a:p>
        </p:txBody>
      </p:sp>
      <p:graphicFrame>
        <p:nvGraphicFramePr>
          <p:cNvPr id="4" name="Table 3"/>
          <p:cNvGraphicFramePr>
            <a:graphicFrameLocks noGrp="1"/>
          </p:cNvGraphicFramePr>
          <p:nvPr>
            <p:extLst>
              <p:ext uri="{D42A27DB-BD31-4B8C-83A1-F6EECF244321}">
                <p14:modId xmlns:p14="http://schemas.microsoft.com/office/powerpoint/2010/main" val="960761334"/>
              </p:ext>
            </p:extLst>
          </p:nvPr>
        </p:nvGraphicFramePr>
        <p:xfrm>
          <a:off x="1155909" y="1467413"/>
          <a:ext cx="7648123" cy="5365657"/>
        </p:xfrm>
        <a:graphic>
          <a:graphicData uri="http://schemas.openxmlformats.org/drawingml/2006/table">
            <a:tbl>
              <a:tblPr firstRow="1" firstCol="1" bandRow="1">
                <a:tableStyleId>{8799B23B-EC83-4686-B30A-512413B5E67A}</a:tableStyleId>
              </a:tblPr>
              <a:tblGrid>
                <a:gridCol w="1470538"/>
                <a:gridCol w="1079939"/>
                <a:gridCol w="995531"/>
                <a:gridCol w="1089042"/>
                <a:gridCol w="995531"/>
                <a:gridCol w="1027803"/>
                <a:gridCol w="989739"/>
              </a:tblGrid>
              <a:tr h="721901">
                <a:tc>
                  <a:txBody>
                    <a:bodyPr/>
                    <a:lstStyle/>
                    <a:p>
                      <a:pPr>
                        <a:lnSpc>
                          <a:spcPct val="115000"/>
                        </a:lnSpc>
                        <a:spcAft>
                          <a:spcPts val="1000"/>
                        </a:spcAft>
                      </a:pPr>
                      <a:r>
                        <a:rPr lang="en-US" sz="1400" dirty="0">
                          <a:effectLst/>
                        </a:rPr>
                        <a:t> </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ctr">
                        <a:lnSpc>
                          <a:spcPct val="115000"/>
                        </a:lnSpc>
                        <a:spcAft>
                          <a:spcPts val="1000"/>
                        </a:spcAft>
                      </a:pPr>
                      <a:r>
                        <a:rPr lang="en-US" sz="1400">
                          <a:effectLst/>
                        </a:rPr>
                        <a:t>Electricity [kWh]</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ctr">
                        <a:lnSpc>
                          <a:spcPct val="115000"/>
                        </a:lnSpc>
                        <a:spcAft>
                          <a:spcPts val="1000"/>
                        </a:spcAft>
                      </a:pPr>
                      <a:r>
                        <a:rPr lang="en-US" sz="1400">
                          <a:effectLst/>
                        </a:rPr>
                        <a:t>Natural Gas [kWh]</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ctr">
                        <a:lnSpc>
                          <a:spcPct val="115000"/>
                        </a:lnSpc>
                        <a:spcAft>
                          <a:spcPts val="1000"/>
                        </a:spcAft>
                      </a:pPr>
                      <a:r>
                        <a:rPr lang="en-US" sz="1400">
                          <a:effectLst/>
                        </a:rPr>
                        <a:t>Additional Fuel [kWh]</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ctr">
                        <a:lnSpc>
                          <a:spcPct val="115000"/>
                        </a:lnSpc>
                        <a:spcAft>
                          <a:spcPts val="1000"/>
                        </a:spcAft>
                      </a:pPr>
                      <a:r>
                        <a:rPr lang="en-US" sz="1400">
                          <a:effectLst/>
                        </a:rPr>
                        <a:t>District Cooling [kWh]</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ctr">
                        <a:lnSpc>
                          <a:spcPct val="115000"/>
                        </a:lnSpc>
                        <a:spcAft>
                          <a:spcPts val="1000"/>
                        </a:spcAft>
                      </a:pPr>
                      <a:r>
                        <a:rPr lang="en-US" sz="1400">
                          <a:effectLst/>
                        </a:rPr>
                        <a:t>District Heating [kWh]</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ctr">
                        <a:lnSpc>
                          <a:spcPct val="115000"/>
                        </a:lnSpc>
                        <a:spcAft>
                          <a:spcPts val="1000"/>
                        </a:spcAft>
                      </a:pPr>
                      <a:r>
                        <a:rPr lang="en-US" sz="1400">
                          <a:effectLst/>
                        </a:rPr>
                        <a:t>Water [m3]</a:t>
                      </a:r>
                      <a:endParaRPr lang="en-US" sz="1400">
                        <a:solidFill>
                          <a:srgbClr val="000000"/>
                        </a:solidFill>
                        <a:effectLst/>
                        <a:latin typeface="+mn-lt"/>
                        <a:ea typeface="Calibri"/>
                        <a:cs typeface="Times New Roman" pitchFamily="18" charset="0"/>
                      </a:endParaRPr>
                    </a:p>
                  </a:txBody>
                  <a:tcPr marL="68580" marR="68580" marT="0" marB="0" anchor="ctr"/>
                </a:tc>
              </a:tr>
              <a:tr h="264125">
                <a:tc>
                  <a:txBody>
                    <a:bodyPr/>
                    <a:lstStyle/>
                    <a:p>
                      <a:pPr>
                        <a:lnSpc>
                          <a:spcPct val="115000"/>
                        </a:lnSpc>
                        <a:spcAft>
                          <a:spcPts val="1000"/>
                        </a:spcAft>
                      </a:pPr>
                      <a:r>
                        <a:rPr lang="en-US" sz="1400" dirty="0">
                          <a:effectLst/>
                        </a:rPr>
                        <a:t>Heating</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highlight>
                            <a:srgbClr val="FFFF00"/>
                          </a:highlight>
                        </a:rPr>
                        <a:t>14260.40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264125">
                <a:tc>
                  <a:txBody>
                    <a:bodyPr/>
                    <a:lstStyle/>
                    <a:p>
                      <a:pPr>
                        <a:lnSpc>
                          <a:spcPct val="115000"/>
                        </a:lnSpc>
                        <a:spcAft>
                          <a:spcPts val="1000"/>
                        </a:spcAft>
                      </a:pPr>
                      <a:r>
                        <a:rPr lang="en-US" sz="1400" dirty="0">
                          <a:effectLst/>
                        </a:rPr>
                        <a:t>Cooling</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highlight>
                            <a:srgbClr val="FFFF00"/>
                          </a:highligh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390128">
                <a:tc>
                  <a:txBody>
                    <a:bodyPr/>
                    <a:lstStyle/>
                    <a:p>
                      <a:pPr>
                        <a:lnSpc>
                          <a:spcPct val="115000"/>
                        </a:lnSpc>
                        <a:spcAft>
                          <a:spcPts val="1000"/>
                        </a:spcAft>
                      </a:pPr>
                      <a:r>
                        <a:rPr lang="en-US" sz="1400" dirty="0">
                          <a:effectLst/>
                        </a:rPr>
                        <a:t>Interior Lighting</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94544.89</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390128">
                <a:tc>
                  <a:txBody>
                    <a:bodyPr/>
                    <a:lstStyle/>
                    <a:p>
                      <a:pPr>
                        <a:lnSpc>
                          <a:spcPct val="115000"/>
                        </a:lnSpc>
                        <a:spcAft>
                          <a:spcPts val="1000"/>
                        </a:spcAft>
                      </a:pPr>
                      <a:r>
                        <a:rPr lang="en-US" sz="1400">
                          <a:effectLst/>
                        </a:rPr>
                        <a:t>Exterior Lighting</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481267">
                <a:tc>
                  <a:txBody>
                    <a:bodyPr/>
                    <a:lstStyle/>
                    <a:p>
                      <a:pPr>
                        <a:lnSpc>
                          <a:spcPct val="115000"/>
                        </a:lnSpc>
                        <a:spcAft>
                          <a:spcPts val="1000"/>
                        </a:spcAft>
                      </a:pPr>
                      <a:r>
                        <a:rPr lang="en-US" sz="1400">
                          <a:effectLst/>
                        </a:rPr>
                        <a:t>Interior Equipment</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105069.11</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481267">
                <a:tc>
                  <a:txBody>
                    <a:bodyPr/>
                    <a:lstStyle/>
                    <a:p>
                      <a:pPr>
                        <a:lnSpc>
                          <a:spcPct val="115000"/>
                        </a:lnSpc>
                        <a:spcAft>
                          <a:spcPts val="1000"/>
                        </a:spcAft>
                      </a:pPr>
                      <a:r>
                        <a:rPr lang="en-US" sz="1400">
                          <a:effectLst/>
                        </a:rPr>
                        <a:t>Exterior Equipment</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264125">
                <a:tc>
                  <a:txBody>
                    <a:bodyPr/>
                    <a:lstStyle/>
                    <a:p>
                      <a:pPr>
                        <a:lnSpc>
                          <a:spcPct val="115000"/>
                        </a:lnSpc>
                        <a:spcAft>
                          <a:spcPts val="1000"/>
                        </a:spcAft>
                      </a:pPr>
                      <a:r>
                        <a:rPr lang="en-US" sz="1400" dirty="0">
                          <a:effectLst/>
                        </a:rPr>
                        <a:t>Fans</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264125">
                <a:tc>
                  <a:txBody>
                    <a:bodyPr/>
                    <a:lstStyle/>
                    <a:p>
                      <a:pPr>
                        <a:lnSpc>
                          <a:spcPct val="115000"/>
                        </a:lnSpc>
                        <a:spcAft>
                          <a:spcPts val="1000"/>
                        </a:spcAft>
                      </a:pPr>
                      <a:r>
                        <a:rPr lang="en-US" sz="1400" dirty="0">
                          <a:effectLst/>
                        </a:rPr>
                        <a:t>Pumps</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264125">
                <a:tc>
                  <a:txBody>
                    <a:bodyPr/>
                    <a:lstStyle/>
                    <a:p>
                      <a:pPr>
                        <a:lnSpc>
                          <a:spcPct val="115000"/>
                        </a:lnSpc>
                        <a:spcAft>
                          <a:spcPts val="1000"/>
                        </a:spcAft>
                      </a:pPr>
                      <a:r>
                        <a:rPr lang="en-US" sz="1400">
                          <a:effectLst/>
                        </a:rPr>
                        <a:t>Heat Rejection</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390128">
                <a:tc>
                  <a:txBody>
                    <a:bodyPr/>
                    <a:lstStyle/>
                    <a:p>
                      <a:pPr>
                        <a:lnSpc>
                          <a:spcPct val="115000"/>
                        </a:lnSpc>
                        <a:spcAft>
                          <a:spcPts val="1000"/>
                        </a:spcAft>
                      </a:pPr>
                      <a:r>
                        <a:rPr lang="en-US" sz="1400">
                          <a:effectLst/>
                        </a:rPr>
                        <a:t>Humidification</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264125">
                <a:tc>
                  <a:txBody>
                    <a:bodyPr/>
                    <a:lstStyle/>
                    <a:p>
                      <a:pPr>
                        <a:lnSpc>
                          <a:spcPct val="115000"/>
                        </a:lnSpc>
                        <a:spcAft>
                          <a:spcPts val="1000"/>
                        </a:spcAft>
                      </a:pPr>
                      <a:r>
                        <a:rPr lang="en-US" sz="1400">
                          <a:effectLst/>
                        </a:rPr>
                        <a:t>Heat Recovery</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r>
              <a:tr h="264125">
                <a:tc>
                  <a:txBody>
                    <a:bodyPr/>
                    <a:lstStyle/>
                    <a:p>
                      <a:pPr>
                        <a:lnSpc>
                          <a:spcPct val="115000"/>
                        </a:lnSpc>
                        <a:spcAft>
                          <a:spcPts val="1000"/>
                        </a:spcAft>
                      </a:pPr>
                      <a:r>
                        <a:rPr lang="en-US" sz="1400">
                          <a:effectLst/>
                        </a:rPr>
                        <a:t>Water Systems</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71363.96</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1117.49</a:t>
                      </a:r>
                      <a:endParaRPr lang="en-US" sz="1400">
                        <a:solidFill>
                          <a:srgbClr val="000000"/>
                        </a:solidFill>
                        <a:effectLst/>
                        <a:latin typeface="+mn-lt"/>
                        <a:ea typeface="Calibri"/>
                        <a:cs typeface="Times New Roman" pitchFamily="18" charset="0"/>
                      </a:endParaRPr>
                    </a:p>
                  </a:txBody>
                  <a:tcPr marL="68580" marR="68580" marT="0" marB="0" anchor="ctr"/>
                </a:tc>
              </a:tr>
              <a:tr h="264125">
                <a:tc>
                  <a:txBody>
                    <a:bodyPr/>
                    <a:lstStyle/>
                    <a:p>
                      <a:pPr>
                        <a:lnSpc>
                          <a:spcPct val="115000"/>
                        </a:lnSpc>
                        <a:spcAft>
                          <a:spcPts val="1000"/>
                        </a:spcAft>
                      </a:pPr>
                      <a:r>
                        <a:rPr lang="en-US" sz="1400">
                          <a:effectLst/>
                        </a:rPr>
                        <a:t>Refrigeration</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r>
              <a:tr h="264125">
                <a:tc>
                  <a:txBody>
                    <a:bodyPr/>
                    <a:lstStyle/>
                    <a:p>
                      <a:pPr>
                        <a:lnSpc>
                          <a:spcPct val="115000"/>
                        </a:lnSpc>
                        <a:spcAft>
                          <a:spcPts val="1000"/>
                        </a:spcAft>
                      </a:pPr>
                      <a:r>
                        <a:rPr lang="en-US" sz="1400">
                          <a:effectLst/>
                        </a:rPr>
                        <a:t>Generators</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a:effectLst/>
                        </a:rPr>
                        <a:t>0.00</a:t>
                      </a:r>
                      <a:endParaRPr lang="en-US" sz="140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c>
                  <a:txBody>
                    <a:bodyPr/>
                    <a:lstStyle/>
                    <a:p>
                      <a:pPr algn="r">
                        <a:lnSpc>
                          <a:spcPct val="115000"/>
                        </a:lnSpc>
                        <a:spcAft>
                          <a:spcPts val="1000"/>
                        </a:spcAft>
                      </a:pPr>
                      <a:r>
                        <a:rPr lang="en-US" sz="1400" dirty="0">
                          <a:effectLst/>
                        </a:rPr>
                        <a:t>0.00</a:t>
                      </a:r>
                      <a:endParaRPr lang="en-US" sz="1400" dirty="0">
                        <a:solidFill>
                          <a:srgbClr val="000000"/>
                        </a:solidFill>
                        <a:effectLst/>
                        <a:latin typeface="+mn-lt"/>
                        <a:ea typeface="Calibri"/>
                        <a:cs typeface="Times New Roman" pitchFamily="18" charset="0"/>
                      </a:endParaRPr>
                    </a:p>
                  </a:txBody>
                  <a:tcPr marL="68580" marR="68580" marT="0" marB="0" anchor="ctr"/>
                </a:tc>
              </a:tr>
            </a:tbl>
          </a:graphicData>
        </a:graphic>
      </p:graphicFrame>
    </p:spTree>
    <p:extLst>
      <p:ext uri="{BB962C8B-B14F-4D97-AF65-F5344CB8AC3E}">
        <p14:creationId xmlns:p14="http://schemas.microsoft.com/office/powerpoint/2010/main" val="21793282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Environmental design</a:t>
            </a:r>
          </a:p>
        </p:txBody>
      </p:sp>
      <p:sp>
        <p:nvSpPr>
          <p:cNvPr id="3" name="Content Placeholder 2"/>
          <p:cNvSpPr>
            <a:spLocks noGrp="1"/>
          </p:cNvSpPr>
          <p:nvPr>
            <p:ph idx="1"/>
          </p:nvPr>
        </p:nvSpPr>
        <p:spPr>
          <a:xfrm>
            <a:off x="838200" y="1582615"/>
            <a:ext cx="10515600" cy="4594348"/>
          </a:xfrm>
        </p:spPr>
        <p:txBody>
          <a:bodyPr/>
          <a:lstStyle/>
          <a:p>
            <a:r>
              <a:rPr lang="en-US" dirty="0" smtClean="0"/>
              <a:t>Shadows on building</a:t>
            </a:r>
          </a:p>
          <a:p>
            <a:endParaRPr lang="en-US" dirty="0"/>
          </a:p>
        </p:txBody>
      </p:sp>
      <p:pic>
        <p:nvPicPr>
          <p:cNvPr id="6" name="Picture 5"/>
          <p:cNvPicPr/>
          <p:nvPr/>
        </p:nvPicPr>
        <p:blipFill>
          <a:blip r:embed="rId2"/>
          <a:stretch>
            <a:fillRect/>
          </a:stretch>
        </p:blipFill>
        <p:spPr>
          <a:xfrm>
            <a:off x="778076" y="2394883"/>
            <a:ext cx="5005208" cy="34257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1978400" y="6030870"/>
            <a:ext cx="2604560" cy="369332"/>
          </a:xfrm>
          <a:prstGeom prst="rect">
            <a:avLst/>
          </a:prstGeom>
        </p:spPr>
        <p:txBody>
          <a:bodyPr wrap="none">
            <a:spAutoFit/>
          </a:bodyPr>
          <a:lstStyle/>
          <a:p>
            <a:pPr algn="ctr"/>
            <a:r>
              <a:rPr lang="en-US" dirty="0"/>
              <a:t>on 21</a:t>
            </a:r>
            <a:r>
              <a:rPr lang="en-US" baseline="30000" dirty="0"/>
              <a:t>st</a:t>
            </a:r>
            <a:r>
              <a:rPr lang="en-US" dirty="0"/>
              <a:t> of July at 12:00pm</a:t>
            </a:r>
          </a:p>
        </p:txBody>
      </p:sp>
      <p:sp>
        <p:nvSpPr>
          <p:cNvPr id="7" name="Rectangle 6"/>
          <p:cNvSpPr/>
          <p:nvPr/>
        </p:nvSpPr>
        <p:spPr>
          <a:xfrm>
            <a:off x="7422446" y="6030870"/>
            <a:ext cx="2976008" cy="369332"/>
          </a:xfrm>
          <a:prstGeom prst="rect">
            <a:avLst/>
          </a:prstGeom>
        </p:spPr>
        <p:txBody>
          <a:bodyPr wrap="none">
            <a:spAutoFit/>
          </a:bodyPr>
          <a:lstStyle/>
          <a:p>
            <a:r>
              <a:rPr lang="en-US" dirty="0"/>
              <a:t>on 21</a:t>
            </a:r>
            <a:r>
              <a:rPr lang="en-US" baseline="30000" dirty="0"/>
              <a:t>st</a:t>
            </a:r>
            <a:r>
              <a:rPr lang="en-US" dirty="0"/>
              <a:t> of January at 12:00pm</a:t>
            </a:r>
          </a:p>
        </p:txBody>
      </p:sp>
      <p:pic>
        <p:nvPicPr>
          <p:cNvPr id="8" name="Picture 7"/>
          <p:cNvPicPr/>
          <p:nvPr/>
        </p:nvPicPr>
        <p:blipFill>
          <a:blip r:embed="rId3"/>
          <a:stretch>
            <a:fillRect/>
          </a:stretch>
        </p:blipFill>
        <p:spPr>
          <a:xfrm>
            <a:off x="6467288" y="2394883"/>
            <a:ext cx="4886325" cy="34220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639387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9923" y="83771"/>
            <a:ext cx="10515600" cy="1325563"/>
          </a:xfrm>
        </p:spPr>
        <p:txBody>
          <a:bodyPr/>
          <a:lstStyle/>
          <a:p>
            <a:r>
              <a:rPr lang="en-US" dirty="0"/>
              <a:t>Environmental design</a:t>
            </a:r>
          </a:p>
        </p:txBody>
      </p:sp>
      <p:sp>
        <p:nvSpPr>
          <p:cNvPr id="3" name="Content Placeholder 2"/>
          <p:cNvSpPr>
            <a:spLocks noGrp="1"/>
          </p:cNvSpPr>
          <p:nvPr>
            <p:ph idx="1"/>
          </p:nvPr>
        </p:nvSpPr>
        <p:spPr>
          <a:xfrm>
            <a:off x="838200" y="1160586"/>
            <a:ext cx="10515600" cy="5016378"/>
          </a:xfrm>
        </p:spPr>
        <p:txBody>
          <a:bodyPr/>
          <a:lstStyle/>
          <a:p>
            <a:r>
              <a:rPr lang="en-US" dirty="0" smtClean="0"/>
              <a:t>Daylighting </a:t>
            </a:r>
          </a:p>
          <a:p>
            <a:pPr marL="0" indent="0">
              <a:buNone/>
            </a:pPr>
            <a:endParaRPr lang="en-US" dirty="0" smtClean="0"/>
          </a:p>
          <a:p>
            <a:pPr marL="0" indent="0">
              <a:buNone/>
            </a:pPr>
            <a:endParaRPr lang="en-US" dirty="0" smtClean="0"/>
          </a:p>
          <a:p>
            <a:pPr marL="0" indent="0">
              <a:buNone/>
            </a:pPr>
            <a:endParaRPr lang="en-US" dirty="0" smtClean="0"/>
          </a:p>
        </p:txBody>
      </p:sp>
      <p:pic>
        <p:nvPicPr>
          <p:cNvPr id="5" name="Picture 4" descr="C:\Users\123\Desktop\Graduation Project 2\Desgin builder\F1 daylight block.PNG"/>
          <p:cNvPicPr/>
          <p:nvPr/>
        </p:nvPicPr>
        <p:blipFill>
          <a:blip r:embed="rId2">
            <a:extLst>
              <a:ext uri="{28A0092B-C50C-407E-A947-70E740481C1C}">
                <a14:useLocalDpi xmlns:a14="http://schemas.microsoft.com/office/drawing/2010/main" val="0"/>
              </a:ext>
            </a:extLst>
          </a:blip>
          <a:srcRect/>
          <a:stretch>
            <a:fillRect/>
          </a:stretch>
        </p:blipFill>
        <p:spPr bwMode="auto">
          <a:xfrm>
            <a:off x="6624273" y="1829533"/>
            <a:ext cx="5204314" cy="46767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7" name="Table 6"/>
          <p:cNvGraphicFramePr>
            <a:graphicFrameLocks noGrp="1"/>
          </p:cNvGraphicFramePr>
          <p:nvPr>
            <p:extLst>
              <p:ext uri="{D42A27DB-BD31-4B8C-83A1-F6EECF244321}">
                <p14:modId xmlns:p14="http://schemas.microsoft.com/office/powerpoint/2010/main" val="977727901"/>
              </p:ext>
            </p:extLst>
          </p:nvPr>
        </p:nvGraphicFramePr>
        <p:xfrm>
          <a:off x="496276" y="1821636"/>
          <a:ext cx="5834185" cy="5054948"/>
        </p:xfrm>
        <a:graphic>
          <a:graphicData uri="http://schemas.openxmlformats.org/drawingml/2006/table">
            <a:tbl>
              <a:tblPr firstRow="1" bandRow="1">
                <a:tableStyleId>{8799B23B-EC83-4686-B30A-512413B5E67A}</a:tableStyleId>
              </a:tblPr>
              <a:tblGrid>
                <a:gridCol w="1693610"/>
                <a:gridCol w="866051"/>
                <a:gridCol w="1073903"/>
                <a:gridCol w="1157267"/>
                <a:gridCol w="1043354"/>
              </a:tblGrid>
              <a:tr h="524315">
                <a:tc>
                  <a:txBody>
                    <a:bodyPr/>
                    <a:lstStyle/>
                    <a:p>
                      <a:r>
                        <a:rPr lang="en-US" sz="1400" dirty="0" smtClean="0"/>
                        <a:t>Zone</a:t>
                      </a:r>
                      <a:endParaRPr lang="en-US" sz="1400" dirty="0"/>
                    </a:p>
                  </a:txBody>
                  <a:tcPr/>
                </a:tc>
                <a:tc>
                  <a:txBody>
                    <a:bodyPr/>
                    <a:lstStyle/>
                    <a:p>
                      <a:pPr>
                        <a:lnSpc>
                          <a:spcPct val="115000"/>
                        </a:lnSpc>
                        <a:spcAft>
                          <a:spcPts val="1000"/>
                        </a:spcAft>
                      </a:pPr>
                      <a:r>
                        <a:rPr lang="en-US" sz="1400" dirty="0">
                          <a:effectLst/>
                        </a:rPr>
                        <a:t>Average </a:t>
                      </a:r>
                      <a:r>
                        <a:rPr lang="en-US" sz="1400" dirty="0" smtClean="0">
                          <a:effectLst/>
                        </a:rPr>
                        <a:t>D.F (%)</a:t>
                      </a:r>
                      <a:endParaRPr lang="en-US" sz="1400" dirty="0">
                        <a:solidFill>
                          <a:srgbClr val="000000"/>
                        </a:solidFill>
                        <a:effectLst/>
                        <a:latin typeface="+mn-lt"/>
                        <a:ea typeface="Calibri"/>
                        <a:cs typeface="Arial"/>
                      </a:endParaRPr>
                    </a:p>
                  </a:txBody>
                  <a:tcPr marL="68580" marR="68580" marT="0" marB="0"/>
                </a:tc>
                <a:tc>
                  <a:txBody>
                    <a:bodyPr/>
                    <a:lstStyle/>
                    <a:p>
                      <a:r>
                        <a:rPr lang="en-US" sz="1400" kern="1200" dirty="0" smtClean="0">
                          <a:effectLst/>
                        </a:rPr>
                        <a:t>Minimum D.F</a:t>
                      </a:r>
                      <a:r>
                        <a:rPr lang="en-US" sz="1400" kern="1200" baseline="0" dirty="0" smtClean="0">
                          <a:effectLst/>
                        </a:rPr>
                        <a:t> </a:t>
                      </a:r>
                      <a:r>
                        <a:rPr lang="en-US" sz="1400" kern="1200" dirty="0" smtClean="0">
                          <a:effectLst/>
                        </a:rPr>
                        <a:t>(%)</a:t>
                      </a:r>
                      <a:endParaRPr lang="en-US" sz="1400" dirty="0"/>
                    </a:p>
                  </a:txBody>
                  <a:tcPr/>
                </a:tc>
                <a:tc>
                  <a:txBody>
                    <a:bodyPr/>
                    <a:lstStyle/>
                    <a:p>
                      <a:r>
                        <a:rPr lang="en-US" sz="1400" kern="1200" dirty="0" smtClean="0">
                          <a:effectLst/>
                        </a:rPr>
                        <a:t>Standard</a:t>
                      </a:r>
                      <a:r>
                        <a:rPr lang="en-US" sz="1400" kern="1200" baseline="0" dirty="0" smtClean="0">
                          <a:effectLst/>
                        </a:rPr>
                        <a:t> </a:t>
                      </a:r>
                      <a:r>
                        <a:rPr lang="en-US" sz="1400" kern="1200" dirty="0" smtClean="0">
                          <a:effectLst/>
                        </a:rPr>
                        <a:t>Average D.F (%)</a:t>
                      </a:r>
                      <a:endParaRPr lang="en-US" sz="1400" dirty="0"/>
                    </a:p>
                  </a:txBody>
                  <a:tcPr/>
                </a:tc>
                <a:tc>
                  <a:txBody>
                    <a:bodyPr/>
                    <a:lstStyle/>
                    <a:p>
                      <a:pPr>
                        <a:lnSpc>
                          <a:spcPct val="115000"/>
                        </a:lnSpc>
                        <a:spcAft>
                          <a:spcPts val="1000"/>
                        </a:spcAft>
                      </a:pPr>
                      <a:r>
                        <a:rPr lang="en-US" sz="1400" dirty="0" smtClean="0">
                          <a:effectLst/>
                        </a:rPr>
                        <a:t>Standard</a:t>
                      </a:r>
                      <a:r>
                        <a:rPr lang="en-US" sz="1400" baseline="0" dirty="0" smtClean="0">
                          <a:effectLst/>
                        </a:rPr>
                        <a:t> </a:t>
                      </a:r>
                      <a:r>
                        <a:rPr lang="en-US" sz="1400" dirty="0" smtClean="0">
                          <a:effectLst/>
                        </a:rPr>
                        <a:t>Minimum D.F(%)</a:t>
                      </a:r>
                      <a:endParaRPr lang="en-US" sz="1400" dirty="0">
                        <a:solidFill>
                          <a:srgbClr val="000000"/>
                        </a:solidFill>
                        <a:effectLst/>
                        <a:latin typeface="+mn-lt"/>
                        <a:ea typeface="Calibri"/>
                        <a:cs typeface="Arial"/>
                      </a:endParaRPr>
                    </a:p>
                  </a:txBody>
                  <a:tcPr marL="68580" marR="68580" marT="0" marB="0"/>
                </a:tc>
              </a:tr>
              <a:tr h="355834">
                <a:tc>
                  <a:txBody>
                    <a:bodyPr/>
                    <a:lstStyle/>
                    <a:p>
                      <a:pPr marL="457200" algn="l" rtl="1">
                        <a:lnSpc>
                          <a:spcPct val="115000"/>
                        </a:lnSpc>
                        <a:spcAft>
                          <a:spcPts val="1000"/>
                        </a:spcAft>
                      </a:pPr>
                      <a:r>
                        <a:rPr lang="en-US" sz="1400" dirty="0">
                          <a:effectLst/>
                        </a:rPr>
                        <a:t>GF:Classroom1</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5.71</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a:effectLst/>
                        </a:rPr>
                        <a:t>2.18</a:t>
                      </a:r>
                      <a:endParaRPr lang="en-US" sz="140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GF:Classroom1</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4.62</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a:effectLst/>
                        </a:rPr>
                        <a:t>2.16</a:t>
                      </a:r>
                      <a:endParaRPr lang="en-US" sz="140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GF:Classroom3</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5.43</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a:effectLst/>
                        </a:rPr>
                        <a:t>2.26</a:t>
                      </a:r>
                      <a:endParaRPr lang="en-US" sz="140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GF:Office1</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5.76</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a:effectLst/>
                        </a:rPr>
                        <a:t>2.41</a:t>
                      </a:r>
                      <a:endParaRPr lang="en-US" sz="140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GF:Office2</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4.53</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dirty="0">
                          <a:effectLst/>
                        </a:rPr>
                        <a:t>2.53</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GF:Office3</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4.86</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dirty="0">
                          <a:effectLst/>
                        </a:rPr>
                        <a:t>2.27</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GF:Office4</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5.45</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dirty="0">
                          <a:effectLst/>
                        </a:rPr>
                        <a:t>2.04</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GF:Office5</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5.39</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a:effectLst/>
                        </a:rPr>
                        <a:t>2.11</a:t>
                      </a:r>
                      <a:endParaRPr lang="en-US" sz="140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GF:Office6</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4.66</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a:effectLst/>
                        </a:rPr>
                        <a:t>2.55</a:t>
                      </a:r>
                      <a:endParaRPr lang="en-US" sz="140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GF:Office7</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5.05</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a:effectLst/>
                        </a:rPr>
                        <a:t>2.09</a:t>
                      </a:r>
                      <a:endParaRPr lang="en-US" sz="140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r h="355834">
                <a:tc>
                  <a:txBody>
                    <a:bodyPr/>
                    <a:lstStyle/>
                    <a:p>
                      <a:pPr marL="457200" algn="l" rtl="1">
                        <a:lnSpc>
                          <a:spcPct val="115000"/>
                        </a:lnSpc>
                        <a:spcAft>
                          <a:spcPts val="1000"/>
                        </a:spcAft>
                      </a:pPr>
                      <a:r>
                        <a:rPr lang="en-US" sz="1400" dirty="0">
                          <a:effectLst/>
                        </a:rPr>
                        <a:t>GF:Office8</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lnSpc>
                          <a:spcPct val="115000"/>
                        </a:lnSpc>
                        <a:spcAft>
                          <a:spcPts val="1000"/>
                        </a:spcAft>
                      </a:pPr>
                      <a:r>
                        <a:rPr lang="en-US" sz="1400" dirty="0">
                          <a:effectLst/>
                        </a:rPr>
                        <a:t>5.29</a:t>
                      </a:r>
                      <a:endParaRPr lang="en-US" sz="1400" dirty="0">
                        <a:solidFill>
                          <a:srgbClr val="000000"/>
                        </a:solidFill>
                        <a:effectLst/>
                        <a:latin typeface="+mn-lt"/>
                        <a:ea typeface="Calibri"/>
                        <a:cs typeface="Arial"/>
                      </a:endParaRPr>
                    </a:p>
                  </a:txBody>
                  <a:tcPr marL="68580" marR="68580" marT="0" marB="0"/>
                </a:tc>
                <a:tc>
                  <a:txBody>
                    <a:bodyPr/>
                    <a:lstStyle/>
                    <a:p>
                      <a:pPr algn="ctr">
                        <a:lnSpc>
                          <a:spcPct val="115000"/>
                        </a:lnSpc>
                        <a:spcAft>
                          <a:spcPts val="1000"/>
                        </a:spcAft>
                      </a:pPr>
                      <a:r>
                        <a:rPr lang="en-US" sz="1400" dirty="0">
                          <a:effectLst/>
                        </a:rPr>
                        <a:t>2.20</a:t>
                      </a:r>
                      <a:endParaRPr lang="en-US" sz="1400" dirty="0">
                        <a:solidFill>
                          <a:srgbClr val="000000"/>
                        </a:solidFill>
                        <a:effectLst/>
                        <a:latin typeface="+mn-lt"/>
                        <a:ea typeface="Calibri"/>
                        <a:cs typeface="Times New Roman" pitchFamily="18" charset="0"/>
                      </a:endParaRPr>
                    </a:p>
                  </a:txBody>
                  <a:tcPr marL="68580" marR="68580" marT="0" marB="0"/>
                </a:tc>
                <a:tc>
                  <a:txBody>
                    <a:bodyPr/>
                    <a:lstStyle/>
                    <a:p>
                      <a:pPr algn="ctr"/>
                      <a:r>
                        <a:rPr lang="en-US" sz="1400" dirty="0" smtClean="0"/>
                        <a:t>5</a:t>
                      </a:r>
                      <a:endParaRPr lang="en-US" sz="1400" dirty="0"/>
                    </a:p>
                  </a:txBody>
                  <a:tcPr/>
                </a:tc>
                <a:tc>
                  <a:txBody>
                    <a:bodyPr/>
                    <a:lstStyle/>
                    <a:p>
                      <a:pPr algn="ctr"/>
                      <a:r>
                        <a:rPr lang="en-US" sz="1400" dirty="0" smtClean="0"/>
                        <a:t>2</a:t>
                      </a:r>
                      <a:endParaRPr lang="en-US" sz="1400" dirty="0"/>
                    </a:p>
                  </a:txBody>
                  <a:tcPr/>
                </a:tc>
              </a:tr>
            </a:tbl>
          </a:graphicData>
        </a:graphic>
      </p:graphicFrame>
    </p:spTree>
    <p:extLst>
      <p:ext uri="{BB962C8B-B14F-4D97-AF65-F5344CB8AC3E}">
        <p14:creationId xmlns:p14="http://schemas.microsoft.com/office/powerpoint/2010/main" val="38870376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754" y="0"/>
            <a:ext cx="10515600" cy="1409335"/>
          </a:xfrm>
        </p:spPr>
        <p:txBody>
          <a:bodyPr/>
          <a:lstStyle/>
          <a:p>
            <a:r>
              <a:rPr lang="en-US" dirty="0"/>
              <a:t>Environmental design</a:t>
            </a:r>
          </a:p>
        </p:txBody>
      </p:sp>
      <p:sp>
        <p:nvSpPr>
          <p:cNvPr id="3" name="Content Placeholder 2"/>
          <p:cNvSpPr>
            <a:spLocks noGrp="1"/>
          </p:cNvSpPr>
          <p:nvPr>
            <p:ph idx="1"/>
          </p:nvPr>
        </p:nvSpPr>
        <p:spPr>
          <a:xfrm>
            <a:off x="838200" y="1031631"/>
            <a:ext cx="10515600" cy="5145332"/>
          </a:xfrm>
        </p:spPr>
        <p:txBody>
          <a:bodyPr/>
          <a:lstStyle/>
          <a:p>
            <a:r>
              <a:rPr lang="en-US" dirty="0" smtClean="0"/>
              <a:t>Using of sun tunnels for interior rooms to supply with daylight.</a:t>
            </a:r>
          </a:p>
          <a:p>
            <a:pPr marL="0" indent="0">
              <a:buNone/>
            </a:pPr>
            <a:endParaRPr lang="en-US" dirty="0"/>
          </a:p>
        </p:txBody>
      </p:sp>
      <p:pic>
        <p:nvPicPr>
          <p:cNvPr id="4" name="Picture 3" descr="C:\Users\123\Desktop\Graduation Project 2\Desgin builder\classroom.png"/>
          <p:cNvPicPr/>
          <p:nvPr/>
        </p:nvPicPr>
        <p:blipFill>
          <a:blip r:embed="rId2">
            <a:extLst>
              <a:ext uri="{28A0092B-C50C-407E-A947-70E740481C1C}">
                <a14:useLocalDpi xmlns:a14="http://schemas.microsoft.com/office/drawing/2010/main" val="0"/>
              </a:ext>
            </a:extLst>
          </a:blip>
          <a:srcRect/>
          <a:stretch>
            <a:fillRect/>
          </a:stretch>
        </p:blipFill>
        <p:spPr bwMode="auto">
          <a:xfrm>
            <a:off x="1182563" y="1582615"/>
            <a:ext cx="6695246" cy="45301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p:cNvSpPr/>
          <p:nvPr/>
        </p:nvSpPr>
        <p:spPr>
          <a:xfrm>
            <a:off x="2554260" y="6218294"/>
            <a:ext cx="3951851" cy="523220"/>
          </a:xfrm>
          <a:prstGeom prst="rect">
            <a:avLst/>
          </a:prstGeom>
        </p:spPr>
        <p:txBody>
          <a:bodyPr wrap="none">
            <a:spAutoFit/>
          </a:bodyPr>
          <a:lstStyle/>
          <a:p>
            <a:pPr algn="ctr"/>
            <a:r>
              <a:rPr lang="en-US" sz="2800" dirty="0" smtClean="0"/>
              <a:t>Sun tunnels specifications</a:t>
            </a:r>
            <a:endParaRPr lang="en-US" sz="2800" dirty="0"/>
          </a:p>
        </p:txBody>
      </p:sp>
      <p:pic>
        <p:nvPicPr>
          <p:cNvPr id="6" name="Picture 5"/>
          <p:cNvPicPr/>
          <p:nvPr/>
        </p:nvPicPr>
        <p:blipFill>
          <a:blip r:embed="rId3"/>
          <a:stretch>
            <a:fillRect/>
          </a:stretch>
        </p:blipFill>
        <p:spPr>
          <a:xfrm>
            <a:off x="8223737" y="1634131"/>
            <a:ext cx="3147646" cy="2546402"/>
          </a:xfrm>
          <a:prstGeom prst="rect">
            <a:avLst/>
          </a:prstGeom>
          <a:ln>
            <a:solidFill>
              <a:schemeClr val="tx1"/>
            </a:solidFill>
          </a:ln>
          <a:effectLst>
            <a:outerShdw blurRad="292100" dist="139700" dir="2700000" algn="tl" rotWithShape="0">
              <a:srgbClr val="333333">
                <a:alpha val="65000"/>
              </a:srgbClr>
            </a:outerShdw>
          </a:effectLst>
        </p:spPr>
      </p:pic>
      <p:pic>
        <p:nvPicPr>
          <p:cNvPr id="7" name="Picture 6"/>
          <p:cNvPicPr/>
          <p:nvPr/>
        </p:nvPicPr>
        <p:blipFill>
          <a:blip r:embed="rId4"/>
          <a:stretch>
            <a:fillRect/>
          </a:stretch>
        </p:blipFill>
        <p:spPr>
          <a:xfrm>
            <a:off x="8223737" y="4397055"/>
            <a:ext cx="3686908" cy="2167867"/>
          </a:xfrm>
          <a:prstGeom prst="rect">
            <a:avLst/>
          </a:prstGeom>
          <a:ln>
            <a:solidFill>
              <a:schemeClr val="tx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13711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Environmental design</a:t>
            </a:r>
          </a:p>
        </p:txBody>
      </p:sp>
      <p:sp>
        <p:nvSpPr>
          <p:cNvPr id="3" name="Content Placeholder 2"/>
          <p:cNvSpPr>
            <a:spLocks noGrp="1"/>
          </p:cNvSpPr>
          <p:nvPr>
            <p:ph idx="1"/>
          </p:nvPr>
        </p:nvSpPr>
        <p:spPr>
          <a:xfrm>
            <a:off x="838200" y="1465385"/>
            <a:ext cx="10515600" cy="4711578"/>
          </a:xfrm>
        </p:spPr>
        <p:txBody>
          <a:bodyPr/>
          <a:lstStyle/>
          <a:p>
            <a:r>
              <a:rPr lang="en-US" dirty="0" smtClean="0"/>
              <a:t>HVAC system</a:t>
            </a:r>
          </a:p>
          <a:p>
            <a:pPr marL="0" indent="0">
              <a:buNone/>
            </a:pPr>
            <a:r>
              <a:rPr lang="en-US" dirty="0" smtClean="0"/>
              <a:t>Space heating was achieved using cast iron radiators of 3 water columns per section and heating emission of 113Watt.</a:t>
            </a:r>
          </a:p>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 </a:t>
            </a:r>
            <a:endParaRPr lang="en-US" dirty="0" smtClean="0"/>
          </a:p>
          <a:p>
            <a:pPr marL="0" indent="0">
              <a:buNone/>
            </a:pPr>
            <a:endParaRPr lang="en-US" dirty="0"/>
          </a:p>
          <a:p>
            <a:pPr marL="0" indent="0">
              <a:buNone/>
            </a:pPr>
            <a:endParaRPr lang="en-US" dirty="0" smtClean="0"/>
          </a:p>
          <a:p>
            <a:pPr marL="0" indent="0">
              <a:buNone/>
            </a:pPr>
            <a:r>
              <a:rPr lang="en-US" dirty="0" smtClean="0"/>
              <a:t>And using cast iron boiler of medium heating capacity of 128 kW since the needed boiler’s heating capacity = </a:t>
            </a:r>
            <a:r>
              <a:rPr lang="en-US" dirty="0"/>
              <a:t>122.92 kW</a:t>
            </a:r>
          </a:p>
        </p:txBody>
      </p:sp>
      <p:graphicFrame>
        <p:nvGraphicFramePr>
          <p:cNvPr id="4" name="Table 3"/>
          <p:cNvGraphicFramePr>
            <a:graphicFrameLocks noGrp="1"/>
          </p:cNvGraphicFramePr>
          <p:nvPr>
            <p:extLst>
              <p:ext uri="{D42A27DB-BD31-4B8C-83A1-F6EECF244321}">
                <p14:modId xmlns:p14="http://schemas.microsoft.com/office/powerpoint/2010/main" val="1302220316"/>
              </p:ext>
            </p:extLst>
          </p:nvPr>
        </p:nvGraphicFramePr>
        <p:xfrm>
          <a:off x="1023815" y="3188676"/>
          <a:ext cx="6502400" cy="1280160"/>
        </p:xfrm>
        <a:graphic>
          <a:graphicData uri="http://schemas.openxmlformats.org/drawingml/2006/table">
            <a:tbl>
              <a:tblPr firstRow="1" bandRow="1">
                <a:tableStyleId>{8799B23B-EC83-4686-B30A-512413B5E67A}</a:tableStyleId>
              </a:tblPr>
              <a:tblGrid>
                <a:gridCol w="1625600"/>
                <a:gridCol w="1625600"/>
                <a:gridCol w="1625600"/>
                <a:gridCol w="1625600"/>
              </a:tblGrid>
              <a:tr h="457068">
                <a:tc>
                  <a:txBody>
                    <a:bodyPr/>
                    <a:lstStyle/>
                    <a:p>
                      <a:r>
                        <a:rPr lang="en-US" dirty="0" smtClean="0"/>
                        <a:t>Radiator model</a:t>
                      </a:r>
                      <a:endParaRPr lang="en-US" dirty="0"/>
                    </a:p>
                  </a:txBody>
                  <a:tcPr/>
                </a:tc>
                <a:tc>
                  <a:txBody>
                    <a:bodyPr/>
                    <a:lstStyle/>
                    <a:p>
                      <a:r>
                        <a:rPr lang="en-US" dirty="0" smtClean="0"/>
                        <a:t>Type </a:t>
                      </a:r>
                      <a:endParaRPr lang="en-US" dirty="0"/>
                    </a:p>
                  </a:txBody>
                  <a:tcPr/>
                </a:tc>
                <a:tc>
                  <a:txBody>
                    <a:bodyPr/>
                    <a:lstStyle/>
                    <a:p>
                      <a:r>
                        <a:rPr lang="en-US" dirty="0" smtClean="0"/>
                        <a:t>Heating emission </a:t>
                      </a:r>
                      <a:endParaRPr lang="en-US" dirty="0"/>
                    </a:p>
                  </a:txBody>
                  <a:tcPr/>
                </a:tc>
                <a:tc>
                  <a:txBody>
                    <a:bodyPr/>
                    <a:lstStyle/>
                    <a:p>
                      <a:r>
                        <a:rPr lang="en-US" dirty="0" smtClean="0"/>
                        <a:t>Dimensions</a:t>
                      </a:r>
                    </a:p>
                    <a:p>
                      <a:endParaRPr lang="en-US" dirty="0"/>
                    </a:p>
                  </a:txBody>
                  <a:tcPr/>
                </a:tc>
              </a:tr>
              <a:tr h="370840">
                <a:tc>
                  <a:txBody>
                    <a:bodyPr/>
                    <a:lstStyle/>
                    <a:p>
                      <a:r>
                        <a:rPr lang="en-US" sz="1800" kern="1200" dirty="0" smtClean="0">
                          <a:effectLst/>
                        </a:rPr>
                        <a:t>MA 2</a:t>
                      </a:r>
                      <a:endParaRPr lang="en-US" dirty="0"/>
                    </a:p>
                  </a:txBody>
                  <a:tcPr/>
                </a:tc>
                <a:tc>
                  <a:txBody>
                    <a:bodyPr/>
                    <a:lstStyle/>
                    <a:p>
                      <a:r>
                        <a:rPr lang="en-US" sz="1800" kern="1200" dirty="0" smtClean="0">
                          <a:effectLst/>
                        </a:rPr>
                        <a:t>3/558</a:t>
                      </a:r>
                      <a:endParaRPr lang="en-US" dirty="0"/>
                    </a:p>
                  </a:txBody>
                  <a:tcPr/>
                </a:tc>
                <a:tc>
                  <a:txBody>
                    <a:bodyPr/>
                    <a:lstStyle/>
                    <a:p>
                      <a:r>
                        <a:rPr lang="en-US" sz="1800" kern="1200" dirty="0" smtClean="0">
                          <a:effectLst/>
                        </a:rPr>
                        <a:t>113W</a:t>
                      </a:r>
                      <a:endParaRPr lang="en-US" dirty="0"/>
                    </a:p>
                  </a:txBody>
                  <a:tcPr/>
                </a:tc>
                <a:tc>
                  <a:txBody>
                    <a:bodyPr/>
                    <a:lstStyle/>
                    <a:p>
                      <a:r>
                        <a:rPr lang="en-US" sz="1800" kern="1200" dirty="0" smtClean="0">
                          <a:effectLst/>
                        </a:rPr>
                        <a:t>H=558mm</a:t>
                      </a:r>
                    </a:p>
                    <a:p>
                      <a:r>
                        <a:rPr lang="en-US" sz="1800" kern="1200" dirty="0" smtClean="0">
                          <a:effectLst/>
                        </a:rPr>
                        <a:t>L=65mm</a:t>
                      </a:r>
                      <a:endParaRPr lang="en-US" dirty="0"/>
                    </a:p>
                  </a:txBody>
                  <a:tcPr/>
                </a:tc>
              </a:tr>
            </a:tbl>
          </a:graphicData>
        </a:graphic>
      </p:graphicFrame>
    </p:spTree>
    <p:extLst>
      <p:ext uri="{BB962C8B-B14F-4D97-AF65-F5344CB8AC3E}">
        <p14:creationId xmlns:p14="http://schemas.microsoft.com/office/powerpoint/2010/main" val="16742924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Environmental design</a:t>
            </a:r>
          </a:p>
        </p:txBody>
      </p:sp>
      <p:sp>
        <p:nvSpPr>
          <p:cNvPr id="3" name="Content Placeholder 2"/>
          <p:cNvSpPr>
            <a:spLocks noGrp="1"/>
          </p:cNvSpPr>
          <p:nvPr>
            <p:ph idx="1"/>
          </p:nvPr>
        </p:nvSpPr>
        <p:spPr/>
        <p:txBody>
          <a:bodyPr/>
          <a:lstStyle/>
          <a:p>
            <a:r>
              <a:rPr lang="en-US" dirty="0" smtClean="0"/>
              <a:t>Comparison between the previous design and the new design proves that the new design has enhanced building’s performance</a:t>
            </a:r>
          </a:p>
          <a:p>
            <a:pPr marL="0" indent="0">
              <a:buNone/>
            </a:pPr>
            <a:endParaRPr lang="en-US" dirty="0" smtClean="0"/>
          </a:p>
        </p:txBody>
      </p:sp>
      <p:graphicFrame>
        <p:nvGraphicFramePr>
          <p:cNvPr id="4" name="Table 3"/>
          <p:cNvGraphicFramePr>
            <a:graphicFrameLocks noGrp="1"/>
          </p:cNvGraphicFramePr>
          <p:nvPr>
            <p:extLst>
              <p:ext uri="{D42A27DB-BD31-4B8C-83A1-F6EECF244321}">
                <p14:modId xmlns:p14="http://schemas.microsoft.com/office/powerpoint/2010/main" val="2165449323"/>
              </p:ext>
            </p:extLst>
          </p:nvPr>
        </p:nvGraphicFramePr>
        <p:xfrm>
          <a:off x="1200296" y="2843875"/>
          <a:ext cx="9045673" cy="2970252"/>
        </p:xfrm>
        <a:graphic>
          <a:graphicData uri="http://schemas.openxmlformats.org/drawingml/2006/table">
            <a:tbl>
              <a:tblPr firstRow="1" firstCol="1" bandRow="1">
                <a:tableStyleId>{8799B23B-EC83-4686-B30A-512413B5E67A}</a:tableStyleId>
              </a:tblPr>
              <a:tblGrid>
                <a:gridCol w="4086860"/>
                <a:gridCol w="2530602"/>
                <a:gridCol w="2428211"/>
              </a:tblGrid>
              <a:tr h="426863">
                <a:tc>
                  <a:txBody>
                    <a:bodyPr/>
                    <a:lstStyle/>
                    <a:p>
                      <a:pPr marL="457200" algn="l" rtl="1">
                        <a:lnSpc>
                          <a:spcPct val="115000"/>
                        </a:lnSpc>
                        <a:spcAft>
                          <a:spcPts val="0"/>
                        </a:spcAft>
                      </a:pPr>
                      <a:r>
                        <a:rPr lang="en-US" sz="1800" dirty="0">
                          <a:effectLst/>
                        </a:rPr>
                        <a:t>Issue of comparison</a:t>
                      </a:r>
                      <a:endParaRPr lang="en-US" sz="1800" dirty="0">
                        <a:solidFill>
                          <a:srgbClr val="000000"/>
                        </a:solidFill>
                        <a:effectLst/>
                        <a:latin typeface="Times New Roman"/>
                        <a:ea typeface="Calibri"/>
                        <a:cs typeface="Arial"/>
                      </a:endParaRPr>
                    </a:p>
                  </a:txBody>
                  <a:tcPr marL="68580" marR="68580" marT="0" marB="0"/>
                </a:tc>
                <a:tc>
                  <a:txBody>
                    <a:bodyPr/>
                    <a:lstStyle/>
                    <a:p>
                      <a:pPr marL="457200" algn="ctr" rtl="0">
                        <a:lnSpc>
                          <a:spcPct val="115000"/>
                        </a:lnSpc>
                        <a:spcAft>
                          <a:spcPts val="0"/>
                        </a:spcAft>
                      </a:pPr>
                      <a:r>
                        <a:rPr lang="en-US" sz="1800" dirty="0">
                          <a:effectLst/>
                        </a:rPr>
                        <a:t>The previous design</a:t>
                      </a:r>
                      <a:endParaRPr lang="en-US" sz="1800" dirty="0">
                        <a:solidFill>
                          <a:srgbClr val="000000"/>
                        </a:solidFill>
                        <a:effectLst/>
                        <a:latin typeface="Times New Roman"/>
                        <a:ea typeface="Calibri"/>
                        <a:cs typeface="Arial"/>
                      </a:endParaRPr>
                    </a:p>
                  </a:txBody>
                  <a:tcPr marL="68580" marR="68580" marT="0" marB="0"/>
                </a:tc>
                <a:tc>
                  <a:txBody>
                    <a:bodyPr/>
                    <a:lstStyle/>
                    <a:p>
                      <a:pPr marL="457200" algn="ctr" rtl="0">
                        <a:lnSpc>
                          <a:spcPct val="115000"/>
                        </a:lnSpc>
                        <a:spcAft>
                          <a:spcPts val="1000"/>
                        </a:spcAft>
                      </a:pPr>
                      <a:r>
                        <a:rPr lang="en-US" sz="1800" dirty="0">
                          <a:effectLst/>
                        </a:rPr>
                        <a:t>The new design</a:t>
                      </a:r>
                      <a:endParaRPr lang="en-US" sz="1800" dirty="0">
                        <a:solidFill>
                          <a:srgbClr val="000000"/>
                        </a:solidFill>
                        <a:effectLst/>
                        <a:latin typeface="Times New Roman"/>
                        <a:ea typeface="Calibri"/>
                        <a:cs typeface="Arial"/>
                      </a:endParaRPr>
                    </a:p>
                  </a:txBody>
                  <a:tcPr marL="68580" marR="68580" marT="0" marB="0"/>
                </a:tc>
              </a:tr>
              <a:tr h="701795">
                <a:tc>
                  <a:txBody>
                    <a:bodyPr/>
                    <a:lstStyle/>
                    <a:p>
                      <a:pPr marL="457200" algn="l" rtl="1">
                        <a:lnSpc>
                          <a:spcPct val="115000"/>
                        </a:lnSpc>
                        <a:spcAft>
                          <a:spcPts val="0"/>
                        </a:spcAft>
                      </a:pPr>
                      <a:r>
                        <a:rPr lang="en-US" sz="1800" dirty="0">
                          <a:effectLst/>
                        </a:rPr>
                        <a:t>Net site energy (KWh/m</a:t>
                      </a:r>
                      <a:r>
                        <a:rPr lang="en-US" sz="1800" baseline="30000" dirty="0">
                          <a:effectLst/>
                        </a:rPr>
                        <a:t>2</a:t>
                      </a:r>
                      <a:r>
                        <a:rPr lang="en-US" sz="1800" dirty="0">
                          <a:effectLst/>
                        </a:rPr>
                        <a:t>)</a:t>
                      </a:r>
                      <a:endParaRPr lang="en-US" sz="1800" dirty="0">
                        <a:solidFill>
                          <a:srgbClr val="000000"/>
                        </a:solidFill>
                        <a:effectLst/>
                        <a:latin typeface="Times New Roman"/>
                        <a:ea typeface="Calibri"/>
                        <a:cs typeface="Arial"/>
                      </a:endParaRPr>
                    </a:p>
                  </a:txBody>
                  <a:tcPr marL="68580" marR="68580" marT="0" marB="0"/>
                </a:tc>
                <a:tc>
                  <a:txBody>
                    <a:bodyPr/>
                    <a:lstStyle/>
                    <a:p>
                      <a:pPr marL="457200" algn="ctr" rtl="0">
                        <a:lnSpc>
                          <a:spcPct val="115000"/>
                        </a:lnSpc>
                        <a:spcAft>
                          <a:spcPts val="0"/>
                        </a:spcAft>
                      </a:pPr>
                      <a:r>
                        <a:rPr lang="en-US" sz="1800" dirty="0">
                          <a:effectLst/>
                        </a:rPr>
                        <a:t>102.47</a:t>
                      </a:r>
                      <a:endParaRPr lang="en-US" sz="1800" dirty="0">
                        <a:solidFill>
                          <a:srgbClr val="000000"/>
                        </a:solidFill>
                        <a:effectLst/>
                        <a:latin typeface="Times New Roman"/>
                        <a:ea typeface="Calibri"/>
                        <a:cs typeface="Arial"/>
                      </a:endParaRPr>
                    </a:p>
                  </a:txBody>
                  <a:tcPr marL="68580" marR="68580" marT="0" marB="0"/>
                </a:tc>
                <a:tc>
                  <a:txBody>
                    <a:bodyPr/>
                    <a:lstStyle/>
                    <a:p>
                      <a:pPr marL="457200" algn="ctr" rtl="0">
                        <a:lnSpc>
                          <a:spcPct val="115000"/>
                        </a:lnSpc>
                        <a:spcAft>
                          <a:spcPts val="1000"/>
                        </a:spcAft>
                      </a:pPr>
                      <a:r>
                        <a:rPr lang="en-US" sz="1800" dirty="0">
                          <a:effectLst/>
                          <a:highlight>
                            <a:srgbClr val="FFFF00"/>
                          </a:highlight>
                        </a:rPr>
                        <a:t>65.73</a:t>
                      </a:r>
                      <a:endParaRPr lang="en-US" sz="1800" dirty="0">
                        <a:solidFill>
                          <a:srgbClr val="000000"/>
                        </a:solidFill>
                        <a:effectLst/>
                        <a:latin typeface="Times New Roman"/>
                        <a:ea typeface="Calibri"/>
                        <a:cs typeface="Arial"/>
                      </a:endParaRPr>
                    </a:p>
                  </a:txBody>
                  <a:tcPr marL="68580" marR="68580" marT="0" marB="0"/>
                </a:tc>
              </a:tr>
              <a:tr h="701795">
                <a:tc>
                  <a:txBody>
                    <a:bodyPr/>
                    <a:lstStyle/>
                    <a:p>
                      <a:pPr marL="457200" algn="l" rtl="1">
                        <a:lnSpc>
                          <a:spcPct val="115000"/>
                        </a:lnSpc>
                        <a:spcAft>
                          <a:spcPts val="0"/>
                        </a:spcAft>
                      </a:pPr>
                      <a:r>
                        <a:rPr lang="en-US" sz="1800" dirty="0">
                          <a:effectLst/>
                        </a:rPr>
                        <a:t>District heating (KWh)</a:t>
                      </a:r>
                      <a:endParaRPr lang="en-US" sz="1800" dirty="0">
                        <a:solidFill>
                          <a:srgbClr val="000000"/>
                        </a:solidFill>
                        <a:effectLst/>
                        <a:latin typeface="Times New Roman"/>
                        <a:ea typeface="Calibri"/>
                        <a:cs typeface="Arial"/>
                      </a:endParaRPr>
                    </a:p>
                  </a:txBody>
                  <a:tcPr marL="68580" marR="68580" marT="0" marB="0"/>
                </a:tc>
                <a:tc>
                  <a:txBody>
                    <a:bodyPr/>
                    <a:lstStyle/>
                    <a:p>
                      <a:pPr marL="457200" algn="ctr" rtl="0">
                        <a:lnSpc>
                          <a:spcPct val="115000"/>
                        </a:lnSpc>
                        <a:spcAft>
                          <a:spcPts val="1000"/>
                        </a:spcAft>
                      </a:pPr>
                      <a:r>
                        <a:rPr lang="en-US" sz="1800" dirty="0">
                          <a:effectLst/>
                        </a:rPr>
                        <a:t>163788.79</a:t>
                      </a:r>
                      <a:endParaRPr lang="en-US" sz="1800" dirty="0">
                        <a:solidFill>
                          <a:srgbClr val="000000"/>
                        </a:solidFill>
                        <a:effectLst/>
                        <a:latin typeface="Times New Roman"/>
                        <a:ea typeface="Calibri"/>
                        <a:cs typeface="Arial"/>
                      </a:endParaRPr>
                    </a:p>
                  </a:txBody>
                  <a:tcPr marL="68580" marR="68580" marT="0" marB="0"/>
                </a:tc>
                <a:tc>
                  <a:txBody>
                    <a:bodyPr/>
                    <a:lstStyle/>
                    <a:p>
                      <a:pPr algn="ctr" rtl="0">
                        <a:lnSpc>
                          <a:spcPct val="115000"/>
                        </a:lnSpc>
                        <a:spcAft>
                          <a:spcPts val="1000"/>
                        </a:spcAft>
                      </a:pPr>
                      <a:r>
                        <a:rPr lang="en-US" sz="1800" dirty="0">
                          <a:effectLst/>
                          <a:highlight>
                            <a:srgbClr val="FFFF00"/>
                          </a:highlight>
                        </a:rPr>
                        <a:t>14260.40</a:t>
                      </a:r>
                      <a:endParaRPr lang="en-US" sz="1800" dirty="0">
                        <a:solidFill>
                          <a:srgbClr val="000000"/>
                        </a:solidFill>
                        <a:effectLst/>
                        <a:latin typeface="Times New Roman"/>
                        <a:ea typeface="Calibri"/>
                        <a:cs typeface="Arial"/>
                      </a:endParaRPr>
                    </a:p>
                  </a:txBody>
                  <a:tcPr marL="68580" marR="68580" marT="0" marB="0" anchor="ctr"/>
                </a:tc>
              </a:tr>
              <a:tr h="935726">
                <a:tc>
                  <a:txBody>
                    <a:bodyPr/>
                    <a:lstStyle/>
                    <a:p>
                      <a:pPr marL="457200" algn="l" rtl="1">
                        <a:lnSpc>
                          <a:spcPct val="115000"/>
                        </a:lnSpc>
                        <a:spcAft>
                          <a:spcPts val="0"/>
                        </a:spcAft>
                      </a:pPr>
                      <a:r>
                        <a:rPr lang="en-US" sz="1800" dirty="0">
                          <a:effectLst/>
                        </a:rPr>
                        <a:t>energy per conditioned area (W/m</a:t>
                      </a:r>
                      <a:r>
                        <a:rPr lang="en-US" sz="1800" baseline="30000" dirty="0">
                          <a:effectLst/>
                        </a:rPr>
                        <a:t>2</a:t>
                      </a:r>
                      <a:r>
                        <a:rPr lang="en-US" sz="1800" dirty="0">
                          <a:effectLst/>
                        </a:rPr>
                        <a:t>)</a:t>
                      </a:r>
                      <a:endParaRPr lang="en-US" sz="1800" dirty="0">
                        <a:solidFill>
                          <a:srgbClr val="000000"/>
                        </a:solidFill>
                        <a:effectLst/>
                        <a:latin typeface="Times New Roman"/>
                        <a:ea typeface="Calibri"/>
                        <a:cs typeface="Arial"/>
                      </a:endParaRPr>
                    </a:p>
                  </a:txBody>
                  <a:tcPr marL="68580" marR="68580" marT="0" marB="0"/>
                </a:tc>
                <a:tc>
                  <a:txBody>
                    <a:bodyPr/>
                    <a:lstStyle/>
                    <a:p>
                      <a:pPr marL="457200" algn="ctr" rtl="0">
                        <a:lnSpc>
                          <a:spcPct val="115000"/>
                        </a:lnSpc>
                        <a:spcAft>
                          <a:spcPts val="0"/>
                        </a:spcAft>
                      </a:pPr>
                      <a:r>
                        <a:rPr lang="en-US" sz="1800" dirty="0">
                          <a:effectLst/>
                        </a:rPr>
                        <a:t>86.35 </a:t>
                      </a:r>
                      <a:endParaRPr lang="en-US" sz="1800" dirty="0">
                        <a:solidFill>
                          <a:srgbClr val="000000"/>
                        </a:solidFill>
                        <a:effectLst/>
                        <a:latin typeface="Times New Roman"/>
                        <a:ea typeface="Calibri"/>
                        <a:cs typeface="Arial"/>
                      </a:endParaRPr>
                    </a:p>
                  </a:txBody>
                  <a:tcPr marL="68580" marR="68580" marT="0" marB="0"/>
                </a:tc>
                <a:tc>
                  <a:txBody>
                    <a:bodyPr/>
                    <a:lstStyle/>
                    <a:p>
                      <a:pPr marL="457200" algn="ctr" rtl="0">
                        <a:lnSpc>
                          <a:spcPct val="115000"/>
                        </a:lnSpc>
                        <a:spcAft>
                          <a:spcPts val="1000"/>
                        </a:spcAft>
                      </a:pPr>
                      <a:r>
                        <a:rPr lang="en-US" sz="1800" dirty="0">
                          <a:effectLst/>
                          <a:highlight>
                            <a:srgbClr val="FFFF00"/>
                          </a:highlight>
                        </a:rPr>
                        <a:t>25.15</a:t>
                      </a:r>
                      <a:endParaRPr lang="en-US" sz="1800" dirty="0">
                        <a:solidFill>
                          <a:srgbClr val="000000"/>
                        </a:solidFill>
                        <a:effectLst/>
                        <a:latin typeface="Times New Roman"/>
                        <a:ea typeface="Calibri"/>
                        <a:cs typeface="Arial"/>
                      </a:endParaRPr>
                    </a:p>
                  </a:txBody>
                  <a:tcPr marL="68580" marR="68580" marT="0" marB="0"/>
                </a:tc>
              </a:tr>
            </a:tbl>
          </a:graphicData>
        </a:graphic>
      </p:graphicFrame>
      <p:sp>
        <p:nvSpPr>
          <p:cNvPr id="5" name="Rectangle 1"/>
          <p:cNvSpPr>
            <a:spLocks noChangeArrowheads="1"/>
          </p:cNvSpPr>
          <p:nvPr/>
        </p:nvSpPr>
        <p:spPr bwMode="auto">
          <a:xfrm>
            <a:off x="3251200" y="30543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308125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Acoustical design </a:t>
            </a:r>
            <a:endParaRPr lang="en-US" dirty="0"/>
          </a:p>
        </p:txBody>
      </p:sp>
      <p:sp>
        <p:nvSpPr>
          <p:cNvPr id="3" name="Content Placeholder 2"/>
          <p:cNvSpPr>
            <a:spLocks noGrp="1"/>
          </p:cNvSpPr>
          <p:nvPr>
            <p:ph idx="1"/>
          </p:nvPr>
        </p:nvSpPr>
        <p:spPr>
          <a:xfrm>
            <a:off x="838200" y="1512277"/>
            <a:ext cx="10515600" cy="4664686"/>
          </a:xfrm>
        </p:spPr>
        <p:txBody>
          <a:bodyPr/>
          <a:lstStyle/>
          <a:p>
            <a:pPr lvl="0"/>
            <a:r>
              <a:rPr lang="en-US" dirty="0"/>
              <a:t>Sound transmission class (STC</a:t>
            </a:r>
            <a:r>
              <a:rPr lang="en-US" dirty="0" smtClean="0"/>
              <a:t>)</a:t>
            </a:r>
          </a:p>
          <a:p>
            <a:pPr marL="0" lvl="0" indent="0">
              <a:buNone/>
            </a:pPr>
            <a:r>
              <a:rPr lang="en-US" dirty="0" err="1" smtClean="0"/>
              <a:t>Insul</a:t>
            </a:r>
            <a:r>
              <a:rPr lang="en-US" dirty="0" smtClean="0"/>
              <a:t> software has been used to achieve the desired STC values.</a:t>
            </a:r>
          </a:p>
          <a:p>
            <a:pPr marL="0" lvl="0" indent="0">
              <a:buNone/>
            </a:pPr>
            <a:r>
              <a:rPr lang="en-US" dirty="0" smtClean="0"/>
              <a:t>1. For external wall : the obtained value from </a:t>
            </a:r>
            <a:r>
              <a:rPr lang="en-US" dirty="0" err="1" smtClean="0"/>
              <a:t>insul</a:t>
            </a:r>
            <a:r>
              <a:rPr lang="en-US" dirty="0" smtClean="0"/>
              <a:t> = 53 dB</a:t>
            </a:r>
            <a:endParaRPr lang="en-US" dirty="0"/>
          </a:p>
        </p:txBody>
      </p:sp>
      <p:pic>
        <p:nvPicPr>
          <p:cNvPr id="4" name="Picture 3" descr="C:\Users\123\Desktop\Graduation Project 2\Acoustic\ac\cloassroom to outide with windows.PNG"/>
          <p:cNvPicPr/>
          <p:nvPr/>
        </p:nvPicPr>
        <p:blipFill>
          <a:blip r:embed="rId2">
            <a:extLst>
              <a:ext uri="{28A0092B-C50C-407E-A947-70E740481C1C}">
                <a14:useLocalDpi xmlns:a14="http://schemas.microsoft.com/office/drawing/2010/main" val="0"/>
              </a:ext>
            </a:extLst>
          </a:blip>
          <a:srcRect/>
          <a:stretch>
            <a:fillRect/>
          </a:stretch>
        </p:blipFill>
        <p:spPr bwMode="auto">
          <a:xfrm>
            <a:off x="5673969" y="3212122"/>
            <a:ext cx="6400800" cy="30948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5" name="Table 4"/>
          <p:cNvGraphicFramePr>
            <a:graphicFrameLocks noGrp="1"/>
          </p:cNvGraphicFramePr>
          <p:nvPr>
            <p:extLst>
              <p:ext uri="{D42A27DB-BD31-4B8C-83A1-F6EECF244321}">
                <p14:modId xmlns:p14="http://schemas.microsoft.com/office/powerpoint/2010/main" val="2943457674"/>
              </p:ext>
            </p:extLst>
          </p:nvPr>
        </p:nvGraphicFramePr>
        <p:xfrm>
          <a:off x="697523" y="3176928"/>
          <a:ext cx="4767385" cy="1683956"/>
        </p:xfrm>
        <a:graphic>
          <a:graphicData uri="http://schemas.openxmlformats.org/drawingml/2006/table">
            <a:tbl>
              <a:tblPr firstRow="1" bandRow="1">
                <a:tableStyleId>{8799B23B-EC83-4686-B30A-512413B5E67A}</a:tableStyleId>
              </a:tblPr>
              <a:tblGrid>
                <a:gridCol w="1577405"/>
                <a:gridCol w="1577405"/>
                <a:gridCol w="1612575"/>
              </a:tblGrid>
              <a:tr h="370840">
                <a:tc>
                  <a:txBody>
                    <a:bodyPr/>
                    <a:lstStyle/>
                    <a:p>
                      <a:r>
                        <a:rPr lang="en-US" dirty="0" smtClean="0"/>
                        <a:t>Space</a:t>
                      </a:r>
                      <a:endParaRPr lang="en-US" dirty="0"/>
                    </a:p>
                  </a:txBody>
                  <a:tcPr/>
                </a:tc>
                <a:tc>
                  <a:txBody>
                    <a:bodyPr/>
                    <a:lstStyle/>
                    <a:p>
                      <a:r>
                        <a:rPr lang="en-US" dirty="0" smtClean="0"/>
                        <a:t>Adjacent</a:t>
                      </a:r>
                      <a:r>
                        <a:rPr lang="en-US" baseline="0" dirty="0" smtClean="0"/>
                        <a:t> space</a:t>
                      </a:r>
                      <a:endParaRPr lang="en-US" dirty="0"/>
                    </a:p>
                  </a:txBody>
                  <a:tcPr/>
                </a:tc>
                <a:tc>
                  <a:txBody>
                    <a:bodyPr/>
                    <a:lstStyle/>
                    <a:p>
                      <a:r>
                        <a:rPr lang="en-US" dirty="0" smtClean="0"/>
                        <a:t>Recommended</a:t>
                      </a:r>
                      <a:r>
                        <a:rPr lang="en-US" baseline="0" dirty="0" smtClean="0"/>
                        <a:t> STC value (dB)</a:t>
                      </a:r>
                      <a:endParaRPr lang="en-US" dirty="0"/>
                    </a:p>
                  </a:txBody>
                  <a:tcPr/>
                </a:tc>
              </a:tr>
              <a:tr h="398716">
                <a:tc>
                  <a:txBody>
                    <a:bodyPr/>
                    <a:lstStyle/>
                    <a:p>
                      <a:r>
                        <a:rPr lang="en-US" dirty="0" smtClean="0"/>
                        <a:t>Classroom</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outside</a:t>
                      </a:r>
                    </a:p>
                  </a:txBody>
                  <a:tcPr/>
                </a:tc>
                <a:tc>
                  <a:txBody>
                    <a:bodyPr/>
                    <a:lstStyle/>
                    <a:p>
                      <a:pPr algn="ctr"/>
                      <a:r>
                        <a:rPr lang="en-US" dirty="0" smtClean="0"/>
                        <a:t>50</a:t>
                      </a:r>
                      <a:endParaRPr lang="en-US"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Office</a:t>
                      </a:r>
                    </a:p>
                  </a:txBody>
                  <a:tcPr/>
                </a:tc>
                <a:tc>
                  <a:txBody>
                    <a:bodyPr/>
                    <a:lstStyle/>
                    <a:p>
                      <a:r>
                        <a:rPr lang="en-US" dirty="0" smtClean="0"/>
                        <a:t>outside</a:t>
                      </a:r>
                      <a:endParaRPr lang="en-US" dirty="0"/>
                    </a:p>
                  </a:txBody>
                  <a:tcPr/>
                </a:tc>
                <a:tc>
                  <a:txBody>
                    <a:bodyPr/>
                    <a:lstStyle/>
                    <a:p>
                      <a:pPr algn="ctr"/>
                      <a:r>
                        <a:rPr lang="en-US" dirty="0" smtClean="0"/>
                        <a:t>40</a:t>
                      </a:r>
                      <a:endParaRPr lang="en-US" dirty="0"/>
                    </a:p>
                  </a:txBody>
                  <a:tcPr/>
                </a:tc>
              </a:tr>
            </a:tbl>
          </a:graphicData>
        </a:graphic>
      </p:graphicFrame>
    </p:spTree>
    <p:extLst>
      <p:ext uri="{BB962C8B-B14F-4D97-AF65-F5344CB8AC3E}">
        <p14:creationId xmlns:p14="http://schemas.microsoft.com/office/powerpoint/2010/main" val="6326043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Acoustical design </a:t>
            </a:r>
            <a:endParaRPr lang="en-US" dirty="0"/>
          </a:p>
        </p:txBody>
      </p:sp>
      <p:sp>
        <p:nvSpPr>
          <p:cNvPr id="3" name="Content Placeholder 2"/>
          <p:cNvSpPr>
            <a:spLocks noGrp="1"/>
          </p:cNvSpPr>
          <p:nvPr>
            <p:ph idx="1"/>
          </p:nvPr>
        </p:nvSpPr>
        <p:spPr>
          <a:xfrm>
            <a:off x="838200" y="1512277"/>
            <a:ext cx="10515600" cy="4664686"/>
          </a:xfrm>
        </p:spPr>
        <p:txBody>
          <a:bodyPr/>
          <a:lstStyle/>
          <a:p>
            <a:pPr lvl="0"/>
            <a:r>
              <a:rPr lang="en-US" dirty="0"/>
              <a:t>Sound transmission class (STC</a:t>
            </a:r>
            <a:r>
              <a:rPr lang="en-US" dirty="0" smtClean="0"/>
              <a:t>)</a:t>
            </a:r>
          </a:p>
          <a:p>
            <a:pPr marL="0" indent="0">
              <a:buNone/>
            </a:pPr>
            <a:r>
              <a:rPr lang="en-US" dirty="0" smtClean="0"/>
              <a:t>2. For internal wall : </a:t>
            </a:r>
            <a:r>
              <a:rPr lang="en-US" dirty="0"/>
              <a:t>the obtained value from </a:t>
            </a:r>
            <a:r>
              <a:rPr lang="en-US" dirty="0" err="1"/>
              <a:t>insul</a:t>
            </a:r>
            <a:r>
              <a:rPr lang="en-US" dirty="0"/>
              <a:t> = </a:t>
            </a:r>
            <a:r>
              <a:rPr lang="en-US" dirty="0" smtClean="0"/>
              <a:t>42 </a:t>
            </a:r>
            <a:r>
              <a:rPr lang="en-US" dirty="0"/>
              <a:t>dB</a:t>
            </a:r>
          </a:p>
          <a:p>
            <a:pPr marL="0" lvl="0" indent="0">
              <a:buNone/>
            </a:pPr>
            <a:endParaRPr lang="en-US" dirty="0" smtClean="0"/>
          </a:p>
          <a:p>
            <a:pPr marL="0" lvl="0" indent="0">
              <a:buNone/>
            </a:pPr>
            <a:endParaRPr lang="en-US" dirty="0" smtClean="0"/>
          </a:p>
        </p:txBody>
      </p:sp>
      <p:graphicFrame>
        <p:nvGraphicFramePr>
          <p:cNvPr id="5" name="Table 4"/>
          <p:cNvGraphicFramePr>
            <a:graphicFrameLocks noGrp="1"/>
          </p:cNvGraphicFramePr>
          <p:nvPr>
            <p:extLst>
              <p:ext uri="{D42A27DB-BD31-4B8C-83A1-F6EECF244321}">
                <p14:modId xmlns:p14="http://schemas.microsoft.com/office/powerpoint/2010/main" val="3977849850"/>
              </p:ext>
            </p:extLst>
          </p:nvPr>
        </p:nvGraphicFramePr>
        <p:xfrm>
          <a:off x="941753" y="2743200"/>
          <a:ext cx="4767385" cy="2425636"/>
        </p:xfrm>
        <a:graphic>
          <a:graphicData uri="http://schemas.openxmlformats.org/drawingml/2006/table">
            <a:tbl>
              <a:tblPr firstRow="1" bandRow="1">
                <a:tableStyleId>{8799B23B-EC83-4686-B30A-512413B5E67A}</a:tableStyleId>
              </a:tblPr>
              <a:tblGrid>
                <a:gridCol w="1577405"/>
                <a:gridCol w="1577405"/>
                <a:gridCol w="1612575"/>
              </a:tblGrid>
              <a:tr h="687214">
                <a:tc>
                  <a:txBody>
                    <a:bodyPr/>
                    <a:lstStyle/>
                    <a:p>
                      <a:r>
                        <a:rPr lang="en-US" dirty="0" smtClean="0"/>
                        <a:t>Space</a:t>
                      </a:r>
                      <a:endParaRPr lang="en-US" dirty="0"/>
                    </a:p>
                  </a:txBody>
                  <a:tcPr/>
                </a:tc>
                <a:tc>
                  <a:txBody>
                    <a:bodyPr/>
                    <a:lstStyle/>
                    <a:p>
                      <a:r>
                        <a:rPr lang="en-US" dirty="0" smtClean="0"/>
                        <a:t>Adjacent</a:t>
                      </a:r>
                      <a:r>
                        <a:rPr lang="en-US" baseline="0" dirty="0" smtClean="0"/>
                        <a:t> space</a:t>
                      </a:r>
                      <a:endParaRPr lang="en-US" dirty="0"/>
                    </a:p>
                  </a:txBody>
                  <a:tcPr/>
                </a:tc>
                <a:tc>
                  <a:txBody>
                    <a:bodyPr/>
                    <a:lstStyle/>
                    <a:p>
                      <a:r>
                        <a:rPr lang="en-US" dirty="0" smtClean="0"/>
                        <a:t>Recommended</a:t>
                      </a:r>
                      <a:r>
                        <a:rPr lang="en-US" baseline="0" dirty="0" smtClean="0"/>
                        <a:t> STC value (dB)</a:t>
                      </a:r>
                      <a:endParaRPr lang="en-US" dirty="0"/>
                    </a:p>
                  </a:txBody>
                  <a:tcPr/>
                </a:tc>
              </a:tr>
              <a:tr h="398716">
                <a:tc>
                  <a:txBody>
                    <a:bodyPr/>
                    <a:lstStyle/>
                    <a:p>
                      <a:r>
                        <a:rPr lang="en-US" dirty="0" smtClean="0"/>
                        <a:t>Classroom</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Classroom</a:t>
                      </a:r>
                    </a:p>
                  </a:txBody>
                  <a:tcPr/>
                </a:tc>
                <a:tc>
                  <a:txBody>
                    <a:bodyPr/>
                    <a:lstStyle/>
                    <a:p>
                      <a:pPr algn="ctr"/>
                      <a:r>
                        <a:rPr lang="en-US" dirty="0" smtClean="0"/>
                        <a:t>42 </a:t>
                      </a:r>
                      <a:endParaRPr lang="en-US"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Classroom</a:t>
                      </a:r>
                    </a:p>
                  </a:txBody>
                  <a:tcPr/>
                </a:tc>
                <a:tc>
                  <a:txBody>
                    <a:bodyPr/>
                    <a:lstStyle/>
                    <a:p>
                      <a:r>
                        <a:rPr lang="en-US" dirty="0" smtClean="0"/>
                        <a:t>Corridor</a:t>
                      </a:r>
                      <a:endParaRPr lang="en-US" dirty="0"/>
                    </a:p>
                  </a:txBody>
                  <a:tcPr/>
                </a:tc>
                <a:tc>
                  <a:txBody>
                    <a:bodyPr/>
                    <a:lstStyle/>
                    <a:p>
                      <a:pPr algn="ctr"/>
                      <a:r>
                        <a:rPr lang="en-US" dirty="0" smtClean="0"/>
                        <a:t>40</a:t>
                      </a:r>
                      <a:endParaRPr lang="en-US" dirty="0"/>
                    </a:p>
                  </a:txBody>
                  <a:tcPr/>
                </a:tc>
              </a:tr>
              <a:tr h="370840">
                <a:tc>
                  <a:txBody>
                    <a:bodyPr/>
                    <a:lstStyle/>
                    <a:p>
                      <a:r>
                        <a:rPr lang="en-US" dirty="0" smtClean="0"/>
                        <a:t>Office</a:t>
                      </a:r>
                      <a:endParaRPr lang="en-US" dirty="0"/>
                    </a:p>
                  </a:txBody>
                  <a:tcPr/>
                </a:tc>
                <a:tc>
                  <a:txBody>
                    <a:bodyPr/>
                    <a:lstStyle/>
                    <a:p>
                      <a:r>
                        <a:rPr lang="en-US" dirty="0" smtClean="0"/>
                        <a:t>Office</a:t>
                      </a:r>
                      <a:endParaRPr lang="en-US" dirty="0"/>
                    </a:p>
                  </a:txBody>
                  <a:tcPr/>
                </a:tc>
                <a:tc>
                  <a:txBody>
                    <a:bodyPr/>
                    <a:lstStyle/>
                    <a:p>
                      <a:pPr algn="ctr"/>
                      <a:r>
                        <a:rPr lang="en-US" dirty="0" smtClean="0"/>
                        <a:t>40</a:t>
                      </a:r>
                      <a:endParaRPr lang="en-US" dirty="0"/>
                    </a:p>
                  </a:txBody>
                  <a:tcPr/>
                </a:tc>
              </a:tr>
              <a:tr h="370840">
                <a:tc>
                  <a:txBody>
                    <a:bodyPr/>
                    <a:lstStyle/>
                    <a:p>
                      <a:r>
                        <a:rPr lang="en-US" dirty="0" smtClean="0"/>
                        <a:t>Office</a:t>
                      </a:r>
                      <a:endParaRPr lang="en-US" dirty="0"/>
                    </a:p>
                  </a:txBody>
                  <a:tcPr/>
                </a:tc>
                <a:tc>
                  <a:txBody>
                    <a:bodyPr/>
                    <a:lstStyle/>
                    <a:p>
                      <a:r>
                        <a:rPr lang="en-US" dirty="0" smtClean="0"/>
                        <a:t>Corridor</a:t>
                      </a:r>
                      <a:r>
                        <a:rPr lang="en-US" baseline="0" dirty="0" smtClean="0"/>
                        <a:t> </a:t>
                      </a:r>
                      <a:endParaRPr lang="en-US" dirty="0"/>
                    </a:p>
                  </a:txBody>
                  <a:tcPr/>
                </a:tc>
                <a:tc>
                  <a:txBody>
                    <a:bodyPr/>
                    <a:lstStyle/>
                    <a:p>
                      <a:pPr algn="ctr"/>
                      <a:r>
                        <a:rPr lang="en-US" dirty="0" smtClean="0"/>
                        <a:t>40</a:t>
                      </a:r>
                      <a:endParaRPr lang="en-US" dirty="0"/>
                    </a:p>
                  </a:txBody>
                  <a:tcPr/>
                </a:tc>
              </a:tr>
            </a:tbl>
          </a:graphicData>
        </a:graphic>
      </p:graphicFrame>
      <p:pic>
        <p:nvPicPr>
          <p:cNvPr id="6" name="Picture 5" descr="C:\Users\123\Desktop\Graduation Project 2\Acoustic\ac\classroom to classroom.PNG"/>
          <p:cNvPicPr/>
          <p:nvPr/>
        </p:nvPicPr>
        <p:blipFill>
          <a:blip r:embed="rId2">
            <a:extLst>
              <a:ext uri="{28A0092B-C50C-407E-A947-70E740481C1C}">
                <a14:useLocalDpi xmlns:a14="http://schemas.microsoft.com/office/drawing/2010/main" val="0"/>
              </a:ext>
            </a:extLst>
          </a:blip>
          <a:srcRect/>
          <a:stretch>
            <a:fillRect/>
          </a:stretch>
        </p:blipFill>
        <p:spPr bwMode="auto">
          <a:xfrm>
            <a:off x="5926552" y="2784352"/>
            <a:ext cx="6148217" cy="31123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311076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435" y="-173420"/>
            <a:ext cx="10515600" cy="1690688"/>
          </a:xfrm>
        </p:spPr>
        <p:txBody>
          <a:bodyPr/>
          <a:lstStyle/>
          <a:p>
            <a:r>
              <a:rPr lang="en-US" dirty="0" smtClean="0"/>
              <a:t>Acoustical design </a:t>
            </a:r>
            <a:endParaRPr lang="en-US" dirty="0"/>
          </a:p>
        </p:txBody>
      </p:sp>
      <p:sp>
        <p:nvSpPr>
          <p:cNvPr id="3" name="Content Placeholder 2"/>
          <p:cNvSpPr>
            <a:spLocks noGrp="1"/>
          </p:cNvSpPr>
          <p:nvPr>
            <p:ph idx="1"/>
          </p:nvPr>
        </p:nvSpPr>
        <p:spPr>
          <a:xfrm>
            <a:off x="838200" y="1103586"/>
            <a:ext cx="10515600" cy="5073377"/>
          </a:xfrm>
        </p:spPr>
        <p:txBody>
          <a:bodyPr/>
          <a:lstStyle/>
          <a:p>
            <a:pPr lvl="0"/>
            <a:r>
              <a:rPr lang="en-US" dirty="0"/>
              <a:t>Impact insulation class (IIC</a:t>
            </a:r>
            <a:r>
              <a:rPr lang="en-US" dirty="0" smtClean="0"/>
              <a:t>)</a:t>
            </a:r>
          </a:p>
          <a:p>
            <a:pPr marL="0" indent="0">
              <a:buNone/>
            </a:pPr>
            <a:r>
              <a:rPr lang="en-US" dirty="0" err="1"/>
              <a:t>Insul</a:t>
            </a:r>
            <a:r>
              <a:rPr lang="en-US" dirty="0"/>
              <a:t> software has been used to achieve the desired </a:t>
            </a:r>
            <a:r>
              <a:rPr lang="en-US" dirty="0" smtClean="0"/>
              <a:t>IIC value.</a:t>
            </a:r>
          </a:p>
          <a:p>
            <a:pPr marL="0" lvl="0" indent="0">
              <a:buNone/>
            </a:pPr>
            <a:r>
              <a:rPr lang="en-US" dirty="0" smtClean="0"/>
              <a:t>For design, a classroom above classroom was considered to be the most critical zone. The </a:t>
            </a:r>
            <a:r>
              <a:rPr lang="en-US" dirty="0"/>
              <a:t>recommended IIC value is 50 </a:t>
            </a:r>
            <a:r>
              <a:rPr lang="en-US" dirty="0" smtClean="0"/>
              <a:t>dB and the obtained value from </a:t>
            </a:r>
            <a:r>
              <a:rPr lang="en-US" dirty="0" err="1" smtClean="0"/>
              <a:t>insul</a:t>
            </a:r>
            <a:r>
              <a:rPr lang="en-US" dirty="0" smtClean="0"/>
              <a:t> = 52 </a:t>
            </a:r>
            <a:r>
              <a:rPr lang="en-US" dirty="0" err="1" smtClean="0"/>
              <a:t>dB.</a:t>
            </a:r>
            <a:endParaRPr lang="en-US" dirty="0"/>
          </a:p>
          <a:p>
            <a:pPr marL="0" lvl="0" indent="0">
              <a:buNone/>
            </a:pPr>
            <a:endParaRPr lang="en-US" dirty="0" smtClean="0"/>
          </a:p>
          <a:p>
            <a:pPr marL="0" lvl="0" indent="0">
              <a:buNone/>
            </a:pPr>
            <a:endParaRPr lang="en-US" dirty="0" smtClean="0"/>
          </a:p>
        </p:txBody>
      </p:sp>
      <p:pic>
        <p:nvPicPr>
          <p:cNvPr id="8" name="Picture 7" descr="C:\Users\123\Desktop\Graduation Project 2\Acoustic\ac\iic 3.PNG"/>
          <p:cNvPicPr/>
          <p:nvPr/>
        </p:nvPicPr>
        <p:blipFill>
          <a:blip r:embed="rId2">
            <a:extLst>
              <a:ext uri="{28A0092B-C50C-407E-A947-70E740481C1C}">
                <a14:useLocalDpi xmlns:a14="http://schemas.microsoft.com/office/drawing/2010/main" val="0"/>
              </a:ext>
            </a:extLst>
          </a:blip>
          <a:srcRect/>
          <a:stretch>
            <a:fillRect/>
          </a:stretch>
        </p:blipFill>
        <p:spPr bwMode="auto">
          <a:xfrm>
            <a:off x="7955673" y="2976203"/>
            <a:ext cx="3269375" cy="37241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descr="G:\rur\Capture.PNG"/>
          <p:cNvPicPr/>
          <p:nvPr/>
        </p:nvPicPr>
        <p:blipFill>
          <a:blip r:embed="rId3">
            <a:extLst>
              <a:ext uri="{28A0092B-C50C-407E-A947-70E740481C1C}">
                <a14:useLocalDpi xmlns:a14="http://schemas.microsoft.com/office/drawing/2010/main" val="0"/>
              </a:ext>
            </a:extLst>
          </a:blip>
          <a:srcRect/>
          <a:stretch>
            <a:fillRect/>
          </a:stretch>
        </p:blipFill>
        <p:spPr bwMode="auto">
          <a:xfrm>
            <a:off x="4164757" y="3647319"/>
            <a:ext cx="3235872" cy="270618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5777815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0699" y="0"/>
            <a:ext cx="10515600" cy="1325563"/>
          </a:xfrm>
        </p:spPr>
        <p:txBody>
          <a:bodyPr/>
          <a:lstStyle/>
          <a:p>
            <a:r>
              <a:rPr lang="en-US" dirty="0"/>
              <a:t>Acoustical design </a:t>
            </a:r>
          </a:p>
        </p:txBody>
      </p:sp>
      <p:sp>
        <p:nvSpPr>
          <p:cNvPr id="3" name="Content Placeholder 2"/>
          <p:cNvSpPr>
            <a:spLocks noGrp="1"/>
          </p:cNvSpPr>
          <p:nvPr>
            <p:ph idx="1"/>
          </p:nvPr>
        </p:nvSpPr>
        <p:spPr>
          <a:xfrm>
            <a:off x="838200" y="1151906"/>
            <a:ext cx="10515600" cy="5025058"/>
          </a:xfrm>
        </p:spPr>
        <p:txBody>
          <a:bodyPr/>
          <a:lstStyle/>
          <a:p>
            <a:pPr lvl="0"/>
            <a:r>
              <a:rPr lang="en-US" dirty="0"/>
              <a:t>Reverberation time ( RT60)</a:t>
            </a:r>
          </a:p>
          <a:p>
            <a:pPr marL="0" indent="0">
              <a:buNone/>
            </a:pPr>
            <a:r>
              <a:rPr lang="en-US" dirty="0" err="1"/>
              <a:t>Ecotect</a:t>
            </a:r>
            <a:r>
              <a:rPr lang="en-US" dirty="0"/>
              <a:t> Analysis software </a:t>
            </a:r>
            <a:r>
              <a:rPr lang="en-US" dirty="0" smtClean="0"/>
              <a:t>has been used to achieve the recommended RT60 values.</a:t>
            </a:r>
          </a:p>
          <a:p>
            <a:pPr marL="0" indent="0">
              <a:buNone/>
            </a:pPr>
            <a:r>
              <a:rPr lang="en-US" dirty="0" smtClean="0"/>
              <a:t>Indoor court : it needs a </a:t>
            </a:r>
            <a:r>
              <a:rPr lang="en-US" dirty="0"/>
              <a:t>reverberation time of less than </a:t>
            </a:r>
            <a:r>
              <a:rPr lang="en-US" dirty="0" smtClean="0"/>
              <a:t>2 </a:t>
            </a:r>
            <a:r>
              <a:rPr lang="en-US" dirty="0"/>
              <a:t>seconds </a:t>
            </a:r>
            <a:r>
              <a:rPr lang="en-US" dirty="0" smtClean="0"/>
              <a:t>(&lt; 2 </a:t>
            </a:r>
            <a:r>
              <a:rPr lang="en-US" dirty="0"/>
              <a:t>seconds)</a:t>
            </a:r>
            <a:endParaRPr lang="en-US" dirty="0" smtClean="0"/>
          </a:p>
          <a:p>
            <a:pPr marL="0" indent="0">
              <a:buNone/>
            </a:pPr>
            <a:endParaRPr lang="en-US" dirty="0"/>
          </a:p>
        </p:txBody>
      </p:sp>
      <p:pic>
        <p:nvPicPr>
          <p:cNvPr id="7" name="Picture 6" descr="C:\Users\123\Desktop\acoustic gym\33333333.PNG"/>
          <p:cNvPicPr/>
          <p:nvPr/>
        </p:nvPicPr>
        <p:blipFill>
          <a:blip r:embed="rId2">
            <a:extLst>
              <a:ext uri="{28A0092B-C50C-407E-A947-70E740481C1C}">
                <a14:useLocalDpi xmlns:a14="http://schemas.microsoft.com/office/drawing/2010/main" val="0"/>
              </a:ext>
            </a:extLst>
          </a:blip>
          <a:srcRect/>
          <a:stretch>
            <a:fillRect/>
          </a:stretch>
        </p:blipFill>
        <p:spPr bwMode="auto">
          <a:xfrm>
            <a:off x="7115865" y="3764478"/>
            <a:ext cx="4605080" cy="18287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8" name="Table 7"/>
          <p:cNvGraphicFramePr>
            <a:graphicFrameLocks noGrp="1"/>
          </p:cNvGraphicFramePr>
          <p:nvPr>
            <p:extLst>
              <p:ext uri="{D42A27DB-BD31-4B8C-83A1-F6EECF244321}">
                <p14:modId xmlns:p14="http://schemas.microsoft.com/office/powerpoint/2010/main" val="1447700576"/>
              </p:ext>
            </p:extLst>
          </p:nvPr>
        </p:nvGraphicFramePr>
        <p:xfrm>
          <a:off x="808840" y="3712247"/>
          <a:ext cx="6019471" cy="1869156"/>
        </p:xfrm>
        <a:graphic>
          <a:graphicData uri="http://schemas.openxmlformats.org/drawingml/2006/table">
            <a:tbl>
              <a:tblPr firstRow="1" bandRow="1">
                <a:tableStyleId>{8799B23B-EC83-4686-B30A-512413B5E67A}</a:tableStyleId>
              </a:tblPr>
              <a:tblGrid>
                <a:gridCol w="2252400"/>
                <a:gridCol w="3767071"/>
              </a:tblGrid>
              <a:tr h="934578">
                <a:tc>
                  <a:txBody>
                    <a:bodyPr/>
                    <a:lstStyle/>
                    <a:p>
                      <a:r>
                        <a:rPr lang="en-US" sz="1600" dirty="0" smtClean="0"/>
                        <a:t>Space</a:t>
                      </a:r>
                      <a:endParaRPr lang="en-US" sz="1600" dirty="0"/>
                    </a:p>
                  </a:txBody>
                  <a:tcPr/>
                </a:tc>
                <a:tc>
                  <a:txBody>
                    <a:bodyPr/>
                    <a:lstStyle/>
                    <a:p>
                      <a:r>
                        <a:rPr lang="en-US" sz="1600" dirty="0" smtClean="0"/>
                        <a:t>Treatment</a:t>
                      </a:r>
                      <a:endParaRPr lang="en-US" sz="1600" dirty="0"/>
                    </a:p>
                  </a:txBody>
                  <a:tcPr/>
                </a:tc>
              </a:tr>
              <a:tr h="934578">
                <a:tc>
                  <a:txBody>
                    <a:bodyPr/>
                    <a:lstStyle/>
                    <a:p>
                      <a:r>
                        <a:rPr lang="en-US" sz="1600" dirty="0" smtClean="0"/>
                        <a:t>Indoor court</a:t>
                      </a:r>
                      <a:endParaRPr lang="en-US" sz="1600" dirty="0"/>
                    </a:p>
                  </a:txBody>
                  <a:tcPr/>
                </a:tc>
                <a:tc>
                  <a:txBody>
                    <a:bodyPr/>
                    <a:lstStyle/>
                    <a:p>
                      <a:r>
                        <a:rPr lang="en-US" sz="1600" kern="1200" dirty="0" smtClean="0">
                          <a:solidFill>
                            <a:schemeClr val="tx1"/>
                          </a:solidFill>
                          <a:effectLst/>
                          <a:latin typeface="+mn-lt"/>
                          <a:ea typeface="+mn-ea"/>
                          <a:cs typeface="+mn-cs"/>
                        </a:rPr>
                        <a:t>perforated </a:t>
                      </a:r>
                      <a:r>
                        <a:rPr lang="en-US" sz="1800" kern="1200" dirty="0" smtClean="0">
                          <a:solidFill>
                            <a:schemeClr val="tx1"/>
                          </a:solidFill>
                          <a:effectLst/>
                          <a:latin typeface="+mn-lt"/>
                          <a:ea typeface="+mn-ea"/>
                          <a:cs typeface="+mn-cs"/>
                        </a:rPr>
                        <a:t>ceiling panels</a:t>
                      </a:r>
                    </a:p>
                    <a:p>
                      <a:r>
                        <a:rPr lang="en-US" sz="1800" kern="1200" dirty="0" smtClean="0">
                          <a:solidFill>
                            <a:schemeClr val="tx1"/>
                          </a:solidFill>
                          <a:effectLst/>
                          <a:latin typeface="+mn-lt"/>
                          <a:ea typeface="+mn-ea"/>
                          <a:cs typeface="+mn-cs"/>
                        </a:rPr>
                        <a:t>acoustical planks on walls</a:t>
                      </a:r>
                      <a:endParaRPr lang="en-US" sz="1600" dirty="0"/>
                    </a:p>
                  </a:txBody>
                  <a:tcPr/>
                </a:tc>
              </a:tr>
            </a:tbl>
          </a:graphicData>
        </a:graphic>
      </p:graphicFrame>
    </p:spTree>
    <p:extLst>
      <p:ext uri="{BB962C8B-B14F-4D97-AF65-F5344CB8AC3E}">
        <p14:creationId xmlns:p14="http://schemas.microsoft.com/office/powerpoint/2010/main" val="381517144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0699" y="0"/>
            <a:ext cx="10515600" cy="1325563"/>
          </a:xfrm>
        </p:spPr>
        <p:txBody>
          <a:bodyPr/>
          <a:lstStyle/>
          <a:p>
            <a:r>
              <a:rPr lang="en-US" dirty="0"/>
              <a:t>Acoustical design </a:t>
            </a:r>
          </a:p>
        </p:txBody>
      </p:sp>
      <p:sp>
        <p:nvSpPr>
          <p:cNvPr id="3" name="Content Placeholder 2"/>
          <p:cNvSpPr>
            <a:spLocks noGrp="1"/>
          </p:cNvSpPr>
          <p:nvPr>
            <p:ph idx="1"/>
          </p:nvPr>
        </p:nvSpPr>
        <p:spPr>
          <a:xfrm>
            <a:off x="838200" y="1151906"/>
            <a:ext cx="10515600" cy="5025058"/>
          </a:xfrm>
        </p:spPr>
        <p:txBody>
          <a:bodyPr/>
          <a:lstStyle/>
          <a:p>
            <a:pPr marL="0" lvl="0" indent="0">
              <a:buNone/>
            </a:pPr>
            <a:r>
              <a:rPr lang="en-US" dirty="0" smtClean="0"/>
              <a:t>Perforated ceiling panels</a:t>
            </a:r>
            <a:endParaRPr lang="en-US" dirty="0"/>
          </a:p>
        </p:txBody>
      </p:sp>
      <p:pic>
        <p:nvPicPr>
          <p:cNvPr id="6" name="Picture 5"/>
          <p:cNvPicPr/>
          <p:nvPr/>
        </p:nvPicPr>
        <p:blipFill>
          <a:blip r:embed="rId2"/>
          <a:stretch>
            <a:fillRect/>
          </a:stretch>
        </p:blipFill>
        <p:spPr>
          <a:xfrm>
            <a:off x="1059456" y="1586960"/>
            <a:ext cx="3713821" cy="2507457"/>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p:cNvPicPr/>
          <p:nvPr/>
        </p:nvPicPr>
        <p:blipFill>
          <a:blip r:embed="rId3"/>
          <a:stretch>
            <a:fillRect/>
          </a:stretch>
        </p:blipFill>
        <p:spPr>
          <a:xfrm>
            <a:off x="5026819" y="1586960"/>
            <a:ext cx="3959246" cy="2507457"/>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p:cNvPicPr/>
          <p:nvPr/>
        </p:nvPicPr>
        <p:blipFill>
          <a:blip r:embed="rId4"/>
          <a:stretch>
            <a:fillRect/>
          </a:stretch>
        </p:blipFill>
        <p:spPr>
          <a:xfrm>
            <a:off x="1855103" y="4261447"/>
            <a:ext cx="6817642" cy="2406545"/>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242032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0699" y="0"/>
            <a:ext cx="10515600" cy="1325563"/>
          </a:xfrm>
        </p:spPr>
        <p:txBody>
          <a:bodyPr/>
          <a:lstStyle/>
          <a:p>
            <a:r>
              <a:rPr lang="en-US" dirty="0"/>
              <a:t>Acoustical design </a:t>
            </a:r>
          </a:p>
        </p:txBody>
      </p:sp>
      <p:sp>
        <p:nvSpPr>
          <p:cNvPr id="3" name="Content Placeholder 2"/>
          <p:cNvSpPr>
            <a:spLocks noGrp="1"/>
          </p:cNvSpPr>
          <p:nvPr>
            <p:ph idx="1"/>
          </p:nvPr>
        </p:nvSpPr>
        <p:spPr>
          <a:xfrm>
            <a:off x="838200" y="1045029"/>
            <a:ext cx="10515600" cy="5131935"/>
          </a:xfrm>
        </p:spPr>
        <p:txBody>
          <a:bodyPr/>
          <a:lstStyle/>
          <a:p>
            <a:pPr marL="0" indent="0">
              <a:buNone/>
            </a:pPr>
            <a:r>
              <a:rPr lang="en-US" dirty="0" smtClean="0"/>
              <a:t>Acoustical </a:t>
            </a:r>
            <a:r>
              <a:rPr lang="en-US" dirty="0"/>
              <a:t>planks on walls</a:t>
            </a:r>
          </a:p>
        </p:txBody>
      </p:sp>
      <p:pic>
        <p:nvPicPr>
          <p:cNvPr id="7" name="Picture 6"/>
          <p:cNvPicPr/>
          <p:nvPr/>
        </p:nvPicPr>
        <p:blipFill>
          <a:blip r:embed="rId2"/>
          <a:stretch>
            <a:fillRect/>
          </a:stretch>
        </p:blipFill>
        <p:spPr>
          <a:xfrm>
            <a:off x="1580222" y="1667614"/>
            <a:ext cx="3799301" cy="2476871"/>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descr="C:\Users\123\Desktop\Graduation Project 2\Acoustic\gym planks.PNG 2.png"/>
          <p:cNvPicPr/>
          <p:nvPr/>
        </p:nvPicPr>
        <p:blipFill>
          <a:blip r:embed="rId3">
            <a:extLst>
              <a:ext uri="{28A0092B-C50C-407E-A947-70E740481C1C}">
                <a14:useLocalDpi xmlns:a14="http://schemas.microsoft.com/office/drawing/2010/main" val="0"/>
              </a:ext>
            </a:extLst>
          </a:blip>
          <a:srcRect/>
          <a:stretch>
            <a:fillRect/>
          </a:stretch>
        </p:blipFill>
        <p:spPr bwMode="auto">
          <a:xfrm>
            <a:off x="5766690" y="1667615"/>
            <a:ext cx="5811751" cy="2476871"/>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descr="C:\Users\123\Desktop\Graduation Project 2\Acoustic\Soundsilencer-group.jpg"/>
          <p:cNvPicPr/>
          <p:nvPr/>
        </p:nvPicPr>
        <p:blipFill>
          <a:blip r:embed="rId4">
            <a:extLst>
              <a:ext uri="{28A0092B-C50C-407E-A947-70E740481C1C}">
                <a14:useLocalDpi xmlns:a14="http://schemas.microsoft.com/office/drawing/2010/main" val="0"/>
              </a:ext>
            </a:extLst>
          </a:blip>
          <a:srcRect/>
          <a:stretch>
            <a:fillRect/>
          </a:stretch>
        </p:blipFill>
        <p:spPr bwMode="auto">
          <a:xfrm>
            <a:off x="3180609" y="4233678"/>
            <a:ext cx="2198914" cy="2505570"/>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descr="C:\Users\123\Desktop\Graduation Project 2\Acoustic\Soundsilencer-sm.jpg"/>
          <p:cNvPicPr/>
          <p:nvPr/>
        </p:nvPicPr>
        <p:blipFill>
          <a:blip r:embed="rId5">
            <a:extLst>
              <a:ext uri="{28A0092B-C50C-407E-A947-70E740481C1C}">
                <a14:useLocalDpi xmlns:a14="http://schemas.microsoft.com/office/drawing/2010/main" val="0"/>
              </a:ext>
            </a:extLst>
          </a:blip>
          <a:srcRect/>
          <a:stretch>
            <a:fillRect/>
          </a:stretch>
        </p:blipFill>
        <p:spPr bwMode="auto">
          <a:xfrm>
            <a:off x="5766690" y="4233678"/>
            <a:ext cx="3445823" cy="2505570"/>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2331858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0699" y="-213756"/>
            <a:ext cx="10515600" cy="1539319"/>
          </a:xfrm>
        </p:spPr>
        <p:txBody>
          <a:bodyPr/>
          <a:lstStyle/>
          <a:p>
            <a:r>
              <a:rPr lang="en-US" dirty="0"/>
              <a:t>Acoustical design </a:t>
            </a:r>
          </a:p>
        </p:txBody>
      </p:sp>
      <p:sp>
        <p:nvSpPr>
          <p:cNvPr id="3" name="Content Placeholder 2"/>
          <p:cNvSpPr>
            <a:spLocks noGrp="1"/>
          </p:cNvSpPr>
          <p:nvPr>
            <p:ph idx="1"/>
          </p:nvPr>
        </p:nvSpPr>
        <p:spPr>
          <a:xfrm>
            <a:off x="617517" y="914401"/>
            <a:ext cx="10736283" cy="5262564"/>
          </a:xfrm>
        </p:spPr>
        <p:txBody>
          <a:bodyPr/>
          <a:lstStyle/>
          <a:p>
            <a:pPr marL="0" indent="0">
              <a:buNone/>
            </a:pPr>
            <a:r>
              <a:rPr lang="en-US" sz="2400" dirty="0" smtClean="0"/>
              <a:t>Reverberation time curve </a:t>
            </a:r>
            <a:r>
              <a:rPr lang="en-US" sz="2400" u="sng" dirty="0" smtClean="0"/>
              <a:t>after</a:t>
            </a:r>
            <a:r>
              <a:rPr lang="en-US" sz="2400" dirty="0" smtClean="0"/>
              <a:t> treatment</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sz="2400" dirty="0" smtClean="0"/>
          </a:p>
          <a:p>
            <a:pPr marL="0" indent="0">
              <a:buNone/>
            </a:pPr>
            <a:r>
              <a:rPr lang="en-US" sz="2400" dirty="0" smtClean="0"/>
              <a:t>Reverberation </a:t>
            </a:r>
            <a:r>
              <a:rPr lang="en-US" sz="2400" dirty="0"/>
              <a:t>time curve </a:t>
            </a:r>
            <a:r>
              <a:rPr lang="en-US" sz="2400" u="sng" dirty="0" smtClean="0"/>
              <a:t>before</a:t>
            </a:r>
            <a:r>
              <a:rPr lang="en-US" sz="2400" dirty="0" smtClean="0"/>
              <a:t> treatment</a:t>
            </a:r>
            <a:endParaRPr lang="en-US" sz="2400" dirty="0"/>
          </a:p>
        </p:txBody>
      </p:sp>
      <p:pic>
        <p:nvPicPr>
          <p:cNvPr id="10" name="Picture 9" descr="C:\Users\123\Desktop\acoustic gym\right curve.PNG"/>
          <p:cNvPicPr/>
          <p:nvPr/>
        </p:nvPicPr>
        <p:blipFill>
          <a:blip r:embed="rId2">
            <a:extLst>
              <a:ext uri="{28A0092B-C50C-407E-A947-70E740481C1C}">
                <a14:useLocalDpi xmlns:a14="http://schemas.microsoft.com/office/drawing/2010/main" val="0"/>
              </a:ext>
            </a:extLst>
          </a:blip>
          <a:srcRect/>
          <a:stretch>
            <a:fillRect/>
          </a:stretch>
        </p:blipFill>
        <p:spPr bwMode="auto">
          <a:xfrm>
            <a:off x="5980449" y="1421011"/>
            <a:ext cx="5989878" cy="2474093"/>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4" name="Table 3"/>
          <p:cNvGraphicFramePr>
            <a:graphicFrameLocks noGrp="1"/>
          </p:cNvGraphicFramePr>
          <p:nvPr>
            <p:extLst>
              <p:ext uri="{D42A27DB-BD31-4B8C-83A1-F6EECF244321}">
                <p14:modId xmlns:p14="http://schemas.microsoft.com/office/powerpoint/2010/main" val="3514313012"/>
              </p:ext>
            </p:extLst>
          </p:nvPr>
        </p:nvGraphicFramePr>
        <p:xfrm>
          <a:off x="872963" y="1401102"/>
          <a:ext cx="4945946" cy="2494002"/>
        </p:xfrm>
        <a:graphic>
          <a:graphicData uri="http://schemas.openxmlformats.org/drawingml/2006/table">
            <a:tbl>
              <a:tblPr firstRow="1" firstCol="1" bandRow="1">
                <a:tableStyleId>{8799B23B-EC83-4686-B30A-512413B5E67A}</a:tableStyleId>
              </a:tblPr>
              <a:tblGrid>
                <a:gridCol w="968375"/>
                <a:gridCol w="1180465"/>
                <a:gridCol w="1029335"/>
                <a:gridCol w="1029970"/>
                <a:gridCol w="737801"/>
              </a:tblGrid>
              <a:tr h="0">
                <a:tc>
                  <a:txBody>
                    <a:bodyPr/>
                    <a:lstStyle/>
                    <a:p>
                      <a:pPr algn="ctr">
                        <a:lnSpc>
                          <a:spcPct val="115000"/>
                        </a:lnSpc>
                        <a:spcAft>
                          <a:spcPts val="1000"/>
                        </a:spcAft>
                      </a:pPr>
                      <a:r>
                        <a:rPr lang="en-US" sz="1200" dirty="0">
                          <a:effectLst/>
                        </a:rPr>
                        <a:t>FREQ.</a:t>
                      </a:r>
                      <a:endParaRPr lang="en-US" sz="1200" dirty="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1000"/>
                        </a:spcAft>
                      </a:pPr>
                      <a:r>
                        <a:rPr lang="en-US" sz="1200" dirty="0">
                          <a:effectLst/>
                        </a:rPr>
                        <a:t>TOTAL</a:t>
                      </a:r>
                    </a:p>
                    <a:p>
                      <a:pPr algn="ctr">
                        <a:lnSpc>
                          <a:spcPct val="115000"/>
                        </a:lnSpc>
                        <a:spcAft>
                          <a:spcPts val="1000"/>
                        </a:spcAft>
                      </a:pPr>
                      <a:r>
                        <a:rPr lang="en-US" sz="1200" dirty="0">
                          <a:effectLst/>
                        </a:rPr>
                        <a:t>ABSPT.</a:t>
                      </a:r>
                      <a:endParaRPr lang="en-US" sz="1200" dirty="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1000"/>
                        </a:spcAft>
                      </a:pPr>
                      <a:r>
                        <a:rPr lang="en-US" sz="1200" dirty="0">
                          <a:effectLst/>
                        </a:rPr>
                        <a:t>SABINE</a:t>
                      </a:r>
                    </a:p>
                    <a:p>
                      <a:pPr algn="ctr">
                        <a:lnSpc>
                          <a:spcPct val="115000"/>
                        </a:lnSpc>
                        <a:spcAft>
                          <a:spcPts val="1000"/>
                        </a:spcAft>
                      </a:pPr>
                      <a:r>
                        <a:rPr lang="en-US" sz="1200" dirty="0">
                          <a:effectLst/>
                        </a:rPr>
                        <a:t>RT(60)</a:t>
                      </a:r>
                      <a:endParaRPr lang="en-US" sz="1200" dirty="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1000"/>
                        </a:spcAft>
                      </a:pPr>
                      <a:r>
                        <a:rPr lang="en-US" sz="1200" dirty="0">
                          <a:effectLst/>
                        </a:rPr>
                        <a:t>NOR-ER</a:t>
                      </a:r>
                    </a:p>
                    <a:p>
                      <a:pPr algn="ctr">
                        <a:lnSpc>
                          <a:spcPct val="115000"/>
                        </a:lnSpc>
                        <a:spcAft>
                          <a:spcPts val="1000"/>
                        </a:spcAft>
                      </a:pPr>
                      <a:r>
                        <a:rPr lang="en-US" sz="1200" dirty="0">
                          <a:effectLst/>
                        </a:rPr>
                        <a:t>RT(60)</a:t>
                      </a:r>
                      <a:endParaRPr lang="en-US" sz="1200" dirty="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1000"/>
                        </a:spcAft>
                      </a:pPr>
                      <a:r>
                        <a:rPr lang="en-US" sz="1200" dirty="0">
                          <a:effectLst/>
                        </a:rPr>
                        <a:t>MIL-SE</a:t>
                      </a:r>
                    </a:p>
                    <a:p>
                      <a:pPr algn="ctr">
                        <a:lnSpc>
                          <a:spcPct val="115000"/>
                        </a:lnSpc>
                        <a:spcAft>
                          <a:spcPts val="1000"/>
                        </a:spcAft>
                      </a:pPr>
                      <a:r>
                        <a:rPr lang="en-US" sz="1200" dirty="0">
                          <a:effectLst/>
                        </a:rPr>
                        <a:t>RT(60)</a:t>
                      </a:r>
                      <a:endParaRPr lang="en-US" sz="1200" dirty="0">
                        <a:solidFill>
                          <a:srgbClr val="000000"/>
                        </a:solidFill>
                        <a:effectLst/>
                        <a:latin typeface="Times New Roman"/>
                        <a:ea typeface="Calibri"/>
                        <a:cs typeface="Arial"/>
                      </a:endParaRPr>
                    </a:p>
                  </a:txBody>
                  <a:tcPr marL="68580" marR="68580" marT="0" marB="0"/>
                </a:tc>
              </a:tr>
              <a:tr h="0">
                <a:tc>
                  <a:txBody>
                    <a:bodyPr/>
                    <a:lstStyle/>
                    <a:p>
                      <a:pPr algn="ctr">
                        <a:lnSpc>
                          <a:spcPct val="115000"/>
                        </a:lnSpc>
                        <a:spcAft>
                          <a:spcPts val="1000"/>
                        </a:spcAft>
                      </a:pPr>
                      <a:r>
                        <a:rPr lang="en-US" sz="1200">
                          <a:effectLst/>
                        </a:rPr>
                        <a:t>63Hz</a:t>
                      </a:r>
                      <a:endParaRPr lang="en-US" sz="120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0"/>
                        </a:spcAft>
                      </a:pPr>
                      <a:r>
                        <a:rPr lang="en-US" sz="1200" dirty="0">
                          <a:effectLst/>
                        </a:rPr>
                        <a:t>1137.561</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1.55</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2.95</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a:effectLst/>
                        </a:rPr>
                        <a:t>0.89</a:t>
                      </a:r>
                      <a:endParaRPr lang="en-US" sz="1200">
                        <a:solidFill>
                          <a:srgbClr val="000000"/>
                        </a:solidFill>
                        <a:effectLst/>
                        <a:latin typeface="Times New Roman"/>
                        <a:ea typeface="Calibri"/>
                        <a:cs typeface="Arial"/>
                      </a:endParaRPr>
                    </a:p>
                  </a:txBody>
                  <a:tcPr marL="68580" marR="68580" marT="0" marB="0" anchor="ctr"/>
                </a:tc>
              </a:tr>
              <a:tr h="263882">
                <a:tc>
                  <a:txBody>
                    <a:bodyPr/>
                    <a:lstStyle/>
                    <a:p>
                      <a:pPr algn="ctr">
                        <a:lnSpc>
                          <a:spcPct val="115000"/>
                        </a:lnSpc>
                        <a:spcAft>
                          <a:spcPts val="1000"/>
                        </a:spcAft>
                      </a:pPr>
                      <a:r>
                        <a:rPr lang="en-US" sz="1200">
                          <a:effectLst/>
                        </a:rPr>
                        <a:t>125Hz</a:t>
                      </a:r>
                      <a:endParaRPr lang="en-US" sz="120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0"/>
                        </a:spcAft>
                      </a:pPr>
                      <a:r>
                        <a:rPr lang="en-US" sz="1200" dirty="0">
                          <a:effectLst/>
                        </a:rPr>
                        <a:t>1137.162</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a:effectLst/>
                        </a:rPr>
                        <a:t>1.55</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3.23</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a:effectLst/>
                        </a:rPr>
                        <a:t>0.89</a:t>
                      </a:r>
                      <a:endParaRPr lang="en-US" sz="1200">
                        <a:solidFill>
                          <a:srgbClr val="000000"/>
                        </a:solidFill>
                        <a:effectLst/>
                        <a:latin typeface="Times New Roman"/>
                        <a:ea typeface="Calibri"/>
                        <a:cs typeface="Arial"/>
                      </a:endParaRPr>
                    </a:p>
                  </a:txBody>
                  <a:tcPr marL="68580" marR="68580" marT="0" marB="0" anchor="ctr"/>
                </a:tc>
              </a:tr>
              <a:tr h="0">
                <a:tc>
                  <a:txBody>
                    <a:bodyPr/>
                    <a:lstStyle/>
                    <a:p>
                      <a:pPr algn="ctr">
                        <a:lnSpc>
                          <a:spcPct val="115000"/>
                        </a:lnSpc>
                        <a:spcAft>
                          <a:spcPts val="1000"/>
                        </a:spcAft>
                      </a:pPr>
                      <a:r>
                        <a:rPr lang="en-US" sz="1200">
                          <a:effectLst/>
                        </a:rPr>
                        <a:t>250Hz</a:t>
                      </a:r>
                      <a:endParaRPr lang="en-US" sz="120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0"/>
                        </a:spcAft>
                      </a:pPr>
                      <a:r>
                        <a:rPr lang="en-US" sz="1200" dirty="0">
                          <a:effectLst/>
                        </a:rPr>
                        <a:t>860.957</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a:effectLst/>
                        </a:rPr>
                        <a:t>1.98</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4.03</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a:effectLst/>
                        </a:rPr>
                        <a:t>1.44</a:t>
                      </a:r>
                      <a:endParaRPr lang="en-US" sz="1200">
                        <a:solidFill>
                          <a:srgbClr val="000000"/>
                        </a:solidFill>
                        <a:effectLst/>
                        <a:latin typeface="Times New Roman"/>
                        <a:ea typeface="Calibri"/>
                        <a:cs typeface="Arial"/>
                      </a:endParaRPr>
                    </a:p>
                  </a:txBody>
                  <a:tcPr marL="68580" marR="68580" marT="0" marB="0" anchor="ctr"/>
                </a:tc>
              </a:tr>
              <a:tr h="0">
                <a:tc>
                  <a:txBody>
                    <a:bodyPr/>
                    <a:lstStyle/>
                    <a:p>
                      <a:pPr algn="ctr">
                        <a:lnSpc>
                          <a:spcPct val="115000"/>
                        </a:lnSpc>
                        <a:spcAft>
                          <a:spcPts val="1000"/>
                        </a:spcAft>
                      </a:pPr>
                      <a:r>
                        <a:rPr lang="en-US" sz="1200">
                          <a:effectLst/>
                        </a:rPr>
                        <a:t>500Hz</a:t>
                      </a:r>
                      <a:endParaRPr lang="en-US" sz="120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0"/>
                        </a:spcAft>
                      </a:pPr>
                      <a:r>
                        <a:rPr lang="en-US" sz="1200" dirty="0">
                          <a:effectLst/>
                        </a:rPr>
                        <a:t>848.335</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2.00</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4.18</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1.62</a:t>
                      </a:r>
                      <a:endParaRPr lang="en-US" sz="1200" dirty="0">
                        <a:solidFill>
                          <a:srgbClr val="000000"/>
                        </a:solidFill>
                        <a:effectLst/>
                        <a:latin typeface="Times New Roman"/>
                        <a:ea typeface="Calibri"/>
                        <a:cs typeface="Arial"/>
                      </a:endParaRPr>
                    </a:p>
                  </a:txBody>
                  <a:tcPr marL="68580" marR="68580" marT="0" marB="0" anchor="ctr"/>
                </a:tc>
              </a:tr>
              <a:tr h="0">
                <a:tc>
                  <a:txBody>
                    <a:bodyPr/>
                    <a:lstStyle/>
                    <a:p>
                      <a:pPr algn="ctr">
                        <a:lnSpc>
                          <a:spcPct val="115000"/>
                        </a:lnSpc>
                        <a:spcAft>
                          <a:spcPts val="1000"/>
                        </a:spcAft>
                      </a:pPr>
                      <a:r>
                        <a:rPr lang="en-US" sz="1200">
                          <a:effectLst/>
                        </a:rPr>
                        <a:t>1kHz</a:t>
                      </a:r>
                      <a:endParaRPr lang="en-US" sz="120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0"/>
                        </a:spcAft>
                      </a:pPr>
                      <a:r>
                        <a:rPr lang="en-US" sz="1200">
                          <a:effectLst/>
                        </a:rPr>
                        <a:t>1210.857</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1.42</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2.70</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0.89</a:t>
                      </a:r>
                      <a:endParaRPr lang="en-US" sz="1200" dirty="0">
                        <a:solidFill>
                          <a:srgbClr val="000000"/>
                        </a:solidFill>
                        <a:effectLst/>
                        <a:latin typeface="Times New Roman"/>
                        <a:ea typeface="Calibri"/>
                        <a:cs typeface="Arial"/>
                      </a:endParaRPr>
                    </a:p>
                  </a:txBody>
                  <a:tcPr marL="68580" marR="68580" marT="0" marB="0" anchor="ctr"/>
                </a:tc>
              </a:tr>
              <a:tr h="0">
                <a:tc>
                  <a:txBody>
                    <a:bodyPr/>
                    <a:lstStyle/>
                    <a:p>
                      <a:pPr algn="ctr">
                        <a:lnSpc>
                          <a:spcPct val="115000"/>
                        </a:lnSpc>
                        <a:spcAft>
                          <a:spcPts val="1000"/>
                        </a:spcAft>
                      </a:pPr>
                      <a:r>
                        <a:rPr lang="en-US" sz="1200">
                          <a:effectLst/>
                        </a:rPr>
                        <a:t>2kHz</a:t>
                      </a:r>
                      <a:endParaRPr lang="en-US" sz="120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0"/>
                        </a:spcAft>
                      </a:pPr>
                      <a:r>
                        <a:rPr lang="en-US" sz="1200">
                          <a:effectLst/>
                        </a:rPr>
                        <a:t>861.809</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a:effectLst/>
                        </a:rPr>
                        <a:t>1.93</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3.21</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1.41</a:t>
                      </a:r>
                      <a:endParaRPr lang="en-US" sz="1200" dirty="0">
                        <a:solidFill>
                          <a:srgbClr val="000000"/>
                        </a:solidFill>
                        <a:effectLst/>
                        <a:latin typeface="Times New Roman"/>
                        <a:ea typeface="Calibri"/>
                        <a:cs typeface="Arial"/>
                      </a:endParaRPr>
                    </a:p>
                  </a:txBody>
                  <a:tcPr marL="68580" marR="68580" marT="0" marB="0" anchor="ctr"/>
                </a:tc>
              </a:tr>
              <a:tr h="0">
                <a:tc>
                  <a:txBody>
                    <a:bodyPr/>
                    <a:lstStyle/>
                    <a:p>
                      <a:pPr algn="ctr">
                        <a:lnSpc>
                          <a:spcPct val="115000"/>
                        </a:lnSpc>
                        <a:spcAft>
                          <a:spcPts val="1000"/>
                        </a:spcAft>
                      </a:pPr>
                      <a:r>
                        <a:rPr lang="en-US" sz="1200">
                          <a:effectLst/>
                        </a:rPr>
                        <a:t>4kHz</a:t>
                      </a:r>
                      <a:endParaRPr lang="en-US" sz="120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0"/>
                        </a:spcAft>
                      </a:pPr>
                      <a:r>
                        <a:rPr lang="en-US" sz="1200">
                          <a:effectLst/>
                        </a:rPr>
                        <a:t>856.599</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a:effectLst/>
                        </a:rPr>
                        <a:t>1.92</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3.09</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1.24</a:t>
                      </a:r>
                      <a:endParaRPr lang="en-US" sz="1200" dirty="0">
                        <a:solidFill>
                          <a:srgbClr val="000000"/>
                        </a:solidFill>
                        <a:effectLst/>
                        <a:latin typeface="Times New Roman"/>
                        <a:ea typeface="Calibri"/>
                        <a:cs typeface="Arial"/>
                      </a:endParaRPr>
                    </a:p>
                  </a:txBody>
                  <a:tcPr marL="68580" marR="68580" marT="0" marB="0" anchor="ctr"/>
                </a:tc>
              </a:tr>
              <a:tr h="0">
                <a:tc>
                  <a:txBody>
                    <a:bodyPr/>
                    <a:lstStyle/>
                    <a:p>
                      <a:pPr algn="ctr">
                        <a:lnSpc>
                          <a:spcPct val="115000"/>
                        </a:lnSpc>
                        <a:spcAft>
                          <a:spcPts val="1000"/>
                        </a:spcAft>
                      </a:pPr>
                      <a:r>
                        <a:rPr lang="en-US" sz="1200">
                          <a:effectLst/>
                        </a:rPr>
                        <a:t>8kHz</a:t>
                      </a:r>
                      <a:endParaRPr lang="en-US" sz="120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0"/>
                        </a:spcAft>
                      </a:pPr>
                      <a:r>
                        <a:rPr lang="en-US" sz="1200">
                          <a:effectLst/>
                        </a:rPr>
                        <a:t>854.958</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a:effectLst/>
                        </a:rPr>
                        <a:t>1.84</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2.77</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1.20</a:t>
                      </a:r>
                      <a:endParaRPr lang="en-US" sz="1200" dirty="0">
                        <a:solidFill>
                          <a:srgbClr val="000000"/>
                        </a:solidFill>
                        <a:effectLst/>
                        <a:latin typeface="Times New Roman"/>
                        <a:ea typeface="Calibri"/>
                        <a:cs typeface="Arial"/>
                      </a:endParaRPr>
                    </a:p>
                  </a:txBody>
                  <a:tcPr marL="68580" marR="68580" marT="0" marB="0" anchor="ctr"/>
                </a:tc>
              </a:tr>
              <a:tr h="0">
                <a:tc>
                  <a:txBody>
                    <a:bodyPr/>
                    <a:lstStyle/>
                    <a:p>
                      <a:pPr algn="ctr">
                        <a:lnSpc>
                          <a:spcPct val="115000"/>
                        </a:lnSpc>
                        <a:spcAft>
                          <a:spcPts val="1000"/>
                        </a:spcAft>
                      </a:pPr>
                      <a:r>
                        <a:rPr lang="en-US" sz="1200">
                          <a:effectLst/>
                        </a:rPr>
                        <a:t>16kHz</a:t>
                      </a:r>
                      <a:endParaRPr lang="en-US" sz="120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0"/>
                        </a:spcAft>
                      </a:pPr>
                      <a:r>
                        <a:rPr lang="en-US" sz="1200" dirty="0">
                          <a:effectLst/>
                        </a:rPr>
                        <a:t>854.919</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a:effectLst/>
                        </a:rPr>
                        <a:t>1.83</a:t>
                      </a:r>
                      <a:endParaRPr lang="en-US" sz="120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2.77</a:t>
                      </a:r>
                      <a:endParaRPr lang="en-US" sz="1200" dirty="0">
                        <a:solidFill>
                          <a:srgbClr val="000000"/>
                        </a:solidFill>
                        <a:effectLst/>
                        <a:latin typeface="Times New Roman"/>
                        <a:ea typeface="Calibri"/>
                        <a:cs typeface="Arial"/>
                      </a:endParaRPr>
                    </a:p>
                  </a:txBody>
                  <a:tcPr marL="68580" marR="68580" marT="0" marB="0" anchor="ctr"/>
                </a:tc>
                <a:tc>
                  <a:txBody>
                    <a:bodyPr/>
                    <a:lstStyle/>
                    <a:p>
                      <a:pPr algn="ctr">
                        <a:lnSpc>
                          <a:spcPct val="115000"/>
                        </a:lnSpc>
                        <a:spcAft>
                          <a:spcPts val="0"/>
                        </a:spcAft>
                      </a:pPr>
                      <a:r>
                        <a:rPr lang="en-US" sz="1200" dirty="0">
                          <a:effectLst/>
                        </a:rPr>
                        <a:t>1.20</a:t>
                      </a:r>
                      <a:endParaRPr lang="en-US" sz="1200" dirty="0">
                        <a:solidFill>
                          <a:srgbClr val="000000"/>
                        </a:solidFill>
                        <a:effectLst/>
                        <a:latin typeface="Times New Roman"/>
                        <a:ea typeface="Calibri"/>
                        <a:cs typeface="Arial"/>
                      </a:endParaRPr>
                    </a:p>
                  </a:txBody>
                  <a:tcPr marL="68580" marR="68580" marT="0" marB="0" anchor="ctr"/>
                </a:tc>
              </a:tr>
            </a:tbl>
          </a:graphicData>
        </a:graphic>
      </p:graphicFrame>
      <p:pic>
        <p:nvPicPr>
          <p:cNvPr id="102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4980" y="4343914"/>
            <a:ext cx="6040349" cy="240947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4" name="Table 13"/>
          <p:cNvGraphicFramePr>
            <a:graphicFrameLocks noGrp="1"/>
          </p:cNvGraphicFramePr>
          <p:nvPr>
            <p:extLst>
              <p:ext uri="{D42A27DB-BD31-4B8C-83A1-F6EECF244321}">
                <p14:modId xmlns:p14="http://schemas.microsoft.com/office/powerpoint/2010/main" val="265542318"/>
              </p:ext>
            </p:extLst>
          </p:nvPr>
        </p:nvGraphicFramePr>
        <p:xfrm>
          <a:off x="819397" y="4344342"/>
          <a:ext cx="5058889" cy="2440432"/>
        </p:xfrm>
        <a:graphic>
          <a:graphicData uri="http://schemas.openxmlformats.org/drawingml/2006/table">
            <a:tbl>
              <a:tblPr firstRow="1" firstCol="1" bandRow="1">
                <a:tableStyleId>{8799B23B-EC83-4686-B30A-512413B5E67A}</a:tableStyleId>
              </a:tblPr>
              <a:tblGrid>
                <a:gridCol w="990487"/>
                <a:gridCol w="1207422"/>
                <a:gridCol w="1052840"/>
                <a:gridCol w="1053491"/>
                <a:gridCol w="754649"/>
              </a:tblGrid>
              <a:tr h="531420">
                <a:tc>
                  <a:txBody>
                    <a:bodyPr/>
                    <a:lstStyle/>
                    <a:p>
                      <a:pPr algn="ctr">
                        <a:lnSpc>
                          <a:spcPct val="115000"/>
                        </a:lnSpc>
                        <a:spcAft>
                          <a:spcPts val="1000"/>
                        </a:spcAft>
                      </a:pPr>
                      <a:r>
                        <a:rPr lang="en-US" sz="1200" dirty="0">
                          <a:effectLst/>
                        </a:rPr>
                        <a:t>FREQ.</a:t>
                      </a:r>
                      <a:endParaRPr lang="en-US" sz="1200" dirty="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1000"/>
                        </a:spcAft>
                      </a:pPr>
                      <a:r>
                        <a:rPr lang="en-US" sz="1200" dirty="0">
                          <a:effectLst/>
                        </a:rPr>
                        <a:t>TOTAL</a:t>
                      </a:r>
                    </a:p>
                    <a:p>
                      <a:pPr algn="ctr">
                        <a:lnSpc>
                          <a:spcPct val="115000"/>
                        </a:lnSpc>
                        <a:spcAft>
                          <a:spcPts val="1000"/>
                        </a:spcAft>
                      </a:pPr>
                      <a:r>
                        <a:rPr lang="en-US" sz="1200" dirty="0">
                          <a:effectLst/>
                        </a:rPr>
                        <a:t>ABSPT.</a:t>
                      </a:r>
                      <a:endParaRPr lang="en-US" sz="1200" dirty="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1000"/>
                        </a:spcAft>
                      </a:pPr>
                      <a:r>
                        <a:rPr lang="en-US" sz="1200" dirty="0">
                          <a:effectLst/>
                        </a:rPr>
                        <a:t>SABINE</a:t>
                      </a:r>
                    </a:p>
                    <a:p>
                      <a:pPr algn="ctr">
                        <a:lnSpc>
                          <a:spcPct val="115000"/>
                        </a:lnSpc>
                        <a:spcAft>
                          <a:spcPts val="1000"/>
                        </a:spcAft>
                      </a:pPr>
                      <a:r>
                        <a:rPr lang="en-US" sz="1200" dirty="0">
                          <a:effectLst/>
                        </a:rPr>
                        <a:t>RT(60)</a:t>
                      </a:r>
                      <a:endParaRPr lang="en-US" sz="1200" dirty="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1000"/>
                        </a:spcAft>
                      </a:pPr>
                      <a:r>
                        <a:rPr lang="en-US" sz="1200" dirty="0">
                          <a:effectLst/>
                        </a:rPr>
                        <a:t>NOR-ER</a:t>
                      </a:r>
                    </a:p>
                    <a:p>
                      <a:pPr algn="ctr">
                        <a:lnSpc>
                          <a:spcPct val="115000"/>
                        </a:lnSpc>
                        <a:spcAft>
                          <a:spcPts val="1000"/>
                        </a:spcAft>
                      </a:pPr>
                      <a:r>
                        <a:rPr lang="en-US" sz="1200" dirty="0">
                          <a:effectLst/>
                        </a:rPr>
                        <a:t>RT(60)</a:t>
                      </a:r>
                      <a:endParaRPr lang="en-US" sz="1200" dirty="0">
                        <a:solidFill>
                          <a:srgbClr val="000000"/>
                        </a:solidFill>
                        <a:effectLst/>
                        <a:latin typeface="Times New Roman"/>
                        <a:ea typeface="Calibri"/>
                        <a:cs typeface="Arial"/>
                      </a:endParaRPr>
                    </a:p>
                  </a:txBody>
                  <a:tcPr marL="68580" marR="68580" marT="0" marB="0"/>
                </a:tc>
                <a:tc>
                  <a:txBody>
                    <a:bodyPr/>
                    <a:lstStyle/>
                    <a:p>
                      <a:pPr algn="ctr">
                        <a:lnSpc>
                          <a:spcPct val="115000"/>
                        </a:lnSpc>
                        <a:spcAft>
                          <a:spcPts val="1000"/>
                        </a:spcAft>
                      </a:pPr>
                      <a:r>
                        <a:rPr lang="en-US" sz="1200" dirty="0">
                          <a:effectLst/>
                        </a:rPr>
                        <a:t>MIL-SE</a:t>
                      </a:r>
                    </a:p>
                    <a:p>
                      <a:pPr algn="ctr">
                        <a:lnSpc>
                          <a:spcPct val="115000"/>
                        </a:lnSpc>
                        <a:spcAft>
                          <a:spcPts val="1000"/>
                        </a:spcAft>
                      </a:pPr>
                      <a:r>
                        <a:rPr lang="en-US" sz="1200" dirty="0">
                          <a:effectLst/>
                        </a:rPr>
                        <a:t>RT(60)</a:t>
                      </a:r>
                      <a:endParaRPr lang="en-US" sz="1200" dirty="0">
                        <a:solidFill>
                          <a:srgbClr val="000000"/>
                        </a:solidFill>
                        <a:effectLst/>
                        <a:latin typeface="Times New Roman"/>
                        <a:ea typeface="Calibri"/>
                        <a:cs typeface="Arial"/>
                      </a:endParaRPr>
                    </a:p>
                  </a:txBody>
                  <a:tcPr marL="68580" marR="68580" marT="0" marB="0"/>
                </a:tc>
              </a:tr>
              <a:tr h="204089">
                <a:tc>
                  <a:txBody>
                    <a:bodyPr/>
                    <a:lstStyle/>
                    <a:p>
                      <a:pPr algn="ctr">
                        <a:lnSpc>
                          <a:spcPct val="115000"/>
                        </a:lnSpc>
                        <a:spcAft>
                          <a:spcPts val="1000"/>
                        </a:spcAft>
                      </a:pPr>
                      <a:r>
                        <a:rPr lang="en-US" sz="1200">
                          <a:solidFill>
                            <a:srgbClr val="000000"/>
                          </a:solidFill>
                          <a:effectLst/>
                          <a:latin typeface="+mn-lt"/>
                          <a:ea typeface="Calibri"/>
                          <a:cs typeface="Arial"/>
                        </a:rPr>
                        <a:t>63Hz: </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673.210</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3.29</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1.51</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2.88</a:t>
                      </a:r>
                    </a:p>
                  </a:txBody>
                  <a:tcPr marL="68580" marR="68580" marT="0" marB="0"/>
                </a:tc>
              </a:tr>
              <a:tr h="204089">
                <a:tc>
                  <a:txBody>
                    <a:bodyPr/>
                    <a:lstStyle/>
                    <a:p>
                      <a:pPr algn="ctr">
                        <a:lnSpc>
                          <a:spcPct val="115000"/>
                        </a:lnSpc>
                        <a:spcAft>
                          <a:spcPts val="1000"/>
                        </a:spcAft>
                      </a:pPr>
                      <a:r>
                        <a:rPr lang="en-US" sz="1200" dirty="0">
                          <a:solidFill>
                            <a:srgbClr val="000000"/>
                          </a:solidFill>
                          <a:effectLst/>
                          <a:latin typeface="+mn-lt"/>
                          <a:ea typeface="Calibri"/>
                          <a:cs typeface="Arial"/>
                        </a:rPr>
                        <a:t>125Hz: </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661.700</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3.35</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1.76</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2.85</a:t>
                      </a:r>
                    </a:p>
                  </a:txBody>
                  <a:tcPr marL="68580" marR="68580" marT="0" marB="0"/>
                </a:tc>
              </a:tr>
              <a:tr h="204089">
                <a:tc>
                  <a:txBody>
                    <a:bodyPr/>
                    <a:lstStyle/>
                    <a:p>
                      <a:pPr algn="ctr">
                        <a:lnSpc>
                          <a:spcPct val="115000"/>
                        </a:lnSpc>
                        <a:spcAft>
                          <a:spcPts val="1000"/>
                        </a:spcAft>
                      </a:pPr>
                      <a:r>
                        <a:rPr lang="en-US" sz="1200">
                          <a:solidFill>
                            <a:srgbClr val="000000"/>
                          </a:solidFill>
                          <a:effectLst/>
                          <a:latin typeface="+mn-lt"/>
                          <a:ea typeface="Calibri"/>
                          <a:cs typeface="Arial"/>
                        </a:rPr>
                        <a:t>250Hz: </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731.044</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2.93</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2.18</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2.30</a:t>
                      </a:r>
                    </a:p>
                  </a:txBody>
                  <a:tcPr marL="68580" marR="68580" marT="0" marB="0"/>
                </a:tc>
              </a:tr>
              <a:tr h="204089">
                <a:tc>
                  <a:txBody>
                    <a:bodyPr/>
                    <a:lstStyle/>
                    <a:p>
                      <a:pPr algn="ctr">
                        <a:lnSpc>
                          <a:spcPct val="115000"/>
                        </a:lnSpc>
                        <a:spcAft>
                          <a:spcPts val="1000"/>
                        </a:spcAft>
                      </a:pPr>
                      <a:r>
                        <a:rPr lang="en-US" sz="1200">
                          <a:solidFill>
                            <a:srgbClr val="000000"/>
                          </a:solidFill>
                          <a:effectLst/>
                          <a:latin typeface="+mn-lt"/>
                          <a:ea typeface="Calibri"/>
                          <a:cs typeface="Arial"/>
                        </a:rPr>
                        <a:t>500Hz: </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1310.981</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1.68</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2.12</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0.80</a:t>
                      </a:r>
                    </a:p>
                  </a:txBody>
                  <a:tcPr marL="68580" marR="68580" marT="0" marB="0"/>
                </a:tc>
              </a:tr>
              <a:tr h="204089">
                <a:tc>
                  <a:txBody>
                    <a:bodyPr/>
                    <a:lstStyle/>
                    <a:p>
                      <a:pPr algn="ctr">
                        <a:lnSpc>
                          <a:spcPct val="115000"/>
                        </a:lnSpc>
                        <a:spcAft>
                          <a:spcPts val="1000"/>
                        </a:spcAft>
                      </a:pPr>
                      <a:r>
                        <a:rPr lang="en-US" sz="1200">
                          <a:solidFill>
                            <a:srgbClr val="000000"/>
                          </a:solidFill>
                          <a:effectLst/>
                          <a:latin typeface="+mn-lt"/>
                          <a:ea typeface="Calibri"/>
                          <a:cs typeface="Arial"/>
                        </a:rPr>
                        <a:t> 1kHz: </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1499.136</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1.47</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2.45</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0.41</a:t>
                      </a:r>
                    </a:p>
                  </a:txBody>
                  <a:tcPr marL="68580" marR="68580" marT="0" marB="0"/>
                </a:tc>
              </a:tr>
              <a:tr h="204089">
                <a:tc>
                  <a:txBody>
                    <a:bodyPr/>
                    <a:lstStyle/>
                    <a:p>
                      <a:pPr algn="ctr">
                        <a:lnSpc>
                          <a:spcPct val="115000"/>
                        </a:lnSpc>
                        <a:spcAft>
                          <a:spcPts val="1000"/>
                        </a:spcAft>
                      </a:pPr>
                      <a:r>
                        <a:rPr lang="en-US" sz="1200">
                          <a:solidFill>
                            <a:srgbClr val="000000"/>
                          </a:solidFill>
                          <a:effectLst/>
                          <a:latin typeface="+mn-lt"/>
                          <a:ea typeface="Calibri"/>
                          <a:cs typeface="Arial"/>
                        </a:rPr>
                        <a:t> 2kHz: </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1598.565</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1.37</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2.66</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7.22</a:t>
                      </a:r>
                    </a:p>
                  </a:txBody>
                  <a:tcPr marL="68580" marR="68580" marT="0" marB="0"/>
                </a:tc>
              </a:tr>
              <a:tr h="204089">
                <a:tc>
                  <a:txBody>
                    <a:bodyPr/>
                    <a:lstStyle/>
                    <a:p>
                      <a:pPr algn="ctr">
                        <a:lnSpc>
                          <a:spcPct val="115000"/>
                        </a:lnSpc>
                        <a:spcAft>
                          <a:spcPts val="1000"/>
                        </a:spcAft>
                      </a:pPr>
                      <a:r>
                        <a:rPr lang="en-US" sz="1200">
                          <a:solidFill>
                            <a:srgbClr val="000000"/>
                          </a:solidFill>
                          <a:effectLst/>
                          <a:latin typeface="+mn-lt"/>
                          <a:ea typeface="Calibri"/>
                          <a:cs typeface="Arial"/>
                        </a:rPr>
                        <a:t> 4kHz: </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1690.505</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1.30</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3.10</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6.06</a:t>
                      </a:r>
                    </a:p>
                  </a:txBody>
                  <a:tcPr marL="68580" marR="68580" marT="0" marB="0"/>
                </a:tc>
              </a:tr>
              <a:tr h="204089">
                <a:tc>
                  <a:txBody>
                    <a:bodyPr/>
                    <a:lstStyle/>
                    <a:p>
                      <a:pPr algn="ctr">
                        <a:lnSpc>
                          <a:spcPct val="115000"/>
                        </a:lnSpc>
                        <a:spcAft>
                          <a:spcPts val="1000"/>
                        </a:spcAft>
                      </a:pPr>
                      <a:r>
                        <a:rPr lang="en-US" sz="1200">
                          <a:solidFill>
                            <a:srgbClr val="000000"/>
                          </a:solidFill>
                          <a:effectLst/>
                          <a:latin typeface="+mn-lt"/>
                          <a:ea typeface="Calibri"/>
                          <a:cs typeface="Arial"/>
                        </a:rPr>
                        <a:t> 8kHz: </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1690.030</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1.28</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3.07</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5.66</a:t>
                      </a:r>
                    </a:p>
                  </a:txBody>
                  <a:tcPr marL="68580" marR="68580" marT="0" marB="0"/>
                </a:tc>
              </a:tr>
              <a:tr h="204089">
                <a:tc>
                  <a:txBody>
                    <a:bodyPr/>
                    <a:lstStyle/>
                    <a:p>
                      <a:pPr algn="ctr">
                        <a:lnSpc>
                          <a:spcPct val="115000"/>
                        </a:lnSpc>
                        <a:spcAft>
                          <a:spcPts val="1000"/>
                        </a:spcAft>
                      </a:pPr>
                      <a:r>
                        <a:rPr lang="en-US" sz="1200">
                          <a:solidFill>
                            <a:srgbClr val="000000"/>
                          </a:solidFill>
                          <a:effectLst/>
                          <a:latin typeface="+mn-lt"/>
                          <a:ea typeface="Calibri"/>
                          <a:cs typeface="Arial"/>
                        </a:rPr>
                        <a:t>16kHz: </a:t>
                      </a:r>
                    </a:p>
                  </a:txBody>
                  <a:tcPr marL="68580" marR="68580" marT="0" marB="0"/>
                </a:tc>
                <a:tc>
                  <a:txBody>
                    <a:bodyPr/>
                    <a:lstStyle/>
                    <a:p>
                      <a:pPr algn="ctr">
                        <a:lnSpc>
                          <a:spcPct val="115000"/>
                        </a:lnSpc>
                        <a:spcAft>
                          <a:spcPts val="1000"/>
                        </a:spcAft>
                      </a:pPr>
                      <a:r>
                        <a:rPr lang="en-US" sz="1200" dirty="0">
                          <a:solidFill>
                            <a:srgbClr val="000000"/>
                          </a:solidFill>
                          <a:effectLst/>
                          <a:latin typeface="+mn-lt"/>
                          <a:ea typeface="Calibri"/>
                          <a:cs typeface="Arial"/>
                        </a:rPr>
                        <a:t> 1689.872</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1.28</a:t>
                      </a:r>
                    </a:p>
                  </a:txBody>
                  <a:tcPr marL="68580" marR="68580" marT="0" marB="0"/>
                </a:tc>
                <a:tc>
                  <a:txBody>
                    <a:bodyPr/>
                    <a:lstStyle/>
                    <a:p>
                      <a:pPr algn="ctr">
                        <a:lnSpc>
                          <a:spcPct val="115000"/>
                        </a:lnSpc>
                        <a:spcAft>
                          <a:spcPts val="1000"/>
                        </a:spcAft>
                      </a:pPr>
                      <a:r>
                        <a:rPr lang="en-US" sz="1200">
                          <a:solidFill>
                            <a:srgbClr val="000000"/>
                          </a:solidFill>
                          <a:effectLst/>
                          <a:latin typeface="+mn-lt"/>
                          <a:ea typeface="Calibri"/>
                          <a:cs typeface="Arial"/>
                        </a:rPr>
                        <a:t>   3.09</a:t>
                      </a:r>
                    </a:p>
                  </a:txBody>
                  <a:tcPr marL="68580" marR="68580" marT="0" marB="0"/>
                </a:tc>
                <a:tc>
                  <a:txBody>
                    <a:bodyPr/>
                    <a:lstStyle/>
                    <a:p>
                      <a:pPr algn="ctr">
                        <a:lnSpc>
                          <a:spcPct val="115000"/>
                        </a:lnSpc>
                        <a:spcAft>
                          <a:spcPts val="1000"/>
                        </a:spcAft>
                      </a:pPr>
                      <a:r>
                        <a:rPr lang="en-US" sz="1200" dirty="0">
                          <a:solidFill>
                            <a:srgbClr val="000000"/>
                          </a:solidFill>
                          <a:effectLst/>
                          <a:latin typeface="+mn-lt"/>
                          <a:ea typeface="Calibri"/>
                          <a:cs typeface="Arial"/>
                        </a:rPr>
                        <a:t>   5.65</a:t>
                      </a:r>
                    </a:p>
                  </a:txBody>
                  <a:tcPr marL="68580" marR="68580" marT="0" marB="0"/>
                </a:tc>
              </a:tr>
            </a:tbl>
          </a:graphicData>
        </a:graphic>
      </p:graphicFrame>
    </p:spTree>
    <p:extLst>
      <p:ext uri="{BB962C8B-B14F-4D97-AF65-F5344CB8AC3E}">
        <p14:creationId xmlns:p14="http://schemas.microsoft.com/office/powerpoint/2010/main" val="418083093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2130" y="581450"/>
            <a:ext cx="9457386" cy="3436758"/>
          </a:xfrm>
        </p:spPr>
        <p:txBody>
          <a:bodyPr>
            <a:normAutofit/>
          </a:bodyPr>
          <a:lstStyle/>
          <a:p>
            <a:r>
              <a:rPr lang="en-US" sz="6600" b="1" dirty="0">
                <a:latin typeface="+mn-lt"/>
              </a:rPr>
              <a:t>Structural Design</a:t>
            </a:r>
          </a:p>
        </p:txBody>
      </p:sp>
    </p:spTree>
    <p:extLst>
      <p:ext uri="{BB962C8B-B14F-4D97-AF65-F5344CB8AC3E}">
        <p14:creationId xmlns:p14="http://schemas.microsoft.com/office/powerpoint/2010/main" val="8875038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6518" y="1223493"/>
            <a:ext cx="11558319" cy="5634507"/>
          </a:xfrm>
          <a:prstGeom prst="rect">
            <a:avLst/>
          </a:prstGeom>
        </p:spPr>
      </p:pic>
      <p:sp>
        <p:nvSpPr>
          <p:cNvPr id="3" name="Title 1"/>
          <p:cNvSpPr txBox="1">
            <a:spLocks/>
          </p:cNvSpPr>
          <p:nvPr/>
        </p:nvSpPr>
        <p:spPr>
          <a:xfrm>
            <a:off x="1519237" y="677292"/>
            <a:ext cx="10515600" cy="1325563"/>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smtClean="0">
                <a:latin typeface="+mn-lt"/>
              </a:rPr>
              <a:t>Structural Design</a:t>
            </a:r>
            <a:endParaRPr lang="en-US" b="1" dirty="0">
              <a:latin typeface="+mn-lt"/>
            </a:endParaRPr>
          </a:p>
        </p:txBody>
      </p:sp>
    </p:spTree>
    <p:extLst>
      <p:ext uri="{BB962C8B-B14F-4D97-AF65-F5344CB8AC3E}">
        <p14:creationId xmlns:p14="http://schemas.microsoft.com/office/powerpoint/2010/main" val="9474303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0156" y="624110"/>
            <a:ext cx="8911687" cy="1280890"/>
          </a:xfrm>
        </p:spPr>
        <p:txBody>
          <a:bodyPr/>
          <a:lstStyle/>
          <a:p>
            <a:r>
              <a:rPr lang="en-US" b="1" dirty="0" smtClean="0">
                <a:latin typeface="+mn-lt"/>
              </a:rPr>
              <a:t>Structural Design</a:t>
            </a:r>
            <a:endParaRPr lang="en-US" b="1" dirty="0">
              <a:latin typeface="+mn-lt"/>
            </a:endParaRPr>
          </a:p>
        </p:txBody>
      </p:sp>
      <p:sp>
        <p:nvSpPr>
          <p:cNvPr id="3" name="Content Placeholder 2"/>
          <p:cNvSpPr>
            <a:spLocks noGrp="1"/>
          </p:cNvSpPr>
          <p:nvPr>
            <p:ph idx="1"/>
          </p:nvPr>
        </p:nvSpPr>
        <p:spPr>
          <a:xfrm>
            <a:off x="838200" y="1572626"/>
            <a:ext cx="10515600" cy="4486275"/>
          </a:xfrm>
        </p:spPr>
        <p:txBody>
          <a:bodyPr/>
          <a:lstStyle/>
          <a:p>
            <a:pPr marL="0" indent="0">
              <a:buNone/>
            </a:pPr>
            <a:r>
              <a:rPr lang="en-US" sz="3600" b="1" dirty="0" smtClean="0">
                <a:cs typeface="Times New Roman" panose="02020603050405020304" pitchFamily="18" charset="0"/>
              </a:rPr>
              <a:t>Concrete System </a:t>
            </a:r>
            <a:endParaRPr lang="en-US" dirty="0">
              <a:solidFill>
                <a:srgbClr val="000000"/>
              </a:solidFill>
              <a:ea typeface="Calibri" panose="020F0502020204030204" pitchFamily="34" charset="0"/>
              <a:cs typeface="Times New Roman" panose="02020603050405020304" pitchFamily="18" charset="0"/>
            </a:endParaRPr>
          </a:p>
          <a:p>
            <a:pPr marL="0" indent="0">
              <a:buNone/>
            </a:pPr>
            <a:r>
              <a:rPr lang="en-US" dirty="0">
                <a:solidFill>
                  <a:srgbClr val="000000"/>
                </a:solidFill>
                <a:ea typeface="Calibri" panose="020F0502020204030204" pitchFamily="34" charset="0"/>
                <a:cs typeface="Times New Roman" panose="02020603050405020304" pitchFamily="18" charset="0"/>
              </a:rPr>
              <a:t>One way ribbed slab with </a:t>
            </a:r>
            <a:r>
              <a:rPr lang="en-US" dirty="0" smtClean="0">
                <a:solidFill>
                  <a:srgbClr val="000000"/>
                </a:solidFill>
                <a:ea typeface="Calibri" panose="020F0502020204030204" pitchFamily="34" charset="0"/>
                <a:cs typeface="Times New Roman" panose="02020603050405020304" pitchFamily="18" charset="0"/>
              </a:rPr>
              <a:t>drop </a:t>
            </a:r>
            <a:r>
              <a:rPr lang="en-US" dirty="0">
                <a:solidFill>
                  <a:srgbClr val="000000"/>
                </a:solidFill>
                <a:ea typeface="Calibri" panose="020F0502020204030204" pitchFamily="34" charset="0"/>
                <a:cs typeface="Times New Roman" panose="02020603050405020304" pitchFamily="18" charset="0"/>
              </a:rPr>
              <a:t>beams.</a:t>
            </a:r>
          </a:p>
          <a:p>
            <a:pPr marL="0" indent="0">
              <a:buNone/>
            </a:pPr>
            <a:r>
              <a:rPr lang="en-US" dirty="0">
                <a:solidFill>
                  <a:srgbClr val="000000"/>
                </a:solidFill>
                <a:ea typeface="Calibri" panose="020F0502020204030204" pitchFamily="34" charset="0"/>
                <a:cs typeface="Times New Roman" panose="02020603050405020304" pitchFamily="18" charset="0"/>
              </a:rPr>
              <a:t>Slab thickness = </a:t>
            </a:r>
            <a:r>
              <a:rPr lang="en-US" dirty="0" smtClean="0">
                <a:solidFill>
                  <a:srgbClr val="000000"/>
                </a:solidFill>
                <a:ea typeface="Calibri" panose="020F0502020204030204" pitchFamily="34" charset="0"/>
                <a:cs typeface="Times New Roman" panose="02020603050405020304" pitchFamily="18" charset="0"/>
              </a:rPr>
              <a:t>35 </a:t>
            </a:r>
            <a:r>
              <a:rPr lang="en-US" dirty="0">
                <a:solidFill>
                  <a:srgbClr val="000000"/>
                </a:solidFill>
                <a:ea typeface="Calibri" panose="020F0502020204030204" pitchFamily="34" charset="0"/>
                <a:cs typeface="Times New Roman" panose="02020603050405020304" pitchFamily="18" charset="0"/>
              </a:rPr>
              <a:t>cm</a:t>
            </a:r>
            <a:endParaRPr lang="en-US" dirty="0">
              <a:solidFill>
                <a:srgbClr val="000000"/>
              </a:solidFill>
              <a:ea typeface="Calibri" panose="020F0502020204030204" pitchFamily="34" charset="0"/>
              <a:cs typeface="Arial" panose="020B0604020202020204" pitchFamily="34" charset="0"/>
            </a:endParaRPr>
          </a:p>
          <a:p>
            <a:pPr marL="0" indent="0">
              <a:buNone/>
            </a:pPr>
            <a:endParaRPr lang="en-US" dirty="0"/>
          </a:p>
        </p:txBody>
      </p:sp>
      <p:sp>
        <p:nvSpPr>
          <p:cNvPr id="4" name="TextBox 3"/>
          <p:cNvSpPr txBox="1"/>
          <p:nvPr/>
        </p:nvSpPr>
        <p:spPr>
          <a:xfrm>
            <a:off x="838200" y="3815764"/>
            <a:ext cx="11353800" cy="1569660"/>
          </a:xfrm>
          <a:prstGeom prst="rect">
            <a:avLst/>
          </a:prstGeom>
          <a:noFill/>
        </p:spPr>
        <p:txBody>
          <a:bodyPr wrap="square" rtlCol="0">
            <a:spAutoFit/>
          </a:bodyPr>
          <a:lstStyle/>
          <a:p>
            <a:r>
              <a:rPr lang="en-US" sz="3200" b="1" dirty="0" smtClean="0">
                <a:cs typeface="Times New Roman" panose="02020603050405020304" pitchFamily="18" charset="0"/>
              </a:rPr>
              <a:t>Site And geology</a:t>
            </a:r>
          </a:p>
          <a:p>
            <a:r>
              <a:rPr lang="en-US" sz="3200" dirty="0">
                <a:solidFill>
                  <a:srgbClr val="000000"/>
                </a:solidFill>
                <a:ea typeface="Calibri" panose="020F0502020204030204" pitchFamily="34" charset="0"/>
                <a:cs typeface="Times New Roman" panose="02020603050405020304" pitchFamily="18" charset="0"/>
              </a:rPr>
              <a:t>The soil profile is </a:t>
            </a:r>
            <a:r>
              <a:rPr lang="en-US" sz="3200" dirty="0" smtClean="0">
                <a:solidFill>
                  <a:srgbClr val="000000"/>
                </a:solidFill>
                <a:ea typeface="Calibri" panose="020F0502020204030204" pitchFamily="34" charset="0"/>
                <a:cs typeface="Times New Roman" panose="02020603050405020304" pitchFamily="18" charset="0"/>
              </a:rPr>
              <a:t>rock and soil , with 392KN/m</a:t>
            </a:r>
            <a:r>
              <a:rPr lang="en-US" sz="3200" baseline="30000" dirty="0" smtClean="0">
                <a:solidFill>
                  <a:srgbClr val="000000"/>
                </a:solidFill>
                <a:ea typeface="Calibri" panose="020F0502020204030204" pitchFamily="34" charset="0"/>
                <a:cs typeface="Times New Roman" panose="02020603050405020304" pitchFamily="18" charset="0"/>
              </a:rPr>
              <a:t>2</a:t>
            </a:r>
            <a:r>
              <a:rPr lang="en-US" sz="3200" dirty="0" smtClean="0">
                <a:solidFill>
                  <a:srgbClr val="000000"/>
                </a:solidFill>
                <a:ea typeface="Calibri" panose="020F0502020204030204" pitchFamily="34" charset="0"/>
                <a:cs typeface="Times New Roman" panose="02020603050405020304" pitchFamily="18" charset="0"/>
              </a:rPr>
              <a:t> </a:t>
            </a:r>
            <a:r>
              <a:rPr lang="en-US" sz="3200" dirty="0">
                <a:solidFill>
                  <a:srgbClr val="000000"/>
                </a:solidFill>
                <a:ea typeface="Calibri" panose="020F0502020204030204" pitchFamily="34" charset="0"/>
                <a:cs typeface="Times New Roman" panose="02020603050405020304" pitchFamily="18" charset="0"/>
              </a:rPr>
              <a:t>Bearing Capacity.  </a:t>
            </a:r>
            <a:endParaRPr lang="en-US" sz="3200" dirty="0"/>
          </a:p>
          <a:p>
            <a:endParaRPr lang="en-US" sz="3200" b="1" dirty="0">
              <a:latin typeface="+mj-lt"/>
              <a:cs typeface="Times New Roman" panose="02020603050405020304" pitchFamily="18" charset="0"/>
            </a:endParaRPr>
          </a:p>
        </p:txBody>
      </p:sp>
    </p:spTree>
    <p:extLst>
      <p:ext uri="{BB962C8B-B14F-4D97-AF65-F5344CB8AC3E}">
        <p14:creationId xmlns:p14="http://schemas.microsoft.com/office/powerpoint/2010/main" val="400465877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662533"/>
            <a:ext cx="10515600" cy="1325563"/>
          </a:xfrm>
        </p:spPr>
        <p:txBody>
          <a:bodyPr/>
          <a:lstStyle/>
          <a:p>
            <a:r>
              <a:rPr lang="en-US" b="1" dirty="0">
                <a:latin typeface="+mn-lt"/>
              </a:rPr>
              <a:t>Structural Design</a:t>
            </a:r>
          </a:p>
        </p:txBody>
      </p:sp>
      <p:sp>
        <p:nvSpPr>
          <p:cNvPr id="5" name="Rectangle 4"/>
          <p:cNvSpPr/>
          <p:nvPr/>
        </p:nvSpPr>
        <p:spPr>
          <a:xfrm>
            <a:off x="785613" y="1442435"/>
            <a:ext cx="8699874" cy="769441"/>
          </a:xfrm>
          <a:prstGeom prst="rect">
            <a:avLst/>
          </a:prstGeom>
        </p:spPr>
        <p:txBody>
          <a:bodyPr wrap="square">
            <a:spAutoFit/>
          </a:bodyPr>
          <a:lstStyle/>
          <a:p>
            <a:pPr defTabSz="457200"/>
            <a:r>
              <a:rPr lang="en-US" sz="2800" b="1" dirty="0" smtClean="0">
                <a:solidFill>
                  <a:prstClr val="black"/>
                </a:solidFill>
                <a:cs typeface="Times New Roman" panose="02020603050405020304" pitchFamily="18" charset="0"/>
              </a:rPr>
              <a:t>Structural elements </a:t>
            </a:r>
          </a:p>
          <a:p>
            <a:pPr defTabSz="457200"/>
            <a:endParaRPr lang="en-US" sz="1600" dirty="0" smtClean="0">
              <a:solidFill>
                <a:srgbClr val="000000"/>
              </a:solidFill>
              <a:ea typeface="Calibri" panose="020F0502020204030204" pitchFamily="34" charset="0"/>
              <a:cs typeface="Times New Roman" panose="02020603050405020304"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760031598"/>
              </p:ext>
            </p:extLst>
          </p:nvPr>
        </p:nvGraphicFramePr>
        <p:xfrm>
          <a:off x="1455312" y="2311030"/>
          <a:ext cx="8150896" cy="3346098"/>
        </p:xfrm>
        <a:graphic>
          <a:graphicData uri="http://schemas.openxmlformats.org/drawingml/2006/table">
            <a:tbl>
              <a:tblPr firstRow="1" bandRow="1">
                <a:tableStyleId>{3C2FFA5D-87B4-456A-9821-1D502468CF0F}</a:tableStyleId>
              </a:tblPr>
              <a:tblGrid>
                <a:gridCol w="4075448"/>
                <a:gridCol w="4075448"/>
              </a:tblGrid>
              <a:tr h="484329">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effectLst/>
                        </a:rPr>
                        <a:t>Structural elements </a:t>
                      </a:r>
                    </a:p>
                  </a:txBody>
                  <a:tcPr anchor="ct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effectLst/>
                        </a:rPr>
                        <a:t>Dimensions</a:t>
                      </a:r>
                      <a:r>
                        <a:rPr lang="en-US" sz="2400" b="1" baseline="0" dirty="0" smtClean="0">
                          <a:solidFill>
                            <a:schemeClr val="tx1"/>
                          </a:solidFill>
                          <a:effectLst/>
                        </a:rPr>
                        <a:t> </a:t>
                      </a:r>
                      <a:endParaRPr lang="en-US" sz="2400" b="1" dirty="0" smtClean="0">
                        <a:solidFill>
                          <a:schemeClr val="tx1"/>
                        </a:solidFill>
                        <a:effectLst/>
                      </a:endParaRPr>
                    </a:p>
                  </a:txBody>
                  <a:tcPr anchor="ctr"/>
                </a:tc>
              </a:tr>
              <a:tr h="484329">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rPr>
                        <a:t>Main beams</a:t>
                      </a:r>
                    </a:p>
                  </a:txBody>
                  <a:tcPr anchor="ct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rPr>
                        <a:t>80*40 cm</a:t>
                      </a:r>
                    </a:p>
                    <a:p>
                      <a:pPr marL="0" marR="0" indent="0" algn="ctr" defTabSz="457200" rtl="1"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rPr>
                        <a:t>110*40 </a:t>
                      </a:r>
                      <a:r>
                        <a:rPr lang="en-US" sz="2400" b="1" kern="1200" dirty="0" smtClean="0">
                          <a:solidFill>
                            <a:schemeClr val="tx1"/>
                          </a:solidFill>
                        </a:rPr>
                        <a:t>cm</a:t>
                      </a:r>
                    </a:p>
                    <a:p>
                      <a:pPr marL="0" marR="0" indent="0" algn="ctr" defTabSz="457200" rtl="1"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rPr>
                        <a:t>100*40 </a:t>
                      </a:r>
                      <a:r>
                        <a:rPr lang="en-US" sz="2400" b="1" kern="1200" dirty="0" smtClean="0">
                          <a:solidFill>
                            <a:schemeClr val="tx1"/>
                          </a:solidFill>
                        </a:rPr>
                        <a:t>cm</a:t>
                      </a:r>
                      <a:endParaRPr lang="en-US" sz="2400" b="1" kern="1200" dirty="0" smtClean="0">
                        <a:solidFill>
                          <a:schemeClr val="tx1"/>
                        </a:solidFill>
                        <a:latin typeface="+mn-lt"/>
                        <a:ea typeface="+mn-ea"/>
                        <a:cs typeface="+mn-cs"/>
                      </a:endParaRPr>
                    </a:p>
                  </a:txBody>
                  <a:tcPr anchor="ctr"/>
                </a:tc>
              </a:tr>
              <a:tr h="484329">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rPr>
                        <a:t>Secondary beams </a:t>
                      </a:r>
                      <a:endParaRPr lang="en-US" sz="2400" b="1" dirty="0" smtClean="0">
                        <a:solidFill>
                          <a:schemeClr val="tx1"/>
                        </a:solidFill>
                        <a:latin typeface="+mj-lt"/>
                      </a:endParaRPr>
                    </a:p>
                  </a:txBody>
                  <a:tcPr anchor="ct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rPr>
                        <a:t>60*40 cm</a:t>
                      </a:r>
                      <a:endParaRPr lang="en-US" sz="2400" b="1" dirty="0" smtClean="0">
                        <a:solidFill>
                          <a:schemeClr val="tx1"/>
                        </a:solidFill>
                        <a:latin typeface="+mj-lt"/>
                      </a:endParaRPr>
                    </a:p>
                  </a:txBody>
                  <a:tcPr anchor="ctr"/>
                </a:tc>
              </a:tr>
              <a:tr h="484329">
                <a:tc>
                  <a:txBody>
                    <a:bodyPr/>
                    <a:lstStyle/>
                    <a:p>
                      <a:pPr algn="ctr"/>
                      <a:r>
                        <a:rPr lang="en-US" sz="2400" b="1" dirty="0" smtClean="0">
                          <a:solidFill>
                            <a:schemeClr val="tx1"/>
                          </a:solidFill>
                        </a:rPr>
                        <a:t>Columns </a:t>
                      </a:r>
                      <a:endParaRPr lang="en-US" sz="2400" b="1" dirty="0">
                        <a:solidFill>
                          <a:schemeClr val="tx1"/>
                        </a:solidFill>
                        <a:latin typeface="+mj-lt"/>
                      </a:endParaRPr>
                    </a:p>
                  </a:txBody>
                  <a:tcPr anchor="ct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rPr>
                        <a:t>30*30 cm</a:t>
                      </a:r>
                    </a:p>
                    <a:p>
                      <a:pPr algn="ctr"/>
                      <a:r>
                        <a:rPr lang="en-US" sz="2400" b="1" dirty="0" smtClean="0">
                          <a:solidFill>
                            <a:schemeClr val="tx1"/>
                          </a:solidFill>
                        </a:rPr>
                        <a:t>35*40 cm</a:t>
                      </a:r>
                    </a:p>
                    <a:p>
                      <a:pPr algn="ctr"/>
                      <a:r>
                        <a:rPr lang="en-US" sz="2400" b="1" dirty="0" smtClean="0">
                          <a:solidFill>
                            <a:schemeClr val="tx1"/>
                          </a:solidFill>
                        </a:rPr>
                        <a:t>50*30</a:t>
                      </a:r>
                      <a:r>
                        <a:rPr lang="en-US" sz="2400" b="1" baseline="0" dirty="0" smtClean="0">
                          <a:solidFill>
                            <a:schemeClr val="tx1"/>
                          </a:solidFill>
                        </a:rPr>
                        <a:t> cm</a:t>
                      </a:r>
                      <a:endParaRPr lang="en-US" sz="2400" b="1" dirty="0">
                        <a:solidFill>
                          <a:schemeClr val="tx1"/>
                        </a:solidFill>
                        <a:latin typeface="+mj-lt"/>
                      </a:endParaRPr>
                    </a:p>
                  </a:txBody>
                  <a:tcPr anchor="ctr"/>
                </a:tc>
              </a:tr>
            </a:tbl>
          </a:graphicData>
        </a:graphic>
      </p:graphicFrame>
    </p:spTree>
    <p:extLst>
      <p:ext uri="{BB962C8B-B14F-4D97-AF65-F5344CB8AC3E}">
        <p14:creationId xmlns:p14="http://schemas.microsoft.com/office/powerpoint/2010/main" val="398816549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mn-lt"/>
              </a:rPr>
              <a:t>Structural Design</a:t>
            </a:r>
            <a:endParaRPr lang="en-US" dirty="0">
              <a:latin typeface="+mn-lt"/>
            </a:endParaRPr>
          </a:p>
        </p:txBody>
      </p:sp>
      <p:sp>
        <p:nvSpPr>
          <p:cNvPr id="4" name="TextBox 3"/>
          <p:cNvSpPr txBox="1"/>
          <p:nvPr/>
        </p:nvSpPr>
        <p:spPr>
          <a:xfrm>
            <a:off x="487250" y="1690688"/>
            <a:ext cx="11812074" cy="4801314"/>
          </a:xfrm>
          <a:prstGeom prst="rect">
            <a:avLst/>
          </a:prstGeom>
          <a:noFill/>
        </p:spPr>
        <p:txBody>
          <a:bodyPr wrap="square" rtlCol="0">
            <a:spAutoFit/>
          </a:bodyPr>
          <a:lstStyle/>
          <a:p>
            <a:r>
              <a:rPr lang="en-US" sz="2400" b="1" dirty="0" smtClean="0"/>
              <a:t>Loads :</a:t>
            </a:r>
          </a:p>
          <a:p>
            <a:pPr lvl="0"/>
            <a:r>
              <a:rPr lang="en-US" sz="2000" dirty="0">
                <a:solidFill>
                  <a:srgbClr val="000000"/>
                </a:solidFill>
                <a:ea typeface="Calibri" panose="020F0502020204030204" pitchFamily="34" charset="0"/>
                <a:cs typeface="Times New Roman" panose="02020603050405020304" pitchFamily="18" charset="0"/>
              </a:rPr>
              <a:t>Super imposed dead &amp; live loads values</a:t>
            </a:r>
            <a:endParaRPr lang="en-US" sz="2000" dirty="0"/>
          </a:p>
          <a:p>
            <a:endParaRPr lang="en-US" b="1" dirty="0" smtClean="0"/>
          </a:p>
          <a:p>
            <a:endParaRPr lang="en-US" b="1" dirty="0"/>
          </a:p>
          <a:p>
            <a:endParaRPr lang="en-US" b="1" dirty="0" smtClean="0"/>
          </a:p>
          <a:p>
            <a:endParaRPr lang="en-US" b="1" dirty="0"/>
          </a:p>
          <a:p>
            <a:r>
              <a:rPr lang="en-US" sz="2400" b="1" dirty="0" smtClean="0">
                <a:solidFill>
                  <a:srgbClr val="000000"/>
                </a:solidFill>
                <a:ea typeface="Calibri" panose="020F0502020204030204" pitchFamily="34" charset="0"/>
                <a:cs typeface="Arial" panose="020B0604020202020204" pitchFamily="34" charset="0"/>
              </a:rPr>
              <a:t>Materials</a:t>
            </a:r>
            <a:r>
              <a:rPr lang="en-US" sz="2000" b="1" dirty="0" smtClean="0">
                <a:solidFill>
                  <a:srgbClr val="000000"/>
                </a:solidFill>
                <a:ea typeface="Calibri" panose="020F0502020204030204" pitchFamily="34" charset="0"/>
                <a:cs typeface="Arial" panose="020B0604020202020204" pitchFamily="34" charset="0"/>
              </a:rPr>
              <a:t> </a:t>
            </a:r>
          </a:p>
          <a:p>
            <a:r>
              <a:rPr lang="en-US" sz="2000" dirty="0">
                <a:solidFill>
                  <a:srgbClr val="000000"/>
                </a:solidFill>
                <a:ea typeface="Calibri" panose="020F0502020204030204" pitchFamily="34" charset="0"/>
                <a:cs typeface="Arial" panose="020B0604020202020204" pitchFamily="34" charset="0"/>
              </a:rPr>
              <a:t>The material that used for beams, </a:t>
            </a:r>
            <a:r>
              <a:rPr lang="en-US" sz="2000" dirty="0" smtClean="0">
                <a:solidFill>
                  <a:srgbClr val="000000"/>
                </a:solidFill>
                <a:ea typeface="Calibri" panose="020F0502020204030204" pitchFamily="34" charset="0"/>
                <a:cs typeface="Arial" panose="020B0604020202020204" pitchFamily="34" charset="0"/>
              </a:rPr>
              <a:t>slabs,</a:t>
            </a:r>
            <a:r>
              <a:rPr lang="en-US" sz="2000" dirty="0">
                <a:solidFill>
                  <a:srgbClr val="000000"/>
                </a:solidFill>
                <a:ea typeface="Calibri" panose="020F0502020204030204" pitchFamily="34" charset="0"/>
                <a:cs typeface="Arial" panose="020B0604020202020204" pitchFamily="34" charset="0"/>
              </a:rPr>
              <a:t> columns</a:t>
            </a:r>
            <a:r>
              <a:rPr lang="en-US" sz="2000" dirty="0" smtClean="0">
                <a:solidFill>
                  <a:srgbClr val="000000"/>
                </a:solidFill>
                <a:ea typeface="Calibri" panose="020F0502020204030204" pitchFamily="34" charset="0"/>
                <a:cs typeface="Arial" panose="020B0604020202020204" pitchFamily="34" charset="0"/>
              </a:rPr>
              <a:t> </a:t>
            </a:r>
            <a:r>
              <a:rPr lang="en-US" sz="2000" dirty="0">
                <a:solidFill>
                  <a:srgbClr val="000000"/>
                </a:solidFill>
                <a:ea typeface="Calibri" panose="020F0502020204030204" pitchFamily="34" charset="0"/>
                <a:cs typeface="Arial" panose="020B0604020202020204" pitchFamily="34" charset="0"/>
              </a:rPr>
              <a:t>and shear walls is concrete </a:t>
            </a:r>
            <a:r>
              <a:rPr lang="en-US" sz="2000" dirty="0" smtClean="0">
                <a:solidFill>
                  <a:srgbClr val="000000"/>
                </a:solidFill>
                <a:ea typeface="Calibri" panose="020F0502020204030204" pitchFamily="34" charset="0"/>
                <a:cs typeface="Arial" panose="020B0604020202020204" pitchFamily="34" charset="0"/>
              </a:rPr>
              <a:t>B350 </a:t>
            </a:r>
            <a:r>
              <a:rPr lang="en-US" sz="2000" dirty="0">
                <a:solidFill>
                  <a:srgbClr val="000000"/>
                </a:solidFill>
                <a:ea typeface="Calibri" panose="020F0502020204030204" pitchFamily="34" charset="0"/>
                <a:cs typeface="Arial" panose="020B0604020202020204" pitchFamily="34" charset="0"/>
              </a:rPr>
              <a:t>(</a:t>
            </a:r>
            <a:r>
              <a:rPr lang="en-US" sz="2000" dirty="0" smtClean="0">
                <a:solidFill>
                  <a:srgbClr val="000000"/>
                </a:solidFill>
                <a:ea typeface="Calibri" panose="020F0502020204030204" pitchFamily="34" charset="0"/>
                <a:cs typeface="Arial" panose="020B0604020202020204" pitchFamily="34" charset="0"/>
              </a:rPr>
              <a:t>28 </a:t>
            </a:r>
            <a:r>
              <a:rPr lang="en-US" sz="2000" dirty="0" err="1">
                <a:solidFill>
                  <a:srgbClr val="000000"/>
                </a:solidFill>
                <a:ea typeface="Calibri" panose="020F0502020204030204" pitchFamily="34" charset="0"/>
                <a:cs typeface="Arial" panose="020B0604020202020204" pitchFamily="34" charset="0"/>
              </a:rPr>
              <a:t>MPa</a:t>
            </a:r>
            <a:r>
              <a:rPr lang="en-US" sz="2000" dirty="0" smtClean="0">
                <a:solidFill>
                  <a:srgbClr val="000000"/>
                </a:solidFill>
                <a:ea typeface="Calibri" panose="020F0502020204030204" pitchFamily="34" charset="0"/>
                <a:cs typeface="Arial" panose="020B0604020202020204" pitchFamily="34" charset="0"/>
              </a:rPr>
              <a:t>).</a:t>
            </a:r>
          </a:p>
          <a:p>
            <a:r>
              <a:rPr lang="en-US" sz="2000" dirty="0">
                <a:solidFill>
                  <a:srgbClr val="000000"/>
                </a:solidFill>
                <a:ea typeface="Calibri" panose="020F0502020204030204" pitchFamily="34" charset="0"/>
                <a:cs typeface="Times New Roman" panose="02020603050405020304" pitchFamily="18" charset="0"/>
              </a:rPr>
              <a:t>Reinforcing steel yield strength (</a:t>
            </a:r>
            <a:r>
              <a:rPr lang="en-US" sz="2000" dirty="0">
                <a:solidFill>
                  <a:srgbClr val="000000"/>
                </a:solidFill>
                <a:ea typeface="Calibri" panose="020F0502020204030204" pitchFamily="34" charset="0"/>
                <a:cs typeface="Cambria Math" panose="02040503050406030204" pitchFamily="18" charset="0"/>
              </a:rPr>
              <a:t>𝐹𝑦</a:t>
            </a:r>
            <a:r>
              <a:rPr lang="en-US" sz="2000" dirty="0">
                <a:solidFill>
                  <a:srgbClr val="000000"/>
                </a:solidFill>
                <a:ea typeface="Calibri" panose="020F0502020204030204" pitchFamily="34" charset="0"/>
                <a:cs typeface="Times New Roman" panose="02020603050405020304" pitchFamily="18" charset="0"/>
              </a:rPr>
              <a:t>) = 420 </a:t>
            </a:r>
            <a:r>
              <a:rPr lang="en-US" sz="2000" dirty="0" err="1">
                <a:solidFill>
                  <a:srgbClr val="000000"/>
                </a:solidFill>
                <a:ea typeface="Calibri" panose="020F0502020204030204" pitchFamily="34" charset="0"/>
                <a:cs typeface="Times New Roman" panose="02020603050405020304" pitchFamily="18" charset="0"/>
              </a:rPr>
              <a:t>MPa</a:t>
            </a:r>
            <a:endParaRPr lang="en-US" sz="2000" dirty="0">
              <a:solidFill>
                <a:srgbClr val="000000"/>
              </a:solidFill>
              <a:ea typeface="Calibri" panose="020F0502020204030204" pitchFamily="34" charset="0"/>
              <a:cs typeface="Arial" panose="020B0604020202020204" pitchFamily="34" charset="0"/>
            </a:endParaRPr>
          </a:p>
          <a:p>
            <a:endParaRPr lang="en-US" dirty="0" smtClean="0"/>
          </a:p>
          <a:p>
            <a:r>
              <a:rPr lang="en-US" sz="2400" b="1" dirty="0"/>
              <a:t>Design </a:t>
            </a:r>
            <a:r>
              <a:rPr lang="en-US" sz="2400" b="1" dirty="0" smtClean="0"/>
              <a:t>codes:</a:t>
            </a:r>
          </a:p>
          <a:p>
            <a:r>
              <a:rPr lang="en-US" sz="2000" dirty="0">
                <a:solidFill>
                  <a:srgbClr val="000000"/>
                </a:solidFill>
              </a:rPr>
              <a:t>1. ACI -318-08 for reinforced concrete structural design.</a:t>
            </a:r>
          </a:p>
          <a:p>
            <a:r>
              <a:rPr lang="en-US" sz="2000" dirty="0">
                <a:solidFill>
                  <a:srgbClr val="000000"/>
                </a:solidFill>
              </a:rPr>
              <a:t>2. UBC -97 for earthquake load computations. </a:t>
            </a:r>
          </a:p>
          <a:p>
            <a:endParaRPr lang="en-US" sz="2400" b="1" dirty="0"/>
          </a:p>
          <a:p>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3938833713"/>
              </p:ext>
            </p:extLst>
          </p:nvPr>
        </p:nvGraphicFramePr>
        <p:xfrm>
          <a:off x="721217" y="2562896"/>
          <a:ext cx="8770514" cy="837127"/>
        </p:xfrm>
        <a:graphic>
          <a:graphicData uri="http://schemas.openxmlformats.org/drawingml/2006/table">
            <a:tbl>
              <a:tblPr firstCol="1" bandRow="1">
                <a:tableStyleId>{3C2FFA5D-87B4-456A-9821-1D502468CF0F}</a:tableStyleId>
              </a:tblPr>
              <a:tblGrid>
                <a:gridCol w="2904561"/>
                <a:gridCol w="2106000"/>
                <a:gridCol w="3759953"/>
              </a:tblGrid>
              <a:tr h="452181">
                <a:tc>
                  <a:txBody>
                    <a:bodyPr/>
                    <a:lstStyle/>
                    <a:p>
                      <a:pPr algn="ctr">
                        <a:lnSpc>
                          <a:spcPct val="115000"/>
                        </a:lnSpc>
                        <a:spcAft>
                          <a:spcPts val="600"/>
                        </a:spcAft>
                      </a:pPr>
                      <a:r>
                        <a:rPr lang="en-US" sz="1800" cap="none" spc="0" dirty="0">
                          <a:ln w="0"/>
                          <a:effectLst>
                            <a:outerShdw blurRad="38100" dist="19050" dir="2700000" algn="tl" rotWithShape="0">
                              <a:schemeClr val="dk1">
                                <a:alpha val="40000"/>
                              </a:schemeClr>
                            </a:outerShdw>
                          </a:effectLst>
                        </a:rPr>
                        <a:t>Type of load </a:t>
                      </a:r>
                      <a:endParaRPr lang="en-US" sz="18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600"/>
                        </a:spcAft>
                      </a:pPr>
                      <a:r>
                        <a:rPr lang="en-US" sz="1800" cap="none" spc="0" dirty="0">
                          <a:ln w="0"/>
                          <a:effectLst>
                            <a:outerShdw blurRad="38100" dist="19050" dir="2700000" algn="tl" rotWithShape="0">
                              <a:schemeClr val="dk1">
                                <a:alpha val="40000"/>
                              </a:schemeClr>
                            </a:outerShdw>
                          </a:effectLst>
                        </a:rPr>
                        <a:t>Live Load (L.L)</a:t>
                      </a:r>
                      <a:endParaRPr lang="en-US" sz="18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600"/>
                        </a:spcAft>
                      </a:pPr>
                      <a:r>
                        <a:rPr lang="en-US" sz="1800" cap="none" spc="0" dirty="0">
                          <a:ln w="0"/>
                          <a:effectLst>
                            <a:outerShdw blurRad="38100" dist="19050" dir="2700000" algn="tl" rotWithShape="0">
                              <a:schemeClr val="dk1">
                                <a:alpha val="40000"/>
                              </a:schemeClr>
                            </a:outerShdw>
                          </a:effectLst>
                        </a:rPr>
                        <a:t>Super imposed dead load ( SID )</a:t>
                      </a:r>
                      <a:endParaRPr lang="en-US" sz="18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384946">
                <a:tc>
                  <a:txBody>
                    <a:bodyPr/>
                    <a:lstStyle/>
                    <a:p>
                      <a:pPr algn="ctr">
                        <a:lnSpc>
                          <a:spcPct val="115000"/>
                        </a:lnSpc>
                        <a:spcAft>
                          <a:spcPts val="600"/>
                        </a:spcAft>
                      </a:pPr>
                      <a:r>
                        <a:rPr lang="en-US" sz="1800" cap="none" spc="0" dirty="0">
                          <a:ln w="0"/>
                          <a:effectLst>
                            <a:outerShdw blurRad="38100" dist="19050" dir="2700000" algn="tl" rotWithShape="0">
                              <a:schemeClr val="dk1">
                                <a:alpha val="40000"/>
                              </a:schemeClr>
                            </a:outerShdw>
                          </a:effectLst>
                        </a:rPr>
                        <a:t>Load (KN/m</a:t>
                      </a:r>
                      <a:r>
                        <a:rPr lang="en-US" sz="1800" cap="none" spc="0" baseline="30000" dirty="0">
                          <a:ln w="0"/>
                          <a:effectLst>
                            <a:outerShdw blurRad="38100" dist="19050" dir="2700000" algn="tl" rotWithShape="0">
                              <a:schemeClr val="dk1">
                                <a:alpha val="40000"/>
                              </a:schemeClr>
                            </a:outerShdw>
                          </a:effectLst>
                        </a:rPr>
                        <a:t>2 </a:t>
                      </a:r>
                      <a:r>
                        <a:rPr lang="en-US" sz="1800" cap="none" spc="0" dirty="0">
                          <a:ln w="0"/>
                          <a:effectLst>
                            <a:outerShdw blurRad="38100" dist="19050" dir="2700000" algn="tl" rotWithShape="0">
                              <a:schemeClr val="dk1">
                                <a:alpha val="40000"/>
                              </a:schemeClr>
                            </a:outerShdw>
                          </a:effectLst>
                        </a:rPr>
                        <a:t>)</a:t>
                      </a:r>
                      <a:endParaRPr lang="en-US" sz="18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600"/>
                        </a:spcAft>
                      </a:pPr>
                      <a:r>
                        <a:rPr lang="en-US" sz="1800" cap="none" spc="0">
                          <a:ln w="0"/>
                          <a:effectLst>
                            <a:outerShdw blurRad="38100" dist="19050" dir="2700000" algn="tl" rotWithShape="0">
                              <a:schemeClr val="dk1">
                                <a:alpha val="40000"/>
                              </a:schemeClr>
                            </a:outerShdw>
                          </a:effectLst>
                        </a:rPr>
                        <a:t>5</a:t>
                      </a:r>
                      <a:endParaRPr lang="en-US" sz="18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600"/>
                        </a:spcAft>
                      </a:pPr>
                      <a:r>
                        <a:rPr lang="en-US" sz="1800" cap="none" spc="0" dirty="0">
                          <a:ln w="0"/>
                          <a:effectLst>
                            <a:outerShdw blurRad="38100" dist="19050" dir="2700000" algn="tl" rotWithShape="0">
                              <a:schemeClr val="dk1">
                                <a:alpha val="40000"/>
                              </a:schemeClr>
                            </a:outerShdw>
                          </a:effectLst>
                        </a:rPr>
                        <a:t>5.6</a:t>
                      </a:r>
                      <a:endParaRPr lang="en-US" sz="18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bl>
          </a:graphicData>
        </a:graphic>
      </p:graphicFrame>
    </p:spTree>
    <p:extLst>
      <p:ext uri="{BB962C8B-B14F-4D97-AF65-F5344CB8AC3E}">
        <p14:creationId xmlns:p14="http://schemas.microsoft.com/office/powerpoint/2010/main" val="194320419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014" y="500062"/>
            <a:ext cx="10515600" cy="1325563"/>
          </a:xfrm>
        </p:spPr>
        <p:txBody>
          <a:bodyPr/>
          <a:lstStyle/>
          <a:p>
            <a:r>
              <a:rPr lang="en-US" b="1" dirty="0">
                <a:latin typeface="+mn-lt"/>
              </a:rPr>
              <a:t>Structural Design</a:t>
            </a:r>
            <a:endParaRPr lang="en-US" dirty="0">
              <a:latin typeface="+mn-lt"/>
            </a:endParaRPr>
          </a:p>
        </p:txBody>
      </p:sp>
      <p:sp>
        <p:nvSpPr>
          <p:cNvPr id="3" name="Content Placeholder 2"/>
          <p:cNvSpPr>
            <a:spLocks noGrp="1"/>
          </p:cNvSpPr>
          <p:nvPr>
            <p:ph idx="1"/>
          </p:nvPr>
        </p:nvSpPr>
        <p:spPr>
          <a:xfrm>
            <a:off x="220014" y="1825625"/>
            <a:ext cx="10515600" cy="4351338"/>
          </a:xfrm>
        </p:spPr>
        <p:txBody>
          <a:bodyPr/>
          <a:lstStyle/>
          <a:p>
            <a:pPr marL="0" indent="0">
              <a:buNone/>
            </a:pPr>
            <a:r>
              <a:rPr lang="en-US" dirty="0" smtClean="0"/>
              <a:t>ETABs 3D model </a:t>
            </a:r>
          </a:p>
          <a:p>
            <a:pPr marL="0" indent="0">
              <a:buNone/>
            </a:pPr>
            <a:endParaRPr lang="en-US" dirty="0"/>
          </a:p>
        </p:txBody>
      </p:sp>
      <p:pic>
        <p:nvPicPr>
          <p:cNvPr id="4" name="Picture 3"/>
          <p:cNvPicPr>
            <a:picLocks noChangeAspect="1"/>
          </p:cNvPicPr>
          <p:nvPr/>
        </p:nvPicPr>
        <p:blipFill>
          <a:blip r:embed="rId2"/>
          <a:stretch>
            <a:fillRect/>
          </a:stretch>
        </p:blipFill>
        <p:spPr>
          <a:xfrm>
            <a:off x="4610637" y="234968"/>
            <a:ext cx="7147775" cy="65152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177158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851" y="223458"/>
            <a:ext cx="10515600" cy="1325563"/>
          </a:xfrm>
        </p:spPr>
        <p:txBody>
          <a:bodyPr/>
          <a:lstStyle/>
          <a:p>
            <a:r>
              <a:rPr lang="en-US" b="1" dirty="0"/>
              <a:t>Structural Design</a:t>
            </a:r>
            <a:endParaRPr lang="en-US" dirty="0"/>
          </a:p>
        </p:txBody>
      </p:sp>
      <p:sp>
        <p:nvSpPr>
          <p:cNvPr id="3" name="Content Placeholder 2"/>
          <p:cNvSpPr>
            <a:spLocks noGrp="1"/>
          </p:cNvSpPr>
          <p:nvPr>
            <p:ph idx="1"/>
          </p:nvPr>
        </p:nvSpPr>
        <p:spPr>
          <a:xfrm>
            <a:off x="334851" y="1197736"/>
            <a:ext cx="11018949" cy="4747408"/>
          </a:xfrm>
        </p:spPr>
        <p:txBody>
          <a:bodyPr>
            <a:normAutofit/>
          </a:bodyPr>
          <a:lstStyle/>
          <a:p>
            <a:pPr marL="0" indent="0" eaLnBrk="0" fontAlgn="base" hangingPunct="0">
              <a:spcBef>
                <a:spcPct val="0"/>
              </a:spcBef>
              <a:spcAft>
                <a:spcPct val="0"/>
              </a:spcAft>
              <a:buNone/>
            </a:pPr>
            <a:r>
              <a:rPr lang="en-US" sz="2400" b="1" dirty="0" smtClean="0">
                <a:solidFill>
                  <a:srgbClr val="000000"/>
                </a:solidFill>
                <a:ea typeface="Calibri" panose="020F0502020204030204" pitchFamily="34" charset="0"/>
                <a:cs typeface="Times New Roman" panose="02020603050405020304" pitchFamily="18" charset="0"/>
              </a:rPr>
              <a:t>Checks </a:t>
            </a:r>
            <a:r>
              <a:rPr lang="en-US" sz="2400" dirty="0">
                <a:solidFill>
                  <a:srgbClr val="000000"/>
                </a:solidFill>
                <a:ea typeface="Calibri" panose="020F0502020204030204" pitchFamily="34" charset="0"/>
                <a:cs typeface="Times New Roman" panose="02020603050405020304" pitchFamily="18" charset="0"/>
              </a:rPr>
              <a:t/>
            </a:r>
            <a:br>
              <a:rPr lang="en-US" sz="2400" dirty="0">
                <a:solidFill>
                  <a:srgbClr val="000000"/>
                </a:solidFill>
                <a:ea typeface="Calibri" panose="020F0502020204030204" pitchFamily="34" charset="0"/>
                <a:cs typeface="Times New Roman" panose="02020603050405020304" pitchFamily="18" charset="0"/>
              </a:rPr>
            </a:br>
            <a:r>
              <a:rPr lang="en-US" sz="2400" b="1" dirty="0">
                <a:solidFill>
                  <a:srgbClr val="000000"/>
                </a:solidFill>
                <a:ea typeface="Calibri" panose="020F0502020204030204" pitchFamily="34" charset="0"/>
                <a:cs typeface="Times New Roman" panose="02020603050405020304" pitchFamily="18" charset="0"/>
              </a:rPr>
              <a:t>Compatibility Check :</a:t>
            </a:r>
            <a:endParaRPr lang="en-US" sz="2400" dirty="0"/>
          </a:p>
          <a:p>
            <a:pPr marL="0" lvl="0" indent="0" algn="justLow" eaLnBrk="0" fontAlgn="base" hangingPunct="0">
              <a:spcBef>
                <a:spcPct val="0"/>
              </a:spcBef>
              <a:spcAft>
                <a:spcPct val="0"/>
              </a:spcAft>
              <a:buNone/>
            </a:pPr>
            <a:r>
              <a:rPr lang="en-US" sz="2000" dirty="0">
                <a:solidFill>
                  <a:srgbClr val="000000"/>
                </a:solidFill>
                <a:ea typeface="Calibri" panose="020F0502020204030204" pitchFamily="34" charset="0"/>
                <a:cs typeface="Times New Roman" panose="02020603050405020304" pitchFamily="18" charset="0"/>
              </a:rPr>
              <a:t>The following figures explain the compatibility check from ETABS:</a:t>
            </a:r>
            <a:endParaRPr lang="en-US" sz="2000" dirty="0"/>
          </a:p>
          <a:p>
            <a:pPr marL="0" indent="0">
              <a:buNone/>
            </a:pPr>
            <a:endParaRPr lang="en-US" sz="2000" dirty="0"/>
          </a:p>
        </p:txBody>
      </p:sp>
      <p:pic>
        <p:nvPicPr>
          <p:cNvPr id="4" name="Picture 3"/>
          <p:cNvPicPr/>
          <p:nvPr/>
        </p:nvPicPr>
        <p:blipFill>
          <a:blip r:embed="rId2"/>
          <a:stretch>
            <a:fillRect/>
          </a:stretch>
        </p:blipFill>
        <p:spPr>
          <a:xfrm>
            <a:off x="334851" y="2292439"/>
            <a:ext cx="5280338" cy="42726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p:nvPr/>
        </p:nvPicPr>
        <p:blipFill>
          <a:blip r:embed="rId3"/>
          <a:stretch>
            <a:fillRect/>
          </a:stretch>
        </p:blipFill>
        <p:spPr>
          <a:xfrm>
            <a:off x="6001556" y="2292439"/>
            <a:ext cx="5970094" cy="43598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9153556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689" y="190821"/>
            <a:ext cx="10515600" cy="1325563"/>
          </a:xfrm>
        </p:spPr>
        <p:txBody>
          <a:bodyPr/>
          <a:lstStyle/>
          <a:p>
            <a:r>
              <a:rPr lang="en-US" b="1" dirty="0"/>
              <a:t>Structural Design</a:t>
            </a:r>
            <a:endParaRPr lang="en-US" dirty="0"/>
          </a:p>
        </p:txBody>
      </p:sp>
      <p:sp>
        <p:nvSpPr>
          <p:cNvPr id="4" name="Rectangle 3"/>
          <p:cNvSpPr/>
          <p:nvPr/>
        </p:nvSpPr>
        <p:spPr>
          <a:xfrm>
            <a:off x="278689" y="1516384"/>
            <a:ext cx="8646369" cy="2913618"/>
          </a:xfrm>
          <a:prstGeom prst="rect">
            <a:avLst/>
          </a:prstGeom>
        </p:spPr>
        <p:txBody>
          <a:bodyPr wrap="square">
            <a:spAutoFit/>
          </a:bodyPr>
          <a:lstStyle/>
          <a:p>
            <a:pPr marL="228600" lvl="0" defTabSz="457200">
              <a:lnSpc>
                <a:spcPct val="150000"/>
              </a:lnSpc>
              <a:spcAft>
                <a:spcPts val="1000"/>
              </a:spcAft>
            </a:pPr>
            <a:r>
              <a:rPr lang="en-US" sz="2400" b="1" dirty="0">
                <a:solidFill>
                  <a:srgbClr val="000000"/>
                </a:solidFill>
                <a:ea typeface="Calibri" panose="020F0502020204030204" pitchFamily="34" charset="0"/>
                <a:cs typeface="Arial" panose="020B0604020202020204" pitchFamily="34" charset="0"/>
              </a:rPr>
              <a:t>Equilibrium</a:t>
            </a:r>
            <a:r>
              <a:rPr lang="en-US" sz="2000" b="1" dirty="0">
                <a:solidFill>
                  <a:srgbClr val="000000"/>
                </a:solidFill>
                <a:ea typeface="Calibri" panose="020F0502020204030204" pitchFamily="34" charset="0"/>
                <a:cs typeface="Arial" panose="020B0604020202020204" pitchFamily="34" charset="0"/>
              </a:rPr>
              <a:t> </a:t>
            </a:r>
            <a:r>
              <a:rPr lang="en-US" sz="2400" b="1" dirty="0">
                <a:solidFill>
                  <a:srgbClr val="000000"/>
                </a:solidFill>
                <a:ea typeface="Calibri" panose="020F0502020204030204" pitchFamily="34" charset="0"/>
                <a:cs typeface="Arial" panose="020B0604020202020204" pitchFamily="34" charset="0"/>
              </a:rPr>
              <a:t>check</a:t>
            </a:r>
            <a:r>
              <a:rPr lang="en-US" sz="2000" b="1" dirty="0">
                <a:solidFill>
                  <a:srgbClr val="000000"/>
                </a:solidFill>
                <a:ea typeface="Calibri" panose="020F0502020204030204" pitchFamily="34" charset="0"/>
                <a:cs typeface="Arial" panose="020B0604020202020204" pitchFamily="34" charset="0"/>
              </a:rPr>
              <a:t> </a:t>
            </a:r>
            <a:r>
              <a:rPr lang="en-US" b="1" dirty="0" smtClean="0">
                <a:solidFill>
                  <a:srgbClr val="000000"/>
                </a:solidFill>
                <a:ea typeface="Calibri" panose="020F0502020204030204" pitchFamily="34" charset="0"/>
                <a:cs typeface="Arial" panose="020B0604020202020204" pitchFamily="34" charset="0"/>
              </a:rPr>
              <a:t>:</a:t>
            </a:r>
          </a:p>
          <a:p>
            <a:pPr marL="228600" lvl="0" defTabSz="457200">
              <a:lnSpc>
                <a:spcPct val="150000"/>
              </a:lnSpc>
              <a:spcAft>
                <a:spcPts val="1000"/>
              </a:spcAft>
            </a:pPr>
            <a:r>
              <a:rPr lang="en-US" b="1" dirty="0" smtClean="0">
                <a:solidFill>
                  <a:srgbClr val="000000"/>
                </a:solidFill>
                <a:ea typeface="Calibri" panose="020F0502020204030204" pitchFamily="34" charset="0"/>
                <a:cs typeface="Arial" panose="020B0604020202020204" pitchFamily="34" charset="0"/>
              </a:rPr>
              <a:t>       </a:t>
            </a:r>
            <a:r>
              <a:rPr lang="en-US" b="1" dirty="0" smtClean="0">
                <a:solidFill>
                  <a:srgbClr val="000000"/>
                </a:solidFill>
                <a:ea typeface="Calibri" panose="020F0502020204030204" pitchFamily="34" charset="0"/>
                <a:cs typeface="Times New Roman" panose="02020603050405020304" pitchFamily="18" charset="0"/>
              </a:rPr>
              <a:t>Results </a:t>
            </a:r>
            <a:r>
              <a:rPr lang="en-US" b="1" dirty="0">
                <a:solidFill>
                  <a:srgbClr val="000000"/>
                </a:solidFill>
                <a:ea typeface="Calibri" panose="020F0502020204030204" pitchFamily="34" charset="0"/>
                <a:cs typeface="Times New Roman" panose="02020603050405020304" pitchFamily="18" charset="0"/>
              </a:rPr>
              <a:t>of error </a:t>
            </a:r>
            <a:r>
              <a:rPr lang="en-US" b="1" dirty="0" smtClean="0">
                <a:solidFill>
                  <a:srgbClr val="000000"/>
                </a:solidFill>
                <a:ea typeface="Calibri" panose="020F0502020204030204" pitchFamily="34" charset="0"/>
                <a:cs typeface="Times New Roman" panose="02020603050405020304" pitchFamily="18" charset="0"/>
              </a:rPr>
              <a:t>%</a:t>
            </a:r>
          </a:p>
          <a:p>
            <a:pPr marL="228600" lvl="0" defTabSz="457200">
              <a:lnSpc>
                <a:spcPct val="150000"/>
              </a:lnSpc>
              <a:spcAft>
                <a:spcPts val="1000"/>
              </a:spcAft>
            </a:pPr>
            <a:endParaRPr lang="en-US" b="1" dirty="0" smtClean="0">
              <a:solidFill>
                <a:prstClr val="black"/>
              </a:solidFill>
            </a:endParaRPr>
          </a:p>
          <a:p>
            <a:pPr marL="228600" lvl="0" defTabSz="457200">
              <a:lnSpc>
                <a:spcPct val="150000"/>
              </a:lnSpc>
              <a:spcAft>
                <a:spcPts val="1000"/>
              </a:spcAft>
            </a:pPr>
            <a:endParaRPr lang="en-US"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228600" lvl="0" defTabSz="457200">
              <a:lnSpc>
                <a:spcPct val="150000"/>
              </a:lnSpc>
              <a:spcAft>
                <a:spcPts val="1000"/>
              </a:spcAft>
            </a:pPr>
            <a:r>
              <a:rPr lang="en-US"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 </a:t>
            </a: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816135696"/>
              </p:ext>
            </p:extLst>
          </p:nvPr>
        </p:nvGraphicFramePr>
        <p:xfrm>
          <a:off x="1519179" y="2846230"/>
          <a:ext cx="8333159" cy="2820473"/>
        </p:xfrm>
        <a:graphic>
          <a:graphicData uri="http://schemas.openxmlformats.org/drawingml/2006/table">
            <a:tbl>
              <a:tblPr firstRow="1" bandRow="1">
                <a:tableStyleId>{3C2FFA5D-87B4-456A-9821-1D502468CF0F}</a:tableStyleId>
              </a:tblPr>
              <a:tblGrid>
                <a:gridCol w="2397738"/>
                <a:gridCol w="1870488"/>
                <a:gridCol w="2259650"/>
                <a:gridCol w="1805283"/>
              </a:tblGrid>
              <a:tr h="547256">
                <a:tc>
                  <a:txBody>
                    <a:bodyPr/>
                    <a:lstStyle/>
                    <a:p>
                      <a:pPr algn="ctr"/>
                      <a:r>
                        <a:rPr lang="en-US" sz="2000" b="1" dirty="0" smtClean="0">
                          <a:solidFill>
                            <a:schemeClr val="tx1"/>
                          </a:solidFill>
                        </a:rPr>
                        <a:t>Loads</a:t>
                      </a:r>
                      <a:r>
                        <a:rPr lang="en-US" sz="2000" b="1" baseline="0" dirty="0" smtClean="0">
                          <a:solidFill>
                            <a:schemeClr val="tx1"/>
                          </a:solidFill>
                        </a:rPr>
                        <a:t> </a:t>
                      </a:r>
                      <a:endParaRPr lang="en-US" sz="2000" b="1" dirty="0">
                        <a:solidFill>
                          <a:schemeClr val="tx1"/>
                        </a:solidFill>
                        <a:latin typeface="+mj-lt"/>
                      </a:endParaRPr>
                    </a:p>
                  </a:txBody>
                  <a:tcPr anchor="ctr"/>
                </a:tc>
                <a:tc>
                  <a:txBody>
                    <a:bodyPr/>
                    <a:lstStyle/>
                    <a:p>
                      <a:pPr algn="ctr"/>
                      <a:r>
                        <a:rPr lang="en-US" sz="2000" dirty="0" smtClean="0">
                          <a:solidFill>
                            <a:schemeClr val="tx1"/>
                          </a:solidFill>
                        </a:rPr>
                        <a:t>Manual</a:t>
                      </a:r>
                      <a:r>
                        <a:rPr lang="en-US" sz="2000" baseline="0" dirty="0" smtClean="0">
                          <a:solidFill>
                            <a:schemeClr val="tx1"/>
                          </a:solidFill>
                        </a:rPr>
                        <a:t> </a:t>
                      </a:r>
                      <a:endParaRPr lang="en-US" sz="2000" dirty="0">
                        <a:solidFill>
                          <a:schemeClr val="tx1"/>
                        </a:solidFill>
                        <a:latin typeface="+mj-lt"/>
                      </a:endParaRPr>
                    </a:p>
                  </a:txBody>
                  <a:tcPr anchor="ctr"/>
                </a:tc>
                <a:tc>
                  <a:txBody>
                    <a:bodyPr/>
                    <a:lstStyle/>
                    <a:p>
                      <a:pPr algn="ctr"/>
                      <a:r>
                        <a:rPr lang="en-US" sz="2000" dirty="0" smtClean="0">
                          <a:solidFill>
                            <a:schemeClr val="tx1"/>
                          </a:solidFill>
                        </a:rPr>
                        <a:t>ETABS</a:t>
                      </a:r>
                      <a:endParaRPr lang="en-US" sz="2000" dirty="0">
                        <a:solidFill>
                          <a:schemeClr val="tx1"/>
                        </a:solidFill>
                        <a:latin typeface="+mj-lt"/>
                      </a:endParaRPr>
                    </a:p>
                  </a:txBody>
                  <a:tcPr anchor="ctr"/>
                </a:tc>
                <a:tc>
                  <a:txBody>
                    <a:bodyPr/>
                    <a:lstStyle/>
                    <a:p>
                      <a:pPr algn="ctr"/>
                      <a:r>
                        <a:rPr lang="en-US" sz="2000" dirty="0" smtClean="0">
                          <a:solidFill>
                            <a:schemeClr val="tx1"/>
                          </a:solidFill>
                        </a:rPr>
                        <a:t>%Error</a:t>
                      </a:r>
                      <a:endParaRPr lang="en-US" sz="2000" dirty="0">
                        <a:solidFill>
                          <a:schemeClr val="tx1"/>
                        </a:solidFill>
                        <a:latin typeface="+mj-lt"/>
                      </a:endParaRPr>
                    </a:p>
                  </a:txBody>
                  <a:tcPr anchor="ctr"/>
                </a:tc>
              </a:tr>
              <a:tr h="757739">
                <a:tc>
                  <a:txBody>
                    <a:bodyPr/>
                    <a:lstStyle/>
                    <a:p>
                      <a:pPr algn="ctr">
                        <a:lnSpc>
                          <a:spcPct val="150000"/>
                        </a:lnSpc>
                        <a:spcAft>
                          <a:spcPts val="1000"/>
                        </a:spcAft>
                      </a:pPr>
                      <a:r>
                        <a:rPr lang="en-US" sz="2000" b="1" dirty="0" smtClean="0">
                          <a:solidFill>
                            <a:schemeClr val="tx1"/>
                          </a:solidFill>
                          <a:effectLst/>
                          <a:latin typeface="+mn-lt"/>
                        </a:rPr>
                        <a:t>live load</a:t>
                      </a:r>
                      <a:endParaRPr lang="en-US" sz="2000" b="1" dirty="0" smtClean="0">
                        <a:solidFill>
                          <a:schemeClr val="tx1"/>
                        </a:solidFill>
                        <a:effectLst/>
                        <a:latin typeface="+mn-lt"/>
                        <a:ea typeface="Calibri" panose="020F0502020204030204" pitchFamily="34" charset="0"/>
                        <a:cs typeface="Arial" panose="020B0604020202020204" pitchFamily="34" charset="0"/>
                      </a:endParaRPr>
                    </a:p>
                  </a:txBody>
                  <a:tcPr anchor="ctr"/>
                </a:tc>
                <a:tc>
                  <a:txBody>
                    <a:bodyPr/>
                    <a:lstStyle/>
                    <a:p>
                      <a:pPr algn="ctr"/>
                      <a:r>
                        <a:rPr lang="en-US" sz="2000" dirty="0" smtClean="0">
                          <a:solidFill>
                            <a:srgbClr val="000000"/>
                          </a:solidFill>
                          <a:effectLst/>
                          <a:latin typeface="+mn-lt"/>
                          <a:ea typeface="Calibri" panose="020F0502020204030204" pitchFamily="34" charset="0"/>
                        </a:rPr>
                        <a:t>6853.95 </a:t>
                      </a:r>
                      <a:r>
                        <a:rPr lang="en-US" sz="2000" dirty="0" smtClean="0">
                          <a:solidFill>
                            <a:schemeClr val="tx1"/>
                          </a:solidFill>
                          <a:effectLst/>
                          <a:latin typeface="+mn-lt"/>
                        </a:rPr>
                        <a:t> KN</a:t>
                      </a:r>
                      <a:endParaRPr lang="en-US" sz="2000" b="1" dirty="0">
                        <a:solidFill>
                          <a:schemeClr val="tx1"/>
                        </a:solidFill>
                        <a:latin typeface="+mn-lt"/>
                      </a:endParaRPr>
                    </a:p>
                  </a:txBody>
                  <a:tcPr anchor="ctr"/>
                </a:tc>
                <a:tc>
                  <a:txBody>
                    <a:bodyPr/>
                    <a:lstStyle/>
                    <a:p>
                      <a:pPr algn="ctr"/>
                      <a:r>
                        <a:rPr lang="en-US" sz="2000" dirty="0" smtClean="0">
                          <a:solidFill>
                            <a:schemeClr val="tx1"/>
                          </a:solidFill>
                          <a:effectLst/>
                          <a:latin typeface="+mn-lt"/>
                        </a:rPr>
                        <a:t>6810.69KN </a:t>
                      </a:r>
                      <a:endParaRPr lang="en-US" sz="2000" b="1" dirty="0">
                        <a:solidFill>
                          <a:schemeClr val="tx1"/>
                        </a:solidFill>
                        <a:latin typeface="+mn-lt"/>
                      </a:endParaRPr>
                    </a:p>
                  </a:txBody>
                  <a:tcPr anchor="ctr"/>
                </a:tc>
                <a:tc>
                  <a:txBody>
                    <a:bodyPr/>
                    <a:lstStyle/>
                    <a:p>
                      <a:pPr algn="ctr"/>
                      <a:r>
                        <a:rPr lang="en-US" sz="2000" dirty="0" smtClean="0">
                          <a:solidFill>
                            <a:srgbClr val="000000"/>
                          </a:solidFill>
                          <a:effectLst/>
                          <a:latin typeface="+mn-lt"/>
                          <a:ea typeface="Calibri" panose="020F0502020204030204" pitchFamily="34" charset="0"/>
                        </a:rPr>
                        <a:t>0.631% </a:t>
                      </a:r>
                      <a:endParaRPr lang="en-US" sz="2000" b="1" dirty="0">
                        <a:solidFill>
                          <a:schemeClr val="tx1"/>
                        </a:solidFill>
                        <a:latin typeface="+mn-lt"/>
                      </a:endParaRPr>
                    </a:p>
                  </a:txBody>
                  <a:tcPr anchor="ctr"/>
                </a:tc>
              </a:tr>
              <a:tr h="547256">
                <a:tc>
                  <a:txBody>
                    <a:bodyPr/>
                    <a:lstStyle/>
                    <a:p>
                      <a:pPr algn="ctr"/>
                      <a:r>
                        <a:rPr lang="en-US" sz="2000" b="1" dirty="0" smtClean="0">
                          <a:solidFill>
                            <a:schemeClr val="tx1"/>
                          </a:solidFill>
                          <a:latin typeface="+mn-lt"/>
                        </a:rPr>
                        <a:t>Dead load</a:t>
                      </a:r>
                      <a:r>
                        <a:rPr lang="en-US" sz="2000" b="1" baseline="0" dirty="0" smtClean="0">
                          <a:solidFill>
                            <a:schemeClr val="tx1"/>
                          </a:solidFill>
                          <a:latin typeface="+mn-lt"/>
                        </a:rPr>
                        <a:t> </a:t>
                      </a:r>
                      <a:endParaRPr lang="en-US" sz="2000" b="1" dirty="0">
                        <a:solidFill>
                          <a:schemeClr val="tx1"/>
                        </a:solidFill>
                        <a:latin typeface="+mn-lt"/>
                      </a:endParaRPr>
                    </a:p>
                  </a:txBody>
                  <a:tcPr anchor="ctr"/>
                </a:tc>
                <a:tc>
                  <a:txBody>
                    <a:bodyPr/>
                    <a:lstStyle/>
                    <a:p>
                      <a:pPr marL="0" marR="0" lvl="0" indent="0" algn="ctr" defTabSz="457200" rtl="1" eaLnBrk="1" fontAlgn="auto" latinLnBrk="0" hangingPunct="1">
                        <a:lnSpc>
                          <a:spcPct val="100000"/>
                        </a:lnSpc>
                        <a:spcBef>
                          <a:spcPts val="0"/>
                        </a:spcBef>
                        <a:spcAft>
                          <a:spcPts val="0"/>
                        </a:spcAft>
                        <a:buClrTx/>
                        <a:buSzTx/>
                        <a:buFontTx/>
                        <a:buNone/>
                        <a:tabLst/>
                        <a:defRPr/>
                      </a:pPr>
                      <a:r>
                        <a:rPr kumimoji="0" lang="en-US" sz="2000" u="none" strike="noStrike" cap="none" normalizeH="0" baseline="0" dirty="0" smtClean="0">
                          <a:ln>
                            <a:noFill/>
                          </a:ln>
                          <a:solidFill>
                            <a:schemeClr val="tx1"/>
                          </a:solidFill>
                          <a:effectLst/>
                          <a:latin typeface="+mn-lt"/>
                        </a:rPr>
                        <a:t>11012.85KN</a:t>
                      </a:r>
                      <a:endParaRPr kumimoji="0" lang="en-US" sz="2000" b="1" i="0" u="none" strike="noStrike" cap="none" normalizeH="0" baseline="0" dirty="0" smtClean="0">
                        <a:ln>
                          <a:noFill/>
                        </a:ln>
                        <a:solidFill>
                          <a:schemeClr val="tx1"/>
                        </a:solidFill>
                        <a:effectLst/>
                        <a:latin typeface="+mn-lt"/>
                      </a:endParaRPr>
                    </a:p>
                  </a:txBody>
                  <a:tcPr anchor="ctr"/>
                </a:tc>
                <a:tc>
                  <a:txBody>
                    <a:bodyPr/>
                    <a:lstStyle/>
                    <a:p>
                      <a:pPr algn="ctr"/>
                      <a:r>
                        <a:rPr lang="en-US" sz="2000" dirty="0" smtClean="0">
                          <a:solidFill>
                            <a:srgbClr val="000000"/>
                          </a:solidFill>
                          <a:effectLst/>
                          <a:latin typeface="+mn-lt"/>
                          <a:ea typeface="Calibri" panose="020F0502020204030204" pitchFamily="34" charset="0"/>
                          <a:cs typeface="Arial" panose="020B0604020202020204" pitchFamily="34" charset="0"/>
                        </a:rPr>
                        <a:t>11542.7178</a:t>
                      </a:r>
                      <a:r>
                        <a:rPr lang="en-US" sz="2000" dirty="0" smtClean="0">
                          <a:solidFill>
                            <a:schemeClr val="tx1"/>
                          </a:solidFill>
                          <a:effectLst/>
                          <a:latin typeface="+mn-lt"/>
                        </a:rPr>
                        <a:t> KN</a:t>
                      </a:r>
                      <a:endParaRPr lang="en-US" sz="2000" b="1" dirty="0">
                        <a:solidFill>
                          <a:schemeClr val="tx1"/>
                        </a:solidFill>
                        <a:latin typeface="+mn-lt"/>
                      </a:endParaRPr>
                    </a:p>
                  </a:txBody>
                  <a:tcPr anchor="ctr"/>
                </a:tc>
                <a:tc>
                  <a:txBody>
                    <a:bodyPr/>
                    <a:lstStyle/>
                    <a:p>
                      <a:pPr algn="ctr"/>
                      <a:r>
                        <a:rPr lang="en-US" sz="2000" dirty="0" smtClean="0">
                          <a:solidFill>
                            <a:srgbClr val="000000"/>
                          </a:solidFill>
                          <a:effectLst/>
                          <a:latin typeface="+mn-lt"/>
                          <a:ea typeface="Calibri" panose="020F0502020204030204" pitchFamily="34" charset="0"/>
                        </a:rPr>
                        <a:t>4.8% </a:t>
                      </a:r>
                      <a:endParaRPr lang="en-US" sz="2000" b="1" dirty="0">
                        <a:solidFill>
                          <a:schemeClr val="tx1"/>
                        </a:solidFill>
                        <a:latin typeface="+mn-lt"/>
                      </a:endParaRPr>
                    </a:p>
                  </a:txBody>
                  <a:tcPr anchor="ctr"/>
                </a:tc>
              </a:tr>
              <a:tr h="968222">
                <a:tc>
                  <a:txBody>
                    <a:bodyPr/>
                    <a:lstStyle/>
                    <a:p>
                      <a:pPr algn="ctr"/>
                      <a:r>
                        <a:rPr lang="en-US" sz="2000" b="1" dirty="0" smtClean="0">
                          <a:solidFill>
                            <a:schemeClr val="tx1"/>
                          </a:solidFill>
                          <a:latin typeface="+mn-lt"/>
                        </a:rPr>
                        <a:t>Super Imposed</a:t>
                      </a:r>
                      <a:r>
                        <a:rPr lang="en-US" sz="2000" b="1" baseline="0" dirty="0" smtClean="0">
                          <a:solidFill>
                            <a:schemeClr val="tx1"/>
                          </a:solidFill>
                          <a:latin typeface="+mn-lt"/>
                        </a:rPr>
                        <a:t> Dead </a:t>
                      </a:r>
                      <a:endParaRPr lang="en-US" sz="2000" b="1" dirty="0">
                        <a:solidFill>
                          <a:schemeClr val="tx1"/>
                        </a:solidFill>
                        <a:latin typeface="+mn-lt"/>
                      </a:endParaRPr>
                    </a:p>
                  </a:txBody>
                  <a:tcPr anchor="ct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2000" kern="1200" dirty="0" smtClean="0">
                          <a:solidFill>
                            <a:schemeClr val="tx1"/>
                          </a:solidFill>
                          <a:effectLst/>
                          <a:latin typeface="+mn-lt"/>
                        </a:rPr>
                        <a:t>10381.82 KN </a:t>
                      </a:r>
                      <a:endParaRPr lang="en-US" sz="2000" kern="1200" dirty="0" smtClean="0">
                        <a:solidFill>
                          <a:schemeClr val="tx1"/>
                        </a:solidFill>
                        <a:latin typeface="+mn-lt"/>
                      </a:endParaRPr>
                    </a:p>
                    <a:p>
                      <a:pPr algn="ctr"/>
                      <a:r>
                        <a:rPr lang="en-US" sz="2000" dirty="0" smtClean="0">
                          <a:solidFill>
                            <a:schemeClr val="tx1"/>
                          </a:solidFill>
                          <a:latin typeface="+mn-lt"/>
                        </a:rPr>
                        <a:t> </a:t>
                      </a:r>
                      <a:endParaRPr lang="en-US" sz="2000" b="1" dirty="0">
                        <a:solidFill>
                          <a:schemeClr val="tx1"/>
                        </a:solidFill>
                        <a:latin typeface="+mn-lt"/>
                      </a:endParaRPr>
                    </a:p>
                  </a:txBody>
                  <a:tcPr anchor="ct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2000" dirty="0" smtClean="0">
                          <a:solidFill>
                            <a:srgbClr val="000000"/>
                          </a:solidFill>
                          <a:effectLst/>
                          <a:latin typeface="+mn-lt"/>
                          <a:ea typeface="Calibri" panose="020F0502020204030204" pitchFamily="34" charset="0"/>
                        </a:rPr>
                        <a:t>10269.0129</a:t>
                      </a:r>
                      <a:r>
                        <a:rPr lang="en-US" sz="2000" dirty="0" smtClean="0">
                          <a:solidFill>
                            <a:schemeClr val="tx1"/>
                          </a:solidFill>
                          <a:effectLst/>
                          <a:latin typeface="+mn-lt"/>
                        </a:rPr>
                        <a:t> KN</a:t>
                      </a:r>
                    </a:p>
                    <a:p>
                      <a:pPr algn="ctr"/>
                      <a:endParaRPr lang="en-US" sz="2000" b="1" dirty="0">
                        <a:solidFill>
                          <a:schemeClr val="tx1"/>
                        </a:solidFill>
                        <a:latin typeface="+mn-lt"/>
                      </a:endParaRPr>
                    </a:p>
                  </a:txBody>
                  <a:tcPr anchor="ctr"/>
                </a:tc>
                <a:tc>
                  <a:txBody>
                    <a:bodyPr/>
                    <a:lstStyle/>
                    <a:p>
                      <a:pPr algn="ctr"/>
                      <a:r>
                        <a:rPr lang="en-US" sz="2000" dirty="0" smtClean="0">
                          <a:solidFill>
                            <a:srgbClr val="000000"/>
                          </a:solidFill>
                          <a:effectLst/>
                          <a:latin typeface="+mn-lt"/>
                          <a:ea typeface="Calibri" panose="020F0502020204030204" pitchFamily="34" charset="0"/>
                          <a:cs typeface="Times New Roman" panose="02020603050405020304" pitchFamily="18" charset="0"/>
                        </a:rPr>
                        <a:t>1.08 %</a:t>
                      </a:r>
                      <a:endParaRPr lang="en-US" sz="2000" b="1" dirty="0">
                        <a:solidFill>
                          <a:schemeClr val="tx1"/>
                        </a:solidFill>
                        <a:latin typeface="+mn-lt"/>
                      </a:endParaRPr>
                    </a:p>
                  </a:txBody>
                  <a:tcPr/>
                </a:tc>
              </a:tr>
            </a:tbl>
          </a:graphicData>
        </a:graphic>
      </p:graphicFrame>
    </p:spTree>
    <p:extLst>
      <p:ext uri="{BB962C8B-B14F-4D97-AF65-F5344CB8AC3E}">
        <p14:creationId xmlns:p14="http://schemas.microsoft.com/office/powerpoint/2010/main" val="305156027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31" y="184820"/>
            <a:ext cx="10515600" cy="1325563"/>
          </a:xfrm>
        </p:spPr>
        <p:txBody>
          <a:bodyPr/>
          <a:lstStyle/>
          <a:p>
            <a:r>
              <a:rPr lang="en-US" b="1" dirty="0"/>
              <a:t>Structural Design</a:t>
            </a:r>
            <a:endParaRPr lang="en-US" dirty="0"/>
          </a:p>
        </p:txBody>
      </p:sp>
      <p:sp>
        <p:nvSpPr>
          <p:cNvPr id="4" name="Rectangle 3"/>
          <p:cNvSpPr/>
          <p:nvPr/>
        </p:nvSpPr>
        <p:spPr>
          <a:xfrm>
            <a:off x="252931" y="1510383"/>
            <a:ext cx="6211700" cy="1138773"/>
          </a:xfrm>
          <a:prstGeom prst="rect">
            <a:avLst/>
          </a:prstGeom>
        </p:spPr>
        <p:txBody>
          <a:bodyPr wrap="none">
            <a:spAutoFit/>
          </a:bodyPr>
          <a:lstStyle/>
          <a:p>
            <a:pPr lvl="0"/>
            <a:r>
              <a:rPr lang="en-US" sz="2400" dirty="0">
                <a:solidFill>
                  <a:srgbClr val="000000"/>
                </a:solidFill>
                <a:ea typeface="Calibri" panose="020F0502020204030204" pitchFamily="34" charset="0"/>
                <a:cs typeface="Arial" panose="020B0604020202020204" pitchFamily="34" charset="0"/>
              </a:rPr>
              <a:t> </a:t>
            </a:r>
            <a:r>
              <a:rPr lang="en-US" sz="2400" b="1" dirty="0">
                <a:solidFill>
                  <a:srgbClr val="000000"/>
                </a:solidFill>
                <a:ea typeface="Calibri" panose="020F0502020204030204" pitchFamily="34" charset="0"/>
                <a:cs typeface="Times New Roman" panose="02020603050405020304" pitchFamily="18" charset="0"/>
              </a:rPr>
              <a:t>Internal forces check (Stress – Strain Check</a:t>
            </a:r>
            <a:r>
              <a:rPr lang="en-US" sz="2400" b="1" dirty="0" smtClean="0">
                <a:solidFill>
                  <a:srgbClr val="000000"/>
                </a:solidFill>
                <a:ea typeface="Calibri" panose="020F0502020204030204" pitchFamily="34" charset="0"/>
                <a:cs typeface="Times New Roman" panose="02020603050405020304" pitchFamily="18" charset="0"/>
              </a:rPr>
              <a:t>):     </a:t>
            </a:r>
          </a:p>
          <a:p>
            <a:pPr lvl="0"/>
            <a:r>
              <a:rPr lang="en-US" sz="2000" b="1" dirty="0" smtClean="0">
                <a:solidFill>
                  <a:srgbClr val="000000"/>
                </a:solidFill>
                <a:ea typeface="Calibri" panose="020F0502020204030204" pitchFamily="34" charset="0"/>
                <a:cs typeface="Times New Roman" panose="02020603050405020304" pitchFamily="18" charset="0"/>
              </a:rPr>
              <a:t>Results </a:t>
            </a:r>
            <a:r>
              <a:rPr lang="en-US" sz="2000" b="1" dirty="0">
                <a:solidFill>
                  <a:srgbClr val="000000"/>
                </a:solidFill>
                <a:ea typeface="Calibri" panose="020F0502020204030204" pitchFamily="34" charset="0"/>
                <a:cs typeface="Times New Roman" panose="02020603050405020304" pitchFamily="18" charset="0"/>
              </a:rPr>
              <a:t>of error </a:t>
            </a:r>
            <a:r>
              <a:rPr lang="en-US" sz="2000" b="1" dirty="0" smtClean="0">
                <a:solidFill>
                  <a:srgbClr val="000000"/>
                </a:solidFill>
                <a:ea typeface="Calibri" panose="020F0502020204030204" pitchFamily="34" charset="0"/>
                <a:cs typeface="Times New Roman" panose="02020603050405020304" pitchFamily="18" charset="0"/>
              </a:rPr>
              <a:t>%</a:t>
            </a:r>
          </a:p>
          <a:p>
            <a:endParaRPr lang="en-US" sz="2400" dirty="0"/>
          </a:p>
        </p:txBody>
      </p:sp>
      <p:graphicFrame>
        <p:nvGraphicFramePr>
          <p:cNvPr id="5" name="Table 4"/>
          <p:cNvGraphicFramePr>
            <a:graphicFrameLocks noGrp="1"/>
          </p:cNvGraphicFramePr>
          <p:nvPr>
            <p:extLst>
              <p:ext uri="{D42A27DB-BD31-4B8C-83A1-F6EECF244321}">
                <p14:modId xmlns:p14="http://schemas.microsoft.com/office/powerpoint/2010/main" val="3997611769"/>
              </p:ext>
            </p:extLst>
          </p:nvPr>
        </p:nvGraphicFramePr>
        <p:xfrm>
          <a:off x="1262128" y="2694594"/>
          <a:ext cx="9362942" cy="2753170"/>
        </p:xfrm>
        <a:graphic>
          <a:graphicData uri="http://schemas.openxmlformats.org/drawingml/2006/table">
            <a:tbl>
              <a:tblPr firstRow="1" bandRow="1">
                <a:tableStyleId>{3C2FFA5D-87B4-456A-9821-1D502468CF0F}</a:tableStyleId>
              </a:tblPr>
              <a:tblGrid>
                <a:gridCol w="2486914"/>
                <a:gridCol w="2138696"/>
                <a:gridCol w="2396597"/>
                <a:gridCol w="2340735"/>
              </a:tblGrid>
              <a:tr h="1101268">
                <a:tc>
                  <a:txBody>
                    <a:bodyPr/>
                    <a:lstStyle/>
                    <a:p>
                      <a:pPr marL="0" marR="0" algn="ctr">
                        <a:lnSpc>
                          <a:spcPct val="150000"/>
                        </a:lnSpc>
                        <a:spcBef>
                          <a:spcPts val="0"/>
                        </a:spcBef>
                        <a:spcAft>
                          <a:spcPts val="1000"/>
                        </a:spcAft>
                      </a:pPr>
                      <a:r>
                        <a:rPr lang="en-US" sz="2000" b="1" dirty="0" smtClean="0">
                          <a:solidFill>
                            <a:schemeClr val="tx1"/>
                          </a:solidFill>
                          <a:effectLst/>
                        </a:rPr>
                        <a:t>Structural</a:t>
                      </a:r>
                      <a:r>
                        <a:rPr lang="en-US" sz="2000" b="1" baseline="0" dirty="0" smtClean="0">
                          <a:solidFill>
                            <a:schemeClr val="tx1"/>
                          </a:solidFill>
                          <a:effectLst/>
                        </a:rPr>
                        <a:t> elements </a:t>
                      </a:r>
                      <a:endParaRPr lang="en-US" sz="2000" b="1"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c>
                  <a:txBody>
                    <a:bodyPr/>
                    <a:lstStyle/>
                    <a:p>
                      <a:pPr marL="0" marR="0" indent="0" algn="ctr" defTabSz="457200" rtl="1" eaLnBrk="1" fontAlgn="auto" latinLnBrk="0" hangingPunct="1">
                        <a:lnSpc>
                          <a:spcPct val="150000"/>
                        </a:lnSpc>
                        <a:spcBef>
                          <a:spcPts val="0"/>
                        </a:spcBef>
                        <a:spcAft>
                          <a:spcPts val="1000"/>
                        </a:spcAft>
                        <a:buClrTx/>
                        <a:buSzTx/>
                        <a:buFontTx/>
                        <a:buNone/>
                        <a:tabLst/>
                        <a:defRPr/>
                      </a:pPr>
                      <a:r>
                        <a:rPr lang="en-US" sz="2000" kern="1200" dirty="0" smtClean="0">
                          <a:solidFill>
                            <a:schemeClr val="tx1"/>
                          </a:solidFill>
                          <a:effectLst/>
                        </a:rPr>
                        <a:t>Manual  moment(</a:t>
                      </a:r>
                      <a:r>
                        <a:rPr lang="en-US" sz="2000" kern="1200" dirty="0" err="1" smtClean="0">
                          <a:solidFill>
                            <a:schemeClr val="tx1"/>
                          </a:solidFill>
                          <a:effectLst/>
                        </a:rPr>
                        <a:t>KN.m</a:t>
                      </a:r>
                      <a:r>
                        <a:rPr lang="en-US" sz="2000" kern="1200" dirty="0" smtClean="0">
                          <a:solidFill>
                            <a:schemeClr val="tx1"/>
                          </a:solidFill>
                          <a:effectLst/>
                        </a:rPr>
                        <a:t>)</a:t>
                      </a:r>
                      <a:endParaRPr lang="en-US" sz="2000" b="1" kern="1200" dirty="0" smtClean="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50000"/>
                        </a:lnSpc>
                        <a:spcBef>
                          <a:spcPts val="0"/>
                        </a:spcBef>
                        <a:spcAft>
                          <a:spcPts val="1000"/>
                        </a:spcAft>
                      </a:pPr>
                      <a:r>
                        <a:rPr lang="en-US" sz="2000" dirty="0">
                          <a:solidFill>
                            <a:schemeClr val="tx1"/>
                          </a:solidFill>
                          <a:effectLst/>
                        </a:rPr>
                        <a:t>ETABS moment(</a:t>
                      </a:r>
                      <a:r>
                        <a:rPr lang="en-US" sz="2000" dirty="0" err="1">
                          <a:solidFill>
                            <a:schemeClr val="tx1"/>
                          </a:solidFill>
                          <a:effectLst/>
                        </a:rPr>
                        <a:t>KN.m</a:t>
                      </a:r>
                      <a:r>
                        <a:rPr lang="en-US" sz="2000" dirty="0">
                          <a:solidFill>
                            <a:schemeClr val="tx1"/>
                          </a:solidFill>
                          <a:effectLst/>
                        </a:rPr>
                        <a:t>)</a:t>
                      </a:r>
                      <a:endParaRPr lang="en-US" sz="2000"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50000"/>
                        </a:lnSpc>
                        <a:spcBef>
                          <a:spcPts val="0"/>
                        </a:spcBef>
                        <a:spcAft>
                          <a:spcPts val="1000"/>
                        </a:spcAft>
                      </a:pPr>
                      <a:r>
                        <a:rPr lang="en-US" sz="2000" dirty="0">
                          <a:solidFill>
                            <a:schemeClr val="tx1"/>
                          </a:solidFill>
                          <a:effectLst/>
                        </a:rPr>
                        <a:t>Error %</a:t>
                      </a:r>
                      <a:endParaRPr lang="en-US" sz="2000"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r>
              <a:tr h="550634">
                <a:tc>
                  <a:txBody>
                    <a:bodyPr/>
                    <a:lstStyle/>
                    <a:p>
                      <a:pPr marL="0" marR="0" algn="ctr">
                        <a:lnSpc>
                          <a:spcPct val="150000"/>
                        </a:lnSpc>
                        <a:spcBef>
                          <a:spcPts val="0"/>
                        </a:spcBef>
                        <a:spcAft>
                          <a:spcPts val="1000"/>
                        </a:spcAft>
                      </a:pPr>
                      <a:r>
                        <a:rPr lang="en-US" sz="2000" b="1" dirty="0" smtClean="0">
                          <a:solidFill>
                            <a:schemeClr val="tx1"/>
                          </a:solidFill>
                          <a:effectLst/>
                        </a:rPr>
                        <a:t>Main</a:t>
                      </a:r>
                      <a:r>
                        <a:rPr lang="en-US" sz="2000" b="1" baseline="0" dirty="0" smtClean="0">
                          <a:solidFill>
                            <a:schemeClr val="tx1"/>
                          </a:solidFill>
                          <a:effectLst/>
                        </a:rPr>
                        <a:t> beam</a:t>
                      </a:r>
                      <a:endParaRPr lang="en-US" sz="2000" b="1"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50000"/>
                        </a:lnSpc>
                        <a:spcBef>
                          <a:spcPts val="0"/>
                        </a:spcBef>
                        <a:spcAft>
                          <a:spcPts val="1000"/>
                        </a:spcAft>
                      </a:pPr>
                      <a:r>
                        <a:rPr lang="en-US" sz="2000" dirty="0" smtClean="0">
                          <a:solidFill>
                            <a:schemeClr val="tx1"/>
                          </a:solidFill>
                          <a:effectLst/>
                        </a:rPr>
                        <a:t>142.5</a:t>
                      </a:r>
                      <a:endParaRPr lang="en-US" sz="2000" b="1"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50000"/>
                        </a:lnSpc>
                        <a:spcBef>
                          <a:spcPts val="0"/>
                        </a:spcBef>
                        <a:spcAft>
                          <a:spcPts val="1000"/>
                        </a:spcAft>
                      </a:pPr>
                      <a:r>
                        <a:rPr lang="en-US" sz="2000" dirty="0" smtClean="0">
                          <a:solidFill>
                            <a:schemeClr val="tx1"/>
                          </a:solidFill>
                          <a:effectLst/>
                        </a:rPr>
                        <a:t>142.25</a:t>
                      </a:r>
                      <a:endParaRPr lang="en-US" sz="2000" b="1"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50000"/>
                        </a:lnSpc>
                        <a:spcBef>
                          <a:spcPts val="0"/>
                        </a:spcBef>
                        <a:spcAft>
                          <a:spcPts val="1000"/>
                        </a:spcAft>
                      </a:pPr>
                      <a:r>
                        <a:rPr lang="en-US" sz="2000" dirty="0" smtClean="0">
                          <a:solidFill>
                            <a:schemeClr val="tx1"/>
                          </a:solidFill>
                          <a:effectLst/>
                        </a:rPr>
                        <a:t>1.98%</a:t>
                      </a:r>
                      <a:endParaRPr lang="en-US" sz="2000" b="1"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r>
              <a:tr h="550634">
                <a:tc>
                  <a:txBody>
                    <a:bodyPr/>
                    <a:lstStyle/>
                    <a:p>
                      <a:pPr marL="0" marR="0" algn="ctr">
                        <a:lnSpc>
                          <a:spcPct val="150000"/>
                        </a:lnSpc>
                        <a:spcBef>
                          <a:spcPts val="0"/>
                        </a:spcBef>
                        <a:spcAft>
                          <a:spcPts val="1000"/>
                        </a:spcAft>
                      </a:pPr>
                      <a:r>
                        <a:rPr lang="en-US" sz="2000" b="1" kern="1200" baseline="0" dirty="0" smtClean="0">
                          <a:solidFill>
                            <a:schemeClr val="tx1"/>
                          </a:solidFill>
                          <a:effectLst/>
                          <a:latin typeface="+mn-lt"/>
                        </a:rPr>
                        <a:t>Slab</a:t>
                      </a:r>
                      <a:endParaRPr lang="en-US" sz="2000" b="1" kern="1200" baseline="0" dirty="0">
                        <a:solidFill>
                          <a:schemeClr val="tx1"/>
                        </a:solidFill>
                        <a:effectLst/>
                        <a:latin typeface="+mn-lt"/>
                        <a:ea typeface="+mn-ea"/>
                        <a:cs typeface="+mn-cs"/>
                      </a:endParaRPr>
                    </a:p>
                  </a:txBody>
                  <a:tcPr marL="68580" marR="68580" marT="0" marB="0" anchor="ctr"/>
                </a:tc>
                <a:tc>
                  <a:txBody>
                    <a:bodyPr/>
                    <a:lstStyle/>
                    <a:p>
                      <a:pPr marL="0" marR="0" algn="ctr">
                        <a:lnSpc>
                          <a:spcPct val="150000"/>
                        </a:lnSpc>
                        <a:spcBef>
                          <a:spcPts val="0"/>
                        </a:spcBef>
                        <a:spcAft>
                          <a:spcPts val="1000"/>
                        </a:spcAft>
                      </a:pPr>
                      <a:r>
                        <a:rPr lang="en-US" sz="2000" dirty="0" smtClean="0">
                          <a:solidFill>
                            <a:schemeClr val="tx1"/>
                          </a:solidFill>
                          <a:effectLst/>
                        </a:rPr>
                        <a:t>19.67</a:t>
                      </a:r>
                      <a:endParaRPr lang="en-US" sz="2000" b="1"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50000"/>
                        </a:lnSpc>
                        <a:spcBef>
                          <a:spcPts val="0"/>
                        </a:spcBef>
                        <a:spcAft>
                          <a:spcPts val="1000"/>
                        </a:spcAft>
                      </a:pPr>
                      <a:r>
                        <a:rPr lang="en-US" sz="1800" kern="1200" dirty="0" smtClean="0">
                          <a:solidFill>
                            <a:schemeClr val="dk1"/>
                          </a:solidFill>
                          <a:effectLst/>
                          <a:latin typeface="+mn-lt"/>
                          <a:ea typeface="+mn-ea"/>
                          <a:cs typeface="+mn-cs"/>
                        </a:rPr>
                        <a:t>21.58 </a:t>
                      </a:r>
                      <a:endParaRPr lang="en-US" sz="2000" b="1"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50000"/>
                        </a:lnSpc>
                        <a:spcBef>
                          <a:spcPts val="0"/>
                        </a:spcBef>
                        <a:spcAft>
                          <a:spcPts val="1000"/>
                        </a:spcAft>
                      </a:pPr>
                      <a:r>
                        <a:rPr lang="en-US" sz="2000" dirty="0" smtClean="0">
                          <a:solidFill>
                            <a:schemeClr val="tx1"/>
                          </a:solidFill>
                          <a:effectLst/>
                        </a:rPr>
                        <a:t>9.7%</a:t>
                      </a:r>
                      <a:endParaRPr lang="en-US" sz="2000" b="1" dirty="0">
                        <a:solidFill>
                          <a:schemeClr val="tx1"/>
                        </a:solidFill>
                        <a:effectLst/>
                        <a:latin typeface="+mj-lt"/>
                        <a:ea typeface="Calibri" panose="020F0502020204030204" pitchFamily="34" charset="0"/>
                        <a:cs typeface="Arial" panose="020B0604020202020204" pitchFamily="34" charset="0"/>
                      </a:endParaRPr>
                    </a:p>
                  </a:txBody>
                  <a:tcPr marL="68580" marR="68580" marT="0" marB="0" anchor="ctr"/>
                </a:tc>
              </a:tr>
              <a:tr h="550634">
                <a:tc>
                  <a:txBody>
                    <a:bodyPr/>
                    <a:lstStyle/>
                    <a:p>
                      <a:pPr marL="0" marR="0" algn="ctr">
                        <a:lnSpc>
                          <a:spcPct val="150000"/>
                        </a:lnSpc>
                        <a:spcBef>
                          <a:spcPts val="0"/>
                        </a:spcBef>
                        <a:spcAft>
                          <a:spcPts val="1000"/>
                        </a:spcAft>
                      </a:pPr>
                      <a:r>
                        <a:rPr lang="en-US" sz="2000" b="1" kern="1200" baseline="0" dirty="0" smtClean="0">
                          <a:solidFill>
                            <a:schemeClr val="tx1"/>
                          </a:solidFill>
                          <a:effectLst/>
                          <a:latin typeface="+mn-lt"/>
                          <a:ea typeface="+mn-ea"/>
                          <a:cs typeface="+mn-cs"/>
                        </a:rPr>
                        <a:t>Columns </a:t>
                      </a:r>
                      <a:endParaRPr lang="en-US" sz="2000" b="1" kern="1200" baseline="0" dirty="0">
                        <a:solidFill>
                          <a:schemeClr val="tx1"/>
                        </a:solidFill>
                        <a:effectLst/>
                        <a:latin typeface="+mn-lt"/>
                        <a:ea typeface="+mn-ea"/>
                        <a:cs typeface="+mn-cs"/>
                      </a:endParaRPr>
                    </a:p>
                  </a:txBody>
                  <a:tcPr marL="68580" marR="68580" marT="0" marB="0" anchor="ctr"/>
                </a:tc>
                <a:tc>
                  <a:txBody>
                    <a:bodyPr/>
                    <a:lstStyle/>
                    <a:p>
                      <a:pPr algn="ctr">
                        <a:lnSpc>
                          <a:spcPct val="115000"/>
                        </a:lnSpc>
                        <a:spcAft>
                          <a:spcPts val="600"/>
                        </a:spcAft>
                      </a:pPr>
                      <a:r>
                        <a:rPr lang="en-US" sz="2000" b="0" dirty="0">
                          <a:solidFill>
                            <a:srgbClr val="000000"/>
                          </a:solidFill>
                          <a:effectLst/>
                          <a:latin typeface="+mn-lt"/>
                          <a:ea typeface="Calibri" panose="020F0502020204030204" pitchFamily="34" charset="0"/>
                          <a:cs typeface="Times New Roman" panose="02020603050405020304" pitchFamily="18" charset="0"/>
                        </a:rPr>
                        <a:t>2650.941</a:t>
                      </a:r>
                      <a:endParaRPr lang="en-US" sz="2000" b="0" dirty="0">
                        <a:solidFill>
                          <a:srgbClr val="000000"/>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600"/>
                        </a:spcAft>
                      </a:pPr>
                      <a:r>
                        <a:rPr lang="en-US" sz="2000" b="0" dirty="0">
                          <a:solidFill>
                            <a:srgbClr val="000000"/>
                          </a:solidFill>
                          <a:effectLst/>
                          <a:latin typeface="+mn-lt"/>
                          <a:ea typeface="Calibri" panose="020F0502020204030204" pitchFamily="34" charset="0"/>
                          <a:cs typeface="Times New Roman" panose="02020603050405020304" pitchFamily="18" charset="0"/>
                        </a:rPr>
                        <a:t>2774.53</a:t>
                      </a:r>
                      <a:endParaRPr lang="en-US" sz="2000" b="0" dirty="0">
                        <a:solidFill>
                          <a:srgbClr val="000000"/>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600"/>
                        </a:spcAft>
                      </a:pPr>
                      <a:r>
                        <a:rPr lang="en-US" sz="2000" b="0" dirty="0">
                          <a:solidFill>
                            <a:srgbClr val="000000"/>
                          </a:solidFill>
                          <a:effectLst/>
                          <a:latin typeface="+mn-lt"/>
                          <a:ea typeface="Calibri" panose="020F0502020204030204" pitchFamily="34" charset="0"/>
                          <a:cs typeface="Times New Roman" panose="02020603050405020304" pitchFamily="18" charset="0"/>
                        </a:rPr>
                        <a:t>4.45%</a:t>
                      </a:r>
                      <a:endParaRPr lang="en-US" sz="2000" b="0" dirty="0">
                        <a:solidFill>
                          <a:srgbClr val="000000"/>
                        </a:solidFill>
                        <a:effectLst/>
                        <a:latin typeface="+mn-lt"/>
                        <a:ea typeface="Calibri" panose="020F0502020204030204" pitchFamily="34" charset="0"/>
                        <a:cs typeface="Arial" panose="020B0604020202020204" pitchFamily="34" charset="0"/>
                      </a:endParaRPr>
                    </a:p>
                  </a:txBody>
                  <a:tcPr marL="68580" marR="68580" marT="0" marB="0"/>
                </a:tc>
              </a:tr>
            </a:tbl>
          </a:graphicData>
        </a:graphic>
      </p:graphicFrame>
    </p:spTree>
    <p:extLst>
      <p:ext uri="{BB962C8B-B14F-4D97-AF65-F5344CB8AC3E}">
        <p14:creationId xmlns:p14="http://schemas.microsoft.com/office/powerpoint/2010/main" val="42378433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72" y="180458"/>
            <a:ext cx="10515600" cy="1325563"/>
          </a:xfrm>
        </p:spPr>
        <p:txBody>
          <a:bodyPr/>
          <a:lstStyle/>
          <a:p>
            <a:r>
              <a:rPr lang="en-US" b="1" dirty="0"/>
              <a:t>Structural Design</a:t>
            </a:r>
            <a:endParaRPr lang="en-US" dirty="0"/>
          </a:p>
        </p:txBody>
      </p:sp>
      <p:sp>
        <p:nvSpPr>
          <p:cNvPr id="3" name="Rectangle 2"/>
          <p:cNvSpPr/>
          <p:nvPr/>
        </p:nvSpPr>
        <p:spPr>
          <a:xfrm>
            <a:off x="245772" y="1321355"/>
            <a:ext cx="2845158" cy="461665"/>
          </a:xfrm>
          <a:prstGeom prst="rect">
            <a:avLst/>
          </a:prstGeom>
        </p:spPr>
        <p:txBody>
          <a:bodyPr wrap="square">
            <a:spAutoFit/>
          </a:bodyPr>
          <a:lstStyle/>
          <a:p>
            <a:r>
              <a:rPr lang="en-US" sz="2400" b="1" dirty="0">
                <a:solidFill>
                  <a:srgbClr val="000000"/>
                </a:solidFill>
                <a:ea typeface="Calibri" panose="020F0502020204030204" pitchFamily="34" charset="0"/>
              </a:rPr>
              <a:t>Deflection Check: </a:t>
            </a:r>
            <a:endParaRPr lang="en-US" sz="2400" dirty="0"/>
          </a:p>
        </p:txBody>
      </p:sp>
      <p:graphicFrame>
        <p:nvGraphicFramePr>
          <p:cNvPr id="4" name="Table 3"/>
          <p:cNvGraphicFramePr>
            <a:graphicFrameLocks noGrp="1"/>
          </p:cNvGraphicFramePr>
          <p:nvPr>
            <p:extLst>
              <p:ext uri="{D42A27DB-BD31-4B8C-83A1-F6EECF244321}">
                <p14:modId xmlns:p14="http://schemas.microsoft.com/office/powerpoint/2010/main" val="1448608818"/>
              </p:ext>
            </p:extLst>
          </p:nvPr>
        </p:nvGraphicFramePr>
        <p:xfrm>
          <a:off x="566670" y="1931352"/>
          <a:ext cx="10058400" cy="1985129"/>
        </p:xfrm>
        <a:graphic>
          <a:graphicData uri="http://schemas.openxmlformats.org/drawingml/2006/table">
            <a:tbl>
              <a:tblPr firstCol="1" bandRow="1">
                <a:tableStyleId>{3C2FFA5D-87B4-456A-9821-1D502468CF0F}</a:tableStyleId>
              </a:tblPr>
              <a:tblGrid>
                <a:gridCol w="3293172"/>
                <a:gridCol w="1735375"/>
                <a:gridCol w="2466958"/>
                <a:gridCol w="2562895"/>
              </a:tblGrid>
              <a:tr h="801800">
                <a:tc>
                  <a:txBody>
                    <a:bodyPr/>
                    <a:lstStyle/>
                    <a:p>
                      <a:pPr>
                        <a:lnSpc>
                          <a:spcPct val="115000"/>
                        </a:lnSpc>
                        <a:spcAft>
                          <a:spcPts val="600"/>
                        </a:spcAft>
                      </a:pPr>
                      <a:r>
                        <a:rPr lang="en-US" sz="2000" dirty="0">
                          <a:solidFill>
                            <a:schemeClr val="tx1"/>
                          </a:solidFill>
                          <a:effectLst/>
                        </a:rPr>
                        <a:t>Item </a:t>
                      </a:r>
                      <a:endParaRPr lang="en-US" sz="20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b="1" dirty="0">
                          <a:solidFill>
                            <a:schemeClr val="tx1"/>
                          </a:solidFill>
                          <a:effectLst/>
                        </a:rPr>
                        <a:t>L (m)</a:t>
                      </a:r>
                      <a:endParaRPr lang="en-US" sz="2000" b="1" dirty="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b="1">
                          <a:solidFill>
                            <a:schemeClr val="tx1"/>
                          </a:solidFill>
                          <a:effectLst/>
                        </a:rPr>
                        <a:t>Manual Deflection (L/240) (mm)</a:t>
                      </a:r>
                      <a:endParaRPr lang="en-US" sz="2000" b="1">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b="1" dirty="0">
                          <a:solidFill>
                            <a:schemeClr val="tx1"/>
                          </a:solidFill>
                          <a:effectLst/>
                        </a:rPr>
                        <a:t> Deflection from ETABs (mm)</a:t>
                      </a:r>
                      <a:endParaRPr lang="en-US" sz="2000" b="1" dirty="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394443">
                <a:tc>
                  <a:txBody>
                    <a:bodyPr/>
                    <a:lstStyle/>
                    <a:p>
                      <a:pPr>
                        <a:lnSpc>
                          <a:spcPct val="115000"/>
                        </a:lnSpc>
                        <a:spcAft>
                          <a:spcPts val="600"/>
                        </a:spcAft>
                      </a:pPr>
                      <a:r>
                        <a:rPr lang="en-US" sz="2000">
                          <a:solidFill>
                            <a:schemeClr val="tx1"/>
                          </a:solidFill>
                          <a:effectLst/>
                        </a:rPr>
                        <a:t>Slab 1 at first Floor </a:t>
                      </a:r>
                      <a:endParaRPr lang="en-US" sz="200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a:solidFill>
                            <a:schemeClr val="tx1"/>
                          </a:solidFill>
                          <a:effectLst/>
                        </a:rPr>
                        <a:t>5.61</a:t>
                      </a:r>
                      <a:endParaRPr lang="en-US" sz="200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a:solidFill>
                            <a:schemeClr val="tx1"/>
                          </a:solidFill>
                          <a:effectLst/>
                        </a:rPr>
                        <a:t>23.37</a:t>
                      </a:r>
                      <a:endParaRPr lang="en-US" sz="200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a:solidFill>
                            <a:schemeClr val="tx1"/>
                          </a:solidFill>
                          <a:effectLst/>
                        </a:rPr>
                        <a:t>22.125</a:t>
                      </a:r>
                      <a:endParaRPr lang="en-US" sz="200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394443">
                <a:tc>
                  <a:txBody>
                    <a:bodyPr/>
                    <a:lstStyle/>
                    <a:p>
                      <a:pPr>
                        <a:lnSpc>
                          <a:spcPct val="115000"/>
                        </a:lnSpc>
                        <a:spcAft>
                          <a:spcPts val="600"/>
                        </a:spcAft>
                      </a:pPr>
                      <a:r>
                        <a:rPr lang="en-US" sz="2000">
                          <a:solidFill>
                            <a:schemeClr val="tx1"/>
                          </a:solidFill>
                          <a:effectLst/>
                        </a:rPr>
                        <a:t>Slab 1 at Second Floor</a:t>
                      </a:r>
                      <a:endParaRPr lang="en-US" sz="200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dirty="0">
                          <a:solidFill>
                            <a:schemeClr val="tx1"/>
                          </a:solidFill>
                          <a:effectLst/>
                        </a:rPr>
                        <a:t>5.61</a:t>
                      </a:r>
                      <a:endParaRPr lang="en-US" sz="20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dirty="0">
                          <a:solidFill>
                            <a:schemeClr val="tx1"/>
                          </a:solidFill>
                          <a:effectLst/>
                        </a:rPr>
                        <a:t>23.37</a:t>
                      </a:r>
                      <a:endParaRPr lang="en-US" sz="20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a:solidFill>
                            <a:schemeClr val="tx1"/>
                          </a:solidFill>
                          <a:effectLst/>
                        </a:rPr>
                        <a:t>21.7</a:t>
                      </a:r>
                      <a:endParaRPr lang="en-US" sz="200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394443">
                <a:tc>
                  <a:txBody>
                    <a:bodyPr/>
                    <a:lstStyle/>
                    <a:p>
                      <a:pPr>
                        <a:lnSpc>
                          <a:spcPct val="115000"/>
                        </a:lnSpc>
                        <a:spcAft>
                          <a:spcPts val="600"/>
                        </a:spcAft>
                      </a:pPr>
                      <a:r>
                        <a:rPr lang="en-US" sz="2000">
                          <a:solidFill>
                            <a:schemeClr val="tx1"/>
                          </a:solidFill>
                          <a:effectLst/>
                        </a:rPr>
                        <a:t>Slab 1 at Third Floor</a:t>
                      </a:r>
                      <a:endParaRPr lang="en-US" sz="200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a:solidFill>
                            <a:schemeClr val="tx1"/>
                          </a:solidFill>
                          <a:effectLst/>
                        </a:rPr>
                        <a:t>5.61</a:t>
                      </a:r>
                      <a:endParaRPr lang="en-US" sz="200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a:solidFill>
                            <a:schemeClr val="tx1"/>
                          </a:solidFill>
                          <a:effectLst/>
                        </a:rPr>
                        <a:t>23.37</a:t>
                      </a:r>
                      <a:endParaRPr lang="en-US" sz="200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600"/>
                        </a:spcAft>
                      </a:pPr>
                      <a:r>
                        <a:rPr lang="en-US" sz="2000" dirty="0">
                          <a:solidFill>
                            <a:schemeClr val="tx1"/>
                          </a:solidFill>
                          <a:effectLst/>
                        </a:rPr>
                        <a:t>22.68</a:t>
                      </a:r>
                      <a:endParaRPr lang="en-US" sz="20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bl>
          </a:graphicData>
        </a:graphic>
      </p:graphicFrame>
      <p:pic>
        <p:nvPicPr>
          <p:cNvPr id="5" name="Picture 4"/>
          <p:cNvPicPr/>
          <p:nvPr/>
        </p:nvPicPr>
        <p:blipFill>
          <a:blip r:embed="rId2"/>
          <a:stretch>
            <a:fillRect/>
          </a:stretch>
        </p:blipFill>
        <p:spPr>
          <a:xfrm>
            <a:off x="4100848" y="4039369"/>
            <a:ext cx="3034047" cy="24451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5479139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662986"/>
            <a:ext cx="10515600" cy="1325563"/>
          </a:xfrm>
        </p:spPr>
        <p:txBody>
          <a:bodyPr/>
          <a:lstStyle/>
          <a:p>
            <a:r>
              <a:rPr lang="en-US" b="1" dirty="0"/>
              <a:t>Structural Design</a:t>
            </a:r>
            <a:endParaRPr lang="en-US" dirty="0"/>
          </a:p>
        </p:txBody>
      </p:sp>
      <p:sp>
        <p:nvSpPr>
          <p:cNvPr id="3" name="Rectangle 2"/>
          <p:cNvSpPr/>
          <p:nvPr/>
        </p:nvSpPr>
        <p:spPr>
          <a:xfrm>
            <a:off x="-20013" y="1135366"/>
            <a:ext cx="6561091" cy="727571"/>
          </a:xfrm>
          <a:prstGeom prst="rect">
            <a:avLst/>
          </a:prstGeom>
        </p:spPr>
        <p:txBody>
          <a:bodyPr wrap="none">
            <a:spAutoFit/>
          </a:bodyPr>
          <a:lstStyle/>
          <a:p>
            <a:pPr marL="228600" marR="0" indent="0">
              <a:lnSpc>
                <a:spcPct val="200000"/>
              </a:lnSpc>
              <a:spcBef>
                <a:spcPts val="1000"/>
              </a:spcBef>
              <a:spcAft>
                <a:spcPts val="0"/>
              </a:spcAft>
            </a:pPr>
            <a:r>
              <a:rPr lang="en-US" sz="2400" b="1" dirty="0">
                <a:ea typeface="Times New Roman" panose="02020603050405020304" pitchFamily="18" charset="0"/>
                <a:cs typeface="Times New Roman" panose="02020603050405020304" pitchFamily="18" charset="0"/>
              </a:rPr>
              <a:t>Dynamic Analysis (Response spectrum analysis):</a:t>
            </a:r>
          </a:p>
        </p:txBody>
      </p:sp>
      <p:sp>
        <p:nvSpPr>
          <p:cNvPr id="4" name="Rectangle 3"/>
          <p:cNvSpPr/>
          <p:nvPr/>
        </p:nvSpPr>
        <p:spPr>
          <a:xfrm>
            <a:off x="387818" y="2339455"/>
            <a:ext cx="11550898" cy="4329390"/>
          </a:xfrm>
          <a:prstGeom prst="rect">
            <a:avLst/>
          </a:prstGeom>
        </p:spPr>
        <p:txBody>
          <a:bodyPr wrap="square">
            <a:spAutoFit/>
          </a:bodyPr>
          <a:lstStyle/>
          <a:p>
            <a:pPr>
              <a:lnSpc>
                <a:spcPct val="150000"/>
              </a:lnSpc>
              <a:spcAft>
                <a:spcPts val="1000"/>
              </a:spcAft>
            </a:pPr>
            <a:r>
              <a:rPr lang="en-US" sz="2000" dirty="0">
                <a:solidFill>
                  <a:srgbClr val="000000"/>
                </a:solidFill>
                <a:ea typeface="Calibri" panose="020F0502020204030204" pitchFamily="34" charset="0"/>
                <a:cs typeface="Arial" panose="020B0604020202020204" pitchFamily="34" charset="0"/>
              </a:rPr>
              <a:t>To perform the dynamic analysis and design for building we need this  parameters using UBC97 design code:</a:t>
            </a:r>
          </a:p>
          <a:p>
            <a:pPr marL="342900" marR="0" lvl="0" indent="-342900">
              <a:lnSpc>
                <a:spcPct val="150000"/>
              </a:lnSpc>
              <a:spcBef>
                <a:spcPts val="0"/>
              </a:spcBef>
              <a:spcAft>
                <a:spcPts val="0"/>
              </a:spcAft>
              <a:buFont typeface="+mj-lt"/>
              <a:buAutoNum type="arabicPeriod"/>
            </a:pPr>
            <a:r>
              <a:rPr lang="en-US" sz="2000" b="1" dirty="0">
                <a:solidFill>
                  <a:srgbClr val="000000"/>
                </a:solidFill>
                <a:ea typeface="Calibri" panose="020F0502020204030204" pitchFamily="34" charset="0"/>
                <a:cs typeface="Arial" panose="020B0604020202020204" pitchFamily="34" charset="0"/>
              </a:rPr>
              <a:t>I</a:t>
            </a:r>
            <a:r>
              <a:rPr lang="en-US" sz="2000" dirty="0">
                <a:solidFill>
                  <a:srgbClr val="000000"/>
                </a:solidFill>
                <a:ea typeface="Calibri" panose="020F0502020204030204" pitchFamily="34" charset="0"/>
                <a:cs typeface="Arial" panose="020B0604020202020204" pitchFamily="34" charset="0"/>
              </a:rPr>
              <a:t> = </a:t>
            </a:r>
            <a:r>
              <a:rPr lang="en-US" sz="2000" dirty="0" smtClean="0">
                <a:solidFill>
                  <a:srgbClr val="000000"/>
                </a:solidFill>
                <a:ea typeface="Calibri" panose="020F0502020204030204" pitchFamily="34" charset="0"/>
                <a:cs typeface="Arial" panose="020B0604020202020204" pitchFamily="34" charset="0"/>
              </a:rPr>
              <a:t>1.25</a:t>
            </a:r>
            <a:endParaRPr lang="en-US" sz="2000" dirty="0">
              <a:solidFill>
                <a:srgbClr val="000000"/>
              </a:solidFill>
              <a:ea typeface="Calibri" panose="020F0502020204030204" pitchFamily="34" charset="0"/>
              <a:cs typeface="Arial" panose="020B0604020202020204" pitchFamily="34" charset="0"/>
            </a:endParaRPr>
          </a:p>
          <a:p>
            <a:pPr marL="342900" marR="0" lvl="0" indent="-342900">
              <a:lnSpc>
                <a:spcPct val="150000"/>
              </a:lnSpc>
              <a:spcBef>
                <a:spcPts val="0"/>
              </a:spcBef>
              <a:spcAft>
                <a:spcPts val="0"/>
              </a:spcAft>
              <a:buFont typeface="+mj-lt"/>
              <a:buAutoNum type="arabicPeriod"/>
            </a:pPr>
            <a:r>
              <a:rPr lang="en-US" sz="2000" b="1" dirty="0" err="1" smtClean="0">
                <a:solidFill>
                  <a:srgbClr val="000000"/>
                </a:solidFill>
                <a:ea typeface="Calibri" panose="020F0502020204030204" pitchFamily="34" charset="0"/>
                <a:cs typeface="Arial" panose="020B0604020202020204" pitchFamily="34" charset="0"/>
              </a:rPr>
              <a:t>Cv</a:t>
            </a:r>
            <a:r>
              <a:rPr lang="en-US" sz="2000" b="1" dirty="0" smtClean="0">
                <a:solidFill>
                  <a:srgbClr val="000000"/>
                </a:solidFill>
                <a:ea typeface="Calibri" panose="020F0502020204030204" pitchFamily="34" charset="0"/>
                <a:cs typeface="Arial" panose="020B0604020202020204" pitchFamily="34" charset="0"/>
              </a:rPr>
              <a:t> </a:t>
            </a:r>
            <a:r>
              <a:rPr lang="en-US" sz="2000" dirty="0">
                <a:solidFill>
                  <a:srgbClr val="000000"/>
                </a:solidFill>
                <a:ea typeface="Calibri" panose="020F0502020204030204" pitchFamily="34" charset="0"/>
                <a:cs typeface="Arial" panose="020B0604020202020204" pitchFamily="34" charset="0"/>
              </a:rPr>
              <a:t>= </a:t>
            </a:r>
            <a:r>
              <a:rPr lang="en-US" sz="2000" dirty="0" smtClean="0">
                <a:solidFill>
                  <a:srgbClr val="000000"/>
                </a:solidFill>
                <a:ea typeface="Calibri" panose="020F0502020204030204" pitchFamily="34" charset="0"/>
                <a:cs typeface="Arial" panose="020B0604020202020204" pitchFamily="34" charset="0"/>
              </a:rPr>
              <a:t>0. 2</a:t>
            </a:r>
            <a:endParaRPr lang="en-US" sz="2000" dirty="0">
              <a:solidFill>
                <a:srgbClr val="000000"/>
              </a:solidFill>
              <a:ea typeface="Calibri" panose="020F0502020204030204" pitchFamily="34" charset="0"/>
              <a:cs typeface="Arial" panose="020B0604020202020204" pitchFamily="34" charset="0"/>
            </a:endParaRPr>
          </a:p>
          <a:p>
            <a:pPr marL="342900" marR="0" lvl="0" indent="-342900">
              <a:lnSpc>
                <a:spcPct val="150000"/>
              </a:lnSpc>
              <a:spcBef>
                <a:spcPts val="0"/>
              </a:spcBef>
              <a:spcAft>
                <a:spcPts val="0"/>
              </a:spcAft>
              <a:buFont typeface="+mj-lt"/>
              <a:buAutoNum type="arabicPeriod"/>
            </a:pPr>
            <a:r>
              <a:rPr lang="en-US" sz="2000" b="1" dirty="0" err="1">
                <a:solidFill>
                  <a:srgbClr val="000000"/>
                </a:solidFill>
                <a:ea typeface="Calibri" panose="020F0502020204030204" pitchFamily="34" charset="0"/>
                <a:cs typeface="Arial" panose="020B0604020202020204" pitchFamily="34" charset="0"/>
              </a:rPr>
              <a:t>Ca</a:t>
            </a:r>
            <a:r>
              <a:rPr lang="en-US" sz="2000" b="1" dirty="0">
                <a:solidFill>
                  <a:srgbClr val="000000"/>
                </a:solidFill>
                <a:ea typeface="Calibri" panose="020F0502020204030204" pitchFamily="34" charset="0"/>
                <a:cs typeface="Arial" panose="020B0604020202020204" pitchFamily="34" charset="0"/>
              </a:rPr>
              <a:t> </a:t>
            </a:r>
            <a:r>
              <a:rPr lang="en-US" sz="2000" dirty="0">
                <a:solidFill>
                  <a:srgbClr val="000000"/>
                </a:solidFill>
                <a:ea typeface="Calibri" panose="020F0502020204030204" pitchFamily="34" charset="0"/>
                <a:cs typeface="Arial" panose="020B0604020202020204" pitchFamily="34" charset="0"/>
              </a:rPr>
              <a:t>= </a:t>
            </a:r>
            <a:r>
              <a:rPr lang="en-US" sz="2000" dirty="0" smtClean="0">
                <a:solidFill>
                  <a:srgbClr val="000000"/>
                </a:solidFill>
                <a:ea typeface="Calibri" panose="020F0502020204030204" pitchFamily="34" charset="0"/>
                <a:cs typeface="Arial" panose="020B0604020202020204" pitchFamily="34" charset="0"/>
              </a:rPr>
              <a:t>0. 2</a:t>
            </a:r>
            <a:endParaRPr lang="en-US" sz="2000" dirty="0">
              <a:solidFill>
                <a:srgbClr val="000000"/>
              </a:solidFill>
              <a:ea typeface="Calibri" panose="020F0502020204030204" pitchFamily="34" charset="0"/>
              <a:cs typeface="Arial" panose="020B0604020202020204" pitchFamily="34" charset="0"/>
            </a:endParaRPr>
          </a:p>
          <a:p>
            <a:pPr marL="342900" indent="-342900">
              <a:lnSpc>
                <a:spcPct val="150000"/>
              </a:lnSpc>
              <a:buFont typeface="+mj-lt"/>
              <a:buAutoNum type="arabicPeriod"/>
            </a:pPr>
            <a:r>
              <a:rPr lang="en-US" sz="2000" b="1" dirty="0">
                <a:solidFill>
                  <a:srgbClr val="000000"/>
                </a:solidFill>
                <a:ea typeface="Calibri" panose="020F0502020204030204" pitchFamily="34" charset="0"/>
                <a:cs typeface="Arial" panose="020B0604020202020204" pitchFamily="34" charset="0"/>
              </a:rPr>
              <a:t>R </a:t>
            </a:r>
            <a:r>
              <a:rPr lang="en-US" sz="2000" dirty="0">
                <a:solidFill>
                  <a:srgbClr val="000000"/>
                </a:solidFill>
                <a:ea typeface="Calibri" panose="020F0502020204030204" pitchFamily="34" charset="0"/>
                <a:cs typeface="Arial" panose="020B0604020202020204" pitchFamily="34" charset="0"/>
              </a:rPr>
              <a:t>= </a:t>
            </a:r>
            <a:r>
              <a:rPr lang="en-US" sz="2000" dirty="0" smtClean="0">
                <a:solidFill>
                  <a:srgbClr val="000000"/>
                </a:solidFill>
                <a:ea typeface="Calibri" panose="020F0502020204030204" pitchFamily="34" charset="0"/>
                <a:cs typeface="Arial" panose="020B0604020202020204" pitchFamily="34" charset="0"/>
              </a:rPr>
              <a:t>5.5</a:t>
            </a:r>
          </a:p>
          <a:p>
            <a:pPr marL="342900" indent="-342900">
              <a:lnSpc>
                <a:spcPct val="150000"/>
              </a:lnSpc>
              <a:buFont typeface="+mj-lt"/>
              <a:buAutoNum type="arabicPeriod"/>
            </a:pPr>
            <a:r>
              <a:rPr lang="en-US" sz="2000" b="1" dirty="0" smtClean="0">
                <a:solidFill>
                  <a:srgbClr val="000000"/>
                </a:solidFill>
                <a:ea typeface="Calibri" panose="020F0502020204030204" pitchFamily="34" charset="0"/>
                <a:cs typeface="Arial" panose="020B0604020202020204" pitchFamily="34" charset="0"/>
              </a:rPr>
              <a:t>Ct </a:t>
            </a:r>
            <a:r>
              <a:rPr lang="en-US" sz="2000" dirty="0" smtClean="0">
                <a:solidFill>
                  <a:srgbClr val="000000"/>
                </a:solidFill>
                <a:ea typeface="Calibri" panose="020F0502020204030204" pitchFamily="34" charset="0"/>
                <a:cs typeface="Arial" panose="020B0604020202020204" pitchFamily="34" charset="0"/>
              </a:rPr>
              <a:t>= 0.02</a:t>
            </a:r>
          </a:p>
          <a:p>
            <a:pPr marL="342900" indent="-342900">
              <a:lnSpc>
                <a:spcPct val="150000"/>
              </a:lnSpc>
              <a:buFont typeface="+mj-lt"/>
              <a:buAutoNum type="arabicPeriod"/>
            </a:pPr>
            <a:endParaRPr lang="en-US" sz="2000" dirty="0">
              <a:solidFill>
                <a:srgbClr val="000000"/>
              </a:solidFill>
              <a:ea typeface="Calibri" panose="020F0502020204030204" pitchFamily="34" charset="0"/>
              <a:cs typeface="Arial" panose="020B0604020202020204" pitchFamily="34" charset="0"/>
            </a:endParaRPr>
          </a:p>
          <a:p>
            <a:pPr marR="0" lvl="0">
              <a:lnSpc>
                <a:spcPct val="150000"/>
              </a:lnSpc>
              <a:spcBef>
                <a:spcPts val="0"/>
              </a:spcBef>
              <a:spcAft>
                <a:spcPts val="0"/>
              </a:spcAft>
            </a:pPr>
            <a:r>
              <a:rPr lang="en-US" sz="2000" dirty="0">
                <a:solidFill>
                  <a:srgbClr val="000000"/>
                </a:solidFill>
                <a:ea typeface="Calibri" panose="020F0502020204030204" pitchFamily="34" charset="0"/>
                <a:cs typeface="Arial" panose="020B0604020202020204" pitchFamily="34" charset="0"/>
              </a:rPr>
              <a:t> </a:t>
            </a:r>
          </a:p>
          <a:p>
            <a:pPr marL="342900" marR="0" lvl="0" indent="-342900">
              <a:lnSpc>
                <a:spcPct val="150000"/>
              </a:lnSpc>
              <a:spcBef>
                <a:spcPts val="0"/>
              </a:spcBef>
              <a:spcAft>
                <a:spcPts val="0"/>
              </a:spcAft>
              <a:buFont typeface="+mj-lt"/>
              <a:buAutoNum type="arabicPeriod"/>
            </a:pPr>
            <a:endPar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6965718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6704" y="578250"/>
            <a:ext cx="8911687" cy="1280890"/>
          </a:xfrm>
        </p:spPr>
        <p:txBody>
          <a:bodyPr/>
          <a:lstStyle/>
          <a:p>
            <a:r>
              <a:rPr lang="en-US" b="1" dirty="0"/>
              <a:t>Structural Design</a:t>
            </a:r>
            <a:endParaRPr lang="en-US" dirty="0"/>
          </a:p>
        </p:txBody>
      </p:sp>
      <p:sp>
        <p:nvSpPr>
          <p:cNvPr id="3" name="Rectangle 2"/>
          <p:cNvSpPr/>
          <p:nvPr/>
        </p:nvSpPr>
        <p:spPr>
          <a:xfrm>
            <a:off x="645457" y="1690688"/>
            <a:ext cx="7390960" cy="3913892"/>
          </a:xfrm>
          <a:prstGeom prst="rect">
            <a:avLst/>
          </a:prstGeom>
        </p:spPr>
        <p:txBody>
          <a:bodyPr wrap="square">
            <a:spAutoFit/>
          </a:bodyPr>
          <a:lstStyle/>
          <a:p>
            <a:r>
              <a:rPr lang="en-US" sz="2400" b="1" dirty="0"/>
              <a:t>Checks </a:t>
            </a:r>
            <a:r>
              <a:rPr lang="en-US" sz="2400" b="1" dirty="0" smtClean="0"/>
              <a:t>:</a:t>
            </a:r>
          </a:p>
          <a:p>
            <a:pPr marL="457200" indent="-457200">
              <a:buAutoNum type="arabicPeriod"/>
            </a:pPr>
            <a:r>
              <a:rPr lang="en-US" sz="2000" b="1" dirty="0" smtClean="0"/>
              <a:t>Period </a:t>
            </a:r>
          </a:p>
          <a:p>
            <a:pPr>
              <a:lnSpc>
                <a:spcPct val="150000"/>
              </a:lnSpc>
              <a:spcAft>
                <a:spcPts val="1000"/>
              </a:spcAft>
            </a:pPr>
            <a:r>
              <a:rPr lang="en-US" dirty="0">
                <a:ea typeface="Calibri" panose="020F0502020204030204" pitchFamily="34" charset="0"/>
                <a:cs typeface="Arial" panose="020B0604020202020204" pitchFamily="34" charset="0"/>
              </a:rPr>
              <a:t>T = </a:t>
            </a:r>
            <a:r>
              <a:rPr lang="en-US" dirty="0"/>
              <a:t>0.534</a:t>
            </a:r>
            <a:r>
              <a:rPr lang="en-US" dirty="0" smtClean="0">
                <a:ea typeface="Calibri" panose="020F0502020204030204" pitchFamily="34" charset="0"/>
                <a:cs typeface="Arial" panose="020B0604020202020204" pitchFamily="34" charset="0"/>
              </a:rPr>
              <a:t> </a:t>
            </a:r>
            <a:r>
              <a:rPr lang="en-US" dirty="0">
                <a:ea typeface="Calibri" panose="020F0502020204030204" pitchFamily="34" charset="0"/>
                <a:cs typeface="Arial" panose="020B0604020202020204" pitchFamily="34" charset="0"/>
              </a:rPr>
              <a:t>sec.</a:t>
            </a:r>
          </a:p>
          <a:p>
            <a:pPr>
              <a:lnSpc>
                <a:spcPct val="150000"/>
              </a:lnSpc>
              <a:spcAft>
                <a:spcPts val="1000"/>
              </a:spcAft>
            </a:pPr>
            <a:r>
              <a:rPr lang="en-US" dirty="0">
                <a:ea typeface="Calibri" panose="020F0502020204030204" pitchFamily="34" charset="0"/>
                <a:cs typeface="Arial" panose="020B0604020202020204" pitchFamily="34" charset="0"/>
              </a:rPr>
              <a:t>The period from ETABS found to be:</a:t>
            </a:r>
          </a:p>
          <a:p>
            <a:pPr>
              <a:lnSpc>
                <a:spcPct val="150000"/>
              </a:lnSpc>
              <a:spcAft>
                <a:spcPts val="1000"/>
              </a:spcAft>
            </a:pPr>
            <a:r>
              <a:rPr lang="en-US" dirty="0">
                <a:ea typeface="Calibri" panose="020F0502020204030204" pitchFamily="34" charset="0"/>
                <a:cs typeface="Arial" panose="020B0604020202020204" pitchFamily="34" charset="0"/>
              </a:rPr>
              <a:t>T = </a:t>
            </a:r>
            <a:r>
              <a:rPr lang="en-US" dirty="0" smtClean="0">
                <a:solidFill>
                  <a:srgbClr val="000000"/>
                </a:solidFill>
                <a:ea typeface="Calibri" panose="020F0502020204030204" pitchFamily="34" charset="0"/>
                <a:cs typeface="Arial" panose="020B0604020202020204" pitchFamily="34" charset="0"/>
              </a:rPr>
              <a:t>0.518 </a:t>
            </a:r>
            <a:r>
              <a:rPr lang="en-US" dirty="0">
                <a:solidFill>
                  <a:srgbClr val="000000"/>
                </a:solidFill>
                <a:ea typeface="Calibri" panose="020F0502020204030204" pitchFamily="34" charset="0"/>
                <a:cs typeface="Arial" panose="020B0604020202020204" pitchFamily="34" charset="0"/>
              </a:rPr>
              <a:t>sec</a:t>
            </a:r>
            <a:r>
              <a:rPr lang="en-US" dirty="0" smtClean="0">
                <a:solidFill>
                  <a:srgbClr val="000000"/>
                </a:solidFill>
                <a:ea typeface="Calibri" panose="020F0502020204030204" pitchFamily="34" charset="0"/>
                <a:cs typeface="Arial" panose="020B0604020202020204" pitchFamily="34" charset="0"/>
              </a:rPr>
              <a:t>.</a:t>
            </a:r>
          </a:p>
          <a:p>
            <a:pPr>
              <a:lnSpc>
                <a:spcPct val="150000"/>
              </a:lnSpc>
              <a:spcAft>
                <a:spcPts val="1000"/>
              </a:spcAft>
            </a:pPr>
            <a:r>
              <a:rPr lang="en-US" sz="2000" b="1" dirty="0" smtClean="0">
                <a:solidFill>
                  <a:srgbClr val="000000"/>
                </a:solidFill>
                <a:ea typeface="Calibri" panose="020F0502020204030204" pitchFamily="34" charset="0"/>
                <a:cs typeface="Arial" panose="020B0604020202020204" pitchFamily="34" charset="0"/>
              </a:rPr>
              <a:t>2. </a:t>
            </a:r>
            <a:r>
              <a:rPr lang="en-US" sz="2000" b="1" dirty="0"/>
              <a:t>Modal participation mass ratio</a:t>
            </a:r>
            <a:endParaRPr lang="en-US" sz="2000" b="1" dirty="0">
              <a:ea typeface="Calibri" panose="020F0502020204030204" pitchFamily="34" charset="0"/>
              <a:cs typeface="Arial" panose="020B0604020202020204" pitchFamily="34" charset="0"/>
            </a:endParaRPr>
          </a:p>
          <a:p>
            <a:r>
              <a:rPr lang="en-US" dirty="0" smtClean="0">
                <a:solidFill>
                  <a:srgbClr val="000000"/>
                </a:solidFill>
                <a:ea typeface="Calibri" panose="020F0502020204030204" pitchFamily="34" charset="0"/>
                <a:cs typeface="Arial" panose="020B0604020202020204" pitchFamily="34" charset="0"/>
              </a:rPr>
              <a:t>Mass </a:t>
            </a:r>
            <a:r>
              <a:rPr lang="en-US" dirty="0">
                <a:solidFill>
                  <a:srgbClr val="000000"/>
                </a:solidFill>
                <a:ea typeface="Calibri" panose="020F0502020204030204" pitchFamily="34" charset="0"/>
                <a:cs typeface="Arial" panose="020B0604020202020204" pitchFamily="34" charset="0"/>
              </a:rPr>
              <a:t>participation ratio is larger </a:t>
            </a:r>
            <a:endParaRPr lang="en-US" dirty="0" smtClean="0">
              <a:solidFill>
                <a:srgbClr val="000000"/>
              </a:solidFill>
              <a:ea typeface="Calibri" panose="020F0502020204030204" pitchFamily="34" charset="0"/>
              <a:cs typeface="Arial" panose="020B0604020202020204" pitchFamily="34" charset="0"/>
            </a:endParaRPr>
          </a:p>
          <a:p>
            <a:r>
              <a:rPr lang="en-US" dirty="0" smtClean="0">
                <a:solidFill>
                  <a:srgbClr val="000000"/>
                </a:solidFill>
                <a:ea typeface="Calibri" panose="020F0502020204030204" pitchFamily="34" charset="0"/>
                <a:cs typeface="Arial" panose="020B0604020202020204" pitchFamily="34" charset="0"/>
              </a:rPr>
              <a:t>than </a:t>
            </a:r>
            <a:r>
              <a:rPr lang="en-US" dirty="0">
                <a:solidFill>
                  <a:srgbClr val="000000"/>
                </a:solidFill>
                <a:ea typeface="Calibri" panose="020F0502020204030204" pitchFamily="34" charset="0"/>
                <a:cs typeface="Arial" panose="020B0604020202020204" pitchFamily="34" charset="0"/>
              </a:rPr>
              <a:t>90% in X, Y.</a:t>
            </a:r>
          </a:p>
          <a:p>
            <a:endParaRPr lang="en-US" b="1" dirty="0"/>
          </a:p>
        </p:txBody>
      </p:sp>
      <p:pic>
        <p:nvPicPr>
          <p:cNvPr id="4" name="Picture 3"/>
          <p:cNvPicPr/>
          <p:nvPr/>
        </p:nvPicPr>
        <p:blipFill>
          <a:blip r:embed="rId2"/>
          <a:stretch>
            <a:fillRect/>
          </a:stretch>
        </p:blipFill>
        <p:spPr>
          <a:xfrm>
            <a:off x="5460642" y="112195"/>
            <a:ext cx="6589338" cy="42408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5" name="Table 4"/>
          <p:cNvGraphicFramePr>
            <a:graphicFrameLocks noGrp="1"/>
          </p:cNvGraphicFramePr>
          <p:nvPr>
            <p:extLst>
              <p:ext uri="{D42A27DB-BD31-4B8C-83A1-F6EECF244321}">
                <p14:modId xmlns:p14="http://schemas.microsoft.com/office/powerpoint/2010/main" val="3891431249"/>
              </p:ext>
            </p:extLst>
          </p:nvPr>
        </p:nvGraphicFramePr>
        <p:xfrm>
          <a:off x="5130619" y="4362997"/>
          <a:ext cx="7061381" cy="2699004"/>
        </p:xfrm>
        <a:graphic>
          <a:graphicData uri="http://schemas.openxmlformats.org/drawingml/2006/table">
            <a:tbl>
              <a:tblPr firstCol="1" bandRow="1">
                <a:tableStyleId>{8799B23B-EC83-4686-B30A-512413B5E67A}</a:tableStyleId>
              </a:tblPr>
              <a:tblGrid>
                <a:gridCol w="741606"/>
                <a:gridCol w="741606"/>
                <a:gridCol w="741606"/>
                <a:gridCol w="1127209"/>
                <a:gridCol w="1016866"/>
                <a:gridCol w="467670"/>
                <a:gridCol w="741606"/>
                <a:gridCol w="741606"/>
                <a:gridCol w="741606"/>
              </a:tblGrid>
              <a:tr h="168665">
                <a:tc rowSpan="2">
                  <a:txBody>
                    <a:bodyPr/>
                    <a:lstStyle/>
                    <a:p>
                      <a:pPr algn="ctr">
                        <a:lnSpc>
                          <a:spcPct val="115000"/>
                        </a:lnSpc>
                        <a:spcAft>
                          <a:spcPts val="600"/>
                        </a:spcAft>
                      </a:pPr>
                      <a:r>
                        <a:rPr lang="en-US" sz="1100" dirty="0">
                          <a:effectLst/>
                        </a:rPr>
                        <a:t>Case</a:t>
                      </a:r>
                      <a:endPar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15000"/>
                        </a:lnSpc>
                        <a:spcAft>
                          <a:spcPts val="600"/>
                        </a:spcAft>
                      </a:pPr>
                      <a:r>
                        <a:rPr lang="en-US" sz="1100" dirty="0">
                          <a:effectLst/>
                        </a:rPr>
                        <a:t>Mode</a:t>
                      </a:r>
                      <a:endPar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600"/>
                        </a:spcAft>
                      </a:pPr>
                      <a:r>
                        <a:rPr lang="en-US" sz="1100" dirty="0">
                          <a:effectLst/>
                        </a:rPr>
                        <a:t>Period</a:t>
                      </a:r>
                      <a:endPar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15000"/>
                        </a:lnSpc>
                        <a:spcAft>
                          <a:spcPts val="600"/>
                        </a:spcAft>
                      </a:pPr>
                      <a:r>
                        <a:rPr lang="en-US" sz="1100">
                          <a:effectLst/>
                        </a:rPr>
                        <a:t>UX</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15000"/>
                        </a:lnSpc>
                        <a:spcAft>
                          <a:spcPts val="600"/>
                        </a:spcAft>
                      </a:pPr>
                      <a:r>
                        <a:rPr lang="en-US" sz="1100" dirty="0">
                          <a:effectLst/>
                        </a:rPr>
                        <a:t>UY</a:t>
                      </a:r>
                      <a:endPar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15000"/>
                        </a:lnSpc>
                        <a:spcAft>
                          <a:spcPts val="600"/>
                        </a:spcAft>
                      </a:pPr>
                      <a:r>
                        <a:rPr lang="en-US" sz="1100">
                          <a:effectLst/>
                        </a:rPr>
                        <a:t>UZ</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15000"/>
                        </a:lnSpc>
                        <a:spcAft>
                          <a:spcPts val="600"/>
                        </a:spcAft>
                      </a:pPr>
                      <a:r>
                        <a:rPr lang="en-US" sz="1100">
                          <a:effectLst/>
                        </a:rPr>
                        <a:t>Sum UX</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15000"/>
                        </a:lnSpc>
                        <a:spcAft>
                          <a:spcPts val="600"/>
                        </a:spcAft>
                      </a:pPr>
                      <a:r>
                        <a:rPr lang="en-US" sz="1100">
                          <a:effectLst/>
                        </a:rPr>
                        <a:t>Sum UY</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15000"/>
                        </a:lnSpc>
                        <a:spcAft>
                          <a:spcPts val="600"/>
                        </a:spcAft>
                      </a:pPr>
                      <a:r>
                        <a:rPr lang="en-US" sz="1100">
                          <a:effectLst/>
                        </a:rPr>
                        <a:t>Sum UZ</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vMerge="1">
                  <a:txBody>
                    <a:bodyPr/>
                    <a:lstStyle/>
                    <a:p>
                      <a:endParaRPr lang="en-US"/>
                    </a:p>
                  </a:txBody>
                  <a:tcPr/>
                </a:tc>
                <a:tc vMerge="1">
                  <a:txBody>
                    <a:bodyPr/>
                    <a:lstStyle/>
                    <a:p>
                      <a:endParaRPr lang="en-US"/>
                    </a:p>
                  </a:txBody>
                  <a:tcPr/>
                </a:tc>
                <a:tc>
                  <a:txBody>
                    <a:bodyPr/>
                    <a:lstStyle/>
                    <a:p>
                      <a:pPr algn="ctr">
                        <a:lnSpc>
                          <a:spcPct val="115000"/>
                        </a:lnSpc>
                        <a:spcAft>
                          <a:spcPts val="600"/>
                        </a:spcAft>
                      </a:pPr>
                      <a:r>
                        <a:rPr lang="en-US" sz="1100" dirty="0">
                          <a:effectLst/>
                        </a:rPr>
                        <a:t>sec</a:t>
                      </a:r>
                      <a:endPar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1</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0.518</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0.7715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0.0003</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0.7715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0.0003</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2</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0.322</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0.0011</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0.5394</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0.7726</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0.5397</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3</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0.229</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0.226</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0.7732</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0.7657</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81671">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4</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dirty="0">
                          <a:effectLst/>
                        </a:rPr>
                        <a:t>0.13</a:t>
                      </a:r>
                      <a:endParaRPr lang="en-US" sz="12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0.1759</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0.00004692</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0.949</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0.7657</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dirty="0">
                          <a:effectLst/>
                        </a:rPr>
                        <a:t>5</a:t>
                      </a:r>
                      <a:endParaRPr lang="en-US" sz="12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0.104</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0.0105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0.0027</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0.9596</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0.7685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6</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0.095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0.0065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0.0015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0.9661</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0.7699</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7</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0.086</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0.0008</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0.1771</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dirty="0">
                          <a:effectLst/>
                        </a:rPr>
                        <a:t>0.9669</a:t>
                      </a:r>
                      <a:endParaRPr lang="en-US" sz="1200" b="0" dirty="0">
                        <a:solidFill>
                          <a:srgbClr val="FFFF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dirty="0">
                          <a:effectLst/>
                        </a:rPr>
                        <a:t>0.9471</a:t>
                      </a:r>
                      <a:endParaRPr lang="en-US" sz="1200" b="0" dirty="0">
                        <a:solidFill>
                          <a:srgbClr val="FFFF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8</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0.075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0.0001</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0.0004</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0.967</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0.9475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9</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0.072</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0.0243</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0.0002</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dirty="0">
                          <a:effectLst/>
                        </a:rPr>
                        <a:t>0.9913</a:t>
                      </a:r>
                      <a:endParaRPr lang="en-US" sz="12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0.9477</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10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0.065</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0.0004</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0.0161</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0.9917</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0.9638</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a:effectLst/>
                        </a:rPr>
                        <a:t>Modal</a:t>
                      </a:r>
                      <a:endParaRPr lang="en-US" sz="12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11</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0.059</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0.0001</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0.0001</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0.9918</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0.9638</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168665">
                <a:tc>
                  <a:txBody>
                    <a:bodyPr/>
                    <a:lstStyle/>
                    <a:p>
                      <a:pPr>
                        <a:lnSpc>
                          <a:spcPct val="115000"/>
                        </a:lnSpc>
                        <a:spcAft>
                          <a:spcPts val="600"/>
                        </a:spcAft>
                      </a:pPr>
                      <a:r>
                        <a:rPr lang="en-US" sz="1100" dirty="0">
                          <a:effectLst/>
                        </a:rPr>
                        <a:t>Modal</a:t>
                      </a:r>
                      <a:endPar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12</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0.056</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dirty="0">
                          <a:effectLst/>
                        </a:rPr>
                        <a:t>0.00000508</a:t>
                      </a:r>
                      <a:endParaRPr lang="en-US" sz="12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dirty="0">
                          <a:effectLst/>
                        </a:rPr>
                        <a:t>0</a:t>
                      </a:r>
                      <a:endParaRPr lang="en-US" sz="12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0.9918</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a:effectLst/>
                        </a:rPr>
                        <a:t>0.9638</a:t>
                      </a:r>
                      <a:endParaRPr lang="en-US" sz="1200" b="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r">
                        <a:lnSpc>
                          <a:spcPct val="115000"/>
                        </a:lnSpc>
                        <a:spcAft>
                          <a:spcPts val="600"/>
                        </a:spcAft>
                      </a:pPr>
                      <a:r>
                        <a:rPr lang="en-US" sz="1100" dirty="0">
                          <a:effectLst/>
                        </a:rPr>
                        <a:t>0</a:t>
                      </a:r>
                      <a:endParaRPr lang="en-US" sz="12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bl>
          </a:graphicData>
        </a:graphic>
      </p:graphicFrame>
    </p:spTree>
    <p:extLst>
      <p:ext uri="{BB962C8B-B14F-4D97-AF65-F5344CB8AC3E}">
        <p14:creationId xmlns:p14="http://schemas.microsoft.com/office/powerpoint/2010/main" val="298087221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Structural Design</a:t>
            </a:r>
            <a:endParaRPr lang="en-US" dirty="0"/>
          </a:p>
        </p:txBody>
      </p:sp>
      <p:sp>
        <p:nvSpPr>
          <p:cNvPr id="3" name="Rectangle 2"/>
          <p:cNvSpPr/>
          <p:nvPr/>
        </p:nvSpPr>
        <p:spPr>
          <a:xfrm>
            <a:off x="838199" y="1340979"/>
            <a:ext cx="6580031" cy="2441694"/>
          </a:xfrm>
          <a:prstGeom prst="rect">
            <a:avLst/>
          </a:prstGeom>
        </p:spPr>
        <p:txBody>
          <a:bodyPr wrap="square">
            <a:spAutoFit/>
          </a:bodyPr>
          <a:lstStyle/>
          <a:p>
            <a:pPr>
              <a:lnSpc>
                <a:spcPct val="150000"/>
              </a:lnSpc>
              <a:spcAft>
                <a:spcPts val="1000"/>
              </a:spcAft>
            </a:pPr>
            <a:r>
              <a:rPr lang="en-US" sz="2400" b="1" dirty="0" smtClean="0">
                <a:solidFill>
                  <a:srgbClr val="000000"/>
                </a:solidFill>
                <a:effectLst/>
                <a:ea typeface="Calibri" panose="020F0502020204030204" pitchFamily="34" charset="0"/>
                <a:cs typeface="Arial" panose="020B0604020202020204" pitchFamily="34" charset="0"/>
              </a:rPr>
              <a:t>3. </a:t>
            </a:r>
            <a:r>
              <a:rPr lang="en-US" sz="2400" b="1" dirty="0" smtClean="0">
                <a:solidFill>
                  <a:srgbClr val="000000"/>
                </a:solidFill>
                <a:ea typeface="Calibri" panose="020F0502020204030204" pitchFamily="34" charset="0"/>
                <a:cs typeface="Arial" panose="020B0604020202020204" pitchFamily="34" charset="0"/>
              </a:rPr>
              <a:t>Drift :</a:t>
            </a:r>
          </a:p>
          <a:p>
            <a:pPr>
              <a:lnSpc>
                <a:spcPct val="150000"/>
              </a:lnSpc>
              <a:spcAft>
                <a:spcPts val="1000"/>
              </a:spcAft>
            </a:pPr>
            <a:r>
              <a:rPr lang="en-US" sz="2000" dirty="0" smtClean="0">
                <a:solidFill>
                  <a:srgbClr val="000000"/>
                </a:solidFill>
                <a:effectLst/>
                <a:ea typeface="Calibri" panose="020F0502020204030204" pitchFamily="34" charset="0"/>
                <a:cs typeface="Arial" panose="020B0604020202020204" pitchFamily="34" charset="0"/>
              </a:rPr>
              <a:t>For X-direction :</a:t>
            </a:r>
            <a:br>
              <a:rPr lang="en-US" sz="2000" dirty="0" smtClean="0">
                <a:solidFill>
                  <a:srgbClr val="000000"/>
                </a:solidFill>
                <a:effectLst/>
                <a:ea typeface="Calibri" panose="020F0502020204030204" pitchFamily="34" charset="0"/>
                <a:cs typeface="Arial" panose="020B0604020202020204" pitchFamily="34" charset="0"/>
              </a:rPr>
            </a:br>
            <a:r>
              <a:rPr lang="en-US" sz="2000" dirty="0" smtClean="0">
                <a:solidFill>
                  <a:srgbClr val="000000"/>
                </a:solidFill>
                <a:effectLst/>
                <a:ea typeface="Calibri" panose="020F0502020204030204" pitchFamily="34" charset="0"/>
                <a:cs typeface="Arial" panose="020B0604020202020204" pitchFamily="34" charset="0"/>
              </a:rPr>
              <a:t>∆m = 15.16 mm.</a:t>
            </a:r>
          </a:p>
          <a:p>
            <a:r>
              <a:rPr lang="en-US" sz="2000" dirty="0" smtClean="0">
                <a:solidFill>
                  <a:srgbClr val="000000"/>
                </a:solidFill>
                <a:effectLst/>
                <a:ea typeface="Calibri" panose="020F0502020204030204" pitchFamily="34" charset="0"/>
                <a:cs typeface="Arial" panose="020B0604020202020204" pitchFamily="34" charset="0"/>
              </a:rPr>
              <a:t>Maximum deflection ∆m = (L/400)  for ( T &lt; 0.7 sec)</a:t>
            </a:r>
            <a:br>
              <a:rPr lang="en-US" sz="2000" dirty="0" smtClean="0">
                <a:solidFill>
                  <a:srgbClr val="000000"/>
                </a:solidFill>
                <a:effectLst/>
                <a:ea typeface="Calibri" panose="020F0502020204030204" pitchFamily="34" charset="0"/>
                <a:cs typeface="Arial" panose="020B0604020202020204" pitchFamily="34" charset="0"/>
              </a:rPr>
            </a:br>
            <a:r>
              <a:rPr lang="en-US" sz="2000" dirty="0" smtClean="0">
                <a:solidFill>
                  <a:srgbClr val="000000"/>
                </a:solidFill>
                <a:effectLst/>
                <a:ea typeface="Calibri" panose="020F0502020204030204" pitchFamily="34" charset="0"/>
                <a:cs typeface="Arial" panose="020B0604020202020204" pitchFamily="34" charset="0"/>
              </a:rPr>
              <a:t>15.16mm &lt; </a:t>
            </a:r>
            <a:r>
              <a:rPr lang="en-US" sz="2000" dirty="0" smtClean="0"/>
              <a:t>0 </a:t>
            </a:r>
            <a:r>
              <a:rPr lang="en-US" sz="2000" dirty="0"/>
              <a:t>.</a:t>
            </a:r>
            <a:r>
              <a:rPr lang="en-US" sz="2000" dirty="0" smtClean="0"/>
              <a:t>025*3500</a:t>
            </a:r>
            <a:r>
              <a:rPr lang="en-US" sz="2000" dirty="0" smtClean="0">
                <a:solidFill>
                  <a:srgbClr val="000000"/>
                </a:solidFill>
                <a:effectLst/>
                <a:ea typeface="Calibri" panose="020F0502020204030204" pitchFamily="34" charset="0"/>
                <a:cs typeface="Arial" panose="020B0604020202020204" pitchFamily="34" charset="0"/>
              </a:rPr>
              <a:t> = 87.5mm</a:t>
            </a:r>
            <a:endParaRPr lang="en-US" sz="2000" b="1" dirty="0" smtClean="0">
              <a:solidFill>
                <a:srgbClr val="000000"/>
              </a:solidFill>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6673222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31975" y="154482"/>
            <a:ext cx="10461288" cy="66069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1631974" y="618186"/>
            <a:ext cx="4974888" cy="646331"/>
          </a:xfrm>
          <a:prstGeom prst="rect">
            <a:avLst/>
          </a:prstGeom>
        </p:spPr>
        <p:txBody>
          <a:bodyPr wrap="square">
            <a:spAutoFit/>
          </a:bodyPr>
          <a:lstStyle/>
          <a:p>
            <a:r>
              <a:rPr lang="en-US" sz="3600" b="1" dirty="0"/>
              <a:t>Structural</a:t>
            </a:r>
            <a:r>
              <a:rPr lang="en-US" sz="2800" b="1" dirty="0"/>
              <a:t> Design</a:t>
            </a:r>
            <a:endParaRPr lang="en-US" sz="2800" dirty="0"/>
          </a:p>
        </p:txBody>
      </p:sp>
    </p:spTree>
    <p:extLst>
      <p:ext uri="{BB962C8B-B14F-4D97-AF65-F5344CB8AC3E}">
        <p14:creationId xmlns:p14="http://schemas.microsoft.com/office/powerpoint/2010/main" val="26523888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a:stretch>
            <a:fillRect/>
          </a:stretch>
        </p:blipFill>
        <p:spPr>
          <a:xfrm>
            <a:off x="1618233" y="193183"/>
            <a:ext cx="10475029" cy="65682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1618233" y="624110"/>
            <a:ext cx="3825086" cy="646331"/>
          </a:xfrm>
          <a:prstGeom prst="rect">
            <a:avLst/>
          </a:prstGeom>
        </p:spPr>
        <p:txBody>
          <a:bodyPr wrap="none">
            <a:spAutoFit/>
          </a:bodyPr>
          <a:lstStyle/>
          <a:p>
            <a:r>
              <a:rPr lang="en-US" sz="3600" b="1" dirty="0"/>
              <a:t>Structural</a:t>
            </a:r>
            <a:r>
              <a:rPr lang="en-US" sz="1400" b="1" dirty="0"/>
              <a:t> </a:t>
            </a:r>
            <a:r>
              <a:rPr lang="en-US" sz="3600" b="1" dirty="0"/>
              <a:t>Design</a:t>
            </a:r>
            <a:endParaRPr lang="en-US" sz="1400" dirty="0"/>
          </a:p>
        </p:txBody>
      </p:sp>
      <p:sp>
        <p:nvSpPr>
          <p:cNvPr id="5" name="Rectangle 4"/>
          <p:cNvSpPr/>
          <p:nvPr/>
        </p:nvSpPr>
        <p:spPr>
          <a:xfrm>
            <a:off x="1618233" y="1470536"/>
            <a:ext cx="2741456" cy="400110"/>
          </a:xfrm>
          <a:prstGeom prst="rect">
            <a:avLst/>
          </a:prstGeom>
        </p:spPr>
        <p:txBody>
          <a:bodyPr wrap="none">
            <a:spAutoFit/>
          </a:bodyPr>
          <a:lstStyle/>
          <a:p>
            <a:r>
              <a:rPr lang="en-US" sz="2000" b="1" dirty="0"/>
              <a:t>Slab Reinforcement  </a:t>
            </a:r>
          </a:p>
        </p:txBody>
      </p:sp>
    </p:spTree>
    <p:extLst>
      <p:ext uri="{BB962C8B-B14F-4D97-AF65-F5344CB8AC3E}">
        <p14:creationId xmlns:p14="http://schemas.microsoft.com/office/powerpoint/2010/main" val="19815648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2766" y="598353"/>
            <a:ext cx="8911687" cy="1280890"/>
          </a:xfrm>
        </p:spPr>
        <p:txBody>
          <a:bodyPr/>
          <a:lstStyle/>
          <a:p>
            <a:r>
              <a:rPr lang="en-US" b="1" dirty="0"/>
              <a:t>Structural Design</a:t>
            </a:r>
            <a:endParaRPr lang="en-US" dirty="0"/>
          </a:p>
        </p:txBody>
      </p:sp>
      <p:sp>
        <p:nvSpPr>
          <p:cNvPr id="5" name="Rectangle 4"/>
          <p:cNvSpPr/>
          <p:nvPr/>
        </p:nvSpPr>
        <p:spPr>
          <a:xfrm>
            <a:off x="628593" y="1378078"/>
            <a:ext cx="3238387" cy="954107"/>
          </a:xfrm>
          <a:prstGeom prst="rect">
            <a:avLst/>
          </a:prstGeom>
        </p:spPr>
        <p:txBody>
          <a:bodyPr wrap="none">
            <a:spAutoFit/>
          </a:bodyPr>
          <a:lstStyle/>
          <a:p>
            <a:r>
              <a:rPr lang="en-US" b="1" dirty="0"/>
              <a:t>Design for flexure  moment </a:t>
            </a:r>
            <a:endParaRPr lang="en-US" b="1" dirty="0" smtClean="0"/>
          </a:p>
          <a:p>
            <a:endParaRPr lang="en-US" b="1" dirty="0" smtClean="0"/>
          </a:p>
          <a:p>
            <a:r>
              <a:rPr lang="en-US" sz="2000" b="1" dirty="0" smtClean="0"/>
              <a:t>Slab Reinforcement  </a:t>
            </a:r>
            <a:endParaRPr lang="en-US" sz="2000" b="1" dirty="0"/>
          </a:p>
        </p:txBody>
      </p:sp>
      <p:pic>
        <p:nvPicPr>
          <p:cNvPr id="8" name="Picture 7"/>
          <p:cNvPicPr>
            <a:picLocks noChangeAspect="1"/>
          </p:cNvPicPr>
          <p:nvPr/>
        </p:nvPicPr>
        <p:blipFill>
          <a:blip r:embed="rId2"/>
          <a:stretch>
            <a:fillRect/>
          </a:stretch>
        </p:blipFill>
        <p:spPr>
          <a:xfrm>
            <a:off x="3997986" y="2025065"/>
            <a:ext cx="7540812" cy="41052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653879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a:stretch>
            <a:fillRect/>
          </a:stretch>
        </p:blipFill>
        <p:spPr>
          <a:xfrm>
            <a:off x="1631594" y="115910"/>
            <a:ext cx="10461668" cy="66326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1631594" y="624110"/>
            <a:ext cx="3905236" cy="646331"/>
          </a:xfrm>
          <a:prstGeom prst="rect">
            <a:avLst/>
          </a:prstGeom>
        </p:spPr>
        <p:txBody>
          <a:bodyPr wrap="none">
            <a:spAutoFit/>
          </a:bodyPr>
          <a:lstStyle/>
          <a:p>
            <a:r>
              <a:rPr lang="en-US" sz="3600" b="1" dirty="0"/>
              <a:t>Structural Design</a:t>
            </a:r>
            <a:endParaRPr lang="en-US" sz="3600" dirty="0"/>
          </a:p>
        </p:txBody>
      </p:sp>
      <p:sp>
        <p:nvSpPr>
          <p:cNvPr id="5" name="Rectangle 4"/>
          <p:cNvSpPr/>
          <p:nvPr/>
        </p:nvSpPr>
        <p:spPr>
          <a:xfrm>
            <a:off x="1631594" y="1264555"/>
            <a:ext cx="4556055" cy="400110"/>
          </a:xfrm>
          <a:prstGeom prst="rect">
            <a:avLst/>
          </a:prstGeom>
        </p:spPr>
        <p:txBody>
          <a:bodyPr wrap="none">
            <a:spAutoFit/>
          </a:bodyPr>
          <a:lstStyle/>
          <a:p>
            <a:r>
              <a:rPr lang="en-US" sz="2000" b="1" dirty="0" smtClean="0"/>
              <a:t>Beams Layout of F1 and GF Ceiling </a:t>
            </a:r>
            <a:endParaRPr lang="en-US" sz="2000" b="1" dirty="0"/>
          </a:p>
        </p:txBody>
      </p:sp>
    </p:spTree>
    <p:extLst>
      <p:ext uri="{BB962C8B-B14F-4D97-AF65-F5344CB8AC3E}">
        <p14:creationId xmlns:p14="http://schemas.microsoft.com/office/powerpoint/2010/main" val="97194574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31595" y="103031"/>
            <a:ext cx="10448788" cy="6645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1631594" y="624110"/>
            <a:ext cx="3905236" cy="646331"/>
          </a:xfrm>
          <a:prstGeom prst="rect">
            <a:avLst/>
          </a:prstGeom>
        </p:spPr>
        <p:txBody>
          <a:bodyPr wrap="none">
            <a:spAutoFit/>
          </a:bodyPr>
          <a:lstStyle/>
          <a:p>
            <a:r>
              <a:rPr lang="en-US" sz="3600" b="1" dirty="0"/>
              <a:t>Structural Design</a:t>
            </a:r>
            <a:endParaRPr lang="en-US" sz="3600" dirty="0"/>
          </a:p>
        </p:txBody>
      </p:sp>
      <p:sp>
        <p:nvSpPr>
          <p:cNvPr id="5" name="Rectangle 4"/>
          <p:cNvSpPr/>
          <p:nvPr/>
        </p:nvSpPr>
        <p:spPr>
          <a:xfrm>
            <a:off x="1631594" y="1264555"/>
            <a:ext cx="3605474" cy="400110"/>
          </a:xfrm>
          <a:prstGeom prst="rect">
            <a:avLst/>
          </a:prstGeom>
        </p:spPr>
        <p:txBody>
          <a:bodyPr wrap="none">
            <a:spAutoFit/>
          </a:bodyPr>
          <a:lstStyle/>
          <a:p>
            <a:r>
              <a:rPr lang="en-US" sz="2000" b="1" dirty="0" smtClean="0"/>
              <a:t>Beams Layout of B1 Ceiling </a:t>
            </a:r>
            <a:endParaRPr lang="en-US" sz="2000" b="1" dirty="0"/>
          </a:p>
        </p:txBody>
      </p:sp>
    </p:spTree>
    <p:extLst>
      <p:ext uri="{BB962C8B-B14F-4D97-AF65-F5344CB8AC3E}">
        <p14:creationId xmlns:p14="http://schemas.microsoft.com/office/powerpoint/2010/main" val="398385176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5645" y="701383"/>
            <a:ext cx="8911687" cy="1280890"/>
          </a:xfrm>
        </p:spPr>
        <p:txBody>
          <a:bodyPr/>
          <a:lstStyle/>
          <a:p>
            <a:r>
              <a:rPr lang="en-US" b="1" dirty="0"/>
              <a:t>Structural Design</a:t>
            </a:r>
            <a:endParaRPr lang="en-US" dirty="0"/>
          </a:p>
        </p:txBody>
      </p:sp>
      <p:sp>
        <p:nvSpPr>
          <p:cNvPr id="4" name="Rectangle 3"/>
          <p:cNvSpPr/>
          <p:nvPr/>
        </p:nvSpPr>
        <p:spPr>
          <a:xfrm>
            <a:off x="703639" y="1520608"/>
            <a:ext cx="3451586" cy="461665"/>
          </a:xfrm>
          <a:prstGeom prst="rect">
            <a:avLst/>
          </a:prstGeom>
        </p:spPr>
        <p:txBody>
          <a:bodyPr wrap="none">
            <a:spAutoFit/>
          </a:bodyPr>
          <a:lstStyle/>
          <a:p>
            <a:r>
              <a:rPr lang="en-US" sz="2400" b="1" dirty="0"/>
              <a:t>Beams reinforcement </a:t>
            </a:r>
          </a:p>
        </p:txBody>
      </p:sp>
      <p:pic>
        <p:nvPicPr>
          <p:cNvPr id="5" name="Picture 4"/>
          <p:cNvPicPr/>
          <p:nvPr/>
        </p:nvPicPr>
        <p:blipFill>
          <a:blip r:embed="rId2"/>
          <a:stretch>
            <a:fillRect/>
          </a:stretch>
        </p:blipFill>
        <p:spPr>
          <a:xfrm>
            <a:off x="703639" y="2366837"/>
            <a:ext cx="11278639" cy="35188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1770899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Structural Design</a:t>
            </a:r>
            <a:endParaRPr lang="en-US" dirty="0"/>
          </a:p>
        </p:txBody>
      </p:sp>
      <p:pic>
        <p:nvPicPr>
          <p:cNvPr id="3" name="Picture 2"/>
          <p:cNvPicPr/>
          <p:nvPr/>
        </p:nvPicPr>
        <p:blipFill>
          <a:blip r:embed="rId2"/>
          <a:stretch>
            <a:fillRect/>
          </a:stretch>
        </p:blipFill>
        <p:spPr>
          <a:xfrm>
            <a:off x="951998" y="1905000"/>
            <a:ext cx="10780655" cy="44649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639089" y="1264555"/>
            <a:ext cx="3451586" cy="461665"/>
          </a:xfrm>
          <a:prstGeom prst="rect">
            <a:avLst/>
          </a:prstGeom>
        </p:spPr>
        <p:txBody>
          <a:bodyPr wrap="none">
            <a:spAutoFit/>
          </a:bodyPr>
          <a:lstStyle/>
          <a:p>
            <a:r>
              <a:rPr lang="en-US" sz="2400" b="1" dirty="0"/>
              <a:t>Beams reinforcement </a:t>
            </a:r>
          </a:p>
        </p:txBody>
      </p:sp>
    </p:spTree>
    <p:extLst>
      <p:ext uri="{BB962C8B-B14F-4D97-AF65-F5344CB8AC3E}">
        <p14:creationId xmlns:p14="http://schemas.microsoft.com/office/powerpoint/2010/main" val="4289594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1859" y="494701"/>
            <a:ext cx="8911687" cy="1280890"/>
          </a:xfrm>
        </p:spPr>
        <p:txBody>
          <a:bodyPr/>
          <a:lstStyle/>
          <a:p>
            <a:r>
              <a:rPr lang="en-US" b="1" dirty="0"/>
              <a:t>Structural Design</a:t>
            </a:r>
            <a:endParaRPr lang="en-US" dirty="0"/>
          </a:p>
        </p:txBody>
      </p:sp>
      <p:sp>
        <p:nvSpPr>
          <p:cNvPr id="3" name="Rectangle 2"/>
          <p:cNvSpPr/>
          <p:nvPr/>
        </p:nvSpPr>
        <p:spPr>
          <a:xfrm>
            <a:off x="742120" y="1199851"/>
            <a:ext cx="3451586" cy="461665"/>
          </a:xfrm>
          <a:prstGeom prst="rect">
            <a:avLst/>
          </a:prstGeom>
        </p:spPr>
        <p:txBody>
          <a:bodyPr wrap="none">
            <a:spAutoFit/>
          </a:bodyPr>
          <a:lstStyle/>
          <a:p>
            <a:r>
              <a:rPr lang="en-US" sz="2400" b="1" dirty="0"/>
              <a:t>Beams reinforcement </a:t>
            </a:r>
          </a:p>
        </p:txBody>
      </p:sp>
      <p:pic>
        <p:nvPicPr>
          <p:cNvPr id="4" name="Picture 3"/>
          <p:cNvPicPr/>
          <p:nvPr/>
        </p:nvPicPr>
        <p:blipFill>
          <a:blip r:embed="rId2"/>
          <a:stretch>
            <a:fillRect/>
          </a:stretch>
        </p:blipFill>
        <p:spPr>
          <a:xfrm>
            <a:off x="7184059" y="252456"/>
            <a:ext cx="4831269" cy="30462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p:nvPr/>
        </p:nvPicPr>
        <p:blipFill>
          <a:blip r:embed="rId3"/>
          <a:stretch>
            <a:fillRect/>
          </a:stretch>
        </p:blipFill>
        <p:spPr>
          <a:xfrm>
            <a:off x="7184059" y="3451321"/>
            <a:ext cx="4831269" cy="28464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p:nvPr/>
        </p:nvPicPr>
        <p:blipFill>
          <a:blip r:embed="rId4"/>
          <a:stretch>
            <a:fillRect/>
          </a:stretch>
        </p:blipFill>
        <p:spPr>
          <a:xfrm>
            <a:off x="1961859" y="2223164"/>
            <a:ext cx="5026733" cy="29927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011032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497683" y="650361"/>
            <a:ext cx="8912225" cy="1281112"/>
          </a:xfrm>
        </p:spPr>
        <p:txBody>
          <a:bodyPr/>
          <a:lstStyle/>
          <a:p>
            <a:r>
              <a:rPr lang="en-US" b="1" dirty="0"/>
              <a:t>Structural Design</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88277619"/>
              </p:ext>
            </p:extLst>
          </p:nvPr>
        </p:nvGraphicFramePr>
        <p:xfrm>
          <a:off x="742121" y="1661516"/>
          <a:ext cx="11067805" cy="4790798"/>
        </p:xfrm>
        <a:graphic>
          <a:graphicData uri="http://schemas.openxmlformats.org/drawingml/2006/table">
            <a:tbl>
              <a:tblPr firstCol="1" bandRow="1">
                <a:tableStyleId>{5C22544A-7EE6-4342-B048-85BDC9FD1C3A}</a:tableStyleId>
              </a:tblPr>
              <a:tblGrid>
                <a:gridCol w="1671098"/>
                <a:gridCol w="1201905"/>
                <a:gridCol w="1201905"/>
                <a:gridCol w="1199763"/>
                <a:gridCol w="1069073"/>
                <a:gridCol w="1574687"/>
                <a:gridCol w="1574687"/>
                <a:gridCol w="1574687"/>
              </a:tblGrid>
              <a:tr h="592617">
                <a:tc rowSpan="2">
                  <a:txBody>
                    <a:bodyPr/>
                    <a:lstStyle/>
                    <a:p>
                      <a:pPr algn="ctr">
                        <a:lnSpc>
                          <a:spcPct val="115000"/>
                        </a:lnSpc>
                        <a:spcBef>
                          <a:spcPts val="300"/>
                        </a:spcBef>
                        <a:spcAft>
                          <a:spcPts val="300"/>
                        </a:spcAft>
                      </a:pPr>
                      <a:r>
                        <a:rPr lang="en-US" sz="1600" b="1" dirty="0">
                          <a:effectLst/>
                        </a:rPr>
                        <a:t>Column</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gridSpan="2">
                  <a:txBody>
                    <a:bodyPr/>
                    <a:lstStyle/>
                    <a:p>
                      <a:pPr algn="ctr">
                        <a:lnSpc>
                          <a:spcPct val="115000"/>
                        </a:lnSpc>
                        <a:spcBef>
                          <a:spcPts val="300"/>
                        </a:spcBef>
                        <a:spcAft>
                          <a:spcPts val="300"/>
                        </a:spcAft>
                      </a:pPr>
                      <a:r>
                        <a:rPr lang="en-US" sz="1600" b="1" dirty="0">
                          <a:effectLst/>
                        </a:rPr>
                        <a:t>Section </a:t>
                      </a:r>
                      <a:r>
                        <a:rPr lang="en-US" sz="1600" b="1" dirty="0" smtClean="0">
                          <a:effectLst/>
                        </a:rPr>
                        <a:t>Dimension</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hMerge="1">
                  <a:txBody>
                    <a:bodyPr/>
                    <a:lstStyle/>
                    <a:p>
                      <a:endParaRPr lang="en-US"/>
                    </a:p>
                  </a:txBody>
                  <a:tcPr/>
                </a:tc>
                <a:tc rowSpan="2">
                  <a:txBody>
                    <a:bodyPr/>
                    <a:lstStyle/>
                    <a:p>
                      <a:pPr algn="ctr">
                        <a:lnSpc>
                          <a:spcPct val="115000"/>
                        </a:lnSpc>
                        <a:spcBef>
                          <a:spcPts val="300"/>
                        </a:spcBef>
                        <a:spcAft>
                          <a:spcPts val="300"/>
                        </a:spcAft>
                      </a:pPr>
                      <a:r>
                        <a:rPr lang="en-US" sz="1600" b="1" dirty="0">
                          <a:effectLst/>
                        </a:rPr>
                        <a:t>As Etabs  (mm2)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gridSpan="2">
                  <a:txBody>
                    <a:bodyPr/>
                    <a:lstStyle/>
                    <a:p>
                      <a:pPr algn="ctr">
                        <a:lnSpc>
                          <a:spcPct val="115000"/>
                        </a:lnSpc>
                        <a:spcBef>
                          <a:spcPts val="300"/>
                        </a:spcBef>
                        <a:spcAft>
                          <a:spcPts val="300"/>
                        </a:spcAft>
                      </a:pPr>
                      <a:r>
                        <a:rPr lang="en-US" sz="1600" b="1" dirty="0">
                          <a:effectLst/>
                        </a:rPr>
                        <a:t>Reinforcement</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hMerge="1">
                  <a:txBody>
                    <a:bodyPr/>
                    <a:lstStyle/>
                    <a:p>
                      <a:endParaRPr lang="en-US"/>
                    </a:p>
                  </a:txBody>
                  <a:tcPr/>
                </a:tc>
                <a:tc gridSpan="2">
                  <a:txBody>
                    <a:bodyPr/>
                    <a:lstStyle/>
                    <a:p>
                      <a:pPr algn="ctr">
                        <a:lnSpc>
                          <a:spcPct val="115000"/>
                        </a:lnSpc>
                        <a:spcBef>
                          <a:spcPts val="300"/>
                        </a:spcBef>
                        <a:spcAft>
                          <a:spcPts val="300"/>
                        </a:spcAft>
                      </a:pPr>
                      <a:r>
                        <a:rPr lang="en-US" sz="1600" b="1" dirty="0">
                          <a:effectLst/>
                        </a:rPr>
                        <a:t>Stirrups</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hMerge="1">
                  <a:txBody>
                    <a:bodyPr/>
                    <a:lstStyle/>
                    <a:p>
                      <a:endParaRPr lang="en-US"/>
                    </a:p>
                  </a:txBody>
                  <a:tcPr/>
                </a:tc>
              </a:tr>
              <a:tr h="592617">
                <a:tc vMerge="1">
                  <a:txBody>
                    <a:bodyPr/>
                    <a:lstStyle/>
                    <a:p>
                      <a:endParaRPr lang="en-US"/>
                    </a:p>
                  </a:txBody>
                  <a:tcPr/>
                </a:tc>
                <a:tc>
                  <a:txBody>
                    <a:bodyPr/>
                    <a:lstStyle/>
                    <a:p>
                      <a:pPr algn="ctr">
                        <a:lnSpc>
                          <a:spcPct val="115000"/>
                        </a:lnSpc>
                        <a:spcBef>
                          <a:spcPts val="300"/>
                        </a:spcBef>
                        <a:spcAft>
                          <a:spcPts val="300"/>
                        </a:spcAft>
                      </a:pPr>
                      <a:r>
                        <a:rPr lang="en-US" sz="1600" b="1" dirty="0">
                          <a:effectLst/>
                        </a:rPr>
                        <a:t>B (mm)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a:effectLst/>
                        </a:rPr>
                        <a:t>D (mm)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vMerge="1">
                  <a:txBody>
                    <a:bodyPr/>
                    <a:lstStyle/>
                    <a:p>
                      <a:endParaRPr lang="en-US"/>
                    </a:p>
                  </a:txBody>
                  <a:tcPr/>
                </a:tc>
                <a:tc>
                  <a:txBody>
                    <a:bodyPr/>
                    <a:lstStyle/>
                    <a:p>
                      <a:pPr algn="ctr">
                        <a:lnSpc>
                          <a:spcPct val="115000"/>
                        </a:lnSpc>
                        <a:spcBef>
                          <a:spcPts val="300"/>
                        </a:spcBef>
                        <a:spcAft>
                          <a:spcPts val="300"/>
                        </a:spcAft>
                      </a:pPr>
                      <a:r>
                        <a:rPr lang="en-US" sz="1600" b="1">
                          <a:effectLst/>
                        </a:rPr>
                        <a:t>φ (mm)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a:effectLst/>
                        </a:rPr>
                        <a:t>Number</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a:effectLst/>
                        </a:rPr>
                        <a:t>Zone A</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Zone B</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r>
              <a:tr h="901340">
                <a:tc>
                  <a:txBody>
                    <a:bodyPr/>
                    <a:lstStyle/>
                    <a:p>
                      <a:pPr algn="ctr">
                        <a:lnSpc>
                          <a:spcPct val="115000"/>
                        </a:lnSpc>
                        <a:spcBef>
                          <a:spcPts val="300"/>
                        </a:spcBef>
                        <a:spcAft>
                          <a:spcPts val="300"/>
                        </a:spcAft>
                      </a:pPr>
                      <a:r>
                        <a:rPr lang="en-US" sz="1600" b="1">
                          <a:effectLst/>
                        </a:rPr>
                        <a:t>C19, C6 , C5 , C2 , C8</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300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dirty="0">
                          <a:effectLst/>
                        </a:rPr>
                        <a:t>300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dirty="0">
                          <a:effectLst/>
                        </a:rPr>
                        <a:t>900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dirty="0">
                          <a:effectLst/>
                        </a:rPr>
                        <a:t>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a:effectLst/>
                        </a:rPr>
                        <a:t>8</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a:effectLst/>
                        </a:rPr>
                        <a:t>1φ10/150mm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dirty="0">
                          <a:effectLst/>
                        </a:rPr>
                        <a:t>1φ10/300mm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r>
              <a:tr h="1210267">
                <a:tc>
                  <a:txBody>
                    <a:bodyPr/>
                    <a:lstStyle/>
                    <a:p>
                      <a:pPr algn="ctr">
                        <a:lnSpc>
                          <a:spcPct val="115000"/>
                        </a:lnSpc>
                        <a:spcBef>
                          <a:spcPts val="300"/>
                        </a:spcBef>
                        <a:spcAft>
                          <a:spcPts val="300"/>
                        </a:spcAft>
                      </a:pPr>
                      <a:r>
                        <a:rPr lang="en-US" sz="1600" b="1">
                          <a:effectLst/>
                        </a:rPr>
                        <a:t>C4 , C7 , C12 , C13, C14 , C15 , C16 , C18</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350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400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1400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10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2φ10/150mm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2φ10/300mm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r>
              <a:tr h="592617">
                <a:tc>
                  <a:txBody>
                    <a:bodyPr/>
                    <a:lstStyle/>
                    <a:p>
                      <a:pPr algn="ctr">
                        <a:lnSpc>
                          <a:spcPct val="115000"/>
                        </a:lnSpc>
                        <a:spcBef>
                          <a:spcPts val="300"/>
                        </a:spcBef>
                        <a:spcAft>
                          <a:spcPts val="300"/>
                        </a:spcAft>
                      </a:pPr>
                      <a:r>
                        <a:rPr lang="en-US" sz="1600" b="1">
                          <a:effectLst/>
                        </a:rPr>
                        <a:t>C1</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350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a:effectLst/>
                        </a:rPr>
                        <a:t>400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a:effectLst/>
                        </a:rPr>
                        <a:t>2012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a:effectLst/>
                        </a:rPr>
                        <a:t>18</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dirty="0">
                          <a:effectLst/>
                        </a:rPr>
                        <a:t>8</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dirty="0">
                          <a:effectLst/>
                        </a:rPr>
                        <a:t>1φ10/200mm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c>
                  <a:txBody>
                    <a:bodyPr/>
                    <a:lstStyle/>
                    <a:p>
                      <a:pPr algn="ctr">
                        <a:lnSpc>
                          <a:spcPct val="115000"/>
                        </a:lnSpc>
                        <a:spcBef>
                          <a:spcPts val="300"/>
                        </a:spcBef>
                        <a:spcAft>
                          <a:spcPts val="300"/>
                        </a:spcAft>
                      </a:pPr>
                      <a:r>
                        <a:rPr lang="en-US" sz="1600" b="1" dirty="0">
                          <a:effectLst/>
                        </a:rPr>
                        <a:t>1φ10/350mm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noFill/>
                  </a:tcPr>
                </a:tc>
              </a:tr>
              <a:tr h="901340">
                <a:tc>
                  <a:txBody>
                    <a:bodyPr/>
                    <a:lstStyle/>
                    <a:p>
                      <a:pPr algn="ctr">
                        <a:lnSpc>
                          <a:spcPct val="115000"/>
                        </a:lnSpc>
                        <a:spcBef>
                          <a:spcPts val="300"/>
                        </a:spcBef>
                        <a:spcAft>
                          <a:spcPts val="300"/>
                        </a:spcAft>
                      </a:pPr>
                      <a:r>
                        <a:rPr lang="en-US" sz="1600" b="1">
                          <a:effectLst/>
                        </a:rPr>
                        <a:t>C9 , C10 , C11 , C21 , C22 , C23</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300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a:effectLst/>
                        </a:rPr>
                        <a:t>500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a:effectLst/>
                        </a:rPr>
                        <a:t>1500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a:effectLst/>
                        </a:rPr>
                        <a:t>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a:effectLst/>
                        </a:rPr>
                        <a:t>10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2φ10/150mm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2φ10/300mm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r>
            </a:tbl>
          </a:graphicData>
        </a:graphic>
      </p:graphicFrame>
      <p:sp>
        <p:nvSpPr>
          <p:cNvPr id="6" name="Rectangle 5"/>
          <p:cNvSpPr/>
          <p:nvPr/>
        </p:nvSpPr>
        <p:spPr>
          <a:xfrm>
            <a:off x="742120" y="1199851"/>
            <a:ext cx="3618298" cy="461665"/>
          </a:xfrm>
          <a:prstGeom prst="rect">
            <a:avLst/>
          </a:prstGeom>
        </p:spPr>
        <p:txBody>
          <a:bodyPr wrap="none">
            <a:spAutoFit/>
          </a:bodyPr>
          <a:lstStyle/>
          <a:p>
            <a:r>
              <a:rPr lang="en-US" sz="2400" b="1" dirty="0" smtClean="0"/>
              <a:t>Column reinforcement </a:t>
            </a:r>
            <a:endParaRPr lang="en-US" sz="2400" b="1" dirty="0"/>
          </a:p>
        </p:txBody>
      </p:sp>
    </p:spTree>
    <p:extLst>
      <p:ext uri="{BB962C8B-B14F-4D97-AF65-F5344CB8AC3E}">
        <p14:creationId xmlns:p14="http://schemas.microsoft.com/office/powerpoint/2010/main" val="27801346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459584" y="649868"/>
            <a:ext cx="8911687" cy="1280890"/>
          </a:xfrm>
        </p:spPr>
        <p:txBody>
          <a:bodyPr/>
          <a:lstStyle/>
          <a:p>
            <a:r>
              <a:rPr lang="en-US" b="1" dirty="0"/>
              <a:t>Structural Design</a:t>
            </a:r>
            <a:endParaRPr lang="en-US" dirty="0"/>
          </a:p>
        </p:txBody>
      </p:sp>
      <p:sp>
        <p:nvSpPr>
          <p:cNvPr id="4" name="Rectangle 3"/>
          <p:cNvSpPr/>
          <p:nvPr/>
        </p:nvSpPr>
        <p:spPr>
          <a:xfrm>
            <a:off x="742120" y="1199851"/>
            <a:ext cx="3618298" cy="461665"/>
          </a:xfrm>
          <a:prstGeom prst="rect">
            <a:avLst/>
          </a:prstGeom>
        </p:spPr>
        <p:txBody>
          <a:bodyPr wrap="none">
            <a:spAutoFit/>
          </a:bodyPr>
          <a:lstStyle/>
          <a:p>
            <a:r>
              <a:rPr lang="en-US" sz="2400" b="1" dirty="0" smtClean="0"/>
              <a:t>Column reinforcement </a:t>
            </a:r>
            <a:endParaRPr lang="en-US" sz="2400" b="1" dirty="0"/>
          </a:p>
        </p:txBody>
      </p:sp>
      <p:pic>
        <p:nvPicPr>
          <p:cNvPr id="5" name="Picture 4"/>
          <p:cNvPicPr/>
          <p:nvPr/>
        </p:nvPicPr>
        <p:blipFill>
          <a:blip r:embed="rId2"/>
          <a:stretch>
            <a:fillRect/>
          </a:stretch>
        </p:blipFill>
        <p:spPr>
          <a:xfrm>
            <a:off x="9092484" y="0"/>
            <a:ext cx="3099516" cy="67227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p:nvPr/>
        </p:nvPicPr>
        <p:blipFill rotWithShape="1">
          <a:blip r:embed="rId3"/>
          <a:srcRect l="2933"/>
          <a:stretch/>
        </p:blipFill>
        <p:spPr bwMode="auto">
          <a:xfrm>
            <a:off x="5293216" y="0"/>
            <a:ext cx="3657601" cy="6722772"/>
          </a:xfrm>
          <a:prstGeom prst="rect">
            <a:avLst/>
          </a:prstGeom>
          <a:ln w="38100" cap="sq" cmpd="sng" algn="ctr">
            <a:solidFill>
              <a:srgbClr val="000000"/>
            </a:solidFill>
            <a:prstDash val="solid"/>
            <a:miter lim="800000"/>
            <a:headEnd type="none" w="med" len="med"/>
            <a:tailEnd type="none" w="med" len="med"/>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pic>
        <p:nvPicPr>
          <p:cNvPr id="7" name="Picture 6"/>
          <p:cNvPicPr/>
          <p:nvPr/>
        </p:nvPicPr>
        <p:blipFill>
          <a:blip r:embed="rId4"/>
          <a:stretch>
            <a:fillRect/>
          </a:stretch>
        </p:blipFill>
        <p:spPr>
          <a:xfrm>
            <a:off x="735804" y="2580626"/>
            <a:ext cx="4415745" cy="26450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9250222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94527" y="1573381"/>
            <a:ext cx="3810000" cy="23241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p:cNvPicPr>
            <a:picLocks noChangeAspect="1"/>
          </p:cNvPicPr>
          <p:nvPr/>
        </p:nvPicPr>
        <p:blipFill>
          <a:blip r:embed="rId3"/>
          <a:stretch>
            <a:fillRect/>
          </a:stretch>
        </p:blipFill>
        <p:spPr>
          <a:xfrm>
            <a:off x="6850949" y="489397"/>
            <a:ext cx="5186503" cy="31449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4"/>
          <a:stretch>
            <a:fillRect/>
          </a:stretch>
        </p:blipFill>
        <p:spPr>
          <a:xfrm>
            <a:off x="6850949" y="3634324"/>
            <a:ext cx="5186503" cy="30761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5"/>
          <a:stretch>
            <a:fillRect/>
          </a:stretch>
        </p:blipFill>
        <p:spPr>
          <a:xfrm>
            <a:off x="866434" y="3973514"/>
            <a:ext cx="5846679" cy="26928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Rectangle 5"/>
          <p:cNvSpPr/>
          <p:nvPr/>
        </p:nvSpPr>
        <p:spPr>
          <a:xfrm>
            <a:off x="1520156" y="687899"/>
            <a:ext cx="3905236" cy="646331"/>
          </a:xfrm>
          <a:prstGeom prst="rect">
            <a:avLst/>
          </a:prstGeom>
        </p:spPr>
        <p:txBody>
          <a:bodyPr wrap="none">
            <a:spAutoFit/>
          </a:bodyPr>
          <a:lstStyle/>
          <a:p>
            <a:r>
              <a:rPr lang="en-US" sz="3600" b="1" dirty="0"/>
              <a:t>Structural Design</a:t>
            </a:r>
            <a:endParaRPr lang="en-US" sz="3600" dirty="0"/>
          </a:p>
        </p:txBody>
      </p:sp>
      <p:sp>
        <p:nvSpPr>
          <p:cNvPr id="7" name="Rectangle 6"/>
          <p:cNvSpPr/>
          <p:nvPr/>
        </p:nvSpPr>
        <p:spPr>
          <a:xfrm>
            <a:off x="557841" y="1745539"/>
            <a:ext cx="2576630" cy="830997"/>
          </a:xfrm>
          <a:prstGeom prst="rect">
            <a:avLst/>
          </a:prstGeom>
        </p:spPr>
        <p:txBody>
          <a:bodyPr wrap="square">
            <a:spAutoFit/>
          </a:bodyPr>
          <a:lstStyle/>
          <a:p>
            <a:r>
              <a:rPr lang="en-US" sz="2400" b="1" dirty="0" smtClean="0"/>
              <a:t>Column reinforcement </a:t>
            </a:r>
            <a:endParaRPr lang="en-US" sz="2400" b="1" dirty="0"/>
          </a:p>
        </p:txBody>
      </p:sp>
    </p:spTree>
    <p:extLst>
      <p:ext uri="{BB962C8B-B14F-4D97-AF65-F5344CB8AC3E}">
        <p14:creationId xmlns:p14="http://schemas.microsoft.com/office/powerpoint/2010/main" val="276239425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773949363"/>
              </p:ext>
            </p:extLst>
          </p:nvPr>
        </p:nvGraphicFramePr>
        <p:xfrm>
          <a:off x="1300768" y="1905000"/>
          <a:ext cx="10628846" cy="4520503"/>
        </p:xfrm>
        <a:graphic>
          <a:graphicData uri="http://schemas.openxmlformats.org/drawingml/2006/table">
            <a:tbl>
              <a:tblPr firstCol="1" bandRow="1">
                <a:tableStyleId>{5C22544A-7EE6-4342-B048-85BDC9FD1C3A}</a:tableStyleId>
              </a:tblPr>
              <a:tblGrid>
                <a:gridCol w="1277858"/>
                <a:gridCol w="1492729"/>
                <a:gridCol w="1536116"/>
                <a:gridCol w="1038195"/>
                <a:gridCol w="1764415"/>
                <a:gridCol w="1768547"/>
                <a:gridCol w="1750986"/>
              </a:tblGrid>
              <a:tr h="1497808">
                <a:tc>
                  <a:txBody>
                    <a:bodyPr/>
                    <a:lstStyle/>
                    <a:p>
                      <a:pPr algn="ctr">
                        <a:lnSpc>
                          <a:spcPct val="115000"/>
                        </a:lnSpc>
                        <a:spcBef>
                          <a:spcPts val="300"/>
                        </a:spcBef>
                        <a:spcAft>
                          <a:spcPts val="300"/>
                        </a:spcAft>
                      </a:pPr>
                      <a:r>
                        <a:rPr lang="en-US" sz="1600" b="1" dirty="0">
                          <a:effectLst/>
                        </a:rPr>
                        <a:t>Shear wall  ID</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 wall Length (m)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Flange Length (m)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  H wall  (mm)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flange Reinforcement  </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Horizontal Reinforcement /m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Vertical Reinforcement /m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r>
              <a:tr h="604539">
                <a:tc>
                  <a:txBody>
                    <a:bodyPr/>
                    <a:lstStyle/>
                    <a:p>
                      <a:pPr algn="ctr">
                        <a:lnSpc>
                          <a:spcPct val="115000"/>
                        </a:lnSpc>
                        <a:spcBef>
                          <a:spcPts val="300"/>
                        </a:spcBef>
                        <a:spcAft>
                          <a:spcPts val="300"/>
                        </a:spcAft>
                      </a:pPr>
                      <a:r>
                        <a:rPr lang="en-US" sz="1600" b="1">
                          <a:effectLst/>
                        </a:rPr>
                        <a:t>1 , 2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5.25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0.525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250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10 φ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6 φ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8 φ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r h="604539">
                <a:tc>
                  <a:txBody>
                    <a:bodyPr/>
                    <a:lstStyle/>
                    <a:p>
                      <a:pPr algn="ctr">
                        <a:lnSpc>
                          <a:spcPct val="115000"/>
                        </a:lnSpc>
                        <a:spcBef>
                          <a:spcPts val="300"/>
                        </a:spcBef>
                        <a:spcAft>
                          <a:spcPts val="300"/>
                        </a:spcAft>
                      </a:pPr>
                      <a:r>
                        <a:rPr lang="en-US" sz="1600" b="1">
                          <a:effectLst/>
                        </a:rPr>
                        <a:t>3 , 4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5.4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0.54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250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10 φ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6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8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r>
              <a:tr h="604539">
                <a:tc>
                  <a:txBody>
                    <a:bodyPr/>
                    <a:lstStyle/>
                    <a:p>
                      <a:pPr algn="ctr">
                        <a:lnSpc>
                          <a:spcPct val="115000"/>
                        </a:lnSpc>
                        <a:spcBef>
                          <a:spcPts val="300"/>
                        </a:spcBef>
                        <a:spcAft>
                          <a:spcPts val="300"/>
                        </a:spcAft>
                      </a:pPr>
                      <a:r>
                        <a:rPr lang="en-US" sz="1600" b="1">
                          <a:effectLst/>
                        </a:rPr>
                        <a:t>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2.2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0.22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250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6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6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8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r h="604539">
                <a:tc>
                  <a:txBody>
                    <a:bodyPr/>
                    <a:lstStyle/>
                    <a:p>
                      <a:pPr algn="ctr">
                        <a:lnSpc>
                          <a:spcPct val="115000"/>
                        </a:lnSpc>
                        <a:spcBef>
                          <a:spcPts val="300"/>
                        </a:spcBef>
                        <a:spcAft>
                          <a:spcPts val="300"/>
                        </a:spcAft>
                      </a:pPr>
                      <a:r>
                        <a:rPr lang="en-US" sz="1600" b="1">
                          <a:effectLst/>
                        </a:rPr>
                        <a:t>6</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4.5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0.45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250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10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6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c>
                  <a:txBody>
                    <a:bodyPr/>
                    <a:lstStyle/>
                    <a:p>
                      <a:pPr algn="ctr">
                        <a:lnSpc>
                          <a:spcPct val="115000"/>
                        </a:lnSpc>
                        <a:spcBef>
                          <a:spcPts val="300"/>
                        </a:spcBef>
                        <a:spcAft>
                          <a:spcPts val="300"/>
                        </a:spcAft>
                      </a:pPr>
                      <a:r>
                        <a:rPr lang="en-US" sz="1600" b="1" dirty="0">
                          <a:effectLst/>
                        </a:rPr>
                        <a:t>8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solidFill>
                      <a:schemeClr val="accent1">
                        <a:lumMod val="20000"/>
                        <a:lumOff val="80000"/>
                      </a:schemeClr>
                    </a:solidFill>
                  </a:tcPr>
                </a:tc>
              </a:tr>
              <a:tr h="604539">
                <a:tc>
                  <a:txBody>
                    <a:bodyPr/>
                    <a:lstStyle/>
                    <a:p>
                      <a:pPr algn="ctr">
                        <a:lnSpc>
                          <a:spcPct val="115000"/>
                        </a:lnSpc>
                        <a:spcBef>
                          <a:spcPts val="300"/>
                        </a:spcBef>
                        <a:spcAft>
                          <a:spcPts val="300"/>
                        </a:spcAft>
                      </a:pPr>
                      <a:r>
                        <a:rPr lang="en-US" sz="1600" b="1" dirty="0">
                          <a:effectLst/>
                        </a:rPr>
                        <a:t>9</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3.5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0.35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250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8 φ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6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8 φ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bl>
          </a:graphicData>
        </a:graphic>
      </p:graphicFrame>
      <p:sp>
        <p:nvSpPr>
          <p:cNvPr id="4" name="Title 1"/>
          <p:cNvSpPr txBox="1">
            <a:spLocks/>
          </p:cNvSpPr>
          <p:nvPr/>
        </p:nvSpPr>
        <p:spPr>
          <a:xfrm>
            <a:off x="1640087" y="624110"/>
            <a:ext cx="8911687"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smtClean="0"/>
              <a:t>Structural Design</a:t>
            </a:r>
            <a:endParaRPr lang="en-US" dirty="0"/>
          </a:p>
        </p:txBody>
      </p:sp>
      <p:sp>
        <p:nvSpPr>
          <p:cNvPr id="5" name="Rectangle 4"/>
          <p:cNvSpPr/>
          <p:nvPr/>
        </p:nvSpPr>
        <p:spPr>
          <a:xfrm>
            <a:off x="1051213" y="1264555"/>
            <a:ext cx="3970959" cy="461665"/>
          </a:xfrm>
          <a:prstGeom prst="rect">
            <a:avLst/>
          </a:prstGeom>
        </p:spPr>
        <p:txBody>
          <a:bodyPr wrap="none">
            <a:spAutoFit/>
          </a:bodyPr>
          <a:lstStyle/>
          <a:p>
            <a:r>
              <a:rPr lang="en-US" sz="2400" b="1" dirty="0" smtClean="0"/>
              <a:t>Shear wall Reinforcement</a:t>
            </a:r>
            <a:endParaRPr lang="en-US" sz="2400" b="1" dirty="0"/>
          </a:p>
        </p:txBody>
      </p:sp>
    </p:spTree>
    <p:extLst>
      <p:ext uri="{BB962C8B-B14F-4D97-AF65-F5344CB8AC3E}">
        <p14:creationId xmlns:p14="http://schemas.microsoft.com/office/powerpoint/2010/main" val="28564547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0087" y="624110"/>
            <a:ext cx="8911687" cy="1280890"/>
          </a:xfrm>
        </p:spPr>
        <p:txBody>
          <a:bodyPr/>
          <a:lstStyle/>
          <a:p>
            <a:r>
              <a:rPr lang="en-US" b="1" dirty="0"/>
              <a:t>Structural Design</a:t>
            </a:r>
            <a:endParaRPr lang="en-US" dirty="0"/>
          </a:p>
        </p:txBody>
      </p:sp>
      <p:sp>
        <p:nvSpPr>
          <p:cNvPr id="3" name="Rectangle 2"/>
          <p:cNvSpPr/>
          <p:nvPr/>
        </p:nvSpPr>
        <p:spPr>
          <a:xfrm>
            <a:off x="639089" y="1264555"/>
            <a:ext cx="3970959" cy="461665"/>
          </a:xfrm>
          <a:prstGeom prst="rect">
            <a:avLst/>
          </a:prstGeom>
        </p:spPr>
        <p:txBody>
          <a:bodyPr wrap="none">
            <a:spAutoFit/>
          </a:bodyPr>
          <a:lstStyle/>
          <a:p>
            <a:r>
              <a:rPr lang="en-US" sz="2400" b="1" dirty="0" smtClean="0"/>
              <a:t>Shear wall Reinforcement</a:t>
            </a:r>
            <a:endParaRPr lang="en-US" sz="2400" b="1" dirty="0"/>
          </a:p>
        </p:txBody>
      </p:sp>
      <p:pic>
        <p:nvPicPr>
          <p:cNvPr id="4" name="Picture 3"/>
          <p:cNvPicPr>
            <a:picLocks noChangeAspect="1"/>
          </p:cNvPicPr>
          <p:nvPr/>
        </p:nvPicPr>
        <p:blipFill>
          <a:blip r:embed="rId2"/>
          <a:stretch>
            <a:fillRect/>
          </a:stretch>
        </p:blipFill>
        <p:spPr>
          <a:xfrm>
            <a:off x="383570" y="1799928"/>
            <a:ext cx="11658176" cy="9860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3"/>
          <a:stretch>
            <a:fillRect/>
          </a:stretch>
        </p:blipFill>
        <p:spPr>
          <a:xfrm>
            <a:off x="2494073" y="2859694"/>
            <a:ext cx="7203717" cy="38890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5538115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573" y="574135"/>
            <a:ext cx="8911687" cy="1280890"/>
          </a:xfrm>
        </p:spPr>
        <p:txBody>
          <a:bodyPr/>
          <a:lstStyle/>
          <a:p>
            <a:r>
              <a:rPr lang="en-US" b="1" dirty="0"/>
              <a:t>Structural Design</a:t>
            </a:r>
            <a:endParaRPr lang="en-US" dirty="0"/>
          </a:p>
        </p:txBody>
      </p:sp>
      <p:pic>
        <p:nvPicPr>
          <p:cNvPr id="4" name="Picture 3"/>
          <p:cNvPicPr>
            <a:picLocks noChangeAspect="1"/>
          </p:cNvPicPr>
          <p:nvPr/>
        </p:nvPicPr>
        <p:blipFill>
          <a:blip r:embed="rId2"/>
          <a:stretch>
            <a:fillRect/>
          </a:stretch>
        </p:blipFill>
        <p:spPr>
          <a:xfrm>
            <a:off x="1555573" y="1649896"/>
            <a:ext cx="10543662" cy="51087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p:cNvSpPr/>
          <p:nvPr/>
        </p:nvSpPr>
        <p:spPr>
          <a:xfrm>
            <a:off x="1555573" y="1219008"/>
            <a:ext cx="2585964" cy="400110"/>
          </a:xfrm>
          <a:prstGeom prst="rect">
            <a:avLst/>
          </a:prstGeom>
        </p:spPr>
        <p:txBody>
          <a:bodyPr wrap="none">
            <a:spAutoFit/>
          </a:bodyPr>
          <a:lstStyle/>
          <a:p>
            <a:r>
              <a:rPr lang="en-US" sz="2000" b="1" dirty="0"/>
              <a:t>Stair Reinforcement</a:t>
            </a:r>
          </a:p>
        </p:txBody>
      </p:sp>
    </p:spTree>
    <p:extLst>
      <p:ext uri="{BB962C8B-B14F-4D97-AF65-F5344CB8AC3E}">
        <p14:creationId xmlns:p14="http://schemas.microsoft.com/office/powerpoint/2010/main" val="384741702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1099" y="611231"/>
            <a:ext cx="8911687" cy="1280890"/>
          </a:xfrm>
        </p:spPr>
        <p:txBody>
          <a:bodyPr/>
          <a:lstStyle/>
          <a:p>
            <a:r>
              <a:rPr lang="en-US" b="1" dirty="0"/>
              <a:t>Structural Design</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716855747"/>
              </p:ext>
            </p:extLst>
          </p:nvPr>
        </p:nvGraphicFramePr>
        <p:xfrm>
          <a:off x="1635615" y="1673180"/>
          <a:ext cx="9195872" cy="5463812"/>
        </p:xfrm>
        <a:graphic>
          <a:graphicData uri="http://schemas.openxmlformats.org/drawingml/2006/table">
            <a:tbl>
              <a:tblPr firstCol="1" bandRow="1">
                <a:tableStyleId>{5C22544A-7EE6-4342-B048-85BDC9FD1C3A}</a:tableStyleId>
              </a:tblPr>
              <a:tblGrid>
                <a:gridCol w="857963"/>
                <a:gridCol w="857049"/>
                <a:gridCol w="947697"/>
                <a:gridCol w="947697"/>
                <a:gridCol w="1072226"/>
                <a:gridCol w="1443065"/>
                <a:gridCol w="1443065"/>
                <a:gridCol w="1627110"/>
              </a:tblGrid>
              <a:tr h="801896">
                <a:tc>
                  <a:txBody>
                    <a:bodyPr/>
                    <a:lstStyle/>
                    <a:p>
                      <a:pPr algn="ctr">
                        <a:lnSpc>
                          <a:spcPct val="115000"/>
                        </a:lnSpc>
                        <a:spcAft>
                          <a:spcPts val="0"/>
                        </a:spcAft>
                      </a:pPr>
                      <a:r>
                        <a:rPr lang="en-US" sz="1400" b="1" dirty="0">
                          <a:effectLst/>
                        </a:rPr>
                        <a:t>Footing  ID</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Column ID</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B (m)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L  (m)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H (mm)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Longitudinal Reinforcement /m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dirty="0">
                          <a:effectLst/>
                        </a:rPr>
                        <a:t>Transfers Reinforcement /m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dirty="0">
                          <a:effectLst/>
                        </a:rPr>
                        <a:t>TOP Reinforcement (Shrinkage)/m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r>
              <a:tr h="206281">
                <a:tc rowSpan="5">
                  <a:txBody>
                    <a:bodyPr/>
                    <a:lstStyle/>
                    <a:p>
                      <a:pPr algn="ctr">
                        <a:lnSpc>
                          <a:spcPct val="115000"/>
                        </a:lnSpc>
                        <a:spcAft>
                          <a:spcPts val="0"/>
                        </a:spcAft>
                      </a:pPr>
                      <a:r>
                        <a:rPr lang="en-US" sz="1400" b="1">
                          <a:effectLst/>
                        </a:rPr>
                        <a:t>A</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C5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a:effectLst/>
                        </a:rPr>
                        <a:t>1.00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a:effectLst/>
                        </a:rPr>
                        <a:t>1.20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a:effectLst/>
                        </a:rPr>
                        <a:t>400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dirty="0">
                          <a:effectLst/>
                        </a:rPr>
                        <a:t>7 Ø 12</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a:effectLst/>
                        </a:rPr>
                        <a:t>7 Ø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dirty="0">
                          <a:effectLst/>
                        </a:rPr>
                        <a:t>4 Ø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r>
              <a:tr h="206281">
                <a:tc vMerge="1">
                  <a:txBody>
                    <a:bodyPr/>
                    <a:lstStyle/>
                    <a:p>
                      <a:endParaRPr lang="en-US"/>
                    </a:p>
                  </a:txBody>
                  <a:tcPr/>
                </a:tc>
                <a:tc>
                  <a:txBody>
                    <a:bodyPr/>
                    <a:lstStyle/>
                    <a:p>
                      <a:pPr algn="ctr">
                        <a:lnSpc>
                          <a:spcPct val="115000"/>
                        </a:lnSpc>
                        <a:spcAft>
                          <a:spcPts val="0"/>
                        </a:spcAft>
                      </a:pPr>
                      <a:r>
                        <a:rPr lang="en-US" sz="1400" b="1">
                          <a:effectLst/>
                        </a:rPr>
                        <a:t>C6</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vMerge="1">
                  <a:txBody>
                    <a:bodyPr/>
                    <a:lstStyle/>
                    <a:p>
                      <a:endParaRPr lang="en-US"/>
                    </a:p>
                  </a:txBody>
                  <a:tcPr/>
                </a:tc>
                <a:tc>
                  <a:txBody>
                    <a:bodyPr/>
                    <a:lstStyle/>
                    <a:p>
                      <a:pPr algn="ctr">
                        <a:lnSpc>
                          <a:spcPct val="115000"/>
                        </a:lnSpc>
                        <a:spcAft>
                          <a:spcPts val="0"/>
                        </a:spcAft>
                      </a:pPr>
                      <a:r>
                        <a:rPr lang="en-US" sz="1400" b="1">
                          <a:effectLst/>
                        </a:rPr>
                        <a:t>C8</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vMerge="1">
                  <a:txBody>
                    <a:bodyPr/>
                    <a:lstStyle/>
                    <a:p>
                      <a:endParaRPr lang="en-US"/>
                    </a:p>
                  </a:txBody>
                  <a:tcPr/>
                </a:tc>
                <a:tc>
                  <a:txBody>
                    <a:bodyPr/>
                    <a:lstStyle/>
                    <a:p>
                      <a:pPr algn="ctr">
                        <a:lnSpc>
                          <a:spcPct val="115000"/>
                        </a:lnSpc>
                        <a:spcAft>
                          <a:spcPts val="0"/>
                        </a:spcAft>
                      </a:pPr>
                      <a:r>
                        <a:rPr lang="en-US" sz="1400" b="1">
                          <a:effectLst/>
                        </a:rPr>
                        <a:t>C9</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101536">
                <a:tc vMerge="1">
                  <a:txBody>
                    <a:bodyPr/>
                    <a:lstStyle/>
                    <a:p>
                      <a:endParaRPr lang="en-US"/>
                    </a:p>
                  </a:txBody>
                  <a:tcPr/>
                </a:tc>
                <a:tc>
                  <a:txBody>
                    <a:bodyPr/>
                    <a:lstStyle/>
                    <a:p>
                      <a:pPr algn="ctr">
                        <a:lnSpc>
                          <a:spcPct val="115000"/>
                        </a:lnSpc>
                        <a:spcAft>
                          <a:spcPts val="0"/>
                        </a:spcAft>
                      </a:pPr>
                      <a:r>
                        <a:rPr lang="en-US" sz="1400" b="1" dirty="0">
                          <a:effectLst/>
                        </a:rPr>
                        <a:t>C19</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rowSpan="2">
                  <a:txBody>
                    <a:bodyPr/>
                    <a:lstStyle/>
                    <a:p>
                      <a:pPr algn="ctr">
                        <a:lnSpc>
                          <a:spcPct val="115000"/>
                        </a:lnSpc>
                        <a:spcAft>
                          <a:spcPts val="0"/>
                        </a:spcAft>
                      </a:pPr>
                      <a:r>
                        <a:rPr lang="en-US" sz="1400" b="1">
                          <a:effectLst/>
                        </a:rPr>
                        <a:t>B</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C1</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1.50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1.50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400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7 Ø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7 Ø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dirty="0">
                          <a:effectLst/>
                        </a:rPr>
                        <a:t>4 Ø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r>
              <a:tr h="206281">
                <a:tc vMerge="1">
                  <a:txBody>
                    <a:bodyPr/>
                    <a:lstStyle/>
                    <a:p>
                      <a:endParaRPr lang="en-US"/>
                    </a:p>
                  </a:txBody>
                  <a:tcPr/>
                </a:tc>
                <a:tc>
                  <a:txBody>
                    <a:bodyPr/>
                    <a:lstStyle/>
                    <a:p>
                      <a:pPr algn="ctr">
                        <a:lnSpc>
                          <a:spcPct val="115000"/>
                        </a:lnSpc>
                        <a:spcAft>
                          <a:spcPts val="0"/>
                        </a:spcAft>
                      </a:pPr>
                      <a:r>
                        <a:rPr lang="en-US" sz="1400" b="1">
                          <a:effectLst/>
                        </a:rPr>
                        <a:t>C7</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rowSpan="2">
                  <a:txBody>
                    <a:bodyPr/>
                    <a:lstStyle/>
                    <a:p>
                      <a:pPr algn="ctr">
                        <a:lnSpc>
                          <a:spcPct val="115000"/>
                        </a:lnSpc>
                        <a:spcAft>
                          <a:spcPts val="0"/>
                        </a:spcAft>
                      </a:pPr>
                      <a:r>
                        <a:rPr lang="en-US" sz="1400" b="1">
                          <a:effectLst/>
                        </a:rPr>
                        <a:t>C1</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C4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2.00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1.20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400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9 Ø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7 Ø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dirty="0">
                          <a:effectLst/>
                        </a:rPr>
                        <a:t>4 Ø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r>
              <a:tr h="206281">
                <a:tc vMerge="1">
                  <a:txBody>
                    <a:bodyPr/>
                    <a:lstStyle/>
                    <a:p>
                      <a:endParaRPr lang="en-US"/>
                    </a:p>
                  </a:txBody>
                  <a:tcPr/>
                </a:tc>
                <a:tc>
                  <a:txBody>
                    <a:bodyPr/>
                    <a:lstStyle/>
                    <a:p>
                      <a:pPr algn="ctr">
                        <a:lnSpc>
                          <a:spcPct val="115000"/>
                        </a:lnSpc>
                        <a:spcAft>
                          <a:spcPts val="0"/>
                        </a:spcAft>
                      </a:pPr>
                      <a:r>
                        <a:rPr lang="en-US" sz="1400" b="1" dirty="0">
                          <a:effectLst/>
                        </a:rPr>
                        <a:t>C18</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a:txBody>
                    <a:bodyPr/>
                    <a:lstStyle/>
                    <a:p>
                      <a:pPr algn="ctr">
                        <a:lnSpc>
                          <a:spcPct val="115000"/>
                        </a:lnSpc>
                        <a:spcAft>
                          <a:spcPts val="0"/>
                        </a:spcAft>
                      </a:pPr>
                      <a:r>
                        <a:rPr lang="en-US" sz="1400" b="1">
                          <a:effectLst/>
                        </a:rPr>
                        <a:t>C2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C10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2.00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2.00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550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8 Ø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9 Ø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dirty="0">
                          <a:effectLst/>
                        </a:rPr>
                        <a:t>6 Ø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r>
              <a:tr h="206281">
                <a:tc rowSpan="5">
                  <a:txBody>
                    <a:bodyPr/>
                    <a:lstStyle/>
                    <a:p>
                      <a:pPr algn="ctr">
                        <a:lnSpc>
                          <a:spcPct val="115000"/>
                        </a:lnSpc>
                        <a:spcAft>
                          <a:spcPts val="0"/>
                        </a:spcAft>
                      </a:pPr>
                      <a:r>
                        <a:rPr lang="en-US" sz="1400" b="1">
                          <a:effectLst/>
                        </a:rPr>
                        <a:t>D</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C12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a:effectLst/>
                        </a:rPr>
                        <a:t>2.00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rtl="0">
                        <a:lnSpc>
                          <a:spcPct val="115000"/>
                        </a:lnSpc>
                        <a:spcAft>
                          <a:spcPts val="0"/>
                        </a:spcAft>
                      </a:pPr>
                      <a:r>
                        <a:rPr lang="en-US" sz="1400" b="1">
                          <a:effectLst/>
                        </a:rPr>
                        <a:t>2.00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a:effectLst/>
                        </a:rPr>
                        <a:t>450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a:effectLst/>
                        </a:rPr>
                        <a:t>8 Ø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a:effectLst/>
                        </a:rPr>
                        <a:t>8 Ø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5">
                  <a:txBody>
                    <a:bodyPr/>
                    <a:lstStyle/>
                    <a:p>
                      <a:pPr algn="ctr">
                        <a:lnSpc>
                          <a:spcPct val="115000"/>
                        </a:lnSpc>
                        <a:spcAft>
                          <a:spcPts val="0"/>
                        </a:spcAft>
                      </a:pPr>
                      <a:r>
                        <a:rPr lang="en-US" sz="1400" b="1" dirty="0">
                          <a:effectLst/>
                        </a:rPr>
                        <a:t>5Ø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r>
              <a:tr h="206281">
                <a:tc vMerge="1">
                  <a:txBody>
                    <a:bodyPr/>
                    <a:lstStyle/>
                    <a:p>
                      <a:endParaRPr lang="en-US"/>
                    </a:p>
                  </a:txBody>
                  <a:tcPr/>
                </a:tc>
                <a:tc>
                  <a:txBody>
                    <a:bodyPr/>
                    <a:lstStyle/>
                    <a:p>
                      <a:pPr algn="ctr">
                        <a:lnSpc>
                          <a:spcPct val="115000"/>
                        </a:lnSpc>
                        <a:spcAft>
                          <a:spcPts val="0"/>
                        </a:spcAft>
                      </a:pPr>
                      <a:r>
                        <a:rPr lang="en-US" sz="1400" b="1" dirty="0">
                          <a:effectLst/>
                        </a:rPr>
                        <a:t>C15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vMerge="1">
                  <a:txBody>
                    <a:bodyPr/>
                    <a:lstStyle/>
                    <a:p>
                      <a:endParaRPr lang="en-US"/>
                    </a:p>
                  </a:txBody>
                  <a:tcPr/>
                </a:tc>
                <a:tc>
                  <a:txBody>
                    <a:bodyPr/>
                    <a:lstStyle/>
                    <a:p>
                      <a:pPr algn="ctr">
                        <a:lnSpc>
                          <a:spcPct val="115000"/>
                        </a:lnSpc>
                        <a:spcAft>
                          <a:spcPts val="0"/>
                        </a:spcAft>
                      </a:pPr>
                      <a:r>
                        <a:rPr lang="en-US" sz="1400" b="1" dirty="0">
                          <a:effectLst/>
                        </a:rPr>
                        <a:t>C11</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vMerge="1">
                  <a:txBody>
                    <a:bodyPr/>
                    <a:lstStyle/>
                    <a:p>
                      <a:endParaRPr lang="en-US"/>
                    </a:p>
                  </a:txBody>
                  <a:tcPr/>
                </a:tc>
                <a:tc>
                  <a:txBody>
                    <a:bodyPr/>
                    <a:lstStyle/>
                    <a:p>
                      <a:pPr algn="ctr">
                        <a:lnSpc>
                          <a:spcPct val="115000"/>
                        </a:lnSpc>
                        <a:spcAft>
                          <a:spcPts val="0"/>
                        </a:spcAft>
                      </a:pPr>
                      <a:r>
                        <a:rPr lang="en-US" sz="1400" b="1" dirty="0">
                          <a:effectLst/>
                        </a:rPr>
                        <a:t>C14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vMerge="1">
                  <a:txBody>
                    <a:bodyPr/>
                    <a:lstStyle/>
                    <a:p>
                      <a:endParaRPr lang="en-US"/>
                    </a:p>
                  </a:txBody>
                  <a:tcPr/>
                </a:tc>
                <a:tc>
                  <a:txBody>
                    <a:bodyPr/>
                    <a:lstStyle/>
                    <a:p>
                      <a:pPr algn="ctr">
                        <a:lnSpc>
                          <a:spcPct val="115000"/>
                        </a:lnSpc>
                        <a:spcAft>
                          <a:spcPts val="0"/>
                        </a:spcAft>
                      </a:pPr>
                      <a:r>
                        <a:rPr lang="en-US" sz="1400" b="1" dirty="0">
                          <a:effectLst/>
                        </a:rPr>
                        <a:t>C16</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rowSpan="2">
                  <a:txBody>
                    <a:bodyPr/>
                    <a:lstStyle/>
                    <a:p>
                      <a:pPr algn="ctr">
                        <a:lnSpc>
                          <a:spcPct val="115000"/>
                        </a:lnSpc>
                        <a:spcAft>
                          <a:spcPts val="0"/>
                        </a:spcAft>
                      </a:pPr>
                      <a:r>
                        <a:rPr lang="en-US" sz="1400" b="1">
                          <a:effectLst/>
                        </a:rPr>
                        <a:t>E1</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C13</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2.00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2.00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500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7 Ø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a:effectLst/>
                        </a:rPr>
                        <a:t>8 Ø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rowSpan="2">
                  <a:txBody>
                    <a:bodyPr/>
                    <a:lstStyle/>
                    <a:p>
                      <a:pPr algn="ctr">
                        <a:lnSpc>
                          <a:spcPct val="115000"/>
                        </a:lnSpc>
                        <a:spcAft>
                          <a:spcPts val="0"/>
                        </a:spcAft>
                      </a:pPr>
                      <a:r>
                        <a:rPr lang="en-US" sz="1400" b="1" dirty="0">
                          <a:effectLst/>
                        </a:rPr>
                        <a:t>5Ø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r>
              <a:tr h="206281">
                <a:tc vMerge="1">
                  <a:txBody>
                    <a:bodyPr/>
                    <a:lstStyle/>
                    <a:p>
                      <a:endParaRPr lang="en-US"/>
                    </a:p>
                  </a:txBody>
                  <a:tcPr/>
                </a:tc>
                <a:tc>
                  <a:txBody>
                    <a:bodyPr/>
                    <a:lstStyle/>
                    <a:p>
                      <a:pPr algn="ctr">
                        <a:lnSpc>
                          <a:spcPct val="115000"/>
                        </a:lnSpc>
                        <a:spcAft>
                          <a:spcPts val="0"/>
                        </a:spcAft>
                      </a:pPr>
                      <a:r>
                        <a:rPr lang="en-US" sz="1400" b="1" dirty="0">
                          <a:effectLst/>
                        </a:rPr>
                        <a:t>C21</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6281">
                <a:tc>
                  <a:txBody>
                    <a:bodyPr/>
                    <a:lstStyle/>
                    <a:p>
                      <a:pPr algn="ctr">
                        <a:lnSpc>
                          <a:spcPct val="115000"/>
                        </a:lnSpc>
                        <a:spcAft>
                          <a:spcPts val="0"/>
                        </a:spcAft>
                      </a:pPr>
                      <a:r>
                        <a:rPr lang="en-US" sz="1400" b="1">
                          <a:effectLst/>
                        </a:rPr>
                        <a:t>E2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C23</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2.20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2.00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520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9 Ø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9 Ø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dirty="0">
                          <a:effectLst/>
                        </a:rPr>
                        <a:t>6 Ø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r>
              <a:tr h="206281">
                <a:tc>
                  <a:txBody>
                    <a:bodyPr/>
                    <a:lstStyle/>
                    <a:p>
                      <a:pPr algn="ctr">
                        <a:lnSpc>
                          <a:spcPct val="115000"/>
                        </a:lnSpc>
                        <a:spcAft>
                          <a:spcPts val="0"/>
                        </a:spcAft>
                      </a:pPr>
                      <a:r>
                        <a:rPr lang="en-US" sz="1400" b="1">
                          <a:effectLst/>
                        </a:rPr>
                        <a:t>F</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C22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2.50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2.00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560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8 Ø 16</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a:effectLst/>
                        </a:rPr>
                        <a:t>9 Ø 12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c>
                  <a:txBody>
                    <a:bodyPr/>
                    <a:lstStyle/>
                    <a:p>
                      <a:pPr algn="ctr">
                        <a:lnSpc>
                          <a:spcPct val="115000"/>
                        </a:lnSpc>
                        <a:spcAft>
                          <a:spcPts val="0"/>
                        </a:spcAft>
                      </a:pPr>
                      <a:r>
                        <a:rPr lang="en-US" sz="1400" b="1" dirty="0">
                          <a:effectLst/>
                        </a:rPr>
                        <a:t>6 Ø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2838" marR="62838" marT="0" marB="0" anchor="ctr"/>
                </a:tc>
              </a:tr>
            </a:tbl>
          </a:graphicData>
        </a:graphic>
      </p:graphicFrame>
      <p:sp>
        <p:nvSpPr>
          <p:cNvPr id="4" name="Rectangle 3"/>
          <p:cNvSpPr/>
          <p:nvPr/>
        </p:nvSpPr>
        <p:spPr>
          <a:xfrm>
            <a:off x="1555573" y="1219008"/>
            <a:ext cx="3789820" cy="400110"/>
          </a:xfrm>
          <a:prstGeom prst="rect">
            <a:avLst/>
          </a:prstGeom>
        </p:spPr>
        <p:txBody>
          <a:bodyPr wrap="none">
            <a:spAutoFit/>
          </a:bodyPr>
          <a:lstStyle/>
          <a:p>
            <a:r>
              <a:rPr lang="en-US" sz="2000" b="1" dirty="0" smtClean="0"/>
              <a:t>Single Footing Reinforcement</a:t>
            </a:r>
            <a:endParaRPr lang="en-US" sz="2000" b="1" dirty="0"/>
          </a:p>
        </p:txBody>
      </p:sp>
    </p:spTree>
    <p:extLst>
      <p:ext uri="{BB962C8B-B14F-4D97-AF65-F5344CB8AC3E}">
        <p14:creationId xmlns:p14="http://schemas.microsoft.com/office/powerpoint/2010/main" val="344134850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9736" y="636988"/>
            <a:ext cx="8911687" cy="1280890"/>
          </a:xfrm>
        </p:spPr>
        <p:txBody>
          <a:bodyPr/>
          <a:lstStyle/>
          <a:p>
            <a:r>
              <a:rPr lang="en-US" b="1" dirty="0"/>
              <a:t>Structural Design</a:t>
            </a:r>
            <a:endParaRPr lang="en-US" dirty="0"/>
          </a:p>
        </p:txBody>
      </p:sp>
      <p:pic>
        <p:nvPicPr>
          <p:cNvPr id="3" name="Picture 2"/>
          <p:cNvPicPr/>
          <p:nvPr/>
        </p:nvPicPr>
        <p:blipFill rotWithShape="1">
          <a:blip r:embed="rId2"/>
          <a:srcRect t="5635"/>
          <a:stretch/>
        </p:blipFill>
        <p:spPr bwMode="auto">
          <a:xfrm>
            <a:off x="6503831" y="2103282"/>
            <a:ext cx="5575460" cy="4567975"/>
          </a:xfrm>
          <a:prstGeom prst="rect">
            <a:avLst/>
          </a:prstGeom>
          <a:ln w="38100" cap="sq" cmpd="sng" algn="ctr">
            <a:solidFill>
              <a:srgbClr val="000000"/>
            </a:solidFill>
            <a:prstDash val="solid"/>
            <a:miter lim="800000"/>
            <a:headEnd type="none" w="med" len="med"/>
            <a:tailEnd type="none" w="med" len="med"/>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pic>
        <p:nvPicPr>
          <p:cNvPr id="4" name="Picture 3"/>
          <p:cNvPicPr/>
          <p:nvPr/>
        </p:nvPicPr>
        <p:blipFill>
          <a:blip r:embed="rId3"/>
          <a:stretch>
            <a:fillRect/>
          </a:stretch>
        </p:blipFill>
        <p:spPr>
          <a:xfrm>
            <a:off x="180714" y="2103281"/>
            <a:ext cx="6220086" cy="45679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p:cNvSpPr/>
          <p:nvPr/>
        </p:nvSpPr>
        <p:spPr>
          <a:xfrm>
            <a:off x="1001782" y="1277433"/>
            <a:ext cx="3432350" cy="400110"/>
          </a:xfrm>
          <a:prstGeom prst="rect">
            <a:avLst/>
          </a:prstGeom>
        </p:spPr>
        <p:txBody>
          <a:bodyPr wrap="none">
            <a:spAutoFit/>
          </a:bodyPr>
          <a:lstStyle/>
          <a:p>
            <a:r>
              <a:rPr lang="en-US" sz="2000" b="1" dirty="0" smtClean="0"/>
              <a:t>Footing (A) Reinforcement</a:t>
            </a:r>
            <a:endParaRPr lang="en-US" sz="2000" b="1" dirty="0"/>
          </a:p>
        </p:txBody>
      </p:sp>
    </p:spTree>
    <p:extLst>
      <p:ext uri="{BB962C8B-B14F-4D97-AF65-F5344CB8AC3E}">
        <p14:creationId xmlns:p14="http://schemas.microsoft.com/office/powerpoint/2010/main" val="367033493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3978" y="624110"/>
            <a:ext cx="8911687" cy="1280890"/>
          </a:xfrm>
        </p:spPr>
        <p:txBody>
          <a:bodyPr/>
          <a:lstStyle/>
          <a:p>
            <a:r>
              <a:rPr lang="en-US" b="1" dirty="0"/>
              <a:t>Structural Design</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4034019890"/>
              </p:ext>
            </p:extLst>
          </p:nvPr>
        </p:nvGraphicFramePr>
        <p:xfrm>
          <a:off x="1126164" y="1905001"/>
          <a:ext cx="10258759" cy="4289597"/>
        </p:xfrm>
        <a:graphic>
          <a:graphicData uri="http://schemas.openxmlformats.org/drawingml/2006/table">
            <a:tbl>
              <a:tblPr firstCol="1" bandRow="1">
                <a:tableStyleId>{5C22544A-7EE6-4342-B048-85BDC9FD1C3A}</a:tableStyleId>
              </a:tblPr>
              <a:tblGrid>
                <a:gridCol w="1159910"/>
                <a:gridCol w="1670270"/>
                <a:gridCol w="1507367"/>
                <a:gridCol w="1112483"/>
                <a:gridCol w="1112483"/>
                <a:gridCol w="1901221"/>
                <a:gridCol w="1795025"/>
              </a:tblGrid>
              <a:tr h="1111931">
                <a:tc>
                  <a:txBody>
                    <a:bodyPr/>
                    <a:lstStyle/>
                    <a:p>
                      <a:pPr algn="ctr">
                        <a:lnSpc>
                          <a:spcPct val="115000"/>
                        </a:lnSpc>
                        <a:spcBef>
                          <a:spcPts val="300"/>
                        </a:spcBef>
                        <a:spcAft>
                          <a:spcPts val="300"/>
                        </a:spcAft>
                      </a:pPr>
                      <a:r>
                        <a:rPr lang="en-US" sz="1600" b="1" dirty="0">
                          <a:effectLst/>
                        </a:rPr>
                        <a:t>shear wall  ID</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wall thickness       h (m)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Wall Length   L (m)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   B (m)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  h (mm)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Longitudinal  Reinforcement /m</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Transfers Reinforcement /m</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r h="529611">
                <a:tc>
                  <a:txBody>
                    <a:bodyPr/>
                    <a:lstStyle/>
                    <a:p>
                      <a:pPr algn="ctr">
                        <a:lnSpc>
                          <a:spcPct val="115000"/>
                        </a:lnSpc>
                        <a:spcBef>
                          <a:spcPts val="300"/>
                        </a:spcBef>
                        <a:spcAft>
                          <a:spcPts val="300"/>
                        </a:spcAft>
                      </a:pPr>
                      <a:r>
                        <a:rPr lang="en-US" sz="1600" b="1">
                          <a:effectLst/>
                        </a:rPr>
                        <a:t>1</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0.25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5.25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1</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500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7 φ 20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6 φ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r h="529611">
                <a:tc>
                  <a:txBody>
                    <a:bodyPr/>
                    <a:lstStyle/>
                    <a:p>
                      <a:pPr algn="ctr">
                        <a:lnSpc>
                          <a:spcPct val="115000"/>
                        </a:lnSpc>
                        <a:spcBef>
                          <a:spcPts val="300"/>
                        </a:spcBef>
                        <a:spcAft>
                          <a:spcPts val="300"/>
                        </a:spcAft>
                      </a:pPr>
                      <a:r>
                        <a:rPr lang="en-US" sz="1600" b="1">
                          <a:effectLst/>
                        </a:rPr>
                        <a:t>2 , 3</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0.25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5.25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1</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550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10 φ 25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6 φ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r h="529611">
                <a:tc>
                  <a:txBody>
                    <a:bodyPr/>
                    <a:lstStyle/>
                    <a:p>
                      <a:pPr algn="ctr">
                        <a:lnSpc>
                          <a:spcPct val="115000"/>
                        </a:lnSpc>
                        <a:spcBef>
                          <a:spcPts val="300"/>
                        </a:spcBef>
                        <a:spcAft>
                          <a:spcPts val="300"/>
                        </a:spcAft>
                      </a:pPr>
                      <a:r>
                        <a:rPr lang="en-US" sz="1600" b="1">
                          <a:effectLst/>
                        </a:rPr>
                        <a:t>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0.25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5.4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1</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500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7 φ 25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6 φ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r h="529611">
                <a:tc>
                  <a:txBody>
                    <a:bodyPr/>
                    <a:lstStyle/>
                    <a:p>
                      <a:pPr algn="ctr">
                        <a:lnSpc>
                          <a:spcPct val="115000"/>
                        </a:lnSpc>
                        <a:spcBef>
                          <a:spcPts val="300"/>
                        </a:spcBef>
                        <a:spcAft>
                          <a:spcPts val="300"/>
                        </a:spcAft>
                      </a:pPr>
                      <a:r>
                        <a:rPr lang="en-US" sz="1600" b="1">
                          <a:effectLst/>
                        </a:rPr>
                        <a:t>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0.25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2.2</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1</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800</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14 φ 25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9 φ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r h="529611">
                <a:tc>
                  <a:txBody>
                    <a:bodyPr/>
                    <a:lstStyle/>
                    <a:p>
                      <a:pPr algn="ctr">
                        <a:lnSpc>
                          <a:spcPct val="115000"/>
                        </a:lnSpc>
                        <a:spcBef>
                          <a:spcPts val="300"/>
                        </a:spcBef>
                        <a:spcAft>
                          <a:spcPts val="300"/>
                        </a:spcAft>
                      </a:pPr>
                      <a:r>
                        <a:rPr lang="en-US" sz="1600" b="1">
                          <a:effectLst/>
                        </a:rPr>
                        <a:t>6</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0.25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4.5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1</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800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13 φ 25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9 φ 14</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r h="529611">
                <a:tc>
                  <a:txBody>
                    <a:bodyPr/>
                    <a:lstStyle/>
                    <a:p>
                      <a:pPr algn="ctr">
                        <a:lnSpc>
                          <a:spcPct val="115000"/>
                        </a:lnSpc>
                        <a:spcBef>
                          <a:spcPts val="300"/>
                        </a:spcBef>
                        <a:spcAft>
                          <a:spcPts val="300"/>
                        </a:spcAft>
                      </a:pPr>
                      <a:r>
                        <a:rPr lang="en-US" sz="1600" b="1">
                          <a:effectLst/>
                        </a:rPr>
                        <a:t>9</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0.25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3.5</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1</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a:effectLst/>
                        </a:rPr>
                        <a:t>600</a:t>
                      </a:r>
                      <a:endParaRPr lang="en-US" sz="18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8 φ 25</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Bef>
                          <a:spcPts val="300"/>
                        </a:spcBef>
                        <a:spcAft>
                          <a:spcPts val="300"/>
                        </a:spcAft>
                      </a:pPr>
                      <a:r>
                        <a:rPr lang="en-US" sz="1600" b="1" dirty="0">
                          <a:effectLst/>
                        </a:rPr>
                        <a:t>7 φ 14</a:t>
                      </a:r>
                      <a:endParaRPr lang="en-US" sz="18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tc>
              </a:tr>
            </a:tbl>
          </a:graphicData>
        </a:graphic>
      </p:graphicFrame>
      <p:sp>
        <p:nvSpPr>
          <p:cNvPr id="4" name="Rectangle 3"/>
          <p:cNvSpPr/>
          <p:nvPr/>
        </p:nvSpPr>
        <p:spPr>
          <a:xfrm>
            <a:off x="807820" y="1264555"/>
            <a:ext cx="3570208" cy="400110"/>
          </a:xfrm>
          <a:prstGeom prst="rect">
            <a:avLst/>
          </a:prstGeom>
        </p:spPr>
        <p:txBody>
          <a:bodyPr wrap="none">
            <a:spAutoFit/>
          </a:bodyPr>
          <a:lstStyle/>
          <a:p>
            <a:r>
              <a:rPr lang="en-US" sz="2000" b="1" dirty="0" smtClean="0"/>
              <a:t>Wall Footing Reinforcement</a:t>
            </a:r>
            <a:endParaRPr lang="en-US" sz="2000" b="1" dirty="0"/>
          </a:p>
        </p:txBody>
      </p:sp>
    </p:spTree>
    <p:extLst>
      <p:ext uri="{BB962C8B-B14F-4D97-AF65-F5344CB8AC3E}">
        <p14:creationId xmlns:p14="http://schemas.microsoft.com/office/powerpoint/2010/main" val="32497829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5493" y="624110"/>
            <a:ext cx="8911687" cy="1280890"/>
          </a:xfrm>
        </p:spPr>
        <p:txBody>
          <a:bodyPr/>
          <a:lstStyle/>
          <a:p>
            <a:r>
              <a:rPr lang="en-US" b="1" dirty="0"/>
              <a:t>Structural Design</a:t>
            </a:r>
            <a:endParaRPr lang="en-US" dirty="0"/>
          </a:p>
        </p:txBody>
      </p:sp>
      <p:pic>
        <p:nvPicPr>
          <p:cNvPr id="4" name="Picture 3"/>
          <p:cNvPicPr/>
          <p:nvPr/>
        </p:nvPicPr>
        <p:blipFill>
          <a:blip r:embed="rId2"/>
          <a:stretch>
            <a:fillRect/>
          </a:stretch>
        </p:blipFill>
        <p:spPr>
          <a:xfrm>
            <a:off x="669702" y="1905000"/>
            <a:ext cx="11285670" cy="46374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p:cNvSpPr/>
          <p:nvPr/>
        </p:nvSpPr>
        <p:spPr>
          <a:xfrm>
            <a:off x="807820" y="1264555"/>
            <a:ext cx="3982180" cy="400110"/>
          </a:xfrm>
          <a:prstGeom prst="rect">
            <a:avLst/>
          </a:prstGeom>
        </p:spPr>
        <p:txBody>
          <a:bodyPr wrap="none">
            <a:spAutoFit/>
          </a:bodyPr>
          <a:lstStyle/>
          <a:p>
            <a:r>
              <a:rPr lang="en-US" sz="2000" b="1" dirty="0" smtClean="0"/>
              <a:t>Wall Footing (1) Reinforcement</a:t>
            </a:r>
            <a:endParaRPr lang="en-US" sz="2000" b="1" dirty="0"/>
          </a:p>
        </p:txBody>
      </p:sp>
    </p:spTree>
    <p:extLst>
      <p:ext uri="{BB962C8B-B14F-4D97-AF65-F5344CB8AC3E}">
        <p14:creationId xmlns:p14="http://schemas.microsoft.com/office/powerpoint/2010/main" val="310939360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1098" y="624110"/>
            <a:ext cx="8911687" cy="1280890"/>
          </a:xfrm>
        </p:spPr>
        <p:txBody>
          <a:bodyPr/>
          <a:lstStyle/>
          <a:p>
            <a:r>
              <a:rPr lang="en-US" b="1" dirty="0"/>
              <a:t>Structural Design</a:t>
            </a:r>
            <a:endParaRPr lang="en-US" dirty="0"/>
          </a:p>
        </p:txBody>
      </p:sp>
      <p:sp>
        <p:nvSpPr>
          <p:cNvPr id="3" name="Rectangle 2"/>
          <p:cNvSpPr/>
          <p:nvPr/>
        </p:nvSpPr>
        <p:spPr>
          <a:xfrm>
            <a:off x="807820" y="1264555"/>
            <a:ext cx="3982180" cy="400110"/>
          </a:xfrm>
          <a:prstGeom prst="rect">
            <a:avLst/>
          </a:prstGeom>
        </p:spPr>
        <p:txBody>
          <a:bodyPr wrap="none">
            <a:spAutoFit/>
          </a:bodyPr>
          <a:lstStyle/>
          <a:p>
            <a:r>
              <a:rPr lang="en-US" sz="2000" b="1" dirty="0" smtClean="0"/>
              <a:t>Wall Footing (1) Reinforcement</a:t>
            </a:r>
            <a:endParaRPr lang="en-US" sz="2000" b="1" dirty="0"/>
          </a:p>
        </p:txBody>
      </p:sp>
      <p:pic>
        <p:nvPicPr>
          <p:cNvPr id="4" name="Picture 3"/>
          <p:cNvPicPr/>
          <p:nvPr/>
        </p:nvPicPr>
        <p:blipFill>
          <a:blip r:embed="rId2"/>
          <a:stretch>
            <a:fillRect/>
          </a:stretch>
        </p:blipFill>
        <p:spPr>
          <a:xfrm>
            <a:off x="2798910" y="1811051"/>
            <a:ext cx="6820436" cy="47571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78197876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3977" y="624110"/>
            <a:ext cx="8911687" cy="1280890"/>
          </a:xfrm>
        </p:spPr>
        <p:txBody>
          <a:bodyPr/>
          <a:lstStyle/>
          <a:p>
            <a:r>
              <a:rPr lang="en-US" b="1" dirty="0"/>
              <a:t>Structural Design</a:t>
            </a:r>
            <a:endParaRPr lang="en-US" dirty="0"/>
          </a:p>
        </p:txBody>
      </p:sp>
      <p:pic>
        <p:nvPicPr>
          <p:cNvPr id="3" name="Picture 2"/>
          <p:cNvPicPr>
            <a:picLocks noChangeAspect="1"/>
          </p:cNvPicPr>
          <p:nvPr/>
        </p:nvPicPr>
        <p:blipFill>
          <a:blip r:embed="rId2"/>
          <a:stretch>
            <a:fillRect/>
          </a:stretch>
        </p:blipFill>
        <p:spPr>
          <a:xfrm>
            <a:off x="6323527" y="1905000"/>
            <a:ext cx="5585138" cy="48019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807820" y="1264555"/>
            <a:ext cx="3302507" cy="400110"/>
          </a:xfrm>
          <a:prstGeom prst="rect">
            <a:avLst/>
          </a:prstGeom>
        </p:spPr>
        <p:txBody>
          <a:bodyPr wrap="none">
            <a:spAutoFit/>
          </a:bodyPr>
          <a:lstStyle/>
          <a:p>
            <a:r>
              <a:rPr lang="en-US" sz="2000" b="1" dirty="0" smtClean="0"/>
              <a:t>Tie Beams Reinforcement</a:t>
            </a:r>
            <a:endParaRPr lang="en-US" sz="2000" b="1" dirty="0"/>
          </a:p>
        </p:txBody>
      </p:sp>
      <p:pic>
        <p:nvPicPr>
          <p:cNvPr id="5" name="Picture 4"/>
          <p:cNvPicPr>
            <a:picLocks noChangeAspect="1"/>
          </p:cNvPicPr>
          <p:nvPr/>
        </p:nvPicPr>
        <p:blipFill>
          <a:blip r:embed="rId3"/>
          <a:stretch>
            <a:fillRect/>
          </a:stretch>
        </p:blipFill>
        <p:spPr>
          <a:xfrm>
            <a:off x="1040816" y="1905000"/>
            <a:ext cx="4939004" cy="48473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3078159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523977" y="624110"/>
            <a:ext cx="8911687"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smtClean="0"/>
              <a:t>Structural Design</a:t>
            </a:r>
            <a:endParaRPr lang="en-US"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1217" y="1660885"/>
            <a:ext cx="10783824" cy="5197115"/>
          </a:xfrm>
          <a:prstGeom prst="rect">
            <a:avLst/>
          </a:prstGeom>
          <a:noFill/>
          <a:ln>
            <a:noFill/>
          </a:ln>
        </p:spPr>
      </p:pic>
      <p:sp>
        <p:nvSpPr>
          <p:cNvPr id="5" name="Rectangle 4"/>
          <p:cNvSpPr/>
          <p:nvPr/>
        </p:nvSpPr>
        <p:spPr>
          <a:xfrm>
            <a:off x="962367" y="1260775"/>
            <a:ext cx="2824812" cy="400110"/>
          </a:xfrm>
          <a:prstGeom prst="rect">
            <a:avLst/>
          </a:prstGeom>
        </p:spPr>
        <p:txBody>
          <a:bodyPr wrap="none">
            <a:spAutoFit/>
          </a:bodyPr>
          <a:lstStyle/>
          <a:p>
            <a:r>
              <a:rPr lang="en-US" sz="2000" b="1" dirty="0" smtClean="0"/>
              <a:t>Retaining wall Design</a:t>
            </a:r>
            <a:endParaRPr lang="en-US" sz="2000" b="1" dirty="0"/>
          </a:p>
        </p:txBody>
      </p:sp>
    </p:spTree>
    <p:extLst>
      <p:ext uri="{BB962C8B-B14F-4D97-AF65-F5344CB8AC3E}">
        <p14:creationId xmlns:p14="http://schemas.microsoft.com/office/powerpoint/2010/main" val="133373205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523977" y="624110"/>
            <a:ext cx="8911687"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smtClean="0"/>
              <a:t>Structural Design</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209902269"/>
              </p:ext>
            </p:extLst>
          </p:nvPr>
        </p:nvGraphicFramePr>
        <p:xfrm>
          <a:off x="193197" y="2584612"/>
          <a:ext cx="6877304" cy="4092287"/>
        </p:xfrm>
        <a:graphic>
          <a:graphicData uri="http://schemas.openxmlformats.org/drawingml/2006/table">
            <a:tbl>
              <a:tblPr firstCol="1" bandRow="1">
                <a:tableStyleId>{5C22544A-7EE6-4342-B048-85BDC9FD1C3A}</a:tableStyleId>
              </a:tblPr>
              <a:tblGrid>
                <a:gridCol w="1153512"/>
                <a:gridCol w="765426"/>
                <a:gridCol w="1854558"/>
                <a:gridCol w="798490"/>
                <a:gridCol w="1545465"/>
                <a:gridCol w="759853"/>
              </a:tblGrid>
              <a:tr h="579873">
                <a:tc>
                  <a:txBody>
                    <a:bodyPr/>
                    <a:lstStyle/>
                    <a:p>
                      <a:pPr algn="ctr">
                        <a:lnSpc>
                          <a:spcPct val="115000"/>
                        </a:lnSpc>
                        <a:spcBef>
                          <a:spcPts val="300"/>
                        </a:spcBef>
                        <a:spcAft>
                          <a:spcPts val="300"/>
                        </a:spcAft>
                      </a:pPr>
                      <a:r>
                        <a:rPr lang="en-US" sz="1600" b="1" dirty="0">
                          <a:effectLst/>
                        </a:rPr>
                        <a:t>Item </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value</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Item</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value</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Item</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value</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567882">
                <a:tc>
                  <a:txBody>
                    <a:bodyPr/>
                    <a:lstStyle/>
                    <a:p>
                      <a:pPr algn="ctr">
                        <a:lnSpc>
                          <a:spcPct val="115000"/>
                        </a:lnSpc>
                        <a:spcBef>
                          <a:spcPts val="300"/>
                        </a:spcBef>
                        <a:spcAft>
                          <a:spcPts val="300"/>
                        </a:spcAft>
                      </a:pPr>
                      <a:r>
                        <a:rPr lang="en-US" sz="1600" b="1">
                          <a:effectLst/>
                        </a:rPr>
                        <a:t>H1 (m)</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5</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C (m)</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0.3</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ρ Soil  ( KN/m</a:t>
                      </a:r>
                      <a:r>
                        <a:rPr lang="en-US" sz="1600" b="1" baseline="30000" dirty="0">
                          <a:effectLst/>
                        </a:rPr>
                        <a:t>3</a:t>
                      </a:r>
                      <a:r>
                        <a:rPr lang="en-US" sz="1600" b="1" dirty="0">
                          <a:effectLst/>
                        </a:rPr>
                        <a:t>)</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500"/>
                        </a:spcBef>
                        <a:spcAft>
                          <a:spcPts val="600"/>
                        </a:spcAft>
                      </a:pPr>
                      <a:r>
                        <a:rPr lang="en-US" sz="1600" b="1" dirty="0">
                          <a:effectLst/>
                        </a:rPr>
                        <a:t>18</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289936">
                <a:tc>
                  <a:txBody>
                    <a:bodyPr/>
                    <a:lstStyle/>
                    <a:p>
                      <a:pPr algn="ctr">
                        <a:lnSpc>
                          <a:spcPct val="115000"/>
                        </a:lnSpc>
                        <a:spcBef>
                          <a:spcPts val="300"/>
                        </a:spcBef>
                        <a:spcAft>
                          <a:spcPts val="300"/>
                        </a:spcAft>
                      </a:pPr>
                      <a:r>
                        <a:rPr lang="en-US" sz="1600" b="1">
                          <a:effectLst/>
                        </a:rPr>
                        <a:t>H2 (m</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1.2</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At (m)</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0.3</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f </a:t>
                      </a:r>
                      <a:r>
                        <a:rPr lang="en-US" sz="1600" b="1" baseline="30000" dirty="0">
                          <a:effectLst/>
                        </a:rPr>
                        <a:t>/</a:t>
                      </a:r>
                      <a:r>
                        <a:rPr lang="en-US" sz="1600" b="1" dirty="0">
                          <a:effectLst/>
                        </a:rPr>
                        <a:t>c (</a:t>
                      </a:r>
                      <a:r>
                        <a:rPr lang="en-US" sz="1600" b="1" dirty="0" err="1">
                          <a:effectLst/>
                        </a:rPr>
                        <a:t>MPa</a:t>
                      </a:r>
                      <a:r>
                        <a:rPr lang="en-US" sz="1600" b="1" dirty="0">
                          <a:effectLst/>
                        </a:rPr>
                        <a:t>)</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500"/>
                        </a:spcBef>
                        <a:spcAft>
                          <a:spcPts val="600"/>
                        </a:spcAft>
                      </a:pPr>
                      <a:r>
                        <a:rPr lang="en-US" sz="1600" b="1" dirty="0">
                          <a:effectLst/>
                        </a:rPr>
                        <a:t>28</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289936">
                <a:tc>
                  <a:txBody>
                    <a:bodyPr/>
                    <a:lstStyle/>
                    <a:p>
                      <a:pPr algn="ctr">
                        <a:lnSpc>
                          <a:spcPct val="115000"/>
                        </a:lnSpc>
                        <a:spcBef>
                          <a:spcPts val="300"/>
                        </a:spcBef>
                        <a:spcAft>
                          <a:spcPts val="300"/>
                        </a:spcAft>
                      </a:pPr>
                      <a:r>
                        <a:rPr lang="en-US" sz="1600" b="1">
                          <a:effectLst/>
                        </a:rPr>
                        <a:t>H3 (m)</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0.5</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err="1">
                          <a:effectLst/>
                        </a:rPr>
                        <a:t>Ab</a:t>
                      </a:r>
                      <a:r>
                        <a:rPr lang="en-US" sz="1600" b="1" dirty="0">
                          <a:effectLst/>
                        </a:rPr>
                        <a:t> (m)</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0.3</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Fy  (MPa)</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500"/>
                        </a:spcBef>
                        <a:spcAft>
                          <a:spcPts val="600"/>
                        </a:spcAft>
                      </a:pPr>
                      <a:r>
                        <a:rPr lang="en-US" sz="1600" b="1" dirty="0">
                          <a:effectLst/>
                        </a:rPr>
                        <a:t>420</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579873">
                <a:tc>
                  <a:txBody>
                    <a:bodyPr/>
                    <a:lstStyle/>
                    <a:p>
                      <a:pPr algn="ctr">
                        <a:lnSpc>
                          <a:spcPct val="115000"/>
                        </a:lnSpc>
                        <a:spcBef>
                          <a:spcPts val="300"/>
                        </a:spcBef>
                        <a:spcAft>
                          <a:spcPts val="300"/>
                        </a:spcAft>
                      </a:pPr>
                      <a:r>
                        <a:rPr lang="en-US" sz="1600" b="1">
                          <a:effectLst/>
                        </a:rPr>
                        <a:t>Hw (m</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2.5</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W ( KN/m</a:t>
                      </a:r>
                      <a:r>
                        <a:rPr lang="en-US" sz="1600" b="1" baseline="30000" dirty="0">
                          <a:effectLst/>
                        </a:rPr>
                        <a:t>2</a:t>
                      </a:r>
                      <a:r>
                        <a:rPr lang="en-US" sz="1600" b="1" dirty="0">
                          <a:effectLst/>
                        </a:rPr>
                        <a:t>)</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20</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Ϭ allowablel (KN/m</a:t>
                      </a:r>
                      <a:r>
                        <a:rPr lang="en-US" sz="1600" b="1" baseline="30000">
                          <a:effectLst/>
                        </a:rPr>
                        <a:t>2</a:t>
                      </a:r>
                      <a:r>
                        <a:rPr lang="en-US" sz="1600" b="1">
                          <a:effectLst/>
                        </a:rPr>
                        <a:t>)</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500"/>
                        </a:spcBef>
                        <a:spcAft>
                          <a:spcPts val="600"/>
                        </a:spcAft>
                      </a:pPr>
                      <a:r>
                        <a:rPr lang="en-US" sz="1600" b="1" dirty="0">
                          <a:effectLst/>
                        </a:rPr>
                        <a:t>392</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579873">
                <a:tc>
                  <a:txBody>
                    <a:bodyPr/>
                    <a:lstStyle/>
                    <a:p>
                      <a:pPr algn="ctr">
                        <a:lnSpc>
                          <a:spcPct val="115000"/>
                        </a:lnSpc>
                        <a:spcBef>
                          <a:spcPts val="300"/>
                        </a:spcBef>
                        <a:spcAft>
                          <a:spcPts val="300"/>
                        </a:spcAft>
                      </a:pPr>
                      <a:r>
                        <a:rPr lang="en-US" sz="1600" b="1">
                          <a:effectLst/>
                        </a:rPr>
                        <a:t>Hr (m)</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0.5</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Soil friction ɸ (</a:t>
                      </a:r>
                      <a:r>
                        <a:rPr lang="en-US" sz="1600" b="1" baseline="30000">
                          <a:effectLst/>
                        </a:rPr>
                        <a:t>o</a:t>
                      </a:r>
                      <a:r>
                        <a:rPr lang="en-US" sz="1600" b="1">
                          <a:effectLst/>
                        </a:rPr>
                        <a:t>)</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30</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μ ( friction coefficient)</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500"/>
                        </a:spcBef>
                        <a:spcAft>
                          <a:spcPts val="600"/>
                        </a:spcAft>
                      </a:pPr>
                      <a:r>
                        <a:rPr lang="en-US" sz="1600" b="1" dirty="0">
                          <a:effectLst/>
                        </a:rPr>
                        <a:t>0.58</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r>
              <a:tr h="567882">
                <a:tc>
                  <a:txBody>
                    <a:bodyPr/>
                    <a:lstStyle/>
                    <a:p>
                      <a:pPr algn="ctr">
                        <a:lnSpc>
                          <a:spcPct val="115000"/>
                        </a:lnSpc>
                        <a:spcBef>
                          <a:spcPts val="300"/>
                        </a:spcBef>
                        <a:spcAft>
                          <a:spcPts val="300"/>
                        </a:spcAft>
                      </a:pPr>
                      <a:r>
                        <a:rPr lang="en-US" sz="1600" b="1">
                          <a:effectLst/>
                        </a:rPr>
                        <a:t>B (m)</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0.5</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R (KN)</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25.51</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15000"/>
                        </a:lnSpc>
                        <a:spcAft>
                          <a:spcPts val="1000"/>
                        </a:spcAft>
                      </a:pPr>
                      <a:r>
                        <a:rPr lang="en-US" sz="1600" b="1" dirty="0">
                          <a:effectLst/>
                        </a:rPr>
                        <a:t> </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0" marR="0" marT="0" marB="0" anchor="ctr"/>
                </a:tc>
                <a:tc hMerge="1">
                  <a:txBody>
                    <a:bodyPr/>
                    <a:lstStyle/>
                    <a:p>
                      <a:endParaRPr lang="en-US"/>
                    </a:p>
                  </a:txBody>
                  <a:tcPr/>
                </a:tc>
              </a:tr>
              <a:tr h="579873">
                <a:tc>
                  <a:txBody>
                    <a:bodyPr/>
                    <a:lstStyle/>
                    <a:p>
                      <a:pPr algn="ctr">
                        <a:lnSpc>
                          <a:spcPct val="115000"/>
                        </a:lnSpc>
                        <a:spcBef>
                          <a:spcPts val="300"/>
                        </a:spcBef>
                        <a:spcAft>
                          <a:spcPts val="300"/>
                        </a:spcAft>
                      </a:pPr>
                      <a:r>
                        <a:rPr lang="en-US" sz="1600" b="1">
                          <a:effectLst/>
                        </a:rPr>
                        <a:t>D (m)</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1.2</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dirty="0">
                          <a:effectLst/>
                        </a:rPr>
                        <a:t>ρ </a:t>
                      </a:r>
                      <a:r>
                        <a:rPr lang="en-US" sz="1600" b="1" dirty="0" smtClean="0">
                          <a:effectLst/>
                        </a:rPr>
                        <a:t>Concrete</a:t>
                      </a:r>
                    </a:p>
                    <a:p>
                      <a:pPr algn="ctr">
                        <a:lnSpc>
                          <a:spcPct val="115000"/>
                        </a:lnSpc>
                        <a:spcBef>
                          <a:spcPts val="300"/>
                        </a:spcBef>
                        <a:spcAft>
                          <a:spcPts val="300"/>
                        </a:spcAft>
                      </a:pPr>
                      <a:r>
                        <a:rPr lang="en-US" sz="1600" b="1" dirty="0" smtClean="0">
                          <a:effectLst/>
                        </a:rPr>
                        <a:t> </a:t>
                      </a:r>
                      <a:r>
                        <a:rPr lang="en-US" sz="1600" b="1" dirty="0">
                          <a:effectLst/>
                        </a:rPr>
                        <a:t>( KN/m</a:t>
                      </a:r>
                      <a:r>
                        <a:rPr lang="en-US" sz="1600" b="1" baseline="30000" dirty="0">
                          <a:effectLst/>
                        </a:rPr>
                        <a:t>3</a:t>
                      </a:r>
                      <a:r>
                        <a:rPr lang="en-US" sz="1600" b="1" dirty="0">
                          <a:effectLst/>
                        </a:rPr>
                        <a:t>) </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r>
                        <a:rPr lang="en-US" sz="1600" b="1">
                          <a:effectLst/>
                        </a:rPr>
                        <a:t>25</a:t>
                      </a:r>
                      <a:endParaRPr lang="en-US" sz="1600" b="1">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15000"/>
                        </a:lnSpc>
                        <a:spcAft>
                          <a:spcPts val="1000"/>
                        </a:spcAft>
                      </a:pPr>
                      <a:r>
                        <a:rPr lang="en-US" sz="1600" b="1" dirty="0">
                          <a:effectLst/>
                        </a:rPr>
                        <a:t> </a:t>
                      </a:r>
                      <a:endParaRPr lang="en-US" sz="16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0" marR="0" marT="0" marB="0" anchor="ctr"/>
                </a:tc>
                <a:tc hMerge="1">
                  <a:txBody>
                    <a:bodyPr/>
                    <a:lstStyle/>
                    <a:p>
                      <a:endParaRPr lang="en-US"/>
                    </a:p>
                  </a:txBody>
                  <a:tcPr/>
                </a:tc>
              </a:tr>
            </a:tbl>
          </a:graphicData>
        </a:graphic>
      </p:graphicFrame>
      <p:pic>
        <p:nvPicPr>
          <p:cNvPr id="6" name="Picture 5"/>
          <p:cNvPicPr/>
          <p:nvPr/>
        </p:nvPicPr>
        <p:blipFill>
          <a:blip r:embed="rId2"/>
          <a:stretch>
            <a:fillRect/>
          </a:stretch>
        </p:blipFill>
        <p:spPr>
          <a:xfrm>
            <a:off x="7199289" y="624110"/>
            <a:ext cx="4874655" cy="61045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6"/>
          <p:cNvSpPr/>
          <p:nvPr/>
        </p:nvSpPr>
        <p:spPr>
          <a:xfrm>
            <a:off x="704789" y="1363223"/>
            <a:ext cx="6244017" cy="707886"/>
          </a:xfrm>
          <a:prstGeom prst="rect">
            <a:avLst/>
          </a:prstGeom>
        </p:spPr>
        <p:txBody>
          <a:bodyPr wrap="none">
            <a:spAutoFit/>
          </a:bodyPr>
          <a:lstStyle/>
          <a:p>
            <a:r>
              <a:rPr lang="en-US" sz="2000" b="1" dirty="0" err="1" smtClean="0"/>
              <a:t>Prokon</a:t>
            </a:r>
            <a:r>
              <a:rPr lang="en-US" sz="2000" b="1" dirty="0" smtClean="0"/>
              <a:t> software used to design the retaining wall</a:t>
            </a:r>
          </a:p>
          <a:p>
            <a:r>
              <a:rPr lang="en-US" sz="2000" b="1" dirty="0" smtClean="0"/>
              <a:t>Retaining wall Design</a:t>
            </a:r>
            <a:endParaRPr lang="en-US" sz="2000" b="1" dirty="0"/>
          </a:p>
        </p:txBody>
      </p:sp>
    </p:spTree>
    <p:extLst>
      <p:ext uri="{BB962C8B-B14F-4D97-AF65-F5344CB8AC3E}">
        <p14:creationId xmlns:p14="http://schemas.microsoft.com/office/powerpoint/2010/main" val="180482005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5493" y="675625"/>
            <a:ext cx="8911687" cy="1280890"/>
          </a:xfrm>
        </p:spPr>
        <p:txBody>
          <a:bodyPr/>
          <a:lstStyle/>
          <a:p>
            <a:r>
              <a:rPr lang="en-US" b="1" dirty="0"/>
              <a:t>Structural Design</a:t>
            </a:r>
            <a:endParaRPr lang="en-US" dirty="0"/>
          </a:p>
        </p:txBody>
      </p:sp>
      <p:pic>
        <p:nvPicPr>
          <p:cNvPr id="3" name="Picture 2"/>
          <p:cNvPicPr/>
          <p:nvPr/>
        </p:nvPicPr>
        <p:blipFill>
          <a:blip r:embed="rId2"/>
          <a:stretch>
            <a:fillRect/>
          </a:stretch>
        </p:blipFill>
        <p:spPr>
          <a:xfrm>
            <a:off x="5679583" y="231680"/>
            <a:ext cx="6381715" cy="65361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807820" y="1264555"/>
            <a:ext cx="3791423" cy="400110"/>
          </a:xfrm>
          <a:prstGeom prst="rect">
            <a:avLst/>
          </a:prstGeom>
        </p:spPr>
        <p:txBody>
          <a:bodyPr wrap="none">
            <a:spAutoFit/>
          </a:bodyPr>
          <a:lstStyle/>
          <a:p>
            <a:r>
              <a:rPr lang="en-US" sz="2000" b="1" dirty="0" smtClean="0"/>
              <a:t>Retaining wall Reinforcement</a:t>
            </a:r>
            <a:endParaRPr lang="en-US" sz="2000" b="1" dirty="0"/>
          </a:p>
        </p:txBody>
      </p:sp>
    </p:spTree>
    <p:extLst>
      <p:ext uri="{BB962C8B-B14F-4D97-AF65-F5344CB8AC3E}">
        <p14:creationId xmlns:p14="http://schemas.microsoft.com/office/powerpoint/2010/main" val="225749113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6392" y="624110"/>
            <a:ext cx="8911687" cy="1280890"/>
          </a:xfrm>
        </p:spPr>
        <p:txBody>
          <a:bodyPr/>
          <a:lstStyle/>
          <a:p>
            <a:r>
              <a:rPr lang="en-US" b="1" dirty="0"/>
              <a:t>Structural Design</a:t>
            </a:r>
            <a:endParaRPr lang="en-US" dirty="0"/>
          </a:p>
        </p:txBody>
      </p:sp>
      <p:sp>
        <p:nvSpPr>
          <p:cNvPr id="3" name="Rectangle 2"/>
          <p:cNvSpPr/>
          <p:nvPr/>
        </p:nvSpPr>
        <p:spPr>
          <a:xfrm>
            <a:off x="626771" y="1264555"/>
            <a:ext cx="10564969" cy="400110"/>
          </a:xfrm>
          <a:prstGeom prst="rect">
            <a:avLst/>
          </a:prstGeom>
        </p:spPr>
        <p:txBody>
          <a:bodyPr wrap="square">
            <a:spAutoFit/>
          </a:bodyPr>
          <a:lstStyle/>
          <a:p>
            <a:r>
              <a:rPr lang="en-US" sz="2000" b="1" dirty="0">
                <a:solidFill>
                  <a:srgbClr val="000000"/>
                </a:solidFill>
                <a:latin typeface="+mj-lt"/>
                <a:ea typeface="Calibri" panose="020F0502020204030204" pitchFamily="34" charset="0"/>
                <a:cs typeface="Arial" panose="020B0604020202020204" pitchFamily="34" charset="0"/>
              </a:rPr>
              <a:t>SAP program was used to design </a:t>
            </a:r>
            <a:r>
              <a:rPr lang="en-US" sz="2000" b="1" dirty="0" smtClean="0">
                <a:solidFill>
                  <a:srgbClr val="000000"/>
                </a:solidFill>
                <a:latin typeface="+mj-lt"/>
                <a:ea typeface="Calibri" panose="020F0502020204030204" pitchFamily="34" charset="0"/>
                <a:cs typeface="Arial" panose="020B0604020202020204" pitchFamily="34" charset="0"/>
              </a:rPr>
              <a:t>the steel </a:t>
            </a:r>
            <a:r>
              <a:rPr lang="en-US" sz="2000" b="1" dirty="0">
                <a:solidFill>
                  <a:srgbClr val="000000"/>
                </a:solidFill>
                <a:latin typeface="+mj-lt"/>
                <a:ea typeface="Calibri" panose="020F0502020204030204" pitchFamily="34" charset="0"/>
                <a:cs typeface="Arial" panose="020B0604020202020204" pitchFamily="34" charset="0"/>
              </a:rPr>
              <a:t>truss over the closed court. </a:t>
            </a:r>
            <a:endParaRPr lang="en-US" sz="2000" b="1" dirty="0">
              <a:latin typeface="+mj-lt"/>
            </a:endParaRP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416676" y="1905000"/>
            <a:ext cx="9131121" cy="47533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1680190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588371" y="700311"/>
            <a:ext cx="8911687" cy="1280890"/>
          </a:xfrm>
        </p:spPr>
        <p:txBody>
          <a:bodyPr/>
          <a:lstStyle/>
          <a:p>
            <a:r>
              <a:rPr lang="en-US" b="1" dirty="0"/>
              <a:t>Structural Design</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686065603"/>
              </p:ext>
            </p:extLst>
          </p:nvPr>
        </p:nvGraphicFramePr>
        <p:xfrm>
          <a:off x="1947970" y="1431027"/>
          <a:ext cx="9526096" cy="1340683"/>
        </p:xfrm>
        <a:graphic>
          <a:graphicData uri="http://schemas.openxmlformats.org/drawingml/2006/table">
            <a:tbl>
              <a:tblPr bandRow="1">
                <a:tableStyleId>{BC89EF96-8CEA-46FF-86C4-4CE0E7609802}</a:tableStyleId>
              </a:tblPr>
              <a:tblGrid>
                <a:gridCol w="2692813"/>
                <a:gridCol w="2100678"/>
                <a:gridCol w="2537732"/>
                <a:gridCol w="2194873"/>
              </a:tblGrid>
              <a:tr h="665537">
                <a:tc>
                  <a:txBody>
                    <a:bodyPr/>
                    <a:lstStyle/>
                    <a:p>
                      <a:pPr algn="ctr"/>
                      <a:r>
                        <a:rPr lang="en-US" sz="2000" b="1" dirty="0" smtClean="0"/>
                        <a:t>Loads</a:t>
                      </a:r>
                      <a:r>
                        <a:rPr lang="en-US" sz="2000" b="1" baseline="0" dirty="0" smtClean="0"/>
                        <a:t> </a:t>
                      </a:r>
                      <a:endParaRPr lang="en-US" sz="2000" b="1" dirty="0">
                        <a:solidFill>
                          <a:schemeClr val="tx1"/>
                        </a:solidFill>
                        <a:latin typeface="+mj-lt"/>
                      </a:endParaRPr>
                    </a:p>
                  </a:txBody>
                  <a:tcPr anchor="ctr">
                    <a:solidFill>
                      <a:schemeClr val="accent1">
                        <a:lumMod val="40000"/>
                        <a:lumOff val="60000"/>
                      </a:schemeClr>
                    </a:solidFill>
                  </a:tcPr>
                </a:tc>
                <a:tc>
                  <a:txBody>
                    <a:bodyPr/>
                    <a:lstStyle/>
                    <a:p>
                      <a:pPr algn="ctr">
                        <a:lnSpc>
                          <a:spcPct val="150000"/>
                        </a:lnSpc>
                        <a:spcAft>
                          <a:spcPts val="1000"/>
                        </a:spcAft>
                      </a:pPr>
                      <a:r>
                        <a:rPr lang="en-US" sz="2000" b="1" dirty="0" smtClean="0">
                          <a:effectLst/>
                        </a:rPr>
                        <a:t>live load</a:t>
                      </a:r>
                      <a:endParaRPr lang="en-US" sz="2000" b="1" dirty="0" smtClean="0">
                        <a:solidFill>
                          <a:schemeClr val="tx1"/>
                        </a:solidFill>
                        <a:effectLst/>
                        <a:latin typeface="+mn-lt"/>
                        <a:ea typeface="Calibri" panose="020F0502020204030204" pitchFamily="34" charset="0"/>
                        <a:cs typeface="Arial" panose="020B0604020202020204" pitchFamily="34" charset="0"/>
                      </a:endParaRPr>
                    </a:p>
                  </a:txBody>
                  <a:tcPr anchor="ctr">
                    <a:solidFill>
                      <a:schemeClr val="accent1">
                        <a:lumMod val="40000"/>
                        <a:lumOff val="60000"/>
                      </a:schemeClr>
                    </a:solidFill>
                  </a:tcPr>
                </a:tc>
                <a:tc>
                  <a:txBody>
                    <a:bodyPr/>
                    <a:lstStyle/>
                    <a:p>
                      <a:pPr algn="ctr"/>
                      <a:r>
                        <a:rPr lang="en-US" sz="2000" b="1" dirty="0" smtClean="0"/>
                        <a:t>Dead load</a:t>
                      </a:r>
                      <a:r>
                        <a:rPr lang="en-US" sz="2000" b="1" baseline="0" dirty="0" smtClean="0"/>
                        <a:t> </a:t>
                      </a:r>
                      <a:endParaRPr lang="en-US" sz="2000" b="1" dirty="0">
                        <a:solidFill>
                          <a:schemeClr val="tx1"/>
                        </a:solidFill>
                        <a:latin typeface="+mn-lt"/>
                      </a:endParaRPr>
                    </a:p>
                  </a:txBody>
                  <a:tcPr anchor="ctr">
                    <a:solidFill>
                      <a:schemeClr val="accent1">
                        <a:lumMod val="40000"/>
                        <a:lumOff val="60000"/>
                      </a:schemeClr>
                    </a:solidFill>
                  </a:tcPr>
                </a:tc>
                <a:tc>
                  <a:txBody>
                    <a:bodyPr/>
                    <a:lstStyle/>
                    <a:p>
                      <a:pPr algn="ctr"/>
                      <a:r>
                        <a:rPr lang="en-US" sz="2000" b="1" dirty="0" smtClean="0"/>
                        <a:t>Snow Load</a:t>
                      </a:r>
                      <a:endParaRPr lang="en-US" sz="2000" b="1" dirty="0">
                        <a:solidFill>
                          <a:schemeClr val="tx1"/>
                        </a:solidFill>
                        <a:latin typeface="+mn-lt"/>
                      </a:endParaRPr>
                    </a:p>
                  </a:txBody>
                  <a:tcPr anchor="ctr">
                    <a:solidFill>
                      <a:schemeClr val="accent1">
                        <a:lumMod val="40000"/>
                        <a:lumOff val="60000"/>
                      </a:schemeClr>
                    </a:solidFill>
                  </a:tcPr>
                </a:tc>
              </a:tr>
              <a:tr h="675146">
                <a:tc>
                  <a:txBody>
                    <a:bodyPr/>
                    <a:lstStyle/>
                    <a:p>
                      <a:pPr algn="ctr">
                        <a:lnSpc>
                          <a:spcPct val="150000"/>
                        </a:lnSpc>
                        <a:spcAft>
                          <a:spcPts val="1000"/>
                        </a:spcAft>
                      </a:pPr>
                      <a:r>
                        <a:rPr lang="en-US" sz="2000" b="1" dirty="0" smtClean="0">
                          <a:effectLst/>
                        </a:rPr>
                        <a:t>Value </a:t>
                      </a:r>
                      <a:endParaRPr lang="en-US" sz="2000" b="1" dirty="0" smtClean="0">
                        <a:solidFill>
                          <a:schemeClr val="tx1"/>
                        </a:solidFill>
                        <a:effectLst/>
                        <a:latin typeface="+mn-lt"/>
                        <a:ea typeface="Calibri" panose="020F0502020204030204" pitchFamily="34" charset="0"/>
                        <a:cs typeface="Arial" panose="020B0604020202020204" pitchFamily="34" charset="0"/>
                      </a:endParaRPr>
                    </a:p>
                  </a:txBody>
                  <a:tcPr anchor="ctr">
                    <a:solidFill>
                      <a:schemeClr val="accent1">
                        <a:lumMod val="40000"/>
                        <a:lumOff val="60000"/>
                      </a:schemeClr>
                    </a:solidFill>
                  </a:tcPr>
                </a:tc>
                <a:tc>
                  <a:txBody>
                    <a:bodyPr/>
                    <a:lstStyle/>
                    <a:p>
                      <a:pPr algn="ctr"/>
                      <a:r>
                        <a:rPr lang="en-US" sz="2000" dirty="0" smtClean="0">
                          <a:effectLst/>
                        </a:rPr>
                        <a:t>1  KN/m2</a:t>
                      </a:r>
                      <a:endParaRPr lang="en-US" sz="2000" b="1" dirty="0">
                        <a:solidFill>
                          <a:schemeClr val="tx1"/>
                        </a:solidFill>
                        <a:latin typeface="+mn-lt"/>
                      </a:endParaRPr>
                    </a:p>
                  </a:txBody>
                  <a:tcPr anchor="ctr"/>
                </a:tc>
                <a:tc>
                  <a:txBody>
                    <a:bodyPr/>
                    <a:lstStyle/>
                    <a:p>
                      <a:pPr algn="ctr"/>
                      <a:r>
                        <a:rPr lang="en-US" sz="2000" b="0" dirty="0" smtClean="0">
                          <a:solidFill>
                            <a:schemeClr val="tx1"/>
                          </a:solidFill>
                          <a:effectLst/>
                          <a:latin typeface="+mn-lt"/>
                        </a:rPr>
                        <a:t>-731</a:t>
                      </a:r>
                      <a:r>
                        <a:rPr lang="en-US" sz="2000" b="0" baseline="0" dirty="0" smtClean="0">
                          <a:solidFill>
                            <a:schemeClr val="tx1"/>
                          </a:solidFill>
                          <a:effectLst/>
                          <a:latin typeface="+mn-lt"/>
                        </a:rPr>
                        <a:t> KN/m2</a:t>
                      </a:r>
                      <a:endParaRPr lang="en-US" sz="2000" b="1" dirty="0">
                        <a:solidFill>
                          <a:schemeClr val="tx1"/>
                        </a:solidFill>
                        <a:latin typeface="+mn-lt"/>
                      </a:endParaRPr>
                    </a:p>
                  </a:txBody>
                  <a:tcPr anchor="ctr"/>
                </a:tc>
                <a:tc>
                  <a:txBody>
                    <a:bodyPr/>
                    <a:lstStyle/>
                    <a:p>
                      <a:pPr algn="ctr"/>
                      <a:r>
                        <a:rPr lang="en-US" sz="2000" b="0" dirty="0" smtClean="0">
                          <a:solidFill>
                            <a:schemeClr val="tx1"/>
                          </a:solidFill>
                          <a:latin typeface="+mn-lt"/>
                        </a:rPr>
                        <a:t>3.6 KN/m</a:t>
                      </a:r>
                      <a:endParaRPr lang="en-US" sz="2000" b="0" dirty="0">
                        <a:solidFill>
                          <a:schemeClr val="tx1"/>
                        </a:solidFill>
                        <a:latin typeface="+mn-lt"/>
                      </a:endParaRPr>
                    </a:p>
                  </a:txBody>
                  <a:tcPr anchor="ctr"/>
                </a:tc>
              </a:tr>
            </a:tbl>
          </a:graphicData>
        </a:graphic>
      </p:graphicFrame>
      <p:sp>
        <p:nvSpPr>
          <p:cNvPr id="5" name="Rectangle 4"/>
          <p:cNvSpPr/>
          <p:nvPr/>
        </p:nvSpPr>
        <p:spPr>
          <a:xfrm>
            <a:off x="761729" y="1340756"/>
            <a:ext cx="10564969" cy="400110"/>
          </a:xfrm>
          <a:prstGeom prst="rect">
            <a:avLst/>
          </a:prstGeom>
        </p:spPr>
        <p:txBody>
          <a:bodyPr wrap="square">
            <a:spAutoFit/>
          </a:bodyPr>
          <a:lstStyle/>
          <a:p>
            <a:r>
              <a:rPr lang="en-US" sz="2000" b="1" dirty="0" smtClean="0">
                <a:solidFill>
                  <a:srgbClr val="000000"/>
                </a:solidFill>
                <a:latin typeface="+mj-lt"/>
                <a:ea typeface="Calibri" panose="020F0502020204030204" pitchFamily="34" charset="0"/>
                <a:cs typeface="Arial" panose="020B0604020202020204" pitchFamily="34" charset="0"/>
              </a:rPr>
              <a:t>Loads </a:t>
            </a:r>
            <a:endParaRPr lang="en-US" sz="2000" b="1" dirty="0">
              <a:latin typeface="+mj-lt"/>
            </a:endParaRPr>
          </a:p>
        </p:txBody>
      </p:sp>
      <p:sp>
        <p:nvSpPr>
          <p:cNvPr id="6" name="Rectangle 5"/>
          <p:cNvSpPr/>
          <p:nvPr/>
        </p:nvSpPr>
        <p:spPr>
          <a:xfrm>
            <a:off x="761729" y="2832209"/>
            <a:ext cx="2565126" cy="646331"/>
          </a:xfrm>
          <a:prstGeom prst="rect">
            <a:avLst/>
          </a:prstGeom>
        </p:spPr>
        <p:txBody>
          <a:bodyPr wrap="none">
            <a:spAutoFit/>
          </a:bodyPr>
          <a:lstStyle/>
          <a:p>
            <a:r>
              <a:rPr lang="en-US" b="1" dirty="0" smtClean="0">
                <a:solidFill>
                  <a:srgbClr val="000000"/>
                </a:solidFill>
                <a:ea typeface="Calibri" panose="020F0502020204030204" pitchFamily="34" charset="0"/>
                <a:cs typeface="Arial" panose="020B0604020202020204" pitchFamily="34" charset="0"/>
              </a:rPr>
              <a:t>Checks </a:t>
            </a:r>
          </a:p>
          <a:p>
            <a:r>
              <a:rPr lang="en-US" b="1" dirty="0" smtClean="0">
                <a:solidFill>
                  <a:srgbClr val="000000"/>
                </a:solidFill>
                <a:ea typeface="Calibri" panose="020F0502020204030204" pitchFamily="34" charset="0"/>
                <a:cs typeface="Arial" panose="020B0604020202020204" pitchFamily="34" charset="0"/>
              </a:rPr>
              <a:t>1. Equilibrium check  </a:t>
            </a:r>
            <a:endParaRPr lang="en-US" b="1" dirty="0"/>
          </a:p>
        </p:txBody>
      </p:sp>
      <p:graphicFrame>
        <p:nvGraphicFramePr>
          <p:cNvPr id="7" name="Table 6"/>
          <p:cNvGraphicFramePr>
            <a:graphicFrameLocks noGrp="1"/>
          </p:cNvGraphicFramePr>
          <p:nvPr>
            <p:extLst>
              <p:ext uri="{D42A27DB-BD31-4B8C-83A1-F6EECF244321}">
                <p14:modId xmlns:p14="http://schemas.microsoft.com/office/powerpoint/2010/main" val="243950624"/>
              </p:ext>
            </p:extLst>
          </p:nvPr>
        </p:nvGraphicFramePr>
        <p:xfrm>
          <a:off x="1996225" y="3503053"/>
          <a:ext cx="9607639" cy="2034861"/>
        </p:xfrm>
        <a:graphic>
          <a:graphicData uri="http://schemas.openxmlformats.org/drawingml/2006/table">
            <a:tbl>
              <a:tblPr firstRow="1" bandRow="1">
                <a:tableStyleId>{BC89EF96-8CEA-46FF-86C4-4CE0E7609802}</a:tableStyleId>
              </a:tblPr>
              <a:tblGrid>
                <a:gridCol w="3142445"/>
                <a:gridCol w="2137893"/>
                <a:gridCol w="2245917"/>
                <a:gridCol w="2081384"/>
              </a:tblGrid>
              <a:tr h="512505">
                <a:tc>
                  <a:txBody>
                    <a:bodyPr/>
                    <a:lstStyle/>
                    <a:p>
                      <a:pPr algn="ctr"/>
                      <a:r>
                        <a:rPr lang="en-US" sz="2000" b="1" dirty="0" smtClean="0"/>
                        <a:t>Loads</a:t>
                      </a:r>
                      <a:r>
                        <a:rPr lang="en-US" sz="2000" b="1" baseline="0" dirty="0" smtClean="0"/>
                        <a:t> </a:t>
                      </a:r>
                      <a:endParaRPr lang="en-US" sz="2000" b="1" dirty="0">
                        <a:solidFill>
                          <a:schemeClr val="tx1"/>
                        </a:solidFill>
                        <a:latin typeface="+mj-lt"/>
                      </a:endParaRPr>
                    </a:p>
                  </a:txBody>
                  <a:tcPr anchor="ctr">
                    <a:solidFill>
                      <a:schemeClr val="accent1">
                        <a:lumMod val="40000"/>
                        <a:lumOff val="60000"/>
                      </a:schemeClr>
                    </a:solidFill>
                  </a:tcPr>
                </a:tc>
                <a:tc>
                  <a:txBody>
                    <a:bodyPr/>
                    <a:lstStyle/>
                    <a:p>
                      <a:pPr algn="ctr"/>
                      <a:r>
                        <a:rPr lang="en-US" sz="2000" dirty="0" smtClean="0"/>
                        <a:t>Manual</a:t>
                      </a:r>
                      <a:r>
                        <a:rPr lang="en-US" sz="2000" baseline="0" dirty="0" smtClean="0"/>
                        <a:t> </a:t>
                      </a:r>
                      <a:endParaRPr lang="en-US" sz="2000" dirty="0">
                        <a:solidFill>
                          <a:schemeClr val="tx1"/>
                        </a:solidFill>
                        <a:latin typeface="+mj-lt"/>
                      </a:endParaRPr>
                    </a:p>
                  </a:txBody>
                  <a:tcPr anchor="ctr">
                    <a:solidFill>
                      <a:schemeClr val="accent1">
                        <a:lumMod val="40000"/>
                        <a:lumOff val="60000"/>
                      </a:schemeClr>
                    </a:solidFill>
                  </a:tcPr>
                </a:tc>
                <a:tc>
                  <a:txBody>
                    <a:bodyPr/>
                    <a:lstStyle/>
                    <a:p>
                      <a:pPr algn="ctr"/>
                      <a:r>
                        <a:rPr lang="en-US" sz="2000" dirty="0" smtClean="0"/>
                        <a:t>ETABS</a:t>
                      </a:r>
                      <a:endParaRPr lang="en-US" sz="2000" dirty="0">
                        <a:solidFill>
                          <a:schemeClr val="tx1"/>
                        </a:solidFill>
                        <a:latin typeface="+mj-lt"/>
                      </a:endParaRPr>
                    </a:p>
                  </a:txBody>
                  <a:tcPr anchor="ctr">
                    <a:solidFill>
                      <a:schemeClr val="accent1">
                        <a:lumMod val="40000"/>
                        <a:lumOff val="60000"/>
                      </a:schemeClr>
                    </a:solidFill>
                  </a:tcPr>
                </a:tc>
                <a:tc>
                  <a:txBody>
                    <a:bodyPr/>
                    <a:lstStyle/>
                    <a:p>
                      <a:pPr algn="ctr"/>
                      <a:r>
                        <a:rPr lang="en-US" sz="2000" dirty="0" smtClean="0"/>
                        <a:t>%Error</a:t>
                      </a:r>
                      <a:endParaRPr lang="en-US" sz="2000" dirty="0">
                        <a:solidFill>
                          <a:schemeClr val="tx1"/>
                        </a:solidFill>
                        <a:latin typeface="+mj-lt"/>
                      </a:endParaRPr>
                    </a:p>
                  </a:txBody>
                  <a:tcPr anchor="ctr">
                    <a:solidFill>
                      <a:schemeClr val="accent1">
                        <a:lumMod val="40000"/>
                        <a:lumOff val="60000"/>
                      </a:schemeClr>
                    </a:solidFill>
                  </a:tcPr>
                </a:tc>
              </a:tr>
              <a:tr h="814017">
                <a:tc>
                  <a:txBody>
                    <a:bodyPr/>
                    <a:lstStyle/>
                    <a:p>
                      <a:pPr algn="ctr">
                        <a:lnSpc>
                          <a:spcPct val="150000"/>
                        </a:lnSpc>
                        <a:spcAft>
                          <a:spcPts val="1000"/>
                        </a:spcAft>
                      </a:pPr>
                      <a:r>
                        <a:rPr lang="en-US" sz="2000" b="1" dirty="0" smtClean="0">
                          <a:effectLst/>
                        </a:rPr>
                        <a:t>live load</a:t>
                      </a:r>
                      <a:endParaRPr lang="en-US" sz="2000" b="1" dirty="0" smtClean="0">
                        <a:solidFill>
                          <a:schemeClr val="tx1"/>
                        </a:solidFill>
                        <a:effectLst/>
                        <a:latin typeface="+mn-lt"/>
                        <a:ea typeface="Calibri" panose="020F0502020204030204" pitchFamily="34" charset="0"/>
                        <a:cs typeface="Arial" panose="020B0604020202020204" pitchFamily="34" charset="0"/>
                      </a:endParaRPr>
                    </a:p>
                  </a:txBody>
                  <a:tcPr anchor="ctr">
                    <a:solidFill>
                      <a:schemeClr val="accent1">
                        <a:lumMod val="40000"/>
                        <a:lumOff val="60000"/>
                      </a:schemeClr>
                    </a:solidFill>
                  </a:tcPr>
                </a:tc>
                <a:tc>
                  <a:txBody>
                    <a:bodyPr/>
                    <a:lstStyle/>
                    <a:p>
                      <a:pPr algn="ctr"/>
                      <a:r>
                        <a:rPr lang="en-US" sz="1800" kern="1200" dirty="0" smtClean="0">
                          <a:solidFill>
                            <a:schemeClr val="tx1"/>
                          </a:solidFill>
                          <a:effectLst/>
                          <a:latin typeface="+mn-lt"/>
                          <a:ea typeface="+mn-ea"/>
                          <a:cs typeface="+mn-cs"/>
                        </a:rPr>
                        <a:t>2184 </a:t>
                      </a:r>
                      <a:r>
                        <a:rPr lang="en-US" sz="2000" dirty="0" smtClean="0">
                          <a:effectLst/>
                        </a:rPr>
                        <a:t>KN</a:t>
                      </a:r>
                      <a:endParaRPr lang="en-US" sz="2000" b="1" dirty="0">
                        <a:solidFill>
                          <a:schemeClr val="tx1"/>
                        </a:solidFill>
                        <a:latin typeface="+mn-lt"/>
                      </a:endParaRPr>
                    </a:p>
                  </a:txBody>
                  <a:tcPr anchor="ctr"/>
                </a:tc>
                <a:tc>
                  <a:txBody>
                    <a:bodyPr/>
                    <a:lstStyle/>
                    <a:p>
                      <a:pPr algn="ctr"/>
                      <a:r>
                        <a:rPr lang="en-US" sz="1800" kern="1200" dirty="0" smtClean="0">
                          <a:solidFill>
                            <a:schemeClr val="tx1"/>
                          </a:solidFill>
                          <a:effectLst/>
                          <a:latin typeface="+mn-lt"/>
                          <a:ea typeface="+mn-ea"/>
                          <a:cs typeface="+mn-cs"/>
                        </a:rPr>
                        <a:t>2246.4  </a:t>
                      </a:r>
                      <a:r>
                        <a:rPr lang="en-US" sz="2000" dirty="0" smtClean="0">
                          <a:effectLst/>
                        </a:rPr>
                        <a:t>KN </a:t>
                      </a:r>
                      <a:endParaRPr lang="en-US" sz="2000" b="1" dirty="0">
                        <a:solidFill>
                          <a:schemeClr val="tx1"/>
                        </a:solidFill>
                        <a:latin typeface="+mn-lt"/>
                      </a:endParaRPr>
                    </a:p>
                  </a:txBody>
                  <a:tcPr anchor="ctr"/>
                </a:tc>
                <a:tc>
                  <a:txBody>
                    <a:bodyPr/>
                    <a:lstStyle/>
                    <a:p>
                      <a:pPr algn="ctr"/>
                      <a:r>
                        <a:rPr lang="en-US" sz="1800" kern="1200" dirty="0" smtClean="0">
                          <a:solidFill>
                            <a:schemeClr val="tx1"/>
                          </a:solidFill>
                          <a:effectLst/>
                          <a:latin typeface="+mn-lt"/>
                          <a:ea typeface="+mn-ea"/>
                          <a:cs typeface="+mn-cs"/>
                        </a:rPr>
                        <a:t>2.7%</a:t>
                      </a:r>
                      <a:r>
                        <a:rPr lang="en-US" sz="2000" dirty="0" smtClean="0">
                          <a:effectLst/>
                        </a:rPr>
                        <a:t> </a:t>
                      </a:r>
                      <a:endParaRPr lang="en-US" sz="2000" b="1" dirty="0">
                        <a:solidFill>
                          <a:schemeClr val="tx1"/>
                        </a:solidFill>
                        <a:latin typeface="+mn-lt"/>
                      </a:endParaRPr>
                    </a:p>
                  </a:txBody>
                  <a:tcPr anchor="ctr"/>
                </a:tc>
              </a:tr>
              <a:tr h="708339">
                <a:tc>
                  <a:txBody>
                    <a:bodyPr/>
                    <a:lstStyle/>
                    <a:p>
                      <a:pPr algn="ctr"/>
                      <a:r>
                        <a:rPr lang="en-US" sz="2000" b="1" dirty="0" smtClean="0"/>
                        <a:t>Super Imposed</a:t>
                      </a:r>
                      <a:r>
                        <a:rPr lang="en-US" sz="2000" b="1" baseline="0" dirty="0" smtClean="0"/>
                        <a:t> Dead </a:t>
                      </a:r>
                      <a:endParaRPr lang="en-US" sz="2000" b="1" dirty="0">
                        <a:solidFill>
                          <a:schemeClr val="tx1"/>
                        </a:solidFill>
                        <a:latin typeface="+mn-lt"/>
                      </a:endParaRPr>
                    </a:p>
                  </a:txBody>
                  <a:tcPr anchor="ctr">
                    <a:solidFill>
                      <a:schemeClr val="accent1">
                        <a:lumMod val="40000"/>
                        <a:lumOff val="60000"/>
                      </a:schemeClr>
                    </a:solidFill>
                  </a:tcP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6345</a:t>
                      </a:r>
                      <a:r>
                        <a:rPr lang="en-US" sz="2000" kern="1200" dirty="0" smtClean="0">
                          <a:effectLst/>
                        </a:rPr>
                        <a:t> KN </a:t>
                      </a:r>
                      <a:endParaRPr lang="en-US" sz="2000" kern="1200" dirty="0" smtClean="0"/>
                    </a:p>
                    <a:p>
                      <a:pPr algn="ctr"/>
                      <a:r>
                        <a:rPr lang="en-US" sz="2000" dirty="0" smtClean="0"/>
                        <a:t> </a:t>
                      </a:r>
                      <a:endParaRPr lang="en-US" sz="2000" b="1" dirty="0">
                        <a:solidFill>
                          <a:schemeClr val="tx1"/>
                        </a:solidFill>
                        <a:latin typeface="+mn-lt"/>
                      </a:endParaRPr>
                    </a:p>
                  </a:txBody>
                  <a:tcPr anchor="ctr"/>
                </a:tc>
                <a:tc>
                  <a:txBody>
                    <a:bodyPr/>
                    <a:lstStyle/>
                    <a:p>
                      <a:pPr marL="0" marR="0" indent="0" algn="ctr" defTabSz="457200" rtl="1"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6739.2</a:t>
                      </a:r>
                      <a:r>
                        <a:rPr lang="en-US" sz="2000" dirty="0" smtClean="0">
                          <a:effectLst/>
                        </a:rPr>
                        <a:t> KN</a:t>
                      </a:r>
                    </a:p>
                    <a:p>
                      <a:pPr algn="ctr"/>
                      <a:endParaRPr lang="en-US" sz="2000" b="1" dirty="0">
                        <a:solidFill>
                          <a:schemeClr val="tx1"/>
                        </a:solidFill>
                        <a:latin typeface="+mn-lt"/>
                      </a:endParaRPr>
                    </a:p>
                  </a:txBody>
                  <a:tcPr anchor="ctr"/>
                </a:tc>
                <a:tc>
                  <a:txBody>
                    <a:bodyPr/>
                    <a:lstStyle/>
                    <a:p>
                      <a:pPr algn="ctr"/>
                      <a:r>
                        <a:rPr lang="en-US" sz="1800" kern="1200" dirty="0" smtClean="0">
                          <a:solidFill>
                            <a:schemeClr val="tx1"/>
                          </a:solidFill>
                          <a:effectLst/>
                          <a:latin typeface="+mn-lt"/>
                          <a:ea typeface="+mn-ea"/>
                          <a:cs typeface="+mn-cs"/>
                        </a:rPr>
                        <a:t>4 %</a:t>
                      </a:r>
                      <a:endParaRPr lang="en-US" sz="2000" b="1" dirty="0">
                        <a:solidFill>
                          <a:schemeClr val="tx1"/>
                        </a:solidFill>
                        <a:latin typeface="+mn-lt"/>
                      </a:endParaRPr>
                    </a:p>
                  </a:txBody>
                  <a:tcPr/>
                </a:tc>
              </a:tr>
            </a:tbl>
          </a:graphicData>
        </a:graphic>
      </p:graphicFrame>
    </p:spTree>
    <p:extLst>
      <p:ext uri="{BB962C8B-B14F-4D97-AF65-F5344CB8AC3E}">
        <p14:creationId xmlns:p14="http://schemas.microsoft.com/office/powerpoint/2010/main" val="251379590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549735" y="636989"/>
            <a:ext cx="8911687" cy="1280890"/>
          </a:xfrm>
        </p:spPr>
        <p:txBody>
          <a:bodyPr/>
          <a:lstStyle/>
          <a:p>
            <a:r>
              <a:rPr lang="en-US" b="1" dirty="0"/>
              <a:t>Structural Design</a:t>
            </a:r>
            <a:endParaRPr lang="en-US" dirty="0"/>
          </a:p>
        </p:txBody>
      </p:sp>
      <p:sp>
        <p:nvSpPr>
          <p:cNvPr id="4" name="Rectangle 3"/>
          <p:cNvSpPr/>
          <p:nvPr/>
        </p:nvSpPr>
        <p:spPr>
          <a:xfrm>
            <a:off x="1220705" y="1415534"/>
            <a:ext cx="2999539" cy="400110"/>
          </a:xfrm>
          <a:prstGeom prst="rect">
            <a:avLst/>
          </a:prstGeom>
        </p:spPr>
        <p:txBody>
          <a:bodyPr wrap="none">
            <a:spAutoFit/>
          </a:bodyPr>
          <a:lstStyle/>
          <a:p>
            <a:r>
              <a:rPr lang="en-US" sz="2000" b="1" dirty="0">
                <a:solidFill>
                  <a:srgbClr val="000000"/>
                </a:solidFill>
                <a:ea typeface="Calibri" panose="020F0502020204030204" pitchFamily="34" charset="0"/>
                <a:cs typeface="Arial" panose="020B0604020202020204" pitchFamily="34" charset="0"/>
              </a:rPr>
              <a:t>2. Compatibility check</a:t>
            </a:r>
            <a:endParaRPr lang="en-US" sz="2000"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6386" t="3104" r="3256" b="-1"/>
          <a:stretch/>
        </p:blipFill>
        <p:spPr bwMode="auto">
          <a:xfrm>
            <a:off x="2279963" y="1917879"/>
            <a:ext cx="8510489" cy="45879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76270025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549735" y="624110"/>
            <a:ext cx="8911687" cy="1280890"/>
          </a:xfrm>
        </p:spPr>
        <p:txBody>
          <a:bodyPr/>
          <a:lstStyle/>
          <a:p>
            <a:r>
              <a:rPr lang="en-US" b="1" dirty="0"/>
              <a:t>Structural Design</a:t>
            </a:r>
            <a:endParaRPr lang="en-US" dirty="0"/>
          </a:p>
        </p:txBody>
      </p:sp>
      <p:sp>
        <p:nvSpPr>
          <p:cNvPr id="4" name="Rectangle 3"/>
          <p:cNvSpPr/>
          <p:nvPr/>
        </p:nvSpPr>
        <p:spPr>
          <a:xfrm>
            <a:off x="1161655" y="1780367"/>
            <a:ext cx="9687846" cy="2246769"/>
          </a:xfrm>
          <a:prstGeom prst="rect">
            <a:avLst/>
          </a:prstGeom>
        </p:spPr>
        <p:txBody>
          <a:bodyPr wrap="square">
            <a:spAutoFit/>
          </a:bodyPr>
          <a:lstStyle/>
          <a:p>
            <a:r>
              <a:rPr lang="en-US" sz="2000" b="1" dirty="0">
                <a:solidFill>
                  <a:srgbClr val="000000"/>
                </a:solidFill>
                <a:ea typeface="Calibri" panose="020F0502020204030204" pitchFamily="34" charset="0"/>
                <a:cs typeface="Arial" panose="020B0604020202020204" pitchFamily="34" charset="0"/>
              </a:rPr>
              <a:t>2</a:t>
            </a:r>
            <a:r>
              <a:rPr lang="en-US" sz="2000" b="1" dirty="0" smtClean="0">
                <a:solidFill>
                  <a:srgbClr val="000000"/>
                </a:solidFill>
                <a:ea typeface="Calibri" panose="020F0502020204030204" pitchFamily="34" charset="0"/>
                <a:cs typeface="Arial" panose="020B0604020202020204" pitchFamily="34" charset="0"/>
              </a:rPr>
              <a:t>. Deflection check</a:t>
            </a:r>
          </a:p>
          <a:p>
            <a:endParaRPr lang="en-US" sz="2000" b="1" dirty="0" smtClean="0">
              <a:solidFill>
                <a:srgbClr val="000000"/>
              </a:solidFill>
              <a:ea typeface="Calibri" panose="020F0502020204030204" pitchFamily="34" charset="0"/>
              <a:cs typeface="Arial" panose="020B0604020202020204" pitchFamily="34" charset="0"/>
            </a:endParaRPr>
          </a:p>
          <a:p>
            <a:r>
              <a:rPr lang="en-US" sz="2000" dirty="0" smtClean="0"/>
              <a:t>the maximum deflection at  cantilevers steel structures = L/360 = 116mm</a:t>
            </a:r>
          </a:p>
          <a:p>
            <a:endParaRPr lang="en-US" sz="2000" dirty="0"/>
          </a:p>
          <a:p>
            <a:r>
              <a:rPr lang="en-US" sz="2000" dirty="0" smtClean="0"/>
              <a:t>Maximum deflection from SAP2000 = </a:t>
            </a:r>
            <a:r>
              <a:rPr lang="en-US" sz="2000" dirty="0"/>
              <a:t>5 cm </a:t>
            </a:r>
            <a:endParaRPr lang="en-US" sz="2000" dirty="0" smtClean="0"/>
          </a:p>
          <a:p>
            <a:r>
              <a:rPr lang="en-US" sz="2000" dirty="0"/>
              <a:t>5 </a:t>
            </a:r>
            <a:r>
              <a:rPr lang="en-US" sz="2000" dirty="0" smtClean="0"/>
              <a:t>cm &lt; 11 Cm </a:t>
            </a:r>
          </a:p>
          <a:p>
            <a:endParaRPr lang="en-US" sz="2000" dirty="0"/>
          </a:p>
        </p:txBody>
      </p:sp>
    </p:spTree>
    <p:extLst>
      <p:ext uri="{BB962C8B-B14F-4D97-AF65-F5344CB8AC3E}">
        <p14:creationId xmlns:p14="http://schemas.microsoft.com/office/powerpoint/2010/main" val="298981763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511099" y="636989"/>
            <a:ext cx="8911687" cy="1280890"/>
          </a:xfrm>
        </p:spPr>
        <p:txBody>
          <a:bodyPr/>
          <a:lstStyle/>
          <a:p>
            <a:r>
              <a:rPr lang="en-US" b="1" dirty="0"/>
              <a:t>Structural Design</a:t>
            </a:r>
            <a:endParaRPr lang="en-US" dirty="0"/>
          </a:p>
        </p:txBody>
      </p:sp>
      <p:pic>
        <p:nvPicPr>
          <p:cNvPr id="4" name="Picture 3"/>
          <p:cNvPicPr>
            <a:picLocks noChangeAspect="1"/>
          </p:cNvPicPr>
          <p:nvPr/>
        </p:nvPicPr>
        <p:blipFill>
          <a:blip r:embed="rId2"/>
          <a:stretch>
            <a:fillRect/>
          </a:stretch>
        </p:blipFill>
        <p:spPr>
          <a:xfrm>
            <a:off x="3277204" y="1402303"/>
            <a:ext cx="6588013" cy="5333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7945548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601251" y="675625"/>
            <a:ext cx="8911687" cy="1280890"/>
          </a:xfrm>
        </p:spPr>
        <p:txBody>
          <a:bodyPr/>
          <a:lstStyle/>
          <a:p>
            <a:r>
              <a:rPr lang="en-US" b="1" dirty="0"/>
              <a:t>Structural Design</a:t>
            </a:r>
            <a:endParaRPr lang="en-US" dirty="0"/>
          </a:p>
        </p:txBody>
      </p:sp>
      <p:sp>
        <p:nvSpPr>
          <p:cNvPr id="4" name="Rectangle 3"/>
          <p:cNvSpPr/>
          <p:nvPr/>
        </p:nvSpPr>
        <p:spPr>
          <a:xfrm>
            <a:off x="1025505" y="1316070"/>
            <a:ext cx="4129657" cy="400110"/>
          </a:xfrm>
          <a:prstGeom prst="rect">
            <a:avLst/>
          </a:prstGeom>
        </p:spPr>
        <p:txBody>
          <a:bodyPr wrap="none">
            <a:spAutoFit/>
          </a:bodyPr>
          <a:lstStyle/>
          <a:p>
            <a:r>
              <a:rPr lang="en-US" sz="2000" b="1" dirty="0">
                <a:solidFill>
                  <a:srgbClr val="000000"/>
                </a:solidFill>
                <a:latin typeface="+mj-lt"/>
                <a:ea typeface="Calibri" panose="020F0502020204030204" pitchFamily="34" charset="0"/>
                <a:cs typeface="Arial" panose="020B0604020202020204" pitchFamily="34" charset="0"/>
              </a:rPr>
              <a:t>Truss joint of the secondary truss</a:t>
            </a:r>
            <a:endParaRPr lang="en-US" sz="2000" dirty="0">
              <a:latin typeface="+mj-lt"/>
            </a:endParaRPr>
          </a:p>
        </p:txBody>
      </p:sp>
      <p:pic>
        <p:nvPicPr>
          <p:cNvPr id="5" name="Picture 4"/>
          <p:cNvPicPr>
            <a:picLocks noChangeAspect="1"/>
          </p:cNvPicPr>
          <p:nvPr/>
        </p:nvPicPr>
        <p:blipFill>
          <a:blip r:embed="rId2"/>
          <a:stretch>
            <a:fillRect/>
          </a:stretch>
        </p:blipFill>
        <p:spPr>
          <a:xfrm>
            <a:off x="1192930" y="1853484"/>
            <a:ext cx="10467975" cy="47339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905286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652766" y="662746"/>
            <a:ext cx="8911687" cy="1280890"/>
          </a:xfrm>
        </p:spPr>
        <p:txBody>
          <a:bodyPr/>
          <a:lstStyle/>
          <a:p>
            <a:r>
              <a:rPr lang="en-US" b="1" dirty="0"/>
              <a:t>Structural Design</a:t>
            </a:r>
            <a:endParaRPr lang="en-US" dirty="0"/>
          </a:p>
        </p:txBody>
      </p:sp>
      <p:pic>
        <p:nvPicPr>
          <p:cNvPr id="4" name="Picture 3"/>
          <p:cNvPicPr>
            <a:picLocks noChangeAspect="1"/>
          </p:cNvPicPr>
          <p:nvPr/>
        </p:nvPicPr>
        <p:blipFill>
          <a:blip r:embed="rId2"/>
          <a:stretch>
            <a:fillRect/>
          </a:stretch>
        </p:blipFill>
        <p:spPr>
          <a:xfrm>
            <a:off x="1412091" y="1943636"/>
            <a:ext cx="6212202" cy="46454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p:cNvSpPr/>
          <p:nvPr/>
        </p:nvSpPr>
        <p:spPr>
          <a:xfrm>
            <a:off x="915370" y="1303191"/>
            <a:ext cx="4594528" cy="400110"/>
          </a:xfrm>
          <a:prstGeom prst="rect">
            <a:avLst/>
          </a:prstGeom>
        </p:spPr>
        <p:txBody>
          <a:bodyPr wrap="none">
            <a:spAutoFit/>
          </a:bodyPr>
          <a:lstStyle/>
          <a:p>
            <a:r>
              <a:rPr lang="en-US" sz="2000" b="1" dirty="0" smtClean="0">
                <a:solidFill>
                  <a:srgbClr val="000000"/>
                </a:solidFill>
                <a:ea typeface="Calibri" panose="020F0502020204030204" pitchFamily="34" charset="0"/>
                <a:cs typeface="Arial" panose="020B0604020202020204" pitchFamily="34" charset="0"/>
              </a:rPr>
              <a:t>For </a:t>
            </a:r>
            <a:r>
              <a:rPr lang="en-US" sz="2000" b="1" dirty="0">
                <a:solidFill>
                  <a:srgbClr val="000000"/>
                </a:solidFill>
                <a:ea typeface="Calibri" panose="020F0502020204030204" pitchFamily="34" charset="0"/>
                <a:cs typeface="Arial" panose="020B0604020202020204" pitchFamily="34" charset="0"/>
              </a:rPr>
              <a:t>the inclined member of the truss</a:t>
            </a:r>
            <a:endParaRPr lang="en-US" sz="2000" dirty="0"/>
          </a:p>
        </p:txBody>
      </p:sp>
      <p:pic>
        <p:nvPicPr>
          <p:cNvPr id="6" name="صورة 5" descr="footings.jpg"/>
          <p:cNvPicPr/>
          <p:nvPr/>
        </p:nvPicPr>
        <p:blipFill rotWithShape="1">
          <a:blip r:embed="rId3"/>
          <a:srcRect l="5127" t="-239" r="10291" b="2619"/>
          <a:stretch/>
        </p:blipFill>
        <p:spPr bwMode="auto">
          <a:xfrm>
            <a:off x="7864968" y="1943636"/>
            <a:ext cx="3707235" cy="46454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28065577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536856" y="611231"/>
            <a:ext cx="8911687" cy="1280890"/>
          </a:xfrm>
        </p:spPr>
        <p:txBody>
          <a:bodyPr/>
          <a:lstStyle/>
          <a:p>
            <a:r>
              <a:rPr lang="en-US" b="1" dirty="0"/>
              <a:t>Structural Design</a:t>
            </a:r>
            <a:endParaRPr lang="en-US" dirty="0"/>
          </a:p>
        </p:txBody>
      </p:sp>
      <p:sp>
        <p:nvSpPr>
          <p:cNvPr id="4" name="Rectangle 3"/>
          <p:cNvSpPr/>
          <p:nvPr/>
        </p:nvSpPr>
        <p:spPr>
          <a:xfrm>
            <a:off x="729533" y="1251676"/>
            <a:ext cx="10526332" cy="400110"/>
          </a:xfrm>
          <a:prstGeom prst="rect">
            <a:avLst/>
          </a:prstGeom>
        </p:spPr>
        <p:txBody>
          <a:bodyPr wrap="square">
            <a:spAutoFit/>
          </a:bodyPr>
          <a:lstStyle/>
          <a:p>
            <a:r>
              <a:rPr lang="en-US" sz="2000" b="1" dirty="0" smtClean="0">
                <a:solidFill>
                  <a:srgbClr val="000000"/>
                </a:solidFill>
                <a:ea typeface="Calibri" panose="020F0502020204030204" pitchFamily="34" charset="0"/>
                <a:cs typeface="Arial" panose="020B0604020202020204" pitchFamily="34" charset="0"/>
              </a:rPr>
              <a:t>Between </a:t>
            </a:r>
            <a:r>
              <a:rPr lang="en-US" sz="2000" b="1" dirty="0">
                <a:solidFill>
                  <a:srgbClr val="000000"/>
                </a:solidFill>
                <a:ea typeface="Calibri" panose="020F0502020204030204" pitchFamily="34" charset="0"/>
                <a:cs typeface="Arial" panose="020B0604020202020204" pitchFamily="34" charset="0"/>
              </a:rPr>
              <a:t>column, brace and the earth (column are made of concrete).</a:t>
            </a:r>
            <a:endParaRPr lang="en-US" sz="2000" dirty="0"/>
          </a:p>
        </p:txBody>
      </p:sp>
      <p:pic>
        <p:nvPicPr>
          <p:cNvPr id="5" name="Picture 4"/>
          <p:cNvPicPr>
            <a:picLocks noChangeAspect="1"/>
          </p:cNvPicPr>
          <p:nvPr/>
        </p:nvPicPr>
        <p:blipFill>
          <a:blip r:embed="rId2"/>
          <a:stretch>
            <a:fillRect/>
          </a:stretch>
        </p:blipFill>
        <p:spPr>
          <a:xfrm>
            <a:off x="3928793" y="1698729"/>
            <a:ext cx="3258571" cy="49658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2126632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372" y="611231"/>
            <a:ext cx="8911687" cy="1280890"/>
          </a:xfrm>
        </p:spPr>
        <p:txBody>
          <a:bodyPr/>
          <a:lstStyle/>
          <a:p>
            <a:r>
              <a:rPr lang="en-US" b="1" dirty="0"/>
              <a:t>Structural Design</a:t>
            </a:r>
            <a:endParaRPr lang="en-US" dirty="0"/>
          </a:p>
        </p:txBody>
      </p:sp>
      <p:sp>
        <p:nvSpPr>
          <p:cNvPr id="3" name="Rectangle 2"/>
          <p:cNvSpPr/>
          <p:nvPr/>
        </p:nvSpPr>
        <p:spPr>
          <a:xfrm>
            <a:off x="977963" y="1251676"/>
            <a:ext cx="3403496" cy="400110"/>
          </a:xfrm>
          <a:prstGeom prst="rect">
            <a:avLst/>
          </a:prstGeom>
        </p:spPr>
        <p:txBody>
          <a:bodyPr wrap="none">
            <a:spAutoFit/>
          </a:bodyPr>
          <a:lstStyle/>
          <a:p>
            <a:r>
              <a:rPr lang="en-US" sz="2000" b="1" dirty="0" smtClean="0">
                <a:solidFill>
                  <a:srgbClr val="000000"/>
                </a:solidFill>
                <a:ea typeface="Calibri" panose="020F0502020204030204" pitchFamily="34" charset="0"/>
                <a:cs typeface="Arial" panose="020B0604020202020204" pitchFamily="34" charset="0"/>
              </a:rPr>
              <a:t>Between </a:t>
            </a:r>
            <a:r>
              <a:rPr lang="en-US" sz="2000" b="1" dirty="0">
                <a:solidFill>
                  <a:srgbClr val="000000"/>
                </a:solidFill>
                <a:ea typeface="Calibri" panose="020F0502020204030204" pitchFamily="34" charset="0"/>
                <a:cs typeface="Arial" panose="020B0604020202020204" pitchFamily="34" charset="0"/>
              </a:rPr>
              <a:t>Truss and purlins.</a:t>
            </a:r>
            <a:endParaRPr lang="en-US" sz="2000" dirty="0"/>
          </a:p>
        </p:txBody>
      </p:sp>
      <p:pic>
        <p:nvPicPr>
          <p:cNvPr id="4" name="Picture 3"/>
          <p:cNvPicPr/>
          <p:nvPr/>
        </p:nvPicPr>
        <p:blipFill rotWithShape="1">
          <a:blip r:embed="rId2">
            <a:extLst>
              <a:ext uri="{28A0092B-C50C-407E-A947-70E740481C1C}">
                <a14:useLocalDpi xmlns:a14="http://schemas.microsoft.com/office/drawing/2010/main" val="0"/>
              </a:ext>
            </a:extLst>
          </a:blip>
          <a:srcRect b="6977"/>
          <a:stretch/>
        </p:blipFill>
        <p:spPr bwMode="auto">
          <a:xfrm>
            <a:off x="1378945" y="2105873"/>
            <a:ext cx="7571872" cy="40244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63280017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8220" y="611231"/>
            <a:ext cx="8911687" cy="1280890"/>
          </a:xfrm>
        </p:spPr>
        <p:txBody>
          <a:bodyPr/>
          <a:lstStyle/>
          <a:p>
            <a:r>
              <a:rPr lang="en-US" b="1" dirty="0"/>
              <a:t>Structural Design</a:t>
            </a:r>
            <a:endParaRPr lang="en-US" dirty="0"/>
          </a:p>
        </p:txBody>
      </p:sp>
      <p:sp>
        <p:nvSpPr>
          <p:cNvPr id="3" name="Rectangle 2"/>
          <p:cNvSpPr/>
          <p:nvPr/>
        </p:nvSpPr>
        <p:spPr>
          <a:xfrm>
            <a:off x="760160" y="1492011"/>
            <a:ext cx="2908168" cy="400110"/>
          </a:xfrm>
          <a:prstGeom prst="rect">
            <a:avLst/>
          </a:prstGeom>
        </p:spPr>
        <p:txBody>
          <a:bodyPr wrap="none">
            <a:spAutoFit/>
          </a:bodyPr>
          <a:lstStyle/>
          <a:p>
            <a:r>
              <a:rPr lang="en-US" sz="2000" b="1" dirty="0" smtClean="0">
                <a:solidFill>
                  <a:srgbClr val="000000"/>
                </a:solidFill>
                <a:ea typeface="Calibri" panose="020F0502020204030204" pitchFamily="34" charset="0"/>
                <a:cs typeface="Arial" panose="020B0604020202020204" pitchFamily="34" charset="0"/>
              </a:rPr>
              <a:t>Main </a:t>
            </a:r>
            <a:r>
              <a:rPr lang="en-US" sz="2000" b="1" dirty="0">
                <a:solidFill>
                  <a:srgbClr val="000000"/>
                </a:solidFill>
                <a:ea typeface="Calibri" panose="020F0502020204030204" pitchFamily="34" charset="0"/>
                <a:cs typeface="Arial" panose="020B0604020202020204" pitchFamily="34" charset="0"/>
              </a:rPr>
              <a:t>truss connection</a:t>
            </a:r>
            <a:endParaRPr lang="en-US" sz="2000" dirty="0"/>
          </a:p>
        </p:txBody>
      </p:sp>
      <p:pic>
        <p:nvPicPr>
          <p:cNvPr id="4" name="Picture 3"/>
          <p:cNvPicPr>
            <a:picLocks noChangeAspect="1"/>
          </p:cNvPicPr>
          <p:nvPr/>
        </p:nvPicPr>
        <p:blipFill>
          <a:blip r:embed="rId2"/>
          <a:stretch>
            <a:fillRect/>
          </a:stretch>
        </p:blipFill>
        <p:spPr>
          <a:xfrm>
            <a:off x="4406388" y="1388980"/>
            <a:ext cx="6369207" cy="52973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5867533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Structural Design</a:t>
            </a:r>
            <a:endParaRPr lang="en-US" dirty="0"/>
          </a:p>
        </p:txBody>
      </p:sp>
      <p:sp>
        <p:nvSpPr>
          <p:cNvPr id="3" name="Rectangle 2"/>
          <p:cNvSpPr/>
          <p:nvPr/>
        </p:nvSpPr>
        <p:spPr>
          <a:xfrm>
            <a:off x="1128634" y="1264555"/>
            <a:ext cx="11063366" cy="5016758"/>
          </a:xfrm>
          <a:prstGeom prst="rect">
            <a:avLst/>
          </a:prstGeom>
        </p:spPr>
        <p:txBody>
          <a:bodyPr wrap="square">
            <a:spAutoFit/>
          </a:bodyPr>
          <a:lstStyle/>
          <a:p>
            <a:r>
              <a:rPr lang="en-US" sz="2000" b="1" dirty="0">
                <a:solidFill>
                  <a:srgbClr val="000000"/>
                </a:solidFill>
                <a:ea typeface="Calibri" panose="020F0502020204030204" pitchFamily="34" charset="0"/>
                <a:cs typeface="Times New Roman" panose="02020603050405020304" pitchFamily="18" charset="0"/>
              </a:rPr>
              <a:t>General </a:t>
            </a:r>
            <a:r>
              <a:rPr lang="en-US" sz="2000" b="1" dirty="0" smtClean="0">
                <a:solidFill>
                  <a:srgbClr val="000000"/>
                </a:solidFill>
                <a:ea typeface="Calibri" panose="020F0502020204030204" pitchFamily="34" charset="0"/>
                <a:cs typeface="Times New Roman" panose="02020603050405020304" pitchFamily="18" charset="0"/>
              </a:rPr>
              <a:t>Notes</a:t>
            </a:r>
          </a:p>
          <a:p>
            <a:pPr marL="457200" indent="-457200">
              <a:buAutoNum type="arabicPeriod"/>
            </a:pPr>
            <a:r>
              <a:rPr lang="en-US" sz="2000" dirty="0" smtClean="0"/>
              <a:t>Several </a:t>
            </a:r>
            <a:r>
              <a:rPr lang="en-US" sz="2000" dirty="0"/>
              <a:t>shapes of sections have been iterated and tried out (such as  pipe, hollow .. etc.), but the wide flange section was the most  practical one , since it offers perfect distribution and transfer of stresses in the members. This property can be exploited ideally when we choose a variable section along the truss</a:t>
            </a:r>
            <a:r>
              <a:rPr lang="en-US" sz="2000" dirty="0" smtClean="0"/>
              <a:t>.</a:t>
            </a:r>
          </a:p>
          <a:p>
            <a:endParaRPr lang="en-US" sz="2000" dirty="0"/>
          </a:p>
          <a:p>
            <a:r>
              <a:rPr lang="en-US" sz="2000" dirty="0"/>
              <a:t>2. The capacity of each member can be utilized if the groups are chosen carefully, but the practical execution have to be considered</a:t>
            </a:r>
            <a:r>
              <a:rPr lang="en-US" sz="2000" dirty="0" smtClean="0"/>
              <a:t>.</a:t>
            </a:r>
          </a:p>
          <a:p>
            <a:endParaRPr lang="en-US" sz="2000" dirty="0"/>
          </a:p>
          <a:p>
            <a:r>
              <a:rPr lang="en-US" sz="2000" dirty="0"/>
              <a:t>3. If you change the type of section, you may have less total weight, but not less deflection! Especially for the structures that considers the deflection</a:t>
            </a:r>
            <a:r>
              <a:rPr lang="en-US" sz="2000" dirty="0" smtClean="0"/>
              <a:t>.</a:t>
            </a:r>
          </a:p>
          <a:p>
            <a:endParaRPr lang="en-US" sz="2000" dirty="0"/>
          </a:p>
          <a:p>
            <a:r>
              <a:rPr lang="en-US" sz="2000" dirty="0"/>
              <a:t>4. In this project, we have depended on “unifying policy", due to the lack of practical knowledge in the field of steel structures that is needed for executing such these projects in our</a:t>
            </a:r>
            <a:r>
              <a:rPr lang="en-US" sz="2000" b="1" dirty="0"/>
              <a:t> </a:t>
            </a:r>
            <a:r>
              <a:rPr lang="en-US" sz="2000" dirty="0"/>
              <a:t>country.</a:t>
            </a:r>
            <a:r>
              <a:rPr lang="en-US" sz="2000" b="1" dirty="0"/>
              <a:t>    </a:t>
            </a:r>
            <a:endParaRPr lang="en-US" sz="2000" dirty="0"/>
          </a:p>
          <a:p>
            <a:endParaRPr lang="en-US" sz="2000" b="1" dirty="0"/>
          </a:p>
        </p:txBody>
      </p:sp>
    </p:spTree>
    <p:extLst>
      <p:ext uri="{BB962C8B-B14F-4D97-AF65-F5344CB8AC3E}">
        <p14:creationId xmlns:p14="http://schemas.microsoft.com/office/powerpoint/2010/main" val="150235733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a:bodyPr>
          <a:lstStyle/>
          <a:p>
            <a:pPr marL="0" indent="0">
              <a:buNone/>
            </a:pPr>
            <a:endParaRPr lang="en-US" dirty="0" smtClean="0"/>
          </a:p>
          <a:p>
            <a:pPr marL="0" indent="0">
              <a:buNone/>
            </a:pPr>
            <a:r>
              <a:rPr lang="en-US" sz="4400" dirty="0" smtClean="0">
                <a:latin typeface="+mj-lt"/>
              </a:rPr>
              <a:t>Electro-Mechanical design:</a:t>
            </a:r>
          </a:p>
          <a:p>
            <a:pPr marL="0" indent="0">
              <a:buNone/>
            </a:pPr>
            <a:endParaRPr lang="en-US" dirty="0" smtClean="0"/>
          </a:p>
          <a:p>
            <a:pPr marL="342900" indent="-342900"/>
            <a:r>
              <a:rPr lang="en-US" sz="1800" b="1" dirty="0" smtClean="0">
                <a:latin typeface="+mj-lt"/>
                <a:cs typeface="Times New Roman" panose="02020603050405020304" pitchFamily="18" charset="0"/>
              </a:rPr>
              <a:t>Electric and lighting design</a:t>
            </a:r>
          </a:p>
          <a:p>
            <a:pPr marL="0" indent="0">
              <a:buNone/>
            </a:pPr>
            <a:endParaRPr lang="en-US" sz="1800" b="1" dirty="0" smtClean="0">
              <a:latin typeface="+mj-lt"/>
              <a:cs typeface="Times New Roman" panose="02020603050405020304" pitchFamily="18" charset="0"/>
            </a:endParaRPr>
          </a:p>
          <a:p>
            <a:pPr marL="342900" indent="-342900"/>
            <a:r>
              <a:rPr lang="en-US" b="1" dirty="0" smtClean="0">
                <a:latin typeface="+mj-lt"/>
                <a:cs typeface="Times New Roman" panose="02020603050405020304" pitchFamily="18" charset="0"/>
              </a:rPr>
              <a:t>Mechanical </a:t>
            </a:r>
            <a:r>
              <a:rPr lang="en-US" sz="1800" b="1" dirty="0" smtClean="0">
                <a:latin typeface="+mj-lt"/>
                <a:cs typeface="Times New Roman" panose="02020603050405020304" pitchFamily="18" charset="0"/>
              </a:rPr>
              <a:t>design</a:t>
            </a:r>
          </a:p>
          <a:p>
            <a:pPr marL="0" indent="0">
              <a:buNone/>
            </a:pPr>
            <a:endParaRPr lang="en-US" sz="1800" b="1" dirty="0" smtClean="0">
              <a:latin typeface="+mj-lt"/>
              <a:cs typeface="Times New Roman" panose="02020603050405020304" pitchFamily="18" charset="0"/>
            </a:endParaRPr>
          </a:p>
          <a:p>
            <a:pPr marL="342900" indent="-342900"/>
            <a:r>
              <a:rPr lang="en-US" b="1" dirty="0" smtClean="0">
                <a:latin typeface="+mj-lt"/>
                <a:cs typeface="Times New Roman" panose="02020603050405020304" pitchFamily="18" charset="0"/>
              </a:rPr>
              <a:t>Safety</a:t>
            </a:r>
            <a:r>
              <a:rPr lang="en-US" sz="1800" b="1" dirty="0" smtClean="0">
                <a:latin typeface="+mj-lt"/>
                <a:cs typeface="Times New Roman" panose="02020603050405020304" pitchFamily="18" charset="0"/>
              </a:rPr>
              <a:t> design</a:t>
            </a:r>
          </a:p>
          <a:p>
            <a:pPr marL="0" indent="0">
              <a:buNone/>
            </a:pPr>
            <a:endParaRPr lang="en-US" sz="1800" b="1" dirty="0" smtClean="0">
              <a:latin typeface="+mj-lt"/>
              <a:cs typeface="Times New Roman" panose="02020603050405020304" pitchFamily="18" charset="0"/>
            </a:endParaRPr>
          </a:p>
          <a:p>
            <a:pPr marL="0" indent="0">
              <a:buNone/>
            </a:pPr>
            <a:endParaRPr lang="en-US" sz="1800" b="1" dirty="0" smtClean="0">
              <a:latin typeface="+mj-lt"/>
              <a:cs typeface="Times New Roman" panose="02020603050405020304" pitchFamily="18" charset="0"/>
            </a:endParaRPr>
          </a:p>
          <a:p>
            <a:pPr marL="0" indent="0">
              <a:buNone/>
            </a:pPr>
            <a:endParaRPr lang="en-US" sz="1800" b="1" dirty="0" smtClean="0">
              <a:latin typeface="+mj-lt"/>
              <a:cs typeface="Times New Roman" panose="02020603050405020304" pitchFamily="18" charset="0"/>
            </a:endParaRPr>
          </a:p>
          <a:p>
            <a:pPr marL="342900" indent="-342900"/>
            <a:endParaRPr lang="en-US" sz="1800" b="1" dirty="0" smtClean="0">
              <a:latin typeface="+mj-lt"/>
              <a:cs typeface="Times New Roman" panose="02020603050405020304" pitchFamily="18" charset="0"/>
            </a:endParaRPr>
          </a:p>
          <a:p>
            <a:endParaRPr lang="en-US" dirty="0">
              <a:latin typeface="+mj-lt"/>
            </a:endParaRPr>
          </a:p>
        </p:txBody>
      </p:sp>
    </p:spTree>
    <p:extLst>
      <p:ext uri="{BB962C8B-B14F-4D97-AF65-F5344CB8AC3E}">
        <p14:creationId xmlns:p14="http://schemas.microsoft.com/office/powerpoint/2010/main" val="61589402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Electrical</a:t>
            </a:r>
            <a:r>
              <a:rPr lang="en-US" dirty="0" smtClean="0"/>
              <a:t> </a:t>
            </a:r>
            <a:r>
              <a:rPr lang="en-US" b="1" dirty="0" smtClean="0"/>
              <a:t>Design</a:t>
            </a:r>
            <a:r>
              <a:rPr lang="en-US" dirty="0" smtClean="0"/>
              <a:t>:</a:t>
            </a:r>
            <a:endParaRPr lang="en-US" dirty="0"/>
          </a:p>
        </p:txBody>
      </p:sp>
      <p:sp>
        <p:nvSpPr>
          <p:cNvPr id="3" name="Content Placeholder 2"/>
          <p:cNvSpPr>
            <a:spLocks noGrp="1"/>
          </p:cNvSpPr>
          <p:nvPr>
            <p:ph idx="1"/>
          </p:nvPr>
        </p:nvSpPr>
        <p:spPr>
          <a:xfrm>
            <a:off x="339437" y="1420379"/>
            <a:ext cx="11381508" cy="5240194"/>
          </a:xfrm>
        </p:spPr>
        <p:txBody>
          <a:bodyPr/>
          <a:lstStyle/>
          <a:p>
            <a:r>
              <a:rPr lang="en-US" sz="2000" b="1" dirty="0" smtClean="0"/>
              <a:t>Type of lamps used:</a:t>
            </a:r>
          </a:p>
          <a:p>
            <a:pPr marL="0" indent="0">
              <a:buNone/>
            </a:pPr>
            <a:r>
              <a:rPr lang="en-US" sz="2000" dirty="0" smtClean="0"/>
              <a:t>1-</a:t>
            </a:r>
            <a:r>
              <a:rPr lang="en-US" sz="2000" b="1" dirty="0" smtClean="0"/>
              <a:t> </a:t>
            </a:r>
            <a:r>
              <a:rPr lang="en-US" sz="2000" dirty="0" smtClean="0"/>
              <a:t>Florescent</a:t>
            </a:r>
            <a:r>
              <a:rPr lang="en-US" sz="2000" b="1" dirty="0" smtClean="0"/>
              <a:t> </a:t>
            </a:r>
            <a:r>
              <a:rPr lang="en-US" sz="2000" dirty="0" smtClean="0"/>
              <a:t>lamps:</a:t>
            </a:r>
          </a:p>
          <a:p>
            <a:pPr marL="0" indent="0">
              <a:buNone/>
            </a:pPr>
            <a:endParaRPr lang="en-US" dirty="0" smtClean="0"/>
          </a:p>
          <a:p>
            <a:pPr marL="0" indent="0">
              <a:buNone/>
            </a:pPr>
            <a:endParaRPr lang="en-US" dirty="0" smtClean="0"/>
          </a:p>
          <a:p>
            <a:endParaRPr lang="en-US" dirty="0"/>
          </a:p>
        </p:txBody>
      </p:sp>
      <p:pic>
        <p:nvPicPr>
          <p:cNvPr id="5" name="Picture 4" descr="نتيجة بحث الصور عن ‪tcs398 lam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05545" y="2535381"/>
            <a:ext cx="5579919" cy="40108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9471368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7577" y="-1081825"/>
            <a:ext cx="12192000" cy="6858000"/>
          </a:xfrm>
        </p:spPr>
        <p:txBody>
          <a:bodyPr/>
          <a:lstStyle/>
          <a:p>
            <a:pPr marL="0" indent="0">
              <a:buNone/>
            </a:pPr>
            <a:endParaRPr lang="en-US" sz="2000" dirty="0"/>
          </a:p>
          <a:p>
            <a:pPr marL="0" indent="0">
              <a:buNone/>
            </a:pPr>
            <a:r>
              <a:rPr lang="en-US" sz="2000" dirty="0" smtClean="0"/>
              <a:t>  </a:t>
            </a:r>
          </a:p>
          <a:p>
            <a:pPr marL="0" indent="0">
              <a:buNone/>
            </a:pPr>
            <a:endParaRPr lang="en-US" sz="2000" dirty="0"/>
          </a:p>
          <a:p>
            <a:pPr marL="0" indent="0">
              <a:buNone/>
            </a:pPr>
            <a:r>
              <a:rPr lang="en-US" sz="2000" dirty="0" smtClean="0"/>
              <a:t>2- Compact florescent lamps:</a:t>
            </a:r>
          </a:p>
          <a:p>
            <a:pPr marL="0" indent="0">
              <a:buNone/>
            </a:pPr>
            <a:endParaRPr lang="en-US" dirty="0"/>
          </a:p>
        </p:txBody>
      </p:sp>
      <p:pic>
        <p:nvPicPr>
          <p:cNvPr id="4" name="Picture 3" descr="نتيجة بحث الصور عن ‪fluorescent compact lamp‬‏"/>
          <p:cNvPicPr/>
          <p:nvPr/>
        </p:nvPicPr>
        <p:blipFill>
          <a:blip r:embed="rId2">
            <a:extLst>
              <a:ext uri="{28A0092B-C50C-407E-A947-70E740481C1C}">
                <a14:useLocalDpi xmlns:a14="http://schemas.microsoft.com/office/drawing/2010/main" val="0"/>
              </a:ext>
            </a:extLst>
          </a:blip>
          <a:srcRect/>
          <a:stretch>
            <a:fillRect/>
          </a:stretch>
        </p:blipFill>
        <p:spPr bwMode="auto">
          <a:xfrm>
            <a:off x="2575775" y="1455314"/>
            <a:ext cx="6693605" cy="48398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161819"/>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1972" y="-167424"/>
            <a:ext cx="12192000" cy="6858000"/>
          </a:xfrm>
        </p:spPr>
        <p:txBody>
          <a:bodyPr/>
          <a:lstStyle/>
          <a:p>
            <a:endParaRPr lang="en-US" dirty="0" smtClean="0"/>
          </a:p>
          <a:p>
            <a:pPr marL="0" indent="0">
              <a:buNone/>
            </a:pPr>
            <a:r>
              <a:rPr lang="en-US" sz="2000" dirty="0" smtClean="0"/>
              <a:t>3- Halogen lamps:</a:t>
            </a:r>
          </a:p>
          <a:p>
            <a:pPr marL="0" indent="0">
              <a:buNone/>
            </a:pPr>
            <a:endParaRPr lang="en-US" dirty="0" smtClean="0"/>
          </a:p>
        </p:txBody>
      </p:sp>
      <p:pic>
        <p:nvPicPr>
          <p:cNvPr id="4" name="Picture 3" descr="نتيجة بحث الصور عن ‪halogen lamp‬‏"/>
          <p:cNvPicPr/>
          <p:nvPr/>
        </p:nvPicPr>
        <p:blipFill>
          <a:blip r:embed="rId2">
            <a:extLst>
              <a:ext uri="{28A0092B-C50C-407E-A947-70E740481C1C}">
                <a14:useLocalDpi xmlns:a14="http://schemas.microsoft.com/office/drawing/2010/main" val="0"/>
              </a:ext>
            </a:extLst>
          </a:blip>
          <a:srcRect/>
          <a:stretch>
            <a:fillRect/>
          </a:stretch>
        </p:blipFill>
        <p:spPr bwMode="auto">
          <a:xfrm>
            <a:off x="2078182" y="1314709"/>
            <a:ext cx="6826828" cy="4732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15313707"/>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14" y="-154547"/>
            <a:ext cx="12192000" cy="6858000"/>
          </a:xfrm>
        </p:spPr>
        <p:txBody>
          <a:bodyPr/>
          <a:lstStyle/>
          <a:p>
            <a:pPr marL="0" indent="0">
              <a:buNone/>
            </a:pPr>
            <a:endParaRPr lang="en-US" dirty="0"/>
          </a:p>
          <a:p>
            <a:pPr marL="0" indent="0">
              <a:buNone/>
            </a:pPr>
            <a:r>
              <a:rPr lang="en-US" sz="2000" dirty="0" smtClean="0"/>
              <a:t>4- Metal halide lamps:</a:t>
            </a:r>
          </a:p>
          <a:p>
            <a:pPr marL="0" indent="0">
              <a:buNone/>
            </a:pPr>
            <a:endParaRPr lang="en-US" dirty="0"/>
          </a:p>
        </p:txBody>
      </p:sp>
      <p:pic>
        <p:nvPicPr>
          <p:cNvPr id="5" name="Picture 4" descr="صورة ذات صلة"/>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7317" y="1805940"/>
            <a:ext cx="5290185" cy="32327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descr="نتيجة بحث الصور عن ‪metal halide lamp‬‏"/>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95357" y="1805940"/>
            <a:ext cx="3246120" cy="32461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0071508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3182" y="0"/>
            <a:ext cx="11998817" cy="6858000"/>
          </a:xfrm>
        </p:spPr>
        <p:txBody>
          <a:bodyPr/>
          <a:lstStyle/>
          <a:p>
            <a:pPr marL="0" lvl="0" indent="0">
              <a:buNone/>
            </a:pPr>
            <a:r>
              <a:rPr lang="en-US" sz="2400" dirty="0" smtClean="0">
                <a:latin typeface="Times New Roman" panose="02020603050405020304" pitchFamily="18" charset="0"/>
                <a:cs typeface="Times New Roman" panose="02020603050405020304" pitchFamily="18" charset="0"/>
              </a:rPr>
              <a:t> Illuminance </a:t>
            </a:r>
            <a:r>
              <a:rPr lang="en-US" sz="2400" dirty="0">
                <a:latin typeface="Times New Roman" panose="02020603050405020304" pitchFamily="18" charset="0"/>
                <a:cs typeface="Times New Roman" panose="02020603050405020304" pitchFamily="18" charset="0"/>
              </a:rPr>
              <a:t>recommendation of general lighting.</a:t>
            </a:r>
          </a:p>
          <a:p>
            <a:pPr marL="0" indent="0">
              <a:buNone/>
            </a:pP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2576986368"/>
              </p:ext>
            </p:extLst>
          </p:nvPr>
        </p:nvGraphicFramePr>
        <p:xfrm>
          <a:off x="1777285" y="553791"/>
          <a:ext cx="8731875" cy="6142072"/>
        </p:xfrm>
        <a:graphic>
          <a:graphicData uri="http://schemas.openxmlformats.org/drawingml/2006/table">
            <a:tbl>
              <a:tblPr firstCol="1" bandRow="1">
                <a:tableStyleId>{8799B23B-EC83-4686-B30A-512413B5E67A}</a:tableStyleId>
              </a:tblPr>
              <a:tblGrid>
                <a:gridCol w="3657600"/>
                <a:gridCol w="5074275"/>
              </a:tblGrid>
              <a:tr h="469791">
                <a:tc>
                  <a:txBody>
                    <a:bodyPr/>
                    <a:lstStyle/>
                    <a:p>
                      <a:pPr marL="0" marR="0">
                        <a:lnSpc>
                          <a:spcPct val="115000"/>
                        </a:lnSpc>
                        <a:spcBef>
                          <a:spcPts val="0"/>
                        </a:spcBef>
                        <a:spcAft>
                          <a:spcPts val="600"/>
                        </a:spcAft>
                      </a:pPr>
                      <a:r>
                        <a:rPr lang="en-US" sz="2000" dirty="0">
                          <a:effectLst/>
                        </a:rPr>
                        <a:t>Type of space </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Min. maintenance illumination(lux)</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Classroom</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300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Office</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500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7596">
                <a:tc>
                  <a:txBody>
                    <a:bodyPr/>
                    <a:lstStyle/>
                    <a:p>
                      <a:pPr marL="0" marR="0">
                        <a:lnSpc>
                          <a:spcPct val="115000"/>
                        </a:lnSpc>
                        <a:spcBef>
                          <a:spcPts val="0"/>
                        </a:spcBef>
                        <a:spcAft>
                          <a:spcPts val="600"/>
                        </a:spcAft>
                      </a:pPr>
                      <a:r>
                        <a:rPr lang="en-US" sz="2000" dirty="0">
                          <a:effectLst/>
                        </a:rPr>
                        <a:t>Security/Control room</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300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Main entrance</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200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Corridor</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100-150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Toilet</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100-150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Changing room</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100-150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96775">
                <a:tc>
                  <a:txBody>
                    <a:bodyPr/>
                    <a:lstStyle/>
                    <a:p>
                      <a:pPr marL="0" marR="0">
                        <a:lnSpc>
                          <a:spcPct val="115000"/>
                        </a:lnSpc>
                        <a:spcBef>
                          <a:spcPts val="0"/>
                        </a:spcBef>
                        <a:spcAft>
                          <a:spcPts val="600"/>
                        </a:spcAft>
                      </a:pPr>
                      <a:r>
                        <a:rPr lang="en-US" sz="2000" dirty="0">
                          <a:effectLst/>
                        </a:rPr>
                        <a:t>Electrical/ Mechanical room</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200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Locker room</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200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Indoor court</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500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Training area</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300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69791">
                <a:tc>
                  <a:txBody>
                    <a:bodyPr/>
                    <a:lstStyle/>
                    <a:p>
                      <a:pPr marL="0" marR="0">
                        <a:lnSpc>
                          <a:spcPct val="115000"/>
                        </a:lnSpc>
                        <a:spcBef>
                          <a:spcPts val="0"/>
                        </a:spcBef>
                        <a:spcAft>
                          <a:spcPts val="600"/>
                        </a:spcAft>
                      </a:pPr>
                      <a:r>
                        <a:rPr lang="en-US" sz="2000" dirty="0">
                          <a:effectLst/>
                        </a:rPr>
                        <a:t>Lab. </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000" dirty="0">
                          <a:effectLst/>
                        </a:rPr>
                        <a:t>500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41225709"/>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154" y="-154546"/>
            <a:ext cx="11676845" cy="7012546"/>
          </a:xfrm>
        </p:spPr>
        <p:txBody>
          <a:bodyPr/>
          <a:lstStyle/>
          <a:p>
            <a:pPr marL="0" indent="0">
              <a:buNone/>
            </a:pPr>
            <a:endParaRPr lang="en-US" dirty="0" smtClean="0"/>
          </a:p>
          <a:p>
            <a:pPr marL="0" indent="0">
              <a:buNone/>
            </a:pPr>
            <a:r>
              <a:rPr lang="en-US" sz="2000" dirty="0" smtClean="0"/>
              <a:t>Reflection factors</a:t>
            </a: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972720476"/>
              </p:ext>
            </p:extLst>
          </p:nvPr>
        </p:nvGraphicFramePr>
        <p:xfrm>
          <a:off x="893618" y="1537855"/>
          <a:ext cx="10255828" cy="2904327"/>
        </p:xfrm>
        <a:graphic>
          <a:graphicData uri="http://schemas.openxmlformats.org/drawingml/2006/table">
            <a:tbl>
              <a:tblPr firstCol="1" bandRow="1">
                <a:tableStyleId>{8799B23B-EC83-4686-B30A-512413B5E67A}</a:tableStyleId>
              </a:tblPr>
              <a:tblGrid>
                <a:gridCol w="5127914"/>
                <a:gridCol w="5127914"/>
              </a:tblGrid>
              <a:tr h="696190">
                <a:tc>
                  <a:txBody>
                    <a:bodyPr/>
                    <a:lstStyle/>
                    <a:p>
                      <a:pPr marL="0" marR="0">
                        <a:lnSpc>
                          <a:spcPct val="115000"/>
                        </a:lnSpc>
                        <a:spcBef>
                          <a:spcPts val="0"/>
                        </a:spcBef>
                        <a:spcAft>
                          <a:spcPts val="600"/>
                        </a:spcAft>
                      </a:pPr>
                      <a:r>
                        <a:rPr lang="en-US" sz="2400" dirty="0">
                          <a:effectLst/>
                        </a:rPr>
                        <a:t>Surface </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400" dirty="0">
                          <a:effectLst/>
                        </a:rPr>
                        <a:t>R.F</a:t>
                      </a:r>
                      <a:endPar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696191">
                <a:tc>
                  <a:txBody>
                    <a:bodyPr/>
                    <a:lstStyle/>
                    <a:p>
                      <a:pPr marL="0" marR="0">
                        <a:lnSpc>
                          <a:spcPct val="115000"/>
                        </a:lnSpc>
                        <a:spcBef>
                          <a:spcPts val="0"/>
                        </a:spcBef>
                        <a:spcAft>
                          <a:spcPts val="600"/>
                        </a:spcAft>
                      </a:pPr>
                      <a:r>
                        <a:rPr lang="en-US" sz="2400" dirty="0">
                          <a:effectLst/>
                        </a:rPr>
                        <a:t>walls</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400" dirty="0">
                          <a:effectLst/>
                        </a:rPr>
                        <a:t>65%</a:t>
                      </a:r>
                      <a:endPar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706582">
                <a:tc>
                  <a:txBody>
                    <a:bodyPr/>
                    <a:lstStyle/>
                    <a:p>
                      <a:pPr marL="0" marR="0">
                        <a:lnSpc>
                          <a:spcPct val="115000"/>
                        </a:lnSpc>
                        <a:spcBef>
                          <a:spcPts val="0"/>
                        </a:spcBef>
                        <a:spcAft>
                          <a:spcPts val="600"/>
                        </a:spcAft>
                      </a:pPr>
                      <a:r>
                        <a:rPr lang="en-US" sz="2400" dirty="0">
                          <a:effectLst/>
                        </a:rPr>
                        <a:t>ceiling</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400" dirty="0">
                          <a:effectLst/>
                        </a:rPr>
                        <a:t>75%</a:t>
                      </a:r>
                      <a:endPar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805364">
                <a:tc>
                  <a:txBody>
                    <a:bodyPr/>
                    <a:lstStyle/>
                    <a:p>
                      <a:pPr marL="0" marR="0">
                        <a:lnSpc>
                          <a:spcPct val="115000"/>
                        </a:lnSpc>
                        <a:spcBef>
                          <a:spcPts val="0"/>
                        </a:spcBef>
                        <a:spcAft>
                          <a:spcPts val="600"/>
                        </a:spcAft>
                      </a:pPr>
                      <a:r>
                        <a:rPr lang="en-US" sz="2400" dirty="0">
                          <a:effectLst/>
                        </a:rPr>
                        <a:t>floor</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600"/>
                        </a:spcAft>
                      </a:pPr>
                      <a:r>
                        <a:rPr lang="en-US" sz="2400" dirty="0">
                          <a:effectLst/>
                        </a:rPr>
                        <a:t>30%</a:t>
                      </a:r>
                      <a:endPar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59158614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0304" y="154546"/>
            <a:ext cx="12346547" cy="6703454"/>
          </a:xfrm>
        </p:spPr>
        <p:txBody>
          <a:bodyPr/>
          <a:lstStyle/>
          <a:p>
            <a:pPr marL="0" indent="0">
              <a:buNone/>
            </a:pPr>
            <a:r>
              <a:rPr lang="en-US" sz="2000" dirty="0" smtClean="0"/>
              <a:t>We used </a:t>
            </a:r>
            <a:r>
              <a:rPr lang="en-US" sz="2000" dirty="0" err="1" smtClean="0"/>
              <a:t>DIALux</a:t>
            </a:r>
            <a:r>
              <a:rPr lang="en-US" sz="2000" dirty="0" smtClean="0"/>
              <a:t> </a:t>
            </a:r>
            <a:r>
              <a:rPr lang="en-US" sz="2000" dirty="0" err="1" smtClean="0"/>
              <a:t>evo</a:t>
            </a:r>
            <a:r>
              <a:rPr lang="en-US" sz="2000" dirty="0" smtClean="0"/>
              <a:t> program to design artificial lighting for each room.</a:t>
            </a:r>
            <a:endParaRPr lang="ar-OM" sz="2000" dirty="0" smtClean="0"/>
          </a:p>
          <a:p>
            <a:pPr marL="0" indent="0">
              <a:buNone/>
            </a:pPr>
            <a:endParaRPr lang="en-US" sz="2000" dirty="0" smtClean="0"/>
          </a:p>
          <a:p>
            <a:pPr marL="0" indent="0">
              <a:buNone/>
            </a:pPr>
            <a:endParaRPr lang="en-US" sz="2000" dirty="0"/>
          </a:p>
          <a:p>
            <a:pPr marL="0" indent="0">
              <a:buNone/>
            </a:pPr>
            <a:r>
              <a:rPr lang="en-US" sz="2000" dirty="0" smtClean="0"/>
              <a:t>For Lecture room:</a:t>
            </a:r>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lvl="0" indent="0" algn="ctr">
              <a:buNone/>
            </a:pPr>
            <a:endParaRPr lang="en-US" sz="2400" dirty="0" smtClean="0"/>
          </a:p>
          <a:p>
            <a:pPr marL="0" lvl="0" indent="0" algn="ctr">
              <a:buNone/>
            </a:pPr>
            <a:endParaRPr lang="en-US" sz="2400" dirty="0" smtClean="0"/>
          </a:p>
          <a:p>
            <a:pPr marL="0" lvl="0" indent="0" algn="ctr">
              <a:buNone/>
            </a:pPr>
            <a:r>
              <a:rPr lang="en-US" sz="2000" dirty="0" smtClean="0"/>
              <a:t>Luminaires arrangement of lecture room.</a:t>
            </a:r>
          </a:p>
          <a:p>
            <a:pPr marL="0" indent="0">
              <a:buNone/>
            </a:pPr>
            <a:endParaRPr lang="en-US" dirty="0"/>
          </a:p>
        </p:txBody>
      </p:sp>
      <p:pic>
        <p:nvPicPr>
          <p:cNvPr id="5" name="Picture 4"/>
          <p:cNvPicPr/>
          <p:nvPr/>
        </p:nvPicPr>
        <p:blipFill>
          <a:blip r:embed="rId2"/>
          <a:stretch>
            <a:fillRect/>
          </a:stretch>
        </p:blipFill>
        <p:spPr>
          <a:xfrm>
            <a:off x="2787262" y="1627128"/>
            <a:ext cx="6952326" cy="44265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86423634"/>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57578" y="167425"/>
            <a:ext cx="12192000" cy="6858000"/>
          </a:xfrm>
        </p:spPr>
        <p:txBody>
          <a:bodyPr/>
          <a:lstStyle/>
          <a:p>
            <a:pPr marL="0" indent="0">
              <a:buNone/>
            </a:pPr>
            <a:r>
              <a:rPr lang="en-US" sz="2000" dirty="0" smtClean="0"/>
              <a:t>Luminaires used:</a:t>
            </a:r>
          </a:p>
          <a:p>
            <a:endParaRPr lang="en-US" dirty="0"/>
          </a:p>
        </p:txBody>
      </p:sp>
      <p:pic>
        <p:nvPicPr>
          <p:cNvPr id="6" name="Content Placeholder 3" descr="C:\Users\User\Desktop\uni\5th year 2nd semester\Graduation project2\electrical\Lecture room\22.PNG"/>
          <p:cNvPicPr>
            <a:picLock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19945" y="706582"/>
            <a:ext cx="4353791" cy="56678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67800903"/>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124" y="154546"/>
            <a:ext cx="12192000" cy="6858000"/>
          </a:xfrm>
        </p:spPr>
        <p:txBody>
          <a:bodyPr/>
          <a:lstStyle/>
          <a:p>
            <a:pPr marL="0" indent="0">
              <a:buNone/>
            </a:pPr>
            <a:r>
              <a:rPr lang="en-US" sz="2000" dirty="0" smtClean="0"/>
              <a:t>Lecture room false color:</a:t>
            </a:r>
          </a:p>
          <a:p>
            <a:pPr marL="0" indent="0">
              <a:buNone/>
            </a:pPr>
            <a:endParaRPr lang="en-US" dirty="0"/>
          </a:p>
        </p:txBody>
      </p:sp>
      <p:pic>
        <p:nvPicPr>
          <p:cNvPr id="4" name="Picture 3" descr="C:\Users\User\Desktop\uni\5th year 2nd semester\Graduation project2\electrical\Lecture room\3.PNG"/>
          <p:cNvPicPr/>
          <p:nvPr/>
        </p:nvPicPr>
        <p:blipFill>
          <a:blip r:embed="rId2">
            <a:extLst>
              <a:ext uri="{28A0092B-C50C-407E-A947-70E740481C1C}">
                <a14:useLocalDpi xmlns:a14="http://schemas.microsoft.com/office/drawing/2010/main" val="0"/>
              </a:ext>
            </a:extLst>
          </a:blip>
          <a:srcRect/>
          <a:stretch>
            <a:fillRect/>
          </a:stretch>
        </p:blipFill>
        <p:spPr bwMode="auto">
          <a:xfrm>
            <a:off x="1340427" y="1007919"/>
            <a:ext cx="9715500" cy="53276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41687471"/>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38" y="-257577"/>
            <a:ext cx="11483662" cy="7219487"/>
          </a:xfrm>
        </p:spPr>
        <p:txBody>
          <a:bodyPr/>
          <a:lstStyle/>
          <a:p>
            <a:pPr marL="0" indent="0">
              <a:buNone/>
            </a:pPr>
            <a:endParaRPr lang="en-US" sz="2000" dirty="0" smtClean="0"/>
          </a:p>
          <a:p>
            <a:pPr marL="0" indent="0">
              <a:buNone/>
            </a:pPr>
            <a:r>
              <a:rPr lang="en-US" sz="2000" dirty="0" smtClean="0"/>
              <a:t>Illuminance value chart in lecture room</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indent="0" algn="ctr">
              <a:buNone/>
            </a:pPr>
            <a:endParaRPr lang="en-US" dirty="0" smtClean="0"/>
          </a:p>
          <a:p>
            <a:pPr marL="0" indent="0" algn="ctr">
              <a:buNone/>
            </a:pPr>
            <a:endParaRPr lang="en-US" dirty="0"/>
          </a:p>
          <a:p>
            <a:pPr marL="0" indent="0" algn="ctr">
              <a:buNone/>
            </a:pPr>
            <a:endParaRPr lang="en-US" dirty="0" smtClean="0"/>
          </a:p>
          <a:p>
            <a:endParaRPr lang="en-US" dirty="0"/>
          </a:p>
        </p:txBody>
      </p:sp>
      <p:pic>
        <p:nvPicPr>
          <p:cNvPr id="5" name="Picture 4" descr="C:\Users\User\Desktop\uni\5th year 2nd semester\Graduation project2\electrical\Lecture room\2.PNG"/>
          <p:cNvPicPr/>
          <p:nvPr/>
        </p:nvPicPr>
        <p:blipFill>
          <a:blip r:embed="rId2">
            <a:extLst>
              <a:ext uri="{28A0092B-C50C-407E-A947-70E740481C1C}">
                <a14:useLocalDpi xmlns:a14="http://schemas.microsoft.com/office/drawing/2010/main" val="0"/>
              </a:ext>
            </a:extLst>
          </a:blip>
          <a:srcRect/>
          <a:stretch>
            <a:fillRect/>
          </a:stretch>
        </p:blipFill>
        <p:spPr bwMode="auto">
          <a:xfrm>
            <a:off x="2057398" y="1171314"/>
            <a:ext cx="7668492" cy="52294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31167843"/>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r>
              <a:rPr lang="en-US" dirty="0" smtClean="0"/>
              <a:t>3D Models for lecture room :</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8127" y="613063"/>
            <a:ext cx="8215745" cy="6161809"/>
          </a:xfrm>
          <a:prstGeom prst="rect">
            <a:avLst/>
          </a:prstGeom>
        </p:spPr>
      </p:pic>
    </p:spTree>
    <p:extLst>
      <p:ext uri="{BB962C8B-B14F-4D97-AF65-F5344CB8AC3E}">
        <p14:creationId xmlns:p14="http://schemas.microsoft.com/office/powerpoint/2010/main" val="328510804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6518" y="-5195"/>
            <a:ext cx="9829800" cy="6863195"/>
          </a:xfrm>
          <a:prstGeom prst="rect">
            <a:avLst/>
          </a:prstGeom>
        </p:spPr>
      </p:pic>
    </p:spTree>
    <p:extLst>
      <p:ext uri="{BB962C8B-B14F-4D97-AF65-F5344CB8AC3E}">
        <p14:creationId xmlns:p14="http://schemas.microsoft.com/office/powerpoint/2010/main" val="1317124880"/>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1972" y="0"/>
            <a:ext cx="12192000" cy="6712528"/>
          </a:xfrm>
        </p:spPr>
        <p:txBody>
          <a:bodyPr/>
          <a:lstStyle/>
          <a:p>
            <a:pPr marL="0" indent="0">
              <a:buNone/>
            </a:pPr>
            <a:r>
              <a:rPr lang="en-US" sz="2400" dirty="0" smtClean="0">
                <a:latin typeface="Times New Roman" panose="02020603050405020304" pitchFamily="18" charset="0"/>
                <a:cs typeface="Times New Roman" panose="02020603050405020304" pitchFamily="18" charset="0"/>
              </a:rPr>
              <a:t>Min. Maintenance illumination, illumination values before redesign Vs. illumination values after redesign.</a:t>
            </a: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30094085"/>
              </p:ext>
            </p:extLst>
          </p:nvPr>
        </p:nvGraphicFramePr>
        <p:xfrm>
          <a:off x="0" y="872841"/>
          <a:ext cx="12192000" cy="5194864"/>
        </p:xfrm>
        <a:graphic>
          <a:graphicData uri="http://schemas.openxmlformats.org/drawingml/2006/table">
            <a:tbl>
              <a:tblPr firstRow="1" firstCol="1" bandRow="1">
                <a:tableStyleId>{8799B23B-EC83-4686-B30A-512413B5E67A}</a:tableStyleId>
              </a:tblPr>
              <a:tblGrid>
                <a:gridCol w="3001785"/>
                <a:gridCol w="3485944"/>
                <a:gridCol w="3010588"/>
                <a:gridCol w="2693683"/>
              </a:tblGrid>
              <a:tr h="498759">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Type of space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Min. maintenance illumination(lux)</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Illumination before (lux)</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Illumination after (lux)</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Classroom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564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303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Office</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428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503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Toilet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100-150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152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137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Corridor</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100-150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194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120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Entrance hall</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339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236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1933">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Tennis</a:t>
                      </a:r>
                      <a:r>
                        <a:rPr lang="en-US" sz="1800" baseline="0" dirty="0" smtClean="0">
                          <a:effectLst/>
                          <a:latin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cs typeface="Times New Roman" panose="02020603050405020304" pitchFamily="18" charset="0"/>
                        </a:rPr>
                        <a:t>room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305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Indoor court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410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515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Computer Lab.</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317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54397">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Physiotherapy Lab.</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517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Lockers room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177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251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Changing room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100-150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102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107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81154">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Store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225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116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546301505"/>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indent="0">
              <a:buNone/>
            </a:pPr>
            <a:r>
              <a:rPr lang="en-US" sz="2400" dirty="0" smtClean="0">
                <a:latin typeface="Times New Roman" panose="02020603050405020304" pitchFamily="18" charset="0"/>
                <a:cs typeface="Times New Roman" panose="02020603050405020304" pitchFamily="18" charset="0"/>
              </a:rPr>
              <a:t>Recommended uniformity, uniformity value before redesign Vs. uniformity value after redesign.</a:t>
            </a: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891950995"/>
              </p:ext>
            </p:extLst>
          </p:nvPr>
        </p:nvGraphicFramePr>
        <p:xfrm>
          <a:off x="0" y="800098"/>
          <a:ext cx="12192000" cy="4753585"/>
        </p:xfrm>
        <a:graphic>
          <a:graphicData uri="http://schemas.openxmlformats.org/drawingml/2006/table">
            <a:tbl>
              <a:tblPr firstRow="1" firstCol="1" bandRow="1">
                <a:tableStyleId>{8799B23B-EC83-4686-B30A-512413B5E67A}</a:tableStyleId>
              </a:tblPr>
              <a:tblGrid>
                <a:gridCol w="3001785"/>
                <a:gridCol w="3825042"/>
                <a:gridCol w="2671490"/>
                <a:gridCol w="2693683"/>
              </a:tblGrid>
              <a:tr h="737757">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Type of space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Recommended </a:t>
                      </a:r>
                      <a:r>
                        <a:rPr lang="en-US" sz="1800" dirty="0" smtClean="0">
                          <a:effectLst/>
                          <a:latin typeface="Times New Roman" panose="02020603050405020304" pitchFamily="18" charset="0"/>
                          <a:cs typeface="Times New Roman" panose="02020603050405020304" pitchFamily="18" charset="0"/>
                        </a:rPr>
                        <a:t>uniformity</a:t>
                      </a:r>
                    </a:p>
                    <a:p>
                      <a:pPr marL="0" marR="0" algn="ct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cs typeface="Times New Roman" panose="02020603050405020304" pitchFamily="18" charset="0"/>
                        </a:rPr>
                        <a:t>(minimum value</a:t>
                      </a:r>
                      <a:r>
                        <a:rPr lang="en-US" sz="1800" dirty="0" smtClean="0">
                          <a:effectLst/>
                          <a:latin typeface="Times New Roman" panose="02020603050405020304" pitchFamily="18"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Uniformity value </a:t>
                      </a:r>
                      <a:r>
                        <a:rPr lang="en-US" sz="1800" dirty="0" smtClean="0">
                          <a:effectLst/>
                          <a:latin typeface="Times New Roman" panose="02020603050405020304" pitchFamily="18" charset="0"/>
                          <a:cs typeface="Times New Roman" panose="02020603050405020304" pitchFamily="18" charset="0"/>
                        </a:rPr>
                        <a:t>before redesign.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Uniformity value </a:t>
                      </a:r>
                      <a:r>
                        <a:rPr lang="en-US" sz="1800" dirty="0" smtClean="0">
                          <a:effectLst/>
                          <a:latin typeface="Times New Roman" panose="02020603050405020304" pitchFamily="18" charset="0"/>
                          <a:cs typeface="Times New Roman" panose="02020603050405020304" pitchFamily="18" charset="0"/>
                        </a:rPr>
                        <a:t>after redesign.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Classroom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0.43</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0.65</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Office</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0.72</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0.63</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Toilet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0.13</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0.75</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Corridor</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0.27</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0.66</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Entrance hall</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0.6</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Tennis room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0.78</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Indoor court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0.24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0.82</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Computer Lab.</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0.6</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0.66</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40123">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Physiotherapy Lab.</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Lockers room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0.42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0.61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Changing room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0.97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0.84</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155">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Store</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0.69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0.72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80867503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173" y="0"/>
            <a:ext cx="12192001" cy="6858000"/>
          </a:xfrm>
        </p:spPr>
        <p:txBody>
          <a:bodyPr>
            <a:normAutofit/>
          </a:bodyPr>
          <a:lstStyle/>
          <a:p>
            <a:pPr marL="0" indent="0">
              <a:buNone/>
            </a:pPr>
            <a:r>
              <a:rPr lang="en-US" sz="2400" dirty="0" smtClean="0">
                <a:latin typeface="Times New Roman" panose="02020603050405020304" pitchFamily="18" charset="0"/>
                <a:cs typeface="Times New Roman" panose="02020603050405020304" pitchFamily="18" charset="0"/>
              </a:rPr>
              <a:t>Maximum UGR value,UGR value before redesign Vs. UGR value after redesign.</a:t>
            </a:r>
          </a:p>
          <a:p>
            <a:endParaRPr lang="en-US" sz="2400" dirty="0">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046098441"/>
              </p:ext>
            </p:extLst>
          </p:nvPr>
        </p:nvGraphicFramePr>
        <p:xfrm>
          <a:off x="0" y="810491"/>
          <a:ext cx="12192001" cy="4750741"/>
        </p:xfrm>
        <a:graphic>
          <a:graphicData uri="http://schemas.openxmlformats.org/drawingml/2006/table">
            <a:tbl>
              <a:tblPr firstRow="1" firstCol="1" bandRow="1">
                <a:tableStyleId>{8799B23B-EC83-4686-B30A-512413B5E67A}</a:tableStyleId>
              </a:tblPr>
              <a:tblGrid>
                <a:gridCol w="3577859"/>
                <a:gridCol w="2654541"/>
                <a:gridCol w="3171373"/>
                <a:gridCol w="2788228"/>
              </a:tblGrid>
              <a:tr h="586994">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Type of space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Maximum UGR value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UGR value </a:t>
                      </a:r>
                      <a:r>
                        <a:rPr lang="en-US" sz="1800" dirty="0" smtClean="0">
                          <a:effectLst/>
                          <a:latin typeface="Times New Roman" panose="02020603050405020304" pitchFamily="18" charset="0"/>
                          <a:cs typeface="Times New Roman" panose="02020603050405020304" pitchFamily="18" charset="0"/>
                        </a:rPr>
                        <a:t>before</a:t>
                      </a:r>
                      <a:r>
                        <a:rPr lang="en-US" sz="1800" baseline="0" dirty="0" smtClean="0">
                          <a:effectLst/>
                          <a:latin typeface="Times New Roman" panose="02020603050405020304" pitchFamily="18" charset="0"/>
                          <a:cs typeface="Times New Roman" panose="02020603050405020304" pitchFamily="18" charset="0"/>
                        </a:rPr>
                        <a:t> redesign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UGR value </a:t>
                      </a:r>
                      <a:r>
                        <a:rPr lang="en-US" sz="1800" dirty="0" smtClean="0">
                          <a:effectLst/>
                          <a:latin typeface="Times New Roman" panose="02020603050405020304" pitchFamily="18" charset="0"/>
                          <a:cs typeface="Times New Roman" panose="02020603050405020304" pitchFamily="18" charset="0"/>
                        </a:rPr>
                        <a:t>after redesign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Classroom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20.9</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16.1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Office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14.4</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12.1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Toilet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12</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Corridor</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20.7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17.2</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Entrance hall</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25</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11.3</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Tennis room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22</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19.2</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Indoor court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25</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18.7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22.7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Computer Lab.</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19</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18.2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83147">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Physiotherapy Lab.</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19</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18.9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Lockers room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20.4</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17.4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Changing room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25</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12.3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4600">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Store</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25</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19.1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12.7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61489976"/>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Electrical wiring:</a:t>
            </a:r>
            <a:endParaRPr lang="en-US" dirty="0"/>
          </a:p>
        </p:txBody>
      </p:sp>
      <p:sp>
        <p:nvSpPr>
          <p:cNvPr id="3" name="Content Placeholder 2"/>
          <p:cNvSpPr>
            <a:spLocks noGrp="1"/>
          </p:cNvSpPr>
          <p:nvPr>
            <p:ph idx="1"/>
          </p:nvPr>
        </p:nvSpPr>
        <p:spPr/>
        <p:txBody>
          <a:bodyPr/>
          <a:lstStyle/>
          <a:p>
            <a:pPr marL="0" indent="0">
              <a:buNone/>
            </a:pPr>
            <a:r>
              <a:rPr lang="en-US" sz="2000" dirty="0"/>
              <a:t>1.5 mm diameter electrical wires used for lighting system.</a:t>
            </a:r>
          </a:p>
          <a:p>
            <a:pPr marL="0" indent="0">
              <a:buNone/>
            </a:pPr>
            <a:endParaRPr lang="en-US" sz="2000" dirty="0"/>
          </a:p>
          <a:p>
            <a:pPr marL="0" indent="0">
              <a:buNone/>
            </a:pPr>
            <a:r>
              <a:rPr lang="en-US" sz="2000" dirty="0"/>
              <a:t>2.5mm diameter for sockets and special loads from circuit breakers to the lighting system in the </a:t>
            </a:r>
            <a:r>
              <a:rPr lang="en-US" sz="2000" dirty="0" smtClean="0"/>
              <a:t>college.</a:t>
            </a:r>
            <a:endParaRPr lang="en-US" sz="2000" dirty="0"/>
          </a:p>
          <a:p>
            <a:pPr marL="0" indent="0">
              <a:buNone/>
            </a:pPr>
            <a:endParaRPr lang="en-US" dirty="0"/>
          </a:p>
          <a:p>
            <a:pPr marL="0" indent="0">
              <a:buNone/>
            </a:pPr>
            <a:endParaRPr lang="en-US" dirty="0"/>
          </a:p>
          <a:p>
            <a:endParaRPr lang="en-US" dirty="0"/>
          </a:p>
        </p:txBody>
      </p:sp>
    </p:spTree>
    <p:extLst>
      <p:ext uri="{BB962C8B-B14F-4D97-AF65-F5344CB8AC3E}">
        <p14:creationId xmlns:p14="http://schemas.microsoft.com/office/powerpoint/2010/main" val="86994890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06062" y="128788"/>
            <a:ext cx="12192000" cy="6858000"/>
          </a:xfrm>
        </p:spPr>
        <p:txBody>
          <a:bodyPr/>
          <a:lstStyle/>
          <a:p>
            <a:pPr marL="0" indent="0">
              <a:buNone/>
            </a:pPr>
            <a:r>
              <a:rPr lang="en-US" dirty="0" smtClean="0"/>
              <a:t> </a:t>
            </a:r>
            <a:r>
              <a:rPr lang="en-US" sz="2000" dirty="0" smtClean="0"/>
              <a:t>Number of sockets in Basement:</a:t>
            </a:r>
          </a:p>
          <a:p>
            <a:pPr marL="0" indent="0">
              <a:buNone/>
            </a:pPr>
            <a:endParaRPr lang="en-US" b="1" dirty="0"/>
          </a:p>
        </p:txBody>
      </p:sp>
      <p:graphicFrame>
        <p:nvGraphicFramePr>
          <p:cNvPr id="6" name="Table 5"/>
          <p:cNvGraphicFramePr>
            <a:graphicFrameLocks noGrp="1"/>
          </p:cNvGraphicFramePr>
          <p:nvPr>
            <p:extLst>
              <p:ext uri="{D42A27DB-BD31-4B8C-83A1-F6EECF244321}">
                <p14:modId xmlns:p14="http://schemas.microsoft.com/office/powerpoint/2010/main" val="4171184894"/>
              </p:ext>
            </p:extLst>
          </p:nvPr>
        </p:nvGraphicFramePr>
        <p:xfrm>
          <a:off x="0" y="685800"/>
          <a:ext cx="12192000" cy="6172205"/>
        </p:xfrm>
        <a:graphic>
          <a:graphicData uri="http://schemas.openxmlformats.org/drawingml/2006/table">
            <a:tbl>
              <a:tblPr firstCol="1" bandRow="1">
                <a:tableStyleId>{8799B23B-EC83-4686-B30A-512413B5E67A}</a:tableStyleId>
              </a:tblPr>
              <a:tblGrid>
                <a:gridCol w="6219876"/>
                <a:gridCol w="5972124"/>
              </a:tblGrid>
              <a:tr h="474785">
                <a:tc>
                  <a:txBody>
                    <a:bodyPr/>
                    <a:lstStyle/>
                    <a:p>
                      <a:pPr marL="0" marR="0">
                        <a:lnSpc>
                          <a:spcPct val="115000"/>
                        </a:lnSpc>
                        <a:spcBef>
                          <a:spcPts val="0"/>
                        </a:spcBef>
                        <a:spcAft>
                          <a:spcPts val="100"/>
                        </a:spcAft>
                      </a:pPr>
                      <a:r>
                        <a:rPr lang="en-US" sz="1800" dirty="0">
                          <a:effectLst/>
                          <a:latin typeface="Times New Roman" panose="02020603050405020304" pitchFamily="18" charset="0"/>
                          <a:cs typeface="Times New Roman" panose="02020603050405020304" pitchFamily="18" charset="0"/>
                        </a:rPr>
                        <a:t>Basement floor spaces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Number of sockets</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dirty="0">
                          <a:effectLst/>
                          <a:latin typeface="Times New Roman" panose="02020603050405020304" pitchFamily="18" charset="0"/>
                          <a:cs typeface="Times New Roman" panose="02020603050405020304" pitchFamily="18" charset="0"/>
                        </a:rPr>
                        <a:t>Computer lab.</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22</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dirty="0">
                          <a:effectLst/>
                          <a:latin typeface="Times New Roman" panose="02020603050405020304" pitchFamily="18" charset="0"/>
                          <a:cs typeface="Times New Roman" panose="02020603050405020304" pitchFamily="18" charset="0"/>
                        </a:rPr>
                        <a:t>Physiotherapy lab.</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10</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dirty="0">
                          <a:effectLst/>
                          <a:latin typeface="Times New Roman" panose="02020603050405020304" pitchFamily="18" charset="0"/>
                          <a:cs typeface="Times New Roman" panose="02020603050405020304" pitchFamily="18" charset="0"/>
                        </a:rPr>
                        <a:t>Toilets</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6</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dirty="0">
                          <a:effectLst/>
                          <a:latin typeface="Times New Roman" panose="02020603050405020304" pitchFamily="18" charset="0"/>
                          <a:cs typeface="Times New Roman" panose="02020603050405020304" pitchFamily="18" charset="0"/>
                        </a:rPr>
                        <a:t>Mechanical and electrical rooms</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8</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dirty="0">
                          <a:effectLst/>
                          <a:latin typeface="Times New Roman" panose="02020603050405020304" pitchFamily="18" charset="0"/>
                          <a:cs typeface="Times New Roman" panose="02020603050405020304" pitchFamily="18" charset="0"/>
                        </a:rPr>
                        <a:t>Squash courts</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6</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dirty="0">
                          <a:effectLst/>
                          <a:latin typeface="Times New Roman" panose="02020603050405020304" pitchFamily="18" charset="0"/>
                          <a:cs typeface="Times New Roman" panose="02020603050405020304" pitchFamily="18" charset="0"/>
                        </a:rPr>
                        <a:t>Table tennis room</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3</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dirty="0">
                          <a:effectLst/>
                          <a:latin typeface="Times New Roman" panose="02020603050405020304" pitchFamily="18" charset="0"/>
                          <a:cs typeface="Times New Roman" panose="02020603050405020304" pitchFamily="18" charset="0"/>
                        </a:rPr>
                        <a:t>Fitness room</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10</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dirty="0">
                          <a:effectLst/>
                          <a:latin typeface="Times New Roman" panose="02020603050405020304" pitchFamily="18" charset="0"/>
                          <a:cs typeface="Times New Roman" panose="02020603050405020304" pitchFamily="18" charset="0"/>
                        </a:rPr>
                        <a:t>Weight lifting room</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4</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a:effectLst/>
                          <a:latin typeface="Times New Roman" panose="02020603050405020304" pitchFamily="18" charset="0"/>
                          <a:cs typeface="Times New Roman" panose="02020603050405020304" pitchFamily="18" charset="0"/>
                        </a:rPr>
                        <a:t>Store</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a:effectLst/>
                          <a:latin typeface="Times New Roman" panose="02020603050405020304" pitchFamily="18" charset="0"/>
                          <a:cs typeface="Times New Roman" panose="02020603050405020304" pitchFamily="18" charset="0"/>
                        </a:rPr>
                        <a:t>Stair cases</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2</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a:effectLst/>
                          <a:latin typeface="Times New Roman" panose="02020603050405020304" pitchFamily="18" charset="0"/>
                          <a:cs typeface="Times New Roman" panose="02020603050405020304" pitchFamily="18" charset="0"/>
                        </a:rPr>
                        <a:t>Corridors</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9</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4785">
                <a:tc>
                  <a:txBody>
                    <a:bodyPr/>
                    <a:lstStyle/>
                    <a:p>
                      <a:pPr marL="0" marR="0">
                        <a:lnSpc>
                          <a:spcPct val="115000"/>
                        </a:lnSpc>
                        <a:spcBef>
                          <a:spcPts val="0"/>
                        </a:spcBef>
                        <a:spcAft>
                          <a:spcPts val="100"/>
                        </a:spcAft>
                      </a:pPr>
                      <a:r>
                        <a:rPr lang="en-US" sz="1800">
                          <a:effectLst/>
                          <a:latin typeface="Times New Roman" panose="02020603050405020304" pitchFamily="18" charset="0"/>
                          <a:cs typeface="Times New Roman" panose="02020603050405020304" pitchFamily="18" charset="0"/>
                        </a:rPr>
                        <a:t>Total number of sockets</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81</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792562405"/>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indent="0">
              <a:buNone/>
            </a:pPr>
            <a:r>
              <a:rPr lang="en-US" dirty="0" smtClean="0"/>
              <a:t>Number of sockets in Ground floor:</a:t>
            </a:r>
          </a:p>
          <a:p>
            <a:endParaRPr lang="en-US" dirty="0" smtClean="0"/>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988353830"/>
              </p:ext>
            </p:extLst>
          </p:nvPr>
        </p:nvGraphicFramePr>
        <p:xfrm>
          <a:off x="-2" y="665021"/>
          <a:ext cx="12192002" cy="5798124"/>
        </p:xfrm>
        <a:graphic>
          <a:graphicData uri="http://schemas.openxmlformats.org/drawingml/2006/table">
            <a:tbl>
              <a:tblPr firstCol="1" bandRow="1">
                <a:tableStyleId>{8799B23B-EC83-4686-B30A-512413B5E67A}</a:tableStyleId>
              </a:tblPr>
              <a:tblGrid>
                <a:gridCol w="6096001"/>
                <a:gridCol w="6096001"/>
              </a:tblGrid>
              <a:tr h="464124">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Ground floor spaces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Number of sockets</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Classrooms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31</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Offices</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49</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toilets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11</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Stairs cases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4</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Corridors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15</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Pantries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2</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gn="just">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Reception</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4</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gn="just">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Stores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3</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gn="just">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Mechanical and electrical rooms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4</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gn="just">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First aid room</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3</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gn="just">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Lockers rooms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6</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44500">
                <a:tc>
                  <a:txBody>
                    <a:bodyPr/>
                    <a:lstStyle/>
                    <a:p>
                      <a:pPr marL="0" marR="0" algn="just">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Total number of sockets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132</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366363783"/>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7729" y="193184"/>
            <a:ext cx="12192000" cy="6858000"/>
          </a:xfrm>
        </p:spPr>
        <p:txBody>
          <a:bodyPr/>
          <a:lstStyle/>
          <a:p>
            <a:pPr marL="0" indent="0">
              <a:buNone/>
            </a:pPr>
            <a:r>
              <a:rPr lang="en-US" sz="2000" dirty="0" smtClean="0"/>
              <a:t>Number of sockets in First floor:</a:t>
            </a: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53681484"/>
              </p:ext>
            </p:extLst>
          </p:nvPr>
        </p:nvGraphicFramePr>
        <p:xfrm>
          <a:off x="-3" y="727364"/>
          <a:ext cx="12192002" cy="6130638"/>
        </p:xfrm>
        <a:graphic>
          <a:graphicData uri="http://schemas.openxmlformats.org/drawingml/2006/table">
            <a:tbl>
              <a:tblPr firstCol="1" bandRow="1">
                <a:tableStyleId>{8799B23B-EC83-4686-B30A-512413B5E67A}</a:tableStyleId>
              </a:tblPr>
              <a:tblGrid>
                <a:gridCol w="6096001"/>
                <a:gridCol w="6096001"/>
              </a:tblGrid>
              <a:tr h="681182">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First floor spaces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Number of sockets</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681182">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Toilets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8</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681182">
                <a:tc>
                  <a:txBody>
                    <a:bodyPr/>
                    <a:lstStyle/>
                    <a:p>
                      <a:pPr marL="0" marR="0">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Classroom</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17</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681182">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Indoor court</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8</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681182">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Corridors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10</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681182">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Stair cases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2</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681182">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Store</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681182">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Mechanical room </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1</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681182">
                <a:tc>
                  <a:txBody>
                    <a:bodyPr/>
                    <a:lstStyle/>
                    <a:p>
                      <a:pPr marL="0" marR="0">
                        <a:lnSpc>
                          <a:spcPct val="115000"/>
                        </a:lnSpc>
                        <a:spcBef>
                          <a:spcPts val="0"/>
                        </a:spcBef>
                        <a:spcAft>
                          <a:spcPts val="100"/>
                        </a:spcAft>
                      </a:pPr>
                      <a:r>
                        <a:rPr lang="en-US" sz="1800" b="1">
                          <a:effectLst/>
                          <a:latin typeface="Times New Roman" panose="02020603050405020304" pitchFamily="18" charset="0"/>
                          <a:cs typeface="Times New Roman" panose="02020603050405020304" pitchFamily="18" charset="0"/>
                        </a:rPr>
                        <a:t>Total number of sockets</a:t>
                      </a:r>
                      <a:endPar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
                        </a:spcAft>
                      </a:pPr>
                      <a:r>
                        <a:rPr lang="en-US" sz="1800" b="1" dirty="0">
                          <a:effectLst/>
                          <a:latin typeface="Times New Roman" panose="02020603050405020304" pitchFamily="18" charset="0"/>
                          <a:cs typeface="Times New Roman" panose="02020603050405020304" pitchFamily="18" charset="0"/>
                        </a:rPr>
                        <a:t>47</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4017767758"/>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57577" y="167425"/>
            <a:ext cx="12192000" cy="6858000"/>
          </a:xfrm>
        </p:spPr>
        <p:txBody>
          <a:bodyPr/>
          <a:lstStyle/>
          <a:p>
            <a:pPr marL="0" indent="0">
              <a:buNone/>
            </a:pPr>
            <a:r>
              <a:rPr lang="en-US" sz="2000" dirty="0" smtClean="0"/>
              <a:t>Cable cross sectional area for each distribution board.</a:t>
            </a:r>
          </a:p>
          <a:p>
            <a:pPr marL="0" indent="0">
              <a:buNone/>
            </a:pP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935160657"/>
              </p:ext>
            </p:extLst>
          </p:nvPr>
        </p:nvGraphicFramePr>
        <p:xfrm>
          <a:off x="187035" y="1392382"/>
          <a:ext cx="11876810" cy="3688770"/>
        </p:xfrm>
        <a:graphic>
          <a:graphicData uri="http://schemas.openxmlformats.org/drawingml/2006/table">
            <a:tbl>
              <a:tblPr firstRow="1" firstCol="1" bandRow="1">
                <a:tableStyleId>{8799B23B-EC83-4686-B30A-512413B5E67A}</a:tableStyleId>
              </a:tblPr>
              <a:tblGrid>
                <a:gridCol w="5938405"/>
                <a:gridCol w="5938405"/>
              </a:tblGrid>
              <a:tr h="737754">
                <a:tc>
                  <a:txBody>
                    <a:bodyPr/>
                    <a:lstStyle/>
                    <a:p>
                      <a:pPr marL="0" marR="0" algn="l">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Cable cross sectional area (mm</a:t>
                      </a:r>
                      <a:r>
                        <a:rPr lang="en-US" sz="1800" b="1" baseline="30000" dirty="0">
                          <a:effectLst/>
                          <a:latin typeface="Times New Roman" panose="02020603050405020304" pitchFamily="18" charset="0"/>
                          <a:cs typeface="Times New Roman" panose="02020603050405020304" pitchFamily="18" charset="0"/>
                        </a:rPr>
                        <a:t>2</a:t>
                      </a:r>
                      <a:r>
                        <a:rPr lang="en-US" sz="1800" b="1" dirty="0">
                          <a:effectLst/>
                          <a:latin typeface="Times New Roman" panose="02020603050405020304" pitchFamily="18" charset="0"/>
                          <a:cs typeface="Times New Roman" panose="02020603050405020304" pitchFamily="18" charset="0"/>
                        </a:rPr>
                        <a: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737754">
                <a:tc>
                  <a:txBody>
                    <a:bodyPr/>
                    <a:lstStyle/>
                    <a:p>
                      <a:pPr marL="0" marR="0" algn="l">
                        <a:lnSpc>
                          <a:spcPct val="107000"/>
                        </a:lnSpc>
                        <a:spcBef>
                          <a:spcPts val="0"/>
                        </a:spcBef>
                        <a:spcAft>
                          <a:spcPts val="0"/>
                        </a:spcAft>
                      </a:pPr>
                      <a:r>
                        <a:rPr lang="en-US" sz="1800" b="1">
                          <a:effectLst/>
                          <a:latin typeface="Times New Roman" panose="02020603050405020304" pitchFamily="18" charset="0"/>
                          <a:cs typeface="Times New Roman" panose="02020603050405020304" pitchFamily="18" charset="0"/>
                        </a:rPr>
                        <a:t>D.B.1 (Basement)</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25</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737754">
                <a:tc>
                  <a:txBody>
                    <a:bodyPr/>
                    <a:lstStyle/>
                    <a:p>
                      <a:pPr marL="0" marR="0" algn="l">
                        <a:lnSpc>
                          <a:spcPct val="107000"/>
                        </a:lnSpc>
                        <a:spcBef>
                          <a:spcPts val="0"/>
                        </a:spcBef>
                        <a:spcAft>
                          <a:spcPts val="0"/>
                        </a:spcAft>
                      </a:pPr>
                      <a:r>
                        <a:rPr lang="en-US" sz="1800" b="1">
                          <a:effectLst/>
                          <a:latin typeface="Times New Roman" panose="02020603050405020304" pitchFamily="18" charset="0"/>
                          <a:cs typeface="Times New Roman" panose="02020603050405020304" pitchFamily="18" charset="0"/>
                        </a:rPr>
                        <a:t>D.B.2 ( Ground floor)</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10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737754">
                <a:tc>
                  <a:txBody>
                    <a:bodyPr/>
                    <a:lstStyle/>
                    <a:p>
                      <a:pPr marL="0" marR="0" algn="l">
                        <a:lnSpc>
                          <a:spcPct val="107000"/>
                        </a:lnSpc>
                        <a:spcBef>
                          <a:spcPts val="0"/>
                        </a:spcBef>
                        <a:spcAft>
                          <a:spcPts val="0"/>
                        </a:spcAft>
                      </a:pPr>
                      <a:r>
                        <a:rPr lang="en-US" sz="1800" b="1">
                          <a:effectLst/>
                          <a:latin typeface="Times New Roman" panose="02020603050405020304" pitchFamily="18" charset="0"/>
                          <a:cs typeface="Times New Roman" panose="02020603050405020304" pitchFamily="18" charset="0"/>
                        </a:rPr>
                        <a:t>D.B.3 ( First floor)</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2.5</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737754">
                <a:tc>
                  <a:txBody>
                    <a:bodyPr/>
                    <a:lstStyle/>
                    <a:p>
                      <a:pPr marL="0" marR="0" algn="l">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D.B.4 ( Indoor court)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6</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778959037"/>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r>
              <a:rPr lang="en-US" sz="2000" dirty="0" smtClean="0"/>
              <a:t>Basement lighting plan</a:t>
            </a:r>
          </a:p>
          <a:p>
            <a:pPr marL="0" indent="0">
              <a:buNone/>
            </a:pPr>
            <a:endParaRPr lang="en-US" dirty="0"/>
          </a:p>
        </p:txBody>
      </p:sp>
      <p:pic>
        <p:nvPicPr>
          <p:cNvPr id="4" name="Picture 3"/>
          <p:cNvPicPr>
            <a:picLocks noChangeAspect="1"/>
          </p:cNvPicPr>
          <p:nvPr/>
        </p:nvPicPr>
        <p:blipFill>
          <a:blip r:embed="rId2"/>
          <a:stretch>
            <a:fillRect/>
          </a:stretch>
        </p:blipFill>
        <p:spPr>
          <a:xfrm>
            <a:off x="561975" y="1555190"/>
            <a:ext cx="11068050" cy="343852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13817569"/>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indent="0">
              <a:buNone/>
            </a:pPr>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smtClean="0"/>
          </a:p>
          <a:p>
            <a:pPr marL="0" indent="0" algn="ctr">
              <a:buNone/>
            </a:pPr>
            <a:r>
              <a:rPr lang="en-US" dirty="0" smtClean="0"/>
              <a:t>Ground </a:t>
            </a:r>
            <a:r>
              <a:rPr lang="en-US" sz="2000" dirty="0" smtClean="0"/>
              <a:t>floor</a:t>
            </a:r>
            <a:r>
              <a:rPr lang="en-US" dirty="0" smtClean="0"/>
              <a:t> lighting plan.</a:t>
            </a:r>
          </a:p>
        </p:txBody>
      </p:sp>
      <p:pic>
        <p:nvPicPr>
          <p:cNvPr id="5" name="Picture 4"/>
          <p:cNvPicPr>
            <a:picLocks noChangeAspect="1"/>
          </p:cNvPicPr>
          <p:nvPr/>
        </p:nvPicPr>
        <p:blipFill>
          <a:blip r:embed="rId2"/>
          <a:stretch>
            <a:fillRect/>
          </a:stretch>
        </p:blipFill>
        <p:spPr>
          <a:xfrm>
            <a:off x="216792" y="360608"/>
            <a:ext cx="11758416" cy="585571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867895774"/>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endParaRPr lang="en-US" dirty="0" smtClean="0"/>
          </a:p>
          <a:p>
            <a:pPr marL="0" indent="0">
              <a:buNone/>
            </a:pPr>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pPr marL="0" indent="0" algn="ctr">
              <a:buNone/>
            </a:pPr>
            <a:endParaRPr lang="en-US" dirty="0" smtClean="0"/>
          </a:p>
          <a:p>
            <a:pPr marL="0" indent="0" algn="ctr">
              <a:buNone/>
            </a:pPr>
            <a:endParaRPr lang="en-US" dirty="0"/>
          </a:p>
          <a:p>
            <a:pPr marL="0" indent="0" algn="ctr">
              <a:buNone/>
            </a:pPr>
            <a:r>
              <a:rPr lang="en-US" dirty="0" smtClean="0"/>
              <a:t>First floor lighting plan</a:t>
            </a:r>
          </a:p>
        </p:txBody>
      </p:sp>
      <p:pic>
        <p:nvPicPr>
          <p:cNvPr id="4" name="Picture 3"/>
          <p:cNvPicPr>
            <a:picLocks noChangeAspect="1"/>
          </p:cNvPicPr>
          <p:nvPr/>
        </p:nvPicPr>
        <p:blipFill>
          <a:blip r:embed="rId2"/>
          <a:stretch>
            <a:fillRect/>
          </a:stretch>
        </p:blipFill>
        <p:spPr>
          <a:xfrm>
            <a:off x="185132" y="388708"/>
            <a:ext cx="11821736" cy="501881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292573820"/>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r>
              <a:rPr lang="en-US" dirty="0" smtClean="0"/>
              <a:t>Ground floor Socket’s distribution.</a:t>
            </a:r>
          </a:p>
        </p:txBody>
      </p:sp>
      <p:pic>
        <p:nvPicPr>
          <p:cNvPr id="4" name="Picture 3"/>
          <p:cNvPicPr>
            <a:picLocks noChangeAspect="1"/>
          </p:cNvPicPr>
          <p:nvPr/>
        </p:nvPicPr>
        <p:blipFill>
          <a:blip r:embed="rId2"/>
          <a:stretch>
            <a:fillRect/>
          </a:stretch>
        </p:blipFill>
        <p:spPr>
          <a:xfrm>
            <a:off x="443583" y="276773"/>
            <a:ext cx="10944225" cy="567690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121038427"/>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0" y="0"/>
            <a:ext cx="12192000" cy="6858000"/>
          </a:xfrm>
        </p:spPr>
        <p:txBody>
          <a:bodyPr>
            <a:normAutofit/>
          </a:bodyPr>
          <a:lstStyle/>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r>
              <a:rPr lang="en-US" dirty="0" smtClean="0"/>
              <a:t>Ground floor Circuit breaker.</a:t>
            </a:r>
            <a:endParaRPr lang="en-US" dirty="0"/>
          </a:p>
        </p:txBody>
      </p:sp>
      <p:pic>
        <p:nvPicPr>
          <p:cNvPr id="7" name="Content Placeholder 3"/>
          <p:cNvPicPr>
            <a:picLocks noChangeAspect="1"/>
          </p:cNvPicPr>
          <p:nvPr/>
        </p:nvPicPr>
        <p:blipFill>
          <a:blip r:embed="rId2"/>
          <a:stretch>
            <a:fillRect/>
          </a:stretch>
        </p:blipFill>
        <p:spPr>
          <a:xfrm>
            <a:off x="79874" y="840931"/>
            <a:ext cx="12032252" cy="4317986"/>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098056160"/>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1972" y="12879"/>
            <a:ext cx="12192000" cy="6845121"/>
          </a:xfrm>
        </p:spPr>
        <p:txBody>
          <a:bodyPr/>
          <a:lstStyle/>
          <a:p>
            <a:pPr marL="0" indent="0">
              <a:buNone/>
            </a:pPr>
            <a:r>
              <a:rPr lang="en-US" sz="4400" dirty="0" smtClean="0">
                <a:latin typeface="+mj-lt"/>
              </a:rPr>
              <a:t>Mechanical design:</a:t>
            </a:r>
          </a:p>
          <a:p>
            <a:pPr>
              <a:buFont typeface="Wingdings" panose="05000000000000000000" pitchFamily="2" charset="2"/>
              <a:buChar char="v"/>
            </a:pPr>
            <a:endParaRPr lang="en-US" dirty="0" smtClean="0"/>
          </a:p>
          <a:p>
            <a:pPr>
              <a:buFont typeface="Wingdings" panose="05000000000000000000" pitchFamily="2" charset="2"/>
              <a:buChar char="v"/>
            </a:pPr>
            <a:r>
              <a:rPr lang="en-US" sz="2000" dirty="0" smtClean="0"/>
              <a:t>Drainage system.</a:t>
            </a:r>
          </a:p>
          <a:p>
            <a:pPr>
              <a:buFont typeface="Wingdings" panose="05000000000000000000" pitchFamily="2" charset="2"/>
              <a:buChar char="v"/>
            </a:pPr>
            <a:r>
              <a:rPr lang="en-US" sz="2000" dirty="0" smtClean="0"/>
              <a:t>Water supply syste</a:t>
            </a:r>
            <a:r>
              <a:rPr lang="en-US" sz="2000" dirty="0"/>
              <a:t>m</a:t>
            </a:r>
            <a:r>
              <a:rPr lang="en-US" sz="2000" dirty="0" smtClean="0"/>
              <a:t>.</a:t>
            </a:r>
          </a:p>
          <a:p>
            <a:pPr>
              <a:buFont typeface="Wingdings" panose="05000000000000000000" pitchFamily="2" charset="2"/>
              <a:buChar char="v"/>
            </a:pPr>
            <a:r>
              <a:rPr lang="en-US" sz="2000" dirty="0" smtClean="0"/>
              <a:t>Hot water.</a:t>
            </a:r>
          </a:p>
          <a:p>
            <a:pPr>
              <a:buFont typeface="Wingdings" panose="05000000000000000000" pitchFamily="2" charset="2"/>
              <a:buChar char="v"/>
            </a:pPr>
            <a:r>
              <a:rPr lang="en-US" sz="2000" dirty="0" smtClean="0"/>
              <a:t>Water consumption.</a:t>
            </a:r>
          </a:p>
          <a:p>
            <a:pPr>
              <a:buFont typeface="Wingdings" panose="05000000000000000000" pitchFamily="2" charset="2"/>
              <a:buChar char="v"/>
            </a:pPr>
            <a:r>
              <a:rPr lang="en-US" sz="2000" dirty="0" smtClean="0"/>
              <a:t>Rainfall water.</a:t>
            </a:r>
          </a:p>
          <a:p>
            <a:pPr>
              <a:buFont typeface="Wingdings" panose="05000000000000000000" pitchFamily="2" charset="2"/>
              <a:buChar char="v"/>
            </a:pPr>
            <a:r>
              <a:rPr lang="en-US" sz="2000" dirty="0" smtClean="0"/>
              <a:t>HVAC system</a:t>
            </a:r>
            <a:endParaRPr lang="en-US" sz="2000" dirty="0"/>
          </a:p>
        </p:txBody>
      </p:sp>
    </p:spTree>
    <p:extLst>
      <p:ext uri="{BB962C8B-B14F-4D97-AF65-F5344CB8AC3E}">
        <p14:creationId xmlns:p14="http://schemas.microsoft.com/office/powerpoint/2010/main" val="2006277865"/>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09093" y="-154546"/>
            <a:ext cx="12192000" cy="6858000"/>
          </a:xfrm>
        </p:spPr>
        <p:txBody>
          <a:bodyPr/>
          <a:lstStyle/>
          <a:p>
            <a:endParaRPr lang="en-US" dirty="0" smtClean="0"/>
          </a:p>
          <a:p>
            <a:pPr marL="0" indent="0">
              <a:buNone/>
            </a:pPr>
            <a:r>
              <a:rPr lang="arn-CL" sz="2000" b="1" dirty="0" smtClean="0"/>
              <a:t>Drainage system</a:t>
            </a:r>
          </a:p>
          <a:p>
            <a:pPr marL="0" indent="0">
              <a:buNone/>
            </a:pPr>
            <a:endParaRPr lang="arn-CL" sz="2000" b="1" dirty="0" smtClean="0"/>
          </a:p>
          <a:p>
            <a:pPr marL="0" indent="0">
              <a:buNone/>
            </a:pPr>
            <a:endParaRPr lang="arn-CL" sz="2000" b="1" dirty="0" smtClean="0"/>
          </a:p>
          <a:p>
            <a:r>
              <a:rPr lang="en-US" sz="2000" dirty="0"/>
              <a:t> </a:t>
            </a:r>
            <a:r>
              <a:rPr lang="arn-CL" sz="2000" dirty="0"/>
              <a:t>Stack diameter is 4 ˝</a:t>
            </a:r>
          </a:p>
          <a:p>
            <a:r>
              <a:rPr lang="en-US" sz="2000" dirty="0"/>
              <a:t>Slope for pipe 4 ˝ (horizontal pipe) = 1 %</a:t>
            </a:r>
          </a:p>
          <a:p>
            <a:r>
              <a:rPr lang="arn-CL" sz="2000" dirty="0"/>
              <a:t>Slope for pipe 2 ˝ = 2 %</a:t>
            </a:r>
          </a:p>
          <a:p>
            <a:pPr>
              <a:buNone/>
            </a:pPr>
            <a:endParaRPr lang="en-US" dirty="0" smtClean="0"/>
          </a:p>
        </p:txBody>
      </p:sp>
    </p:spTree>
    <p:extLst>
      <p:ext uri="{BB962C8B-B14F-4D97-AF65-F5344CB8AC3E}">
        <p14:creationId xmlns:p14="http://schemas.microsoft.com/office/powerpoint/2010/main" val="46171913"/>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r>
              <a:rPr lang="en-US" sz="2000" dirty="0" smtClean="0"/>
              <a:t>Drainage pipes distribution (Basement)</a:t>
            </a:r>
            <a:endParaRPr lang="en-US" sz="2000" dirty="0"/>
          </a:p>
        </p:txBody>
      </p:sp>
      <p:pic>
        <p:nvPicPr>
          <p:cNvPr id="4" name="Picture 3"/>
          <p:cNvPicPr>
            <a:picLocks noChangeAspect="1"/>
          </p:cNvPicPr>
          <p:nvPr/>
        </p:nvPicPr>
        <p:blipFill>
          <a:blip r:embed="rId2"/>
          <a:stretch>
            <a:fillRect/>
          </a:stretch>
        </p:blipFill>
        <p:spPr>
          <a:xfrm>
            <a:off x="633412" y="628650"/>
            <a:ext cx="10925175" cy="560070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271481800"/>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fontScale="92500" lnSpcReduction="10000"/>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r>
              <a:rPr lang="en-US" sz="2200" dirty="0" smtClean="0"/>
              <a:t>Drainage pipes distribution ( Ground floor)</a:t>
            </a:r>
          </a:p>
        </p:txBody>
      </p:sp>
      <p:pic>
        <p:nvPicPr>
          <p:cNvPr id="4" name="Picture 3"/>
          <p:cNvPicPr>
            <a:picLocks noChangeAspect="1"/>
          </p:cNvPicPr>
          <p:nvPr/>
        </p:nvPicPr>
        <p:blipFill>
          <a:blip r:embed="rId2"/>
          <a:stretch>
            <a:fillRect/>
          </a:stretch>
        </p:blipFill>
        <p:spPr>
          <a:xfrm>
            <a:off x="200025" y="295706"/>
            <a:ext cx="11791950" cy="593407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843255021"/>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a:bodyPr>
          <a:lstStyle/>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r>
              <a:rPr lang="en-US" sz="2000" dirty="0" smtClean="0"/>
              <a:t>Drainage pipes distribution(First floor)</a:t>
            </a:r>
            <a:endParaRPr lang="en-US" sz="2000" dirty="0"/>
          </a:p>
        </p:txBody>
      </p:sp>
      <p:pic>
        <p:nvPicPr>
          <p:cNvPr id="4" name="Picture 3"/>
          <p:cNvPicPr>
            <a:picLocks noChangeAspect="1"/>
          </p:cNvPicPr>
          <p:nvPr/>
        </p:nvPicPr>
        <p:blipFill>
          <a:blip r:embed="rId2"/>
          <a:stretch>
            <a:fillRect/>
          </a:stretch>
        </p:blipFill>
        <p:spPr>
          <a:xfrm>
            <a:off x="154546" y="595312"/>
            <a:ext cx="11658600" cy="566737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83325562"/>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a:bodyPr>
          <a:lstStyle/>
          <a:p>
            <a:pPr marL="0" indent="0" algn="ctr">
              <a:buNone/>
            </a:pPr>
            <a:endParaRPr lang="en-US" dirty="0" smtClean="0"/>
          </a:p>
          <a:p>
            <a:pPr marL="0" indent="0" algn="ctr">
              <a:buNone/>
            </a:pPr>
            <a:endParaRPr lang="en-US" dirty="0" smtClean="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r>
              <a:rPr lang="en-US" sz="2000" dirty="0" smtClean="0"/>
              <a:t>Water drainage in roof</a:t>
            </a:r>
            <a:endParaRPr lang="en-US" sz="2000" dirty="0"/>
          </a:p>
        </p:txBody>
      </p:sp>
      <p:pic>
        <p:nvPicPr>
          <p:cNvPr id="4" name="Picture 3"/>
          <p:cNvPicPr>
            <a:picLocks noChangeAspect="1"/>
          </p:cNvPicPr>
          <p:nvPr/>
        </p:nvPicPr>
        <p:blipFill>
          <a:blip r:embed="rId2"/>
          <a:stretch>
            <a:fillRect/>
          </a:stretch>
        </p:blipFill>
        <p:spPr>
          <a:xfrm>
            <a:off x="292243" y="837127"/>
            <a:ext cx="11607513" cy="4943492"/>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933691280"/>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789" y="193184"/>
            <a:ext cx="12192000" cy="6858000"/>
          </a:xfrm>
        </p:spPr>
        <p:txBody>
          <a:bodyPr/>
          <a:lstStyle/>
          <a:p>
            <a:pPr marL="0" indent="0">
              <a:buNone/>
            </a:pPr>
            <a:r>
              <a:rPr lang="en-US" sz="2000" b="1" dirty="0" smtClean="0"/>
              <a:t>Water supply system</a:t>
            </a:r>
          </a:p>
          <a:p>
            <a:pPr marL="0" indent="0">
              <a:buNone/>
            </a:pPr>
            <a:r>
              <a:rPr lang="en-US" sz="2000" dirty="0" smtClean="0"/>
              <a:t>Fixtures unit in each floor</a:t>
            </a:r>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a:p>
          <a:p>
            <a:pPr marL="0" indent="0">
              <a:buNone/>
            </a:pPr>
            <a:r>
              <a:rPr kumimoji="0" 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Total number of FUs = 313 FU.</a:t>
            </a:r>
            <a:endParaRPr lang="en-US" sz="2000" dirty="0" smtClean="0"/>
          </a:p>
          <a:p>
            <a:pPr marL="0" indent="0">
              <a:buNone/>
            </a:pPr>
            <a:endParaRPr lang="en-US" dirty="0"/>
          </a:p>
          <a:p>
            <a:pPr marL="0" indent="0">
              <a:buNone/>
            </a:pP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51515989"/>
              </p:ext>
            </p:extLst>
          </p:nvPr>
        </p:nvGraphicFramePr>
        <p:xfrm>
          <a:off x="-3" y="1267688"/>
          <a:ext cx="12192002" cy="3865420"/>
        </p:xfrm>
        <a:graphic>
          <a:graphicData uri="http://schemas.openxmlformats.org/drawingml/2006/table">
            <a:tbl>
              <a:tblPr firstCol="1" bandRow="1">
                <a:tableStyleId>{8799B23B-EC83-4686-B30A-512413B5E67A}</a:tableStyleId>
              </a:tblPr>
              <a:tblGrid>
                <a:gridCol w="6096001"/>
                <a:gridCol w="6096001"/>
              </a:tblGrid>
              <a:tr h="966355">
                <a:tc>
                  <a:txBody>
                    <a:bodyPr/>
                    <a:lstStyle/>
                    <a:p>
                      <a:pPr marL="0" marR="0" algn="l">
                        <a:lnSpc>
                          <a:spcPct val="115000"/>
                        </a:lnSpc>
                        <a:spcBef>
                          <a:spcPts val="300"/>
                        </a:spcBef>
                        <a:spcAft>
                          <a:spcPts val="300"/>
                        </a:spcAft>
                      </a:pPr>
                      <a:r>
                        <a:rPr lang="en-US" sz="2000" b="1" dirty="0">
                          <a:effectLst/>
                          <a:latin typeface="Times New Roman" panose="02020603050405020304" pitchFamily="18" charset="0"/>
                          <a:cs typeface="Times New Roman" panose="02020603050405020304" pitchFamily="18" charset="0"/>
                        </a:rPr>
                        <a:t>Floor</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15000"/>
                        </a:lnSpc>
                        <a:spcBef>
                          <a:spcPts val="300"/>
                        </a:spcBef>
                        <a:spcAft>
                          <a:spcPts val="300"/>
                        </a:spcAft>
                      </a:pPr>
                      <a:r>
                        <a:rPr lang="en-US" sz="2000" b="1" dirty="0">
                          <a:effectLst/>
                          <a:latin typeface="Times New Roman" panose="02020603050405020304" pitchFamily="18" charset="0"/>
                          <a:cs typeface="Times New Roman" panose="02020603050405020304" pitchFamily="18" charset="0"/>
                        </a:rPr>
                        <a:t>FUs</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966355">
                <a:tc>
                  <a:txBody>
                    <a:bodyPr/>
                    <a:lstStyle/>
                    <a:p>
                      <a:pPr marL="0" marR="0" algn="l">
                        <a:lnSpc>
                          <a:spcPct val="115000"/>
                        </a:lnSpc>
                        <a:spcBef>
                          <a:spcPts val="300"/>
                        </a:spcBef>
                        <a:spcAft>
                          <a:spcPts val="300"/>
                        </a:spcAft>
                      </a:pPr>
                      <a:r>
                        <a:rPr lang="en-US" sz="2000" b="1" dirty="0">
                          <a:effectLst/>
                          <a:latin typeface="Times New Roman" panose="02020603050405020304" pitchFamily="18" charset="0"/>
                          <a:cs typeface="Times New Roman" panose="02020603050405020304" pitchFamily="18" charset="0"/>
                        </a:rPr>
                        <a:t>Basement</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15000"/>
                        </a:lnSpc>
                        <a:spcBef>
                          <a:spcPts val="300"/>
                        </a:spcBef>
                        <a:spcAft>
                          <a:spcPts val="300"/>
                        </a:spcAft>
                      </a:pPr>
                      <a:r>
                        <a:rPr lang="en-US" sz="2000" b="1" dirty="0">
                          <a:effectLst/>
                          <a:latin typeface="Times New Roman" panose="02020603050405020304" pitchFamily="18" charset="0"/>
                          <a:cs typeface="Times New Roman" panose="02020603050405020304" pitchFamily="18" charset="0"/>
                        </a:rPr>
                        <a:t>70</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966355">
                <a:tc>
                  <a:txBody>
                    <a:bodyPr/>
                    <a:lstStyle/>
                    <a:p>
                      <a:pPr marL="0" marR="0" algn="l">
                        <a:lnSpc>
                          <a:spcPct val="115000"/>
                        </a:lnSpc>
                        <a:spcBef>
                          <a:spcPts val="300"/>
                        </a:spcBef>
                        <a:spcAft>
                          <a:spcPts val="300"/>
                        </a:spcAft>
                      </a:pPr>
                      <a:r>
                        <a:rPr lang="en-US" sz="2000" b="1" dirty="0">
                          <a:effectLst/>
                          <a:latin typeface="Times New Roman" panose="02020603050405020304" pitchFamily="18" charset="0"/>
                          <a:cs typeface="Times New Roman" panose="02020603050405020304" pitchFamily="18" charset="0"/>
                        </a:rPr>
                        <a:t>Ground floor</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15000"/>
                        </a:lnSpc>
                        <a:spcBef>
                          <a:spcPts val="300"/>
                        </a:spcBef>
                        <a:spcAft>
                          <a:spcPts val="300"/>
                        </a:spcAft>
                      </a:pPr>
                      <a:r>
                        <a:rPr lang="en-US" sz="2000" b="1" dirty="0">
                          <a:effectLst/>
                          <a:latin typeface="Times New Roman" panose="02020603050405020304" pitchFamily="18" charset="0"/>
                          <a:cs typeface="Times New Roman" panose="02020603050405020304" pitchFamily="18" charset="0"/>
                        </a:rPr>
                        <a:t>164</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966355">
                <a:tc>
                  <a:txBody>
                    <a:bodyPr/>
                    <a:lstStyle/>
                    <a:p>
                      <a:pPr marL="0" marR="0" algn="l">
                        <a:lnSpc>
                          <a:spcPct val="115000"/>
                        </a:lnSpc>
                        <a:spcBef>
                          <a:spcPts val="300"/>
                        </a:spcBef>
                        <a:spcAft>
                          <a:spcPts val="300"/>
                        </a:spcAft>
                      </a:pPr>
                      <a:r>
                        <a:rPr lang="en-US" sz="2000" b="1" dirty="0">
                          <a:effectLst/>
                          <a:latin typeface="Times New Roman" panose="02020603050405020304" pitchFamily="18" charset="0"/>
                          <a:cs typeface="Times New Roman" panose="02020603050405020304" pitchFamily="18" charset="0"/>
                        </a:rPr>
                        <a:t>First </a:t>
                      </a:r>
                      <a:r>
                        <a:rPr lang="en-US" sz="2000" b="1" dirty="0" smtClean="0">
                          <a:effectLst/>
                          <a:latin typeface="Times New Roman" panose="02020603050405020304" pitchFamily="18" charset="0"/>
                          <a:cs typeface="Times New Roman" panose="02020603050405020304" pitchFamily="18" charset="0"/>
                        </a:rPr>
                        <a:t>floor</a:t>
                      </a:r>
                    </a:p>
                  </a:txBody>
                  <a:tcPr marL="68580" marR="68580" marT="0" marB="0"/>
                </a:tc>
                <a:tc>
                  <a:txBody>
                    <a:bodyPr/>
                    <a:lstStyle/>
                    <a:p>
                      <a:pPr marL="0" marR="0" algn="l">
                        <a:lnSpc>
                          <a:spcPct val="115000"/>
                        </a:lnSpc>
                        <a:spcBef>
                          <a:spcPts val="300"/>
                        </a:spcBef>
                        <a:spcAft>
                          <a:spcPts val="300"/>
                        </a:spcAft>
                      </a:pPr>
                      <a:r>
                        <a:rPr lang="en-US" sz="2000" b="1" dirty="0">
                          <a:effectLst/>
                          <a:latin typeface="Times New Roman" panose="02020603050405020304" pitchFamily="18" charset="0"/>
                          <a:cs typeface="Times New Roman" panose="02020603050405020304" pitchFamily="18" charset="0"/>
                        </a:rPr>
                        <a:t>79</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616940564"/>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indent="0">
              <a:buNone/>
            </a:pPr>
            <a:endParaRPr lang="en-US" dirty="0" smtClean="0">
              <a:solidFill>
                <a:srgbClr val="000000"/>
              </a:solidFill>
              <a:latin typeface="Times New Roman" pitchFamily="18" charset="0"/>
              <a:ea typeface="Times New Roman" pitchFamily="18" charset="0"/>
              <a:cs typeface="Times New Roman" pitchFamily="18" charset="0"/>
            </a:endParaRPr>
          </a:p>
          <a:p>
            <a:pPr marL="0" indent="0">
              <a:buNone/>
            </a:pPr>
            <a:r>
              <a:rPr lang="en-US" sz="2400" dirty="0" smtClean="0">
                <a:solidFill>
                  <a:srgbClr val="000000"/>
                </a:solidFill>
                <a:latin typeface="Times New Roman" pitchFamily="18" charset="0"/>
                <a:ea typeface="Times New Roman" pitchFamily="18" charset="0"/>
                <a:cs typeface="Times New Roman" pitchFamily="18" charset="0"/>
              </a:rPr>
              <a:t>Total FUs for feeders and there demand in G.P.M.</a:t>
            </a:r>
            <a:endParaRPr lang="en-US" sz="2400" dirty="0" smtClean="0">
              <a:latin typeface="Arial" pitchFamily="34" charset="0"/>
              <a:cs typeface="Arial" pitchFamily="34" charset="0"/>
            </a:endParaRPr>
          </a:p>
          <a:p>
            <a:pPr marL="0" indent="0">
              <a:buNone/>
            </a:pP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729770"/>
              </p:ext>
            </p:extLst>
          </p:nvPr>
        </p:nvGraphicFramePr>
        <p:xfrm>
          <a:off x="103908" y="1361209"/>
          <a:ext cx="11907983" cy="4234155"/>
        </p:xfrm>
        <a:graphic>
          <a:graphicData uri="http://schemas.openxmlformats.org/drawingml/2006/table">
            <a:tbl>
              <a:tblPr firstCol="1" bandRow="1">
                <a:tableStyleId>{8799B23B-EC83-4686-B30A-512413B5E67A}</a:tableStyleId>
              </a:tblPr>
              <a:tblGrid>
                <a:gridCol w="2683272"/>
                <a:gridCol w="3096310"/>
                <a:gridCol w="3264200"/>
                <a:gridCol w="2864201"/>
              </a:tblGrid>
              <a:tr h="1911955">
                <a:tc>
                  <a:txBody>
                    <a:bodyPr/>
                    <a:lstStyle/>
                    <a:p>
                      <a:pPr marL="0" marR="0">
                        <a:lnSpc>
                          <a:spcPct val="115000"/>
                        </a:lnSpc>
                        <a:spcBef>
                          <a:spcPts val="300"/>
                        </a:spcBef>
                        <a:spcAft>
                          <a:spcPts val="300"/>
                        </a:spcAft>
                      </a:pPr>
                      <a:r>
                        <a:rPr lang="en-US" sz="1800" dirty="0">
                          <a:effectLst/>
                          <a:latin typeface="Times New Roman" panose="02020603050405020304" pitchFamily="18" charset="0"/>
                          <a:cs typeface="Times New Roman" panose="02020603050405020304" pitchFamily="18" charset="0"/>
                        </a:rPr>
                        <a:t>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800" b="1" dirty="0">
                          <a:effectLst/>
                          <a:latin typeface="Times New Roman" panose="02020603050405020304" pitchFamily="18" charset="0"/>
                          <a:cs typeface="Times New Roman" panose="02020603050405020304" pitchFamily="18" charset="0"/>
                        </a:rPr>
                        <a:t>Main feeder</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800" b="1" dirty="0">
                          <a:effectLst/>
                          <a:latin typeface="Times New Roman" panose="02020603050405020304" pitchFamily="18" charset="0"/>
                          <a:cs typeface="Times New Roman" panose="02020603050405020304" pitchFamily="18" charset="0"/>
                        </a:rPr>
                        <a:t>Flat feeder</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800" b="1" dirty="0">
                          <a:effectLst/>
                          <a:latin typeface="Times New Roman" panose="02020603050405020304" pitchFamily="18" charset="0"/>
                          <a:cs typeface="Times New Roman" panose="02020603050405020304" pitchFamily="18" charset="0"/>
                        </a:rPr>
                        <a:t>Branch</a:t>
                      </a:r>
                    </a:p>
                    <a:p>
                      <a:pPr marL="0" marR="0" algn="ctr">
                        <a:lnSpc>
                          <a:spcPct val="115000"/>
                        </a:lnSpc>
                        <a:spcBef>
                          <a:spcPts val="300"/>
                        </a:spcBef>
                        <a:spcAft>
                          <a:spcPts val="300"/>
                        </a:spcAft>
                      </a:pPr>
                      <a:r>
                        <a:rPr lang="en-US" sz="1800" b="1" dirty="0">
                          <a:effectLst/>
                          <a:latin typeface="Times New Roman" panose="02020603050405020304" pitchFamily="18" charset="0"/>
                          <a:cs typeface="Times New Roman" panose="02020603050405020304" pitchFamily="18" charset="0"/>
                        </a:rPr>
                        <a:t>W.C            LAV</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1161100">
                <a:tc>
                  <a:txBody>
                    <a:bodyPr/>
                    <a:lstStyle/>
                    <a:p>
                      <a:pPr marL="0" marR="0">
                        <a:lnSpc>
                          <a:spcPct val="115000"/>
                        </a:lnSpc>
                        <a:spcBef>
                          <a:spcPts val="300"/>
                        </a:spcBef>
                        <a:spcAft>
                          <a:spcPts val="300"/>
                        </a:spcAft>
                      </a:pPr>
                      <a:r>
                        <a:rPr lang="en-US" sz="1800" dirty="0" smtClean="0">
                          <a:effectLst/>
                          <a:latin typeface="Times New Roman" panose="02020603050405020304" pitchFamily="18" charset="0"/>
                          <a:cs typeface="Times New Roman" panose="02020603050405020304" pitchFamily="18" charset="0"/>
                        </a:rPr>
                        <a:t> FU</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800" b="1" dirty="0">
                          <a:effectLst/>
                          <a:latin typeface="Times New Roman" panose="02020603050405020304" pitchFamily="18" charset="0"/>
                          <a:cs typeface="Times New Roman" panose="02020603050405020304" pitchFamily="18" charset="0"/>
                        </a:rPr>
                        <a:t>186</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800" b="1" dirty="0">
                          <a:effectLst/>
                          <a:latin typeface="Times New Roman" panose="02020603050405020304" pitchFamily="18" charset="0"/>
                          <a:cs typeface="Times New Roman" panose="02020603050405020304" pitchFamily="18" charset="0"/>
                        </a:rPr>
                        <a:t>38</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800" b="1" dirty="0" smtClean="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5                  2</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1161100">
                <a:tc>
                  <a:txBody>
                    <a:bodyPr/>
                    <a:lstStyle/>
                    <a:p>
                      <a:pPr marL="0" marR="0">
                        <a:lnSpc>
                          <a:spcPct val="115000"/>
                        </a:lnSpc>
                        <a:spcBef>
                          <a:spcPts val="300"/>
                        </a:spcBef>
                        <a:spcAft>
                          <a:spcPts val="300"/>
                        </a:spcAft>
                      </a:pPr>
                      <a:r>
                        <a:rPr lang="en-US" sz="1800" dirty="0" smtClean="0">
                          <a:effectLst/>
                          <a:latin typeface="Times New Roman" panose="02020603050405020304" pitchFamily="18" charset="0"/>
                          <a:cs typeface="Times New Roman" panose="02020603050405020304" pitchFamily="18" charset="0"/>
                        </a:rPr>
                        <a:t> </a:t>
                      </a:r>
                      <a:r>
                        <a:rPr lang="en-US" sz="1800" dirty="0" err="1" smtClean="0">
                          <a:effectLst/>
                          <a:latin typeface="Times New Roman" panose="02020603050405020304" pitchFamily="18" charset="0"/>
                          <a:cs typeface="Times New Roman" panose="02020603050405020304" pitchFamily="18" charset="0"/>
                        </a:rPr>
                        <a:t>gpm</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tabLst>
                          <a:tab pos="504825" algn="l"/>
                          <a:tab pos="593090" algn="ctr"/>
                        </a:tabLst>
                      </a:pPr>
                      <a:r>
                        <a:rPr lang="en-US" sz="1800" b="1" dirty="0">
                          <a:effectLst/>
                          <a:latin typeface="Times New Roman" panose="02020603050405020304" pitchFamily="18" charset="0"/>
                          <a:cs typeface="Times New Roman" panose="02020603050405020304" pitchFamily="18" charset="0"/>
                        </a:rPr>
                        <a:t>61</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800" b="1" dirty="0">
                          <a:effectLst/>
                          <a:latin typeface="Times New Roman" panose="02020603050405020304" pitchFamily="18" charset="0"/>
                          <a:cs typeface="Times New Roman" panose="02020603050405020304" pitchFamily="18" charset="0"/>
                        </a:rPr>
                        <a:t>24</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800" b="1" dirty="0">
                          <a:effectLst/>
                          <a:latin typeface="Times New Roman" panose="02020603050405020304" pitchFamily="18" charset="0"/>
                          <a:cs typeface="Times New Roman" panose="02020603050405020304" pitchFamily="18" charset="0"/>
                        </a:rPr>
                        <a:t>  </a:t>
                      </a:r>
                      <a:r>
                        <a:rPr lang="en-US" sz="1800" b="1" dirty="0" smtClean="0">
                          <a:effectLst/>
                          <a:latin typeface="Times New Roman" panose="02020603050405020304" pitchFamily="18" charset="0"/>
                          <a:cs typeface="Times New Roman" panose="02020603050405020304" pitchFamily="18" charset="0"/>
                        </a:rPr>
                        <a:t>5                  </a:t>
                      </a:r>
                      <a:r>
                        <a:rPr lang="en-US" sz="1800" b="1" dirty="0">
                          <a:effectLst/>
                          <a:latin typeface="Times New Roman" panose="02020603050405020304" pitchFamily="18" charset="0"/>
                          <a:cs typeface="Times New Roman" panose="02020603050405020304" pitchFamily="18" charset="0"/>
                        </a:rPr>
                        <a:t>2</a:t>
                      </a: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4163224862"/>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lnSpcReduction="10000"/>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lgn="ctr">
              <a:buNone/>
            </a:pPr>
            <a:endParaRPr lang="en-US" sz="2000" b="1" dirty="0" smtClean="0">
              <a:latin typeface="Times New Roman" panose="02020603050405020304" pitchFamily="18" charset="0"/>
              <a:cs typeface="Times New Roman" panose="02020603050405020304" pitchFamily="18" charset="0"/>
            </a:endParaRPr>
          </a:p>
          <a:p>
            <a:pPr marL="0" indent="0" algn="ctr">
              <a:buNone/>
            </a:pPr>
            <a:endParaRPr lang="en-US" sz="2000" b="1" dirty="0">
              <a:latin typeface="Times New Roman" panose="02020603050405020304" pitchFamily="18" charset="0"/>
              <a:cs typeface="Times New Roman" panose="02020603050405020304" pitchFamily="18" charset="0"/>
            </a:endParaRPr>
          </a:p>
          <a:p>
            <a:pPr marL="0" indent="0" algn="ctr">
              <a:buNone/>
            </a:pPr>
            <a:endParaRPr lang="en-US" sz="2000" b="1" dirty="0" smtClean="0">
              <a:latin typeface="Times New Roman" panose="02020603050405020304" pitchFamily="18" charset="0"/>
              <a:cs typeface="Times New Roman" panose="02020603050405020304" pitchFamily="18" charset="0"/>
            </a:endParaRPr>
          </a:p>
          <a:p>
            <a:pPr marL="0" indent="0" algn="ctr">
              <a:buNone/>
            </a:pPr>
            <a:endParaRPr lang="en-US" sz="2000" b="1" dirty="0" smtClean="0">
              <a:latin typeface="Times New Roman" panose="02020603050405020304" pitchFamily="18" charset="0"/>
              <a:cs typeface="Times New Roman" panose="02020603050405020304" pitchFamily="18" charset="0"/>
            </a:endParaRPr>
          </a:p>
          <a:p>
            <a:pPr marL="0" indent="0" algn="ctr">
              <a:buNone/>
            </a:pPr>
            <a:r>
              <a:rPr lang="en-US" sz="2000" dirty="0" smtClean="0">
                <a:latin typeface="+mj-lt"/>
                <a:cs typeface="Times New Roman" panose="02020603050405020304" pitchFamily="18" charset="0"/>
              </a:rPr>
              <a:t>Water lines</a:t>
            </a:r>
            <a:endParaRPr lang="en-US" sz="2000" dirty="0">
              <a:latin typeface="+mj-lt"/>
              <a:cs typeface="Times New Roman" panose="02020603050405020304" pitchFamily="18" charset="0"/>
            </a:endParaRPr>
          </a:p>
        </p:txBody>
      </p:sp>
      <p:pic>
        <p:nvPicPr>
          <p:cNvPr id="5" name="Picture 4"/>
          <p:cNvPicPr/>
          <p:nvPr/>
        </p:nvPicPr>
        <p:blipFill>
          <a:blip r:embed="rId2"/>
          <a:stretch>
            <a:fillRect/>
          </a:stretch>
        </p:blipFill>
        <p:spPr>
          <a:xfrm>
            <a:off x="1882486" y="186817"/>
            <a:ext cx="8427027" cy="61618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25679011"/>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682" y="0"/>
            <a:ext cx="12022318" cy="6858000"/>
          </a:xfrm>
        </p:spPr>
        <p:txBody>
          <a:bodyPr/>
          <a:lstStyle/>
          <a:p>
            <a:pPr marL="0" indent="0">
              <a:buNone/>
            </a:pPr>
            <a:endParaRPr lang="en-US" dirty="0" smtClean="0">
              <a:solidFill>
                <a:srgbClr val="000000"/>
              </a:solidFill>
              <a:latin typeface="Times New Roman" pitchFamily="18" charset="0"/>
              <a:ea typeface="Times New Roman" pitchFamily="18" charset="0"/>
              <a:cs typeface="Times New Roman" pitchFamily="18" charset="0"/>
            </a:endParaRPr>
          </a:p>
          <a:p>
            <a:pPr marL="0" indent="0">
              <a:buNone/>
            </a:pPr>
            <a:r>
              <a:rPr lang="en-US" sz="2400" dirty="0">
                <a:solidFill>
                  <a:srgbClr val="000000"/>
                </a:solidFill>
                <a:latin typeface="Times New Roman" pitchFamily="18" charset="0"/>
                <a:ea typeface="Times New Roman" pitchFamily="18" charset="0"/>
                <a:cs typeface="Times New Roman" pitchFamily="18" charset="0"/>
              </a:rPr>
              <a:t> </a:t>
            </a:r>
            <a:r>
              <a:rPr lang="en-US" sz="2000" dirty="0" smtClean="0">
                <a:solidFill>
                  <a:srgbClr val="000000"/>
                </a:solidFill>
                <a:latin typeface="Times New Roman" pitchFamily="18" charset="0"/>
                <a:ea typeface="Times New Roman" pitchFamily="18" charset="0"/>
                <a:cs typeface="Times New Roman" pitchFamily="18" charset="0"/>
              </a:rPr>
              <a:t>Main feeder pipe:                                                                                             Main feeder pipe loss</a:t>
            </a:r>
          </a:p>
          <a:p>
            <a:pPr marL="0" indent="0">
              <a:buNone/>
            </a:pPr>
            <a:r>
              <a:rPr lang="en-US" sz="2000" dirty="0" smtClean="0">
                <a:solidFill>
                  <a:srgbClr val="000000"/>
                </a:solidFill>
                <a:latin typeface="Times New Roman" pitchFamily="18" charset="0"/>
                <a:ea typeface="Times New Roman" pitchFamily="18" charset="0"/>
                <a:cs typeface="Times New Roman" pitchFamily="18" charset="0"/>
              </a:rPr>
              <a:t>Equivalent length=201.42ft.</a:t>
            </a:r>
            <a:endParaRPr lang="en-US" sz="2000" dirty="0"/>
          </a:p>
          <a:p>
            <a:pPr marL="0" indent="0">
              <a:buNone/>
            </a:pPr>
            <a:endParaRPr lang="en-US" sz="2000" dirty="0" smtClean="0"/>
          </a:p>
          <a:p>
            <a:pPr marL="0" lvl="0" indent="0" algn="ctr">
              <a:buNone/>
            </a:pPr>
            <a:r>
              <a:rPr lang="en-US" sz="2000" dirty="0" smtClean="0">
                <a:latin typeface="Times New Roman" pitchFamily="18" charset="0"/>
                <a:ea typeface="Times New Roman" pitchFamily="18" charset="0"/>
                <a:cs typeface="Times New Roman" pitchFamily="18" charset="0"/>
              </a:rPr>
              <a:t>                                                                                               </a:t>
            </a:r>
          </a:p>
          <a:p>
            <a:pPr marL="0" lvl="0" indent="0" algn="ctr">
              <a:buNone/>
            </a:pPr>
            <a:r>
              <a:rPr lang="en-US" sz="2000" dirty="0" smtClean="0">
                <a:latin typeface="Times New Roman" pitchFamily="18" charset="0"/>
                <a:ea typeface="Times New Roman" pitchFamily="18" charset="0"/>
                <a:cs typeface="Times New Roman" pitchFamily="18" charset="0"/>
              </a:rPr>
              <a:t>                                                                                       </a:t>
            </a:r>
          </a:p>
          <a:p>
            <a:pPr marL="0" lvl="0" indent="0" algn="ctr">
              <a:buNone/>
            </a:pPr>
            <a:r>
              <a:rPr lang="en-US" sz="2000" dirty="0">
                <a:latin typeface="Times New Roman" pitchFamily="18" charset="0"/>
                <a:ea typeface="Times New Roman" pitchFamily="18" charset="0"/>
                <a:cs typeface="Times New Roman" pitchFamily="18" charset="0"/>
              </a:rPr>
              <a:t> </a:t>
            </a:r>
            <a:r>
              <a:rPr lang="en-US" sz="2000" dirty="0" smtClean="0">
                <a:latin typeface="Times New Roman" pitchFamily="18" charset="0"/>
                <a:ea typeface="Times New Roman" pitchFamily="18" charset="0"/>
                <a:cs typeface="Times New Roman" pitchFamily="18" charset="0"/>
              </a:rPr>
              <a:t>                                                                                          Flat feeder pipe loss</a:t>
            </a:r>
            <a:endParaRPr lang="en-US" sz="2000" dirty="0" smtClean="0">
              <a:latin typeface="Arial" pitchFamily="34" charset="0"/>
              <a:cs typeface="Arial" pitchFamily="34" charset="0"/>
            </a:endParaRPr>
          </a:p>
          <a:p>
            <a:pPr marL="0" indent="0">
              <a:buNone/>
            </a:pPr>
            <a:r>
              <a:rPr lang="en-US" sz="2000" dirty="0" smtClean="0">
                <a:latin typeface="Times New Roman" panose="02020603050405020304" pitchFamily="18" charset="0"/>
                <a:cs typeface="Times New Roman" panose="02020603050405020304" pitchFamily="18" charset="0"/>
              </a:rPr>
              <a:t>Flat feeder pipe:</a:t>
            </a:r>
          </a:p>
          <a:p>
            <a:pPr marL="0" indent="0">
              <a:buNone/>
            </a:pPr>
            <a:r>
              <a:rPr lang="en-US" sz="2000" dirty="0" smtClean="0">
                <a:latin typeface="Times New Roman" panose="02020603050405020304" pitchFamily="18" charset="0"/>
                <a:cs typeface="Times New Roman" panose="02020603050405020304" pitchFamily="18" charset="0"/>
              </a:rPr>
              <a:t>Equivalent length=34.3ft.</a:t>
            </a: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smtClean="0">
              <a:latin typeface="Times New Roman" panose="02020603050405020304" pitchFamily="18" charset="0"/>
              <a:cs typeface="Times New Roman" panose="02020603050405020304" pitchFamily="18" charset="0"/>
            </a:endParaRPr>
          </a:p>
          <a:p>
            <a:pPr marL="0" indent="0">
              <a:buNone/>
            </a:pPr>
            <a:endParaRPr lang="en-US" sz="2000" dirty="0" smtClean="0"/>
          </a:p>
          <a:p>
            <a:pPr marL="0" indent="0">
              <a:buNone/>
            </a:pPr>
            <a:r>
              <a:rPr lang="en-US" sz="2000" dirty="0" smtClean="0"/>
              <a:t>                                                                                                             </a:t>
            </a:r>
            <a:r>
              <a:rPr lang="en-US" sz="2000" dirty="0" smtClean="0">
                <a:latin typeface="Times New Roman" panose="02020603050405020304" pitchFamily="18" charset="0"/>
                <a:ea typeface="Tahoma" panose="020B0604030504040204" pitchFamily="34" charset="0"/>
                <a:cs typeface="Times New Roman" panose="02020603050405020304" pitchFamily="18" charset="0"/>
              </a:rPr>
              <a:t>Branch feeder pipe loss</a:t>
            </a: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Branch feeder pipe:</a:t>
            </a:r>
          </a:p>
          <a:p>
            <a:pPr marL="0" indent="0">
              <a:buNone/>
            </a:pPr>
            <a:r>
              <a:rPr lang="en-US" sz="2000" dirty="0" smtClean="0">
                <a:latin typeface="Times New Roman" panose="02020603050405020304" pitchFamily="18" charset="0"/>
                <a:cs typeface="Times New Roman" panose="02020603050405020304" pitchFamily="18" charset="0"/>
              </a:rPr>
              <a:t>Equivalent length=16.536ft.</a:t>
            </a: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p>
        </p:txBody>
      </p:sp>
      <p:graphicFrame>
        <p:nvGraphicFramePr>
          <p:cNvPr id="5" name="Table 4"/>
          <p:cNvGraphicFramePr>
            <a:graphicFrameLocks noGrp="1"/>
          </p:cNvGraphicFramePr>
          <p:nvPr>
            <p:extLst>
              <p:ext uri="{D42A27DB-BD31-4B8C-83A1-F6EECF244321}">
                <p14:modId xmlns:p14="http://schemas.microsoft.com/office/powerpoint/2010/main" val="2399024575"/>
              </p:ext>
            </p:extLst>
          </p:nvPr>
        </p:nvGraphicFramePr>
        <p:xfrm>
          <a:off x="5631874" y="949658"/>
          <a:ext cx="6120244" cy="964516"/>
        </p:xfrm>
        <a:graphic>
          <a:graphicData uri="http://schemas.openxmlformats.org/drawingml/2006/table">
            <a:tbl>
              <a:tblPr firstCol="1" bandRow="1">
                <a:tableStyleId>{8799B23B-EC83-4686-B30A-512413B5E67A}</a:tableStyleId>
              </a:tblPr>
              <a:tblGrid>
                <a:gridCol w="1240603"/>
                <a:gridCol w="939878"/>
                <a:gridCol w="1016209"/>
                <a:gridCol w="1006093"/>
                <a:gridCol w="1006093"/>
                <a:gridCol w="911368"/>
              </a:tblGrid>
              <a:tr h="263719">
                <a:tc>
                  <a:txBody>
                    <a:bodyPr/>
                    <a:lstStyle/>
                    <a:p>
                      <a:pPr marL="0" marR="0">
                        <a:lnSpc>
                          <a:spcPct val="115000"/>
                        </a:lnSpc>
                        <a:spcBef>
                          <a:spcPts val="300"/>
                        </a:spcBef>
                        <a:spcAft>
                          <a:spcPts val="1000"/>
                        </a:spcAft>
                      </a:pPr>
                      <a:r>
                        <a:rPr lang="en-US" sz="1600" dirty="0">
                          <a:effectLst/>
                          <a:latin typeface="Times New Roman" panose="02020603050405020304" pitchFamily="18" charset="0"/>
                          <a:cs typeface="Times New Roman" panose="02020603050405020304" pitchFamily="18" charset="0"/>
                        </a:rPr>
                        <a:t>Diameter</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dirty="0">
                          <a:effectLst/>
                          <a:latin typeface="Times New Roman" panose="02020603050405020304" pitchFamily="18" charset="0"/>
                          <a:cs typeface="Times New Roman" panose="02020603050405020304" pitchFamily="18" charset="0"/>
                        </a:rPr>
                        <a:t>4”</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a:effectLst/>
                          <a:latin typeface="Times New Roman" panose="02020603050405020304" pitchFamily="18" charset="0"/>
                          <a:cs typeface="Times New Roman" panose="02020603050405020304" pitchFamily="18" charset="0"/>
                        </a:rPr>
                        <a:t>3.5”</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a:effectLst/>
                          <a:latin typeface="Times New Roman" panose="02020603050405020304" pitchFamily="18" charset="0"/>
                          <a:cs typeface="Times New Roman" panose="02020603050405020304" pitchFamily="18" charset="0"/>
                        </a:rPr>
                        <a:t>3”</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a:effectLst/>
                          <a:latin typeface="Times New Roman" panose="02020603050405020304" pitchFamily="18" charset="0"/>
                          <a:cs typeface="Times New Roman" panose="02020603050405020304" pitchFamily="18" charset="0"/>
                        </a:rPr>
                        <a:t>2.5”</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dirty="0">
                          <a:effectLst/>
                          <a:latin typeface="Times New Roman" panose="02020603050405020304" pitchFamily="18" charset="0"/>
                          <a:cs typeface="Times New Roman" panose="02020603050405020304" pitchFamily="18" charset="0"/>
                        </a:rPr>
                        <a:t>2”</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308379">
                <a:tc>
                  <a:txBody>
                    <a:bodyPr/>
                    <a:lstStyle/>
                    <a:p>
                      <a:pPr marL="0" marR="0">
                        <a:lnSpc>
                          <a:spcPct val="115000"/>
                        </a:lnSpc>
                        <a:spcBef>
                          <a:spcPts val="300"/>
                        </a:spcBef>
                        <a:spcAft>
                          <a:spcPts val="1000"/>
                        </a:spcAft>
                      </a:pPr>
                      <a:r>
                        <a:rPr lang="en-US" sz="1600" dirty="0">
                          <a:effectLst/>
                          <a:latin typeface="Times New Roman" panose="02020603050405020304" pitchFamily="18" charset="0"/>
                          <a:cs typeface="Times New Roman" panose="02020603050405020304" pitchFamily="18" charset="0"/>
                        </a:rPr>
                        <a:t>Loss/100</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dirty="0">
                          <a:effectLst/>
                          <a:latin typeface="Times New Roman" panose="02020603050405020304" pitchFamily="18" charset="0"/>
                          <a:cs typeface="Times New Roman" panose="02020603050405020304" pitchFamily="18" charset="0"/>
                        </a:rPr>
                        <a:t>0.17</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dirty="0">
                          <a:effectLst/>
                          <a:latin typeface="Times New Roman" panose="02020603050405020304" pitchFamily="18" charset="0"/>
                          <a:cs typeface="Times New Roman" panose="02020603050405020304" pitchFamily="18" charset="0"/>
                        </a:rPr>
                        <a:t>0.36</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a:effectLst/>
                          <a:latin typeface="Times New Roman" panose="02020603050405020304" pitchFamily="18" charset="0"/>
                          <a:cs typeface="Times New Roman" panose="02020603050405020304" pitchFamily="18" charset="0"/>
                        </a:rPr>
                        <a:t>0.70</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tabLst>
                          <a:tab pos="167005" algn="l"/>
                          <a:tab pos="278765" algn="ctr"/>
                        </a:tabLst>
                      </a:pPr>
                      <a:r>
                        <a:rPr lang="en-US" sz="1600" b="1">
                          <a:effectLst/>
                          <a:latin typeface="Times New Roman" panose="02020603050405020304" pitchFamily="18" charset="0"/>
                          <a:cs typeface="Times New Roman" panose="02020603050405020304" pitchFamily="18" charset="0"/>
                        </a:rPr>
                        <a:t>1.6</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a:effectLst/>
                          <a:latin typeface="Times New Roman" panose="02020603050405020304" pitchFamily="18" charset="0"/>
                          <a:cs typeface="Times New Roman" panose="02020603050405020304" pitchFamily="18" charset="0"/>
                        </a:rPr>
                        <a:t>5</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375721">
                <a:tc>
                  <a:txBody>
                    <a:bodyPr/>
                    <a:lstStyle/>
                    <a:p>
                      <a:pPr marL="0" marR="0">
                        <a:lnSpc>
                          <a:spcPct val="115000"/>
                        </a:lnSpc>
                        <a:spcBef>
                          <a:spcPts val="300"/>
                        </a:spcBef>
                        <a:spcAft>
                          <a:spcPts val="1000"/>
                        </a:spcAft>
                      </a:pPr>
                      <a:r>
                        <a:rPr lang="en-US" sz="1600">
                          <a:effectLst/>
                          <a:latin typeface="Times New Roman" panose="02020603050405020304" pitchFamily="18" charset="0"/>
                          <a:cs typeface="Times New Roman" panose="02020603050405020304" pitchFamily="18" charset="0"/>
                        </a:rPr>
                        <a:t>Loss/201.42</a:t>
                      </a:r>
                      <a:endParaRPr lang="en-US"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dirty="0" smtClean="0">
                          <a:effectLst/>
                          <a:latin typeface="Times New Roman" panose="02020603050405020304" pitchFamily="18" charset="0"/>
                          <a:cs typeface="Times New Roman" panose="02020603050405020304" pitchFamily="18" charset="0"/>
                        </a:rPr>
                        <a:t>0.342</a:t>
                      </a:r>
                    </a:p>
                  </a:txBody>
                  <a:tcPr marL="68580" marR="68580" marT="0" marB="0" anchor="ctr"/>
                </a:tc>
                <a:tc>
                  <a:txBody>
                    <a:bodyPr/>
                    <a:lstStyle/>
                    <a:p>
                      <a:pPr marL="0" marR="0" algn="ctr">
                        <a:lnSpc>
                          <a:spcPct val="115000"/>
                        </a:lnSpc>
                        <a:spcBef>
                          <a:spcPts val="300"/>
                        </a:spcBef>
                        <a:spcAft>
                          <a:spcPts val="1000"/>
                        </a:spcAft>
                      </a:pPr>
                      <a:r>
                        <a:rPr lang="en-US" sz="1600" b="1" dirty="0">
                          <a:effectLst/>
                          <a:latin typeface="Times New Roman" panose="02020603050405020304" pitchFamily="18" charset="0"/>
                          <a:cs typeface="Times New Roman" panose="02020603050405020304" pitchFamily="18" charset="0"/>
                        </a:rPr>
                        <a:t>0.725</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dirty="0">
                          <a:effectLst/>
                          <a:latin typeface="Times New Roman" panose="02020603050405020304" pitchFamily="18" charset="0"/>
                          <a:cs typeface="Times New Roman" panose="02020603050405020304" pitchFamily="18" charset="0"/>
                        </a:rPr>
                        <a:t>1.409</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dirty="0">
                          <a:effectLst/>
                          <a:latin typeface="Times New Roman" panose="02020603050405020304" pitchFamily="18" charset="0"/>
                          <a:cs typeface="Times New Roman" panose="02020603050405020304" pitchFamily="18" charset="0"/>
                        </a:rPr>
                        <a:t>3.222</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1000"/>
                        </a:spcAft>
                      </a:pPr>
                      <a:r>
                        <a:rPr lang="en-US" sz="1600" b="1" dirty="0">
                          <a:effectLst/>
                          <a:latin typeface="Times New Roman" panose="02020603050405020304" pitchFamily="18" charset="0"/>
                          <a:cs typeface="Times New Roman" panose="02020603050405020304" pitchFamily="18" charset="0"/>
                        </a:rPr>
                        <a:t>10.071</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97182829"/>
              </p:ext>
            </p:extLst>
          </p:nvPr>
        </p:nvGraphicFramePr>
        <p:xfrm>
          <a:off x="5631874" y="2971799"/>
          <a:ext cx="6174969" cy="1122219"/>
        </p:xfrm>
        <a:graphic>
          <a:graphicData uri="http://schemas.openxmlformats.org/drawingml/2006/table">
            <a:tbl>
              <a:tblPr firstCol="1" bandRow="1">
                <a:tableStyleId>{8799B23B-EC83-4686-B30A-512413B5E67A}</a:tableStyleId>
              </a:tblPr>
              <a:tblGrid>
                <a:gridCol w="1084566"/>
                <a:gridCol w="1023849"/>
                <a:gridCol w="1010187"/>
                <a:gridCol w="1022331"/>
                <a:gridCol w="1023849"/>
                <a:gridCol w="1010187"/>
              </a:tblGrid>
              <a:tr h="373772">
                <a:tc>
                  <a:txBody>
                    <a:bodyPr/>
                    <a:lstStyle/>
                    <a:p>
                      <a:pPr marL="0" marR="0" algn="ctr">
                        <a:lnSpc>
                          <a:spcPct val="115000"/>
                        </a:lnSpc>
                        <a:spcBef>
                          <a:spcPts val="300"/>
                        </a:spcBef>
                        <a:spcAft>
                          <a:spcPts val="300"/>
                        </a:spcAft>
                      </a:pPr>
                      <a:r>
                        <a:rPr lang="en-US" sz="1600" dirty="0">
                          <a:effectLst/>
                          <a:latin typeface="Times New Roman" panose="02020603050405020304" pitchFamily="18" charset="0"/>
                          <a:cs typeface="Times New Roman" panose="02020603050405020304" pitchFamily="18" charset="0"/>
                        </a:rPr>
                        <a:t>Diameter</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3”</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2.5”</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a:effectLst/>
                          <a:latin typeface="Times New Roman" panose="02020603050405020304" pitchFamily="18" charset="0"/>
                          <a:cs typeface="Times New Roman" panose="02020603050405020304" pitchFamily="18" charset="0"/>
                        </a:rPr>
                        <a:t>2”</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a:effectLst/>
                          <a:latin typeface="Times New Roman" panose="02020603050405020304" pitchFamily="18" charset="0"/>
                          <a:cs typeface="Times New Roman" panose="02020603050405020304" pitchFamily="18" charset="0"/>
                        </a:rPr>
                        <a:t>1.5”</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1.25”</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374675">
                <a:tc>
                  <a:txBody>
                    <a:bodyPr/>
                    <a:lstStyle/>
                    <a:p>
                      <a:pPr marL="0" marR="0" algn="ctr">
                        <a:lnSpc>
                          <a:spcPct val="115000"/>
                        </a:lnSpc>
                        <a:spcBef>
                          <a:spcPts val="300"/>
                        </a:spcBef>
                        <a:spcAft>
                          <a:spcPts val="300"/>
                        </a:spcAft>
                      </a:pPr>
                      <a:r>
                        <a:rPr lang="en-US" sz="1600">
                          <a:effectLst/>
                          <a:latin typeface="Times New Roman" panose="02020603050405020304" pitchFamily="18" charset="0"/>
                          <a:cs typeface="Times New Roman" panose="02020603050405020304" pitchFamily="18" charset="0"/>
                        </a:rPr>
                        <a:t>Loss/100</a:t>
                      </a:r>
                      <a:endParaRPr lang="en-US"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a:effectLst/>
                          <a:latin typeface="Times New Roman" panose="02020603050405020304" pitchFamily="18" charset="0"/>
                          <a:cs typeface="Times New Roman" panose="02020603050405020304" pitchFamily="18" charset="0"/>
                        </a:rPr>
                        <a:t>0.15</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0.35</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tabLst>
                          <a:tab pos="285750" algn="l"/>
                          <a:tab pos="358775" algn="ctr"/>
                        </a:tabLst>
                      </a:pPr>
                      <a:r>
                        <a:rPr lang="en-US" sz="1600" b="1" dirty="0">
                          <a:effectLst/>
                          <a:latin typeface="Times New Roman" panose="02020603050405020304" pitchFamily="18" charset="0"/>
                          <a:cs typeface="Times New Roman" panose="02020603050405020304" pitchFamily="18" charset="0"/>
                        </a:rPr>
                        <a:t>1.2</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a:effectLst/>
                          <a:latin typeface="Times New Roman" panose="02020603050405020304" pitchFamily="18" charset="0"/>
                          <a:cs typeface="Times New Roman" panose="02020603050405020304" pitchFamily="18" charset="0"/>
                        </a:rPr>
                        <a:t>4.5</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tabLst>
                          <a:tab pos="132080" algn="l"/>
                          <a:tab pos="353695" algn="ctr"/>
                        </a:tabLst>
                      </a:pPr>
                      <a:r>
                        <a:rPr lang="en-US" sz="1600" b="1" dirty="0">
                          <a:effectLst/>
                          <a:latin typeface="Times New Roman" panose="02020603050405020304" pitchFamily="18" charset="0"/>
                          <a:cs typeface="Times New Roman" panose="02020603050405020304" pitchFamily="18" charset="0"/>
                        </a:rPr>
                        <a:t>10</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373772">
                <a:tc>
                  <a:txBody>
                    <a:bodyPr/>
                    <a:lstStyle/>
                    <a:p>
                      <a:pPr marL="0" marR="0" algn="ctr">
                        <a:lnSpc>
                          <a:spcPct val="115000"/>
                        </a:lnSpc>
                        <a:spcBef>
                          <a:spcPts val="300"/>
                        </a:spcBef>
                        <a:spcAft>
                          <a:spcPts val="300"/>
                        </a:spcAft>
                      </a:pPr>
                      <a:r>
                        <a:rPr lang="en-US" sz="1600">
                          <a:effectLst/>
                          <a:latin typeface="Times New Roman" panose="02020603050405020304" pitchFamily="18" charset="0"/>
                          <a:cs typeface="Times New Roman" panose="02020603050405020304" pitchFamily="18" charset="0"/>
                        </a:rPr>
                        <a:t>Loss/34.30</a:t>
                      </a:r>
                      <a:endParaRPr lang="en-US"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a:effectLst/>
                          <a:latin typeface="Times New Roman" panose="02020603050405020304" pitchFamily="18" charset="0"/>
                          <a:cs typeface="Times New Roman" panose="02020603050405020304" pitchFamily="18" charset="0"/>
                        </a:rPr>
                        <a:t>0.051</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a:effectLst/>
                          <a:latin typeface="Times New Roman" panose="02020603050405020304" pitchFamily="18" charset="0"/>
                          <a:cs typeface="Times New Roman" panose="02020603050405020304" pitchFamily="18" charset="0"/>
                        </a:rPr>
                        <a:t>0.12</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0.41</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rtl="0">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1.54</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tabLst>
                          <a:tab pos="246380" algn="l"/>
                          <a:tab pos="353695" algn="ctr"/>
                        </a:tabLst>
                      </a:pPr>
                      <a:r>
                        <a:rPr lang="en-US" sz="1600" b="1" dirty="0">
                          <a:effectLst/>
                          <a:latin typeface="Times New Roman" panose="02020603050405020304" pitchFamily="18" charset="0"/>
                          <a:cs typeface="Times New Roman" panose="02020603050405020304" pitchFamily="18" charset="0"/>
                        </a:rPr>
                        <a:t>3.43</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574899436"/>
              </p:ext>
            </p:extLst>
          </p:nvPr>
        </p:nvGraphicFramePr>
        <p:xfrm>
          <a:off x="5673436" y="5191211"/>
          <a:ext cx="6109856" cy="1080654"/>
        </p:xfrm>
        <a:graphic>
          <a:graphicData uri="http://schemas.openxmlformats.org/drawingml/2006/table">
            <a:tbl>
              <a:tblPr firstCol="1" bandRow="1">
                <a:tableStyleId>{8799B23B-EC83-4686-B30A-512413B5E67A}</a:tableStyleId>
              </a:tblPr>
              <a:tblGrid>
                <a:gridCol w="1460801"/>
                <a:gridCol w="1064289"/>
                <a:gridCol w="1196474"/>
                <a:gridCol w="1159365"/>
                <a:gridCol w="1228927"/>
              </a:tblGrid>
              <a:tr h="360218">
                <a:tc>
                  <a:txBody>
                    <a:bodyPr/>
                    <a:lstStyle/>
                    <a:p>
                      <a:pPr marL="0" marR="0" algn="ctr">
                        <a:lnSpc>
                          <a:spcPct val="115000"/>
                        </a:lnSpc>
                        <a:spcBef>
                          <a:spcPts val="300"/>
                        </a:spcBef>
                        <a:spcAft>
                          <a:spcPts val="300"/>
                        </a:spcAft>
                      </a:pPr>
                      <a:r>
                        <a:rPr lang="en-US" sz="1600" dirty="0">
                          <a:effectLst/>
                          <a:latin typeface="Times New Roman" panose="02020603050405020304" pitchFamily="18" charset="0"/>
                          <a:cs typeface="Times New Roman" panose="02020603050405020304" pitchFamily="18" charset="0"/>
                        </a:rPr>
                        <a:t>Diameter</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1”</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3/4”</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0.5”</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3/8"</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360218">
                <a:tc>
                  <a:txBody>
                    <a:bodyPr/>
                    <a:lstStyle/>
                    <a:p>
                      <a:pPr marL="0" marR="0" algn="ctr">
                        <a:lnSpc>
                          <a:spcPct val="115000"/>
                        </a:lnSpc>
                        <a:spcBef>
                          <a:spcPts val="300"/>
                        </a:spcBef>
                        <a:spcAft>
                          <a:spcPts val="300"/>
                        </a:spcAft>
                      </a:pPr>
                      <a:r>
                        <a:rPr lang="en-US" sz="1600">
                          <a:effectLst/>
                          <a:latin typeface="Times New Roman" panose="02020603050405020304" pitchFamily="18" charset="0"/>
                          <a:cs typeface="Times New Roman" panose="02020603050405020304" pitchFamily="18" charset="0"/>
                        </a:rPr>
                        <a:t>Loss/100</a:t>
                      </a:r>
                      <a:endParaRPr lang="en-US" sz="16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a:effectLst/>
                          <a:latin typeface="Times New Roman" panose="02020603050405020304" pitchFamily="18" charset="0"/>
                          <a:cs typeface="Times New Roman" panose="02020603050405020304" pitchFamily="18" charset="0"/>
                        </a:rPr>
                        <a:t>0.2</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a:effectLst/>
                          <a:latin typeface="Times New Roman" panose="02020603050405020304" pitchFamily="18" charset="0"/>
                          <a:cs typeface="Times New Roman" panose="02020603050405020304" pitchFamily="18" charset="0"/>
                        </a:rPr>
                        <a:t>1</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tabLst>
                          <a:tab pos="272415" algn="l"/>
                          <a:tab pos="372110" algn="ctr"/>
                        </a:tabLst>
                      </a:pPr>
                      <a:r>
                        <a:rPr lang="en-US" sz="1600" b="1" dirty="0">
                          <a:effectLst/>
                          <a:latin typeface="Times New Roman" panose="02020603050405020304" pitchFamily="18" charset="0"/>
                          <a:cs typeface="Times New Roman" panose="02020603050405020304" pitchFamily="18" charset="0"/>
                        </a:rPr>
                        <a:t>7</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28</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360218">
                <a:tc>
                  <a:txBody>
                    <a:bodyPr/>
                    <a:lstStyle/>
                    <a:p>
                      <a:pPr marL="0" marR="0" algn="ctr">
                        <a:lnSpc>
                          <a:spcPct val="115000"/>
                        </a:lnSpc>
                        <a:spcBef>
                          <a:spcPts val="300"/>
                        </a:spcBef>
                        <a:spcAft>
                          <a:spcPts val="300"/>
                        </a:spcAft>
                      </a:pPr>
                      <a:r>
                        <a:rPr lang="en-US" sz="1600" dirty="0">
                          <a:effectLst/>
                          <a:latin typeface="Times New Roman" panose="02020603050405020304" pitchFamily="18" charset="0"/>
                          <a:cs typeface="Times New Roman" panose="02020603050405020304" pitchFamily="18" charset="0"/>
                        </a:rPr>
                        <a:t>Loss/16.536</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0.033</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0.165</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1.157</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300"/>
                        </a:spcBef>
                        <a:spcAft>
                          <a:spcPts val="300"/>
                        </a:spcAft>
                      </a:pPr>
                      <a:r>
                        <a:rPr lang="en-US" sz="1600" b="1" dirty="0">
                          <a:effectLst/>
                          <a:latin typeface="Times New Roman" panose="02020603050405020304" pitchFamily="18" charset="0"/>
                          <a:cs typeface="Times New Roman" panose="02020603050405020304" pitchFamily="18" charset="0"/>
                        </a:rPr>
                        <a:t>4.63</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007839651"/>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9093" y="0"/>
            <a:ext cx="12192000" cy="6858000"/>
          </a:xfrm>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r>
              <a:rPr lang="en-US" sz="2000" dirty="0" smtClean="0"/>
              <a:t>Pressure </a:t>
            </a:r>
            <a:r>
              <a:rPr lang="en-US" sz="2000" dirty="0"/>
              <a:t>=16.66 Psi, Critical pressure = 10 Psi (W.C) from table above. (We don’t have showers in left part)</a:t>
            </a:r>
            <a:br>
              <a:rPr lang="en-US" sz="2000" dirty="0"/>
            </a:br>
            <a:r>
              <a:rPr lang="en-US" sz="2000" dirty="0"/>
              <a:t>Maximum loss = 16.66-10 = 6.66 Psi.</a:t>
            </a:r>
          </a:p>
          <a:p>
            <a:pPr marL="0" indent="0">
              <a:buNone/>
            </a:pPr>
            <a:r>
              <a:rPr lang="en-US" sz="2000" dirty="0"/>
              <a:t/>
            </a:r>
            <a:br>
              <a:rPr lang="en-US" sz="2000" dirty="0"/>
            </a:br>
            <a:r>
              <a:rPr lang="en-US" sz="2000" dirty="0"/>
              <a:t>In main feeder, loss = 3.222 at 2.5 in.</a:t>
            </a:r>
            <a:br>
              <a:rPr lang="en-US" sz="2000" dirty="0"/>
            </a:br>
            <a:r>
              <a:rPr lang="en-US" sz="2000" dirty="0"/>
              <a:t>In flat feeder, loss = 1.54 at 1.5 in.</a:t>
            </a:r>
            <a:br>
              <a:rPr lang="en-US" sz="2000" dirty="0"/>
            </a:br>
            <a:r>
              <a:rPr lang="en-US" sz="2000" dirty="0"/>
              <a:t>In branch, loss = 0.165 at 3/4 in. </a:t>
            </a:r>
            <a:endParaRPr lang="en-US" sz="2000" dirty="0" smtClean="0"/>
          </a:p>
          <a:p>
            <a:pPr marL="0" indent="0">
              <a:buNone/>
            </a:pPr>
            <a:r>
              <a:rPr lang="en-US" sz="2000" dirty="0" smtClean="0"/>
              <a:t>Total </a:t>
            </a:r>
            <a:r>
              <a:rPr lang="en-US" sz="2000" dirty="0"/>
              <a:t>loss = 3.222 + 1.54 + 0.165 </a:t>
            </a:r>
          </a:p>
          <a:p>
            <a:pPr marL="0" indent="0">
              <a:buNone/>
            </a:pPr>
            <a:r>
              <a:rPr lang="en-US" sz="2000" dirty="0" smtClean="0"/>
              <a:t>            </a:t>
            </a:r>
            <a:r>
              <a:rPr lang="en-US" sz="2000" dirty="0"/>
              <a:t>= 4.927 Psi &lt; 6.66 Psi </a:t>
            </a:r>
            <a:r>
              <a:rPr lang="en-US" sz="2000" dirty="0" smtClean="0"/>
              <a:t>(Accepted).</a:t>
            </a:r>
            <a:endParaRPr lang="en-US" sz="2000" dirty="0"/>
          </a:p>
          <a:p>
            <a:endParaRPr lang="en-US" sz="2000" dirty="0"/>
          </a:p>
        </p:txBody>
      </p:sp>
    </p:spTree>
    <p:extLst>
      <p:ext uri="{BB962C8B-B14F-4D97-AF65-F5344CB8AC3E}">
        <p14:creationId xmlns:p14="http://schemas.microsoft.com/office/powerpoint/2010/main" val="492433784"/>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indent="0">
              <a:buNone/>
            </a:pPr>
            <a:r>
              <a:rPr lang="en-US" sz="2000" dirty="0" smtClean="0"/>
              <a:t>   Water layout:</a:t>
            </a:r>
          </a:p>
          <a:p>
            <a:pPr marL="0" indent="0">
              <a:buNone/>
            </a:pPr>
            <a:endParaRPr lang="en-US"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endParaRPr lang="en-US" dirty="0" smtClean="0"/>
          </a:p>
          <a:p>
            <a:pPr marL="0" indent="0" algn="ctr">
              <a:buNone/>
            </a:pPr>
            <a:endParaRPr lang="en-US" dirty="0"/>
          </a:p>
          <a:p>
            <a:pPr marL="0" indent="0" algn="ctr">
              <a:buNone/>
            </a:pPr>
            <a:r>
              <a:rPr lang="en-US" sz="2000" dirty="0" smtClean="0"/>
              <a:t>Water layout for basement</a:t>
            </a:r>
          </a:p>
          <a:p>
            <a:pPr marL="0" indent="0">
              <a:buNone/>
            </a:pPr>
            <a:endParaRPr lang="en-US" dirty="0"/>
          </a:p>
        </p:txBody>
      </p:sp>
      <p:pic>
        <p:nvPicPr>
          <p:cNvPr id="4" name="Picture 3"/>
          <p:cNvPicPr/>
          <p:nvPr/>
        </p:nvPicPr>
        <p:blipFill>
          <a:blip r:embed="rId2"/>
          <a:stretch>
            <a:fillRect/>
          </a:stretch>
        </p:blipFill>
        <p:spPr>
          <a:xfrm>
            <a:off x="1355213" y="853082"/>
            <a:ext cx="9738013" cy="54351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66336605"/>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683327"/>
            <a:ext cx="12192000" cy="8541327"/>
          </a:xfrm>
        </p:spPr>
        <p:txBody>
          <a:bodyPr>
            <a:normAutofit/>
          </a:bodyPr>
          <a:lstStyle/>
          <a:p>
            <a:endParaRPr lang="en-US" dirty="0" smtClean="0"/>
          </a:p>
          <a:p>
            <a:endParaRPr lang="en-US" dirty="0"/>
          </a:p>
          <a:p>
            <a:endParaRPr lang="en-US" dirty="0" smtClean="0"/>
          </a:p>
          <a:p>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lvl="0" indent="0">
              <a:buNone/>
            </a:pPr>
            <a:endParaRPr lang="en-US" dirty="0" smtClean="0"/>
          </a:p>
          <a:p>
            <a:pPr marL="0" lvl="0" indent="0">
              <a:buNone/>
            </a:pPr>
            <a:endParaRPr lang="en-US" dirty="0"/>
          </a:p>
          <a:p>
            <a:pPr marL="0" lvl="0" indent="0" algn="ctr">
              <a:buNone/>
            </a:pPr>
            <a:endParaRPr lang="en-US" dirty="0" smtClean="0"/>
          </a:p>
          <a:p>
            <a:pPr marL="0" lvl="0" indent="0" algn="ctr">
              <a:buNone/>
            </a:pPr>
            <a:endParaRPr lang="en-US" dirty="0"/>
          </a:p>
          <a:p>
            <a:pPr marL="0" lvl="0" indent="0" algn="ctr">
              <a:buNone/>
            </a:pPr>
            <a:endParaRPr lang="en-US" dirty="0" smtClean="0"/>
          </a:p>
          <a:p>
            <a:pPr marL="0" lvl="0" indent="0" algn="ctr">
              <a:buNone/>
            </a:pPr>
            <a:endParaRPr lang="en-US" dirty="0"/>
          </a:p>
          <a:p>
            <a:pPr marL="0" lvl="0" indent="0" algn="ctr">
              <a:buNone/>
            </a:pPr>
            <a:endParaRPr lang="en-US" dirty="0" smtClean="0"/>
          </a:p>
          <a:p>
            <a:pPr marL="0" lvl="0" indent="0" algn="ctr">
              <a:buNone/>
            </a:pPr>
            <a:endParaRPr lang="en-US" dirty="0"/>
          </a:p>
          <a:p>
            <a:pPr marL="0" lvl="0" indent="0" algn="ctr">
              <a:buNone/>
            </a:pPr>
            <a:endParaRPr lang="en-US" dirty="0"/>
          </a:p>
          <a:p>
            <a:pPr marL="0" lvl="0" indent="0" algn="ctr">
              <a:buNone/>
            </a:pPr>
            <a:r>
              <a:rPr lang="en-US" sz="2000" dirty="0" smtClean="0"/>
              <a:t>Water </a:t>
            </a:r>
            <a:r>
              <a:rPr lang="en-US" sz="2000" dirty="0"/>
              <a:t>supply pipes distribution inside bathrooms (Basement).</a:t>
            </a:r>
          </a:p>
          <a:p>
            <a:pPr marL="0" indent="0">
              <a:buNone/>
            </a:pPr>
            <a:endParaRPr lang="en-US" dirty="0"/>
          </a:p>
        </p:txBody>
      </p:sp>
      <p:pic>
        <p:nvPicPr>
          <p:cNvPr id="4" name="Picture 3"/>
          <p:cNvPicPr/>
          <p:nvPr/>
        </p:nvPicPr>
        <p:blipFill>
          <a:blip r:embed="rId2"/>
          <a:stretch>
            <a:fillRect/>
          </a:stretch>
        </p:blipFill>
        <p:spPr>
          <a:xfrm>
            <a:off x="1134341" y="1188076"/>
            <a:ext cx="9923318" cy="44473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13714600"/>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1173"/>
            <a:ext cx="12192000" cy="6785264"/>
          </a:xfrm>
        </p:spPr>
        <p:txBody>
          <a:bodyPr/>
          <a:lstStyle/>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a:p>
          <a:p>
            <a:pPr marL="0" lvl="0" indent="0">
              <a:buNone/>
            </a:pPr>
            <a:endParaRPr lang="en-US" dirty="0" smtClean="0"/>
          </a:p>
          <a:p>
            <a:pPr marL="0" indent="0" algn="ctr">
              <a:buNone/>
            </a:pPr>
            <a:endParaRPr lang="en-US" sz="1800" dirty="0" smtClean="0">
              <a:latin typeface="Times New Roman" panose="02020603050405020304" pitchFamily="18" charset="0"/>
              <a:ea typeface="Tahoma" panose="020B0604030504040204" pitchFamily="34" charset="0"/>
              <a:cs typeface="Times New Roman" panose="02020603050405020304" pitchFamily="18" charset="0"/>
            </a:endParaRPr>
          </a:p>
          <a:p>
            <a:pPr marL="0" indent="0" algn="ctr">
              <a:buNone/>
            </a:pPr>
            <a:endParaRPr lang="en-US" dirty="0">
              <a:latin typeface="Times New Roman" panose="02020603050405020304" pitchFamily="18" charset="0"/>
              <a:ea typeface="Tahoma" panose="020B0604030504040204" pitchFamily="34" charset="0"/>
              <a:cs typeface="Times New Roman" panose="02020603050405020304" pitchFamily="18" charset="0"/>
            </a:endParaRPr>
          </a:p>
          <a:p>
            <a:pPr marL="0" indent="0" algn="ctr">
              <a:buNone/>
            </a:pPr>
            <a:r>
              <a:rPr lang="en-US" sz="2000" dirty="0" smtClean="0">
                <a:latin typeface="Times New Roman" panose="02020603050405020304" pitchFamily="18" charset="0"/>
                <a:ea typeface="Tahoma" panose="020B0604030504040204" pitchFamily="34" charset="0"/>
                <a:cs typeface="Times New Roman" panose="02020603050405020304" pitchFamily="18" charset="0"/>
              </a:rPr>
              <a:t>Water </a:t>
            </a:r>
            <a:r>
              <a:rPr lang="en-US" sz="2000" dirty="0">
                <a:latin typeface="Times New Roman" panose="02020603050405020304" pitchFamily="18" charset="0"/>
                <a:ea typeface="Tahoma" panose="020B0604030504040204" pitchFamily="34" charset="0"/>
                <a:cs typeface="Times New Roman" panose="02020603050405020304" pitchFamily="18" charset="0"/>
              </a:rPr>
              <a:t>supply pipes distribution inside </a:t>
            </a:r>
            <a:r>
              <a:rPr lang="en-US" sz="2000" dirty="0" smtClean="0">
                <a:latin typeface="Times New Roman" panose="02020603050405020304" pitchFamily="18" charset="0"/>
                <a:ea typeface="Tahoma" panose="020B0604030504040204" pitchFamily="34" charset="0"/>
                <a:cs typeface="Times New Roman" panose="02020603050405020304" pitchFamily="18" charset="0"/>
              </a:rPr>
              <a:t>bathrooms and showers ( Ground floor).</a:t>
            </a: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a:p>
            <a:pPr marL="0" indent="0">
              <a:buNone/>
            </a:pPr>
            <a:endParaRPr lang="en-US" dirty="0"/>
          </a:p>
        </p:txBody>
      </p:sp>
      <p:pic>
        <p:nvPicPr>
          <p:cNvPr id="4" name="Picture 3"/>
          <p:cNvPicPr/>
          <p:nvPr/>
        </p:nvPicPr>
        <p:blipFill>
          <a:blip r:embed="rId2"/>
          <a:stretch>
            <a:fillRect/>
          </a:stretch>
        </p:blipFill>
        <p:spPr>
          <a:xfrm>
            <a:off x="1741718" y="726612"/>
            <a:ext cx="3983673" cy="42090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p:nvPr/>
        </p:nvPicPr>
        <p:blipFill>
          <a:blip r:embed="rId3"/>
          <a:stretch>
            <a:fillRect/>
          </a:stretch>
        </p:blipFill>
        <p:spPr>
          <a:xfrm>
            <a:off x="6577445" y="726612"/>
            <a:ext cx="3926437" cy="42090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72062145"/>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smtClean="0"/>
          </a:p>
          <a:p>
            <a:pPr marL="0" lvl="0" indent="0">
              <a:buNone/>
            </a:pPr>
            <a:endParaRPr lang="en-US" dirty="0"/>
          </a:p>
          <a:p>
            <a:pPr marL="0" lvl="0" indent="0">
              <a:buNone/>
            </a:pPr>
            <a:endParaRPr lang="en-US" dirty="0" smtClean="0"/>
          </a:p>
          <a:p>
            <a:pPr marL="0" lvl="0" indent="0">
              <a:buNone/>
            </a:pPr>
            <a:endParaRPr lang="en-US" dirty="0"/>
          </a:p>
          <a:p>
            <a:pPr marL="0" lvl="0" indent="0" algn="ctr">
              <a:buNone/>
            </a:pPr>
            <a:r>
              <a:rPr lang="en-US" sz="2000" dirty="0" smtClean="0"/>
              <a:t>Water </a:t>
            </a:r>
            <a:r>
              <a:rPr lang="en-US" sz="2000" dirty="0"/>
              <a:t>supply pipes distribution inside bathrooms (First floor).</a:t>
            </a:r>
          </a:p>
          <a:p>
            <a:pPr marL="0" indent="0">
              <a:buNone/>
            </a:pPr>
            <a:endParaRPr lang="en-US" dirty="0"/>
          </a:p>
        </p:txBody>
      </p:sp>
      <p:pic>
        <p:nvPicPr>
          <p:cNvPr id="4" name="Picture 3"/>
          <p:cNvPicPr/>
          <p:nvPr/>
        </p:nvPicPr>
        <p:blipFill>
          <a:blip r:embed="rId2"/>
          <a:stretch>
            <a:fillRect/>
          </a:stretch>
        </p:blipFill>
        <p:spPr>
          <a:xfrm>
            <a:off x="1828801" y="581892"/>
            <a:ext cx="8042562" cy="52266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56663609"/>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851" y="38637"/>
            <a:ext cx="12192000" cy="6858000"/>
          </a:xfrm>
        </p:spPr>
        <p:txBody>
          <a:bodyPr/>
          <a:lstStyle/>
          <a:p>
            <a:pPr marL="0" indent="0">
              <a:buNone/>
            </a:pPr>
            <a:r>
              <a:rPr lang="en-US" sz="2000" b="1" dirty="0" smtClean="0">
                <a:latin typeface="+mj-lt"/>
                <a:cs typeface="Times New Roman" panose="02020603050405020304" pitchFamily="18" charset="0"/>
              </a:rPr>
              <a:t>Hot Water.</a:t>
            </a:r>
          </a:p>
          <a:p>
            <a:pPr marL="0" lvl="3" indent="0">
              <a:spcBef>
                <a:spcPts val="1000"/>
              </a:spcBef>
              <a:buNone/>
            </a:pPr>
            <a:r>
              <a:rPr lang="en-US" sz="2000" b="1" dirty="0" smtClean="0">
                <a:latin typeface="+mj-lt"/>
                <a:cs typeface="Times New Roman" panose="02020603050405020304" pitchFamily="18" charset="0"/>
              </a:rPr>
              <a:t>Water Consumption:</a:t>
            </a:r>
            <a:endParaRPr lang="en-US" sz="2000" b="1" dirty="0" smtClean="0">
              <a:latin typeface="+mj-lt"/>
            </a:endParaRPr>
          </a:p>
          <a:p>
            <a:pPr marL="0" lvl="3" indent="0">
              <a:spcBef>
                <a:spcPts val="1000"/>
              </a:spcBef>
              <a:buNone/>
            </a:pPr>
            <a:endParaRPr lang="en-US" sz="2000" b="1" dirty="0" smtClean="0">
              <a:latin typeface="+mj-lt"/>
            </a:endParaRPr>
          </a:p>
          <a:p>
            <a:r>
              <a:rPr lang="en-US" sz="2000" dirty="0">
                <a:latin typeface="+mj-lt"/>
                <a:cs typeface="Times New Roman" panose="02020603050405020304" pitchFamily="18" charset="0"/>
              </a:rPr>
              <a:t>Consumption of water for staff=20 gallon/person/day.</a:t>
            </a:r>
          </a:p>
          <a:p>
            <a:r>
              <a:rPr lang="en-US" sz="2000" dirty="0">
                <a:latin typeface="+mj-lt"/>
                <a:cs typeface="Times New Roman" panose="02020603050405020304" pitchFamily="18" charset="0"/>
              </a:rPr>
              <a:t>Consumption of water for students =20 </a:t>
            </a:r>
            <a:r>
              <a:rPr lang="en-US" sz="2000" dirty="0" smtClean="0">
                <a:latin typeface="+mj-lt"/>
                <a:cs typeface="Times New Roman" panose="02020603050405020304" pitchFamily="18" charset="0"/>
              </a:rPr>
              <a:t>gallon/person/day</a:t>
            </a:r>
            <a:r>
              <a:rPr lang="en-US" sz="2000" dirty="0">
                <a:latin typeface="+mj-lt"/>
                <a:cs typeface="Times New Roman" panose="02020603050405020304" pitchFamily="18" charset="0"/>
              </a:rPr>
              <a:t>.</a:t>
            </a:r>
          </a:p>
          <a:p>
            <a:r>
              <a:rPr lang="en-US" sz="2000" dirty="0">
                <a:latin typeface="+mj-lt"/>
                <a:cs typeface="Times New Roman" panose="02020603050405020304" pitchFamily="18" charset="0"/>
              </a:rPr>
              <a:t>Add 5 gallon/person/day for shower.</a:t>
            </a:r>
          </a:p>
          <a:p>
            <a:pPr marL="0" lvl="3" indent="0">
              <a:spcBef>
                <a:spcPts val="1000"/>
              </a:spcBef>
              <a:buNone/>
            </a:pPr>
            <a:endParaRPr lang="en-US" sz="2000" b="1" dirty="0">
              <a:latin typeface="+mj-lt"/>
              <a:cs typeface="Times New Roman" panose="02020603050405020304" pitchFamily="18" charset="0"/>
            </a:endParaRPr>
          </a:p>
          <a:p>
            <a:pPr marL="0" indent="0">
              <a:buNone/>
            </a:pPr>
            <a:r>
              <a:rPr lang="en-US" sz="2000" dirty="0">
                <a:latin typeface="+mj-lt"/>
                <a:cs typeface="Times New Roman" panose="02020603050405020304" pitchFamily="18" charset="0"/>
              </a:rPr>
              <a:t>Water </a:t>
            </a:r>
            <a:r>
              <a:rPr lang="en-US" sz="2000" dirty="0" smtClean="0">
                <a:latin typeface="+mj-lt"/>
                <a:cs typeface="Times New Roman" panose="02020603050405020304" pitchFamily="18" charset="0"/>
              </a:rPr>
              <a:t>consumption</a:t>
            </a:r>
            <a:r>
              <a:rPr lang="en-US" sz="2000" dirty="0">
                <a:latin typeface="+mj-lt"/>
                <a:cs typeface="Times New Roman" panose="02020603050405020304" pitchFamily="18" charset="0"/>
              </a:rPr>
              <a:t>= (375*40+80*5) =15400 gallon/day=58295.34 L/day= </a:t>
            </a:r>
            <a:r>
              <a:rPr lang="en-US" sz="2000" dirty="0" smtClean="0">
                <a:latin typeface="+mj-lt"/>
                <a:cs typeface="Times New Roman" panose="02020603050405020304" pitchFamily="18" charset="0"/>
              </a:rPr>
              <a:t>58.29m</a:t>
            </a:r>
            <a:r>
              <a:rPr lang="en-US" sz="2000" baseline="30000" dirty="0" smtClean="0">
                <a:latin typeface="+mj-lt"/>
                <a:cs typeface="Times New Roman" panose="02020603050405020304" pitchFamily="18" charset="0"/>
              </a:rPr>
              <a:t>3</a:t>
            </a:r>
            <a:r>
              <a:rPr lang="en-US" sz="2000" dirty="0" smtClean="0">
                <a:latin typeface="+mj-lt"/>
                <a:cs typeface="Times New Roman" panose="02020603050405020304" pitchFamily="18" charset="0"/>
              </a:rPr>
              <a:t>/day.</a:t>
            </a:r>
          </a:p>
          <a:p>
            <a:pPr marL="0" indent="0">
              <a:buNone/>
            </a:pPr>
            <a:endParaRPr lang="en-US" sz="2000" b="1" dirty="0" smtClean="0">
              <a:latin typeface="+mj-lt"/>
              <a:cs typeface="Times New Roman" panose="02020603050405020304" pitchFamily="18" charset="0"/>
            </a:endParaRPr>
          </a:p>
          <a:p>
            <a:pPr marL="0" indent="0">
              <a:buNone/>
            </a:pPr>
            <a:r>
              <a:rPr lang="en-US" sz="2000" b="1" dirty="0" smtClean="0">
                <a:latin typeface="+mj-lt"/>
                <a:cs typeface="Times New Roman" panose="02020603050405020304" pitchFamily="18" charset="0"/>
              </a:rPr>
              <a:t>Rainfall water:</a:t>
            </a:r>
          </a:p>
          <a:p>
            <a:r>
              <a:rPr lang="en-US" sz="2000" dirty="0">
                <a:latin typeface="+mj-lt"/>
              </a:rPr>
              <a:t>Rainfall water rate in Nablus = 675 mm/year</a:t>
            </a:r>
          </a:p>
          <a:p>
            <a:r>
              <a:rPr lang="en-US" sz="2000" dirty="0">
                <a:latin typeface="+mj-lt"/>
              </a:rPr>
              <a:t>Area of roof =635+238+1680= 2553 m</a:t>
            </a:r>
            <a:r>
              <a:rPr lang="en-US" sz="2000" baseline="30000" dirty="0">
                <a:latin typeface="+mj-lt"/>
              </a:rPr>
              <a:t>2</a:t>
            </a:r>
            <a:r>
              <a:rPr lang="en-US" sz="2000" dirty="0">
                <a:latin typeface="+mj-lt"/>
              </a:rPr>
              <a:t>.</a:t>
            </a:r>
          </a:p>
          <a:p>
            <a:r>
              <a:rPr lang="en-US" sz="2000" dirty="0">
                <a:latin typeface="+mj-lt"/>
              </a:rPr>
              <a:t>Collected Rainfall water = 2553* 0.675=1723.27 m</a:t>
            </a:r>
            <a:r>
              <a:rPr lang="en-US" sz="2000" baseline="30000" dirty="0">
                <a:latin typeface="+mj-lt"/>
              </a:rPr>
              <a:t>3</a:t>
            </a:r>
            <a:r>
              <a:rPr lang="en-US" sz="2000" dirty="0">
                <a:latin typeface="+mj-lt"/>
              </a:rPr>
              <a:t> =1723270 liter.</a:t>
            </a:r>
          </a:p>
          <a:p>
            <a:pPr>
              <a:buFont typeface="Wingdings" panose="05000000000000000000" pitchFamily="2" charset="2"/>
              <a:buChar char="v"/>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7278863"/>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9857" y="0"/>
            <a:ext cx="12192000" cy="6858000"/>
          </a:xfrm>
        </p:spPr>
        <p:txBody>
          <a:bodyPr>
            <a:normAutofit/>
          </a:bodyPr>
          <a:lstStyle/>
          <a:p>
            <a:pPr marL="0" indent="0">
              <a:buNone/>
            </a:pPr>
            <a:r>
              <a:rPr lang="en-US" sz="2000" b="1" dirty="0" smtClean="0"/>
              <a:t>Safety design:</a:t>
            </a:r>
          </a:p>
          <a:p>
            <a:pPr marL="0" indent="0">
              <a:buNone/>
            </a:pPr>
            <a:endParaRPr lang="en-US" sz="2000" b="1" dirty="0"/>
          </a:p>
          <a:p>
            <a:pPr marL="0" indent="0">
              <a:buNone/>
            </a:pPr>
            <a:endParaRPr lang="en-US" sz="2000" b="1" dirty="0" smtClean="0"/>
          </a:p>
          <a:p>
            <a:r>
              <a:rPr lang="en-US" sz="1800" b="1" dirty="0">
                <a:latin typeface="Times New Roman" panose="02020603050405020304" pitchFamily="18" charset="0"/>
                <a:cs typeface="Times New Roman" panose="02020603050405020304" pitchFamily="18" charset="0"/>
              </a:rPr>
              <a:t>Emergency </a:t>
            </a:r>
            <a:r>
              <a:rPr lang="en-US" sz="1800" b="1" dirty="0" smtClean="0">
                <a:latin typeface="Times New Roman" panose="02020603050405020304" pitchFamily="18" charset="0"/>
                <a:cs typeface="Times New Roman" panose="02020603050405020304" pitchFamily="18" charset="0"/>
              </a:rPr>
              <a:t>exit:</a:t>
            </a:r>
          </a:p>
          <a:p>
            <a:endParaRPr lang="en-US" sz="1800" b="1" dirty="0">
              <a:latin typeface="Times New Roman" panose="02020603050405020304" pitchFamily="18" charset="0"/>
              <a:cs typeface="Times New Roman" panose="02020603050405020304" pitchFamily="18" charset="0"/>
            </a:endParaRPr>
          </a:p>
          <a:p>
            <a:endParaRPr lang="en-US" sz="1800" b="1" dirty="0" smtClean="0">
              <a:latin typeface="Times New Roman" panose="02020603050405020304" pitchFamily="18" charset="0"/>
              <a:cs typeface="Times New Roman" panose="02020603050405020304" pitchFamily="18" charset="0"/>
            </a:endParaRPr>
          </a:p>
          <a:p>
            <a:endParaRPr lang="en-US" sz="1800" b="1" dirty="0">
              <a:latin typeface="Times New Roman" panose="02020603050405020304" pitchFamily="18" charset="0"/>
              <a:cs typeface="Times New Roman" panose="02020603050405020304" pitchFamily="18" charset="0"/>
            </a:endParaRPr>
          </a:p>
          <a:p>
            <a:endParaRPr lang="en-US" sz="1800" b="1" dirty="0" smtClean="0">
              <a:latin typeface="Times New Roman" panose="02020603050405020304" pitchFamily="18" charset="0"/>
              <a:cs typeface="Times New Roman" panose="02020603050405020304" pitchFamily="18" charset="0"/>
            </a:endParaRPr>
          </a:p>
          <a:p>
            <a:endParaRPr lang="en-US" sz="1800" b="1" dirty="0">
              <a:latin typeface="Times New Roman" panose="02020603050405020304" pitchFamily="18" charset="0"/>
              <a:cs typeface="Times New Roman" panose="02020603050405020304" pitchFamily="18" charset="0"/>
            </a:endParaRPr>
          </a:p>
          <a:p>
            <a:endParaRPr lang="en-US" sz="1800" b="1" dirty="0" smtClean="0">
              <a:latin typeface="Times New Roman" panose="02020603050405020304" pitchFamily="18" charset="0"/>
              <a:cs typeface="Times New Roman" panose="02020603050405020304" pitchFamily="18" charset="0"/>
            </a:endParaRPr>
          </a:p>
          <a:p>
            <a:endParaRPr lang="en-US" sz="1800" b="1" dirty="0">
              <a:latin typeface="Times New Roman" panose="02020603050405020304" pitchFamily="18" charset="0"/>
              <a:cs typeface="Times New Roman" panose="02020603050405020304" pitchFamily="18" charset="0"/>
            </a:endParaRPr>
          </a:p>
          <a:p>
            <a:endParaRPr lang="en-US" sz="1800" b="1" dirty="0" smtClean="0">
              <a:latin typeface="Times New Roman" panose="02020603050405020304" pitchFamily="18" charset="0"/>
              <a:cs typeface="Times New Roman" panose="02020603050405020304" pitchFamily="18" charset="0"/>
            </a:endParaRPr>
          </a:p>
          <a:p>
            <a:endParaRPr lang="en-US" sz="1800" b="1" dirty="0" smtClean="0">
              <a:latin typeface="Times New Roman" panose="02020603050405020304" pitchFamily="18" charset="0"/>
              <a:cs typeface="Times New Roman" panose="02020603050405020304" pitchFamily="18" charset="0"/>
            </a:endParaRPr>
          </a:p>
          <a:p>
            <a:endParaRPr lang="en-US" sz="1800" b="1" dirty="0">
              <a:latin typeface="Times New Roman" panose="02020603050405020304" pitchFamily="18" charset="0"/>
              <a:cs typeface="Times New Roman" panose="02020603050405020304" pitchFamily="18" charset="0"/>
            </a:endParaRPr>
          </a:p>
          <a:p>
            <a:endParaRPr lang="en-US" sz="1800" b="1" dirty="0" smtClean="0">
              <a:latin typeface="Times New Roman" panose="02020603050405020304" pitchFamily="18" charset="0"/>
              <a:cs typeface="Times New Roman" panose="02020603050405020304" pitchFamily="18" charset="0"/>
            </a:endParaRPr>
          </a:p>
          <a:p>
            <a:pPr marL="0" lvl="0" indent="0" algn="ctr" fontAlgn="base">
              <a:buNone/>
            </a:pPr>
            <a:r>
              <a:rPr lang="en-US" sz="2000" dirty="0" smtClean="0"/>
              <a:t>Internal </a:t>
            </a:r>
            <a:r>
              <a:rPr lang="en-US" sz="2000" dirty="0"/>
              <a:t>emergency exit</a:t>
            </a:r>
          </a:p>
          <a:p>
            <a:pPr marL="0" indent="0">
              <a:buNone/>
            </a:pPr>
            <a:endParaRPr lang="en-US" sz="1800" b="1" dirty="0" smtClean="0">
              <a:latin typeface="Times New Roman" panose="02020603050405020304" pitchFamily="18" charset="0"/>
              <a:cs typeface="Times New Roman" panose="02020603050405020304" pitchFamily="18" charset="0"/>
            </a:endParaRPr>
          </a:p>
          <a:p>
            <a:pPr marL="0" indent="0">
              <a:buNone/>
            </a:pPr>
            <a:endParaRPr lang="en-US" sz="1800"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2"/>
          <a:stretch>
            <a:fillRect/>
          </a:stretch>
        </p:blipFill>
        <p:spPr>
          <a:xfrm>
            <a:off x="2854945" y="1845531"/>
            <a:ext cx="2847340" cy="41173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p:nvPr/>
        </p:nvPicPr>
        <p:blipFill>
          <a:blip r:embed="rId3"/>
          <a:stretch>
            <a:fillRect/>
          </a:stretch>
        </p:blipFill>
        <p:spPr>
          <a:xfrm>
            <a:off x="6335857" y="1714721"/>
            <a:ext cx="2762250" cy="42481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11451205"/>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4018" y="0"/>
            <a:ext cx="12192000" cy="6858000"/>
          </a:xfrm>
        </p:spPr>
        <p:txBody>
          <a:bodyPr/>
          <a:lstStyle/>
          <a:p>
            <a:r>
              <a:rPr lang="en-US" sz="2000" dirty="0"/>
              <a:t>Fire Detection and Alarm </a:t>
            </a:r>
            <a:r>
              <a:rPr lang="en-US" sz="2000" dirty="0" smtClean="0"/>
              <a:t>System.</a:t>
            </a:r>
          </a:p>
          <a:p>
            <a:r>
              <a:rPr lang="en-US" sz="2000" dirty="0" smtClean="0"/>
              <a:t>Voice evacuation system.</a:t>
            </a:r>
          </a:p>
          <a:p>
            <a:r>
              <a:rPr lang="en-US" sz="2000" dirty="0"/>
              <a:t>Firefighting </a:t>
            </a:r>
            <a:r>
              <a:rPr lang="en-US" sz="2000" dirty="0" smtClean="0"/>
              <a:t>system</a:t>
            </a:r>
          </a:p>
          <a:p>
            <a:pPr>
              <a:buFont typeface="Wingdings" panose="05000000000000000000" pitchFamily="2" charset="2"/>
              <a:buChar char="§"/>
            </a:pPr>
            <a:r>
              <a:rPr lang="en-US" sz="2000" dirty="0"/>
              <a:t>Hose reel </a:t>
            </a:r>
            <a:r>
              <a:rPr lang="en-US" sz="2000" dirty="0" smtClean="0"/>
              <a:t>System:</a:t>
            </a:r>
          </a:p>
          <a:p>
            <a:pPr>
              <a:buFont typeface="Wingdings" panose="05000000000000000000" pitchFamily="2" charset="2"/>
              <a:buChar char="§"/>
            </a:pPr>
            <a:endParaRPr lang="en-US" dirty="0" smtClean="0"/>
          </a:p>
        </p:txBody>
      </p:sp>
      <p:pic>
        <p:nvPicPr>
          <p:cNvPr id="4" name="Picture 3" descr="https://scontent.fjrs2-1.fna.fbcdn.net/v/t34.0-12/23772316_2017375461815748_1941915134_n.jpg?oh=c9b56dc9951eee897ff65468564ca810&amp;oe=5A1E5CCA"/>
          <p:cNvPicPr/>
          <p:nvPr/>
        </p:nvPicPr>
        <p:blipFill rotWithShape="1">
          <a:blip r:embed="rId2" cstate="print">
            <a:extLst>
              <a:ext uri="{28A0092B-C50C-407E-A947-70E740481C1C}">
                <a14:useLocalDpi xmlns:a14="http://schemas.microsoft.com/office/drawing/2010/main" val="0"/>
              </a:ext>
            </a:extLst>
          </a:blip>
          <a:srcRect t="17677" b="33341"/>
          <a:stretch/>
        </p:blipFill>
        <p:spPr bwMode="auto">
          <a:xfrm>
            <a:off x="1446321" y="2341502"/>
            <a:ext cx="4266191" cy="38410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pic>
        <p:nvPicPr>
          <p:cNvPr id="6" name="Picture 5" descr="https://scontent.fjrs2-1.fna.fbcdn.net/v/t35.0-12/23798197_2017375521815742_978677_o.jpg?oh=c3203303652a500571618dd6db3328b9&amp;oe=5A1E89DD"/>
          <p:cNvPicPr/>
          <p:nvPr/>
        </p:nvPicPr>
        <p:blipFill rotWithShape="1">
          <a:blip r:embed="rId3" cstate="print">
            <a:extLst>
              <a:ext uri="{28A0092B-C50C-407E-A947-70E740481C1C}">
                <a14:useLocalDpi xmlns:a14="http://schemas.microsoft.com/office/drawing/2010/main" val="0"/>
              </a:ext>
            </a:extLst>
          </a:blip>
          <a:srcRect l="19441" t="-438" r="34045" b="28521"/>
          <a:stretch/>
        </p:blipFill>
        <p:spPr bwMode="auto">
          <a:xfrm>
            <a:off x="6380018" y="2341502"/>
            <a:ext cx="3938154" cy="38410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057096905"/>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a:bodyPr>
          <a:lstStyle/>
          <a:p>
            <a:pPr marL="285750" lvl="4" indent="-285750">
              <a:spcBef>
                <a:spcPts val="1000"/>
              </a:spcBef>
              <a:buFont typeface="Wingdings" panose="05000000000000000000" pitchFamily="2" charset="2"/>
              <a:buChar char="§"/>
            </a:pPr>
            <a:r>
              <a:rPr lang="en-US" sz="2000" b="1" dirty="0">
                <a:latin typeface="+mj-lt"/>
              </a:rPr>
              <a:t>Portable Fire Extinguishers:  </a:t>
            </a:r>
            <a:endParaRPr lang="en-US" sz="2000" b="1" dirty="0" smtClean="0">
              <a:latin typeface="+mj-lt"/>
            </a:endParaRPr>
          </a:p>
          <a:p>
            <a:pPr marL="285750" lvl="4" indent="-285750">
              <a:spcBef>
                <a:spcPts val="1000"/>
              </a:spcBef>
              <a:buFont typeface="Wingdings" panose="05000000000000000000" pitchFamily="2" charset="2"/>
              <a:buChar char="§"/>
            </a:pPr>
            <a:endParaRPr lang="en-US" sz="2000" b="1" dirty="0">
              <a:latin typeface="+mj-lt"/>
            </a:endParaRPr>
          </a:p>
          <a:p>
            <a:pPr marL="285750" lvl="4" indent="-285750">
              <a:spcBef>
                <a:spcPts val="1000"/>
              </a:spcBef>
              <a:buFont typeface="Wingdings" panose="05000000000000000000" pitchFamily="2" charset="2"/>
              <a:buChar char="§"/>
            </a:pPr>
            <a:endParaRPr lang="en-US" sz="2000" b="1" dirty="0" smtClean="0">
              <a:latin typeface="+mj-lt"/>
            </a:endParaRPr>
          </a:p>
          <a:p>
            <a:pPr marL="285750" lvl="4" indent="-285750">
              <a:spcBef>
                <a:spcPts val="1000"/>
              </a:spcBef>
              <a:buFont typeface="Wingdings" panose="05000000000000000000" pitchFamily="2" charset="2"/>
              <a:buChar char="§"/>
            </a:pPr>
            <a:endParaRPr lang="en-US" sz="2000" b="1" dirty="0">
              <a:latin typeface="+mj-lt"/>
            </a:endParaRPr>
          </a:p>
          <a:p>
            <a:pPr marL="285750" lvl="4" indent="-285750">
              <a:spcBef>
                <a:spcPts val="1000"/>
              </a:spcBef>
              <a:buFont typeface="Wingdings" panose="05000000000000000000" pitchFamily="2" charset="2"/>
              <a:buChar char="§"/>
            </a:pPr>
            <a:endParaRPr lang="en-US" sz="2000" b="1" dirty="0" smtClean="0">
              <a:latin typeface="+mj-lt"/>
            </a:endParaRPr>
          </a:p>
          <a:p>
            <a:pPr marL="285750" lvl="4" indent="-285750">
              <a:spcBef>
                <a:spcPts val="1000"/>
              </a:spcBef>
              <a:buFont typeface="Wingdings" panose="05000000000000000000" pitchFamily="2" charset="2"/>
              <a:buChar char="§"/>
            </a:pPr>
            <a:endParaRPr lang="en-US" sz="2000" b="1" dirty="0">
              <a:latin typeface="+mj-lt"/>
            </a:endParaRPr>
          </a:p>
          <a:p>
            <a:pPr marL="285750" lvl="4" indent="-285750">
              <a:spcBef>
                <a:spcPts val="1000"/>
              </a:spcBef>
              <a:buFont typeface="Wingdings" panose="05000000000000000000" pitchFamily="2" charset="2"/>
              <a:buChar char="§"/>
            </a:pPr>
            <a:endParaRPr lang="en-US" sz="2000" b="1" dirty="0" smtClean="0">
              <a:latin typeface="+mj-lt"/>
            </a:endParaRPr>
          </a:p>
          <a:p>
            <a:pPr marL="285750" lvl="4" indent="-285750">
              <a:spcBef>
                <a:spcPts val="1000"/>
              </a:spcBef>
              <a:buFont typeface="Wingdings" panose="05000000000000000000" pitchFamily="2" charset="2"/>
              <a:buChar char="§"/>
            </a:pPr>
            <a:endParaRPr lang="en-US" sz="2000" b="1" dirty="0">
              <a:latin typeface="+mj-lt"/>
            </a:endParaRPr>
          </a:p>
          <a:p>
            <a:pPr marL="285750" lvl="4" indent="-285750">
              <a:spcBef>
                <a:spcPts val="1000"/>
              </a:spcBef>
              <a:buFont typeface="Wingdings" panose="05000000000000000000" pitchFamily="2" charset="2"/>
              <a:buChar char="§"/>
            </a:pPr>
            <a:endParaRPr lang="en-US" sz="2000" b="1" dirty="0" smtClean="0">
              <a:latin typeface="+mj-lt"/>
            </a:endParaRPr>
          </a:p>
          <a:p>
            <a:pPr marL="285750" lvl="4" indent="-285750">
              <a:spcBef>
                <a:spcPts val="1000"/>
              </a:spcBef>
              <a:buFont typeface="Wingdings" panose="05000000000000000000" pitchFamily="2" charset="2"/>
              <a:buChar char="§"/>
            </a:pPr>
            <a:endParaRPr lang="en-US" sz="2000" b="1" dirty="0" smtClean="0">
              <a:latin typeface="+mj-lt"/>
            </a:endParaRPr>
          </a:p>
          <a:p>
            <a:pPr marL="285750" lvl="4" indent="-285750">
              <a:spcBef>
                <a:spcPts val="1000"/>
              </a:spcBef>
              <a:buFont typeface="Wingdings" panose="05000000000000000000" pitchFamily="2" charset="2"/>
              <a:buChar char="§"/>
            </a:pPr>
            <a:endParaRPr lang="en-US" sz="2000" b="1" dirty="0" smtClean="0">
              <a:latin typeface="+mj-lt"/>
            </a:endParaRPr>
          </a:p>
          <a:p>
            <a:pPr marL="285750" lvl="4" indent="-285750">
              <a:spcBef>
                <a:spcPts val="1000"/>
              </a:spcBef>
              <a:buFont typeface="Wingdings" panose="05000000000000000000" pitchFamily="2" charset="2"/>
              <a:buChar char="§"/>
            </a:pPr>
            <a:r>
              <a:rPr lang="en-US" sz="2000" b="1" dirty="0" smtClean="0">
                <a:latin typeface="+mj-lt"/>
              </a:rPr>
              <a:t>Sprinklers system: </a:t>
            </a:r>
          </a:p>
          <a:p>
            <a:pPr marL="285750" lvl="4" indent="-285750">
              <a:spcBef>
                <a:spcPts val="1000"/>
              </a:spcBef>
              <a:buFont typeface="Wingdings" panose="05000000000000000000" pitchFamily="2" charset="2"/>
              <a:buChar char="§"/>
            </a:pPr>
            <a:endParaRPr lang="en-US" sz="2000" b="1" dirty="0">
              <a:latin typeface="+mj-lt"/>
            </a:endParaRPr>
          </a:p>
          <a:p>
            <a:pPr marL="0" indent="0">
              <a:buNone/>
            </a:pPr>
            <a:endParaRPr lang="en-US" sz="2000" dirty="0">
              <a:latin typeface="+mj-lt"/>
            </a:endParaRPr>
          </a:p>
        </p:txBody>
      </p:sp>
      <p:pic>
        <p:nvPicPr>
          <p:cNvPr id="4" name="Picture 3" descr="https://scontent.fjrs2-1.fna.fbcdn.net/v/t35.0-12/23798528_2017375551815739_1627209203_o.jpg?oh=1c14a7477f8104bbb08e701d1ddac965&amp;oe=5A1E31FE"/>
          <p:cNvPicPr/>
          <p:nvPr/>
        </p:nvPicPr>
        <p:blipFill rotWithShape="1">
          <a:blip r:embed="rId2" cstate="print">
            <a:extLst>
              <a:ext uri="{28A0092B-C50C-407E-A947-70E740481C1C}">
                <a14:useLocalDpi xmlns:a14="http://schemas.microsoft.com/office/drawing/2010/main" val="0"/>
              </a:ext>
            </a:extLst>
          </a:blip>
          <a:srcRect l="31752" r="50034" b="29489"/>
          <a:stretch/>
        </p:blipFill>
        <p:spPr bwMode="auto">
          <a:xfrm>
            <a:off x="5353951" y="557426"/>
            <a:ext cx="1787237" cy="32817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pic>
        <p:nvPicPr>
          <p:cNvPr id="5" name="Picture 4" descr="https://scontent.fjrs2-1.fna.fbcdn.net/v/t34.0-12/23782006_2017375475149080_1972385875_n.jpg?oh=96be8361bf837d3a876159500acb05f5&amp;oe=5A1E8A18"/>
          <p:cNvPicPr/>
          <p:nvPr/>
        </p:nvPicPr>
        <p:blipFill rotWithShape="1">
          <a:blip r:embed="rId3" cstate="print">
            <a:extLst>
              <a:ext uri="{28A0092B-C50C-407E-A947-70E740481C1C}">
                <a14:useLocalDpi xmlns:a14="http://schemas.microsoft.com/office/drawing/2010/main" val="0"/>
              </a:ext>
            </a:extLst>
          </a:blip>
          <a:srcRect l="26922" t="35582" r="29290" b="44167"/>
          <a:stretch/>
        </p:blipFill>
        <p:spPr bwMode="auto">
          <a:xfrm>
            <a:off x="5119809" y="4813157"/>
            <a:ext cx="2255520" cy="18516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527801480"/>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indent="0">
              <a:buNone/>
            </a:pPr>
            <a:r>
              <a:rPr lang="en-US" sz="2000" b="1" dirty="0" smtClean="0"/>
              <a:t>  </a:t>
            </a:r>
            <a:r>
              <a:rPr lang="en-US" sz="2800" b="1" dirty="0" smtClean="0"/>
              <a:t>Quantity survey and cost:</a:t>
            </a:r>
          </a:p>
          <a:p>
            <a:pPr marL="0" indent="0">
              <a:buNone/>
            </a:pPr>
            <a:endParaRPr lang="en-US" sz="2000" dirty="0" smtClean="0"/>
          </a:p>
          <a:p>
            <a:endParaRPr lang="en-US" sz="2000" dirty="0" smtClean="0"/>
          </a:p>
          <a:p>
            <a:r>
              <a:rPr lang="en-US" sz="2000" dirty="0" smtClean="0"/>
              <a:t>After </a:t>
            </a:r>
            <a:r>
              <a:rPr lang="en-US" sz="2000" dirty="0"/>
              <a:t>designing the building taking into considerations all needed data, quantity surveying and cost calculations for the whole building has been performed. The following tables summarized calculations for each work done.</a:t>
            </a:r>
          </a:p>
          <a:p>
            <a:r>
              <a:rPr lang="en-US" sz="2000" dirty="0"/>
              <a:t>The Total cost of the project = </a:t>
            </a:r>
            <a:r>
              <a:rPr lang="en-US" sz="2000" dirty="0" smtClean="0"/>
              <a:t>1.6 M $</a:t>
            </a:r>
            <a:endParaRPr lang="en-US" sz="2000" dirty="0"/>
          </a:p>
          <a:p>
            <a:r>
              <a:rPr lang="en-US" sz="2000" dirty="0"/>
              <a:t>Total cost per meter square = </a:t>
            </a:r>
            <a:r>
              <a:rPr lang="en-US" sz="2000" dirty="0" smtClean="0"/>
              <a:t>1600000 /7600 </a:t>
            </a:r>
            <a:r>
              <a:rPr lang="en-US" sz="2000" dirty="0"/>
              <a:t>= </a:t>
            </a:r>
            <a:r>
              <a:rPr lang="en-US" sz="2000" dirty="0" smtClean="0"/>
              <a:t>211  $/</a:t>
            </a:r>
            <a:r>
              <a:rPr lang="en-US" sz="2000" dirty="0"/>
              <a:t>m</a:t>
            </a:r>
            <a:r>
              <a:rPr lang="en-US" sz="2000" baseline="30000" dirty="0"/>
              <a:t>2</a:t>
            </a:r>
            <a:endParaRPr lang="en-US" sz="2000" dirty="0"/>
          </a:p>
          <a:p>
            <a:pPr marL="0" indent="0">
              <a:buNone/>
            </a:pPr>
            <a:endParaRPr lang="en-US" dirty="0"/>
          </a:p>
        </p:txBody>
      </p:sp>
    </p:spTree>
    <p:extLst>
      <p:ext uri="{BB962C8B-B14F-4D97-AF65-F5344CB8AC3E}">
        <p14:creationId xmlns:p14="http://schemas.microsoft.com/office/powerpoint/2010/main" val="136962754"/>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prstTxWarp prst="textDoubleWave1">
              <a:avLst/>
            </a:prstTxWarp>
            <a:normAutofit/>
          </a:bodyPr>
          <a:lstStyle/>
          <a:p>
            <a:pPr marL="0" indent="0" algn="ctr">
              <a:buNone/>
            </a:pPr>
            <a:r>
              <a:rPr lang="en-US" sz="9600" dirty="0" smtClean="0">
                <a:effectLst>
                  <a:glow rad="228600">
                    <a:schemeClr val="accent1">
                      <a:satMod val="175000"/>
                      <a:alpha val="40000"/>
                    </a:schemeClr>
                  </a:glow>
                </a:effectLst>
              </a:rPr>
              <a:t>Thanks for listening </a:t>
            </a:r>
            <a:r>
              <a:rPr lang="en-US" sz="96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sym typeface="Wingdings" pitchFamily="2" charset="2"/>
              </a:rPr>
              <a:t> </a:t>
            </a:r>
            <a:r>
              <a:rPr lang="en-US" sz="9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sym typeface="Wingdings" pitchFamily="2" charset="2"/>
              </a:rPr>
              <a:t> </a:t>
            </a:r>
          </a:p>
        </p:txBody>
      </p:sp>
    </p:spTree>
    <p:extLst>
      <p:ext uri="{BB962C8B-B14F-4D97-AF65-F5344CB8AC3E}">
        <p14:creationId xmlns:p14="http://schemas.microsoft.com/office/powerpoint/2010/main" val="827739263"/>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1838</TotalTime>
  <Words>3704</Words>
  <Application>Microsoft Office PowerPoint</Application>
  <PresentationFormat>Widescreen</PresentationFormat>
  <Paragraphs>1842</Paragraphs>
  <Slides>130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130</vt:i4>
      </vt:variant>
    </vt:vector>
  </HeadingPairs>
  <TitlesOfParts>
    <vt:vector size="139" baseType="lpstr">
      <vt:lpstr>Arial</vt:lpstr>
      <vt:lpstr>Calibri</vt:lpstr>
      <vt:lpstr>Cambria Math</vt:lpstr>
      <vt:lpstr>Century Gothic</vt:lpstr>
      <vt:lpstr>Tahoma</vt:lpstr>
      <vt:lpstr>Times New Roman</vt:lpstr>
      <vt:lpstr>Wingdings</vt:lpstr>
      <vt:lpstr>Wingdings 3</vt:lpstr>
      <vt:lpstr>Wisp</vt:lpstr>
      <vt:lpstr>PowerPoint Presentation</vt:lpstr>
      <vt:lpstr>Contents:</vt:lpstr>
      <vt:lpstr>Introduction</vt:lpstr>
      <vt:lpstr>Site analysis</vt:lpstr>
      <vt:lpstr>Architectural design</vt:lpstr>
      <vt:lpstr>Architectural design</vt:lpstr>
      <vt:lpstr>Architectural design</vt:lpstr>
      <vt:lpstr>Architectural design</vt:lpstr>
      <vt:lpstr>Architectural design</vt:lpstr>
      <vt:lpstr>Architectural design</vt:lpstr>
      <vt:lpstr>Architectural design</vt:lpstr>
      <vt:lpstr>Architectural design</vt:lpstr>
      <vt:lpstr>Architectural design</vt:lpstr>
      <vt:lpstr>Architectural design</vt:lpstr>
      <vt:lpstr>Environmental design</vt:lpstr>
      <vt:lpstr>Environmental design</vt:lpstr>
      <vt:lpstr>Environmental design</vt:lpstr>
      <vt:lpstr>Environmental design</vt:lpstr>
      <vt:lpstr>Environmental design</vt:lpstr>
      <vt:lpstr>Environmental design</vt:lpstr>
      <vt:lpstr>Environmental design</vt:lpstr>
      <vt:lpstr>Environmental design</vt:lpstr>
      <vt:lpstr>Environmental design</vt:lpstr>
      <vt:lpstr>Environmental design</vt:lpstr>
      <vt:lpstr>Environmental design</vt:lpstr>
      <vt:lpstr>Environmental design</vt:lpstr>
      <vt:lpstr>Environmental design</vt:lpstr>
      <vt:lpstr>Environmental design</vt:lpstr>
      <vt:lpstr>Environmental design</vt:lpstr>
      <vt:lpstr>Acoustical design </vt:lpstr>
      <vt:lpstr>Acoustical design </vt:lpstr>
      <vt:lpstr>Acoustical design </vt:lpstr>
      <vt:lpstr>Acoustical design </vt:lpstr>
      <vt:lpstr>Acoustical design </vt:lpstr>
      <vt:lpstr>Acoustical design </vt:lpstr>
      <vt:lpstr>Acoustical design </vt:lpstr>
      <vt:lpstr>Structural Design</vt:lpstr>
      <vt:lpstr>PowerPoint Presentation</vt:lpstr>
      <vt:lpstr>Structural Design</vt:lpstr>
      <vt:lpstr>Structural Design</vt:lpstr>
      <vt:lpstr>Structural Design</vt:lpstr>
      <vt:lpstr>Structural Design</vt:lpstr>
      <vt:lpstr>Structural Design</vt:lpstr>
      <vt:lpstr>Structural Design</vt:lpstr>
      <vt:lpstr>Structural Design</vt:lpstr>
      <vt:lpstr>Structural Design</vt:lpstr>
      <vt:lpstr>Structural Design</vt:lpstr>
      <vt:lpstr>Structural Design</vt:lpstr>
      <vt:lpstr>Structural Design</vt:lpstr>
      <vt:lpstr>PowerPoint Presentation</vt:lpstr>
      <vt:lpstr>PowerPoint Presentation</vt:lpstr>
      <vt:lpstr>Structural Design</vt:lpstr>
      <vt:lpstr>PowerPoint Presentation</vt:lpstr>
      <vt:lpstr>PowerPoint Presentation</vt:lpstr>
      <vt:lpstr>Structural Design</vt:lpstr>
      <vt:lpstr>Structural Design</vt:lpstr>
      <vt:lpstr>Structural Design</vt:lpstr>
      <vt:lpstr>Structural Design</vt:lpstr>
      <vt:lpstr>Structural Design</vt:lpstr>
      <vt:lpstr>PowerPoint Presentation</vt:lpstr>
      <vt:lpstr>PowerPoint Presentation</vt:lpstr>
      <vt:lpstr>Structural Design</vt:lpstr>
      <vt:lpstr>Structural Design</vt:lpstr>
      <vt:lpstr>Structural Design</vt:lpstr>
      <vt:lpstr>Structural Design</vt:lpstr>
      <vt:lpstr>Structural Design</vt:lpstr>
      <vt:lpstr>Structural Design</vt:lpstr>
      <vt:lpstr>Structural Design</vt:lpstr>
      <vt:lpstr>Structural Design</vt:lpstr>
      <vt:lpstr>PowerPoint Presentation</vt:lpstr>
      <vt:lpstr>PowerPoint Presentation</vt:lpstr>
      <vt:lpstr>Structural Design</vt:lpstr>
      <vt:lpstr>Structural Design</vt:lpstr>
      <vt:lpstr>Structural Design</vt:lpstr>
      <vt:lpstr>Structural Design</vt:lpstr>
      <vt:lpstr>Structural Design</vt:lpstr>
      <vt:lpstr>Structural Design</vt:lpstr>
      <vt:lpstr>Structural Design</vt:lpstr>
      <vt:lpstr>Structural Design</vt:lpstr>
      <vt:lpstr>Structural Design</vt:lpstr>
      <vt:lpstr>Structural Design</vt:lpstr>
      <vt:lpstr>Structural Design</vt:lpstr>
      <vt:lpstr>Structural Design</vt:lpstr>
      <vt:lpstr>PowerPoint Presentation</vt:lpstr>
      <vt:lpstr>Electrical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Electrical wiring: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mohamad ratrout</dc:creator>
  <cp:lastModifiedBy>mohamad ratrout</cp:lastModifiedBy>
  <cp:revision>117</cp:revision>
  <dcterms:created xsi:type="dcterms:W3CDTF">2018-05-11T09:20:02Z</dcterms:created>
  <dcterms:modified xsi:type="dcterms:W3CDTF">2018-06-03T19:06:36Z</dcterms:modified>
</cp:coreProperties>
</file>