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304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12744450" cy="7172325"/>
  <p:notesSz cx="7172325" cy="1274445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942"/>
    <a:srgbClr val="6DD1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80" d="100"/>
          <a:sy n="80" d="100"/>
        </p:scale>
        <p:origin x="61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28870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5617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 descr="adad">
            <a:extLst>
              <a:ext uri="{FF2B5EF4-FFF2-40B4-BE49-F238E27FC236}">
                <a16:creationId xmlns:a16="http://schemas.microsoft.com/office/drawing/2014/main" id="{20810D55-4182-922D-4A1A-6DE472F4EA76}"/>
              </a:ext>
            </a:extLst>
          </p:cNvPr>
          <p:cNvSpPr/>
          <p:nvPr/>
        </p:nvSpPr>
        <p:spPr>
          <a:xfrm>
            <a:off x="809624" y="657225"/>
            <a:ext cx="11534775" cy="5876925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A91B3F8-AF18-77B4-0DE0-BF466D7B57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0796" y="971184"/>
            <a:ext cx="10802858" cy="522995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1773A09-E71B-4D90-4B34-0454E4103997}"/>
              </a:ext>
            </a:extLst>
          </p:cNvPr>
          <p:cNvSpPr/>
          <p:nvPr/>
        </p:nvSpPr>
        <p:spPr>
          <a:xfrm>
            <a:off x="6788784" y="2655570"/>
            <a:ext cx="5250816" cy="2753360"/>
          </a:xfrm>
          <a:prstGeom prst="rect">
            <a:avLst/>
          </a:prstGeom>
          <a:solidFill>
            <a:srgbClr val="3039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>
                <a:latin typeface="monospaced"/>
              </a:rPr>
              <a:t>// Dynamic website        </a:t>
            </a:r>
          </a:p>
          <a:p>
            <a:r>
              <a:rPr lang="en-US" sz="4800">
                <a:latin typeface="monospaced"/>
              </a:rPr>
              <a:t>    Management</a:t>
            </a:r>
            <a:endParaRPr lang="en-US" sz="4800" dirty="0">
              <a:latin typeface="monospaced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502C2A5-F8A3-9A0D-1DBC-7F8C39CC39AF}"/>
              </a:ext>
            </a:extLst>
          </p:cNvPr>
          <p:cNvSpPr/>
          <p:nvPr/>
        </p:nvSpPr>
        <p:spPr>
          <a:xfrm>
            <a:off x="7077074" y="1467168"/>
            <a:ext cx="1038225" cy="847724"/>
          </a:xfrm>
          <a:prstGeom prst="rect">
            <a:avLst/>
          </a:prstGeom>
          <a:solidFill>
            <a:srgbClr val="3039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000" dirty="0">
                <a:solidFill>
                  <a:srgbClr val="6DD1D5"/>
                </a:solidFill>
              </a:rPr>
              <a:t>04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F144EBE-4124-62A0-E88C-631D137671FA}"/>
              </a:ext>
            </a:extLst>
          </p:cNvPr>
          <p:cNvSpPr/>
          <p:nvPr/>
        </p:nvSpPr>
        <p:spPr>
          <a:xfrm>
            <a:off x="819149" y="752476"/>
            <a:ext cx="11153775" cy="5667374"/>
          </a:xfrm>
          <a:prstGeom prst="rect">
            <a:avLst/>
          </a:prstGeom>
          <a:solidFill>
            <a:srgbClr val="3039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ar-JO" sz="3600" dirty="0">
              <a:latin typeface="monospaced"/>
            </a:endParaRPr>
          </a:p>
          <a:p>
            <a:endParaRPr lang="en-US" sz="4000" dirty="0">
              <a:latin typeface="monospaced"/>
            </a:endParaRPr>
          </a:p>
          <a:p>
            <a:r>
              <a:rPr lang="en-US" sz="4000" dirty="0">
                <a:latin typeface="monospaced"/>
              </a:rPr>
              <a:t>// Dynamic website Management</a:t>
            </a:r>
          </a:p>
          <a:p>
            <a:endParaRPr lang="ar-JO" sz="4000" dirty="0">
              <a:latin typeface="monospaced"/>
            </a:endParaRPr>
          </a:p>
          <a:p>
            <a:endParaRPr lang="en-US" sz="2400" dirty="0">
              <a:latin typeface="monospaced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2400" dirty="0">
              <a:latin typeface="monospaced"/>
            </a:endParaRPr>
          </a:p>
          <a:p>
            <a:pPr algn="ctr"/>
            <a:endParaRPr lang="en-US" sz="2400" dirty="0">
              <a:latin typeface="monospaced"/>
            </a:endParaRPr>
          </a:p>
          <a:p>
            <a:pPr algn="ctr"/>
            <a:endParaRPr lang="en-US" sz="2400" dirty="0">
              <a:latin typeface="monospaced"/>
            </a:endParaRPr>
          </a:p>
          <a:p>
            <a:pPr algn="ctr"/>
            <a:endParaRPr lang="en-US" sz="2400" dirty="0">
              <a:latin typeface="monospaced"/>
            </a:endParaRPr>
          </a:p>
          <a:p>
            <a:pPr algn="ctr"/>
            <a:endParaRPr lang="en-US" sz="2400" dirty="0">
              <a:latin typeface="monospaced"/>
            </a:endParaRPr>
          </a:p>
          <a:p>
            <a:pPr algn="ctr"/>
            <a:endParaRPr lang="en-US" sz="2400" dirty="0">
              <a:latin typeface="monospaced"/>
            </a:endParaRPr>
          </a:p>
          <a:p>
            <a:pPr algn="ctr"/>
            <a:endParaRPr lang="en-US" sz="2400" dirty="0">
              <a:latin typeface="monospaced"/>
            </a:endParaRPr>
          </a:p>
          <a:p>
            <a:pPr algn="ctr"/>
            <a:endParaRPr lang="en-US" sz="2400" dirty="0">
              <a:latin typeface="monospaced"/>
            </a:endParaRPr>
          </a:p>
          <a:p>
            <a:pPr algn="ctr"/>
            <a:endParaRPr lang="en-US" sz="2400" dirty="0">
              <a:latin typeface="monospaced"/>
            </a:endParaRPr>
          </a:p>
          <a:p>
            <a:pPr algn="ctr"/>
            <a:endParaRPr lang="en-US" sz="2400" dirty="0">
              <a:latin typeface="monospaced"/>
            </a:endParaRPr>
          </a:p>
          <a:p>
            <a:pPr algn="ctr"/>
            <a:endParaRPr lang="en-US" sz="2400" dirty="0">
              <a:latin typeface="monospaced"/>
            </a:endParaRPr>
          </a:p>
          <a:p>
            <a:pPr algn="ctr"/>
            <a:endParaRPr lang="en-US" sz="2400" dirty="0">
              <a:latin typeface="monospaced"/>
            </a:endParaRPr>
          </a:p>
          <a:p>
            <a:pPr algn="ctr"/>
            <a:endParaRPr lang="en-US" sz="2400" dirty="0">
              <a:latin typeface="monospaced"/>
            </a:endParaRPr>
          </a:p>
          <a:p>
            <a:pPr algn="ctr"/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2C1E400-52C5-EC16-7656-1F4D896B94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149" y="1647825"/>
            <a:ext cx="11153775" cy="477202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419C19E-93E2-DCE0-C2AE-E09B864E7E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0796" y="971184"/>
            <a:ext cx="10802858" cy="522995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660F5FB-D5E8-145D-73F6-888D201A67C7}"/>
              </a:ext>
            </a:extLst>
          </p:cNvPr>
          <p:cNvSpPr/>
          <p:nvPr/>
        </p:nvSpPr>
        <p:spPr>
          <a:xfrm>
            <a:off x="6788784" y="2655570"/>
            <a:ext cx="4984869" cy="2753360"/>
          </a:xfrm>
          <a:prstGeom prst="rect">
            <a:avLst/>
          </a:prstGeom>
          <a:solidFill>
            <a:srgbClr val="3039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>
                <a:latin typeface="monospaced"/>
              </a:rPr>
              <a:t>// Recommender </a:t>
            </a:r>
          </a:p>
          <a:p>
            <a:r>
              <a:rPr lang="en-US" sz="4800" dirty="0">
                <a:latin typeface="monospaced"/>
              </a:rPr>
              <a:t>    System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DEFB96A-ED41-E136-DC8A-096A64B4D012}"/>
              </a:ext>
            </a:extLst>
          </p:cNvPr>
          <p:cNvSpPr/>
          <p:nvPr/>
        </p:nvSpPr>
        <p:spPr>
          <a:xfrm>
            <a:off x="7077074" y="1467168"/>
            <a:ext cx="1038225" cy="847724"/>
          </a:xfrm>
          <a:prstGeom prst="rect">
            <a:avLst/>
          </a:prstGeom>
          <a:solidFill>
            <a:srgbClr val="3039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000" dirty="0">
                <a:solidFill>
                  <a:srgbClr val="6DD1D5"/>
                </a:solidFill>
              </a:rPr>
              <a:t>05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F182645-F2F0-286B-18B5-C6CEE2B2C297}"/>
              </a:ext>
            </a:extLst>
          </p:cNvPr>
          <p:cNvSpPr/>
          <p:nvPr/>
        </p:nvSpPr>
        <p:spPr>
          <a:xfrm>
            <a:off x="819149" y="752476"/>
            <a:ext cx="11153775" cy="5667374"/>
          </a:xfrm>
          <a:prstGeom prst="rect">
            <a:avLst/>
          </a:prstGeom>
          <a:solidFill>
            <a:srgbClr val="3039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ar-JO" sz="3600" dirty="0">
              <a:latin typeface="monospaced"/>
            </a:endParaRPr>
          </a:p>
          <a:p>
            <a:r>
              <a:rPr lang="en-US" sz="4000" dirty="0">
                <a:latin typeface="monospaced"/>
              </a:rPr>
              <a:t>// Recommender System</a:t>
            </a:r>
          </a:p>
          <a:p>
            <a:endParaRPr lang="en-US" sz="2400" dirty="0">
              <a:latin typeface="monospaced"/>
            </a:endParaRPr>
          </a:p>
          <a:p>
            <a:endParaRPr lang="en-US" sz="2400" dirty="0">
              <a:latin typeface="monospaced"/>
            </a:endParaRPr>
          </a:p>
          <a:p>
            <a:endParaRPr lang="en-US" sz="2400" dirty="0">
              <a:latin typeface="monospaced"/>
            </a:endParaRPr>
          </a:p>
          <a:p>
            <a:endParaRPr lang="en-US" sz="2400" dirty="0">
              <a:latin typeface="monospaced"/>
            </a:endParaRPr>
          </a:p>
          <a:p>
            <a:endParaRPr lang="en-US" sz="2400" dirty="0">
              <a:latin typeface="monospaced"/>
            </a:endParaRPr>
          </a:p>
          <a:p>
            <a:endParaRPr lang="en-US" sz="2400" dirty="0">
              <a:latin typeface="monospaced"/>
            </a:endParaRPr>
          </a:p>
          <a:p>
            <a:endParaRPr lang="en-US" sz="2400" dirty="0">
              <a:latin typeface="monospaced"/>
            </a:endParaRPr>
          </a:p>
          <a:p>
            <a:endParaRPr lang="en-US" sz="2400" dirty="0">
              <a:latin typeface="monospaced"/>
            </a:endParaRPr>
          </a:p>
          <a:p>
            <a:endParaRPr lang="en-US" sz="2400" dirty="0">
              <a:latin typeface="monospaced"/>
            </a:endParaRPr>
          </a:p>
          <a:p>
            <a:endParaRPr lang="en-US" sz="2400" dirty="0">
              <a:latin typeface="monospaced"/>
            </a:endParaRPr>
          </a:p>
          <a:p>
            <a:endParaRPr lang="en-US" sz="2400" dirty="0">
              <a:latin typeface="monospaced"/>
            </a:endParaRPr>
          </a:p>
          <a:p>
            <a:endParaRPr lang="en-US" sz="2400" dirty="0">
              <a:latin typeface="monospaced"/>
            </a:endParaRPr>
          </a:p>
          <a:p>
            <a:endParaRPr lang="en-US" sz="2400" dirty="0">
              <a:latin typeface="monospaced"/>
            </a:endParaRPr>
          </a:p>
          <a:p>
            <a:endParaRPr lang="en-US" sz="2400" dirty="0">
              <a:latin typeface="monospaced"/>
            </a:endParaRPr>
          </a:p>
          <a:p>
            <a:endParaRPr lang="en-US" sz="2400" dirty="0">
              <a:latin typeface="monospaced"/>
            </a:endParaRPr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3B846EC8-B76D-7A2B-A730-4E14A4F70C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6801" y="1492486"/>
            <a:ext cx="8672312" cy="298729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30DB746-BC5E-6666-D128-9EC7E84F91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33" y="5991060"/>
            <a:ext cx="12631380" cy="118126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B4F1AFA-8C3F-0BD9-913B-F54B45AFE6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6801" y="4479785"/>
            <a:ext cx="10310754" cy="233397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CBDAA8A-CF0F-EB41-3647-30879EC82A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0796" y="971184"/>
            <a:ext cx="10802858" cy="522995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DF7C53C-DFF4-E0E7-70ED-29C2AD831E1A}"/>
              </a:ext>
            </a:extLst>
          </p:cNvPr>
          <p:cNvSpPr/>
          <p:nvPr/>
        </p:nvSpPr>
        <p:spPr>
          <a:xfrm>
            <a:off x="6788784" y="2655570"/>
            <a:ext cx="4984869" cy="2753360"/>
          </a:xfrm>
          <a:prstGeom prst="rect">
            <a:avLst/>
          </a:prstGeom>
          <a:solidFill>
            <a:srgbClr val="3039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>
                <a:latin typeface="monospaced"/>
              </a:rPr>
              <a:t>// Helper System</a:t>
            </a:r>
          </a:p>
          <a:p>
            <a:endParaRPr lang="en-US" sz="4800" dirty="0">
              <a:latin typeface="monospaced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94941AD-448C-61E9-3467-6779ABD90A3F}"/>
              </a:ext>
            </a:extLst>
          </p:cNvPr>
          <p:cNvSpPr/>
          <p:nvPr/>
        </p:nvSpPr>
        <p:spPr>
          <a:xfrm>
            <a:off x="7077074" y="1467168"/>
            <a:ext cx="1038225" cy="847724"/>
          </a:xfrm>
          <a:prstGeom prst="rect">
            <a:avLst/>
          </a:prstGeom>
          <a:solidFill>
            <a:srgbClr val="3039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000" dirty="0">
                <a:solidFill>
                  <a:srgbClr val="6DD1D5"/>
                </a:solidFill>
              </a:rPr>
              <a:t>06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AD255F0-C542-562F-4953-66352AEEA1E0}"/>
              </a:ext>
            </a:extLst>
          </p:cNvPr>
          <p:cNvSpPr/>
          <p:nvPr/>
        </p:nvSpPr>
        <p:spPr>
          <a:xfrm>
            <a:off x="819149" y="752476"/>
            <a:ext cx="11153775" cy="5667374"/>
          </a:xfrm>
          <a:prstGeom prst="rect">
            <a:avLst/>
          </a:prstGeom>
          <a:solidFill>
            <a:srgbClr val="3039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ar-JO" sz="3600" dirty="0">
              <a:latin typeface="monospaced"/>
            </a:endParaRPr>
          </a:p>
          <a:p>
            <a:r>
              <a:rPr lang="en-US" sz="4000" dirty="0">
                <a:latin typeface="monospaced"/>
              </a:rPr>
              <a:t>// Helper System</a:t>
            </a:r>
          </a:p>
          <a:p>
            <a:endParaRPr lang="en-US" sz="2400" dirty="0">
              <a:latin typeface="monospaced"/>
            </a:endParaRPr>
          </a:p>
          <a:p>
            <a:endParaRPr lang="en-US" sz="2400" dirty="0">
              <a:latin typeface="monospaced"/>
            </a:endParaRPr>
          </a:p>
          <a:p>
            <a:endParaRPr lang="en-US" sz="2400" dirty="0">
              <a:latin typeface="monospaced"/>
            </a:endParaRPr>
          </a:p>
          <a:p>
            <a:endParaRPr lang="en-US" sz="2400" dirty="0">
              <a:latin typeface="monospaced"/>
            </a:endParaRPr>
          </a:p>
          <a:p>
            <a:endParaRPr lang="en-US" sz="2400" dirty="0">
              <a:latin typeface="monospaced"/>
            </a:endParaRPr>
          </a:p>
          <a:p>
            <a:endParaRPr lang="en-US" sz="2400" dirty="0">
              <a:latin typeface="monospaced"/>
            </a:endParaRPr>
          </a:p>
          <a:p>
            <a:endParaRPr lang="en-US" sz="2400" dirty="0">
              <a:latin typeface="monospaced"/>
            </a:endParaRPr>
          </a:p>
          <a:p>
            <a:endParaRPr lang="en-US" sz="2400" dirty="0">
              <a:latin typeface="monospaced"/>
            </a:endParaRPr>
          </a:p>
          <a:p>
            <a:endParaRPr lang="en-US" sz="2400" dirty="0">
              <a:latin typeface="monospaced"/>
            </a:endParaRPr>
          </a:p>
          <a:p>
            <a:endParaRPr lang="en-US" sz="2400" dirty="0">
              <a:latin typeface="monospaced"/>
            </a:endParaRPr>
          </a:p>
          <a:p>
            <a:endParaRPr lang="en-US" sz="2400" dirty="0">
              <a:latin typeface="monospaced"/>
            </a:endParaRPr>
          </a:p>
          <a:p>
            <a:endParaRPr lang="en-US" sz="2400" dirty="0">
              <a:latin typeface="monospaced"/>
            </a:endParaRPr>
          </a:p>
          <a:p>
            <a:endParaRPr lang="en-US" sz="2400" dirty="0">
              <a:latin typeface="monospaced"/>
            </a:endParaRPr>
          </a:p>
          <a:p>
            <a:endParaRPr lang="en-US" sz="2400" dirty="0">
              <a:latin typeface="monospaced"/>
            </a:endParaRPr>
          </a:p>
          <a:p>
            <a:endParaRPr lang="en-US" sz="2400" dirty="0">
              <a:latin typeface="monospaced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A23CFF5-D088-9B38-8113-41A100EAB1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950" y="1459162"/>
            <a:ext cx="11953875" cy="5065463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3AED8CB-9F17-2849-ECC5-A8D6A784A0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0796" y="971184"/>
            <a:ext cx="10802858" cy="522995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51E64D6-A141-2623-3E4B-A3BDE7533B59}"/>
              </a:ext>
            </a:extLst>
          </p:cNvPr>
          <p:cNvSpPr/>
          <p:nvPr/>
        </p:nvSpPr>
        <p:spPr>
          <a:xfrm>
            <a:off x="6788784" y="2655570"/>
            <a:ext cx="4984869" cy="2753360"/>
          </a:xfrm>
          <a:prstGeom prst="rect">
            <a:avLst/>
          </a:prstGeom>
          <a:solidFill>
            <a:srgbClr val="3039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>
                <a:latin typeface="monospaced"/>
              </a:rPr>
              <a:t>// Tools</a:t>
            </a:r>
          </a:p>
          <a:p>
            <a:endParaRPr lang="en-US" sz="4800" dirty="0">
              <a:latin typeface="monospaced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CDD858A-8507-C8AB-2A1D-BDA06C6D73FF}"/>
              </a:ext>
            </a:extLst>
          </p:cNvPr>
          <p:cNvSpPr/>
          <p:nvPr/>
        </p:nvSpPr>
        <p:spPr>
          <a:xfrm>
            <a:off x="7077074" y="1467168"/>
            <a:ext cx="1038225" cy="847724"/>
          </a:xfrm>
          <a:prstGeom prst="rect">
            <a:avLst/>
          </a:prstGeom>
          <a:solidFill>
            <a:srgbClr val="3039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000" dirty="0">
                <a:solidFill>
                  <a:srgbClr val="6DD1D5"/>
                </a:solidFill>
              </a:rPr>
              <a:t>07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DEEF504-EB59-FDA1-76AE-99D2097A8AAD}"/>
              </a:ext>
            </a:extLst>
          </p:cNvPr>
          <p:cNvSpPr/>
          <p:nvPr/>
        </p:nvSpPr>
        <p:spPr>
          <a:xfrm>
            <a:off x="11316454" y="898976"/>
            <a:ext cx="914400" cy="5520873"/>
          </a:xfrm>
          <a:prstGeom prst="rect">
            <a:avLst/>
          </a:prstGeom>
          <a:solidFill>
            <a:srgbClr val="3039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F295AE5-2882-203B-215D-8A36A8A42103}"/>
              </a:ext>
            </a:extLst>
          </p:cNvPr>
          <p:cNvSpPr/>
          <p:nvPr/>
        </p:nvSpPr>
        <p:spPr>
          <a:xfrm>
            <a:off x="819149" y="752476"/>
            <a:ext cx="11153775" cy="5667374"/>
          </a:xfrm>
          <a:prstGeom prst="rect">
            <a:avLst/>
          </a:prstGeom>
          <a:solidFill>
            <a:srgbClr val="3039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ar-JO" sz="3600" dirty="0">
              <a:latin typeface="monospaced"/>
            </a:endParaRPr>
          </a:p>
          <a:p>
            <a:r>
              <a:rPr lang="en-US" sz="4000" dirty="0">
                <a:latin typeface="monospaced"/>
              </a:rPr>
              <a:t>// Tools</a:t>
            </a:r>
          </a:p>
          <a:p>
            <a:endParaRPr lang="en-US" sz="2400" dirty="0">
              <a:latin typeface="monospaced"/>
            </a:endParaRPr>
          </a:p>
          <a:p>
            <a:endParaRPr lang="en-US" sz="2400" dirty="0">
              <a:latin typeface="monospaced"/>
            </a:endParaRPr>
          </a:p>
          <a:p>
            <a:endParaRPr lang="en-US" sz="2400" dirty="0">
              <a:latin typeface="monospaced"/>
            </a:endParaRPr>
          </a:p>
          <a:p>
            <a:endParaRPr lang="en-US" sz="2400" dirty="0">
              <a:latin typeface="monospaced"/>
            </a:endParaRPr>
          </a:p>
          <a:p>
            <a:endParaRPr lang="en-US" sz="2400" dirty="0">
              <a:latin typeface="monospaced"/>
            </a:endParaRPr>
          </a:p>
          <a:p>
            <a:endParaRPr lang="en-US" sz="2400" dirty="0">
              <a:latin typeface="monospaced"/>
            </a:endParaRPr>
          </a:p>
          <a:p>
            <a:endParaRPr lang="en-US" sz="2400" dirty="0">
              <a:latin typeface="monospaced"/>
            </a:endParaRPr>
          </a:p>
          <a:p>
            <a:endParaRPr lang="en-US" sz="2400" dirty="0">
              <a:latin typeface="monospaced"/>
            </a:endParaRPr>
          </a:p>
          <a:p>
            <a:endParaRPr lang="en-US" sz="2400" dirty="0">
              <a:latin typeface="monospaced"/>
            </a:endParaRPr>
          </a:p>
          <a:p>
            <a:endParaRPr lang="en-US" sz="2400" dirty="0">
              <a:latin typeface="monospaced"/>
            </a:endParaRPr>
          </a:p>
          <a:p>
            <a:endParaRPr lang="en-US" sz="2400" dirty="0">
              <a:latin typeface="monospaced"/>
            </a:endParaRPr>
          </a:p>
          <a:p>
            <a:endParaRPr lang="en-US" sz="2400" dirty="0">
              <a:latin typeface="monospaced"/>
            </a:endParaRPr>
          </a:p>
          <a:p>
            <a:endParaRPr lang="en-US" sz="2400" dirty="0">
              <a:latin typeface="monospaced"/>
            </a:endParaRPr>
          </a:p>
          <a:p>
            <a:endParaRPr lang="en-US" sz="2400" dirty="0">
              <a:latin typeface="monospaced"/>
            </a:endParaRPr>
          </a:p>
          <a:p>
            <a:endParaRPr lang="en-US" sz="2400" dirty="0">
              <a:latin typeface="monospaced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A764163-A3C9-B2A1-854D-2531F6C6807C}"/>
              </a:ext>
            </a:extLst>
          </p:cNvPr>
          <p:cNvGrpSpPr/>
          <p:nvPr/>
        </p:nvGrpSpPr>
        <p:grpSpPr>
          <a:xfrm>
            <a:off x="586097" y="1019150"/>
            <a:ext cx="13074891" cy="5134023"/>
            <a:chOff x="212471" y="0"/>
            <a:chExt cx="13074891" cy="5134023"/>
          </a:xfrm>
        </p:grpSpPr>
        <p:pic>
          <p:nvPicPr>
            <p:cNvPr id="1028" name="Picture 4" descr="Python Logo Clip Art Image - ClipSafari">
              <a:extLst>
                <a:ext uri="{FF2B5EF4-FFF2-40B4-BE49-F238E27FC236}">
                  <a16:creationId xmlns:a16="http://schemas.microsoft.com/office/drawing/2014/main" id="{F174C22B-8964-93E4-C0E6-0A26DC5364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27964" y="0"/>
              <a:ext cx="7259398" cy="5134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0" name="Picture 16" descr="CloseTag | الشروحات | Java Script">
              <a:extLst>
                <a:ext uri="{FF2B5EF4-FFF2-40B4-BE49-F238E27FC236}">
                  <a16:creationId xmlns:a16="http://schemas.microsoft.com/office/drawing/2014/main" id="{B09B6470-DBEE-A30F-1D03-C19E5FA5A9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1765" y="1805498"/>
              <a:ext cx="2053282" cy="20532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6" name="Picture 22" descr="HTML vs HTML5: Learn the Crucial Differences Between Them">
              <a:extLst>
                <a:ext uri="{FF2B5EF4-FFF2-40B4-BE49-F238E27FC236}">
                  <a16:creationId xmlns:a16="http://schemas.microsoft.com/office/drawing/2014/main" id="{84A99399-3F20-DC59-9640-034187A775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471" y="2005446"/>
              <a:ext cx="2956302" cy="16125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275FB4C-E917-485A-BC95-392E42E452C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648378" y="2027310"/>
              <a:ext cx="1609658" cy="1609658"/>
            </a:xfrm>
            <a:prstGeom prst="rect">
              <a:avLst/>
            </a:prstGeom>
          </p:spPr>
        </p:pic>
        <p:pic>
          <p:nvPicPr>
            <p:cNvPr id="1058" name="Picture 34" descr="Django | Next Software">
              <a:extLst>
                <a:ext uri="{FF2B5EF4-FFF2-40B4-BE49-F238E27FC236}">
                  <a16:creationId xmlns:a16="http://schemas.microsoft.com/office/drawing/2014/main" id="{9FA15B2E-0D4D-E1DD-9E96-B4207AF399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01028" y="1756887"/>
              <a:ext cx="4035292" cy="21096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A66F0FC-67B6-5B73-B17A-2EA31C5A88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0796" y="971184"/>
            <a:ext cx="10802858" cy="541056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EC0C949-B90B-16E5-0769-919619FB2BEC}"/>
              </a:ext>
            </a:extLst>
          </p:cNvPr>
          <p:cNvSpPr/>
          <p:nvPr/>
        </p:nvSpPr>
        <p:spPr>
          <a:xfrm>
            <a:off x="6788784" y="2655570"/>
            <a:ext cx="4984869" cy="2753360"/>
          </a:xfrm>
          <a:prstGeom prst="rect">
            <a:avLst/>
          </a:prstGeom>
          <a:solidFill>
            <a:srgbClr val="3039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>
                <a:latin typeface="monospaced"/>
              </a:rPr>
              <a:t>// Future Work</a:t>
            </a:r>
          </a:p>
          <a:p>
            <a:endParaRPr lang="en-US" sz="4800" dirty="0">
              <a:latin typeface="monospaced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9D5B843-B969-F5E8-EF26-F78C712B0A26}"/>
              </a:ext>
            </a:extLst>
          </p:cNvPr>
          <p:cNvSpPr/>
          <p:nvPr/>
        </p:nvSpPr>
        <p:spPr>
          <a:xfrm>
            <a:off x="7077074" y="1467168"/>
            <a:ext cx="1038225" cy="847724"/>
          </a:xfrm>
          <a:prstGeom prst="rect">
            <a:avLst/>
          </a:prstGeom>
          <a:solidFill>
            <a:srgbClr val="3039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000" dirty="0">
                <a:solidFill>
                  <a:srgbClr val="6DD1D5"/>
                </a:solidFill>
              </a:rPr>
              <a:t>08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0813759-0E8C-D1A4-1CC0-5A5538D9FDCC}"/>
              </a:ext>
            </a:extLst>
          </p:cNvPr>
          <p:cNvSpPr/>
          <p:nvPr/>
        </p:nvSpPr>
        <p:spPr>
          <a:xfrm>
            <a:off x="1047750" y="4076700"/>
            <a:ext cx="3762375" cy="1562100"/>
          </a:xfrm>
          <a:prstGeom prst="rect">
            <a:avLst/>
          </a:prstGeom>
          <a:solidFill>
            <a:srgbClr val="3039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C73480-794E-A8B7-755C-46B32FBCD67E}"/>
              </a:ext>
            </a:extLst>
          </p:cNvPr>
          <p:cNvSpPr/>
          <p:nvPr/>
        </p:nvSpPr>
        <p:spPr>
          <a:xfrm>
            <a:off x="819149" y="752476"/>
            <a:ext cx="11153775" cy="5667374"/>
          </a:xfrm>
          <a:prstGeom prst="rect">
            <a:avLst/>
          </a:prstGeom>
          <a:solidFill>
            <a:srgbClr val="3039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ar-JO" sz="3600" dirty="0">
              <a:latin typeface="monospaced"/>
            </a:endParaRPr>
          </a:p>
          <a:p>
            <a:endParaRPr lang="en-US" sz="4000" dirty="0">
              <a:latin typeface="monospaced"/>
            </a:endParaRPr>
          </a:p>
          <a:p>
            <a:r>
              <a:rPr lang="en-US" sz="3600" dirty="0">
                <a:latin typeface="monospaced"/>
              </a:rPr>
              <a:t>// Future Work</a:t>
            </a:r>
          </a:p>
          <a:p>
            <a:endParaRPr lang="en-US" sz="3600" dirty="0">
              <a:latin typeface="monospaced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dirty="0">
                <a:latin typeface="monospaced"/>
              </a:rPr>
              <a:t>Enhanced Recommender System</a:t>
            </a:r>
            <a:br>
              <a:rPr lang="en-US" sz="2400" dirty="0">
                <a:latin typeface="monospaced"/>
              </a:rPr>
            </a:br>
            <a:r>
              <a:rPr lang="en-US" sz="2400" dirty="0">
                <a:latin typeface="monospaced"/>
              </a:rPr>
              <a:t>- Rating Feature.</a:t>
            </a:r>
            <a:br>
              <a:rPr lang="en-US" sz="2400" dirty="0">
                <a:latin typeface="monospaced"/>
              </a:rPr>
            </a:br>
            <a:r>
              <a:rPr lang="en-US" sz="2400" dirty="0">
                <a:latin typeface="monospaced"/>
              </a:rPr>
              <a:t>- Detailed Course Features.</a:t>
            </a:r>
          </a:p>
          <a:p>
            <a:endParaRPr lang="en-US" sz="2400" dirty="0">
              <a:latin typeface="monospaced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dirty="0">
                <a:latin typeface="monospaced"/>
              </a:rPr>
              <a:t>Custom Learning Paths</a:t>
            </a:r>
            <a:br>
              <a:rPr lang="en-US" sz="2400" dirty="0">
                <a:latin typeface="monospaced"/>
              </a:rPr>
            </a:br>
            <a:r>
              <a:rPr lang="en-US" sz="2400" dirty="0">
                <a:latin typeface="monospaced"/>
              </a:rPr>
              <a:t>- Use quiz performance data to dynamically generate personalized learning paths, guiding learners through topics based on their proficiency levels.</a:t>
            </a:r>
          </a:p>
          <a:p>
            <a:endParaRPr lang="en-US" sz="2400" dirty="0">
              <a:latin typeface="monospaced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dirty="0">
                <a:latin typeface="monospaced"/>
              </a:rPr>
              <a:t>Integration of Chatbot</a:t>
            </a:r>
            <a:br>
              <a:rPr lang="en-US" sz="2400" dirty="0">
                <a:latin typeface="monospaced"/>
              </a:rPr>
            </a:br>
            <a:r>
              <a:rPr lang="en-US" sz="2400" dirty="0">
                <a:latin typeface="monospaced"/>
              </a:rPr>
              <a:t>- Introduce a chatbot feature to assist learners in navigating the website.</a:t>
            </a:r>
          </a:p>
          <a:p>
            <a:endParaRPr lang="en-US" sz="2400" dirty="0">
              <a:latin typeface="monospaced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dirty="0">
                <a:latin typeface="monospaced"/>
              </a:rPr>
              <a:t>Compiler and Code Execution Environment</a:t>
            </a:r>
            <a:br>
              <a:rPr lang="en-US" sz="2400" dirty="0">
                <a:latin typeface="monospaced"/>
              </a:rPr>
            </a:br>
            <a:r>
              <a:rPr lang="en-US" sz="2400" dirty="0">
                <a:latin typeface="monospaced"/>
              </a:rPr>
              <a:t>- Integrate a compiler and code execution environment directly into the platform</a:t>
            </a:r>
          </a:p>
          <a:p>
            <a:pPr algn="ctr"/>
            <a:endParaRPr lang="en-US" sz="2400" dirty="0">
              <a:latin typeface="monospaced"/>
            </a:endParaRPr>
          </a:p>
          <a:p>
            <a:pPr algn="ctr"/>
            <a:endParaRPr lang="en-US" sz="2400" dirty="0">
              <a:latin typeface="monospaced"/>
            </a:endParaRPr>
          </a:p>
          <a:p>
            <a:pPr algn="ctr"/>
            <a:endParaRPr lang="en-US" sz="2400" dirty="0">
              <a:latin typeface="monospaced"/>
            </a:endParaRPr>
          </a:p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92FC4D8-41A7-4400-7AD2-912B582E508D}"/>
              </a:ext>
            </a:extLst>
          </p:cNvPr>
          <p:cNvSpPr/>
          <p:nvPr/>
        </p:nvSpPr>
        <p:spPr>
          <a:xfrm>
            <a:off x="952500" y="733426"/>
            <a:ext cx="6181725" cy="5657850"/>
          </a:xfrm>
          <a:prstGeom prst="roundRect">
            <a:avLst/>
          </a:prstGeom>
          <a:solidFill>
            <a:srgbClr val="303942"/>
          </a:solidFill>
          <a:ln>
            <a:solidFill>
              <a:srgbClr val="30394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monospaced"/>
              </a:rPr>
              <a:t>&lt;title&gt;   </a:t>
            </a:r>
            <a:r>
              <a:rPr lang="en-US" sz="2800" dirty="0">
                <a:latin typeface="monospaced"/>
              </a:rPr>
              <a:t>Looming Code   </a:t>
            </a:r>
            <a:r>
              <a:rPr lang="en-US" sz="2400" dirty="0">
                <a:latin typeface="monospaced"/>
              </a:rPr>
              <a:t>&lt;/title&gt;</a:t>
            </a:r>
          </a:p>
          <a:p>
            <a:pPr algn="ctr"/>
            <a:br>
              <a:rPr lang="en-US" sz="2800" dirty="0">
                <a:latin typeface="monospaced"/>
              </a:rPr>
            </a:br>
            <a:r>
              <a:rPr lang="en-US" sz="2400" dirty="0">
                <a:latin typeface="monospaced"/>
              </a:rPr>
              <a:t>&lt;!--</a:t>
            </a:r>
            <a:r>
              <a:rPr lang="en-US" sz="2800" dirty="0">
                <a:latin typeface="monospaced"/>
              </a:rPr>
              <a:t>   Supervised by   </a:t>
            </a:r>
            <a:r>
              <a:rPr lang="en-US" sz="2400" dirty="0">
                <a:latin typeface="monospaced"/>
              </a:rPr>
              <a:t>--&gt;</a:t>
            </a:r>
          </a:p>
          <a:p>
            <a:pPr algn="ctr"/>
            <a:endParaRPr lang="en-US" sz="2400" dirty="0">
              <a:latin typeface="monospaced"/>
            </a:endParaRPr>
          </a:p>
          <a:p>
            <a:pPr algn="ctr"/>
            <a:r>
              <a:rPr lang="en-US" sz="2400" dirty="0">
                <a:latin typeface="monospaced"/>
              </a:rPr>
              <a:t>&lt;b&gt;</a:t>
            </a:r>
            <a:r>
              <a:rPr lang="en-US" sz="2800" dirty="0">
                <a:latin typeface="monospaced"/>
              </a:rPr>
              <a:t>   </a:t>
            </a:r>
            <a:r>
              <a:rPr lang="en-US" sz="2800" b="1" dirty="0">
                <a:latin typeface="monospaced"/>
              </a:rPr>
              <a:t>Dr. Mai Abu-Sair   </a:t>
            </a:r>
            <a:r>
              <a:rPr lang="en-US" sz="2400" dirty="0">
                <a:latin typeface="monospaced"/>
              </a:rPr>
              <a:t>&lt;/b&gt; </a:t>
            </a:r>
            <a:endParaRPr lang="en-US" sz="2800" dirty="0">
              <a:latin typeface="monospaced"/>
            </a:endParaRPr>
          </a:p>
          <a:p>
            <a:pPr algn="ctr"/>
            <a:br>
              <a:rPr lang="en-US" sz="2800" dirty="0">
                <a:latin typeface="monospaced"/>
              </a:rPr>
            </a:br>
            <a:r>
              <a:rPr lang="en-US" sz="2400" dirty="0">
                <a:latin typeface="monospaced"/>
              </a:rPr>
              <a:t>&lt;!-- </a:t>
            </a:r>
            <a:r>
              <a:rPr lang="en-US" sz="2800" dirty="0">
                <a:latin typeface="monospaced"/>
              </a:rPr>
              <a:t>  Presented by:   </a:t>
            </a:r>
            <a:r>
              <a:rPr lang="en-US" sz="2400" dirty="0">
                <a:latin typeface="monospaced"/>
              </a:rPr>
              <a:t>--&gt;</a:t>
            </a:r>
            <a:br>
              <a:rPr lang="en-US" sz="2800" dirty="0">
                <a:latin typeface="monospaced"/>
              </a:rPr>
            </a:br>
            <a:endParaRPr lang="en-US" sz="2400" dirty="0">
              <a:latin typeface="monospaced"/>
            </a:endParaRPr>
          </a:p>
          <a:p>
            <a:pPr algn="ctr"/>
            <a:r>
              <a:rPr lang="en-US" sz="2400" dirty="0">
                <a:latin typeface="monospaced"/>
              </a:rPr>
              <a:t>&lt;strong&gt;</a:t>
            </a:r>
          </a:p>
          <a:p>
            <a:pPr algn="ctr"/>
            <a:r>
              <a:rPr lang="en-US" sz="2400" b="1" dirty="0">
                <a:latin typeface="monospaced"/>
              </a:rPr>
              <a:t>Aws Nassar</a:t>
            </a:r>
            <a:endParaRPr lang="en-US" sz="2400" dirty="0">
              <a:latin typeface="monospaced"/>
            </a:endParaRPr>
          </a:p>
          <a:p>
            <a:pPr algn="ctr"/>
            <a:r>
              <a:rPr lang="en-US" sz="2800" b="1" dirty="0">
                <a:latin typeface="monospaced"/>
              </a:rPr>
              <a:t>Ahmad Jaber</a:t>
            </a:r>
          </a:p>
          <a:p>
            <a:pPr algn="ctr"/>
            <a:r>
              <a:rPr lang="en-US" sz="2800" b="1" dirty="0">
                <a:latin typeface="monospaced"/>
              </a:rPr>
              <a:t>Aseel </a:t>
            </a:r>
            <a:r>
              <a:rPr lang="en-US" sz="2800" b="1" dirty="0" err="1">
                <a:latin typeface="monospaced"/>
              </a:rPr>
              <a:t>Attili</a:t>
            </a:r>
            <a:br>
              <a:rPr lang="en-US" sz="2800" dirty="0">
                <a:latin typeface="monospaced"/>
              </a:rPr>
            </a:br>
            <a:r>
              <a:rPr lang="en-US" sz="2400" dirty="0">
                <a:latin typeface="monospaced"/>
              </a:rPr>
              <a:t>&lt;/strong&gt;</a:t>
            </a:r>
            <a:endParaRPr lang="en-US" sz="3200" dirty="0">
              <a:latin typeface="monospaced"/>
            </a:endParaRPr>
          </a:p>
        </p:txBody>
      </p:sp>
    </p:spTree>
    <p:extLst>
      <p:ext uri="{BB962C8B-B14F-4D97-AF65-F5344CB8AC3E}">
        <p14:creationId xmlns:p14="http://schemas.microsoft.com/office/powerpoint/2010/main" val="31689099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C24E433-DC11-26ED-96ED-E71E516C5BC6}"/>
              </a:ext>
            </a:extLst>
          </p:cNvPr>
          <p:cNvSpPr/>
          <p:nvPr/>
        </p:nvSpPr>
        <p:spPr>
          <a:xfrm>
            <a:off x="714374" y="752475"/>
            <a:ext cx="11239501" cy="5667374"/>
          </a:xfrm>
          <a:prstGeom prst="rect">
            <a:avLst/>
          </a:prstGeom>
          <a:solidFill>
            <a:srgbClr val="3039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400" dirty="0">
              <a:latin typeface="monospaced"/>
            </a:endParaRPr>
          </a:p>
        </p:txBody>
      </p:sp>
      <p:pic>
        <p:nvPicPr>
          <p:cNvPr id="2052" name="Picture 4" descr="Thank You Images - Free Download on Freepik">
            <a:extLst>
              <a:ext uri="{FF2B5EF4-FFF2-40B4-BE49-F238E27FC236}">
                <a16:creationId xmlns:a16="http://schemas.microsoft.com/office/drawing/2014/main" id="{73A1DDDF-E8EA-4432-0B12-C498377096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900" y="1600199"/>
            <a:ext cx="5962650" cy="397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 descr="adsada&#10;">
            <a:extLst>
              <a:ext uri="{FF2B5EF4-FFF2-40B4-BE49-F238E27FC236}">
                <a16:creationId xmlns:a16="http://schemas.microsoft.com/office/drawing/2014/main" id="{88018490-8AF0-0D8D-288A-96AF879D2AB1}"/>
              </a:ext>
            </a:extLst>
          </p:cNvPr>
          <p:cNvSpPr/>
          <p:nvPr/>
        </p:nvSpPr>
        <p:spPr>
          <a:xfrm>
            <a:off x="549355" y="1472922"/>
            <a:ext cx="11724640" cy="5019317"/>
          </a:xfrm>
          <a:prstGeom prst="rect">
            <a:avLst/>
          </a:prstGeom>
          <a:solidFill>
            <a:srgbClr val="303942"/>
          </a:solidFill>
          <a:ln>
            <a:solidFill>
              <a:srgbClr val="30394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2888F8C-A117-689B-AD1F-90F8CF84A541}"/>
              </a:ext>
            </a:extLst>
          </p:cNvPr>
          <p:cNvSpPr txBox="1"/>
          <p:nvPr/>
        </p:nvSpPr>
        <p:spPr>
          <a:xfrm>
            <a:off x="619125" y="1751378"/>
            <a:ext cx="26098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6DD1D5"/>
                </a:solidFill>
                <a:latin typeface="monospaced"/>
              </a:rPr>
              <a:t>01</a:t>
            </a:r>
            <a:br>
              <a:rPr lang="en-US" sz="3600" dirty="0">
                <a:solidFill>
                  <a:schemeClr val="bg1"/>
                </a:solidFill>
                <a:latin typeface="monospaced"/>
              </a:rPr>
            </a:br>
            <a:r>
              <a:rPr lang="en-US" sz="3600" dirty="0">
                <a:solidFill>
                  <a:schemeClr val="bg1"/>
                </a:solidFill>
                <a:latin typeface="monospaced"/>
              </a:rPr>
              <a:t>Introduction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81C20DC-3977-6628-D364-B8241CF521C3}"/>
              </a:ext>
            </a:extLst>
          </p:cNvPr>
          <p:cNvSpPr txBox="1"/>
          <p:nvPr/>
        </p:nvSpPr>
        <p:spPr>
          <a:xfrm>
            <a:off x="3426460" y="1751377"/>
            <a:ext cx="26098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6DD1D5"/>
                </a:solidFill>
                <a:latin typeface="monospaced"/>
              </a:rPr>
              <a:t>02</a:t>
            </a:r>
            <a:br>
              <a:rPr lang="en-US" sz="3600" dirty="0">
                <a:solidFill>
                  <a:schemeClr val="bg1"/>
                </a:solidFill>
                <a:latin typeface="monospaced"/>
              </a:rPr>
            </a:br>
            <a:r>
              <a:rPr lang="en-US" sz="3600" dirty="0">
                <a:solidFill>
                  <a:schemeClr val="bg1"/>
                </a:solidFill>
                <a:latin typeface="monospaced"/>
              </a:rPr>
              <a:t>Objectives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698D51-23FF-CA09-2B78-05E94CB47A70}"/>
              </a:ext>
            </a:extLst>
          </p:cNvPr>
          <p:cNvSpPr txBox="1"/>
          <p:nvPr/>
        </p:nvSpPr>
        <p:spPr>
          <a:xfrm>
            <a:off x="6106080" y="1751377"/>
            <a:ext cx="32003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6DD1D5"/>
                </a:solidFill>
                <a:latin typeface="monospaced"/>
              </a:rPr>
              <a:t>03</a:t>
            </a:r>
            <a:br>
              <a:rPr lang="en-US" sz="3600" dirty="0">
                <a:solidFill>
                  <a:schemeClr val="bg1"/>
                </a:solidFill>
                <a:latin typeface="monospaced"/>
              </a:rPr>
            </a:br>
            <a:r>
              <a:rPr lang="en-US" sz="3600" dirty="0">
                <a:solidFill>
                  <a:schemeClr val="bg1"/>
                </a:solidFill>
                <a:latin typeface="monospaced"/>
              </a:rPr>
              <a:t>//Distinguishing features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17E470-7377-7D52-A4D0-2F619DD41CD1}"/>
              </a:ext>
            </a:extLst>
          </p:cNvPr>
          <p:cNvSpPr txBox="1"/>
          <p:nvPr/>
        </p:nvSpPr>
        <p:spPr>
          <a:xfrm>
            <a:off x="9419590" y="1751377"/>
            <a:ext cx="270573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6DD1D5"/>
                </a:solidFill>
                <a:latin typeface="monospaced"/>
              </a:rPr>
              <a:t>04</a:t>
            </a:r>
            <a:br>
              <a:rPr lang="en-US" sz="3600" dirty="0">
                <a:solidFill>
                  <a:schemeClr val="bg1"/>
                </a:solidFill>
                <a:latin typeface="monospaced"/>
              </a:rPr>
            </a:br>
            <a:r>
              <a:rPr lang="en-US" sz="3600" dirty="0">
                <a:solidFill>
                  <a:schemeClr val="bg1"/>
                </a:solidFill>
                <a:latin typeface="monospaced"/>
              </a:rPr>
              <a:t>Dynamic website Management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3C2270-532F-7A89-563C-D3961FF0972B}"/>
              </a:ext>
            </a:extLst>
          </p:cNvPr>
          <p:cNvSpPr txBox="1"/>
          <p:nvPr/>
        </p:nvSpPr>
        <p:spPr>
          <a:xfrm>
            <a:off x="697866" y="4121808"/>
            <a:ext cx="2921633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6DD1D5"/>
                </a:solidFill>
                <a:latin typeface="monospaced"/>
              </a:rPr>
              <a:t>05</a:t>
            </a:r>
            <a:br>
              <a:rPr lang="en-US" sz="3600" dirty="0">
                <a:solidFill>
                  <a:schemeClr val="bg1"/>
                </a:solidFill>
                <a:latin typeface="monospaced"/>
              </a:rPr>
            </a:br>
            <a:r>
              <a:rPr lang="en-US" sz="3400" dirty="0">
                <a:solidFill>
                  <a:schemeClr val="bg1"/>
                </a:solidFill>
                <a:latin typeface="monospaced"/>
              </a:rPr>
              <a:t>Recommender System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8676D26-2414-1154-2D75-D10EAC077159}"/>
              </a:ext>
            </a:extLst>
          </p:cNvPr>
          <p:cNvSpPr txBox="1"/>
          <p:nvPr/>
        </p:nvSpPr>
        <p:spPr>
          <a:xfrm>
            <a:off x="3452452" y="4121808"/>
            <a:ext cx="160532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6DD1D5"/>
                </a:solidFill>
                <a:latin typeface="monospaced"/>
              </a:rPr>
              <a:t>06</a:t>
            </a:r>
            <a:br>
              <a:rPr lang="en-US" sz="3600" dirty="0">
                <a:solidFill>
                  <a:schemeClr val="bg1"/>
                </a:solidFill>
                <a:latin typeface="monospaced"/>
              </a:rPr>
            </a:br>
            <a:r>
              <a:rPr lang="en-US" sz="3600" dirty="0">
                <a:solidFill>
                  <a:schemeClr val="bg1"/>
                </a:solidFill>
                <a:latin typeface="monospaced"/>
              </a:rPr>
              <a:t>Helper </a:t>
            </a:r>
            <a:br>
              <a:rPr lang="en-US" sz="3600" dirty="0">
                <a:solidFill>
                  <a:schemeClr val="bg1"/>
                </a:solidFill>
                <a:latin typeface="monospaced"/>
              </a:rPr>
            </a:br>
            <a:r>
              <a:rPr lang="en-US" sz="3600" dirty="0">
                <a:solidFill>
                  <a:schemeClr val="bg1"/>
                </a:solidFill>
                <a:latin typeface="monospaced"/>
              </a:rPr>
              <a:t>System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545FFA7-7522-9535-BB61-8642638DA742}"/>
              </a:ext>
            </a:extLst>
          </p:cNvPr>
          <p:cNvSpPr txBox="1"/>
          <p:nvPr/>
        </p:nvSpPr>
        <p:spPr>
          <a:xfrm>
            <a:off x="6106080" y="4121808"/>
            <a:ext cx="15103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6DD1D5"/>
                </a:solidFill>
                <a:latin typeface="monospaced"/>
              </a:rPr>
              <a:t>07</a:t>
            </a:r>
            <a:br>
              <a:rPr lang="en-US" sz="3600" dirty="0">
                <a:solidFill>
                  <a:schemeClr val="bg1"/>
                </a:solidFill>
                <a:latin typeface="monospaced"/>
              </a:rPr>
            </a:br>
            <a:r>
              <a:rPr lang="en-US" sz="3600" dirty="0">
                <a:solidFill>
                  <a:schemeClr val="bg1"/>
                </a:solidFill>
                <a:latin typeface="monospaced"/>
              </a:rPr>
              <a:t>Tools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3D87D55-DD81-8431-419F-59316F26721E}"/>
              </a:ext>
            </a:extLst>
          </p:cNvPr>
          <p:cNvSpPr txBox="1"/>
          <p:nvPr/>
        </p:nvSpPr>
        <p:spPr>
          <a:xfrm>
            <a:off x="9419590" y="4121808"/>
            <a:ext cx="15103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6DD1D5"/>
                </a:solidFill>
                <a:latin typeface="monospaced"/>
              </a:rPr>
              <a:t>08</a:t>
            </a:r>
            <a:br>
              <a:rPr lang="en-US" sz="3600" dirty="0">
                <a:solidFill>
                  <a:schemeClr val="bg1"/>
                </a:solidFill>
                <a:latin typeface="monospaced"/>
              </a:rPr>
            </a:br>
            <a:r>
              <a:rPr lang="en-US" sz="3600" dirty="0">
                <a:solidFill>
                  <a:schemeClr val="bg1"/>
                </a:solidFill>
                <a:latin typeface="monospaced"/>
              </a:rPr>
              <a:t>Future Work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47E87B4-5BF2-006B-2B2F-92D24075EE44}"/>
              </a:ext>
            </a:extLst>
          </p:cNvPr>
          <p:cNvSpPr/>
          <p:nvPr/>
        </p:nvSpPr>
        <p:spPr>
          <a:xfrm>
            <a:off x="7122160" y="2651760"/>
            <a:ext cx="4023360" cy="2753360"/>
          </a:xfrm>
          <a:prstGeom prst="rect">
            <a:avLst/>
          </a:prstGeom>
          <a:solidFill>
            <a:srgbClr val="3039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latin typeface="monospaced"/>
              </a:rPr>
              <a:t>// Introduction</a:t>
            </a:r>
          </a:p>
          <a:p>
            <a:pPr algn="ctr"/>
            <a:endParaRPr lang="en-US" sz="4800" dirty="0">
              <a:latin typeface="monospaced"/>
            </a:endParaRPr>
          </a:p>
          <a:p>
            <a:pPr algn="ctr"/>
            <a:endParaRPr lang="en-US" sz="4800" dirty="0">
              <a:latin typeface="monospaced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B4D316A-9EEC-5BB6-4FB3-2B77529B63FA}"/>
              </a:ext>
            </a:extLst>
          </p:cNvPr>
          <p:cNvSpPr/>
          <p:nvPr/>
        </p:nvSpPr>
        <p:spPr>
          <a:xfrm>
            <a:off x="7315200" y="1467168"/>
            <a:ext cx="876300" cy="847724"/>
          </a:xfrm>
          <a:prstGeom prst="rect">
            <a:avLst/>
          </a:prstGeom>
          <a:solidFill>
            <a:srgbClr val="3039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000" dirty="0">
                <a:solidFill>
                  <a:srgbClr val="6DD1D5"/>
                </a:solidFill>
              </a:rPr>
              <a:t>01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FE44018-1647-3654-FF1E-6192F98B2DD9}"/>
              </a:ext>
            </a:extLst>
          </p:cNvPr>
          <p:cNvSpPr/>
          <p:nvPr/>
        </p:nvSpPr>
        <p:spPr>
          <a:xfrm>
            <a:off x="1127760" y="1838960"/>
            <a:ext cx="10424160" cy="4003040"/>
          </a:xfrm>
          <a:prstGeom prst="rect">
            <a:avLst/>
          </a:prstGeom>
          <a:solidFill>
            <a:srgbClr val="303942"/>
          </a:solidFill>
          <a:ln>
            <a:solidFill>
              <a:srgbClr val="30394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3200" dirty="0">
                <a:latin typeface="monospaced"/>
              </a:rPr>
              <a:t>Our graduation project is an educational web-based application designed for learning programming languages and programming concepts. This platform is built to provide a comprehensive and personalized learning experience, catering to learners of all levels.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092A977-7923-9BF8-4A04-56A4BF66EF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0796" y="971184"/>
            <a:ext cx="10802858" cy="522995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5A9914E-465E-5A75-1547-2DAC5FC90D4E}"/>
              </a:ext>
            </a:extLst>
          </p:cNvPr>
          <p:cNvSpPr/>
          <p:nvPr/>
        </p:nvSpPr>
        <p:spPr>
          <a:xfrm>
            <a:off x="6972300" y="1467168"/>
            <a:ext cx="876300" cy="847724"/>
          </a:xfrm>
          <a:prstGeom prst="rect">
            <a:avLst/>
          </a:prstGeom>
          <a:solidFill>
            <a:srgbClr val="3039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000" dirty="0">
                <a:solidFill>
                  <a:srgbClr val="6DD1D5"/>
                </a:solidFill>
              </a:rPr>
              <a:t>02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2FEC797-DFB6-B952-D028-00274569ADA4}"/>
              </a:ext>
            </a:extLst>
          </p:cNvPr>
          <p:cNvSpPr/>
          <p:nvPr/>
        </p:nvSpPr>
        <p:spPr>
          <a:xfrm>
            <a:off x="6788785" y="2655570"/>
            <a:ext cx="4023360" cy="2753360"/>
          </a:xfrm>
          <a:prstGeom prst="rect">
            <a:avLst/>
          </a:prstGeom>
          <a:solidFill>
            <a:srgbClr val="3039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latin typeface="monospaced"/>
              </a:rPr>
              <a:t>// Objectives</a:t>
            </a:r>
          </a:p>
          <a:p>
            <a:pPr algn="ctr"/>
            <a:endParaRPr lang="en-US" sz="4800" dirty="0">
              <a:latin typeface="monospaced"/>
            </a:endParaRPr>
          </a:p>
          <a:p>
            <a:pPr algn="ctr"/>
            <a:endParaRPr lang="en-US" sz="4800" dirty="0">
              <a:latin typeface="monospaced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F4CA723-F809-C4B7-C925-254439D68155}"/>
              </a:ext>
            </a:extLst>
          </p:cNvPr>
          <p:cNvSpPr/>
          <p:nvPr/>
        </p:nvSpPr>
        <p:spPr>
          <a:xfrm>
            <a:off x="7077074" y="1467168"/>
            <a:ext cx="1038225" cy="847724"/>
          </a:xfrm>
          <a:prstGeom prst="rect">
            <a:avLst/>
          </a:prstGeom>
          <a:solidFill>
            <a:srgbClr val="3039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000" dirty="0">
                <a:solidFill>
                  <a:srgbClr val="6DD1D5"/>
                </a:solidFill>
              </a:rPr>
              <a:t>02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2E6D199-E55A-D4A2-91EC-28FDBFD80BE7}"/>
              </a:ext>
            </a:extLst>
          </p:cNvPr>
          <p:cNvSpPr/>
          <p:nvPr/>
        </p:nvSpPr>
        <p:spPr>
          <a:xfrm>
            <a:off x="819149" y="752476"/>
            <a:ext cx="11153775" cy="5667374"/>
          </a:xfrm>
          <a:prstGeom prst="rect">
            <a:avLst/>
          </a:prstGeom>
          <a:solidFill>
            <a:srgbClr val="3039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ar-JO" sz="3600" dirty="0">
              <a:latin typeface="monospaced"/>
            </a:endParaRPr>
          </a:p>
          <a:p>
            <a:r>
              <a:rPr lang="en-US" sz="4000" dirty="0">
                <a:latin typeface="monospaced"/>
              </a:rPr>
              <a:t>// Objectives</a:t>
            </a:r>
          </a:p>
          <a:p>
            <a:endParaRPr lang="en-US" sz="2400" dirty="0">
              <a:latin typeface="monospaced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>
                <a:latin typeface="monospaced"/>
              </a:rPr>
              <a:t>Enhance Programming Education</a:t>
            </a:r>
          </a:p>
          <a:p>
            <a:endParaRPr lang="en-US" sz="2400" dirty="0">
              <a:latin typeface="monospaced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nb-NO" sz="2400" dirty="0">
                <a:latin typeface="monospaced"/>
              </a:rPr>
              <a:t>comprehensive platform for all skill levels</a:t>
            </a:r>
            <a:br>
              <a:rPr lang="nb-NO" sz="2400" dirty="0">
                <a:latin typeface="monospaced"/>
              </a:rPr>
            </a:br>
            <a:br>
              <a:rPr lang="nb-NO" sz="2400" dirty="0">
                <a:latin typeface="monospaced"/>
              </a:rPr>
            </a:br>
            <a:endParaRPr lang="en-US" sz="2400" dirty="0">
              <a:latin typeface="monospaced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>
                <a:latin typeface="monospaced"/>
              </a:rPr>
              <a:t>Prioritize User Experience Through Recommender and Helper Systems.</a:t>
            </a:r>
          </a:p>
          <a:p>
            <a:endParaRPr lang="en-US" sz="2400" dirty="0">
              <a:latin typeface="monospaced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400" dirty="0">
                <a:latin typeface="monospaced"/>
              </a:rPr>
              <a:t>Implement a sophisticated recommender system to provide personalized course suggestions tailored to individual learner preferences.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sz="2400" dirty="0">
              <a:latin typeface="monospaced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400" dirty="0">
                <a:latin typeface="monospaced"/>
              </a:rPr>
              <a:t>Develop an intelligent helper system to guide learners to the most suitable starting chapters based on their current knowledge and skills, ensuring an optimized learning experience.</a:t>
            </a:r>
          </a:p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F41FEBE-26D1-B9C8-92EA-B07135412F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0796" y="971184"/>
            <a:ext cx="10802858" cy="522995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D9A7EEA-616C-EEDC-A904-3F2B16A92549}"/>
              </a:ext>
            </a:extLst>
          </p:cNvPr>
          <p:cNvSpPr/>
          <p:nvPr/>
        </p:nvSpPr>
        <p:spPr>
          <a:xfrm>
            <a:off x="6788784" y="2655570"/>
            <a:ext cx="4545965" cy="2753360"/>
          </a:xfrm>
          <a:prstGeom prst="rect">
            <a:avLst/>
          </a:prstGeom>
          <a:solidFill>
            <a:srgbClr val="3039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latin typeface="monospaced"/>
              </a:rPr>
              <a:t>// Distinguishing features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E01D27B-03C6-2982-C5E3-8D69AA5AA39D}"/>
              </a:ext>
            </a:extLst>
          </p:cNvPr>
          <p:cNvSpPr/>
          <p:nvPr/>
        </p:nvSpPr>
        <p:spPr>
          <a:xfrm>
            <a:off x="7077074" y="1467168"/>
            <a:ext cx="1038225" cy="847724"/>
          </a:xfrm>
          <a:prstGeom prst="rect">
            <a:avLst/>
          </a:prstGeom>
          <a:solidFill>
            <a:srgbClr val="3039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000" dirty="0">
                <a:solidFill>
                  <a:srgbClr val="6DD1D5"/>
                </a:solidFill>
              </a:rPr>
              <a:t>03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2FFC035-FA37-F08D-6B26-F8937CE4EA2D}"/>
              </a:ext>
            </a:extLst>
          </p:cNvPr>
          <p:cNvSpPr/>
          <p:nvPr/>
        </p:nvSpPr>
        <p:spPr>
          <a:xfrm>
            <a:off x="819149" y="752476"/>
            <a:ext cx="11153775" cy="5667374"/>
          </a:xfrm>
          <a:prstGeom prst="rect">
            <a:avLst/>
          </a:prstGeom>
          <a:solidFill>
            <a:srgbClr val="3039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ar-JO" sz="3600" dirty="0">
              <a:latin typeface="monospaced"/>
            </a:endParaRPr>
          </a:p>
          <a:p>
            <a:r>
              <a:rPr lang="en-US" sz="4000" dirty="0">
                <a:latin typeface="monospaced"/>
              </a:rPr>
              <a:t>// Distinguishing features</a:t>
            </a:r>
            <a:endParaRPr lang="ar-JO" sz="4000" dirty="0">
              <a:latin typeface="monospaced"/>
            </a:endParaRPr>
          </a:p>
          <a:p>
            <a:endParaRPr lang="en-US" sz="2400" dirty="0">
              <a:latin typeface="monospaced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>
                <a:latin typeface="monospaced"/>
              </a:rPr>
              <a:t>Dynamic Website Management:</a:t>
            </a:r>
            <a:br>
              <a:rPr lang="en-US" sz="2400" dirty="0">
                <a:latin typeface="monospaced"/>
              </a:rPr>
            </a:br>
            <a:r>
              <a:rPr lang="en-US" sz="2400" dirty="0">
                <a:latin typeface="monospaced"/>
              </a:rPr>
              <a:t>Enable easy add, edit, and delete courses and quizzes, eliminating the need for coding and streamlining operations to save time.</a:t>
            </a:r>
          </a:p>
          <a:p>
            <a:endParaRPr lang="en-US" sz="2400" dirty="0">
              <a:latin typeface="monospaced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>
                <a:latin typeface="monospaced"/>
              </a:rPr>
              <a:t>Helper System:</a:t>
            </a:r>
            <a:br>
              <a:rPr lang="en-US" sz="2400" dirty="0">
                <a:latin typeface="monospaced"/>
              </a:rPr>
            </a:br>
            <a:r>
              <a:rPr lang="en-US" sz="2400" dirty="0">
                <a:latin typeface="monospaced"/>
              </a:rPr>
              <a:t>An intelligent feature that recommends the most suitable starting chapters, for each learner based on their current understanding and levels.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2400" dirty="0">
              <a:latin typeface="monospaced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>
                <a:latin typeface="monospaced"/>
              </a:rPr>
              <a:t>Recommender System:</a:t>
            </a:r>
            <a:br>
              <a:rPr lang="en-US" sz="2400" dirty="0">
                <a:latin typeface="monospaced"/>
              </a:rPr>
            </a:br>
            <a:r>
              <a:rPr lang="en-US" sz="2400" dirty="0">
                <a:latin typeface="monospaced"/>
              </a:rPr>
              <a:t>content based recommender system that suggests course/s that align with the learner's preferences, previous knowledge, and learning style.</a:t>
            </a:r>
          </a:p>
          <a:p>
            <a:pPr algn="ctr"/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406</Words>
  <Application>Microsoft Office PowerPoint</Application>
  <PresentationFormat>Custom</PresentationFormat>
  <Paragraphs>151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monospaced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Aws Nassar</cp:lastModifiedBy>
  <cp:revision>52</cp:revision>
  <dcterms:created xsi:type="dcterms:W3CDTF">2024-06-22T10:16:47Z</dcterms:created>
  <dcterms:modified xsi:type="dcterms:W3CDTF">2024-06-22T14:09:19Z</dcterms:modified>
</cp:coreProperties>
</file>