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24"/>
  </p:notesMasterIdLst>
  <p:sldIdLst>
    <p:sldId id="256" r:id="rId2"/>
    <p:sldId id="257" r:id="rId3"/>
    <p:sldId id="313" r:id="rId4"/>
    <p:sldId id="295" r:id="rId5"/>
    <p:sldId id="258" r:id="rId6"/>
    <p:sldId id="299" r:id="rId7"/>
    <p:sldId id="311" r:id="rId8"/>
    <p:sldId id="298" r:id="rId9"/>
    <p:sldId id="289" r:id="rId10"/>
    <p:sldId id="297" r:id="rId11"/>
    <p:sldId id="309" r:id="rId12"/>
    <p:sldId id="307" r:id="rId13"/>
    <p:sldId id="296" r:id="rId14"/>
    <p:sldId id="300" r:id="rId15"/>
    <p:sldId id="301" r:id="rId16"/>
    <p:sldId id="302" r:id="rId17"/>
    <p:sldId id="310" r:id="rId18"/>
    <p:sldId id="303" r:id="rId19"/>
    <p:sldId id="304" r:id="rId20"/>
    <p:sldId id="305" r:id="rId21"/>
    <p:sldId id="312" r:id="rId22"/>
    <p:sldId id="308" r:id="rId23"/>
  </p:sldIdLst>
  <p:sldSz cx="9144000" cy="5143500" type="screen16x9"/>
  <p:notesSz cx="6858000" cy="9144000"/>
  <p:embeddedFontLst>
    <p:embeddedFont>
      <p:font typeface="Arvo" charset="0"/>
      <p:regular r:id="rId25"/>
      <p:bold r:id="rId26"/>
      <p:italic r:id="rId27"/>
      <p:boldItalic r:id="rId28"/>
    </p:embeddedFont>
    <p:embeddedFont>
      <p:font typeface="Calibri" pitchFamily="34" charset="0"/>
      <p:regular r:id="rId29"/>
      <p:bold r:id="rId30"/>
      <p:italic r:id="rId31"/>
      <p:boldItalic r:id="rId32"/>
    </p:embeddedFont>
    <p:embeddedFont>
      <p:font typeface="Lato Light" charset="0"/>
      <p:regular r:id="rId33"/>
      <p:bold r:id="rId34"/>
      <p:italic r:id="rId35"/>
      <p:boldItalic r:id="rId36"/>
    </p:embeddedFont>
    <p:embeddedFont>
      <p:font typeface="Roboto Condensed" charset="0"/>
      <p:regular r:id="rId37"/>
      <p:bold r:id="rId38"/>
      <p:italic r:id="rId39"/>
      <p:boldItalic r:id="rId40"/>
    </p:embeddedFont>
    <p:embeddedFont>
      <p:font typeface="Cambria Math" pitchFamily="18" charset="0"/>
      <p:regular r:id="rId41"/>
    </p:embeddedFont>
    <p:embeddedFont>
      <p:font typeface="Roboto Condensed Light"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مقطع افتراضي" id="{8FC75D0E-D9B5-4320-B09A-E9D7E1CF24E3}">
          <p14:sldIdLst>
            <p14:sldId id="256"/>
            <p14:sldId id="257"/>
            <p14:sldId id="313"/>
            <p14:sldId id="295"/>
            <p14:sldId id="258"/>
            <p14:sldId id="299"/>
            <p14:sldId id="311"/>
            <p14:sldId id="298"/>
            <p14:sldId id="289"/>
            <p14:sldId id="297"/>
            <p14:sldId id="309"/>
            <p14:sldId id="307"/>
            <p14:sldId id="296"/>
            <p14:sldId id="300"/>
            <p14:sldId id="301"/>
            <p14:sldId id="302"/>
            <p14:sldId id="310"/>
            <p14:sldId id="303"/>
            <p14:sldId id="304"/>
            <p14:sldId id="305"/>
            <p14:sldId id="312"/>
            <p14:sldId id="308"/>
          </p14:sldIdLst>
        </p14:section>
        <p14:section name="مقطع بدون عنوان" id="{3B0F4553-128B-4D45-9E52-B4991F395541}">
          <p14:sldIdLst/>
        </p14:section>
      </p14:sectionLst>
    </p:ex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5378"/>
    <a:srgbClr val="C7D3E6"/>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E27665BA-8202-44FC-AD62-C9F0E3EA811A}">
  <a:tblStyle styleId="{E27665BA-8202-44FC-AD62-C9F0E3EA811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15DE48A-E3B5-44D0-98CB-AE0B3FDC0379}"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74" autoAdjust="0"/>
    <p:restoredTop sz="94660"/>
  </p:normalViewPr>
  <p:slideViewPr>
    <p:cSldViewPr>
      <p:cViewPr>
        <p:scale>
          <a:sx n="121" d="100"/>
          <a:sy n="121" d="100"/>
        </p:scale>
        <p:origin x="-202" y="1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41"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font" Target="fonts/font2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4"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s\Downloads\injuri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s\Downloads\injuri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smtClean="0"/>
              <a:t>Property Damage </a:t>
            </a:r>
            <a:r>
              <a:rPr lang="en-US" sz="1400" dirty="0"/>
              <a:t>2019-Sep2022</a:t>
            </a:r>
          </a:p>
        </c:rich>
      </c:tx>
      <c:layout/>
      <c:overlay val="0"/>
    </c:title>
    <c:autoTitleDeleted val="0"/>
    <c:plotArea>
      <c:layout/>
      <c:barChart>
        <c:barDir val="col"/>
        <c:grouping val="clustered"/>
        <c:varyColors val="0"/>
        <c:ser>
          <c:idx val="0"/>
          <c:order val="0"/>
          <c:invertIfNegative val="0"/>
          <c:cat>
            <c:numRef>
              <c:f>Sheet1!$W$19:$W$22</c:f>
              <c:numCache>
                <c:formatCode>General</c:formatCode>
                <c:ptCount val="4"/>
                <c:pt idx="0">
                  <c:v>2019</c:v>
                </c:pt>
                <c:pt idx="1">
                  <c:v>2020</c:v>
                </c:pt>
                <c:pt idx="2">
                  <c:v>2021</c:v>
                </c:pt>
                <c:pt idx="3">
                  <c:v>2022</c:v>
                </c:pt>
              </c:numCache>
            </c:numRef>
          </c:cat>
          <c:val>
            <c:numRef>
              <c:f>Sheet1!$V$19:$V$22</c:f>
              <c:numCache>
                <c:formatCode>General</c:formatCode>
                <c:ptCount val="4"/>
                <c:pt idx="0">
                  <c:v>227</c:v>
                </c:pt>
                <c:pt idx="1">
                  <c:v>183</c:v>
                </c:pt>
                <c:pt idx="2">
                  <c:v>244</c:v>
                </c:pt>
                <c:pt idx="3">
                  <c:v>236</c:v>
                </c:pt>
              </c:numCache>
            </c:numRef>
          </c:val>
          <c:extLst xmlns:c16r2="http://schemas.microsoft.com/office/drawing/2015/06/chart">
            <c:ext xmlns:c16="http://schemas.microsoft.com/office/drawing/2014/chart" uri="{C3380CC4-5D6E-409C-BE32-E72D297353CC}">
              <c16:uniqueId val="{00000000-E747-421D-A6CE-BE4D29181E08}"/>
            </c:ext>
          </c:extLst>
        </c:ser>
        <c:dLbls>
          <c:showLegendKey val="0"/>
          <c:showVal val="0"/>
          <c:showCatName val="0"/>
          <c:showSerName val="0"/>
          <c:showPercent val="0"/>
          <c:showBubbleSize val="0"/>
        </c:dLbls>
        <c:gapWidth val="150"/>
        <c:axId val="141101312"/>
        <c:axId val="141156736"/>
      </c:barChart>
      <c:catAx>
        <c:axId val="141101312"/>
        <c:scaling>
          <c:orientation val="minMax"/>
        </c:scaling>
        <c:delete val="0"/>
        <c:axPos val="b"/>
        <c:title>
          <c:tx>
            <c:rich>
              <a:bodyPr/>
              <a:lstStyle/>
              <a:p>
                <a:pPr>
                  <a:defRPr/>
                </a:pPr>
                <a:r>
                  <a:rPr lang="en-US" sz="1800"/>
                  <a:t>year</a:t>
                </a:r>
              </a:p>
            </c:rich>
          </c:tx>
          <c:layout>
            <c:manualLayout>
              <c:xMode val="edge"/>
              <c:yMode val="edge"/>
              <c:x val="0.43308442694663168"/>
              <c:y val="0.84733778069407995"/>
            </c:manualLayout>
          </c:layout>
          <c:overlay val="0"/>
        </c:title>
        <c:numFmt formatCode="General" sourceLinked="1"/>
        <c:majorTickMark val="out"/>
        <c:minorTickMark val="none"/>
        <c:tickLblPos val="nextTo"/>
        <c:crossAx val="141156736"/>
        <c:crosses val="autoZero"/>
        <c:auto val="1"/>
        <c:lblAlgn val="ctr"/>
        <c:lblOffset val="100"/>
        <c:noMultiLvlLbl val="0"/>
      </c:catAx>
      <c:valAx>
        <c:axId val="141156736"/>
        <c:scaling>
          <c:orientation val="minMax"/>
        </c:scaling>
        <c:delete val="0"/>
        <c:axPos val="l"/>
        <c:majorGridlines/>
        <c:title>
          <c:tx>
            <c:rich>
              <a:bodyPr rot="-5400000" vert="horz"/>
              <a:lstStyle/>
              <a:p>
                <a:pPr>
                  <a:defRPr sz="1400"/>
                </a:pPr>
                <a:r>
                  <a:rPr lang="en-US" sz="1400"/>
                  <a:t>property damage </a:t>
                </a:r>
              </a:p>
            </c:rich>
          </c:tx>
          <c:layout>
            <c:manualLayout>
              <c:xMode val="edge"/>
              <c:yMode val="edge"/>
              <c:x val="1.6666666666666666E-2"/>
              <c:y val="0.23433070866141734"/>
            </c:manualLayout>
          </c:layout>
          <c:overlay val="0"/>
        </c:title>
        <c:numFmt formatCode="General" sourceLinked="1"/>
        <c:majorTickMark val="out"/>
        <c:minorTickMark val="none"/>
        <c:tickLblPos val="nextTo"/>
        <c:crossAx val="14110131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a:t>Physical </a:t>
            </a:r>
            <a:r>
              <a:rPr lang="en-US" sz="1400" dirty="0" smtClean="0"/>
              <a:t>Injuries </a:t>
            </a:r>
            <a:r>
              <a:rPr lang="en-US" sz="1400" dirty="0"/>
              <a:t>2019-Sep2022</a:t>
            </a:r>
          </a:p>
        </c:rich>
      </c:tx>
      <c:layout/>
      <c:overlay val="0"/>
    </c:title>
    <c:autoTitleDeleted val="0"/>
    <c:plotArea>
      <c:layout/>
      <c:barChart>
        <c:barDir val="col"/>
        <c:grouping val="clustered"/>
        <c:varyColors val="0"/>
        <c:ser>
          <c:idx val="1"/>
          <c:order val="0"/>
          <c:spPr>
            <a:solidFill>
              <a:srgbClr val="FF9800"/>
            </a:solidFill>
          </c:spPr>
          <c:invertIfNegative val="0"/>
          <c:cat>
            <c:numRef>
              <c:f>Sheet1!$W$19:$W$22</c:f>
              <c:numCache>
                <c:formatCode>General</c:formatCode>
                <c:ptCount val="4"/>
                <c:pt idx="0">
                  <c:v>2019</c:v>
                </c:pt>
                <c:pt idx="1">
                  <c:v>2020</c:v>
                </c:pt>
                <c:pt idx="2">
                  <c:v>2021</c:v>
                </c:pt>
                <c:pt idx="3">
                  <c:v>2022</c:v>
                </c:pt>
              </c:numCache>
            </c:numRef>
          </c:cat>
          <c:val>
            <c:numRef>
              <c:f>Sheet1!$X$19:$X$22</c:f>
              <c:numCache>
                <c:formatCode>General</c:formatCode>
                <c:ptCount val="4"/>
                <c:pt idx="0">
                  <c:v>154</c:v>
                </c:pt>
                <c:pt idx="1">
                  <c:v>222</c:v>
                </c:pt>
                <c:pt idx="2">
                  <c:v>225</c:v>
                </c:pt>
                <c:pt idx="3">
                  <c:v>309</c:v>
                </c:pt>
              </c:numCache>
            </c:numRef>
          </c:val>
          <c:extLst xmlns:c16r2="http://schemas.microsoft.com/office/drawing/2015/06/chart">
            <c:ext xmlns:c16="http://schemas.microsoft.com/office/drawing/2014/chart" uri="{C3380CC4-5D6E-409C-BE32-E72D297353CC}">
              <c16:uniqueId val="{00000000-401B-4350-A413-94229E3DB6C2}"/>
            </c:ext>
          </c:extLst>
        </c:ser>
        <c:dLbls>
          <c:showLegendKey val="0"/>
          <c:showVal val="0"/>
          <c:showCatName val="0"/>
          <c:showSerName val="0"/>
          <c:showPercent val="0"/>
          <c:showBubbleSize val="0"/>
        </c:dLbls>
        <c:gapWidth val="150"/>
        <c:axId val="141177600"/>
        <c:axId val="141179520"/>
      </c:barChart>
      <c:catAx>
        <c:axId val="141177600"/>
        <c:scaling>
          <c:orientation val="minMax"/>
        </c:scaling>
        <c:delete val="0"/>
        <c:axPos val="b"/>
        <c:title>
          <c:tx>
            <c:rich>
              <a:bodyPr/>
              <a:lstStyle/>
              <a:p>
                <a:pPr>
                  <a:defRPr sz="1800"/>
                </a:pPr>
                <a:r>
                  <a:rPr lang="en-US" sz="1800"/>
                  <a:t>year </a:t>
                </a:r>
              </a:p>
            </c:rich>
          </c:tx>
          <c:layout/>
          <c:overlay val="0"/>
        </c:title>
        <c:numFmt formatCode="General" sourceLinked="1"/>
        <c:majorTickMark val="out"/>
        <c:minorTickMark val="none"/>
        <c:tickLblPos val="nextTo"/>
        <c:crossAx val="141179520"/>
        <c:crosses val="autoZero"/>
        <c:auto val="1"/>
        <c:lblAlgn val="ctr"/>
        <c:lblOffset val="100"/>
        <c:noMultiLvlLbl val="0"/>
      </c:catAx>
      <c:valAx>
        <c:axId val="141179520"/>
        <c:scaling>
          <c:orientation val="minMax"/>
        </c:scaling>
        <c:delete val="0"/>
        <c:axPos val="l"/>
        <c:majorGridlines/>
        <c:title>
          <c:tx>
            <c:rich>
              <a:bodyPr rot="-5400000" vert="horz"/>
              <a:lstStyle/>
              <a:p>
                <a:pPr>
                  <a:defRPr/>
                </a:pPr>
                <a:r>
                  <a:rPr lang="en-US" sz="1400"/>
                  <a:t>physical</a:t>
                </a:r>
                <a:r>
                  <a:rPr lang="en-US"/>
                  <a:t> </a:t>
                </a:r>
                <a:r>
                  <a:rPr lang="en-US" sz="1400"/>
                  <a:t>injuries</a:t>
                </a:r>
                <a:r>
                  <a:rPr lang="en-US"/>
                  <a:t> </a:t>
                </a:r>
              </a:p>
            </c:rich>
          </c:tx>
          <c:layout>
            <c:manualLayout>
              <c:xMode val="edge"/>
              <c:yMode val="edge"/>
              <c:x val="1.9444444444444445E-2"/>
              <c:y val="0.25031423155438903"/>
            </c:manualLayout>
          </c:layout>
          <c:overlay val="0"/>
        </c:title>
        <c:numFmt formatCode="General" sourceLinked="1"/>
        <c:majorTickMark val="out"/>
        <c:minorTickMark val="none"/>
        <c:tickLblPos val="nextTo"/>
        <c:crossAx val="141177600"/>
        <c:crosses val="autoZero"/>
        <c:crossBetween val="between"/>
      </c:valAx>
    </c:plotArea>
    <c:plotVisOnly val="1"/>
    <c:dispBlanksAs val="zero"/>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18376670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gdebaa7b3a2_1_2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6" name="Google Shape;756;gdebaa7b3a2_1_2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1837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544483" y="657775"/>
            <a:ext cx="1299300" cy="4329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11" name="Google Shape;11;p2"/>
          <p:cNvGrpSpPr/>
          <p:nvPr/>
        </p:nvGrpSpPr>
        <p:grpSpPr>
          <a:xfrm>
            <a:off x="0" y="-7088"/>
            <a:ext cx="8661398" cy="5150588"/>
            <a:chOff x="0" y="-7088"/>
            <a:chExt cx="8661398" cy="5150588"/>
          </a:xfrm>
        </p:grpSpPr>
        <p:sp>
          <p:nvSpPr>
            <p:cNvPr id="12" name="Google Shape;12;p2"/>
            <p:cNvSpPr/>
            <p:nvPr/>
          </p:nvSpPr>
          <p:spPr>
            <a:xfrm>
              <a:off x="0" y="0"/>
              <a:ext cx="3525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3517898" y="-7088"/>
              <a:ext cx="5143500" cy="5143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4" name="Google Shape;14;p2"/>
          <p:cNvGrpSpPr/>
          <p:nvPr/>
        </p:nvGrpSpPr>
        <p:grpSpPr>
          <a:xfrm rot="10800000" flipH="1">
            <a:off x="1" y="1090763"/>
            <a:ext cx="8847502" cy="2961975"/>
            <a:chOff x="-8178042" y="-4493254"/>
            <a:chExt cx="19483598" cy="6522736"/>
          </a:xfrm>
        </p:grpSpPr>
        <p:sp>
          <p:nvSpPr>
            <p:cNvPr id="15" name="Google Shape;15;p2"/>
            <p:cNvSpPr/>
            <p:nvPr/>
          </p:nvSpPr>
          <p:spPr>
            <a:xfrm>
              <a:off x="-8178042" y="-4493118"/>
              <a:ext cx="12968400" cy="6522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17" name="Google Shape;17;p2"/>
          <p:cNvGrpSpPr/>
          <p:nvPr/>
        </p:nvGrpSpPr>
        <p:grpSpPr>
          <a:xfrm>
            <a:off x="3677236" y="4278349"/>
            <a:ext cx="5480829" cy="432996"/>
            <a:chOff x="5582265" y="4646738"/>
            <a:chExt cx="5480829" cy="432996"/>
          </a:xfrm>
        </p:grpSpPr>
        <p:sp>
          <p:nvSpPr>
            <p:cNvPr id="18" name="Google Shape;18;p2"/>
            <p:cNvSpPr/>
            <p:nvPr/>
          </p:nvSpPr>
          <p:spPr>
            <a:xfrm rot="10800000">
              <a:off x="5582265"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710175"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 name="Google Shape;22;p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1"/>
        <p:cNvGrpSpPr/>
        <p:nvPr/>
      </p:nvGrpSpPr>
      <p:grpSpPr>
        <a:xfrm>
          <a:off x="0" y="0"/>
          <a:ext cx="0" cy="0"/>
          <a:chOff x="0" y="0"/>
          <a:chExt cx="0" cy="0"/>
        </a:xfrm>
      </p:grpSpPr>
      <p:grpSp>
        <p:nvGrpSpPr>
          <p:cNvPr id="82" name="Google Shape;82;p6"/>
          <p:cNvGrpSpPr/>
          <p:nvPr/>
        </p:nvGrpSpPr>
        <p:grpSpPr>
          <a:xfrm>
            <a:off x="-4" y="40"/>
            <a:ext cx="7072430" cy="1327315"/>
            <a:chOff x="-4" y="40"/>
            <a:chExt cx="7072430" cy="1327315"/>
          </a:xfrm>
        </p:grpSpPr>
        <p:sp>
          <p:nvSpPr>
            <p:cNvPr id="83" name="Google Shape;83;p6"/>
            <p:cNvSpPr/>
            <p:nvPr/>
          </p:nvSpPr>
          <p:spPr>
            <a:xfrm>
              <a:off x="6292649" y="126425"/>
              <a:ext cx="779700" cy="2598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nvGrpSpPr>
            <p:cNvPr id="84" name="Google Shape;84;p6"/>
            <p:cNvGrpSpPr/>
            <p:nvPr/>
          </p:nvGrpSpPr>
          <p:grpSpPr>
            <a:xfrm rot="10800000" flipH="1">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nvGrpSpPr>
            <p:cNvPr id="87" name="Google Shape;87;p6"/>
            <p:cNvGrpSpPr/>
            <p:nvPr/>
          </p:nvGrpSpPr>
          <p:grpSpPr>
            <a:xfrm rot="10800000" flipH="1">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Arvo"/>
                  <a:ea typeface="Arvo"/>
                  <a:cs typeface="Arvo"/>
                  <a:sym typeface="Arvo"/>
                </a:endParaRPr>
              </a:p>
            </p:txBody>
          </p:sp>
        </p:grpSp>
      </p:grpSp>
      <p:grpSp>
        <p:nvGrpSpPr>
          <p:cNvPr id="90" name="Google Shape;90;p6"/>
          <p:cNvGrpSpPr/>
          <p:nvPr/>
        </p:nvGrpSpPr>
        <p:grpSpPr>
          <a:xfrm>
            <a:off x="6946842" y="4472723"/>
            <a:ext cx="2202830" cy="670795"/>
            <a:chOff x="5575242" y="4472723"/>
            <a:chExt cx="2202830" cy="670795"/>
          </a:xfrm>
        </p:grpSpPr>
        <p:sp>
          <p:nvSpPr>
            <p:cNvPr id="91" name="Google Shape;91;p6"/>
            <p:cNvSpPr/>
            <p:nvPr/>
          </p:nvSpPr>
          <p:spPr>
            <a:xfrm rot="10800000">
              <a:off x="5575242"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6"/>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6"/>
              <p:cNvSpPr/>
              <p:nvPr/>
            </p:nvSpPr>
            <p:spPr>
              <a:xfrm>
                <a:off x="4749366"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8" name="Google Shape;98;p6"/>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6"/>
          <p:cNvSpPr txBox="1">
            <a:spLocks noGrp="1"/>
          </p:cNvSpPr>
          <p:nvPr>
            <p:ph type="body" idx="1"/>
          </p:nvPr>
        </p:nvSpPr>
        <p:spPr>
          <a:xfrm>
            <a:off x="814275" y="1537988"/>
            <a:ext cx="3378300" cy="2724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0" name="Google Shape;100;p6"/>
          <p:cNvSpPr txBox="1">
            <a:spLocks noGrp="1"/>
          </p:cNvSpPr>
          <p:nvPr>
            <p:ph type="body" idx="2"/>
          </p:nvPr>
        </p:nvSpPr>
        <p:spPr>
          <a:xfrm>
            <a:off x="4396123" y="1537988"/>
            <a:ext cx="3378300" cy="2724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1" name="Google Shape;101;p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grpSp>
        <p:nvGrpSpPr>
          <p:cNvPr id="163" name="Google Shape;163;p10"/>
          <p:cNvGrpSpPr/>
          <p:nvPr/>
        </p:nvGrpSpPr>
        <p:grpSpPr>
          <a:xfrm rot="10800000">
            <a:off x="-8" y="-2"/>
            <a:ext cx="2202830" cy="670795"/>
            <a:chOff x="5575242" y="4472723"/>
            <a:chExt cx="2202830" cy="670795"/>
          </a:xfrm>
        </p:grpSpPr>
        <p:sp>
          <p:nvSpPr>
            <p:cNvPr id="164" name="Google Shape;164;p10"/>
            <p:cNvSpPr/>
            <p:nvPr/>
          </p:nvSpPr>
          <p:spPr>
            <a:xfrm rot="10800000">
              <a:off x="5575242" y="4948334"/>
              <a:ext cx="394200" cy="1314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 name="Google Shape;165;p10"/>
            <p:cNvGrpSpPr/>
            <p:nvPr/>
          </p:nvGrpSpPr>
          <p:grpSpPr>
            <a:xfrm flipH="1">
              <a:off x="5734850" y="4472723"/>
              <a:ext cx="2040837" cy="670795"/>
              <a:chOff x="1297954" y="330075"/>
              <a:chExt cx="5169293" cy="1699506"/>
            </a:xfrm>
          </p:grpSpPr>
          <p:sp>
            <p:nvSpPr>
              <p:cNvPr id="166" name="Google Shape;166;p10"/>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0"/>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 name="Google Shape;168;p10"/>
            <p:cNvGrpSpPr/>
            <p:nvPr/>
          </p:nvGrpSpPr>
          <p:grpSpPr>
            <a:xfrm flipH="1">
              <a:off x="5578209" y="4646738"/>
              <a:ext cx="2199863" cy="304563"/>
              <a:chOff x="-5827153" y="330075"/>
              <a:chExt cx="12276019" cy="1699569"/>
            </a:xfrm>
          </p:grpSpPr>
          <p:sp>
            <p:nvSpPr>
              <p:cNvPr id="169" name="Google Shape;169;p10"/>
              <p:cNvSpPr/>
              <p:nvPr/>
            </p:nvSpPr>
            <p:spPr>
              <a:xfrm>
                <a:off x="-5827153" y="330144"/>
                <a:ext cx="10612200" cy="1699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0"/>
              <p:cNvSpPr/>
              <p:nvPr/>
            </p:nvSpPr>
            <p:spPr>
              <a:xfrm>
                <a:off x="4749366" y="330075"/>
                <a:ext cx="1699500" cy="1699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1" name="Google Shape;171;p10"/>
          <p:cNvGrpSpPr/>
          <p:nvPr/>
        </p:nvGrpSpPr>
        <p:grpSpPr>
          <a:xfrm>
            <a:off x="6946842" y="4472723"/>
            <a:ext cx="2202830" cy="670795"/>
            <a:chOff x="5575242" y="4472723"/>
            <a:chExt cx="2202830" cy="670795"/>
          </a:xfrm>
        </p:grpSpPr>
        <p:sp>
          <p:nvSpPr>
            <p:cNvPr id="172" name="Google Shape;172;p10"/>
            <p:cNvSpPr/>
            <p:nvPr/>
          </p:nvSpPr>
          <p:spPr>
            <a:xfrm rot="10800000">
              <a:off x="5575242"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 name="Google Shape;173;p10"/>
            <p:cNvGrpSpPr/>
            <p:nvPr/>
          </p:nvGrpSpPr>
          <p:grpSpPr>
            <a:xfrm flipH="1">
              <a:off x="5734850" y="4472723"/>
              <a:ext cx="2040837" cy="670795"/>
              <a:chOff x="1297954" y="330075"/>
              <a:chExt cx="5169293" cy="1699506"/>
            </a:xfrm>
          </p:grpSpPr>
          <p:sp>
            <p:nvSpPr>
              <p:cNvPr id="174" name="Google Shape;174;p10"/>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0"/>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6" name="Google Shape;176;p10"/>
            <p:cNvGrpSpPr/>
            <p:nvPr/>
          </p:nvGrpSpPr>
          <p:grpSpPr>
            <a:xfrm flipH="1">
              <a:off x="5578209" y="4646738"/>
              <a:ext cx="2199863" cy="304563"/>
              <a:chOff x="-5827153" y="330075"/>
              <a:chExt cx="12276019" cy="1699569"/>
            </a:xfrm>
          </p:grpSpPr>
          <p:sp>
            <p:nvSpPr>
              <p:cNvPr id="177" name="Google Shape;177;p10"/>
              <p:cNvSpPr/>
              <p:nvPr/>
            </p:nvSpPr>
            <p:spPr>
              <a:xfrm>
                <a:off x="-5827153" y="330144"/>
                <a:ext cx="106122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0"/>
              <p:cNvSpPr/>
              <p:nvPr/>
            </p:nvSpPr>
            <p:spPr>
              <a:xfrm>
                <a:off x="4749366"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79" name="Google Shape;179;p1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14275" y="392575"/>
            <a:ext cx="5258400" cy="7662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1pPr>
            <a:lvl2pPr lvl="1">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2pPr>
            <a:lvl3pPr lvl="2">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3pPr>
            <a:lvl4pPr lvl="3">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4pPr>
            <a:lvl5pPr lvl="4">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5pPr>
            <a:lvl6pPr lvl="5">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6pPr>
            <a:lvl7pPr lvl="6">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7pPr>
            <a:lvl8pPr lvl="7">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8pPr>
            <a:lvl9pPr lvl="8">
              <a:spcBef>
                <a:spcPts val="0"/>
              </a:spcBef>
              <a:spcAft>
                <a:spcPts val="0"/>
              </a:spcAft>
              <a:buClr>
                <a:schemeClr val="lt1"/>
              </a:buClr>
              <a:buSzPts val="2000"/>
              <a:buFont typeface="Roboto Condensed"/>
              <a:buNone/>
              <a:defRPr sz="2000" b="1">
                <a:solidFill>
                  <a:schemeClr val="lt1"/>
                </a:solidFill>
                <a:latin typeface="Roboto Condensed"/>
                <a:ea typeface="Roboto Condensed"/>
                <a:cs typeface="Roboto Condensed"/>
                <a:sym typeface="Roboto Condensed"/>
              </a:defRPr>
            </a:lvl9pPr>
          </a:lstStyle>
          <a:p>
            <a:endParaRPr/>
          </a:p>
        </p:txBody>
      </p:sp>
      <p:sp>
        <p:nvSpPr>
          <p:cNvPr id="7" name="Google Shape;7;p1"/>
          <p:cNvSpPr txBox="1">
            <a:spLocks noGrp="1"/>
          </p:cNvSpPr>
          <p:nvPr>
            <p:ph type="body" idx="1"/>
          </p:nvPr>
        </p:nvSpPr>
        <p:spPr>
          <a:xfrm>
            <a:off x="814275" y="1327350"/>
            <a:ext cx="6132600" cy="3145500"/>
          </a:xfrm>
          <a:prstGeom prst="rect">
            <a:avLst/>
          </a:prstGeom>
          <a:noFill/>
          <a:ln>
            <a:noFill/>
          </a:ln>
        </p:spPr>
        <p:txBody>
          <a:bodyPr spcFirstLastPara="1" wrap="square" lIns="91425" tIns="91425" rIns="91425" bIns="91425" anchor="ctr" anchorCtr="0">
            <a:noAutofit/>
          </a:bodyPr>
          <a:lstStyle>
            <a:lvl1pPr marL="457200" lvl="0" indent="-381000">
              <a:spcBef>
                <a:spcPts val="6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1pPr>
            <a:lvl2pPr marL="914400" lvl="1"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2pPr>
            <a:lvl3pPr marL="1371600" lvl="2"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3pPr>
            <a:lvl4pPr marL="1828800" lvl="3"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4pPr>
            <a:lvl5pPr marL="2286000" lvl="4"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5pPr>
            <a:lvl6pPr marL="2743200" lvl="5"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6pPr>
            <a:lvl7pPr marL="3200400" lvl="6"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7pPr>
            <a:lvl8pPr marL="3657600" lvl="7" indent="-381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8pPr>
            <a:lvl9pPr marL="4114800" lvl="8" indent="-381000">
              <a:spcBef>
                <a:spcPts val="1000"/>
              </a:spcBef>
              <a:spcAft>
                <a:spcPts val="100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9pPr>
          </a:lstStyle>
          <a:p>
            <a:endParaRPr/>
          </a:p>
        </p:txBody>
      </p:sp>
      <p:sp>
        <p:nvSpPr>
          <p:cNvPr id="8" name="Google Shape;8;p1"/>
          <p:cNvSpPr txBox="1">
            <a:spLocks noGrp="1"/>
          </p:cNvSpPr>
          <p:nvPr>
            <p:ph type="sldNum" idx="12"/>
          </p:nvPr>
        </p:nvSpPr>
        <p:spPr>
          <a:xfrm>
            <a:off x="7618000" y="4636500"/>
            <a:ext cx="1487400" cy="315600"/>
          </a:xfrm>
          <a:prstGeom prst="rect">
            <a:avLst/>
          </a:prstGeom>
          <a:noFill/>
          <a:ln>
            <a:noFill/>
          </a:ln>
        </p:spPr>
        <p:txBody>
          <a:bodyPr spcFirstLastPara="1" wrap="square" lIns="91425" tIns="91425" rIns="91425" bIns="91425" anchor="ctr" anchorCtr="0">
            <a:noAutofit/>
          </a:bodyPr>
          <a:lstStyle>
            <a:lvl1pPr lvl="0" algn="r">
              <a:buNone/>
              <a:defRPr sz="1200" b="1">
                <a:solidFill>
                  <a:schemeClr val="lt1"/>
                </a:solidFill>
                <a:latin typeface="Roboto Condensed"/>
                <a:ea typeface="Roboto Condensed"/>
                <a:cs typeface="Roboto Condensed"/>
                <a:sym typeface="Roboto Condensed"/>
              </a:defRPr>
            </a:lvl1pPr>
            <a:lvl2pPr lvl="1" algn="r">
              <a:buNone/>
              <a:defRPr sz="1200" b="1">
                <a:solidFill>
                  <a:schemeClr val="lt1"/>
                </a:solidFill>
                <a:latin typeface="Roboto Condensed"/>
                <a:ea typeface="Roboto Condensed"/>
                <a:cs typeface="Roboto Condensed"/>
                <a:sym typeface="Roboto Condensed"/>
              </a:defRPr>
            </a:lvl2pPr>
            <a:lvl3pPr lvl="2" algn="r">
              <a:buNone/>
              <a:defRPr sz="1200" b="1">
                <a:solidFill>
                  <a:schemeClr val="lt1"/>
                </a:solidFill>
                <a:latin typeface="Roboto Condensed"/>
                <a:ea typeface="Roboto Condensed"/>
                <a:cs typeface="Roboto Condensed"/>
                <a:sym typeface="Roboto Condensed"/>
              </a:defRPr>
            </a:lvl3pPr>
            <a:lvl4pPr lvl="3" algn="r">
              <a:buNone/>
              <a:defRPr sz="1200" b="1">
                <a:solidFill>
                  <a:schemeClr val="lt1"/>
                </a:solidFill>
                <a:latin typeface="Roboto Condensed"/>
                <a:ea typeface="Roboto Condensed"/>
                <a:cs typeface="Roboto Condensed"/>
                <a:sym typeface="Roboto Condensed"/>
              </a:defRPr>
            </a:lvl4pPr>
            <a:lvl5pPr lvl="4" algn="r">
              <a:buNone/>
              <a:defRPr sz="1200" b="1">
                <a:solidFill>
                  <a:schemeClr val="lt1"/>
                </a:solidFill>
                <a:latin typeface="Roboto Condensed"/>
                <a:ea typeface="Roboto Condensed"/>
                <a:cs typeface="Roboto Condensed"/>
                <a:sym typeface="Roboto Condensed"/>
              </a:defRPr>
            </a:lvl5pPr>
            <a:lvl6pPr lvl="5" algn="r">
              <a:buNone/>
              <a:defRPr sz="1200" b="1">
                <a:solidFill>
                  <a:schemeClr val="lt1"/>
                </a:solidFill>
                <a:latin typeface="Roboto Condensed"/>
                <a:ea typeface="Roboto Condensed"/>
                <a:cs typeface="Roboto Condensed"/>
                <a:sym typeface="Roboto Condensed"/>
              </a:defRPr>
            </a:lvl6pPr>
            <a:lvl7pPr lvl="6" algn="r">
              <a:buNone/>
              <a:defRPr sz="1200" b="1">
                <a:solidFill>
                  <a:schemeClr val="lt1"/>
                </a:solidFill>
                <a:latin typeface="Roboto Condensed"/>
                <a:ea typeface="Roboto Condensed"/>
                <a:cs typeface="Roboto Condensed"/>
                <a:sym typeface="Roboto Condensed"/>
              </a:defRPr>
            </a:lvl7pPr>
            <a:lvl8pPr lvl="7" algn="r">
              <a:buNone/>
              <a:defRPr sz="1200" b="1">
                <a:solidFill>
                  <a:schemeClr val="lt1"/>
                </a:solidFill>
                <a:latin typeface="Roboto Condensed"/>
                <a:ea typeface="Roboto Condensed"/>
                <a:cs typeface="Roboto Condensed"/>
                <a:sym typeface="Roboto Condensed"/>
              </a:defRPr>
            </a:lvl8pPr>
            <a:lvl9pPr lvl="8" algn="r">
              <a:buNone/>
              <a:defRPr sz="1200" b="1">
                <a:solidFill>
                  <a:schemeClr val="lt1"/>
                </a:solidFill>
                <a:latin typeface="Roboto Condensed"/>
                <a:ea typeface="Roboto Condensed"/>
                <a:cs typeface="Roboto Condensed"/>
                <a:sym typeface="Roboto Condense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6" r:id="rId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ctrTitle"/>
          </p:nvPr>
        </p:nvSpPr>
        <p:spPr>
          <a:xfrm>
            <a:off x="685800" y="1352550"/>
            <a:ext cx="5367900" cy="1219200"/>
          </a:xfrm>
          <a:prstGeom prst="rect">
            <a:avLst/>
          </a:prstGeom>
        </p:spPr>
        <p:txBody>
          <a:bodyPr spcFirstLastPara="1" wrap="square" lIns="91425" tIns="91425" rIns="91425" bIns="91425" anchor="ctr" anchorCtr="0">
            <a:noAutofit/>
          </a:bodyPr>
          <a:lstStyle/>
          <a:p>
            <a:pPr lvl="0" algn="ctr"/>
            <a:r>
              <a:rPr lang="en-US" sz="1600" u="sng" dirty="0">
                <a:solidFill>
                  <a:schemeClr val="bg1"/>
                </a:solidFill>
              </a:rPr>
              <a:t>Graduation Project 2</a:t>
            </a:r>
            <a:br>
              <a:rPr lang="en-US" sz="1600" u="sng" dirty="0">
                <a:solidFill>
                  <a:schemeClr val="bg1"/>
                </a:solidFill>
              </a:rPr>
            </a:br>
            <a:r>
              <a:rPr lang="en-US" sz="1400" dirty="0">
                <a:solidFill>
                  <a:schemeClr val="bg1"/>
                </a:solidFill>
              </a:rPr>
              <a:t/>
            </a:r>
            <a:br>
              <a:rPr lang="en-US" sz="1400" dirty="0">
                <a:solidFill>
                  <a:schemeClr val="bg1"/>
                </a:solidFill>
              </a:rPr>
            </a:br>
            <a:r>
              <a:rPr lang="en-US" sz="1400" dirty="0">
                <a:solidFill>
                  <a:schemeClr val="bg1"/>
                </a:solidFill>
              </a:rPr>
              <a:t>Analysis and Improvement of</a:t>
            </a:r>
            <a:br>
              <a:rPr lang="en-US" sz="1400" dirty="0">
                <a:solidFill>
                  <a:schemeClr val="bg1"/>
                </a:solidFill>
              </a:rPr>
            </a:br>
            <a:r>
              <a:rPr lang="en-US" sz="1400" dirty="0">
                <a:solidFill>
                  <a:schemeClr val="bg1"/>
                </a:solidFill>
              </a:rPr>
              <a:t>Hazardous Traffic Locations (Black Spots) in Nablus Governorate.</a:t>
            </a:r>
            <a:br>
              <a:rPr lang="en-US" sz="1400" dirty="0">
                <a:solidFill>
                  <a:schemeClr val="bg1"/>
                </a:solidFill>
              </a:rPr>
            </a:br>
            <a:endParaRPr sz="1400" dirty="0">
              <a:solidFill>
                <a:schemeClr val="bg1"/>
              </a:solidFill>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46508"/>
            <a:ext cx="1752600" cy="1143000"/>
          </a:xfrm>
          <a:prstGeom prst="rect">
            <a:avLst/>
          </a:prstGeom>
        </p:spPr>
      </p:pic>
      <p:sp>
        <p:nvSpPr>
          <p:cNvPr id="2" name="مربع نص 1"/>
          <p:cNvSpPr txBox="1"/>
          <p:nvPr/>
        </p:nvSpPr>
        <p:spPr>
          <a:xfrm>
            <a:off x="1066800" y="2495550"/>
            <a:ext cx="4299531" cy="1169551"/>
          </a:xfrm>
          <a:prstGeom prst="rect">
            <a:avLst/>
          </a:prstGeom>
          <a:noFill/>
        </p:spPr>
        <p:txBody>
          <a:bodyPr wrap="square" rtlCol="0">
            <a:spAutoFit/>
          </a:bodyPr>
          <a:lstStyle/>
          <a:p>
            <a:pPr lvl="0" algn="ctr">
              <a:buClr>
                <a:schemeClr val="dk1"/>
              </a:buClr>
              <a:buSzPts val="1100"/>
            </a:pPr>
            <a:r>
              <a:rPr lang="en-US" dirty="0">
                <a:solidFill>
                  <a:schemeClr val="bg1"/>
                </a:solidFill>
              </a:rPr>
              <a:t>By : Lama </a:t>
            </a:r>
            <a:r>
              <a:rPr lang="en-US" dirty="0" err="1">
                <a:solidFill>
                  <a:schemeClr val="bg1"/>
                </a:solidFill>
              </a:rPr>
              <a:t>Majdi</a:t>
            </a:r>
            <a:r>
              <a:rPr lang="en-US" dirty="0">
                <a:solidFill>
                  <a:schemeClr val="bg1"/>
                </a:solidFill>
              </a:rPr>
              <a:t> </a:t>
            </a:r>
            <a:r>
              <a:rPr lang="en-US" dirty="0" err="1">
                <a:solidFill>
                  <a:schemeClr val="bg1"/>
                </a:solidFill>
              </a:rPr>
              <a:t>Odeh</a:t>
            </a:r>
            <a:r>
              <a:rPr lang="en-US" dirty="0">
                <a:solidFill>
                  <a:schemeClr val="bg1"/>
                </a:solidFill>
              </a:rPr>
              <a:t> </a:t>
            </a:r>
            <a:endParaRPr lang="en-US" dirty="0">
              <a:solidFill>
                <a:schemeClr val="bg1"/>
              </a:solidFill>
              <a:latin typeface="Times New Roman" pitchFamily="18" charset="0"/>
              <a:cs typeface="Times New Roman" pitchFamily="18" charset="0"/>
            </a:endParaRPr>
          </a:p>
          <a:p>
            <a:pPr lvl="0" algn="ctr">
              <a:buClr>
                <a:schemeClr val="dk1"/>
              </a:buClr>
              <a:buSzPts val="1100"/>
            </a:pPr>
            <a:r>
              <a:rPr lang="en-US" dirty="0">
                <a:solidFill>
                  <a:schemeClr val="bg1"/>
                </a:solidFill>
                <a:latin typeface="Times New Roman" pitchFamily="18" charset="0"/>
                <a:cs typeface="Times New Roman" pitchFamily="18" charset="0"/>
              </a:rPr>
              <a:t>        Mira </a:t>
            </a:r>
            <a:r>
              <a:rPr lang="en-US" dirty="0" err="1">
                <a:solidFill>
                  <a:schemeClr val="bg1"/>
                </a:solidFill>
                <a:latin typeface="Times New Roman" pitchFamily="18" charset="0"/>
                <a:cs typeface="Times New Roman" pitchFamily="18" charset="0"/>
              </a:rPr>
              <a:t>Ra’ed</a:t>
            </a:r>
            <a:r>
              <a:rPr lang="en-US" dirty="0">
                <a:solidFill>
                  <a:schemeClr val="bg1"/>
                </a:solidFill>
                <a:latin typeface="Times New Roman" pitchFamily="18" charset="0"/>
                <a:cs typeface="Times New Roman" pitchFamily="18" charset="0"/>
              </a:rPr>
              <a:t> </a:t>
            </a:r>
            <a:r>
              <a:rPr lang="en-US" dirty="0" err="1">
                <a:solidFill>
                  <a:schemeClr val="bg1"/>
                </a:solidFill>
                <a:latin typeface="Times New Roman" pitchFamily="18" charset="0"/>
                <a:cs typeface="Times New Roman" pitchFamily="18" charset="0"/>
              </a:rPr>
              <a:t>Hijjawi</a:t>
            </a:r>
            <a:endParaRPr lang="en-US" dirty="0">
              <a:solidFill>
                <a:schemeClr val="bg1"/>
              </a:solidFill>
              <a:latin typeface="Times New Roman" pitchFamily="18" charset="0"/>
              <a:cs typeface="Times New Roman" pitchFamily="18" charset="0"/>
            </a:endParaRPr>
          </a:p>
          <a:p>
            <a:pPr marL="0" lvl="0" indent="0" algn="ctr">
              <a:buClr>
                <a:schemeClr val="dk1"/>
              </a:buClr>
              <a:buSzPts val="1100"/>
            </a:pPr>
            <a:r>
              <a:rPr lang="en-US" dirty="0">
                <a:solidFill>
                  <a:schemeClr val="bg1"/>
                </a:solidFill>
                <a:latin typeface="Times New Roman" pitchFamily="18" charset="0"/>
                <a:cs typeface="Times New Roman" pitchFamily="18" charset="0"/>
              </a:rPr>
              <a:t>           </a:t>
            </a:r>
            <a:r>
              <a:rPr lang="en-US" dirty="0" err="1">
                <a:solidFill>
                  <a:schemeClr val="bg1"/>
                </a:solidFill>
                <a:latin typeface="Times New Roman" pitchFamily="18" charset="0"/>
                <a:cs typeface="Times New Roman" pitchFamily="18" charset="0"/>
              </a:rPr>
              <a:t>Tareq</a:t>
            </a:r>
            <a:r>
              <a:rPr lang="en-US" dirty="0">
                <a:solidFill>
                  <a:schemeClr val="bg1"/>
                </a:solidFill>
                <a:latin typeface="Times New Roman" pitchFamily="18" charset="0"/>
                <a:cs typeface="Times New Roman" pitchFamily="18" charset="0"/>
              </a:rPr>
              <a:t> </a:t>
            </a:r>
            <a:r>
              <a:rPr lang="en-US" dirty="0" err="1">
                <a:solidFill>
                  <a:schemeClr val="bg1"/>
                </a:solidFill>
                <a:latin typeface="Times New Roman" pitchFamily="18" charset="0"/>
                <a:cs typeface="Times New Roman" pitchFamily="18" charset="0"/>
              </a:rPr>
              <a:t>Ayman</a:t>
            </a:r>
            <a:r>
              <a:rPr lang="en-US" dirty="0">
                <a:solidFill>
                  <a:schemeClr val="bg1"/>
                </a:solidFill>
                <a:latin typeface="Times New Roman" pitchFamily="18" charset="0"/>
                <a:cs typeface="Times New Roman" pitchFamily="18" charset="0"/>
              </a:rPr>
              <a:t> </a:t>
            </a:r>
            <a:r>
              <a:rPr lang="en-US" dirty="0" err="1">
                <a:solidFill>
                  <a:schemeClr val="bg1"/>
                </a:solidFill>
                <a:latin typeface="Times New Roman" pitchFamily="18" charset="0"/>
                <a:cs typeface="Times New Roman" pitchFamily="18" charset="0"/>
              </a:rPr>
              <a:t>Nazzal</a:t>
            </a:r>
            <a:r>
              <a:rPr lang="en-US" dirty="0">
                <a:solidFill>
                  <a:schemeClr val="bg1"/>
                </a:solidFill>
                <a:latin typeface="Times New Roman" pitchFamily="18" charset="0"/>
                <a:cs typeface="Times New Roman" pitchFamily="18" charset="0"/>
              </a:rPr>
              <a:t> </a:t>
            </a:r>
          </a:p>
          <a:p>
            <a:pPr marL="0" lvl="0" indent="0" algn="ctr">
              <a:buClr>
                <a:schemeClr val="dk1"/>
              </a:buClr>
              <a:buSzPts val="1100"/>
            </a:pPr>
            <a:r>
              <a:rPr lang="en-US" dirty="0">
                <a:solidFill>
                  <a:schemeClr val="bg1"/>
                </a:solidFill>
                <a:latin typeface="Times New Roman" pitchFamily="18" charset="0"/>
                <a:cs typeface="Times New Roman" pitchFamily="18" charset="0"/>
              </a:rPr>
              <a:t> </a:t>
            </a:r>
          </a:p>
          <a:p>
            <a:pPr marL="0" lvl="0" indent="0" algn="ctr">
              <a:buClr>
                <a:schemeClr val="dk1"/>
              </a:buClr>
              <a:buSzPts val="1100"/>
            </a:pPr>
            <a:r>
              <a:rPr lang="en-US" dirty="0">
                <a:solidFill>
                  <a:schemeClr val="bg1"/>
                </a:solidFill>
                <a:latin typeface="Times New Roman" pitchFamily="18" charset="0"/>
                <a:cs typeface="Times New Roman" pitchFamily="18" charset="0"/>
              </a:rPr>
              <a:t>Under supervision of : Prof. Khalid Al-</a:t>
            </a:r>
            <a:r>
              <a:rPr lang="en-US" dirty="0" err="1">
                <a:solidFill>
                  <a:schemeClr val="bg1"/>
                </a:solidFill>
                <a:latin typeface="Times New Roman" pitchFamily="18" charset="0"/>
                <a:cs typeface="Times New Roman" pitchFamily="18" charset="0"/>
              </a:rPr>
              <a:t>Sahili</a:t>
            </a:r>
            <a:r>
              <a:rPr lang="en-US" dirty="0">
                <a:solidFill>
                  <a:schemeClr val="bg1"/>
                </a:solidFill>
                <a:latin typeface="Times New Roman" pitchFamily="18" charset="0"/>
                <a:cs typeface="Times New Roman" pitchFamily="18"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9</a:t>
            </a:r>
            <a:endParaRPr lang="en" dirty="0"/>
          </a:p>
        </p:txBody>
      </p:sp>
      <p:sp>
        <p:nvSpPr>
          <p:cNvPr id="3" name="مربع نص 2"/>
          <p:cNvSpPr txBox="1"/>
          <p:nvPr/>
        </p:nvSpPr>
        <p:spPr>
          <a:xfrm>
            <a:off x="76200" y="209550"/>
            <a:ext cx="2057400" cy="307777"/>
          </a:xfrm>
          <a:prstGeom prst="rect">
            <a:avLst/>
          </a:prstGeom>
          <a:noFill/>
        </p:spPr>
        <p:txBody>
          <a:bodyPr wrap="square" rtlCol="0">
            <a:spAutoFit/>
          </a:bodyPr>
          <a:lstStyle/>
          <a:p>
            <a:pPr algn="ctr"/>
            <a:r>
              <a:rPr lang="en-US" b="1" dirty="0">
                <a:solidFill>
                  <a:schemeClr val="bg1"/>
                </a:solidFill>
                <a:latin typeface="Times New Roman" pitchFamily="18" charset="0"/>
                <a:cs typeface="Times New Roman" pitchFamily="18" charset="0"/>
              </a:rPr>
              <a:t>Countermeasures</a:t>
            </a:r>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00368"/>
            <a:ext cx="4290432" cy="3659305"/>
          </a:xfrm>
          <a:prstGeom prst="rect">
            <a:avLst/>
          </a:prstGeom>
        </p:spPr>
      </p:pic>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699516"/>
            <a:ext cx="4343400" cy="3660157"/>
          </a:xfrm>
          <a:prstGeom prst="rect">
            <a:avLst/>
          </a:prstGeom>
        </p:spPr>
      </p:pic>
      <p:sp>
        <p:nvSpPr>
          <p:cNvPr id="9" name="مستطيل 8"/>
          <p:cNvSpPr/>
          <p:nvPr/>
        </p:nvSpPr>
        <p:spPr>
          <a:xfrm>
            <a:off x="1065840" y="4476750"/>
            <a:ext cx="2135520" cy="307777"/>
          </a:xfrm>
          <a:prstGeom prst="rect">
            <a:avLst/>
          </a:prstGeom>
        </p:spPr>
        <p:txBody>
          <a:bodyPr wrap="none">
            <a:spAutoFit/>
          </a:bodyPr>
          <a:lstStyle/>
          <a:p>
            <a:pPr algn="ctr"/>
            <a:r>
              <a:rPr lang="en-US" dirty="0">
                <a:solidFill>
                  <a:schemeClr val="bg1"/>
                </a:solidFill>
                <a:latin typeface="Times New Roman" pitchFamily="18" charset="0"/>
                <a:cs typeface="Times New Roman" pitchFamily="18" charset="0"/>
              </a:rPr>
              <a:t>NNU-Hospital Intersection</a:t>
            </a:r>
          </a:p>
        </p:txBody>
      </p:sp>
      <p:sp>
        <p:nvSpPr>
          <p:cNvPr id="10" name="مستطيل 9"/>
          <p:cNvSpPr/>
          <p:nvPr/>
        </p:nvSpPr>
        <p:spPr>
          <a:xfrm>
            <a:off x="5029200" y="4462308"/>
            <a:ext cx="2430473" cy="307777"/>
          </a:xfrm>
          <a:prstGeom prst="rect">
            <a:avLst/>
          </a:prstGeom>
        </p:spPr>
        <p:txBody>
          <a:bodyPr wrap="none">
            <a:spAutoFit/>
          </a:bodyPr>
          <a:lstStyle/>
          <a:p>
            <a:pPr algn="ctr"/>
            <a:r>
              <a:rPr lang="en-US" dirty="0">
                <a:solidFill>
                  <a:schemeClr val="bg1"/>
                </a:solidFill>
                <a:latin typeface="Times New Roman" pitchFamily="18" charset="0"/>
                <a:cs typeface="Times New Roman" pitchFamily="18" charset="0"/>
              </a:rPr>
              <a:t>Al-</a:t>
            </a:r>
            <a:r>
              <a:rPr lang="en-US" dirty="0" err="1">
                <a:solidFill>
                  <a:schemeClr val="bg1"/>
                </a:solidFill>
                <a:latin typeface="Times New Roman" pitchFamily="18" charset="0"/>
                <a:cs typeface="Times New Roman" pitchFamily="18" charset="0"/>
              </a:rPr>
              <a:t>Basateen</a:t>
            </a:r>
            <a:r>
              <a:rPr lang="en-US" dirty="0">
                <a:solidFill>
                  <a:schemeClr val="bg1"/>
                </a:solidFill>
                <a:latin typeface="Times New Roman" pitchFamily="18" charset="0"/>
                <a:cs typeface="Times New Roman" pitchFamily="18" charset="0"/>
              </a:rPr>
              <a:t> Street Intersection</a:t>
            </a:r>
          </a:p>
        </p:txBody>
      </p:sp>
    </p:spTree>
    <p:extLst>
      <p:ext uri="{BB962C8B-B14F-4D97-AF65-F5344CB8AC3E}">
        <p14:creationId xmlns:p14="http://schemas.microsoft.com/office/powerpoint/2010/main" val="1660547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Analysis and Calculations</a:t>
            </a:r>
          </a:p>
        </p:txBody>
      </p:sp>
      <p:sp>
        <p:nvSpPr>
          <p:cNvPr id="5" name="عنصر نائب لرقم الشريحة 4"/>
          <p:cNvSpPr>
            <a:spLocks noGrp="1"/>
          </p:cNvSpPr>
          <p:nvPr>
            <p:ph type="sldNum" idx="12"/>
          </p:nvPr>
        </p:nvSpPr>
        <p:spPr/>
        <p:txBody>
          <a:bodyPr/>
          <a:lstStyle/>
          <a:p>
            <a:pPr marL="0" lvl="0" indent="0" algn="r" rtl="0">
              <a:spcBef>
                <a:spcPts val="0"/>
              </a:spcBef>
              <a:spcAft>
                <a:spcPts val="0"/>
              </a:spcAft>
              <a:buNone/>
            </a:pPr>
            <a:r>
              <a:rPr lang="en" dirty="0" smtClean="0"/>
              <a:t>10</a:t>
            </a:r>
            <a:endParaRPr lang="en" dirty="0"/>
          </a:p>
        </p:txBody>
      </p:sp>
      <p:graphicFrame>
        <p:nvGraphicFramePr>
          <p:cNvPr id="6" name="مخطط 5"/>
          <p:cNvGraphicFramePr>
            <a:graphicFrameLocks/>
          </p:cNvGraphicFramePr>
          <p:nvPr>
            <p:extLst>
              <p:ext uri="{D42A27DB-BD31-4B8C-83A1-F6EECF244321}">
                <p14:modId xmlns:p14="http://schemas.microsoft.com/office/powerpoint/2010/main" val="739196613"/>
              </p:ext>
            </p:extLst>
          </p:nvPr>
        </p:nvGraphicFramePr>
        <p:xfrm>
          <a:off x="381000" y="1657350"/>
          <a:ext cx="3657600" cy="2057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مخطط 6"/>
          <p:cNvGraphicFramePr>
            <a:graphicFrameLocks/>
          </p:cNvGraphicFramePr>
          <p:nvPr>
            <p:extLst>
              <p:ext uri="{D42A27DB-BD31-4B8C-83A1-F6EECF244321}">
                <p14:modId xmlns:p14="http://schemas.microsoft.com/office/powerpoint/2010/main" val="1763052817"/>
              </p:ext>
            </p:extLst>
          </p:nvPr>
        </p:nvGraphicFramePr>
        <p:xfrm>
          <a:off x="4724400" y="1581150"/>
          <a:ext cx="3657600" cy="2209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87848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6A505996-D9E0-5EC5-51BE-CC6C4AF3D684}"/>
              </a:ext>
            </a:extLst>
          </p:cNvPr>
          <p:cNvSpPr>
            <a:spLocks noGrp="1"/>
          </p:cNvSpPr>
          <p:nvPr>
            <p:ph type="title"/>
          </p:nvPr>
        </p:nvSpPr>
        <p:spPr/>
        <p:txBody>
          <a:bodyPr/>
          <a:lstStyle/>
          <a:p>
            <a:r>
              <a:rPr lang="en-US" dirty="0"/>
              <a:t>Analysis and Calculations</a:t>
            </a:r>
          </a:p>
        </p:txBody>
      </p:sp>
      <p:sp>
        <p:nvSpPr>
          <p:cNvPr id="5" name="Text Placeholder 4">
            <a:extLst>
              <a:ext uri="{FF2B5EF4-FFF2-40B4-BE49-F238E27FC236}">
                <a16:creationId xmlns:a16="http://schemas.microsoft.com/office/drawing/2014/main" xmlns="" id="{D519B8B0-A3C2-675A-5944-FF36C3AF387D}"/>
              </a:ext>
            </a:extLst>
          </p:cNvPr>
          <p:cNvSpPr>
            <a:spLocks noGrp="1"/>
          </p:cNvSpPr>
          <p:nvPr>
            <p:ph type="body" idx="1"/>
          </p:nvPr>
        </p:nvSpPr>
        <p:spPr>
          <a:xfrm>
            <a:off x="304800" y="1428750"/>
            <a:ext cx="3581400" cy="2833538"/>
          </a:xfrm>
        </p:spPr>
        <p:txBody>
          <a:bodyPr/>
          <a:lstStyle/>
          <a:p>
            <a:r>
              <a:rPr lang="en-US" sz="1600" dirty="0">
                <a:effectLst/>
                <a:latin typeface="Times New Roman" panose="02020603050405020304" pitchFamily="18" charset="0"/>
                <a:ea typeface="Calibri" panose="020F0502020204030204" pitchFamily="34" charset="0"/>
              </a:rPr>
              <a:t>The data needed </a:t>
            </a:r>
            <a:r>
              <a:rPr lang="en-US" sz="1600" dirty="0" smtClean="0">
                <a:effectLst/>
                <a:latin typeface="Times New Roman" panose="02020603050405020304" pitchFamily="18" charset="0"/>
                <a:ea typeface="Calibri" panose="020F0502020204030204" pitchFamily="34" charset="0"/>
              </a:rPr>
              <a:t>was collected </a:t>
            </a:r>
            <a:r>
              <a:rPr lang="en-US" sz="1600" dirty="0">
                <a:effectLst/>
                <a:latin typeface="Times New Roman" panose="02020603050405020304" pitchFamily="18" charset="0"/>
                <a:ea typeface="Calibri" panose="020F0502020204030204" pitchFamily="34" charset="0"/>
              </a:rPr>
              <a:t>from police excel datasheet. </a:t>
            </a:r>
            <a:endParaRPr lang="en-US" sz="1600" dirty="0" smtClean="0">
              <a:effectLst/>
              <a:latin typeface="Times New Roman" panose="02020603050405020304" pitchFamily="18" charset="0"/>
              <a:ea typeface="Calibri" panose="020F0502020204030204" pitchFamily="34" charset="0"/>
            </a:endParaRPr>
          </a:p>
          <a:p>
            <a:r>
              <a:rPr lang="en-US" sz="1600" dirty="0" smtClean="0">
                <a:effectLst/>
                <a:latin typeface="Times New Roman" panose="02020603050405020304" pitchFamily="18" charset="0"/>
                <a:ea typeface="Calibri" panose="020F0502020204030204" pitchFamily="34" charset="0"/>
              </a:rPr>
              <a:t>The </a:t>
            </a:r>
            <a:r>
              <a:rPr lang="en-US" sz="1600" dirty="0">
                <a:effectLst/>
                <a:latin typeface="Times New Roman" panose="02020603050405020304" pitchFamily="18" charset="0"/>
                <a:ea typeface="Calibri" panose="020F0502020204030204" pitchFamily="34" charset="0"/>
              </a:rPr>
              <a:t>excel sheet contains all the crashes that happened for 3 years and 9 </a:t>
            </a:r>
            <a:r>
              <a:rPr lang="en-US" sz="1600" dirty="0" smtClean="0">
                <a:effectLst/>
                <a:latin typeface="Times New Roman" panose="02020603050405020304" pitchFamily="18" charset="0"/>
                <a:ea typeface="Calibri" panose="020F0502020204030204" pitchFamily="34" charset="0"/>
              </a:rPr>
              <a:t>months </a:t>
            </a:r>
            <a:r>
              <a:rPr lang="en-US" sz="1600" dirty="0">
                <a:effectLst/>
                <a:latin typeface="Times New Roman" panose="02020603050405020304" pitchFamily="18" charset="0"/>
                <a:ea typeface="Calibri" panose="020F0502020204030204" pitchFamily="34" charset="0"/>
              </a:rPr>
              <a:t>(From 2019 to September 2022) 3.75 years. </a:t>
            </a:r>
            <a:endParaRPr lang="en-US" sz="1600" dirty="0" smtClean="0">
              <a:effectLst/>
              <a:latin typeface="Times New Roman" panose="02020603050405020304" pitchFamily="18" charset="0"/>
              <a:ea typeface="Calibri" panose="020F0502020204030204" pitchFamily="34" charset="0"/>
            </a:endParaRPr>
          </a:p>
          <a:p>
            <a:r>
              <a:rPr lang="en-US" sz="1600" dirty="0" smtClean="0">
                <a:effectLst/>
                <a:latin typeface="Times New Roman" panose="02020603050405020304" pitchFamily="18" charset="0"/>
                <a:ea typeface="Calibri" panose="020F0502020204030204" pitchFamily="34" charset="0"/>
              </a:rPr>
              <a:t>Each </a:t>
            </a:r>
            <a:r>
              <a:rPr lang="en-US" sz="1600" dirty="0">
                <a:effectLst/>
                <a:latin typeface="Times New Roman" panose="02020603050405020304" pitchFamily="18" charset="0"/>
                <a:ea typeface="Calibri" panose="020F0502020204030204" pitchFamily="34" charset="0"/>
              </a:rPr>
              <a:t>location has the numbers of accidents every year and according to police classification.</a:t>
            </a:r>
            <a:endParaRPr lang="en-US" sz="1800" dirty="0"/>
          </a:p>
        </p:txBody>
      </p:sp>
      <p:sp>
        <p:nvSpPr>
          <p:cNvPr id="10" name="عنصر نائب لرقم الشريحة 1">
            <a:extLst>
              <a:ext uri="{FF2B5EF4-FFF2-40B4-BE49-F238E27FC236}">
                <a16:creationId xmlns:a16="http://schemas.microsoft.com/office/drawing/2014/main" xmlns="" id="{D0667428-BCCF-9EF5-1EDE-E08B763752C2}"/>
              </a:ext>
            </a:extLst>
          </p:cNvPr>
          <p:cNvSpPr>
            <a:spLocks noGrp="1"/>
          </p:cNvSpPr>
          <p:nvPr>
            <p:ph type="sldNum" idx="12"/>
          </p:nvPr>
        </p:nvSpPr>
        <p:spPr>
          <a:xfrm>
            <a:off x="7618000" y="4636500"/>
            <a:ext cx="1487400" cy="315600"/>
          </a:xfrm>
        </p:spPr>
        <p:txBody>
          <a:bodyPr/>
          <a:lstStyle/>
          <a:p>
            <a:pPr marL="0" lvl="0" indent="0" algn="r" rtl="0">
              <a:spcBef>
                <a:spcPts val="0"/>
              </a:spcBef>
              <a:spcAft>
                <a:spcPts val="0"/>
              </a:spcAft>
              <a:buNone/>
            </a:pPr>
            <a:r>
              <a:rPr lang="en" dirty="0" smtClean="0"/>
              <a:t>11</a:t>
            </a:r>
            <a:endParaRPr lang="en" dirty="0"/>
          </a:p>
        </p:txBody>
      </p:sp>
      <p:graphicFrame>
        <p:nvGraphicFramePr>
          <p:cNvPr id="2" name="جدول 1"/>
          <p:cNvGraphicFramePr>
            <a:graphicFrameLocks noGrp="1"/>
          </p:cNvGraphicFramePr>
          <p:nvPr>
            <p:extLst>
              <p:ext uri="{D42A27DB-BD31-4B8C-83A1-F6EECF244321}">
                <p14:modId xmlns:p14="http://schemas.microsoft.com/office/powerpoint/2010/main" val="3949492933"/>
              </p:ext>
            </p:extLst>
          </p:nvPr>
        </p:nvGraphicFramePr>
        <p:xfrm>
          <a:off x="4114800" y="1504950"/>
          <a:ext cx="3606800" cy="2545080"/>
        </p:xfrm>
        <a:graphic>
          <a:graphicData uri="http://schemas.openxmlformats.org/drawingml/2006/table">
            <a:tbl>
              <a:tblPr rtl="1"/>
              <a:tblGrid>
                <a:gridCol w="1031796">
                  <a:extLst>
                    <a:ext uri="{9D8B030D-6E8A-4147-A177-3AD203B41FA5}">
                      <a16:colId xmlns:a16="http://schemas.microsoft.com/office/drawing/2014/main" xmlns="" val="20000"/>
                    </a:ext>
                  </a:extLst>
                </a:gridCol>
                <a:gridCol w="717771">
                  <a:extLst>
                    <a:ext uri="{9D8B030D-6E8A-4147-A177-3AD203B41FA5}">
                      <a16:colId xmlns:a16="http://schemas.microsoft.com/office/drawing/2014/main" xmlns="" val="20001"/>
                    </a:ext>
                  </a:extLst>
                </a:gridCol>
                <a:gridCol w="1857233">
                  <a:extLst>
                    <a:ext uri="{9D8B030D-6E8A-4147-A177-3AD203B41FA5}">
                      <a16:colId xmlns:a16="http://schemas.microsoft.com/office/drawing/2014/main" xmlns="" val="20002"/>
                    </a:ext>
                  </a:extLst>
                </a:gridCol>
              </a:tblGrid>
              <a:tr h="182880">
                <a:tc>
                  <a:txBody>
                    <a:bodyPr/>
                    <a:lstStyle/>
                    <a:p>
                      <a:pPr algn="ctr" rtl="0" fontAlgn="b"/>
                      <a:r>
                        <a:rPr lang="en-US" sz="1200" b="1" i="0" u="none" strike="noStrike" dirty="0" smtClean="0">
                          <a:solidFill>
                            <a:srgbClr val="000000"/>
                          </a:solidFill>
                          <a:effectLst/>
                          <a:latin typeface="Calibri"/>
                        </a:rPr>
                        <a:t>Property</a:t>
                      </a:r>
                      <a:endParaRPr lang="en-US" sz="12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rtl="0" fontAlgn="ctr"/>
                      <a:r>
                        <a:rPr lang="en-US" sz="1200" b="1" i="0" u="none" strike="noStrike" dirty="0" smtClean="0">
                          <a:solidFill>
                            <a:schemeClr val="bg1"/>
                          </a:solidFill>
                          <a:effectLst/>
                          <a:latin typeface="Calibri"/>
                        </a:rPr>
                        <a:t>Physical</a:t>
                      </a:r>
                      <a:endParaRPr lang="en-US" sz="1200" b="1" i="0" u="none" strike="noStrike" dirty="0">
                        <a:solidFill>
                          <a:schemeClr val="bg1"/>
                        </a:solidFill>
                        <a:effectLst/>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rtl="0" fontAlgn="b"/>
                      <a:r>
                        <a:rPr lang="en-US" sz="1200" b="1" i="1" u="none" strike="noStrike" dirty="0" smtClean="0">
                          <a:solidFill>
                            <a:srgbClr val="000000"/>
                          </a:solidFill>
                          <a:effectLst/>
                          <a:latin typeface="Calibri"/>
                        </a:rPr>
                        <a:t>Location </a:t>
                      </a:r>
                      <a:endParaRPr lang="en-US" sz="1200" b="1" i="1"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98120">
                <a:tc>
                  <a:txBody>
                    <a:bodyPr/>
                    <a:lstStyle/>
                    <a:p>
                      <a:pPr algn="ctr" rtl="0" fontAlgn="ctr"/>
                      <a:r>
                        <a:rPr lang="en-US" sz="1200" b="1" i="0" u="none" strike="noStrike" dirty="0">
                          <a:solidFill>
                            <a:srgbClr val="000000"/>
                          </a:solidFill>
                          <a:effectLst/>
                          <a:latin typeface="Calibri"/>
                        </a:rPr>
                        <a:t>86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54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NNU-Hospital Intersection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98120">
                <a:tc>
                  <a:txBody>
                    <a:bodyPr/>
                    <a:lstStyle/>
                    <a:p>
                      <a:pPr algn="ctr" rtl="0" fontAlgn="ctr"/>
                      <a:r>
                        <a:rPr lang="en-US" sz="1200" b="1" i="0" u="none" strike="noStrike" dirty="0">
                          <a:solidFill>
                            <a:srgbClr val="000000"/>
                          </a:solidFill>
                          <a:effectLst/>
                          <a:latin typeface="Calibri"/>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a:solidFill>
                            <a:srgbClr val="000000"/>
                          </a:solidFill>
                          <a:effectLst/>
                          <a:latin typeface="Calibri"/>
                        </a:rPr>
                        <a:t>Sabastia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98120">
                <a:tc>
                  <a:txBody>
                    <a:bodyPr/>
                    <a:lstStyle/>
                    <a:p>
                      <a:pPr algn="ctr" rtl="0" fontAlgn="ctr"/>
                      <a:r>
                        <a:rPr lang="en-US" sz="1200" b="1" i="0" u="none" strike="noStrike" dirty="0">
                          <a:solidFill>
                            <a:srgbClr val="000000"/>
                          </a:solidFill>
                          <a:effectLst/>
                          <a:latin typeface="Calibri"/>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28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a:solidFill>
                            <a:srgbClr val="000000"/>
                          </a:solidFill>
                          <a:effectLst/>
                          <a:latin typeface="Calibri"/>
                        </a:rPr>
                        <a:t>Azmout-Saleem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8120">
                <a:tc>
                  <a:txBody>
                    <a:bodyPr/>
                    <a:lstStyle/>
                    <a:p>
                      <a:pPr algn="ctr" rtl="0" fontAlgn="ctr"/>
                      <a:r>
                        <a:rPr lang="en-US" sz="1200" b="1" i="0" u="none" strike="noStrike">
                          <a:solidFill>
                            <a:srgbClr val="000000"/>
                          </a:solidFill>
                          <a:effectLst/>
                          <a:latin typeface="Calibri"/>
                        </a:rPr>
                        <a:t>445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325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a:solidFill>
                            <a:srgbClr val="000000"/>
                          </a:solidFill>
                          <a:effectLst/>
                          <a:latin typeface="Calibri"/>
                        </a:rPr>
                        <a:t>Hewara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82880">
                <a:tc>
                  <a:txBody>
                    <a:bodyPr/>
                    <a:lstStyle/>
                    <a:p>
                      <a:pPr algn="ctr" rtl="0" fontAlgn="ctr"/>
                      <a:r>
                        <a:rPr lang="en-US" sz="1200" b="1" i="0" u="none" strike="noStrike">
                          <a:solidFill>
                            <a:srgbClr val="000000"/>
                          </a:solidFill>
                          <a:effectLst/>
                          <a:latin typeface="Calibri"/>
                        </a:rPr>
                        <a:t>77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41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a:solidFill>
                            <a:srgbClr val="000000"/>
                          </a:solidFill>
                          <a:effectLst/>
                          <a:latin typeface="Calibri"/>
                        </a:rPr>
                        <a:t>Tell-Street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98120">
                <a:tc>
                  <a:txBody>
                    <a:bodyPr/>
                    <a:lstStyle/>
                    <a:p>
                      <a:pPr algn="ctr" rtl="0" fontAlgn="ctr"/>
                      <a:r>
                        <a:rPr lang="en-US" sz="1200" b="1" i="0" u="none" strike="noStrike">
                          <a:solidFill>
                            <a:srgbClr val="000000"/>
                          </a:solidFill>
                          <a:effectLst/>
                          <a:latin typeface="Calibri"/>
                        </a:rPr>
                        <a:t>110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dirty="0">
                          <a:solidFill>
                            <a:srgbClr val="000000"/>
                          </a:solidFill>
                          <a:effectLst/>
                          <a:latin typeface="Calibri"/>
                        </a:rPr>
                        <a:t>85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dirty="0">
                          <a:solidFill>
                            <a:srgbClr val="000000"/>
                          </a:solidFill>
                          <a:effectLst/>
                          <a:latin typeface="Calibri"/>
                        </a:rPr>
                        <a:t>Al-</a:t>
                      </a:r>
                      <a:r>
                        <a:rPr lang="en-US" sz="1200" b="1" i="0" u="none" strike="noStrike" dirty="0" err="1">
                          <a:solidFill>
                            <a:srgbClr val="000000"/>
                          </a:solidFill>
                          <a:effectLst/>
                          <a:latin typeface="Calibri"/>
                        </a:rPr>
                        <a:t>Basateen</a:t>
                      </a:r>
                      <a:endParaRPr lang="en-US" sz="12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98120">
                <a:tc>
                  <a:txBody>
                    <a:bodyPr/>
                    <a:lstStyle/>
                    <a:p>
                      <a:pPr algn="ctr" rtl="0" fontAlgn="ctr"/>
                      <a:r>
                        <a:rPr lang="en-US" sz="1200" b="1" i="0" u="none" strike="noStrike">
                          <a:solidFill>
                            <a:srgbClr val="000000"/>
                          </a:solidFill>
                          <a:effectLst/>
                          <a:latin typeface="Calibri"/>
                        </a:rPr>
                        <a:t>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a:solidFill>
                            <a:srgbClr val="000000"/>
                          </a:solidFill>
                          <a:effectLst/>
                          <a:latin typeface="Calibri"/>
                        </a:rPr>
                        <a:t>166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dirty="0">
                          <a:solidFill>
                            <a:srgbClr val="000000"/>
                          </a:solidFill>
                          <a:effectLst/>
                          <a:latin typeface="Calibri"/>
                        </a:rPr>
                        <a:t>Al-</a:t>
                      </a:r>
                      <a:r>
                        <a:rPr lang="en-US" sz="1200" b="1" i="0" u="none" strike="noStrike" dirty="0" err="1">
                          <a:solidFill>
                            <a:srgbClr val="000000"/>
                          </a:solidFill>
                          <a:effectLst/>
                          <a:latin typeface="Calibri"/>
                        </a:rPr>
                        <a:t>Bathan</a:t>
                      </a:r>
                      <a:endParaRPr lang="en-US" sz="12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98120">
                <a:tc>
                  <a:txBody>
                    <a:bodyPr/>
                    <a:lstStyle/>
                    <a:p>
                      <a:pPr algn="ctr" rtl="0" fontAlgn="ctr"/>
                      <a:r>
                        <a:rPr lang="en-US" sz="1200" b="1" i="0" u="none" strike="noStrike">
                          <a:solidFill>
                            <a:srgbClr val="000000"/>
                          </a:solidFill>
                          <a:effectLst/>
                          <a:latin typeface="Calibri"/>
                        </a:rPr>
                        <a:t>22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a:solidFill>
                            <a:srgbClr val="000000"/>
                          </a:solidFill>
                          <a:effectLst/>
                          <a:latin typeface="Calibri"/>
                        </a:rPr>
                        <a:t>61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dirty="0" err="1">
                          <a:solidFill>
                            <a:srgbClr val="000000"/>
                          </a:solidFill>
                          <a:effectLst/>
                          <a:latin typeface="Calibri"/>
                        </a:rPr>
                        <a:t>Bizzaria</a:t>
                      </a:r>
                      <a:r>
                        <a:rPr lang="en-US" sz="1200" b="1" i="0" u="none" strike="noStrike" dirty="0">
                          <a:solidFill>
                            <a:srgbClr val="000000"/>
                          </a:solidFill>
                          <a:effectLst/>
                          <a:latin typeface="Calibri"/>
                        </a:rPr>
                        <a:t>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98120">
                <a:tc>
                  <a:txBody>
                    <a:bodyPr/>
                    <a:lstStyle/>
                    <a:p>
                      <a:pPr algn="ctr" rtl="0" fontAlgn="ctr"/>
                      <a:r>
                        <a:rPr lang="en-US" sz="1200" b="1" i="0" u="none" strike="noStrike">
                          <a:solidFill>
                            <a:srgbClr val="000000"/>
                          </a:solidFill>
                          <a:effectLst/>
                          <a:latin typeface="Calibri"/>
                        </a:rPr>
                        <a:t>62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a:solidFill>
                            <a:srgbClr val="000000"/>
                          </a:solidFill>
                          <a:effectLst/>
                          <a:latin typeface="Calibri"/>
                        </a:rPr>
                        <a:t>96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dirty="0" err="1">
                          <a:solidFill>
                            <a:srgbClr val="000000"/>
                          </a:solidFill>
                          <a:effectLst/>
                          <a:latin typeface="Calibri"/>
                        </a:rPr>
                        <a:t>Qusin-Surra</a:t>
                      </a:r>
                      <a:r>
                        <a:rPr lang="en-US" sz="1200" b="1" i="0" u="none" strike="noStrike" dirty="0">
                          <a:solidFill>
                            <a:srgbClr val="000000"/>
                          </a:solidFill>
                          <a:effectLst/>
                          <a:latin typeface="Calibri"/>
                        </a:rPr>
                        <a:t>(</a:t>
                      </a:r>
                      <a:r>
                        <a:rPr lang="en-US" sz="1200" b="1" i="0" u="none" strike="noStrike" dirty="0" err="1">
                          <a:solidFill>
                            <a:srgbClr val="000000"/>
                          </a:solidFill>
                          <a:effectLst/>
                          <a:latin typeface="Calibri"/>
                        </a:rPr>
                        <a:t>Qalqilya</a:t>
                      </a:r>
                      <a:r>
                        <a:rPr lang="en-US" sz="1200" b="1" i="0" u="none" strike="noStrike" dirty="0">
                          <a:solidFill>
                            <a:srgbClr val="000000"/>
                          </a:solidFill>
                          <a:effectLst/>
                          <a:latin typeface="Calibri"/>
                        </a:rPr>
                        <a:t>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98120">
                <a:tc>
                  <a:txBody>
                    <a:bodyPr/>
                    <a:lstStyle/>
                    <a:p>
                      <a:pPr algn="ctr" rtl="0" fontAlgn="ctr"/>
                      <a:r>
                        <a:rPr lang="en-US" sz="1200" b="1" i="0" u="none" strike="noStrike">
                          <a:solidFill>
                            <a:srgbClr val="000000"/>
                          </a:solidFill>
                          <a:effectLst/>
                          <a:latin typeface="Calibri"/>
                        </a:rPr>
                        <a:t>34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200" b="1" i="0" u="none" strike="noStrike">
                          <a:solidFill>
                            <a:srgbClr val="000000"/>
                          </a:solidFill>
                          <a:effectLst/>
                          <a:latin typeface="Calibri"/>
                        </a:rPr>
                        <a:t>45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dirty="0" err="1">
                          <a:solidFill>
                            <a:srgbClr val="000000"/>
                          </a:solidFill>
                          <a:effectLst/>
                          <a:latin typeface="Calibri"/>
                        </a:rPr>
                        <a:t>Qusin</a:t>
                      </a:r>
                      <a:r>
                        <a:rPr lang="en-US" sz="1200" b="1" i="0" u="none" strike="noStrike" dirty="0">
                          <a:solidFill>
                            <a:srgbClr val="000000"/>
                          </a:solidFill>
                          <a:effectLst/>
                          <a:latin typeface="Calibri"/>
                        </a:rPr>
                        <a:t> Intersection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182880">
                <a:tc>
                  <a:txBody>
                    <a:bodyPr/>
                    <a:lstStyle/>
                    <a:p>
                      <a:pPr algn="ctr" rtl="0" fontAlgn="b"/>
                      <a:r>
                        <a:rPr lang="en-US" sz="1200" b="1" i="0" u="none" strike="noStrike">
                          <a:solidFill>
                            <a:srgbClr val="000000"/>
                          </a:solidFill>
                          <a:effectLst/>
                          <a:latin typeface="Calibri"/>
                        </a:rPr>
                        <a:t>890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a:solidFill>
                            <a:srgbClr val="000000"/>
                          </a:solidFill>
                          <a:effectLst/>
                          <a:latin typeface="Calibri"/>
                        </a:rPr>
                        <a:t>910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200" b="1" i="0" u="none" strike="noStrike" dirty="0" smtClean="0">
                          <a:solidFill>
                            <a:srgbClr val="000000"/>
                          </a:solidFill>
                          <a:effectLst/>
                          <a:latin typeface="Calibri"/>
                        </a:rPr>
                        <a:t>Total-Each Type</a:t>
                      </a:r>
                      <a:endParaRPr lang="en-US" sz="12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xmlns="" val="10011"/>
                  </a:ext>
                </a:extLst>
              </a:tr>
              <a:tr h="182880">
                <a:tc gridSpan="2">
                  <a:txBody>
                    <a:bodyPr/>
                    <a:lstStyle/>
                    <a:p>
                      <a:pPr algn="ctr" rtl="0" fontAlgn="b"/>
                      <a:r>
                        <a:rPr lang="en-US" sz="1200" b="1" i="0" u="none" strike="noStrike">
                          <a:solidFill>
                            <a:srgbClr val="000000"/>
                          </a:solidFill>
                          <a:effectLst/>
                          <a:latin typeface="Calibri"/>
                        </a:rPr>
                        <a:t>1800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rtl="0" fontAlgn="b"/>
                      <a:r>
                        <a:rPr lang="en-US" sz="1200" b="1" i="0" u="none" strike="noStrike" dirty="0">
                          <a:solidFill>
                            <a:srgbClr val="000000"/>
                          </a:solidFill>
                          <a:effectLst/>
                          <a:latin typeface="Calibri"/>
                        </a:rPr>
                        <a:t>Total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1037347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12</a:t>
            </a:r>
            <a:endParaRPr lang="en" dirty="0"/>
          </a:p>
        </p:txBody>
      </p:sp>
      <p:sp>
        <p:nvSpPr>
          <p:cNvPr id="7" name="مربع نص 6"/>
          <p:cNvSpPr txBox="1"/>
          <p:nvPr/>
        </p:nvSpPr>
        <p:spPr>
          <a:xfrm>
            <a:off x="800100" y="1280779"/>
            <a:ext cx="7543800" cy="338554"/>
          </a:xfrm>
          <a:prstGeom prst="rect">
            <a:avLst/>
          </a:prstGeom>
          <a:solidFill>
            <a:schemeClr val="tx2"/>
          </a:solidFill>
        </p:spPr>
        <p:txBody>
          <a:bodyPr wrap="square" rtlCol="0">
            <a:spAutoFit/>
          </a:bodyPr>
          <a:lstStyle/>
          <a:p>
            <a:pPr algn="ctr"/>
            <a:r>
              <a:rPr lang="en-US" sz="1600" b="1" dirty="0">
                <a:solidFill>
                  <a:schemeClr val="accent4">
                    <a:lumMod val="50000"/>
                  </a:schemeClr>
                </a:solidFill>
              </a:rPr>
              <a:t>MPWH Method</a:t>
            </a:r>
          </a:p>
        </p:txBody>
      </p:sp>
      <p:sp>
        <p:nvSpPr>
          <p:cNvPr id="3" name="Google Shape;843;p44">
            <a:extLst>
              <a:ext uri="{FF2B5EF4-FFF2-40B4-BE49-F238E27FC236}">
                <a16:creationId xmlns:a16="http://schemas.microsoft.com/office/drawing/2014/main" xmlns="" id="{A9AB9FCF-E741-E917-D66C-FF9ECC085D93}"/>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600" dirty="0">
                <a:latin typeface="Times New Roman" pitchFamily="18" charset="0"/>
                <a:cs typeface="Times New Roman" pitchFamily="18" charset="0"/>
              </a:rPr>
              <a:t>Analysis</a:t>
            </a:r>
          </a:p>
        </p:txBody>
      </p:sp>
      <p:sp>
        <p:nvSpPr>
          <p:cNvPr id="4" name="Google Shape;2876;p161">
            <a:extLst>
              <a:ext uri="{FF2B5EF4-FFF2-40B4-BE49-F238E27FC236}">
                <a16:creationId xmlns:a16="http://schemas.microsoft.com/office/drawing/2014/main" xmlns="" id="{76EE2D33-A458-9DD9-26DB-E284FFEB7E27}"/>
              </a:ext>
            </a:extLst>
          </p:cNvPr>
          <p:cNvSpPr txBox="1">
            <a:spLocks/>
          </p:cNvSpPr>
          <p:nvPr/>
        </p:nvSpPr>
        <p:spPr>
          <a:xfrm>
            <a:off x="1439850" y="1778379"/>
            <a:ext cx="6264300" cy="2699075"/>
          </a:xfrm>
          <a:prstGeom prst="rect">
            <a:avLst/>
          </a:prstGeom>
          <a:solidFill>
            <a:srgbClr val="C7D3E6"/>
          </a:solidFill>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27000"/>
            <a:r>
              <a:rPr lang="en-US" dirty="0"/>
              <a:t>Severity Index (SI) = </a:t>
            </a:r>
            <a:r>
              <a:rPr lang="en-US" b="1" dirty="0"/>
              <a:t>20</a:t>
            </a:r>
            <a:r>
              <a:rPr lang="en-US" dirty="0"/>
              <a:t> x number of fatalities +</a:t>
            </a:r>
            <a:r>
              <a:rPr lang="en-US" b="1" dirty="0"/>
              <a:t>10</a:t>
            </a:r>
            <a:r>
              <a:rPr lang="en-US" dirty="0"/>
              <a:t> x number of serious injuries + </a:t>
            </a:r>
            <a:r>
              <a:rPr lang="en-US" b="1" dirty="0"/>
              <a:t>2</a:t>
            </a:r>
            <a:r>
              <a:rPr lang="en-US" dirty="0"/>
              <a:t> x number of moderate injuries + </a:t>
            </a:r>
            <a:r>
              <a:rPr lang="en-US" b="1" dirty="0"/>
              <a:t>1</a:t>
            </a:r>
            <a:r>
              <a:rPr lang="en-US" dirty="0" smtClean="0"/>
              <a:t>number </a:t>
            </a:r>
            <a:r>
              <a:rPr lang="en-US" dirty="0"/>
              <a:t>of slight injuries.</a:t>
            </a:r>
          </a:p>
          <a:p>
            <a:pPr marL="127000"/>
            <a:endParaRPr lang="en-US" dirty="0"/>
          </a:p>
          <a:p>
            <a:pPr marL="127000"/>
            <a:r>
              <a:rPr lang="en-US" dirty="0"/>
              <a:t>The rating/severity of black spots is described as:</a:t>
            </a:r>
          </a:p>
          <a:p>
            <a:pPr marL="127000"/>
            <a:r>
              <a:rPr lang="en-US" dirty="0"/>
              <a:t>1.High: SI is 50 or more.</a:t>
            </a:r>
          </a:p>
          <a:p>
            <a:pPr marL="127000"/>
            <a:r>
              <a:rPr lang="en-US" dirty="0"/>
              <a:t>2.Medium: SI is between 25-50.</a:t>
            </a:r>
          </a:p>
          <a:p>
            <a:pPr marL="127000"/>
            <a:r>
              <a:rPr lang="en-US" dirty="0"/>
              <a:t>3.Low: SI is less than or equal 25.</a:t>
            </a:r>
          </a:p>
          <a:p>
            <a:pPr marL="127000"/>
            <a:endParaRPr lang="en-US" dirty="0"/>
          </a:p>
          <a:p>
            <a:pPr marL="127000"/>
            <a:r>
              <a:rPr lang="en-US" dirty="0"/>
              <a:t>In 2018, the General Police Directorate considered a section of a road or an intersection as a black spot if the site is 1000m long and has 8 or more </a:t>
            </a:r>
            <a:r>
              <a:rPr lang="en-US" dirty="0" smtClean="0"/>
              <a:t>crashes </a:t>
            </a:r>
            <a:r>
              <a:rPr lang="en-US" dirty="0"/>
              <a:t>(MPWH, 2020).</a:t>
            </a:r>
          </a:p>
          <a:p>
            <a:pPr marL="127000">
              <a:buSzPts val="1600"/>
            </a:pPr>
            <a:endParaRPr lang="en-US" dirty="0"/>
          </a:p>
        </p:txBody>
      </p:sp>
    </p:spTree>
    <p:extLst>
      <p:ext uri="{BB962C8B-B14F-4D97-AF65-F5344CB8AC3E}">
        <p14:creationId xmlns:p14="http://schemas.microsoft.com/office/powerpoint/2010/main" val="3581715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966D4300-A98E-2A4B-66A9-D21643EA4717}"/>
              </a:ext>
            </a:extLst>
          </p:cNvPr>
          <p:cNvSpPr>
            <a:spLocks noGrp="1"/>
          </p:cNvSpPr>
          <p:nvPr>
            <p:ph type="sldNum" idx="12"/>
          </p:nvPr>
        </p:nvSpPr>
        <p:spPr/>
        <p:txBody>
          <a:bodyPr/>
          <a:lstStyle/>
          <a:p>
            <a:pPr marL="0" lvl="0" indent="0" algn="r" rtl="0">
              <a:spcBef>
                <a:spcPts val="0"/>
              </a:spcBef>
              <a:spcAft>
                <a:spcPts val="0"/>
              </a:spcAft>
              <a:buNone/>
            </a:pPr>
            <a:r>
              <a:rPr lang="en" dirty="0" smtClean="0"/>
              <a:t>13</a:t>
            </a:r>
            <a:endParaRPr lang="en" dirty="0"/>
          </a:p>
        </p:txBody>
      </p:sp>
      <p:graphicFrame>
        <p:nvGraphicFramePr>
          <p:cNvPr id="3" name="Table 2">
            <a:extLst>
              <a:ext uri="{FF2B5EF4-FFF2-40B4-BE49-F238E27FC236}">
                <a16:creationId xmlns:a16="http://schemas.microsoft.com/office/drawing/2014/main" xmlns="" id="{51689295-D7AF-7703-2953-8567567857D5}"/>
              </a:ext>
            </a:extLst>
          </p:cNvPr>
          <p:cNvGraphicFramePr>
            <a:graphicFrameLocks noGrp="1"/>
          </p:cNvGraphicFramePr>
          <p:nvPr>
            <p:extLst>
              <p:ext uri="{D42A27DB-BD31-4B8C-83A1-F6EECF244321}">
                <p14:modId xmlns:p14="http://schemas.microsoft.com/office/powerpoint/2010/main" val="651028908"/>
              </p:ext>
            </p:extLst>
          </p:nvPr>
        </p:nvGraphicFramePr>
        <p:xfrm>
          <a:off x="2286000" y="1047750"/>
          <a:ext cx="4572000" cy="3474721"/>
        </p:xfrm>
        <a:graphic>
          <a:graphicData uri="http://schemas.openxmlformats.org/drawingml/2006/table">
            <a:tbl>
              <a:tblPr firstRow="1" firstCol="1" bandRow="1">
                <a:tableStyleId>{E27665BA-8202-44FC-AD62-C9F0E3EA811A}</a:tableStyleId>
              </a:tblPr>
              <a:tblGrid>
                <a:gridCol w="2685701">
                  <a:extLst>
                    <a:ext uri="{9D8B030D-6E8A-4147-A177-3AD203B41FA5}">
                      <a16:colId xmlns:a16="http://schemas.microsoft.com/office/drawing/2014/main" xmlns="" val="1361817793"/>
                    </a:ext>
                  </a:extLst>
                </a:gridCol>
                <a:gridCol w="1014116">
                  <a:extLst>
                    <a:ext uri="{9D8B030D-6E8A-4147-A177-3AD203B41FA5}">
                      <a16:colId xmlns:a16="http://schemas.microsoft.com/office/drawing/2014/main" xmlns="" val="2306699296"/>
                    </a:ext>
                  </a:extLst>
                </a:gridCol>
                <a:gridCol w="872183">
                  <a:extLst>
                    <a:ext uri="{9D8B030D-6E8A-4147-A177-3AD203B41FA5}">
                      <a16:colId xmlns:a16="http://schemas.microsoft.com/office/drawing/2014/main" xmlns="" val="897145785"/>
                    </a:ext>
                  </a:extLst>
                </a:gridCol>
              </a:tblGrid>
              <a:tr h="611791">
                <a:tc>
                  <a:txBody>
                    <a:bodyPr/>
                    <a:lstStyle/>
                    <a:p>
                      <a:pPr marL="0" marR="0" algn="ctr">
                        <a:lnSpc>
                          <a:spcPct val="150000"/>
                        </a:lnSpc>
                        <a:spcBef>
                          <a:spcPts val="0"/>
                        </a:spcBef>
                        <a:spcAft>
                          <a:spcPts val="0"/>
                        </a:spcAft>
                      </a:pPr>
                      <a:r>
                        <a:rPr lang="en-US" sz="1100" dirty="0">
                          <a:effectLst/>
                        </a:rPr>
                        <a:t>Location</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C7D3E6"/>
                    </a:solidFill>
                  </a:tcPr>
                </a:tc>
                <a:tc>
                  <a:txBody>
                    <a:bodyPr/>
                    <a:lstStyle/>
                    <a:p>
                      <a:pPr marL="0" marR="0" algn="ctr">
                        <a:lnSpc>
                          <a:spcPct val="150000"/>
                        </a:lnSpc>
                        <a:spcBef>
                          <a:spcPts val="0"/>
                        </a:spcBef>
                        <a:spcAft>
                          <a:spcPts val="0"/>
                        </a:spcAft>
                      </a:pPr>
                      <a:r>
                        <a:rPr lang="en-US" sz="1100" dirty="0">
                          <a:solidFill>
                            <a:schemeClr val="bg1"/>
                          </a:solidFill>
                          <a:effectLst/>
                        </a:rPr>
                        <a:t>Average SI</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3F5378"/>
                    </a:solidFill>
                  </a:tcPr>
                </a:tc>
                <a:tc>
                  <a:txBody>
                    <a:bodyPr/>
                    <a:lstStyle/>
                    <a:p>
                      <a:pPr marL="0" marR="0" algn="ctr">
                        <a:lnSpc>
                          <a:spcPct val="150000"/>
                        </a:lnSpc>
                        <a:spcBef>
                          <a:spcPts val="0"/>
                        </a:spcBef>
                        <a:spcAft>
                          <a:spcPts val="0"/>
                        </a:spcAft>
                      </a:pPr>
                      <a:r>
                        <a:rPr lang="en-US" sz="1100" dirty="0">
                          <a:effectLst/>
                        </a:rPr>
                        <a:t>Severity </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FF9800"/>
                    </a:solidFill>
                  </a:tcPr>
                </a:tc>
                <a:extLst>
                  <a:ext uri="{0D108BD9-81ED-4DB2-BD59-A6C34878D82A}">
                    <a16:rowId xmlns:a16="http://schemas.microsoft.com/office/drawing/2014/main" xmlns="" val="1596979440"/>
                  </a:ext>
                </a:extLst>
              </a:tr>
              <a:tr h="286293">
                <a:tc>
                  <a:txBody>
                    <a:bodyPr/>
                    <a:lstStyle/>
                    <a:p>
                      <a:pPr marL="0" marR="0" algn="ctr">
                        <a:lnSpc>
                          <a:spcPct val="150000"/>
                        </a:lnSpc>
                        <a:spcBef>
                          <a:spcPts val="0"/>
                        </a:spcBef>
                        <a:spcAft>
                          <a:spcPts val="0"/>
                        </a:spcAft>
                      </a:pPr>
                      <a:r>
                        <a:rPr lang="en-US" sz="1100" b="1" dirty="0">
                          <a:effectLst/>
                        </a:rPr>
                        <a:t>NNU-Hospital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100">
                          <a:effectLst/>
                        </a:rPr>
                        <a:t>14</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L</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22344757"/>
                  </a:ext>
                </a:extLst>
              </a:tr>
              <a:tr h="286293">
                <a:tc>
                  <a:txBody>
                    <a:bodyPr/>
                    <a:lstStyle/>
                    <a:p>
                      <a:pPr marL="0" marR="0" algn="ctr">
                        <a:lnSpc>
                          <a:spcPct val="150000"/>
                        </a:lnSpc>
                        <a:spcBef>
                          <a:spcPts val="0"/>
                        </a:spcBef>
                        <a:spcAft>
                          <a:spcPts val="0"/>
                        </a:spcAft>
                      </a:pPr>
                      <a:r>
                        <a:rPr lang="en-US" sz="1100" b="1" dirty="0" err="1">
                          <a:effectLst/>
                        </a:rPr>
                        <a:t>Sabastia</a:t>
                      </a:r>
                      <a:r>
                        <a:rPr lang="en-US" sz="1100" b="1" dirty="0">
                          <a:effectLst/>
                        </a:rPr>
                        <a:t>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dirty="0">
                          <a:effectLst/>
                        </a:rPr>
                        <a:t>2</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L</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626774513"/>
                  </a:ext>
                </a:extLst>
              </a:tr>
              <a:tr h="286293">
                <a:tc>
                  <a:txBody>
                    <a:bodyPr/>
                    <a:lstStyle/>
                    <a:p>
                      <a:pPr marL="0" marR="0" algn="ctr">
                        <a:lnSpc>
                          <a:spcPct val="150000"/>
                        </a:lnSpc>
                        <a:spcBef>
                          <a:spcPts val="0"/>
                        </a:spcBef>
                        <a:spcAft>
                          <a:spcPts val="0"/>
                        </a:spcAft>
                      </a:pPr>
                      <a:r>
                        <a:rPr lang="en-US" sz="1100" b="1">
                          <a:effectLst/>
                        </a:rPr>
                        <a:t>Azmout, Salem Intersection</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8</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L</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625346187"/>
                  </a:ext>
                </a:extLst>
              </a:tr>
              <a:tr h="286293">
                <a:tc>
                  <a:txBody>
                    <a:bodyPr/>
                    <a:lstStyle/>
                    <a:p>
                      <a:pPr marL="0" marR="0" algn="ctr">
                        <a:lnSpc>
                          <a:spcPct val="150000"/>
                        </a:lnSpc>
                        <a:spcBef>
                          <a:spcPts val="0"/>
                        </a:spcBef>
                        <a:spcAft>
                          <a:spcPts val="0"/>
                        </a:spcAft>
                      </a:pPr>
                      <a:r>
                        <a:rPr lang="en-US" sz="1100" b="1">
                          <a:effectLst/>
                        </a:rPr>
                        <a:t>Hewara Street</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103</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H</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974266485"/>
                  </a:ext>
                </a:extLst>
              </a:tr>
              <a:tr h="286293">
                <a:tc>
                  <a:txBody>
                    <a:bodyPr/>
                    <a:lstStyle/>
                    <a:p>
                      <a:pPr marL="0" marR="0" algn="ctr">
                        <a:lnSpc>
                          <a:spcPct val="150000"/>
                        </a:lnSpc>
                        <a:spcBef>
                          <a:spcPts val="0"/>
                        </a:spcBef>
                        <a:spcAft>
                          <a:spcPts val="0"/>
                        </a:spcAft>
                      </a:pPr>
                      <a:r>
                        <a:rPr lang="en-US" sz="1100" b="1" dirty="0">
                          <a:effectLst/>
                        </a:rPr>
                        <a:t>Tell-Street</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14</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L</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61405012"/>
                  </a:ext>
                </a:extLst>
              </a:tr>
              <a:tr h="286293">
                <a:tc>
                  <a:txBody>
                    <a:bodyPr/>
                    <a:lstStyle/>
                    <a:p>
                      <a:pPr marL="0" marR="0" algn="ctr">
                        <a:lnSpc>
                          <a:spcPct val="150000"/>
                        </a:lnSpc>
                        <a:spcBef>
                          <a:spcPts val="0"/>
                        </a:spcBef>
                        <a:spcAft>
                          <a:spcPts val="0"/>
                        </a:spcAft>
                      </a:pPr>
                      <a:r>
                        <a:rPr lang="en-US" sz="1100" b="1">
                          <a:effectLst/>
                        </a:rPr>
                        <a:t>Al-Basateen</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23</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dirty="0">
                          <a:effectLst/>
                        </a:rPr>
                        <a:t>L</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848000245"/>
                  </a:ext>
                </a:extLst>
              </a:tr>
              <a:tr h="286293">
                <a:tc>
                  <a:txBody>
                    <a:bodyPr/>
                    <a:lstStyle/>
                    <a:p>
                      <a:pPr marL="0" marR="0" algn="ctr">
                        <a:lnSpc>
                          <a:spcPct val="150000"/>
                        </a:lnSpc>
                        <a:spcBef>
                          <a:spcPts val="0"/>
                        </a:spcBef>
                        <a:spcAft>
                          <a:spcPts val="0"/>
                        </a:spcAft>
                      </a:pPr>
                      <a:r>
                        <a:rPr lang="en-US" sz="1100" b="1" dirty="0">
                          <a:effectLst/>
                        </a:rPr>
                        <a:t>Al-</a:t>
                      </a:r>
                      <a:r>
                        <a:rPr lang="en-US" sz="1100" b="1" dirty="0" err="1">
                          <a:effectLst/>
                        </a:rPr>
                        <a:t>Bathan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81</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H</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7032642"/>
                  </a:ext>
                </a:extLst>
              </a:tr>
              <a:tr h="286293">
                <a:tc>
                  <a:txBody>
                    <a:bodyPr/>
                    <a:lstStyle/>
                    <a:p>
                      <a:pPr marL="0" marR="0" algn="ctr">
                        <a:lnSpc>
                          <a:spcPct val="150000"/>
                        </a:lnSpc>
                        <a:spcBef>
                          <a:spcPts val="0"/>
                        </a:spcBef>
                        <a:spcAft>
                          <a:spcPts val="0"/>
                        </a:spcAft>
                      </a:pPr>
                      <a:r>
                        <a:rPr lang="en-US" sz="1100" b="1" dirty="0" err="1">
                          <a:effectLst/>
                        </a:rPr>
                        <a:t>Bizzaria</a:t>
                      </a:r>
                      <a:r>
                        <a:rPr lang="en-US" sz="1100" b="1" dirty="0">
                          <a:effectLst/>
                        </a:rPr>
                        <a:t>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17</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L</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4181750986"/>
                  </a:ext>
                </a:extLst>
              </a:tr>
              <a:tr h="286293">
                <a:tc>
                  <a:txBody>
                    <a:bodyPr/>
                    <a:lstStyle/>
                    <a:p>
                      <a:pPr marL="0" marR="0" algn="ctr">
                        <a:lnSpc>
                          <a:spcPct val="150000"/>
                        </a:lnSpc>
                        <a:spcBef>
                          <a:spcPts val="0"/>
                        </a:spcBef>
                        <a:spcAft>
                          <a:spcPts val="0"/>
                        </a:spcAft>
                      </a:pPr>
                      <a:r>
                        <a:rPr lang="en-US" sz="1100" b="1" dirty="0" err="1">
                          <a:effectLst/>
                        </a:rPr>
                        <a:t>Qusin</a:t>
                      </a:r>
                      <a:r>
                        <a:rPr lang="en-US" sz="1100" b="1" dirty="0">
                          <a:effectLst/>
                        </a:rPr>
                        <a:t>-Surra(</a:t>
                      </a:r>
                      <a:r>
                        <a:rPr lang="en-US" sz="1100" b="1" dirty="0" err="1">
                          <a:effectLst/>
                        </a:rPr>
                        <a:t>Qalqilia</a:t>
                      </a:r>
                      <a:r>
                        <a:rPr lang="en-US" sz="1100" b="1" dirty="0">
                          <a:effectLst/>
                        </a:rPr>
                        <a:t> Street)</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32</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M</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929639778"/>
                  </a:ext>
                </a:extLst>
              </a:tr>
              <a:tr h="286293">
                <a:tc>
                  <a:txBody>
                    <a:bodyPr/>
                    <a:lstStyle/>
                    <a:p>
                      <a:pPr marL="0" marR="0" algn="ctr">
                        <a:lnSpc>
                          <a:spcPct val="150000"/>
                        </a:lnSpc>
                        <a:spcBef>
                          <a:spcPts val="0"/>
                        </a:spcBef>
                        <a:spcAft>
                          <a:spcPts val="0"/>
                        </a:spcAft>
                      </a:pPr>
                      <a:r>
                        <a:rPr lang="en-US" sz="1100" b="1" dirty="0" err="1">
                          <a:effectLst/>
                        </a:rPr>
                        <a:t>Qusin</a:t>
                      </a:r>
                      <a:r>
                        <a:rPr lang="en-US" sz="1100" b="1" dirty="0">
                          <a:effectLst/>
                        </a:rPr>
                        <a:t>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a:effectLst/>
                        </a:rPr>
                        <a:t>12</a:t>
                      </a:r>
                      <a:endParaRPr lang="en-US"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dirty="0">
                          <a:effectLst/>
                        </a:rPr>
                        <a:t>L</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59433263"/>
                  </a:ext>
                </a:extLst>
              </a:tr>
            </a:tbl>
          </a:graphicData>
        </a:graphic>
      </p:graphicFrame>
      <p:sp>
        <p:nvSpPr>
          <p:cNvPr id="4" name="Google Shape;843;p44">
            <a:extLst>
              <a:ext uri="{FF2B5EF4-FFF2-40B4-BE49-F238E27FC236}">
                <a16:creationId xmlns:a16="http://schemas.microsoft.com/office/drawing/2014/main" xmlns="" id="{EB6D5439-2BFE-3581-58E1-4F7BA3FCD537}"/>
              </a:ext>
            </a:extLst>
          </p:cNvPr>
          <p:cNvSpPr txBox="1">
            <a:spLocks/>
          </p:cNvSpPr>
          <p:nvPr/>
        </p:nvSpPr>
        <p:spPr>
          <a:xfrm>
            <a:off x="3527100" y="621029"/>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endParaRPr lang="en-US" sz="1600" dirty="0">
              <a:solidFill>
                <a:schemeClr val="tx1"/>
              </a:solidFill>
              <a:latin typeface="Times New Roman" pitchFamily="18" charset="0"/>
              <a:cs typeface="Times New Roman" pitchFamily="18" charset="0"/>
            </a:endParaRPr>
          </a:p>
        </p:txBody>
      </p:sp>
      <p:sp>
        <p:nvSpPr>
          <p:cNvPr id="5" name="Google Shape;843;p44">
            <a:extLst>
              <a:ext uri="{FF2B5EF4-FFF2-40B4-BE49-F238E27FC236}">
                <a16:creationId xmlns:a16="http://schemas.microsoft.com/office/drawing/2014/main" xmlns="" id="{1EAC802E-3B91-0ABA-8B27-AC056C2A13AE}"/>
              </a:ext>
            </a:extLst>
          </p:cNvPr>
          <p:cNvSpPr txBox="1">
            <a:spLocks/>
          </p:cNvSpPr>
          <p:nvPr/>
        </p:nvSpPr>
        <p:spPr>
          <a:xfrm>
            <a:off x="2286000" y="621029"/>
            <a:ext cx="45720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400" b="1" dirty="0">
                <a:solidFill>
                  <a:srgbClr val="000000"/>
                </a:solidFill>
                <a:effectLst/>
                <a:latin typeface="Times New Roman" panose="02020603050405020304" pitchFamily="18" charset="0"/>
                <a:ea typeface="Calibri" panose="020F0502020204030204" pitchFamily="34" charset="0"/>
              </a:rPr>
              <a:t>Table: Application of (MPWH) for Average of Years</a:t>
            </a:r>
            <a:r>
              <a:rPr lang="en-US" sz="1800" b="1" dirty="0">
                <a:solidFill>
                  <a:srgbClr val="000000"/>
                </a:solidFill>
                <a:effectLst/>
                <a:latin typeface="Times New Roman" panose="02020603050405020304" pitchFamily="18" charset="0"/>
                <a:ea typeface="Calibri" panose="020F0502020204030204" pitchFamily="34" charset="0"/>
              </a:rPr>
              <a:t>.</a:t>
            </a:r>
            <a:endParaRPr lang="en-US" sz="1600" dirty="0">
              <a:solidFill>
                <a:schemeClr val="tx1"/>
              </a:solidFill>
              <a:latin typeface="Times New Roman" pitchFamily="18" charset="0"/>
              <a:cs typeface="Times New Roman" pitchFamily="18" charset="0"/>
            </a:endParaRPr>
          </a:p>
        </p:txBody>
      </p:sp>
      <p:sp>
        <p:nvSpPr>
          <p:cNvPr id="8" name="Google Shape;843;p44">
            <a:extLst>
              <a:ext uri="{FF2B5EF4-FFF2-40B4-BE49-F238E27FC236}">
                <a16:creationId xmlns:a16="http://schemas.microsoft.com/office/drawing/2014/main" xmlns="" id="{E83B5D57-1090-3459-DEF4-5B2F6F929F95}"/>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600" dirty="0">
                <a:latin typeface="Times New Roman" pitchFamily="18" charset="0"/>
                <a:cs typeface="Times New Roman" pitchFamily="18" charset="0"/>
              </a:rPr>
              <a:t>Analysis</a:t>
            </a:r>
          </a:p>
        </p:txBody>
      </p:sp>
    </p:spTree>
    <p:extLst>
      <p:ext uri="{BB962C8B-B14F-4D97-AF65-F5344CB8AC3E}">
        <p14:creationId xmlns:p14="http://schemas.microsoft.com/office/powerpoint/2010/main" val="2639321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38DFF82-32E1-9E9B-4D10-1126FF836F08}"/>
              </a:ext>
            </a:extLst>
          </p:cNvPr>
          <p:cNvSpPr>
            <a:spLocks noGrp="1"/>
          </p:cNvSpPr>
          <p:nvPr>
            <p:ph type="sldNum" idx="12"/>
          </p:nvPr>
        </p:nvSpPr>
        <p:spPr/>
        <p:txBody>
          <a:bodyPr/>
          <a:lstStyle/>
          <a:p>
            <a:pPr marL="0" lvl="0" indent="0" algn="r" rtl="0">
              <a:spcBef>
                <a:spcPts val="0"/>
              </a:spcBef>
              <a:spcAft>
                <a:spcPts val="0"/>
              </a:spcAft>
              <a:buNone/>
            </a:pPr>
            <a:r>
              <a:rPr lang="en" dirty="0" smtClean="0"/>
              <a:t>14</a:t>
            </a:r>
            <a:endParaRPr lang="en" dirty="0"/>
          </a:p>
        </p:txBody>
      </p:sp>
      <p:sp>
        <p:nvSpPr>
          <p:cNvPr id="3" name="مربع نص 6">
            <a:extLst>
              <a:ext uri="{FF2B5EF4-FFF2-40B4-BE49-F238E27FC236}">
                <a16:creationId xmlns:a16="http://schemas.microsoft.com/office/drawing/2014/main" xmlns="" id="{45CAB86C-0CAF-DBD9-8E55-775E262FAA57}"/>
              </a:ext>
            </a:extLst>
          </p:cNvPr>
          <p:cNvSpPr txBox="1"/>
          <p:nvPr/>
        </p:nvSpPr>
        <p:spPr>
          <a:xfrm>
            <a:off x="4914900" y="486668"/>
            <a:ext cx="2438400" cy="338554"/>
          </a:xfrm>
          <a:prstGeom prst="rect">
            <a:avLst/>
          </a:prstGeom>
          <a:solidFill>
            <a:schemeClr val="tx2"/>
          </a:solidFill>
        </p:spPr>
        <p:txBody>
          <a:bodyPr wrap="square" rtlCol="0">
            <a:spAutoFit/>
          </a:bodyPr>
          <a:lstStyle/>
          <a:p>
            <a:pPr algn="ctr"/>
            <a:r>
              <a:rPr lang="en-US" sz="1600" b="1" dirty="0">
                <a:solidFill>
                  <a:schemeClr val="accent4">
                    <a:lumMod val="50000"/>
                  </a:schemeClr>
                </a:solidFill>
              </a:rPr>
              <a:t>India Method</a:t>
            </a:r>
          </a:p>
        </p:txBody>
      </p:sp>
      <p:sp>
        <p:nvSpPr>
          <p:cNvPr id="4" name="Google Shape;2876;p161">
            <a:extLst>
              <a:ext uri="{FF2B5EF4-FFF2-40B4-BE49-F238E27FC236}">
                <a16:creationId xmlns:a16="http://schemas.microsoft.com/office/drawing/2014/main" xmlns="" id="{C5B19F28-B8A9-A246-B4C5-C4BA6D58A9AD}"/>
              </a:ext>
            </a:extLst>
          </p:cNvPr>
          <p:cNvSpPr txBox="1">
            <a:spLocks/>
          </p:cNvSpPr>
          <p:nvPr/>
        </p:nvSpPr>
        <p:spPr>
          <a:xfrm>
            <a:off x="3810000" y="884461"/>
            <a:ext cx="4800600" cy="1523999"/>
          </a:xfrm>
          <a:prstGeom prst="rect">
            <a:avLst/>
          </a:prstGeom>
          <a:solidFill>
            <a:srgbClr val="C7D3E6"/>
          </a:solidFill>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27000"/>
            <a:r>
              <a:rPr lang="en-US" b="1" dirty="0">
                <a:solidFill>
                  <a:srgbClr val="FF0000"/>
                </a:solidFill>
              </a:rPr>
              <a:t>Accident Severity Index (ASI) = </a:t>
            </a:r>
            <a:r>
              <a:rPr lang="en-US" b="1"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N</a:t>
            </a:r>
            <a:r>
              <a:rPr lang="en-US" b="1" baseline="-25000"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f</a:t>
            </a:r>
            <a:r>
              <a:rPr lang="en-US" b="1" baseline="-250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b="1" dirty="0">
                <a:solidFill>
                  <a:srgbClr val="FF0000"/>
                </a:solidFill>
                <a:effectLst/>
                <a:latin typeface="Arial" panose="020B0604020202020204" pitchFamily="34" charset="0"/>
                <a:ea typeface="Calibri" panose="020F0502020204030204" pitchFamily="34" charset="0"/>
                <a:cs typeface="Arial" panose="020B0604020202020204" pitchFamily="34" charset="0"/>
              </a:rPr>
              <a:t>x 6</a:t>
            </a:r>
            <a:r>
              <a:rPr lang="en-US" b="1" baseline="-25000" dirty="0">
                <a:solidFill>
                  <a:srgbClr val="FF0000"/>
                </a:solidFill>
                <a:effectLst/>
                <a:latin typeface="Arial" panose="020B0604020202020204" pitchFamily="34" charset="0"/>
                <a:ea typeface="Calibri" panose="020F0502020204030204" pitchFamily="34" charset="0"/>
                <a:cs typeface="Arial" panose="020B0604020202020204" pitchFamily="34" charset="0"/>
              </a:rPr>
              <a:t> </a:t>
            </a:r>
            <a:r>
              <a:rPr lang="en-US" b="1" dirty="0">
                <a:solidFill>
                  <a:srgbClr val="FF0000"/>
                </a:solidFill>
                <a:effectLst/>
                <a:latin typeface="Arial" panose="020B0604020202020204" pitchFamily="34" charset="0"/>
                <a:ea typeface="Calibri" panose="020F0502020204030204" pitchFamily="34" charset="0"/>
                <a:cs typeface="Arial" panose="020B0604020202020204" pitchFamily="34" charset="0"/>
              </a:rPr>
              <a:t>+ N</a:t>
            </a:r>
            <a:r>
              <a:rPr lang="en-US" b="1" baseline="-25000" dirty="0">
                <a:solidFill>
                  <a:srgbClr val="FF0000"/>
                </a:solidFill>
                <a:effectLst/>
                <a:latin typeface="Arial" panose="020B0604020202020204" pitchFamily="34" charset="0"/>
                <a:ea typeface="Calibri" panose="020F0502020204030204" pitchFamily="34" charset="0"/>
                <a:cs typeface="Arial" panose="020B0604020202020204" pitchFamily="34" charset="0"/>
              </a:rPr>
              <a:t>s</a:t>
            </a:r>
            <a:r>
              <a:rPr lang="en-US" b="1" baseline="-25000" dirty="0">
                <a:solidFill>
                  <a:srgbClr val="FF0000"/>
                </a:solidFill>
                <a:latin typeface="Arial" panose="020B0604020202020204" pitchFamily="34" charset="0"/>
                <a:ea typeface="Calibri" panose="020F0502020204030204" pitchFamily="34" charset="0"/>
                <a:cs typeface="Arial" panose="020B0604020202020204" pitchFamily="34" charset="0"/>
              </a:rPr>
              <a:t> </a:t>
            </a:r>
            <a:r>
              <a:rPr lang="en-US" b="1" dirty="0">
                <a:solidFill>
                  <a:srgbClr val="FF0000"/>
                </a:solidFill>
                <a:effectLst/>
                <a:latin typeface="Arial" panose="020B0604020202020204" pitchFamily="34" charset="0"/>
                <a:ea typeface="Calibri" panose="020F0502020204030204" pitchFamily="34" charset="0"/>
                <a:cs typeface="Arial" panose="020B0604020202020204" pitchFamily="34" charset="0"/>
              </a:rPr>
              <a:t>x 3 + N</a:t>
            </a:r>
            <a:r>
              <a:rPr lang="en-US" b="1" baseline="-25000" dirty="0">
                <a:solidFill>
                  <a:srgbClr val="FF0000"/>
                </a:solidFill>
                <a:effectLst/>
                <a:latin typeface="Arial" panose="020B0604020202020204" pitchFamily="34" charset="0"/>
                <a:ea typeface="Calibri" panose="020F0502020204030204" pitchFamily="34" charset="0"/>
                <a:cs typeface="Arial" panose="020B0604020202020204" pitchFamily="34" charset="0"/>
              </a:rPr>
              <a:t>m </a:t>
            </a:r>
            <a:r>
              <a:rPr lang="en-US" b="1" dirty="0">
                <a:solidFill>
                  <a:srgbClr val="FF0000"/>
                </a:solidFill>
                <a:effectLst/>
                <a:latin typeface="Arial" panose="020B0604020202020204" pitchFamily="34" charset="0"/>
                <a:ea typeface="Calibri" panose="020F0502020204030204" pitchFamily="34" charset="0"/>
                <a:cs typeface="Arial" panose="020B0604020202020204" pitchFamily="34" charset="0"/>
              </a:rPr>
              <a:t>x 1</a:t>
            </a:r>
            <a:endParaRPr lang="en-US" sz="1800" b="1"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p>
            <a:pPr marL="127000"/>
            <a:endParaRPr lang="en-US" dirty="0"/>
          </a:p>
          <a:p>
            <a:pPr marL="0" marR="0" algn="l">
              <a:spcBef>
                <a:spcPts val="0"/>
              </a:spcBef>
              <a:spcAft>
                <a:spcPts val="1000"/>
              </a:spcAft>
            </a:pPr>
            <a:r>
              <a:rPr lang="en-US" sz="1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
            </a:r>
            <a:r>
              <a:rPr lang="en-US" sz="1200" baseline="-250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number of fatalities.</a:t>
            </a:r>
          </a:p>
          <a:p>
            <a:pPr marL="0" marR="0" algn="l">
              <a:spcBef>
                <a:spcPts val="0"/>
              </a:spcBef>
              <a:spcAft>
                <a:spcPts val="10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
            </a:r>
            <a:r>
              <a:rPr lang="en-US" sz="12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number of serious injuries.</a:t>
            </a:r>
          </a:p>
          <a:p>
            <a:pPr marL="0" marR="0" algn="l">
              <a:spcBef>
                <a:spcPts val="0"/>
              </a:spcBef>
              <a:spcAft>
                <a:spcPts val="10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a:t>
            </a:r>
            <a:r>
              <a:rPr lang="en-US" sz="12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number of medium to slight injuries</a:t>
            </a: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27000"/>
            <a:endParaRPr lang="en-US" dirty="0"/>
          </a:p>
        </p:txBody>
      </p:sp>
      <p:sp>
        <p:nvSpPr>
          <p:cNvPr id="5" name="مربع نص 6">
            <a:extLst>
              <a:ext uri="{FF2B5EF4-FFF2-40B4-BE49-F238E27FC236}">
                <a16:creationId xmlns:a16="http://schemas.microsoft.com/office/drawing/2014/main" xmlns="" id="{A6B74D2D-F3F6-0726-E9E1-B042BB25D303}"/>
              </a:ext>
            </a:extLst>
          </p:cNvPr>
          <p:cNvSpPr txBox="1"/>
          <p:nvPr/>
        </p:nvSpPr>
        <p:spPr>
          <a:xfrm>
            <a:off x="4914900" y="2496513"/>
            <a:ext cx="2438400" cy="338554"/>
          </a:xfrm>
          <a:prstGeom prst="rect">
            <a:avLst/>
          </a:prstGeom>
          <a:solidFill>
            <a:schemeClr val="tx2"/>
          </a:solidFill>
        </p:spPr>
        <p:txBody>
          <a:bodyPr wrap="square" rtlCol="0">
            <a:spAutoFit/>
          </a:bodyPr>
          <a:lstStyle/>
          <a:p>
            <a:pPr algn="ctr"/>
            <a:r>
              <a:rPr lang="en-US" sz="1600" b="1" dirty="0">
                <a:solidFill>
                  <a:schemeClr val="accent4">
                    <a:lumMod val="50000"/>
                  </a:schemeClr>
                </a:solidFill>
              </a:rPr>
              <a:t>Jordan Method</a:t>
            </a:r>
          </a:p>
        </p:txBody>
      </p:sp>
      <p:sp>
        <p:nvSpPr>
          <p:cNvPr id="6" name="Google Shape;2876;p161">
            <a:extLst>
              <a:ext uri="{FF2B5EF4-FFF2-40B4-BE49-F238E27FC236}">
                <a16:creationId xmlns:a16="http://schemas.microsoft.com/office/drawing/2014/main" xmlns="" id="{78F917B3-AA70-5DA7-1453-8DDC4D86032A}"/>
              </a:ext>
            </a:extLst>
          </p:cNvPr>
          <p:cNvSpPr txBox="1">
            <a:spLocks/>
          </p:cNvSpPr>
          <p:nvPr/>
        </p:nvSpPr>
        <p:spPr>
          <a:xfrm>
            <a:off x="3810000" y="2923121"/>
            <a:ext cx="4648200" cy="1523999"/>
          </a:xfrm>
          <a:prstGeom prst="rect">
            <a:avLst/>
          </a:prstGeom>
          <a:solidFill>
            <a:srgbClr val="C7D3E6"/>
          </a:solidFill>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27000"/>
            <a:r>
              <a:rPr lang="en-US" b="1" dirty="0">
                <a:solidFill>
                  <a:srgbClr val="FF0000"/>
                </a:solidFill>
                <a:latin typeface="Times New Roman" panose="02020603050405020304" pitchFamily="18" charset="0"/>
                <a:cs typeface="Times New Roman" panose="02020603050405020304" pitchFamily="18" charset="0"/>
              </a:rPr>
              <a:t>Weighted Severity Index (ASI) = 3 x W + I +1/3 x A</a:t>
            </a:r>
          </a:p>
          <a:p>
            <a:pPr marL="127000"/>
            <a:endParaRPr lang="en-US" dirty="0">
              <a:latin typeface="Times New Roman" panose="02020603050405020304" pitchFamily="18" charset="0"/>
              <a:cs typeface="Times New Roman" panose="02020603050405020304" pitchFamily="18" charset="0"/>
            </a:endParaRPr>
          </a:p>
          <a:p>
            <a:pPr marL="0" marR="0" algn="just">
              <a:spcBef>
                <a:spcPts val="0"/>
              </a:spcBef>
              <a:spcAft>
                <a:spcPts val="6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 Number of fatalities.</a:t>
            </a:r>
          </a:p>
          <a:p>
            <a:pPr marL="0" marR="0" algn="just">
              <a:spcBef>
                <a:spcPts val="0"/>
              </a:spcBef>
              <a:spcAft>
                <a:spcPts val="6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 Number of injuries. </a:t>
            </a:r>
          </a:p>
          <a:p>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Number of property damage. </a:t>
            </a:r>
            <a:endParaRPr lang="en-US" sz="1200" dirty="0">
              <a:latin typeface="Times New Roman" panose="02020603050405020304" pitchFamily="18" charset="0"/>
              <a:cs typeface="Times New Roman" panose="02020603050405020304" pitchFamily="18" charset="0"/>
            </a:endParaRPr>
          </a:p>
        </p:txBody>
      </p:sp>
      <p:sp>
        <p:nvSpPr>
          <p:cNvPr id="10" name="مربع نص 6">
            <a:extLst>
              <a:ext uri="{FF2B5EF4-FFF2-40B4-BE49-F238E27FC236}">
                <a16:creationId xmlns:a16="http://schemas.microsoft.com/office/drawing/2014/main" xmlns="" id="{3A312F24-187A-0A77-B907-0AC16683EAC5}"/>
              </a:ext>
            </a:extLst>
          </p:cNvPr>
          <p:cNvSpPr txBox="1"/>
          <p:nvPr/>
        </p:nvSpPr>
        <p:spPr>
          <a:xfrm>
            <a:off x="782822" y="1477183"/>
            <a:ext cx="2438400" cy="338554"/>
          </a:xfrm>
          <a:prstGeom prst="rect">
            <a:avLst/>
          </a:prstGeom>
          <a:solidFill>
            <a:schemeClr val="tx2"/>
          </a:solidFill>
        </p:spPr>
        <p:txBody>
          <a:bodyPr wrap="square" rtlCol="0">
            <a:spAutoFit/>
          </a:bodyPr>
          <a:lstStyle/>
          <a:p>
            <a:pPr algn="ctr"/>
            <a:r>
              <a:rPr lang="en-US" sz="1600" b="1" dirty="0">
                <a:solidFill>
                  <a:schemeClr val="accent4">
                    <a:lumMod val="50000"/>
                  </a:schemeClr>
                </a:solidFill>
              </a:rPr>
              <a:t>Ethiopia Method</a:t>
            </a:r>
          </a:p>
        </p:txBody>
      </p:sp>
      <p:sp>
        <p:nvSpPr>
          <p:cNvPr id="11" name="Google Shape;2876;p161">
            <a:extLst>
              <a:ext uri="{FF2B5EF4-FFF2-40B4-BE49-F238E27FC236}">
                <a16:creationId xmlns:a16="http://schemas.microsoft.com/office/drawing/2014/main" xmlns="" id="{DCE499AD-5F4E-0742-FE89-0B39CEDD9939}"/>
              </a:ext>
            </a:extLst>
          </p:cNvPr>
          <p:cNvSpPr txBox="1">
            <a:spLocks/>
          </p:cNvSpPr>
          <p:nvPr/>
        </p:nvSpPr>
        <p:spPr>
          <a:xfrm>
            <a:off x="381000" y="1903790"/>
            <a:ext cx="3242044" cy="1523999"/>
          </a:xfrm>
          <a:prstGeom prst="rect">
            <a:avLst/>
          </a:prstGeom>
          <a:solidFill>
            <a:srgbClr val="C7D3E6"/>
          </a:solidFill>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algn="just">
              <a:lnSpc>
                <a:spcPct val="150000"/>
              </a:lnSpc>
              <a:spcBef>
                <a:spcPts val="0"/>
              </a:spcBef>
              <a:spcAft>
                <a:spcPts val="600"/>
              </a:spcAft>
            </a:pPr>
            <a:r>
              <a:rPr lang="en-US"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S=(15*F) + (8*S) +(3*L) + (1*P)</a:t>
            </a:r>
          </a:p>
          <a:p>
            <a:pPr marL="0" marR="0" algn="just">
              <a:spcBef>
                <a:spcPts val="0"/>
              </a:spcBef>
              <a:spcAft>
                <a:spcPts val="600"/>
              </a:spcAft>
            </a:pPr>
            <a:r>
              <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Number of Fatalities.</a:t>
            </a:r>
          </a:p>
          <a:p>
            <a:pPr marL="0" marR="0" algn="just">
              <a:spcBef>
                <a:spcPts val="0"/>
              </a:spcBef>
              <a:spcAft>
                <a:spcPts val="6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 Number of serious injuries.</a:t>
            </a:r>
          </a:p>
          <a:p>
            <a:pPr marL="0" marR="0" algn="just">
              <a:spcBef>
                <a:spcPts val="0"/>
              </a:spcBef>
              <a:spcAft>
                <a:spcPts val="6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 Number of light injuries.</a:t>
            </a:r>
          </a:p>
          <a:p>
            <a:pPr marL="0" marR="0" algn="just">
              <a:spcBef>
                <a:spcPts val="0"/>
              </a:spcBef>
              <a:spcAft>
                <a:spcPts val="600"/>
              </a:spcAft>
            </a:pP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 Number of property damage.</a:t>
            </a:r>
          </a:p>
        </p:txBody>
      </p:sp>
      <p:sp>
        <p:nvSpPr>
          <p:cNvPr id="12" name="Google Shape;843;p44">
            <a:extLst>
              <a:ext uri="{FF2B5EF4-FFF2-40B4-BE49-F238E27FC236}">
                <a16:creationId xmlns:a16="http://schemas.microsoft.com/office/drawing/2014/main" xmlns="" id="{CBDCACEB-1AD4-6240-9A2B-3A8E88F2C797}"/>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600" dirty="0">
                <a:latin typeface="Times New Roman" pitchFamily="18" charset="0"/>
                <a:cs typeface="Times New Roman" pitchFamily="18" charset="0"/>
              </a:rPr>
              <a:t>Analysis</a:t>
            </a:r>
          </a:p>
        </p:txBody>
      </p:sp>
    </p:spTree>
    <p:extLst>
      <p:ext uri="{BB962C8B-B14F-4D97-AF65-F5344CB8AC3E}">
        <p14:creationId xmlns:p14="http://schemas.microsoft.com/office/powerpoint/2010/main" val="624013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FA33AD64-B4CC-7CF4-6D39-8EFDE1E69679}"/>
              </a:ext>
            </a:extLst>
          </p:cNvPr>
          <p:cNvSpPr>
            <a:spLocks noGrp="1"/>
          </p:cNvSpPr>
          <p:nvPr>
            <p:ph type="sldNum" idx="12"/>
          </p:nvPr>
        </p:nvSpPr>
        <p:spPr/>
        <p:txBody>
          <a:bodyPr/>
          <a:lstStyle/>
          <a:p>
            <a:pPr marL="0" lvl="0" indent="0" algn="r" rtl="0">
              <a:spcBef>
                <a:spcPts val="0"/>
              </a:spcBef>
              <a:spcAft>
                <a:spcPts val="0"/>
              </a:spcAft>
              <a:buNone/>
            </a:pPr>
            <a:r>
              <a:rPr lang="en" dirty="0" smtClean="0"/>
              <a:t>15</a:t>
            </a:r>
            <a:endParaRPr lang="en" dirty="0"/>
          </a:p>
        </p:txBody>
      </p:sp>
      <p:graphicFrame>
        <p:nvGraphicFramePr>
          <p:cNvPr id="4" name="جدول 3"/>
          <p:cNvGraphicFramePr>
            <a:graphicFrameLocks noGrp="1"/>
          </p:cNvGraphicFramePr>
          <p:nvPr>
            <p:extLst>
              <p:ext uri="{D42A27DB-BD31-4B8C-83A1-F6EECF244321}">
                <p14:modId xmlns:p14="http://schemas.microsoft.com/office/powerpoint/2010/main" val="206990881"/>
              </p:ext>
            </p:extLst>
          </p:nvPr>
        </p:nvGraphicFramePr>
        <p:xfrm>
          <a:off x="838200" y="1047750"/>
          <a:ext cx="3352800" cy="2743202"/>
        </p:xfrm>
        <a:graphic>
          <a:graphicData uri="http://schemas.openxmlformats.org/drawingml/2006/table">
            <a:tbl>
              <a:tblPr/>
              <a:tblGrid>
                <a:gridCol w="1797879">
                  <a:extLst>
                    <a:ext uri="{9D8B030D-6E8A-4147-A177-3AD203B41FA5}">
                      <a16:colId xmlns:a16="http://schemas.microsoft.com/office/drawing/2014/main" xmlns="" val="20000"/>
                    </a:ext>
                  </a:extLst>
                </a:gridCol>
                <a:gridCol w="518307">
                  <a:extLst>
                    <a:ext uri="{9D8B030D-6E8A-4147-A177-3AD203B41FA5}">
                      <a16:colId xmlns:a16="http://schemas.microsoft.com/office/drawing/2014/main" xmlns="" val="20001"/>
                    </a:ext>
                  </a:extLst>
                </a:gridCol>
                <a:gridCol w="518307">
                  <a:extLst>
                    <a:ext uri="{9D8B030D-6E8A-4147-A177-3AD203B41FA5}">
                      <a16:colId xmlns:a16="http://schemas.microsoft.com/office/drawing/2014/main" xmlns="" val="20002"/>
                    </a:ext>
                  </a:extLst>
                </a:gridCol>
                <a:gridCol w="518307">
                  <a:extLst>
                    <a:ext uri="{9D8B030D-6E8A-4147-A177-3AD203B41FA5}">
                      <a16:colId xmlns:a16="http://schemas.microsoft.com/office/drawing/2014/main" xmlns="" val="20003"/>
                    </a:ext>
                  </a:extLst>
                </a:gridCol>
              </a:tblGrid>
              <a:tr h="224441">
                <a:tc gridSpan="4">
                  <a:txBody>
                    <a:bodyPr/>
                    <a:lstStyle/>
                    <a:p>
                      <a:pPr algn="ctr" fontAlgn="b"/>
                      <a:r>
                        <a:rPr lang="en-US" sz="1400" b="1" i="0" u="none" strike="noStrike" dirty="0">
                          <a:solidFill>
                            <a:srgbClr val="000000"/>
                          </a:solidFill>
                          <a:effectLst/>
                          <a:latin typeface="Calibri"/>
                        </a:rPr>
                        <a:t>2019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206828">
                <a:tc rowSpan="2">
                  <a:txBody>
                    <a:bodyPr/>
                    <a:lstStyle/>
                    <a:p>
                      <a:pPr algn="ctr" fontAlgn="b"/>
                      <a:r>
                        <a:rPr lang="en-US" sz="1400" b="1" i="0" u="none" strike="noStrike" dirty="0" smtClean="0">
                          <a:solidFill>
                            <a:srgbClr val="000000"/>
                          </a:solidFill>
                          <a:effectLst/>
                          <a:latin typeface="Calibri"/>
                        </a:rPr>
                        <a:t>Location </a:t>
                      </a:r>
                      <a:endParaRPr lang="en-US" sz="14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chemeClr val="tx2">
                              <a:lumMod val="10000"/>
                            </a:schemeClr>
                          </a:solidFill>
                          <a:effectLst/>
                          <a:latin typeface="Calibri"/>
                        </a:rPr>
                        <a:t>Jordan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chemeClr val="tx2">
                              <a:lumMod val="10000"/>
                            </a:schemeClr>
                          </a:solidFill>
                          <a:effectLst/>
                          <a:latin typeface="Calibri"/>
                        </a:rPr>
                        <a:t>India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chemeClr val="tx2">
                              <a:lumMod val="10000"/>
                            </a:schemeClr>
                          </a:solidFill>
                          <a:effectLst/>
                          <a:latin typeface="Calibri"/>
                        </a:rPr>
                        <a:t>Ethiopia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extLst>
                  <a:ext uri="{0D108BD9-81ED-4DB2-BD59-A6C34878D82A}">
                    <a16:rowId xmlns:a16="http://schemas.microsoft.com/office/drawing/2014/main" xmlns="" val="10001"/>
                  </a:ext>
                </a:extLst>
              </a:tr>
              <a:tr h="206828">
                <a:tc vMerge="1">
                  <a:txBody>
                    <a:bodyPr/>
                    <a:lstStyle/>
                    <a:p>
                      <a:endParaRPr lang="en-US"/>
                    </a:p>
                  </a:txBody>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extLst>
                  <a:ext uri="{0D108BD9-81ED-4DB2-BD59-A6C34878D82A}">
                    <a16:rowId xmlns:a16="http://schemas.microsoft.com/office/drawing/2014/main" xmlns="" val="10002"/>
                  </a:ext>
                </a:extLst>
              </a:tr>
              <a:tr h="193484">
                <a:tc>
                  <a:txBody>
                    <a:bodyPr/>
                    <a:lstStyle/>
                    <a:p>
                      <a:pPr algn="ctr" fontAlgn="ctr"/>
                      <a:r>
                        <a:rPr lang="en-US" sz="1200" b="1" i="0" u="none" strike="noStrike">
                          <a:solidFill>
                            <a:srgbClr val="000000"/>
                          </a:solidFill>
                          <a:effectLst/>
                          <a:latin typeface="Calibri"/>
                        </a:rPr>
                        <a:t>NNU-Hospital Intersection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3484">
                <a:tc>
                  <a:txBody>
                    <a:bodyPr/>
                    <a:lstStyle/>
                    <a:p>
                      <a:pPr algn="ctr" fontAlgn="b"/>
                      <a:r>
                        <a:rPr lang="en-US" sz="1200" b="1" i="0" u="none" strike="noStrike">
                          <a:solidFill>
                            <a:srgbClr val="000000"/>
                          </a:solidFill>
                          <a:effectLst/>
                          <a:latin typeface="Calibri"/>
                        </a:rPr>
                        <a:t>Sabastia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79228">
                <a:tc>
                  <a:txBody>
                    <a:bodyPr/>
                    <a:lstStyle/>
                    <a:p>
                      <a:pPr algn="ctr" fontAlgn="b"/>
                      <a:r>
                        <a:rPr lang="en-US" sz="1200" b="1" i="0" u="none" strike="noStrike">
                          <a:solidFill>
                            <a:srgbClr val="000000"/>
                          </a:solidFill>
                          <a:effectLst/>
                          <a:latin typeface="Calibri"/>
                        </a:rPr>
                        <a:t>Azmout, Saleem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93484">
                <a:tc>
                  <a:txBody>
                    <a:bodyPr/>
                    <a:lstStyle/>
                    <a:p>
                      <a:pPr algn="ctr" fontAlgn="b"/>
                      <a:r>
                        <a:rPr lang="en-US" sz="1200" b="1" i="0" u="none" strike="noStrike">
                          <a:solidFill>
                            <a:srgbClr val="000000"/>
                          </a:solidFill>
                          <a:effectLst/>
                          <a:latin typeface="Calibri"/>
                        </a:rPr>
                        <a:t>Hewara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157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479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78005">
                <a:tc>
                  <a:txBody>
                    <a:bodyPr/>
                    <a:lstStyle/>
                    <a:p>
                      <a:pPr algn="ctr" fontAlgn="b"/>
                      <a:r>
                        <a:rPr lang="en-US" sz="1100" b="1" i="0" u="none" strike="noStrike">
                          <a:solidFill>
                            <a:srgbClr val="000000"/>
                          </a:solidFill>
                          <a:effectLst/>
                          <a:latin typeface="Calibri"/>
                        </a:rPr>
                        <a:t>Tell-Street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93484">
                <a:tc>
                  <a:txBody>
                    <a:bodyPr/>
                    <a:lstStyle/>
                    <a:p>
                      <a:pPr algn="ctr" fontAlgn="b"/>
                      <a:r>
                        <a:rPr lang="en-US" sz="1200" b="1" i="0" u="none" strike="noStrike">
                          <a:solidFill>
                            <a:srgbClr val="000000"/>
                          </a:solidFill>
                          <a:effectLst/>
                          <a:latin typeface="Calibri"/>
                        </a:rPr>
                        <a:t>Al-Basateen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93484">
                <a:tc>
                  <a:txBody>
                    <a:bodyPr/>
                    <a:lstStyle/>
                    <a:p>
                      <a:pPr algn="ctr" fontAlgn="b"/>
                      <a:r>
                        <a:rPr lang="en-US" sz="1200" b="1" i="0" u="none" strike="noStrike">
                          <a:solidFill>
                            <a:srgbClr val="000000"/>
                          </a:solidFill>
                          <a:effectLst/>
                          <a:latin typeface="Calibri"/>
                        </a:rPr>
                        <a:t>Al-Bathan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94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102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93484">
                <a:tc>
                  <a:txBody>
                    <a:bodyPr/>
                    <a:lstStyle/>
                    <a:p>
                      <a:pPr algn="ctr" fontAlgn="b"/>
                      <a:r>
                        <a:rPr lang="en-US" sz="1200" b="1" i="0" u="none" strike="noStrike">
                          <a:solidFill>
                            <a:srgbClr val="000000"/>
                          </a:solidFill>
                          <a:effectLst/>
                          <a:latin typeface="Calibri"/>
                        </a:rPr>
                        <a:t>Bizzaria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52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193484">
                <a:tc>
                  <a:txBody>
                    <a:bodyPr/>
                    <a:lstStyle/>
                    <a:p>
                      <a:pPr algn="ctr" fontAlgn="b"/>
                      <a:r>
                        <a:rPr lang="en-US" sz="1200" b="1" i="0" u="none" strike="noStrike">
                          <a:solidFill>
                            <a:srgbClr val="000000"/>
                          </a:solidFill>
                          <a:effectLst/>
                          <a:latin typeface="Calibri"/>
                        </a:rPr>
                        <a:t>Qusin-Surra(Qalqilia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107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193484">
                <a:tc>
                  <a:txBody>
                    <a:bodyPr/>
                    <a:lstStyle/>
                    <a:p>
                      <a:pPr algn="ctr" fontAlgn="b"/>
                      <a:r>
                        <a:rPr lang="en-US" sz="1200" b="1" i="0" u="none" strike="noStrike">
                          <a:solidFill>
                            <a:srgbClr val="000000"/>
                          </a:solidFill>
                          <a:effectLst/>
                          <a:latin typeface="Calibri"/>
                        </a:rPr>
                        <a:t>Qusin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24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bl>
          </a:graphicData>
        </a:graphic>
      </p:graphicFrame>
      <p:graphicFrame>
        <p:nvGraphicFramePr>
          <p:cNvPr id="6" name="جدول 5"/>
          <p:cNvGraphicFramePr>
            <a:graphicFrameLocks noGrp="1"/>
          </p:cNvGraphicFramePr>
          <p:nvPr>
            <p:extLst>
              <p:ext uri="{D42A27DB-BD31-4B8C-83A1-F6EECF244321}">
                <p14:modId xmlns:p14="http://schemas.microsoft.com/office/powerpoint/2010/main" val="740796386"/>
              </p:ext>
            </p:extLst>
          </p:nvPr>
        </p:nvGraphicFramePr>
        <p:xfrm>
          <a:off x="4648200" y="1047750"/>
          <a:ext cx="3429000" cy="2743197"/>
        </p:xfrm>
        <a:graphic>
          <a:graphicData uri="http://schemas.openxmlformats.org/drawingml/2006/table">
            <a:tbl>
              <a:tblPr/>
              <a:tblGrid>
                <a:gridCol w="1801758">
                  <a:extLst>
                    <a:ext uri="{9D8B030D-6E8A-4147-A177-3AD203B41FA5}">
                      <a16:colId xmlns:a16="http://schemas.microsoft.com/office/drawing/2014/main" xmlns="" val="20000"/>
                    </a:ext>
                  </a:extLst>
                </a:gridCol>
                <a:gridCol w="542414">
                  <a:extLst>
                    <a:ext uri="{9D8B030D-6E8A-4147-A177-3AD203B41FA5}">
                      <a16:colId xmlns:a16="http://schemas.microsoft.com/office/drawing/2014/main" xmlns="" val="20001"/>
                    </a:ext>
                  </a:extLst>
                </a:gridCol>
                <a:gridCol w="542414">
                  <a:extLst>
                    <a:ext uri="{9D8B030D-6E8A-4147-A177-3AD203B41FA5}">
                      <a16:colId xmlns:a16="http://schemas.microsoft.com/office/drawing/2014/main" xmlns="" val="20002"/>
                    </a:ext>
                  </a:extLst>
                </a:gridCol>
                <a:gridCol w="542414">
                  <a:extLst>
                    <a:ext uri="{9D8B030D-6E8A-4147-A177-3AD203B41FA5}">
                      <a16:colId xmlns:a16="http://schemas.microsoft.com/office/drawing/2014/main" xmlns="" val="20003"/>
                    </a:ext>
                  </a:extLst>
                </a:gridCol>
              </a:tblGrid>
              <a:tr h="228327">
                <a:tc gridSpan="4">
                  <a:txBody>
                    <a:bodyPr/>
                    <a:lstStyle/>
                    <a:p>
                      <a:pPr algn="ctr" fontAlgn="b"/>
                      <a:r>
                        <a:rPr lang="en-US" sz="1400" b="1" i="0" u="none" strike="noStrike" dirty="0">
                          <a:solidFill>
                            <a:srgbClr val="000000"/>
                          </a:solidFill>
                          <a:effectLst/>
                          <a:latin typeface="Calibri"/>
                        </a:rPr>
                        <a:t>2020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181087">
                <a:tc rowSpan="2">
                  <a:txBody>
                    <a:bodyPr/>
                    <a:lstStyle/>
                    <a:p>
                      <a:pPr algn="ctr" fontAlgn="b"/>
                      <a:r>
                        <a:rPr lang="en-US" sz="1400" b="1" i="0" u="none" strike="noStrike" dirty="0" smtClean="0">
                          <a:solidFill>
                            <a:srgbClr val="000000"/>
                          </a:solidFill>
                          <a:effectLst/>
                          <a:latin typeface="Calibri"/>
                        </a:rPr>
                        <a:t>Location </a:t>
                      </a:r>
                      <a:endParaRPr lang="en-US" sz="14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Jordan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rgbClr val="000000"/>
                          </a:solidFill>
                          <a:effectLst/>
                          <a:latin typeface="Calibri"/>
                        </a:rPr>
                        <a:t>India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rgbClr val="000000"/>
                          </a:solidFill>
                          <a:effectLst/>
                          <a:latin typeface="Calibri"/>
                        </a:rPr>
                        <a:t>Ethiopia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extLst>
                  <a:ext uri="{0D108BD9-81ED-4DB2-BD59-A6C34878D82A}">
                    <a16:rowId xmlns:a16="http://schemas.microsoft.com/office/drawing/2014/main" xmlns="" val="10001"/>
                  </a:ext>
                </a:extLst>
              </a:tr>
              <a:tr h="181087">
                <a:tc vMerge="1">
                  <a:txBody>
                    <a:bodyPr/>
                    <a:lstStyle/>
                    <a:p>
                      <a:endParaRPr lang="en-US"/>
                    </a:p>
                  </a:txBody>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extLst>
                  <a:ext uri="{0D108BD9-81ED-4DB2-BD59-A6C34878D82A}">
                    <a16:rowId xmlns:a16="http://schemas.microsoft.com/office/drawing/2014/main" xmlns="" val="10002"/>
                  </a:ext>
                </a:extLst>
              </a:tr>
              <a:tr h="196834">
                <a:tc>
                  <a:txBody>
                    <a:bodyPr/>
                    <a:lstStyle/>
                    <a:p>
                      <a:pPr algn="ctr" fontAlgn="ctr"/>
                      <a:r>
                        <a:rPr lang="en-US" sz="1200" b="1" i="0" u="none" strike="noStrike">
                          <a:solidFill>
                            <a:srgbClr val="000000"/>
                          </a:solidFill>
                          <a:effectLst/>
                          <a:latin typeface="Calibri"/>
                        </a:rPr>
                        <a:t>NNU-Hospital Intersection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38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6834">
                <a:tc>
                  <a:txBody>
                    <a:bodyPr/>
                    <a:lstStyle/>
                    <a:p>
                      <a:pPr algn="ctr" fontAlgn="b"/>
                      <a:r>
                        <a:rPr lang="en-US" sz="1200" b="1" i="0" u="none" strike="noStrike">
                          <a:solidFill>
                            <a:srgbClr val="000000"/>
                          </a:solidFill>
                          <a:effectLst/>
                          <a:latin typeface="Calibri"/>
                        </a:rPr>
                        <a:t>Sabastia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85795">
                <a:tc>
                  <a:txBody>
                    <a:bodyPr/>
                    <a:lstStyle/>
                    <a:p>
                      <a:pPr algn="ctr" fontAlgn="b"/>
                      <a:r>
                        <a:rPr lang="en-US" sz="1200" b="1" i="0" u="none" strike="noStrike" dirty="0" err="1">
                          <a:solidFill>
                            <a:srgbClr val="000000"/>
                          </a:solidFill>
                          <a:effectLst/>
                          <a:latin typeface="Calibri"/>
                        </a:rPr>
                        <a:t>Azmout</a:t>
                      </a:r>
                      <a:r>
                        <a:rPr lang="en-US" sz="1200" b="1" i="0" u="none" strike="noStrike" dirty="0">
                          <a:solidFill>
                            <a:srgbClr val="000000"/>
                          </a:solidFill>
                          <a:effectLst/>
                          <a:latin typeface="Calibri"/>
                        </a:rPr>
                        <a:t>, </a:t>
                      </a:r>
                      <a:r>
                        <a:rPr lang="en-US" sz="1200" b="1" i="0" u="none" strike="noStrike" dirty="0" err="1">
                          <a:solidFill>
                            <a:srgbClr val="000000"/>
                          </a:solidFill>
                          <a:effectLst/>
                          <a:latin typeface="Calibri"/>
                        </a:rPr>
                        <a:t>Saleem</a:t>
                      </a:r>
                      <a:r>
                        <a:rPr lang="en-US" sz="1200" b="1" i="0" u="none" strike="noStrike" dirty="0">
                          <a:solidFill>
                            <a:srgbClr val="000000"/>
                          </a:solidFill>
                          <a:effectLst/>
                          <a:latin typeface="Calibri"/>
                        </a:rPr>
                        <a:t>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36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96834">
                <a:tc>
                  <a:txBody>
                    <a:bodyPr/>
                    <a:lstStyle/>
                    <a:p>
                      <a:pPr algn="ctr" fontAlgn="b"/>
                      <a:r>
                        <a:rPr lang="en-US" sz="1200" b="1" i="0" u="none" strike="noStrike">
                          <a:solidFill>
                            <a:srgbClr val="000000"/>
                          </a:solidFill>
                          <a:effectLst/>
                          <a:latin typeface="Calibri"/>
                        </a:rPr>
                        <a:t>Hewara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124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81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370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81087">
                <a:tc>
                  <a:txBody>
                    <a:bodyPr/>
                    <a:lstStyle/>
                    <a:p>
                      <a:pPr algn="ctr" fontAlgn="b"/>
                      <a:r>
                        <a:rPr lang="en-US" sz="1100" b="1" i="0" u="none" strike="noStrike">
                          <a:solidFill>
                            <a:srgbClr val="000000"/>
                          </a:solidFill>
                          <a:effectLst/>
                          <a:latin typeface="Calibri"/>
                        </a:rPr>
                        <a:t>Tell-Street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55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96834">
                <a:tc>
                  <a:txBody>
                    <a:bodyPr/>
                    <a:lstStyle/>
                    <a:p>
                      <a:pPr algn="ctr" fontAlgn="b"/>
                      <a:r>
                        <a:rPr lang="en-US" sz="1200" b="1" i="0" u="none" strike="noStrike">
                          <a:solidFill>
                            <a:srgbClr val="000000"/>
                          </a:solidFill>
                          <a:effectLst/>
                          <a:latin typeface="Calibri"/>
                        </a:rPr>
                        <a:t>Al-Basateen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45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33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134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96834">
                <a:tc>
                  <a:txBody>
                    <a:bodyPr/>
                    <a:lstStyle/>
                    <a:p>
                      <a:pPr algn="ctr" fontAlgn="b"/>
                      <a:r>
                        <a:rPr lang="en-US" sz="1200" b="1" i="0" u="none" strike="noStrike">
                          <a:solidFill>
                            <a:srgbClr val="000000"/>
                          </a:solidFill>
                          <a:effectLst/>
                          <a:latin typeface="Calibri"/>
                        </a:rPr>
                        <a:t>Al-Bathan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59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96834">
                <a:tc>
                  <a:txBody>
                    <a:bodyPr/>
                    <a:lstStyle/>
                    <a:p>
                      <a:pPr algn="ctr" fontAlgn="b"/>
                      <a:r>
                        <a:rPr lang="en-US" sz="1200" b="1" i="0" u="none" strike="noStrike">
                          <a:solidFill>
                            <a:srgbClr val="000000"/>
                          </a:solidFill>
                          <a:effectLst/>
                          <a:latin typeface="Calibri"/>
                        </a:rPr>
                        <a:t>Bizzaria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27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82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207976">
                <a:tc>
                  <a:txBody>
                    <a:bodyPr/>
                    <a:lstStyle/>
                    <a:p>
                      <a:pPr algn="ctr" fontAlgn="b"/>
                      <a:r>
                        <a:rPr lang="en-US" sz="1200" b="1" i="0" u="none" strike="noStrike">
                          <a:solidFill>
                            <a:srgbClr val="000000"/>
                          </a:solidFill>
                          <a:effectLst/>
                          <a:latin typeface="Calibri"/>
                        </a:rPr>
                        <a:t>Qusin-Surra(Qalqilia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37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34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109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196834">
                <a:tc>
                  <a:txBody>
                    <a:bodyPr/>
                    <a:lstStyle/>
                    <a:p>
                      <a:pPr algn="ctr" fontAlgn="b"/>
                      <a:r>
                        <a:rPr lang="en-US" sz="1200" b="1" i="0" u="none" strike="noStrike" dirty="0" err="1">
                          <a:solidFill>
                            <a:srgbClr val="000000"/>
                          </a:solidFill>
                          <a:effectLst/>
                          <a:latin typeface="Calibri"/>
                        </a:rPr>
                        <a:t>Qusin</a:t>
                      </a:r>
                      <a:r>
                        <a:rPr lang="en-US" sz="1200" b="1" i="0" u="none" strike="noStrike" dirty="0">
                          <a:solidFill>
                            <a:srgbClr val="000000"/>
                          </a:solidFill>
                          <a:effectLst/>
                          <a:latin typeface="Calibri"/>
                        </a:rPr>
                        <a:t>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31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bl>
          </a:graphicData>
        </a:graphic>
      </p:graphicFrame>
      <p:sp>
        <p:nvSpPr>
          <p:cNvPr id="8" name="مربع نص 7"/>
          <p:cNvSpPr txBox="1"/>
          <p:nvPr/>
        </p:nvSpPr>
        <p:spPr>
          <a:xfrm>
            <a:off x="2667000" y="361950"/>
            <a:ext cx="4572000" cy="307777"/>
          </a:xfrm>
          <a:prstGeom prst="rect">
            <a:avLst/>
          </a:prstGeom>
          <a:noFill/>
        </p:spPr>
        <p:txBody>
          <a:bodyPr wrap="square" rtlCol="0">
            <a:spAutoFit/>
          </a:bodyPr>
          <a:lstStyle/>
          <a:p>
            <a:pPr algn="ctr"/>
            <a:r>
              <a:rPr lang="en-US" b="1" dirty="0" smtClean="0">
                <a:solidFill>
                  <a:srgbClr val="3F5378"/>
                </a:solidFill>
              </a:rPr>
              <a:t>Application of International Methods </a:t>
            </a:r>
            <a:endParaRPr lang="en-US" b="1" dirty="0">
              <a:solidFill>
                <a:srgbClr val="3F5378"/>
              </a:solidFill>
            </a:endParaRPr>
          </a:p>
        </p:txBody>
      </p:sp>
    </p:spTree>
    <p:extLst>
      <p:ext uri="{BB962C8B-B14F-4D97-AF65-F5344CB8AC3E}">
        <p14:creationId xmlns:p14="http://schemas.microsoft.com/office/powerpoint/2010/main" val="2393996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16</a:t>
            </a:r>
            <a:endParaRPr lang="en" dirty="0"/>
          </a:p>
        </p:txBody>
      </p:sp>
      <p:graphicFrame>
        <p:nvGraphicFramePr>
          <p:cNvPr id="4" name="جدول 3"/>
          <p:cNvGraphicFramePr>
            <a:graphicFrameLocks noGrp="1"/>
          </p:cNvGraphicFramePr>
          <p:nvPr>
            <p:extLst>
              <p:ext uri="{D42A27DB-BD31-4B8C-83A1-F6EECF244321}">
                <p14:modId xmlns:p14="http://schemas.microsoft.com/office/powerpoint/2010/main" val="3623163282"/>
              </p:ext>
            </p:extLst>
          </p:nvPr>
        </p:nvGraphicFramePr>
        <p:xfrm>
          <a:off x="990600" y="1123950"/>
          <a:ext cx="3352799" cy="2743205"/>
        </p:xfrm>
        <a:graphic>
          <a:graphicData uri="http://schemas.openxmlformats.org/drawingml/2006/table">
            <a:tbl>
              <a:tblPr/>
              <a:tblGrid>
                <a:gridCol w="1797878">
                  <a:extLst>
                    <a:ext uri="{9D8B030D-6E8A-4147-A177-3AD203B41FA5}">
                      <a16:colId xmlns:a16="http://schemas.microsoft.com/office/drawing/2014/main" xmlns="" val="20000"/>
                    </a:ext>
                  </a:extLst>
                </a:gridCol>
                <a:gridCol w="518307">
                  <a:extLst>
                    <a:ext uri="{9D8B030D-6E8A-4147-A177-3AD203B41FA5}">
                      <a16:colId xmlns:a16="http://schemas.microsoft.com/office/drawing/2014/main" xmlns="" val="20001"/>
                    </a:ext>
                  </a:extLst>
                </a:gridCol>
                <a:gridCol w="518307">
                  <a:extLst>
                    <a:ext uri="{9D8B030D-6E8A-4147-A177-3AD203B41FA5}">
                      <a16:colId xmlns:a16="http://schemas.microsoft.com/office/drawing/2014/main" xmlns="" val="20002"/>
                    </a:ext>
                  </a:extLst>
                </a:gridCol>
                <a:gridCol w="518307">
                  <a:extLst>
                    <a:ext uri="{9D8B030D-6E8A-4147-A177-3AD203B41FA5}">
                      <a16:colId xmlns:a16="http://schemas.microsoft.com/office/drawing/2014/main" xmlns="" val="20003"/>
                    </a:ext>
                  </a:extLst>
                </a:gridCol>
              </a:tblGrid>
              <a:tr h="228726">
                <a:tc gridSpan="4">
                  <a:txBody>
                    <a:bodyPr/>
                    <a:lstStyle/>
                    <a:p>
                      <a:pPr algn="ctr" fontAlgn="b"/>
                      <a:r>
                        <a:rPr lang="en-US" sz="1400" b="1" i="0" u="none" strike="noStrike" dirty="0">
                          <a:solidFill>
                            <a:srgbClr val="000000"/>
                          </a:solidFill>
                          <a:effectLst/>
                          <a:latin typeface="Calibri"/>
                        </a:rPr>
                        <a:t>2021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182981">
                <a:tc rowSpan="2">
                  <a:txBody>
                    <a:bodyPr/>
                    <a:lstStyle/>
                    <a:p>
                      <a:pPr algn="ctr" fontAlgn="b"/>
                      <a:r>
                        <a:rPr lang="en-US" sz="1400" b="1" i="0" u="none" strike="noStrike" dirty="0" smtClean="0">
                          <a:solidFill>
                            <a:srgbClr val="000000"/>
                          </a:solidFill>
                          <a:effectLst/>
                          <a:latin typeface="Calibri"/>
                        </a:rPr>
                        <a:t>Location </a:t>
                      </a:r>
                      <a:endParaRPr lang="en-US" sz="14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Jordan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rgbClr val="000000"/>
                          </a:solidFill>
                          <a:effectLst/>
                          <a:latin typeface="Calibri"/>
                        </a:rPr>
                        <a:t>India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rgbClr val="000000"/>
                          </a:solidFill>
                          <a:effectLst/>
                          <a:latin typeface="Calibri"/>
                        </a:rPr>
                        <a:t>Ethiopia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extLst>
                  <a:ext uri="{0D108BD9-81ED-4DB2-BD59-A6C34878D82A}">
                    <a16:rowId xmlns:a16="http://schemas.microsoft.com/office/drawing/2014/main" xmlns="" val="10001"/>
                  </a:ext>
                </a:extLst>
              </a:tr>
              <a:tr h="182981">
                <a:tc vMerge="1">
                  <a:txBody>
                    <a:bodyPr/>
                    <a:lstStyle/>
                    <a:p>
                      <a:endParaRPr lang="en-US"/>
                    </a:p>
                  </a:txBody>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extLst>
                  <a:ext uri="{0D108BD9-81ED-4DB2-BD59-A6C34878D82A}">
                    <a16:rowId xmlns:a16="http://schemas.microsoft.com/office/drawing/2014/main" xmlns="" val="10002"/>
                  </a:ext>
                </a:extLst>
              </a:tr>
              <a:tr h="198229">
                <a:tc>
                  <a:txBody>
                    <a:bodyPr/>
                    <a:lstStyle/>
                    <a:p>
                      <a:pPr algn="ctr" fontAlgn="ctr"/>
                      <a:r>
                        <a:rPr lang="en-US" sz="1200" b="1" i="0" u="none" strike="noStrike">
                          <a:solidFill>
                            <a:srgbClr val="000000"/>
                          </a:solidFill>
                          <a:effectLst/>
                          <a:latin typeface="Calibri"/>
                        </a:rPr>
                        <a:t>NNU-Hospital Intersection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8229">
                <a:tc>
                  <a:txBody>
                    <a:bodyPr/>
                    <a:lstStyle/>
                    <a:p>
                      <a:pPr algn="ctr" fontAlgn="b"/>
                      <a:r>
                        <a:rPr lang="en-US" sz="1200" b="1" i="0" u="none" strike="noStrike">
                          <a:solidFill>
                            <a:srgbClr val="000000"/>
                          </a:solidFill>
                          <a:effectLst/>
                          <a:latin typeface="Calibri"/>
                        </a:rPr>
                        <a:t>Sabastia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79704">
                <a:tc>
                  <a:txBody>
                    <a:bodyPr/>
                    <a:lstStyle/>
                    <a:p>
                      <a:pPr algn="ctr" fontAlgn="b"/>
                      <a:r>
                        <a:rPr lang="en-US" sz="1200" b="1" i="0" u="none" strike="noStrike">
                          <a:solidFill>
                            <a:srgbClr val="000000"/>
                          </a:solidFill>
                          <a:effectLst/>
                          <a:latin typeface="Calibri"/>
                        </a:rPr>
                        <a:t>Azmout, Saleem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98229">
                <a:tc>
                  <a:txBody>
                    <a:bodyPr/>
                    <a:lstStyle/>
                    <a:p>
                      <a:pPr algn="ctr" fontAlgn="b"/>
                      <a:r>
                        <a:rPr lang="en-US" sz="1200" b="1" i="0" u="none" strike="noStrike">
                          <a:solidFill>
                            <a:srgbClr val="000000"/>
                          </a:solidFill>
                          <a:effectLst/>
                          <a:latin typeface="Calibri"/>
                        </a:rPr>
                        <a:t>Hewara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123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93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366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82981">
                <a:tc>
                  <a:txBody>
                    <a:bodyPr/>
                    <a:lstStyle/>
                    <a:p>
                      <a:pPr algn="ctr" fontAlgn="b"/>
                      <a:r>
                        <a:rPr lang="en-US" sz="1100" b="1" i="0" u="none" strike="noStrike">
                          <a:solidFill>
                            <a:srgbClr val="000000"/>
                          </a:solidFill>
                          <a:effectLst/>
                          <a:latin typeface="Calibri"/>
                        </a:rPr>
                        <a:t>Tell-Street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98229">
                <a:tc>
                  <a:txBody>
                    <a:bodyPr/>
                    <a:lstStyle/>
                    <a:p>
                      <a:pPr algn="ctr" fontAlgn="b"/>
                      <a:r>
                        <a:rPr lang="en-US" sz="1200" b="1" i="0" u="none" strike="noStrike" dirty="0">
                          <a:solidFill>
                            <a:srgbClr val="000000"/>
                          </a:solidFill>
                          <a:effectLst/>
                          <a:latin typeface="Calibri"/>
                        </a:rPr>
                        <a:t>Al-</a:t>
                      </a:r>
                      <a:r>
                        <a:rPr lang="en-US" sz="1200" b="1" i="0" u="none" strike="noStrike" dirty="0" err="1">
                          <a:solidFill>
                            <a:srgbClr val="000000"/>
                          </a:solidFill>
                          <a:effectLst/>
                          <a:latin typeface="Calibri"/>
                        </a:rPr>
                        <a:t>Basateen</a:t>
                      </a:r>
                      <a:endParaRPr lang="en-US" sz="12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79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98229">
                <a:tc>
                  <a:txBody>
                    <a:bodyPr/>
                    <a:lstStyle/>
                    <a:p>
                      <a:pPr algn="ctr" fontAlgn="b"/>
                      <a:r>
                        <a:rPr lang="en-US" sz="1200" b="1" i="0" u="none" strike="noStrike">
                          <a:solidFill>
                            <a:srgbClr val="000000"/>
                          </a:solidFill>
                          <a:effectLst/>
                          <a:latin typeface="Calibri"/>
                        </a:rPr>
                        <a:t>Al-Bathan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50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53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136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98229">
                <a:tc>
                  <a:txBody>
                    <a:bodyPr/>
                    <a:lstStyle/>
                    <a:p>
                      <a:pPr algn="ctr" fontAlgn="b"/>
                      <a:r>
                        <a:rPr lang="en-US" sz="1200" b="1" i="0" u="none" strike="noStrike" dirty="0" err="1">
                          <a:solidFill>
                            <a:srgbClr val="000000"/>
                          </a:solidFill>
                          <a:effectLst/>
                          <a:latin typeface="Calibri"/>
                        </a:rPr>
                        <a:t>Bizzaria</a:t>
                      </a:r>
                      <a:r>
                        <a:rPr lang="en-US" sz="1200" b="1" i="0" u="none" strike="noStrike" dirty="0">
                          <a:solidFill>
                            <a:srgbClr val="000000"/>
                          </a:solidFill>
                          <a:effectLst/>
                          <a:latin typeface="Calibri"/>
                        </a:rPr>
                        <a:t>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198229">
                <a:tc>
                  <a:txBody>
                    <a:bodyPr/>
                    <a:lstStyle/>
                    <a:p>
                      <a:pPr algn="ctr" fontAlgn="b"/>
                      <a:r>
                        <a:rPr lang="en-US" sz="1200" b="1" i="0" u="none" strike="noStrike">
                          <a:solidFill>
                            <a:srgbClr val="000000"/>
                          </a:solidFill>
                          <a:effectLst/>
                          <a:latin typeface="Calibri"/>
                        </a:rPr>
                        <a:t>Qusin-Surra(Qalqilia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52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198229">
                <a:tc>
                  <a:txBody>
                    <a:bodyPr/>
                    <a:lstStyle/>
                    <a:p>
                      <a:pPr algn="ctr" fontAlgn="b"/>
                      <a:r>
                        <a:rPr lang="en-US" sz="1200" b="1" i="0" u="none" strike="noStrike">
                          <a:solidFill>
                            <a:srgbClr val="000000"/>
                          </a:solidFill>
                          <a:effectLst/>
                          <a:latin typeface="Calibri"/>
                        </a:rPr>
                        <a:t>Qusin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600924951"/>
              </p:ext>
            </p:extLst>
          </p:nvPr>
        </p:nvGraphicFramePr>
        <p:xfrm>
          <a:off x="4724400" y="1123950"/>
          <a:ext cx="3355847" cy="2743196"/>
        </p:xfrm>
        <a:graphic>
          <a:graphicData uri="http://schemas.openxmlformats.org/drawingml/2006/table">
            <a:tbl>
              <a:tblPr/>
              <a:tblGrid>
                <a:gridCol w="1799513">
                  <a:extLst>
                    <a:ext uri="{9D8B030D-6E8A-4147-A177-3AD203B41FA5}">
                      <a16:colId xmlns:a16="http://schemas.microsoft.com/office/drawing/2014/main" xmlns="" val="20000"/>
                    </a:ext>
                  </a:extLst>
                </a:gridCol>
                <a:gridCol w="518778">
                  <a:extLst>
                    <a:ext uri="{9D8B030D-6E8A-4147-A177-3AD203B41FA5}">
                      <a16:colId xmlns:a16="http://schemas.microsoft.com/office/drawing/2014/main" xmlns="" val="20001"/>
                    </a:ext>
                  </a:extLst>
                </a:gridCol>
                <a:gridCol w="518778">
                  <a:extLst>
                    <a:ext uri="{9D8B030D-6E8A-4147-A177-3AD203B41FA5}">
                      <a16:colId xmlns:a16="http://schemas.microsoft.com/office/drawing/2014/main" xmlns="" val="20002"/>
                    </a:ext>
                  </a:extLst>
                </a:gridCol>
                <a:gridCol w="518778">
                  <a:extLst>
                    <a:ext uri="{9D8B030D-6E8A-4147-A177-3AD203B41FA5}">
                      <a16:colId xmlns:a16="http://schemas.microsoft.com/office/drawing/2014/main" xmlns="" val="20003"/>
                    </a:ext>
                  </a:extLst>
                </a:gridCol>
              </a:tblGrid>
              <a:tr h="228486">
                <a:tc gridSpan="4">
                  <a:txBody>
                    <a:bodyPr/>
                    <a:lstStyle/>
                    <a:p>
                      <a:pPr algn="ctr" fontAlgn="b"/>
                      <a:r>
                        <a:rPr lang="en-US" sz="1400" b="1" i="0" u="none" strike="noStrike" dirty="0">
                          <a:solidFill>
                            <a:srgbClr val="000000"/>
                          </a:solidFill>
                          <a:effectLst/>
                          <a:latin typeface="Calibri"/>
                        </a:rPr>
                        <a:t>2022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182790">
                <a:tc rowSpan="2">
                  <a:txBody>
                    <a:bodyPr/>
                    <a:lstStyle/>
                    <a:p>
                      <a:pPr algn="ctr" fontAlgn="b"/>
                      <a:r>
                        <a:rPr lang="en-US" sz="1400" b="1" i="0" u="none" strike="noStrike" dirty="0" smtClean="0">
                          <a:solidFill>
                            <a:srgbClr val="000000"/>
                          </a:solidFill>
                          <a:effectLst/>
                          <a:latin typeface="Calibri"/>
                        </a:rPr>
                        <a:t>Location</a:t>
                      </a:r>
                      <a:endParaRPr lang="en-US" sz="1400" b="1" i="0" u="none" strike="noStrike" dirty="0">
                        <a:solidFill>
                          <a:srgbClr val="000000"/>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a:rPr>
                        <a:t>Jordan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rgbClr val="000000"/>
                          </a:solidFill>
                          <a:effectLst/>
                          <a:latin typeface="Calibri"/>
                        </a:rPr>
                        <a:t>India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tc>
                  <a:txBody>
                    <a:bodyPr/>
                    <a:lstStyle/>
                    <a:p>
                      <a:pPr algn="ctr" fontAlgn="ctr"/>
                      <a:r>
                        <a:rPr lang="en-US" sz="1100" b="1" i="0" u="none" strike="noStrike" dirty="0">
                          <a:solidFill>
                            <a:srgbClr val="000000"/>
                          </a:solidFill>
                          <a:effectLst/>
                          <a:latin typeface="Calibri"/>
                        </a:rPr>
                        <a:t>Ethiopia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800"/>
                    </a:solidFill>
                  </a:tcPr>
                </a:tc>
                <a:extLst>
                  <a:ext uri="{0D108BD9-81ED-4DB2-BD59-A6C34878D82A}">
                    <a16:rowId xmlns:a16="http://schemas.microsoft.com/office/drawing/2014/main" xmlns="" val="10001"/>
                  </a:ext>
                </a:extLst>
              </a:tr>
              <a:tr h="182790">
                <a:tc vMerge="1">
                  <a:txBody>
                    <a:bodyPr/>
                    <a:lstStyle/>
                    <a:p>
                      <a:endParaRPr lang="en-US"/>
                    </a:p>
                  </a:txBody>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tc>
                  <a:txBody>
                    <a:bodyPr/>
                    <a:lstStyle/>
                    <a:p>
                      <a:pPr algn="ctr" fontAlgn="ctr"/>
                      <a:r>
                        <a:rPr lang="en-US" sz="1100" b="1" i="0" u="none" strike="noStrike" dirty="0">
                          <a:solidFill>
                            <a:schemeClr val="bg1"/>
                          </a:solidFill>
                          <a:effectLst/>
                          <a:latin typeface="Calibri"/>
                        </a:rPr>
                        <a:t>SI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F5378"/>
                    </a:solidFill>
                  </a:tcPr>
                </a:tc>
                <a:extLst>
                  <a:ext uri="{0D108BD9-81ED-4DB2-BD59-A6C34878D82A}">
                    <a16:rowId xmlns:a16="http://schemas.microsoft.com/office/drawing/2014/main" xmlns="" val="10002"/>
                  </a:ext>
                </a:extLst>
              </a:tr>
              <a:tr h="198021">
                <a:tc>
                  <a:txBody>
                    <a:bodyPr/>
                    <a:lstStyle/>
                    <a:p>
                      <a:pPr algn="ctr" fontAlgn="ctr"/>
                      <a:r>
                        <a:rPr lang="en-US" sz="1200" b="1" i="0" u="none" strike="noStrike">
                          <a:solidFill>
                            <a:srgbClr val="000000"/>
                          </a:solidFill>
                          <a:effectLst/>
                          <a:latin typeface="Calibri"/>
                        </a:rPr>
                        <a:t>NNU-Hospital Intersection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11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8021">
                <a:tc>
                  <a:txBody>
                    <a:bodyPr/>
                    <a:lstStyle/>
                    <a:p>
                      <a:pPr algn="ctr" fontAlgn="b"/>
                      <a:r>
                        <a:rPr lang="en-US" sz="1200" b="1" i="0" u="none" strike="noStrike">
                          <a:solidFill>
                            <a:srgbClr val="000000"/>
                          </a:solidFill>
                          <a:effectLst/>
                          <a:latin typeface="Calibri"/>
                        </a:rPr>
                        <a:t>Sabastia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82172">
                <a:tc>
                  <a:txBody>
                    <a:bodyPr/>
                    <a:lstStyle/>
                    <a:p>
                      <a:pPr algn="ctr" fontAlgn="b"/>
                      <a:r>
                        <a:rPr lang="en-US" sz="1200" b="1" i="0" u="none" strike="noStrike">
                          <a:solidFill>
                            <a:srgbClr val="000000"/>
                          </a:solidFill>
                          <a:effectLst/>
                          <a:latin typeface="Calibri"/>
                        </a:rPr>
                        <a:t>Azmout, Saleem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98021">
                <a:tc>
                  <a:txBody>
                    <a:bodyPr/>
                    <a:lstStyle/>
                    <a:p>
                      <a:pPr algn="ctr" fontAlgn="b"/>
                      <a:r>
                        <a:rPr lang="en-US" sz="1200" b="1" i="0" u="none" strike="noStrike">
                          <a:solidFill>
                            <a:srgbClr val="000000"/>
                          </a:solidFill>
                          <a:effectLst/>
                          <a:latin typeface="Calibri"/>
                        </a:rPr>
                        <a:t>Hewara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71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219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82790">
                <a:tc>
                  <a:txBody>
                    <a:bodyPr/>
                    <a:lstStyle/>
                    <a:p>
                      <a:pPr algn="ctr" fontAlgn="b"/>
                      <a:r>
                        <a:rPr lang="en-US" sz="1100" b="1" i="0" u="none" strike="noStrike">
                          <a:solidFill>
                            <a:srgbClr val="000000"/>
                          </a:solidFill>
                          <a:effectLst/>
                          <a:latin typeface="Calibri"/>
                        </a:rPr>
                        <a:t>Tell-Street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48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98021">
                <a:tc>
                  <a:txBody>
                    <a:bodyPr/>
                    <a:lstStyle/>
                    <a:p>
                      <a:pPr algn="ctr" fontAlgn="b"/>
                      <a:r>
                        <a:rPr lang="en-US" sz="1200" b="1" i="0" u="none" strike="noStrike">
                          <a:solidFill>
                            <a:srgbClr val="000000"/>
                          </a:solidFill>
                          <a:effectLst/>
                          <a:latin typeface="Calibri"/>
                        </a:rPr>
                        <a:t>Al-Basateen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63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98021">
                <a:tc>
                  <a:txBody>
                    <a:bodyPr/>
                    <a:lstStyle/>
                    <a:p>
                      <a:pPr algn="ctr" fontAlgn="b"/>
                      <a:r>
                        <a:rPr lang="en-US" sz="1200" b="1" i="0" u="none" strike="noStrike">
                          <a:solidFill>
                            <a:srgbClr val="000000"/>
                          </a:solidFill>
                          <a:effectLst/>
                          <a:latin typeface="Calibri"/>
                        </a:rPr>
                        <a:t>Al-Bathan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98021">
                <a:tc>
                  <a:txBody>
                    <a:bodyPr/>
                    <a:lstStyle/>
                    <a:p>
                      <a:pPr algn="ctr" fontAlgn="b"/>
                      <a:r>
                        <a:rPr lang="en-US" sz="1200" b="1" i="0" u="none" strike="noStrike">
                          <a:solidFill>
                            <a:srgbClr val="000000"/>
                          </a:solidFill>
                          <a:effectLst/>
                          <a:latin typeface="Calibri"/>
                        </a:rPr>
                        <a:t>Bizzaria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39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198021">
                <a:tc>
                  <a:txBody>
                    <a:bodyPr/>
                    <a:lstStyle/>
                    <a:p>
                      <a:pPr algn="ctr" fontAlgn="b"/>
                      <a:r>
                        <a:rPr lang="en-US" sz="1200" b="1" i="0" u="none" strike="noStrike">
                          <a:solidFill>
                            <a:srgbClr val="000000"/>
                          </a:solidFill>
                          <a:effectLst/>
                          <a:latin typeface="Calibri"/>
                        </a:rPr>
                        <a:t>Qusin-Surra(Qalqilia Street)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82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198021">
                <a:tc>
                  <a:txBody>
                    <a:bodyPr/>
                    <a:lstStyle/>
                    <a:p>
                      <a:pPr algn="ctr" fontAlgn="b"/>
                      <a:r>
                        <a:rPr lang="en-US" sz="1200" b="1" i="0" u="none" strike="noStrike" dirty="0" err="1">
                          <a:solidFill>
                            <a:srgbClr val="000000"/>
                          </a:solidFill>
                          <a:effectLst/>
                          <a:latin typeface="Calibri"/>
                        </a:rPr>
                        <a:t>Qusin</a:t>
                      </a:r>
                      <a:r>
                        <a:rPr lang="en-US" sz="1200" b="1" i="0" u="none" strike="noStrike" dirty="0">
                          <a:solidFill>
                            <a:srgbClr val="000000"/>
                          </a:solidFill>
                          <a:effectLst/>
                          <a:latin typeface="Calibri"/>
                        </a:rPr>
                        <a:t> Intersection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22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a:rPr>
                        <a:t>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65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bl>
          </a:graphicData>
        </a:graphic>
      </p:graphicFrame>
      <p:sp>
        <p:nvSpPr>
          <p:cNvPr id="6" name="مستطيل 5"/>
          <p:cNvSpPr/>
          <p:nvPr/>
        </p:nvSpPr>
        <p:spPr>
          <a:xfrm>
            <a:off x="3124200" y="514350"/>
            <a:ext cx="3331361" cy="307777"/>
          </a:xfrm>
          <a:prstGeom prst="rect">
            <a:avLst/>
          </a:prstGeom>
        </p:spPr>
        <p:txBody>
          <a:bodyPr wrap="none">
            <a:spAutoFit/>
          </a:bodyPr>
          <a:lstStyle/>
          <a:p>
            <a:pPr algn="ctr"/>
            <a:r>
              <a:rPr lang="en-US" b="1" dirty="0">
                <a:solidFill>
                  <a:srgbClr val="3F5378"/>
                </a:solidFill>
              </a:rPr>
              <a:t>Application of International Methods </a:t>
            </a:r>
          </a:p>
        </p:txBody>
      </p:sp>
    </p:spTree>
    <p:extLst>
      <p:ext uri="{BB962C8B-B14F-4D97-AF65-F5344CB8AC3E}">
        <p14:creationId xmlns:p14="http://schemas.microsoft.com/office/powerpoint/2010/main" val="3342372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F859FF2-7020-E272-F747-05DD812D0D3E}"/>
              </a:ext>
            </a:extLst>
          </p:cNvPr>
          <p:cNvSpPr>
            <a:spLocks noGrp="1"/>
          </p:cNvSpPr>
          <p:nvPr>
            <p:ph type="sldNum" idx="12"/>
          </p:nvPr>
        </p:nvSpPr>
        <p:spPr/>
        <p:txBody>
          <a:bodyPr/>
          <a:lstStyle/>
          <a:p>
            <a:pPr marL="0" lvl="0" indent="0" algn="r" rtl="0">
              <a:spcBef>
                <a:spcPts val="0"/>
              </a:spcBef>
              <a:spcAft>
                <a:spcPts val="0"/>
              </a:spcAft>
              <a:buNone/>
            </a:pPr>
            <a:r>
              <a:rPr lang="en" dirty="0" smtClean="0"/>
              <a:t>17</a:t>
            </a:r>
            <a:endParaRPr lang="en" dirty="0"/>
          </a:p>
        </p:txBody>
      </p:sp>
      <p:sp>
        <p:nvSpPr>
          <p:cNvPr id="3" name="Google Shape;843;p44">
            <a:extLst>
              <a:ext uri="{FF2B5EF4-FFF2-40B4-BE49-F238E27FC236}">
                <a16:creationId xmlns:a16="http://schemas.microsoft.com/office/drawing/2014/main" xmlns="" id="{B4CE9824-E1A5-2125-A1F4-BC9FE927C535}"/>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600" dirty="0">
                <a:latin typeface="Times New Roman" pitchFamily="18" charset="0"/>
                <a:cs typeface="Times New Roman" pitchFamily="18" charset="0"/>
              </a:rPr>
              <a:t>Analysis</a:t>
            </a:r>
          </a:p>
        </p:txBody>
      </p:sp>
      <p:sp>
        <p:nvSpPr>
          <p:cNvPr id="4" name="مربع نص 6">
            <a:extLst>
              <a:ext uri="{FF2B5EF4-FFF2-40B4-BE49-F238E27FC236}">
                <a16:creationId xmlns:a16="http://schemas.microsoft.com/office/drawing/2014/main" xmlns="" id="{9C88F9A7-B094-1BA8-71C7-6E024E084773}"/>
              </a:ext>
            </a:extLst>
          </p:cNvPr>
          <p:cNvSpPr txBox="1"/>
          <p:nvPr/>
        </p:nvSpPr>
        <p:spPr>
          <a:xfrm>
            <a:off x="1447800" y="666750"/>
            <a:ext cx="6629400" cy="338554"/>
          </a:xfrm>
          <a:prstGeom prst="rect">
            <a:avLst/>
          </a:prstGeom>
          <a:noFill/>
        </p:spPr>
        <p:txBody>
          <a:bodyPr wrap="square" rtlCol="0">
            <a:spAutoFit/>
          </a:bodyPr>
          <a:lstStyle/>
          <a:p>
            <a:pPr algn="ctr"/>
            <a:r>
              <a:rPr lang="en-US" sz="1600" b="1" dirty="0">
                <a:solidFill>
                  <a:srgbClr val="3F5378"/>
                </a:solidFill>
              </a:rPr>
              <a:t>Property Damage (New Term)</a:t>
            </a:r>
          </a:p>
        </p:txBody>
      </p:sp>
      <p:graphicFrame>
        <p:nvGraphicFramePr>
          <p:cNvPr id="5" name="Table 4">
            <a:extLst>
              <a:ext uri="{FF2B5EF4-FFF2-40B4-BE49-F238E27FC236}">
                <a16:creationId xmlns:a16="http://schemas.microsoft.com/office/drawing/2014/main" xmlns="" id="{66586643-043E-081B-8E95-CFF0867D1FC6}"/>
              </a:ext>
            </a:extLst>
          </p:cNvPr>
          <p:cNvGraphicFramePr>
            <a:graphicFrameLocks noGrp="1"/>
          </p:cNvGraphicFramePr>
          <p:nvPr>
            <p:extLst>
              <p:ext uri="{D42A27DB-BD31-4B8C-83A1-F6EECF244321}">
                <p14:modId xmlns:p14="http://schemas.microsoft.com/office/powerpoint/2010/main" val="912708113"/>
              </p:ext>
            </p:extLst>
          </p:nvPr>
        </p:nvGraphicFramePr>
        <p:xfrm>
          <a:off x="1676400" y="1200150"/>
          <a:ext cx="5852160" cy="3423438"/>
        </p:xfrm>
        <a:graphic>
          <a:graphicData uri="http://schemas.openxmlformats.org/drawingml/2006/table">
            <a:tbl>
              <a:tblPr rtl="1" firstRow="1" firstCol="1" bandRow="1">
                <a:tableStyleId>{E27665BA-8202-44FC-AD62-C9F0E3EA811A}</a:tableStyleId>
              </a:tblPr>
              <a:tblGrid>
                <a:gridCol w="1079529">
                  <a:extLst>
                    <a:ext uri="{9D8B030D-6E8A-4147-A177-3AD203B41FA5}">
                      <a16:colId xmlns:a16="http://schemas.microsoft.com/office/drawing/2014/main" xmlns="" val="4199509201"/>
                    </a:ext>
                  </a:extLst>
                </a:gridCol>
                <a:gridCol w="951685">
                  <a:extLst>
                    <a:ext uri="{9D8B030D-6E8A-4147-A177-3AD203B41FA5}">
                      <a16:colId xmlns:a16="http://schemas.microsoft.com/office/drawing/2014/main" xmlns="" val="220724088"/>
                    </a:ext>
                  </a:extLst>
                </a:gridCol>
                <a:gridCol w="951685">
                  <a:extLst>
                    <a:ext uri="{9D8B030D-6E8A-4147-A177-3AD203B41FA5}">
                      <a16:colId xmlns:a16="http://schemas.microsoft.com/office/drawing/2014/main" xmlns="" val="1635820119"/>
                    </a:ext>
                  </a:extLst>
                </a:gridCol>
                <a:gridCol w="681803">
                  <a:extLst>
                    <a:ext uri="{9D8B030D-6E8A-4147-A177-3AD203B41FA5}">
                      <a16:colId xmlns:a16="http://schemas.microsoft.com/office/drawing/2014/main" xmlns="" val="2093577539"/>
                    </a:ext>
                  </a:extLst>
                </a:gridCol>
                <a:gridCol w="2187458">
                  <a:extLst>
                    <a:ext uri="{9D8B030D-6E8A-4147-A177-3AD203B41FA5}">
                      <a16:colId xmlns:a16="http://schemas.microsoft.com/office/drawing/2014/main" xmlns="" val="4210997451"/>
                    </a:ext>
                  </a:extLst>
                </a:gridCol>
              </a:tblGrid>
              <a:tr h="451638">
                <a:tc>
                  <a:txBody>
                    <a:bodyPr/>
                    <a:lstStyle/>
                    <a:p>
                      <a:pPr marL="0" marR="0" algn="ctr" rtl="0">
                        <a:lnSpc>
                          <a:spcPct val="150000"/>
                        </a:lnSpc>
                        <a:spcBef>
                          <a:spcPts val="0"/>
                        </a:spcBef>
                        <a:spcAft>
                          <a:spcPts val="0"/>
                        </a:spcAft>
                      </a:pPr>
                      <a:r>
                        <a:rPr lang="en-US" sz="1000" b="1">
                          <a:effectLst/>
                        </a:rPr>
                        <a:t>Property/Total</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solidFill>
                      <a:srgbClr val="FF9800"/>
                    </a:solidFill>
                  </a:tcPr>
                </a:tc>
                <a:tc>
                  <a:txBody>
                    <a:bodyPr/>
                    <a:lstStyle/>
                    <a:p>
                      <a:pPr marL="0" marR="0" algn="ctr" rtl="0">
                        <a:lnSpc>
                          <a:spcPct val="150000"/>
                        </a:lnSpc>
                        <a:spcBef>
                          <a:spcPts val="0"/>
                        </a:spcBef>
                        <a:spcAft>
                          <a:spcPts val="0"/>
                        </a:spcAft>
                      </a:pPr>
                      <a:r>
                        <a:rPr lang="en-US" sz="1000" b="1">
                          <a:effectLst/>
                        </a:rPr>
                        <a:t>Total</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solidFill>
                      <a:srgbClr val="FF9800"/>
                    </a:solidFill>
                  </a:tcPr>
                </a:tc>
                <a:tc>
                  <a:txBody>
                    <a:bodyPr/>
                    <a:lstStyle/>
                    <a:p>
                      <a:pPr marL="0" marR="0" algn="ctr" rtl="0">
                        <a:lnSpc>
                          <a:spcPct val="150000"/>
                        </a:lnSpc>
                        <a:spcBef>
                          <a:spcPts val="0"/>
                        </a:spcBef>
                        <a:spcAft>
                          <a:spcPts val="0"/>
                        </a:spcAft>
                      </a:pPr>
                      <a:r>
                        <a:rPr lang="en-US" sz="1000" b="1">
                          <a:effectLst/>
                        </a:rPr>
                        <a:t>Property</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solidFill>
                      <a:srgbClr val="FF9800"/>
                    </a:solidFill>
                  </a:tcPr>
                </a:tc>
                <a:tc>
                  <a:txBody>
                    <a:bodyPr/>
                    <a:lstStyle/>
                    <a:p>
                      <a:pPr marL="0" marR="0" algn="ctr" rtl="0">
                        <a:lnSpc>
                          <a:spcPct val="150000"/>
                        </a:lnSpc>
                        <a:spcBef>
                          <a:spcPts val="0"/>
                        </a:spcBef>
                        <a:spcAft>
                          <a:spcPts val="0"/>
                        </a:spcAft>
                      </a:pPr>
                      <a:r>
                        <a:rPr lang="en-US" sz="1000" b="1">
                          <a:effectLst/>
                        </a:rPr>
                        <a:t>Physical</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solidFill>
                      <a:srgbClr val="FF9800"/>
                    </a:solidFill>
                  </a:tcPr>
                </a:tc>
                <a:tc>
                  <a:txBody>
                    <a:bodyPr/>
                    <a:lstStyle/>
                    <a:p>
                      <a:pPr marL="0" marR="0" algn="ctr" rtl="0">
                        <a:lnSpc>
                          <a:spcPct val="150000"/>
                        </a:lnSpc>
                        <a:spcBef>
                          <a:spcPts val="0"/>
                        </a:spcBef>
                        <a:spcAft>
                          <a:spcPts val="0"/>
                        </a:spcAft>
                      </a:pPr>
                      <a:r>
                        <a:rPr lang="en-US" sz="1000" b="1" dirty="0">
                          <a:effectLst/>
                        </a:rPr>
                        <a:t>Location</a:t>
                      </a:r>
                      <a:endParaRPr lang="en-US" sz="11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solidFill>
                      <a:srgbClr val="FF9800"/>
                    </a:solidFill>
                  </a:tcPr>
                </a:tc>
                <a:extLst>
                  <a:ext uri="{0D108BD9-81ED-4DB2-BD59-A6C34878D82A}">
                    <a16:rowId xmlns:a16="http://schemas.microsoft.com/office/drawing/2014/main" xmlns="" val="2763346694"/>
                  </a:ext>
                </a:extLst>
              </a:tr>
              <a:tr h="211443">
                <a:tc>
                  <a:txBody>
                    <a:bodyPr/>
                    <a:lstStyle/>
                    <a:p>
                      <a:pPr marL="0" marR="0" algn="ctr" rtl="0">
                        <a:lnSpc>
                          <a:spcPct val="150000"/>
                        </a:lnSpc>
                        <a:spcBef>
                          <a:spcPts val="0"/>
                        </a:spcBef>
                        <a:spcAft>
                          <a:spcPts val="0"/>
                        </a:spcAft>
                      </a:pPr>
                      <a:r>
                        <a:rPr lang="en-US" sz="1000">
                          <a:effectLst/>
                        </a:rPr>
                        <a:t>0.6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140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86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54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dirty="0">
                          <a:effectLst/>
                        </a:rPr>
                        <a:t>NNU-Hospital Intersection</a:t>
                      </a:r>
                      <a:endParaRPr lang="en-US" sz="11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extLst>
                  <a:ext uri="{0D108BD9-81ED-4DB2-BD59-A6C34878D82A}">
                    <a16:rowId xmlns:a16="http://schemas.microsoft.com/office/drawing/2014/main" xmlns="" val="2777027276"/>
                  </a:ext>
                </a:extLst>
              </a:tr>
              <a:tr h="211443">
                <a:tc>
                  <a:txBody>
                    <a:bodyPr/>
                    <a:lstStyle/>
                    <a:p>
                      <a:pPr marL="0" marR="0" algn="ctr" rtl="0">
                        <a:lnSpc>
                          <a:spcPct val="150000"/>
                        </a:lnSpc>
                        <a:spcBef>
                          <a:spcPts val="0"/>
                        </a:spcBef>
                        <a:spcAft>
                          <a:spcPts val="0"/>
                        </a:spcAft>
                      </a:pPr>
                      <a:r>
                        <a:rPr lang="en-US" sz="1000">
                          <a:effectLst/>
                        </a:rPr>
                        <a:t>0.3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13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Sabastia Intersection</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1491207625"/>
                  </a:ext>
                </a:extLst>
              </a:tr>
              <a:tr h="211443">
                <a:tc>
                  <a:txBody>
                    <a:bodyPr/>
                    <a:lstStyle/>
                    <a:p>
                      <a:pPr marL="0" marR="0" algn="ctr" rtl="0">
                        <a:lnSpc>
                          <a:spcPct val="150000"/>
                        </a:lnSpc>
                        <a:spcBef>
                          <a:spcPts val="0"/>
                        </a:spcBef>
                        <a:spcAft>
                          <a:spcPts val="0"/>
                        </a:spcAft>
                      </a:pPr>
                      <a:r>
                        <a:rPr lang="en-US" sz="1000">
                          <a:effectLst/>
                        </a:rPr>
                        <a:t>0.0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28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28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Azmout-Salem Intersection</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694068042"/>
                  </a:ext>
                </a:extLst>
              </a:tr>
              <a:tr h="211443">
                <a:tc>
                  <a:txBody>
                    <a:bodyPr/>
                    <a:lstStyle/>
                    <a:p>
                      <a:pPr marL="0" marR="0" algn="ctr" rtl="0">
                        <a:lnSpc>
                          <a:spcPct val="150000"/>
                        </a:lnSpc>
                        <a:spcBef>
                          <a:spcPts val="0"/>
                        </a:spcBef>
                        <a:spcAft>
                          <a:spcPts val="0"/>
                        </a:spcAft>
                      </a:pPr>
                      <a:r>
                        <a:rPr lang="en-US" sz="1000">
                          <a:effectLst/>
                        </a:rPr>
                        <a:t>0.6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770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445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325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Hewara Street</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4256477375"/>
                  </a:ext>
                </a:extLst>
              </a:tr>
              <a:tr h="211443">
                <a:tc>
                  <a:txBody>
                    <a:bodyPr/>
                    <a:lstStyle/>
                    <a:p>
                      <a:pPr marL="0" marR="0" algn="ctr" rtl="0">
                        <a:lnSpc>
                          <a:spcPct val="150000"/>
                        </a:lnSpc>
                        <a:spcBef>
                          <a:spcPts val="0"/>
                        </a:spcBef>
                        <a:spcAft>
                          <a:spcPts val="0"/>
                        </a:spcAft>
                      </a:pPr>
                      <a:r>
                        <a:rPr lang="en-US" sz="1000">
                          <a:effectLst/>
                        </a:rPr>
                        <a:t>0.7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118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77</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41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Tell-Street</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486519569"/>
                  </a:ext>
                </a:extLst>
              </a:tr>
              <a:tr h="211443">
                <a:tc>
                  <a:txBody>
                    <a:bodyPr/>
                    <a:lstStyle/>
                    <a:p>
                      <a:pPr marL="0" marR="0" algn="ctr" rtl="0">
                        <a:lnSpc>
                          <a:spcPct val="150000"/>
                        </a:lnSpc>
                        <a:spcBef>
                          <a:spcPts val="0"/>
                        </a:spcBef>
                        <a:spcAft>
                          <a:spcPts val="0"/>
                        </a:spcAft>
                      </a:pPr>
                      <a:r>
                        <a:rPr lang="en-US" sz="1000">
                          <a:effectLst/>
                        </a:rPr>
                        <a:t>0.6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195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110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85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Al-Basateen</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725780377"/>
                  </a:ext>
                </a:extLst>
              </a:tr>
              <a:tr h="211443">
                <a:tc>
                  <a:txBody>
                    <a:bodyPr/>
                    <a:lstStyle/>
                    <a:p>
                      <a:pPr marL="0" marR="0" algn="ctr" rtl="0">
                        <a:lnSpc>
                          <a:spcPct val="150000"/>
                        </a:lnSpc>
                        <a:spcBef>
                          <a:spcPts val="0"/>
                        </a:spcBef>
                        <a:spcAft>
                          <a:spcPts val="0"/>
                        </a:spcAft>
                      </a:pPr>
                      <a:r>
                        <a:rPr lang="en-US" sz="1000">
                          <a:effectLst/>
                        </a:rPr>
                        <a:t>0.2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216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50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166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Al-Bathan</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1543829885"/>
                  </a:ext>
                </a:extLst>
              </a:tr>
              <a:tr h="211443">
                <a:tc>
                  <a:txBody>
                    <a:bodyPr/>
                    <a:lstStyle/>
                    <a:p>
                      <a:pPr marL="0" marR="0" algn="ctr" rtl="0">
                        <a:lnSpc>
                          <a:spcPct val="150000"/>
                        </a:lnSpc>
                        <a:spcBef>
                          <a:spcPts val="0"/>
                        </a:spcBef>
                        <a:spcAft>
                          <a:spcPts val="0"/>
                        </a:spcAft>
                      </a:pPr>
                      <a:r>
                        <a:rPr lang="en-US" sz="1000">
                          <a:effectLst/>
                        </a:rPr>
                        <a:t>0.3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83</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22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61</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dirty="0" err="1">
                          <a:effectLst/>
                        </a:rPr>
                        <a:t>Bizzaria</a:t>
                      </a:r>
                      <a:r>
                        <a:rPr lang="en-US" sz="1000" b="1" dirty="0">
                          <a:effectLst/>
                        </a:rPr>
                        <a:t> Intersection</a:t>
                      </a:r>
                      <a:endParaRPr lang="en-US" sz="11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168187413"/>
                  </a:ext>
                </a:extLst>
              </a:tr>
              <a:tr h="211443">
                <a:tc>
                  <a:txBody>
                    <a:bodyPr/>
                    <a:lstStyle/>
                    <a:p>
                      <a:pPr marL="0" marR="0" algn="ctr" rtl="0">
                        <a:lnSpc>
                          <a:spcPct val="150000"/>
                        </a:lnSpc>
                        <a:spcBef>
                          <a:spcPts val="0"/>
                        </a:spcBef>
                        <a:spcAft>
                          <a:spcPts val="0"/>
                        </a:spcAft>
                      </a:pPr>
                      <a:r>
                        <a:rPr lang="en-US" sz="1000">
                          <a:effectLst/>
                        </a:rPr>
                        <a:t>0.4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158</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62</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96</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a:effectLst/>
                        </a:rPr>
                        <a:t>Qusin-Surra(Qalqilya Street)</a:t>
                      </a:r>
                      <a:endParaRPr lang="en-US" sz="11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3442993262"/>
                  </a:ext>
                </a:extLst>
              </a:tr>
              <a:tr h="211443">
                <a:tc>
                  <a:txBody>
                    <a:bodyPr/>
                    <a:lstStyle/>
                    <a:p>
                      <a:pPr marL="0" marR="0" algn="ctr" rtl="0">
                        <a:lnSpc>
                          <a:spcPct val="150000"/>
                        </a:lnSpc>
                        <a:spcBef>
                          <a:spcPts val="0"/>
                        </a:spcBef>
                        <a:spcAft>
                          <a:spcPts val="0"/>
                        </a:spcAft>
                      </a:pPr>
                      <a:r>
                        <a:rPr lang="en-US" sz="1000">
                          <a:effectLst/>
                        </a:rPr>
                        <a:t>0.4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79</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34</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45</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b="1" dirty="0" err="1">
                          <a:effectLst/>
                        </a:rPr>
                        <a:t>Qusin</a:t>
                      </a:r>
                      <a:r>
                        <a:rPr lang="en-US" sz="1000" b="1" dirty="0">
                          <a:effectLst/>
                        </a:rPr>
                        <a:t> Intersection </a:t>
                      </a:r>
                      <a:endParaRPr lang="en-US" sz="11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2471547631"/>
                  </a:ext>
                </a:extLst>
              </a:tr>
              <a:tr h="211443">
                <a:tc>
                  <a:txBody>
                    <a:bodyPr/>
                    <a:lstStyle/>
                    <a:p>
                      <a:pPr marL="0" marR="0" algn="ctr" rtl="0">
                        <a:lnSpc>
                          <a:spcPct val="150000"/>
                        </a:lnSpc>
                        <a:spcBef>
                          <a:spcPts val="0"/>
                        </a:spcBef>
                        <a:spcAft>
                          <a:spcPts val="0"/>
                        </a:spcAft>
                      </a:pPr>
                      <a:r>
                        <a:rPr lang="en-US" sz="1000" dirty="0">
                          <a:effectLst/>
                        </a:rPr>
                        <a:t>0.4</a:t>
                      </a:r>
                      <a:endParaRPr lang="en-US" sz="1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solidFill>
                      <a:srgbClr val="92D050"/>
                    </a:solidFill>
                  </a:tcPr>
                </a:tc>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ctr"/>
                </a:tc>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extLst>
                  <a:ext uri="{0D108BD9-81ED-4DB2-BD59-A6C34878D82A}">
                    <a16:rowId xmlns:a16="http://schemas.microsoft.com/office/drawing/2014/main" xmlns="" val="755085934"/>
                  </a:ext>
                </a:extLst>
              </a:tr>
              <a:tr h="211443">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890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910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b="1" dirty="0">
                          <a:effectLst/>
                        </a:rPr>
                        <a:t>Total-Each Type</a:t>
                      </a:r>
                      <a:endParaRPr lang="en-US" sz="11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solidFill>
                      <a:srgbClr val="C7D3E6"/>
                    </a:solidFill>
                  </a:tcPr>
                </a:tc>
                <a:extLst>
                  <a:ext uri="{0D108BD9-81ED-4DB2-BD59-A6C34878D82A}">
                    <a16:rowId xmlns:a16="http://schemas.microsoft.com/office/drawing/2014/main" xmlns="" val="1325546445"/>
                  </a:ext>
                </a:extLst>
              </a:tr>
              <a:tr h="211443">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a:txBody>
                    <a:bodyPr/>
                    <a:lstStyle/>
                    <a:p>
                      <a:pPr marL="0" marR="0" algn="ctr" rtl="0">
                        <a:lnSpc>
                          <a:spcPct val="150000"/>
                        </a:lnSpc>
                        <a:spcBef>
                          <a:spcPts val="0"/>
                        </a:spcBef>
                        <a:spcAft>
                          <a:spcPts val="0"/>
                        </a:spcAft>
                      </a:pPr>
                      <a:r>
                        <a:rPr lang="en-US" sz="1000">
                          <a:effectLst/>
                        </a:rPr>
                        <a:t> </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gridSpan="2">
                  <a:txBody>
                    <a:bodyPr/>
                    <a:lstStyle/>
                    <a:p>
                      <a:pPr marL="0" marR="0" algn="ctr" rtl="0">
                        <a:lnSpc>
                          <a:spcPct val="150000"/>
                        </a:lnSpc>
                        <a:spcBef>
                          <a:spcPts val="0"/>
                        </a:spcBef>
                        <a:spcAft>
                          <a:spcPts val="0"/>
                        </a:spcAft>
                      </a:pPr>
                      <a:r>
                        <a:rPr lang="en-US" sz="1000">
                          <a:effectLst/>
                        </a:rPr>
                        <a:t>1800</a:t>
                      </a:r>
                      <a:endParaRPr lang="en-US" sz="1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tc>
                <a:tc hMerge="1">
                  <a:txBody>
                    <a:bodyPr/>
                    <a:lstStyle/>
                    <a:p>
                      <a:endParaRPr lang="en-US"/>
                    </a:p>
                  </a:txBody>
                  <a:tcPr/>
                </a:tc>
                <a:tc>
                  <a:txBody>
                    <a:bodyPr/>
                    <a:lstStyle/>
                    <a:p>
                      <a:pPr marL="0" marR="0" algn="ctr" rtl="0">
                        <a:lnSpc>
                          <a:spcPct val="150000"/>
                        </a:lnSpc>
                        <a:spcBef>
                          <a:spcPts val="0"/>
                        </a:spcBef>
                        <a:spcAft>
                          <a:spcPts val="0"/>
                        </a:spcAft>
                      </a:pPr>
                      <a:r>
                        <a:rPr lang="en-US" sz="1000" b="1" dirty="0">
                          <a:effectLst/>
                        </a:rPr>
                        <a:t>Total</a:t>
                      </a:r>
                      <a:endParaRPr lang="en-US" sz="11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403" marR="64403" marT="0" marB="0" anchor="b">
                    <a:solidFill>
                      <a:srgbClr val="C7D3E6"/>
                    </a:solidFill>
                  </a:tcPr>
                </a:tc>
                <a:extLst>
                  <a:ext uri="{0D108BD9-81ED-4DB2-BD59-A6C34878D82A}">
                    <a16:rowId xmlns:a16="http://schemas.microsoft.com/office/drawing/2014/main" xmlns="" val="2335186994"/>
                  </a:ext>
                </a:extLst>
              </a:tr>
            </a:tbl>
          </a:graphicData>
        </a:graphic>
      </p:graphicFrame>
    </p:spTree>
    <p:extLst>
      <p:ext uri="{BB962C8B-B14F-4D97-AF65-F5344CB8AC3E}">
        <p14:creationId xmlns:p14="http://schemas.microsoft.com/office/powerpoint/2010/main" val="2929383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0CB26A8-8FCF-4A61-32FC-D9112F023E3E}"/>
              </a:ext>
            </a:extLst>
          </p:cNvPr>
          <p:cNvSpPr>
            <a:spLocks noGrp="1"/>
          </p:cNvSpPr>
          <p:nvPr>
            <p:ph type="sldNum" idx="12"/>
          </p:nvPr>
        </p:nvSpPr>
        <p:spPr/>
        <p:txBody>
          <a:bodyPr/>
          <a:lstStyle/>
          <a:p>
            <a:pPr marL="0" lvl="0" indent="0" algn="r" rtl="0">
              <a:spcBef>
                <a:spcPts val="0"/>
              </a:spcBef>
              <a:spcAft>
                <a:spcPts val="0"/>
              </a:spcAft>
              <a:buNone/>
            </a:pPr>
            <a:r>
              <a:rPr lang="en" dirty="0" smtClean="0"/>
              <a:t>18</a:t>
            </a:r>
            <a:endParaRPr lang="en" dirty="0"/>
          </a:p>
        </p:txBody>
      </p:sp>
      <p:sp>
        <p:nvSpPr>
          <p:cNvPr id="3" name="Google Shape;843;p44">
            <a:extLst>
              <a:ext uri="{FF2B5EF4-FFF2-40B4-BE49-F238E27FC236}">
                <a16:creationId xmlns:a16="http://schemas.microsoft.com/office/drawing/2014/main" xmlns="" id="{10F42AA6-206B-AB20-8396-CA2C08D8E18C}"/>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600" dirty="0">
                <a:latin typeface="Times New Roman" pitchFamily="18" charset="0"/>
                <a:cs typeface="Times New Roman" pitchFamily="18" charset="0"/>
              </a:rPr>
              <a:t>Results</a:t>
            </a:r>
          </a:p>
        </p:txBody>
      </p:sp>
      <p:sp>
        <p:nvSpPr>
          <p:cNvPr id="4" name="مربع نص 6">
            <a:extLst>
              <a:ext uri="{FF2B5EF4-FFF2-40B4-BE49-F238E27FC236}">
                <a16:creationId xmlns:a16="http://schemas.microsoft.com/office/drawing/2014/main" xmlns="" id="{0CE1E6D5-E6CE-9277-0616-581C7E94BD74}"/>
              </a:ext>
            </a:extLst>
          </p:cNvPr>
          <p:cNvSpPr txBox="1"/>
          <p:nvPr/>
        </p:nvSpPr>
        <p:spPr>
          <a:xfrm>
            <a:off x="800100" y="1276350"/>
            <a:ext cx="7543800" cy="338554"/>
          </a:xfrm>
          <a:prstGeom prst="rect">
            <a:avLst/>
          </a:prstGeom>
          <a:solidFill>
            <a:schemeClr val="tx2"/>
          </a:solidFill>
        </p:spPr>
        <p:txBody>
          <a:bodyPr wrap="square" rtlCol="0">
            <a:spAutoFit/>
          </a:bodyPr>
          <a:lstStyle/>
          <a:p>
            <a:pPr algn="ctr"/>
            <a:r>
              <a:rPr lang="en-US" sz="1600" b="1" dirty="0">
                <a:solidFill>
                  <a:schemeClr val="accent4">
                    <a:lumMod val="50000"/>
                  </a:schemeClr>
                </a:solidFill>
              </a:rPr>
              <a:t>Suggested Formula</a:t>
            </a:r>
          </a:p>
        </p:txBody>
      </p:sp>
      <p:sp>
        <p:nvSpPr>
          <p:cNvPr id="5" name="Google Shape;2876;p161">
            <a:extLst>
              <a:ext uri="{FF2B5EF4-FFF2-40B4-BE49-F238E27FC236}">
                <a16:creationId xmlns:a16="http://schemas.microsoft.com/office/drawing/2014/main" xmlns="" id="{5907EC47-1B93-2995-02B6-2EB85BEA13C9}"/>
              </a:ext>
            </a:extLst>
          </p:cNvPr>
          <p:cNvSpPr txBox="1">
            <a:spLocks/>
          </p:cNvSpPr>
          <p:nvPr/>
        </p:nvSpPr>
        <p:spPr>
          <a:xfrm>
            <a:off x="1439850" y="1776164"/>
            <a:ext cx="6264300" cy="2699075"/>
          </a:xfrm>
          <a:prstGeom prst="rect">
            <a:avLst/>
          </a:prstGeom>
          <a:solidFill>
            <a:srgbClr val="C7D3E6"/>
          </a:solidFill>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algn="just">
              <a:lnSpc>
                <a:spcPct val="150000"/>
              </a:lnSpc>
              <a:spcBef>
                <a:spcPts val="0"/>
              </a:spcBef>
              <a:spcAft>
                <a:spcPts val="600"/>
              </a:spcAft>
            </a:pPr>
            <a:r>
              <a:rPr lang="en-US"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Severity index (SI) = 20 x number of deaths + 10 x number of serious injuries + number of moderate injuries + 1 x number of slight injuries + 0.5 x property damage.</a:t>
            </a:r>
          </a:p>
          <a:p>
            <a:pPr marL="0" marR="0" algn="just">
              <a:lnSpc>
                <a:spcPct val="150000"/>
              </a:lnSpc>
              <a:spcBef>
                <a:spcPts val="0"/>
              </a:spcBef>
              <a:spcAft>
                <a:spcPts val="600"/>
              </a:spcAft>
            </a:pPr>
            <a:r>
              <a:rPr lang="en-US" dirty="0">
                <a:latin typeface="Times New Roman" panose="02020603050405020304" pitchFamily="18" charset="0"/>
                <a:cs typeface="Times New Roman" panose="02020603050405020304" pitchFamily="18" charset="0"/>
              </a:rPr>
              <a:t>The rating/severity of black spots is described as</a:t>
            </a: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Low: 0 &lt; S &lt; 50</a:t>
            </a: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Medium: 50 &lt; S &lt; 100</a:t>
            </a: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l">
              <a:lnSpc>
                <a:spcPct val="150000"/>
              </a:lnSpc>
              <a:spcBef>
                <a:spcPts val="0"/>
              </a:spcBef>
              <a:spcAft>
                <a:spcPts val="600"/>
              </a:spcAft>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High: more than 100 </a:t>
            </a:r>
            <a:endParaRPr lang="en-US"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127000">
              <a:buSzPts val="1600"/>
            </a:pPr>
            <a:endParaRPr lang="en-US" dirty="0">
              <a:latin typeface="Times New Roman" panose="02020603050405020304" pitchFamily="18" charset="0"/>
              <a:cs typeface="Times New Roman" panose="02020603050405020304" pitchFamily="18" charset="0"/>
            </a:endParaRPr>
          </a:p>
        </p:txBody>
      </p:sp>
      <p:sp>
        <p:nvSpPr>
          <p:cNvPr id="6" name="Google Shape;2884;p162"/>
          <p:cNvSpPr/>
          <p:nvPr/>
        </p:nvSpPr>
        <p:spPr>
          <a:xfrm>
            <a:off x="-720997" y="3084299"/>
            <a:ext cx="1774800" cy="1774800"/>
          </a:xfrm>
          <a:prstGeom prst="ellips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04443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2"/>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Introduction</a:t>
            </a:r>
            <a:endParaRPr dirty="0"/>
          </a:p>
        </p:txBody>
      </p:sp>
      <p:sp>
        <p:nvSpPr>
          <p:cNvPr id="192" name="Google Shape;192;p1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1</a:t>
            </a:r>
            <a:endParaRPr dirty="0"/>
          </a:p>
        </p:txBody>
      </p:sp>
      <p:sp>
        <p:nvSpPr>
          <p:cNvPr id="193" name="Google Shape;193;p12"/>
          <p:cNvSpPr txBox="1">
            <a:spLocks noGrp="1"/>
          </p:cNvSpPr>
          <p:nvPr>
            <p:ph type="body" idx="1"/>
          </p:nvPr>
        </p:nvSpPr>
        <p:spPr>
          <a:xfrm>
            <a:off x="814274" y="1744424"/>
            <a:ext cx="4824525" cy="2503725"/>
          </a:xfrm>
          <a:prstGeom prst="rect">
            <a:avLst/>
          </a:prstGeom>
          <a:solidFill>
            <a:schemeClr val="tx2">
              <a:lumMod val="90000"/>
            </a:schemeClr>
          </a:solidFill>
        </p:spPr>
        <p:txBody>
          <a:bodyPr spcFirstLastPara="1" wrap="square" lIns="91425" tIns="91425" rIns="91425" bIns="91425" anchor="t" anchorCtr="0">
            <a:noAutofit/>
          </a:bodyPr>
          <a:lstStyle/>
          <a:p>
            <a:pPr marL="285750" indent="-285750">
              <a:spcBef>
                <a:spcPts val="1600"/>
              </a:spcBef>
              <a:buFont typeface="Arial" pitchFamily="34" charset="0"/>
              <a:buChar char="•"/>
            </a:pPr>
            <a:r>
              <a:rPr lang="en-US" sz="1400" b="1" dirty="0">
                <a:solidFill>
                  <a:srgbClr val="3F5378"/>
                </a:solidFill>
                <a:latin typeface="Times New Roman" pitchFamily="18" charset="0"/>
                <a:cs typeface="Times New Roman" pitchFamily="18" charset="0"/>
              </a:rPr>
              <a:t>Definition of Black spots </a:t>
            </a:r>
          </a:p>
          <a:p>
            <a:pPr marL="0" lvl="0" indent="0">
              <a:spcBef>
                <a:spcPts val="1600"/>
              </a:spcBef>
              <a:buNone/>
            </a:pPr>
            <a:r>
              <a:rPr lang="en-US" sz="1400" b="1" dirty="0">
                <a:latin typeface="Times New Roman" pitchFamily="18" charset="0"/>
                <a:cs typeface="Times New Roman" pitchFamily="18" charset="0"/>
              </a:rPr>
              <a:t>Black spots : the sites or areas where traffic crashes occur frequently, whether or not these crashes result in human death or physical injury, or are limited to material damage to public and private property. </a:t>
            </a:r>
          </a:p>
          <a:p>
            <a:pPr marL="0" lvl="0" indent="0" algn="l" rtl="0">
              <a:spcBef>
                <a:spcPts val="600"/>
              </a:spcBef>
              <a:spcAft>
                <a:spcPts val="1000"/>
              </a:spcAft>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BB84A766-934D-2E50-2079-787722942D75}"/>
              </a:ext>
            </a:extLst>
          </p:cNvPr>
          <p:cNvSpPr>
            <a:spLocks noGrp="1"/>
          </p:cNvSpPr>
          <p:nvPr>
            <p:ph type="sldNum" idx="12"/>
          </p:nvPr>
        </p:nvSpPr>
        <p:spPr/>
        <p:txBody>
          <a:bodyPr/>
          <a:lstStyle/>
          <a:p>
            <a:pPr marL="0" lvl="0" indent="0" algn="r" rtl="0">
              <a:spcBef>
                <a:spcPts val="0"/>
              </a:spcBef>
              <a:spcAft>
                <a:spcPts val="0"/>
              </a:spcAft>
              <a:buNone/>
            </a:pPr>
            <a:r>
              <a:rPr lang="en" dirty="0" smtClean="0"/>
              <a:t>19</a:t>
            </a:r>
            <a:endParaRPr lang="en" dirty="0"/>
          </a:p>
        </p:txBody>
      </p:sp>
      <p:graphicFrame>
        <p:nvGraphicFramePr>
          <p:cNvPr id="5" name="Table 4">
            <a:extLst>
              <a:ext uri="{FF2B5EF4-FFF2-40B4-BE49-F238E27FC236}">
                <a16:creationId xmlns:a16="http://schemas.microsoft.com/office/drawing/2014/main" xmlns="" id="{F22E3DFE-7401-9937-4690-C05B385966C1}"/>
              </a:ext>
            </a:extLst>
          </p:cNvPr>
          <p:cNvGraphicFramePr>
            <a:graphicFrameLocks noGrp="1"/>
          </p:cNvGraphicFramePr>
          <p:nvPr>
            <p:extLst>
              <p:ext uri="{D42A27DB-BD31-4B8C-83A1-F6EECF244321}">
                <p14:modId xmlns:p14="http://schemas.microsoft.com/office/powerpoint/2010/main" val="1938345432"/>
              </p:ext>
            </p:extLst>
          </p:nvPr>
        </p:nvGraphicFramePr>
        <p:xfrm>
          <a:off x="2286000" y="1047750"/>
          <a:ext cx="4572000" cy="3474721"/>
        </p:xfrm>
        <a:graphic>
          <a:graphicData uri="http://schemas.openxmlformats.org/drawingml/2006/table">
            <a:tbl>
              <a:tblPr firstRow="1" firstCol="1" bandRow="1">
                <a:tableStyleId>{E27665BA-8202-44FC-AD62-C9F0E3EA811A}</a:tableStyleId>
              </a:tblPr>
              <a:tblGrid>
                <a:gridCol w="2685701">
                  <a:extLst>
                    <a:ext uri="{9D8B030D-6E8A-4147-A177-3AD203B41FA5}">
                      <a16:colId xmlns:a16="http://schemas.microsoft.com/office/drawing/2014/main" xmlns="" val="1361817793"/>
                    </a:ext>
                  </a:extLst>
                </a:gridCol>
                <a:gridCol w="1014116">
                  <a:extLst>
                    <a:ext uri="{9D8B030D-6E8A-4147-A177-3AD203B41FA5}">
                      <a16:colId xmlns:a16="http://schemas.microsoft.com/office/drawing/2014/main" xmlns="" val="2306699296"/>
                    </a:ext>
                  </a:extLst>
                </a:gridCol>
                <a:gridCol w="872183">
                  <a:extLst>
                    <a:ext uri="{9D8B030D-6E8A-4147-A177-3AD203B41FA5}">
                      <a16:colId xmlns:a16="http://schemas.microsoft.com/office/drawing/2014/main" xmlns="" val="897145785"/>
                    </a:ext>
                  </a:extLst>
                </a:gridCol>
              </a:tblGrid>
              <a:tr h="611791">
                <a:tc>
                  <a:txBody>
                    <a:bodyPr/>
                    <a:lstStyle/>
                    <a:p>
                      <a:pPr marL="0" marR="0" algn="ctr">
                        <a:lnSpc>
                          <a:spcPct val="150000"/>
                        </a:lnSpc>
                        <a:spcBef>
                          <a:spcPts val="0"/>
                        </a:spcBef>
                        <a:spcAft>
                          <a:spcPts val="0"/>
                        </a:spcAft>
                      </a:pPr>
                      <a:r>
                        <a:rPr lang="en-US" sz="1100" dirty="0">
                          <a:effectLst/>
                        </a:rPr>
                        <a:t>Location</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C7D3E6"/>
                    </a:solidFill>
                  </a:tcPr>
                </a:tc>
                <a:tc>
                  <a:txBody>
                    <a:bodyPr/>
                    <a:lstStyle/>
                    <a:p>
                      <a:pPr marL="0" marR="0" algn="ctr">
                        <a:lnSpc>
                          <a:spcPct val="150000"/>
                        </a:lnSpc>
                        <a:spcBef>
                          <a:spcPts val="0"/>
                        </a:spcBef>
                        <a:spcAft>
                          <a:spcPts val="0"/>
                        </a:spcAft>
                      </a:pPr>
                      <a:r>
                        <a:rPr lang="en-US" sz="1100" dirty="0">
                          <a:solidFill>
                            <a:schemeClr val="bg1"/>
                          </a:solidFill>
                          <a:effectLst/>
                        </a:rPr>
                        <a:t>Average SI</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3F5378"/>
                    </a:solidFill>
                  </a:tcPr>
                </a:tc>
                <a:tc>
                  <a:txBody>
                    <a:bodyPr/>
                    <a:lstStyle/>
                    <a:p>
                      <a:pPr marL="0" marR="0" algn="ctr">
                        <a:lnSpc>
                          <a:spcPct val="150000"/>
                        </a:lnSpc>
                        <a:spcBef>
                          <a:spcPts val="0"/>
                        </a:spcBef>
                        <a:spcAft>
                          <a:spcPts val="0"/>
                        </a:spcAft>
                      </a:pPr>
                      <a:r>
                        <a:rPr lang="en-US" sz="1100" dirty="0">
                          <a:effectLst/>
                        </a:rPr>
                        <a:t>Severity </a:t>
                      </a:r>
                      <a:endPar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FF9800"/>
                    </a:solidFill>
                  </a:tcPr>
                </a:tc>
                <a:extLst>
                  <a:ext uri="{0D108BD9-81ED-4DB2-BD59-A6C34878D82A}">
                    <a16:rowId xmlns:a16="http://schemas.microsoft.com/office/drawing/2014/main" xmlns="" val="1596979440"/>
                  </a:ext>
                </a:extLst>
              </a:tr>
              <a:tr h="286293">
                <a:tc>
                  <a:txBody>
                    <a:bodyPr/>
                    <a:lstStyle/>
                    <a:p>
                      <a:pPr marL="0" marR="0" algn="ctr">
                        <a:lnSpc>
                          <a:spcPct val="150000"/>
                        </a:lnSpc>
                        <a:spcBef>
                          <a:spcPts val="0"/>
                        </a:spcBef>
                        <a:spcAft>
                          <a:spcPts val="0"/>
                        </a:spcAft>
                      </a:pPr>
                      <a:r>
                        <a:rPr lang="en-US" sz="1100" b="1" dirty="0">
                          <a:effectLst/>
                        </a:rPr>
                        <a:t>NNU-Hospital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26</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22344757"/>
                  </a:ext>
                </a:extLst>
              </a:tr>
              <a:tr h="286293">
                <a:tc>
                  <a:txBody>
                    <a:bodyPr/>
                    <a:lstStyle/>
                    <a:p>
                      <a:pPr marL="0" marR="0" algn="ctr">
                        <a:lnSpc>
                          <a:spcPct val="150000"/>
                        </a:lnSpc>
                        <a:spcBef>
                          <a:spcPts val="0"/>
                        </a:spcBef>
                        <a:spcAft>
                          <a:spcPts val="0"/>
                        </a:spcAft>
                      </a:pPr>
                      <a:r>
                        <a:rPr lang="en-US" sz="1100" b="1" dirty="0" err="1">
                          <a:effectLst/>
                        </a:rPr>
                        <a:t>Sabastia</a:t>
                      </a:r>
                      <a:r>
                        <a:rPr lang="en-US" sz="1100" b="1" dirty="0">
                          <a:effectLst/>
                        </a:rPr>
                        <a:t>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626774513"/>
                  </a:ext>
                </a:extLst>
              </a:tr>
              <a:tr h="286293">
                <a:tc>
                  <a:txBody>
                    <a:bodyPr/>
                    <a:lstStyle/>
                    <a:p>
                      <a:pPr marL="0" marR="0" algn="ctr">
                        <a:lnSpc>
                          <a:spcPct val="150000"/>
                        </a:lnSpc>
                        <a:spcBef>
                          <a:spcPts val="0"/>
                        </a:spcBef>
                        <a:spcAft>
                          <a:spcPts val="0"/>
                        </a:spcAft>
                      </a:pPr>
                      <a:r>
                        <a:rPr lang="en-US" sz="1100" b="1">
                          <a:effectLst/>
                        </a:rPr>
                        <a:t>Azmout, Salem Intersection</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625346187"/>
                  </a:ext>
                </a:extLst>
              </a:tr>
              <a:tr h="286293">
                <a:tc>
                  <a:txBody>
                    <a:bodyPr/>
                    <a:lstStyle/>
                    <a:p>
                      <a:pPr marL="0" marR="0" algn="ctr">
                        <a:lnSpc>
                          <a:spcPct val="150000"/>
                        </a:lnSpc>
                        <a:spcBef>
                          <a:spcPts val="0"/>
                        </a:spcBef>
                        <a:spcAft>
                          <a:spcPts val="0"/>
                        </a:spcAft>
                      </a:pPr>
                      <a:r>
                        <a:rPr lang="en-US" sz="1100" b="1">
                          <a:effectLst/>
                        </a:rPr>
                        <a:t>Hewara Street</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161</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974266485"/>
                  </a:ext>
                </a:extLst>
              </a:tr>
              <a:tr h="286293">
                <a:tc>
                  <a:txBody>
                    <a:bodyPr/>
                    <a:lstStyle/>
                    <a:p>
                      <a:pPr marL="0" marR="0" algn="ctr">
                        <a:lnSpc>
                          <a:spcPct val="150000"/>
                        </a:lnSpc>
                        <a:spcBef>
                          <a:spcPts val="0"/>
                        </a:spcBef>
                        <a:spcAft>
                          <a:spcPts val="0"/>
                        </a:spcAft>
                      </a:pPr>
                      <a:r>
                        <a:rPr lang="en-US" sz="1100" b="1" dirty="0">
                          <a:effectLst/>
                        </a:rPr>
                        <a:t>Tell-Street</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24</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61405012"/>
                  </a:ext>
                </a:extLst>
              </a:tr>
              <a:tr h="286293">
                <a:tc>
                  <a:txBody>
                    <a:bodyPr/>
                    <a:lstStyle/>
                    <a:p>
                      <a:pPr marL="0" marR="0" algn="ctr">
                        <a:lnSpc>
                          <a:spcPct val="150000"/>
                        </a:lnSpc>
                        <a:spcBef>
                          <a:spcPts val="0"/>
                        </a:spcBef>
                        <a:spcAft>
                          <a:spcPts val="0"/>
                        </a:spcAft>
                      </a:pPr>
                      <a:r>
                        <a:rPr lang="en-US" sz="1100" b="1">
                          <a:effectLst/>
                        </a:rPr>
                        <a:t>Al-Basateen</a:t>
                      </a:r>
                      <a:endParaRPr lang="en-US" sz="12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37</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848000245"/>
                  </a:ext>
                </a:extLst>
              </a:tr>
              <a:tr h="286293">
                <a:tc>
                  <a:txBody>
                    <a:bodyPr/>
                    <a:lstStyle/>
                    <a:p>
                      <a:pPr marL="0" marR="0" algn="ctr">
                        <a:lnSpc>
                          <a:spcPct val="150000"/>
                        </a:lnSpc>
                        <a:spcBef>
                          <a:spcPts val="0"/>
                        </a:spcBef>
                        <a:spcAft>
                          <a:spcPts val="0"/>
                        </a:spcAft>
                      </a:pPr>
                      <a:r>
                        <a:rPr lang="en-US" sz="1100" b="1" dirty="0">
                          <a:effectLst/>
                        </a:rPr>
                        <a:t>Al-</a:t>
                      </a:r>
                      <a:r>
                        <a:rPr lang="en-US" sz="1100" b="1" dirty="0" err="1">
                          <a:effectLst/>
                        </a:rPr>
                        <a:t>Bathan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83</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7032642"/>
                  </a:ext>
                </a:extLst>
              </a:tr>
              <a:tr h="286293">
                <a:tc>
                  <a:txBody>
                    <a:bodyPr/>
                    <a:lstStyle/>
                    <a:p>
                      <a:pPr marL="0" marR="0" algn="ctr">
                        <a:lnSpc>
                          <a:spcPct val="150000"/>
                        </a:lnSpc>
                        <a:spcBef>
                          <a:spcPts val="0"/>
                        </a:spcBef>
                        <a:spcAft>
                          <a:spcPts val="0"/>
                        </a:spcAft>
                      </a:pPr>
                      <a:r>
                        <a:rPr lang="en-US" sz="1100" b="1" dirty="0" err="1">
                          <a:effectLst/>
                        </a:rPr>
                        <a:t>Bizzaria</a:t>
                      </a:r>
                      <a:r>
                        <a:rPr lang="en-US" sz="1100" b="1" dirty="0">
                          <a:effectLst/>
                        </a:rPr>
                        <a:t>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19</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4181750986"/>
                  </a:ext>
                </a:extLst>
              </a:tr>
              <a:tr h="286293">
                <a:tc>
                  <a:txBody>
                    <a:bodyPr/>
                    <a:lstStyle/>
                    <a:p>
                      <a:pPr marL="0" marR="0" algn="ctr">
                        <a:lnSpc>
                          <a:spcPct val="150000"/>
                        </a:lnSpc>
                        <a:spcBef>
                          <a:spcPts val="0"/>
                        </a:spcBef>
                        <a:spcAft>
                          <a:spcPts val="0"/>
                        </a:spcAft>
                      </a:pPr>
                      <a:r>
                        <a:rPr lang="en-US" sz="1100" b="1" dirty="0" err="1">
                          <a:effectLst/>
                        </a:rPr>
                        <a:t>Qusin</a:t>
                      </a:r>
                      <a:r>
                        <a:rPr lang="en-US" sz="1100" b="1" dirty="0">
                          <a:effectLst/>
                        </a:rPr>
                        <a:t>-Surra(</a:t>
                      </a:r>
                      <a:r>
                        <a:rPr lang="en-US" sz="1100" b="1" dirty="0" err="1">
                          <a:effectLst/>
                        </a:rPr>
                        <a:t>Qalqilia</a:t>
                      </a:r>
                      <a:r>
                        <a:rPr lang="en-US" sz="1100" b="1" dirty="0">
                          <a:effectLst/>
                        </a:rPr>
                        <a:t> Street)</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39</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929639778"/>
                  </a:ext>
                </a:extLst>
              </a:tr>
              <a:tr h="286293">
                <a:tc>
                  <a:txBody>
                    <a:bodyPr/>
                    <a:lstStyle/>
                    <a:p>
                      <a:pPr marL="0" marR="0" algn="ctr">
                        <a:lnSpc>
                          <a:spcPct val="150000"/>
                        </a:lnSpc>
                        <a:spcBef>
                          <a:spcPts val="0"/>
                        </a:spcBef>
                        <a:spcAft>
                          <a:spcPts val="0"/>
                        </a:spcAft>
                      </a:pPr>
                      <a:r>
                        <a:rPr lang="en-US" sz="1100" b="1" dirty="0" err="1">
                          <a:effectLst/>
                        </a:rPr>
                        <a:t>Qusin</a:t>
                      </a:r>
                      <a:r>
                        <a:rPr lang="en-US" sz="1100" b="1" dirty="0">
                          <a:effectLst/>
                        </a:rPr>
                        <a:t> Intersection</a:t>
                      </a:r>
                      <a:endParaRPr lang="en-US"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17</a:t>
                      </a:r>
                      <a:endParaRPr lang="en-US" sz="1200" b="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1100" b="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en-US" sz="1200" b="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59433263"/>
                  </a:ext>
                </a:extLst>
              </a:tr>
            </a:tbl>
          </a:graphicData>
        </a:graphic>
      </p:graphicFrame>
      <p:sp>
        <p:nvSpPr>
          <p:cNvPr id="6" name="Google Shape;843;p44">
            <a:extLst>
              <a:ext uri="{FF2B5EF4-FFF2-40B4-BE49-F238E27FC236}">
                <a16:creationId xmlns:a16="http://schemas.microsoft.com/office/drawing/2014/main" xmlns="" id="{D7B2F55F-F40F-9C04-3942-248C5194C848}"/>
              </a:ext>
            </a:extLst>
          </p:cNvPr>
          <p:cNvSpPr txBox="1">
            <a:spLocks/>
          </p:cNvSpPr>
          <p:nvPr/>
        </p:nvSpPr>
        <p:spPr>
          <a:xfrm>
            <a:off x="2286000" y="621029"/>
            <a:ext cx="45720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400" b="1" dirty="0">
                <a:solidFill>
                  <a:srgbClr val="000000"/>
                </a:solidFill>
                <a:effectLst/>
                <a:latin typeface="Times New Roman" panose="02020603050405020304" pitchFamily="18" charset="0"/>
                <a:ea typeface="Calibri" panose="020F0502020204030204" pitchFamily="34" charset="0"/>
              </a:rPr>
              <a:t>Table: Application of (MPWH) for Average of Years</a:t>
            </a:r>
            <a:r>
              <a:rPr lang="en-US" sz="1800" b="1" dirty="0">
                <a:solidFill>
                  <a:srgbClr val="000000"/>
                </a:solidFill>
                <a:effectLst/>
                <a:latin typeface="Times New Roman" panose="02020603050405020304" pitchFamily="18" charset="0"/>
                <a:ea typeface="Calibri" panose="020F0502020204030204" pitchFamily="34" charset="0"/>
              </a:rPr>
              <a:t>.</a:t>
            </a:r>
            <a:endParaRPr lang="en-US" sz="1600" dirty="0">
              <a:solidFill>
                <a:schemeClr val="tx1"/>
              </a:solidFill>
              <a:latin typeface="Times New Roman" pitchFamily="18" charset="0"/>
              <a:cs typeface="Times New Roman" pitchFamily="18" charset="0"/>
            </a:endParaRPr>
          </a:p>
        </p:txBody>
      </p:sp>
      <p:sp>
        <p:nvSpPr>
          <p:cNvPr id="7" name="Google Shape;843;p44">
            <a:extLst>
              <a:ext uri="{FF2B5EF4-FFF2-40B4-BE49-F238E27FC236}">
                <a16:creationId xmlns:a16="http://schemas.microsoft.com/office/drawing/2014/main" xmlns="" id="{273CF92D-A609-F443-10E7-435115DD449F}"/>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r>
              <a:rPr lang="en-US" sz="1600" dirty="0">
                <a:latin typeface="Times New Roman" pitchFamily="18" charset="0"/>
                <a:cs typeface="Times New Roman" pitchFamily="18" charset="0"/>
              </a:rPr>
              <a:t>Results</a:t>
            </a:r>
          </a:p>
        </p:txBody>
      </p:sp>
    </p:spTree>
    <p:extLst>
      <p:ext uri="{BB962C8B-B14F-4D97-AF65-F5344CB8AC3E}">
        <p14:creationId xmlns:p14="http://schemas.microsoft.com/office/powerpoint/2010/main" val="2714512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20</a:t>
            </a:r>
            <a:endParaRPr lang="en" dirty="0"/>
          </a:p>
        </p:txBody>
      </p:sp>
      <p:sp>
        <p:nvSpPr>
          <p:cNvPr id="3" name="Google Shape;2884;p162"/>
          <p:cNvSpPr/>
          <p:nvPr/>
        </p:nvSpPr>
        <p:spPr>
          <a:xfrm>
            <a:off x="-720997" y="3084299"/>
            <a:ext cx="1774800" cy="1774800"/>
          </a:xfrm>
          <a:prstGeom prst="ellips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مربع نص 3"/>
          <p:cNvSpPr txBox="1"/>
          <p:nvPr/>
        </p:nvSpPr>
        <p:spPr>
          <a:xfrm>
            <a:off x="2057400" y="1200150"/>
            <a:ext cx="4953000" cy="369332"/>
          </a:xfrm>
          <a:prstGeom prst="rect">
            <a:avLst/>
          </a:prstGeom>
          <a:solidFill>
            <a:schemeClr val="bg1">
              <a:lumMod val="85000"/>
            </a:schemeClr>
          </a:solidFill>
        </p:spPr>
        <p:txBody>
          <a:bodyPr wrap="square" rtlCol="0">
            <a:spAutoFit/>
          </a:bodyPr>
          <a:lstStyle/>
          <a:p>
            <a:pPr algn="ctr"/>
            <a:r>
              <a:rPr lang="en-US" sz="1800" b="1" dirty="0" smtClean="0">
                <a:solidFill>
                  <a:srgbClr val="3F5378"/>
                </a:solidFill>
              </a:rPr>
              <a:t>Critical Considerations </a:t>
            </a:r>
            <a:endParaRPr lang="en-US" sz="1800" b="1" dirty="0">
              <a:solidFill>
                <a:srgbClr val="3F5378"/>
              </a:solidFill>
            </a:endParaRPr>
          </a:p>
        </p:txBody>
      </p:sp>
      <mc:AlternateContent xmlns:mc="http://schemas.openxmlformats.org/markup-compatibility/2006" xmlns:a14="http://schemas.microsoft.com/office/drawing/2010/main">
        <mc:Choice Requires="a14">
          <p:sp>
            <p:nvSpPr>
              <p:cNvPr id="5" name="مربع نص 4"/>
              <p:cNvSpPr txBox="1"/>
              <p:nvPr/>
            </p:nvSpPr>
            <p:spPr>
              <a:xfrm>
                <a:off x="1524000" y="1809750"/>
                <a:ext cx="5943600" cy="1614609"/>
              </a:xfrm>
              <a:prstGeom prst="rect">
                <a:avLst/>
              </a:prstGeom>
              <a:solidFill>
                <a:schemeClr val="bg1">
                  <a:lumMod val="95000"/>
                </a:schemeClr>
              </a:solidFill>
            </p:spPr>
            <p:txBody>
              <a:bodyPr wrap="square" rtlCol="0">
                <a:spAutoFit/>
              </a:bodyPr>
              <a:lstStyle/>
              <a:p>
                <a:pPr>
                  <a:buClr>
                    <a:srgbClr val="3F5378"/>
                  </a:buClr>
                  <a:buSzPct val="102000"/>
                </a:pPr>
                <a:r>
                  <a:rPr lang="en-US" dirty="0" smtClean="0">
                    <a:solidFill>
                      <a:srgbClr val="3F5378"/>
                    </a:solidFill>
                  </a:rPr>
                  <a:t>1- Including AADT or Volumes as a term in the equation or apply the severity and Crash rate methods.</a:t>
                </a:r>
              </a:p>
              <a:p>
                <a:pPr>
                  <a:buClr>
                    <a:srgbClr val="3F5378"/>
                  </a:buClr>
                  <a:buSzPct val="102000"/>
                </a:pPr>
                <a:r>
                  <a:rPr lang="en-US" dirty="0" smtClean="0">
                    <a:solidFill>
                      <a:srgbClr val="3F5378"/>
                    </a:solidFill>
                  </a:rPr>
                  <a:t>The Crash rate method is Crash </a:t>
                </a:r>
                <a:r>
                  <a:rPr lang="en-US" dirty="0">
                    <a:solidFill>
                      <a:srgbClr val="3F5378"/>
                    </a:solidFill>
                  </a:rPr>
                  <a:t>Rate(Rate per 100 million vehicle miles) = </a:t>
                </a:r>
                <a14:m>
                  <m:oMath xmlns:m="http://schemas.openxmlformats.org/officeDocument/2006/math">
                    <m:f>
                      <m:fPr>
                        <m:ctrlPr>
                          <a:rPr lang="en-US" sz="2000" i="1" dirty="0">
                            <a:solidFill>
                              <a:srgbClr val="3F5378"/>
                            </a:solidFill>
                            <a:latin typeface="Cambria Math"/>
                          </a:rPr>
                        </m:ctrlPr>
                      </m:fPr>
                      <m:num>
                        <m:r>
                          <a:rPr lang="en-US" sz="2000" i="1" dirty="0">
                            <a:solidFill>
                              <a:srgbClr val="3F5378"/>
                            </a:solidFill>
                            <a:latin typeface="Cambria Math"/>
                          </a:rPr>
                          <m:t>𝐴</m:t>
                        </m:r>
                        <m:r>
                          <a:rPr lang="en-US" sz="2000" i="1" dirty="0">
                            <a:solidFill>
                              <a:srgbClr val="3F5378"/>
                            </a:solidFill>
                            <a:latin typeface="Cambria Math"/>
                          </a:rPr>
                          <m:t>∗</m:t>
                        </m:r>
                        <m:r>
                          <a:rPr lang="en-US" sz="2000" i="1" dirty="0">
                            <a:solidFill>
                              <a:srgbClr val="3F5378"/>
                            </a:solidFill>
                            <a:latin typeface="Cambria Math"/>
                          </a:rPr>
                          <m:t>10</m:t>
                        </m:r>
                        <m:r>
                          <a:rPr lang="en-US" sz="2000" i="1" dirty="0">
                            <a:solidFill>
                              <a:srgbClr val="3F5378"/>
                            </a:solidFill>
                            <a:latin typeface="Cambria Math"/>
                          </a:rPr>
                          <m:t>^</m:t>
                        </m:r>
                        <m:r>
                          <a:rPr lang="en-US" sz="2000" i="1" dirty="0">
                            <a:solidFill>
                              <a:srgbClr val="3F5378"/>
                            </a:solidFill>
                            <a:latin typeface="Cambria Math"/>
                          </a:rPr>
                          <m:t>8</m:t>
                        </m:r>
                      </m:num>
                      <m:den>
                        <m:r>
                          <a:rPr lang="en-US" sz="2000" i="1" dirty="0">
                            <a:solidFill>
                              <a:srgbClr val="3F5378"/>
                            </a:solidFill>
                            <a:latin typeface="Cambria Math"/>
                          </a:rPr>
                          <m:t>3</m:t>
                        </m:r>
                        <m:r>
                          <a:rPr lang="en-US" sz="2000" i="1" dirty="0">
                            <a:solidFill>
                              <a:srgbClr val="3F5378"/>
                            </a:solidFill>
                            <a:latin typeface="Cambria Math"/>
                          </a:rPr>
                          <m:t>∗</m:t>
                        </m:r>
                        <m:r>
                          <a:rPr lang="en-US" sz="2000" i="1" dirty="0">
                            <a:solidFill>
                              <a:srgbClr val="3F5378"/>
                            </a:solidFill>
                            <a:latin typeface="Cambria Math"/>
                          </a:rPr>
                          <m:t>365</m:t>
                        </m:r>
                        <m:r>
                          <a:rPr lang="en-US" sz="2000" i="1" dirty="0">
                            <a:solidFill>
                              <a:srgbClr val="3F5378"/>
                            </a:solidFill>
                            <a:latin typeface="Cambria Math"/>
                          </a:rPr>
                          <m:t>∗</m:t>
                        </m:r>
                        <m:r>
                          <a:rPr lang="en-US" sz="2000" i="1" dirty="0">
                            <a:solidFill>
                              <a:srgbClr val="3F5378"/>
                            </a:solidFill>
                            <a:latin typeface="Cambria Math"/>
                          </a:rPr>
                          <m:t>𝐿</m:t>
                        </m:r>
                        <m:r>
                          <a:rPr lang="en-US" sz="2000" i="1" dirty="0">
                            <a:solidFill>
                              <a:srgbClr val="3F5378"/>
                            </a:solidFill>
                            <a:latin typeface="Cambria Math"/>
                          </a:rPr>
                          <m:t>∗</m:t>
                        </m:r>
                        <m:r>
                          <a:rPr lang="en-US" sz="2000" i="1" dirty="0">
                            <a:solidFill>
                              <a:srgbClr val="3F5378"/>
                            </a:solidFill>
                            <a:latin typeface="Cambria Math"/>
                          </a:rPr>
                          <m:t>𝐴𝐴𝐷𝑇</m:t>
                        </m:r>
                      </m:den>
                    </m:f>
                  </m:oMath>
                </a14:m>
                <a:endParaRPr lang="en-US" dirty="0" smtClean="0">
                  <a:solidFill>
                    <a:srgbClr val="3F5378"/>
                  </a:solidFill>
                </a:endParaRPr>
              </a:p>
              <a:p>
                <a:pPr>
                  <a:buClr>
                    <a:srgbClr val="3F5378"/>
                  </a:buClr>
                  <a:buSzPct val="102000"/>
                </a:pPr>
                <a:endParaRPr lang="en-US" dirty="0">
                  <a:solidFill>
                    <a:srgbClr val="3F5378"/>
                  </a:solidFill>
                </a:endParaRPr>
              </a:p>
              <a:p>
                <a:pPr>
                  <a:buClr>
                    <a:srgbClr val="3F5378"/>
                  </a:buClr>
                  <a:buSzPct val="102000"/>
                </a:pPr>
                <a:r>
                  <a:rPr lang="en-US" dirty="0" smtClean="0">
                    <a:solidFill>
                      <a:srgbClr val="3F5378"/>
                    </a:solidFill>
                  </a:rPr>
                  <a:t>2-Inculding property damage as a new term.</a:t>
                </a:r>
              </a:p>
            </p:txBody>
          </p:sp>
        </mc:Choice>
        <mc:Fallback xmlns="">
          <p:sp>
            <p:nvSpPr>
              <p:cNvPr id="5" name="مربع نص 4"/>
              <p:cNvSpPr txBox="1">
                <a:spLocks noRot="1" noChangeAspect="1" noMove="1" noResize="1" noEditPoints="1" noAdjustHandles="1" noChangeArrowheads="1" noChangeShapeType="1" noTextEdit="1"/>
              </p:cNvSpPr>
              <p:nvPr/>
            </p:nvSpPr>
            <p:spPr>
              <a:xfrm>
                <a:off x="1524000" y="1809750"/>
                <a:ext cx="5943600" cy="1614609"/>
              </a:xfrm>
              <a:prstGeom prst="rect">
                <a:avLst/>
              </a:prstGeom>
              <a:blipFill>
                <a:blip r:embed="rId2"/>
                <a:stretch>
                  <a:fillRect l="-308" t="-755" r="-205" b="-3019"/>
                </a:stretch>
              </a:blipFill>
            </p:spPr>
            <p:txBody>
              <a:bodyPr/>
              <a:lstStyle/>
              <a:p>
                <a:r>
                  <a:rPr lang="en-US">
                    <a:noFill/>
                  </a:rPr>
                  <a:t> </a:t>
                </a:r>
              </a:p>
            </p:txBody>
          </p:sp>
        </mc:Fallback>
      </mc:AlternateContent>
    </p:spTree>
    <p:extLst>
      <p:ext uri="{BB962C8B-B14F-4D97-AF65-F5344CB8AC3E}">
        <p14:creationId xmlns:p14="http://schemas.microsoft.com/office/powerpoint/2010/main" val="2209656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1B19D7-AEAB-34BF-3508-C55E5BA2484C}"/>
              </a:ext>
            </a:extLst>
          </p:cNvPr>
          <p:cNvSpPr>
            <a:spLocks noGrp="1"/>
          </p:cNvSpPr>
          <p:nvPr>
            <p:ph type="title"/>
          </p:nvPr>
        </p:nvSpPr>
        <p:spPr/>
        <p:txBody>
          <a:bodyPr/>
          <a:lstStyle/>
          <a:p>
            <a:r>
              <a:rPr lang="en-US" dirty="0"/>
              <a:t>Recommendations</a:t>
            </a:r>
          </a:p>
        </p:txBody>
      </p:sp>
      <p:sp>
        <p:nvSpPr>
          <p:cNvPr id="5" name="Slide Number Placeholder 4">
            <a:extLst>
              <a:ext uri="{FF2B5EF4-FFF2-40B4-BE49-F238E27FC236}">
                <a16:creationId xmlns:a16="http://schemas.microsoft.com/office/drawing/2014/main" xmlns="" id="{6839F15B-1AC8-0DF3-4B4F-77013F52E0AA}"/>
              </a:ext>
            </a:extLst>
          </p:cNvPr>
          <p:cNvSpPr>
            <a:spLocks noGrp="1"/>
          </p:cNvSpPr>
          <p:nvPr>
            <p:ph type="sldNum" idx="12"/>
          </p:nvPr>
        </p:nvSpPr>
        <p:spPr/>
        <p:txBody>
          <a:bodyPr/>
          <a:lstStyle/>
          <a:p>
            <a:pPr marL="0" lvl="0" indent="0" algn="r" rtl="0">
              <a:spcBef>
                <a:spcPts val="0"/>
              </a:spcBef>
              <a:spcAft>
                <a:spcPts val="0"/>
              </a:spcAft>
              <a:buNone/>
            </a:pPr>
            <a:r>
              <a:rPr lang="en" dirty="0" smtClean="0"/>
              <a:t>21</a:t>
            </a:r>
            <a:endParaRPr lang="en" dirty="0"/>
          </a:p>
        </p:txBody>
      </p:sp>
      <p:sp>
        <p:nvSpPr>
          <p:cNvPr id="14" name="مربع نص 1">
            <a:extLst>
              <a:ext uri="{FF2B5EF4-FFF2-40B4-BE49-F238E27FC236}">
                <a16:creationId xmlns:a16="http://schemas.microsoft.com/office/drawing/2014/main" xmlns="" id="{CAD1C921-23C6-3453-F6E8-13ACA866C959}"/>
              </a:ext>
            </a:extLst>
          </p:cNvPr>
          <p:cNvSpPr txBox="1"/>
          <p:nvPr/>
        </p:nvSpPr>
        <p:spPr>
          <a:xfrm>
            <a:off x="823135" y="1504950"/>
            <a:ext cx="2109787" cy="307777"/>
          </a:xfrm>
          <a:prstGeom prst="rect">
            <a:avLst/>
          </a:prstGeom>
          <a:solidFill>
            <a:srgbClr val="3F5378"/>
          </a:solidFill>
        </p:spPr>
        <p:txBody>
          <a:bodyPr wrap="square" rtlCol="0">
            <a:spAutoFit/>
          </a:bodyPr>
          <a:lstStyle/>
          <a:p>
            <a:pPr algn="ctr"/>
            <a:r>
              <a:rPr lang="en-US" b="1" dirty="0">
                <a:solidFill>
                  <a:schemeClr val="bg1"/>
                </a:solidFill>
              </a:rPr>
              <a:t>Nablus Municipality</a:t>
            </a:r>
          </a:p>
        </p:txBody>
      </p:sp>
      <p:sp>
        <p:nvSpPr>
          <p:cNvPr id="15" name="مربع نص 2">
            <a:extLst>
              <a:ext uri="{FF2B5EF4-FFF2-40B4-BE49-F238E27FC236}">
                <a16:creationId xmlns:a16="http://schemas.microsoft.com/office/drawing/2014/main" xmlns="" id="{22E91E28-2947-BCE6-A0A9-D119935F7FAA}"/>
              </a:ext>
            </a:extLst>
          </p:cNvPr>
          <p:cNvSpPr txBox="1"/>
          <p:nvPr/>
        </p:nvSpPr>
        <p:spPr>
          <a:xfrm>
            <a:off x="3517106" y="1504950"/>
            <a:ext cx="2109787" cy="307777"/>
          </a:xfrm>
          <a:prstGeom prst="rect">
            <a:avLst/>
          </a:prstGeom>
          <a:solidFill>
            <a:srgbClr val="3F5378"/>
          </a:solidFill>
        </p:spPr>
        <p:txBody>
          <a:bodyPr wrap="square" rtlCol="0">
            <a:spAutoFit/>
          </a:bodyPr>
          <a:lstStyle/>
          <a:p>
            <a:pPr algn="ctr"/>
            <a:r>
              <a:rPr lang="en-US" b="1" dirty="0">
                <a:solidFill>
                  <a:schemeClr val="bg1"/>
                </a:solidFill>
              </a:rPr>
              <a:t>MPWH &amp; MOT</a:t>
            </a:r>
          </a:p>
        </p:txBody>
      </p:sp>
      <p:sp>
        <p:nvSpPr>
          <p:cNvPr id="16" name="مربع نص 7">
            <a:extLst>
              <a:ext uri="{FF2B5EF4-FFF2-40B4-BE49-F238E27FC236}">
                <a16:creationId xmlns:a16="http://schemas.microsoft.com/office/drawing/2014/main" xmlns="" id="{A3D8D933-4185-7ED5-E263-F9AAF6B2A41B}"/>
              </a:ext>
            </a:extLst>
          </p:cNvPr>
          <p:cNvSpPr txBox="1"/>
          <p:nvPr/>
        </p:nvSpPr>
        <p:spPr>
          <a:xfrm>
            <a:off x="6096001" y="1504950"/>
            <a:ext cx="2109788" cy="307777"/>
          </a:xfrm>
          <a:prstGeom prst="rect">
            <a:avLst/>
          </a:prstGeom>
          <a:solidFill>
            <a:srgbClr val="3F5378"/>
          </a:solidFill>
        </p:spPr>
        <p:txBody>
          <a:bodyPr wrap="square" rtlCol="0">
            <a:spAutoFit/>
          </a:bodyPr>
          <a:lstStyle/>
          <a:p>
            <a:pPr algn="ctr"/>
            <a:r>
              <a:rPr lang="en-US" b="1" dirty="0">
                <a:solidFill>
                  <a:schemeClr val="bg1"/>
                </a:solidFill>
              </a:rPr>
              <a:t>Police Directorate </a:t>
            </a:r>
          </a:p>
        </p:txBody>
      </p:sp>
      <p:sp>
        <p:nvSpPr>
          <p:cNvPr id="18" name="مربع نص 8">
            <a:extLst>
              <a:ext uri="{FF2B5EF4-FFF2-40B4-BE49-F238E27FC236}">
                <a16:creationId xmlns:a16="http://schemas.microsoft.com/office/drawing/2014/main" xmlns="" id="{5D42D532-7440-E8B8-8D74-71679DAE39C9}"/>
              </a:ext>
            </a:extLst>
          </p:cNvPr>
          <p:cNvSpPr txBox="1"/>
          <p:nvPr/>
        </p:nvSpPr>
        <p:spPr>
          <a:xfrm>
            <a:off x="814275" y="2025935"/>
            <a:ext cx="2109787" cy="2560320"/>
          </a:xfrm>
          <a:prstGeom prst="rect">
            <a:avLst/>
          </a:prstGeom>
          <a:solidFill>
            <a:srgbClr val="C7D3E6"/>
          </a:solidFill>
        </p:spPr>
        <p:txBody>
          <a:bodyPr wrap="square" rtlCol="0">
            <a:spAutoFit/>
          </a:bodyPr>
          <a:lstStyle/>
          <a:p>
            <a:pPr marL="285750" indent="-285750">
              <a:buFont typeface="Arial" pitchFamily="34" charset="0"/>
              <a:buChar char="•"/>
            </a:pPr>
            <a:r>
              <a:rPr lang="en-US" sz="1600" dirty="0"/>
              <a:t>Continuous follow up for the inventory.</a:t>
            </a:r>
          </a:p>
          <a:p>
            <a:pPr marL="285750" indent="-285750">
              <a:buFont typeface="Arial" pitchFamily="34" charset="0"/>
              <a:buChar char="•"/>
            </a:pPr>
            <a:r>
              <a:rPr lang="en-US" sz="1600" dirty="0"/>
              <a:t>Keep up to date with MOT &amp; MPWH</a:t>
            </a:r>
          </a:p>
          <a:p>
            <a:pPr marL="285750" indent="-285750">
              <a:buFont typeface="Arial" pitchFamily="34" charset="0"/>
              <a:buChar char="•"/>
            </a:pPr>
            <a:r>
              <a:rPr lang="en-US" sz="1600" dirty="0"/>
              <a:t>Traffic volumes studies should be done properly </a:t>
            </a:r>
          </a:p>
        </p:txBody>
      </p:sp>
      <p:sp>
        <p:nvSpPr>
          <p:cNvPr id="19" name="مربع نص 11">
            <a:extLst>
              <a:ext uri="{FF2B5EF4-FFF2-40B4-BE49-F238E27FC236}">
                <a16:creationId xmlns:a16="http://schemas.microsoft.com/office/drawing/2014/main" xmlns="" id="{5F12B2AF-13D2-D5A1-9008-14210A85F66D}"/>
              </a:ext>
            </a:extLst>
          </p:cNvPr>
          <p:cNvSpPr txBox="1"/>
          <p:nvPr/>
        </p:nvSpPr>
        <p:spPr>
          <a:xfrm>
            <a:off x="3517105" y="2006885"/>
            <a:ext cx="2109788" cy="2560320"/>
          </a:xfrm>
          <a:prstGeom prst="rect">
            <a:avLst/>
          </a:prstGeom>
          <a:solidFill>
            <a:srgbClr val="C7D3E6"/>
          </a:solidFill>
        </p:spPr>
        <p:txBody>
          <a:bodyPr wrap="square" rtlCol="0">
            <a:spAutoFit/>
          </a:bodyPr>
          <a:lstStyle/>
          <a:p>
            <a:pPr marL="285750" indent="-285750">
              <a:buFont typeface="Arial" pitchFamily="34" charset="0"/>
              <a:buChar char="•"/>
            </a:pPr>
            <a:r>
              <a:rPr lang="en-US" sz="1600" dirty="0"/>
              <a:t>Spreading awareness since most of the crashes occur due to drivers’ misbehavior.</a:t>
            </a:r>
          </a:p>
          <a:p>
            <a:pPr marL="285750" indent="-285750">
              <a:buFont typeface="Arial" pitchFamily="34" charset="0"/>
              <a:buChar char="•"/>
            </a:pPr>
            <a:r>
              <a:rPr lang="en-US" sz="1600" dirty="0"/>
              <a:t>Traffic volumes studies should be done properly.  </a:t>
            </a:r>
          </a:p>
        </p:txBody>
      </p:sp>
      <p:sp>
        <p:nvSpPr>
          <p:cNvPr id="8" name="مستطيل 7"/>
          <p:cNvSpPr/>
          <p:nvPr/>
        </p:nvSpPr>
        <p:spPr>
          <a:xfrm>
            <a:off x="6096000" y="2006885"/>
            <a:ext cx="2109788" cy="2560320"/>
          </a:xfrm>
          <a:prstGeom prst="rect">
            <a:avLst/>
          </a:prstGeom>
          <a:solidFill>
            <a:srgbClr val="C7D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ربع نص 8"/>
          <p:cNvSpPr txBox="1"/>
          <p:nvPr/>
        </p:nvSpPr>
        <p:spPr>
          <a:xfrm>
            <a:off x="6096001" y="2025935"/>
            <a:ext cx="2109787" cy="1323439"/>
          </a:xfrm>
          <a:prstGeom prst="rect">
            <a:avLst/>
          </a:prstGeom>
          <a:noFill/>
        </p:spPr>
        <p:txBody>
          <a:bodyPr wrap="square" rtlCol="0">
            <a:spAutoFit/>
          </a:bodyPr>
          <a:lstStyle/>
          <a:p>
            <a:pPr marL="285750" indent="-285750">
              <a:buFont typeface="Arial" pitchFamily="34" charset="0"/>
              <a:buChar char="•"/>
            </a:pPr>
            <a:r>
              <a:rPr lang="en-US" sz="1600" dirty="0" smtClean="0"/>
              <a:t>Improving archiving process and use GPS application.</a:t>
            </a:r>
            <a:endParaRPr lang="en-US" sz="1600" dirty="0"/>
          </a:p>
          <a:p>
            <a:pPr marL="285750" indent="-285750">
              <a:buFont typeface="Arial" pitchFamily="34" charset="0"/>
              <a:buChar char="•"/>
            </a:pPr>
            <a:endParaRPr lang="en-US" sz="1600" dirty="0"/>
          </a:p>
        </p:txBody>
      </p:sp>
    </p:spTree>
    <p:extLst>
      <p:ext uri="{BB962C8B-B14F-4D97-AF65-F5344CB8AC3E}">
        <p14:creationId xmlns:p14="http://schemas.microsoft.com/office/powerpoint/2010/main" val="2712706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2</a:t>
            </a:r>
            <a:endParaRPr lang="en" dirty="0"/>
          </a:p>
        </p:txBody>
      </p:sp>
      <p:sp>
        <p:nvSpPr>
          <p:cNvPr id="15" name="Google Shape;116;p17"/>
          <p:cNvSpPr/>
          <p:nvPr/>
        </p:nvSpPr>
        <p:spPr>
          <a:xfrm>
            <a:off x="570450" y="1557774"/>
            <a:ext cx="8003100" cy="543600"/>
          </a:xfrm>
          <a:prstGeom prst="rightArrow">
            <a:avLst>
              <a:gd name="adj1" fmla="val 100000"/>
              <a:gd name="adj2" fmla="val 55970"/>
            </a:avLst>
          </a:prstGeom>
          <a:solidFill>
            <a:srgbClr val="D9D9D9"/>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cxnSp>
        <p:nvCxnSpPr>
          <p:cNvPr id="16" name="Google Shape;117;p17"/>
          <p:cNvCxnSpPr>
            <a:stCxn id="15" idx="1"/>
            <a:endCxn id="15" idx="3"/>
          </p:cNvCxnSpPr>
          <p:nvPr/>
        </p:nvCxnSpPr>
        <p:spPr>
          <a:xfrm>
            <a:off x="570450" y="1829574"/>
            <a:ext cx="8003100" cy="0"/>
          </a:xfrm>
          <a:prstGeom prst="straightConnector1">
            <a:avLst/>
          </a:prstGeom>
          <a:noFill/>
          <a:ln w="38100" cap="flat" cmpd="sng">
            <a:solidFill>
              <a:schemeClr val="lt1"/>
            </a:solidFill>
            <a:prstDash val="dash"/>
            <a:round/>
            <a:headEnd type="none" w="med" len="med"/>
            <a:tailEnd type="none" w="med" len="med"/>
          </a:ln>
        </p:spPr>
      </p:cxnSp>
      <p:grpSp>
        <p:nvGrpSpPr>
          <p:cNvPr id="17" name="Google Shape;122;p17"/>
          <p:cNvGrpSpPr/>
          <p:nvPr/>
        </p:nvGrpSpPr>
        <p:grpSpPr>
          <a:xfrm>
            <a:off x="819147" y="1123651"/>
            <a:ext cx="1340682" cy="1340325"/>
            <a:chOff x="5680518" y="5545034"/>
            <a:chExt cx="3574200" cy="3574200"/>
          </a:xfrm>
        </p:grpSpPr>
        <p:sp>
          <p:nvSpPr>
            <p:cNvPr id="18" name="Google Shape;123;p17"/>
            <p:cNvSpPr/>
            <p:nvPr/>
          </p:nvSpPr>
          <p:spPr>
            <a:xfrm rot="8100000">
              <a:off x="6203947" y="6068464"/>
              <a:ext cx="2527341" cy="2527341"/>
            </a:xfrm>
            <a:prstGeom prst="teardrop">
              <a:avLst>
                <a:gd name="adj" fmla="val 118365"/>
              </a:avLst>
            </a:prstGeom>
            <a:solidFill>
              <a:schemeClr val="accen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sp>
          <p:nvSpPr>
            <p:cNvPr id="19" name="Google Shape;124;p17"/>
            <p:cNvSpPr/>
            <p:nvPr/>
          </p:nvSpPr>
          <p:spPr>
            <a:xfrm>
              <a:off x="6369481" y="6230072"/>
              <a:ext cx="2195100" cy="2195100"/>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grpSp>
      <p:grpSp>
        <p:nvGrpSpPr>
          <p:cNvPr id="20" name="Google Shape;130;p17"/>
          <p:cNvGrpSpPr/>
          <p:nvPr/>
        </p:nvGrpSpPr>
        <p:grpSpPr>
          <a:xfrm>
            <a:off x="2874150" y="1123651"/>
            <a:ext cx="1340682" cy="1340325"/>
            <a:chOff x="5680518" y="5545034"/>
            <a:chExt cx="3574200" cy="3574200"/>
          </a:xfrm>
        </p:grpSpPr>
        <p:sp>
          <p:nvSpPr>
            <p:cNvPr id="21" name="Google Shape;131;p17"/>
            <p:cNvSpPr/>
            <p:nvPr/>
          </p:nvSpPr>
          <p:spPr>
            <a:xfrm rot="8100000">
              <a:off x="6203947" y="6068464"/>
              <a:ext cx="2527341" cy="2527341"/>
            </a:xfrm>
            <a:prstGeom prst="teardrop">
              <a:avLst>
                <a:gd name="adj" fmla="val 118365"/>
              </a:avLst>
            </a:prstGeom>
            <a:solidFill>
              <a:schemeClr val="accent2"/>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sp>
          <p:nvSpPr>
            <p:cNvPr id="22" name="Google Shape;132;p17"/>
            <p:cNvSpPr/>
            <p:nvPr/>
          </p:nvSpPr>
          <p:spPr>
            <a:xfrm>
              <a:off x="6369481" y="6230072"/>
              <a:ext cx="2195100" cy="2195100"/>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grpSp>
      <p:grpSp>
        <p:nvGrpSpPr>
          <p:cNvPr id="23" name="Google Shape;138;p17"/>
          <p:cNvGrpSpPr/>
          <p:nvPr/>
        </p:nvGrpSpPr>
        <p:grpSpPr>
          <a:xfrm>
            <a:off x="4929152" y="1123651"/>
            <a:ext cx="1340682" cy="1340325"/>
            <a:chOff x="5680518" y="5545034"/>
            <a:chExt cx="3574200" cy="3574200"/>
          </a:xfrm>
        </p:grpSpPr>
        <p:sp>
          <p:nvSpPr>
            <p:cNvPr id="24" name="Google Shape;139;p17"/>
            <p:cNvSpPr/>
            <p:nvPr/>
          </p:nvSpPr>
          <p:spPr>
            <a:xfrm rot="8100000">
              <a:off x="6203947" y="6068464"/>
              <a:ext cx="2527341" cy="2527341"/>
            </a:xfrm>
            <a:prstGeom prst="teardrop">
              <a:avLst>
                <a:gd name="adj" fmla="val 118365"/>
              </a:avLst>
            </a:prstGeom>
            <a:solidFill>
              <a:schemeClr val="accent3"/>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sp>
          <p:nvSpPr>
            <p:cNvPr id="25" name="Google Shape;140;p17"/>
            <p:cNvSpPr/>
            <p:nvPr/>
          </p:nvSpPr>
          <p:spPr>
            <a:xfrm>
              <a:off x="6369481" y="6230072"/>
              <a:ext cx="2195100" cy="2195100"/>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grpSp>
      <p:grpSp>
        <p:nvGrpSpPr>
          <p:cNvPr id="26" name="Google Shape;146;p17"/>
          <p:cNvGrpSpPr/>
          <p:nvPr/>
        </p:nvGrpSpPr>
        <p:grpSpPr>
          <a:xfrm>
            <a:off x="6984171" y="1123651"/>
            <a:ext cx="1340682" cy="1340325"/>
            <a:chOff x="5680518" y="5545034"/>
            <a:chExt cx="3574200" cy="3574200"/>
          </a:xfrm>
        </p:grpSpPr>
        <p:sp>
          <p:nvSpPr>
            <p:cNvPr id="27" name="Google Shape;147;p17"/>
            <p:cNvSpPr/>
            <p:nvPr/>
          </p:nvSpPr>
          <p:spPr>
            <a:xfrm rot="8100000">
              <a:off x="6203947" y="6068464"/>
              <a:ext cx="2527341" cy="2527341"/>
            </a:xfrm>
            <a:prstGeom prst="teardrop">
              <a:avLst>
                <a:gd name="adj" fmla="val 118365"/>
              </a:avLst>
            </a:prstGeom>
            <a:solidFill>
              <a:schemeClr val="accent4"/>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sp>
          <p:nvSpPr>
            <p:cNvPr id="28" name="Google Shape;148;p17"/>
            <p:cNvSpPr/>
            <p:nvPr/>
          </p:nvSpPr>
          <p:spPr>
            <a:xfrm>
              <a:off x="6369481" y="6230072"/>
              <a:ext cx="2195100" cy="2195100"/>
            </a:xfrm>
            <a:prstGeom prst="ellipse">
              <a:avLst/>
            </a:prstGeom>
            <a:solidFill>
              <a:schemeClr val="lt1"/>
            </a:solidFill>
            <a:ln>
              <a:noFill/>
            </a:ln>
          </p:spPr>
          <p:txBody>
            <a:bodyPr spcFirstLastPara="1" wrap="square" lIns="34300" tIns="17150" rIns="34300" bIns="17150" anchor="ctr" anchorCtr="0">
              <a:noAutofit/>
            </a:bodyPr>
            <a:lstStyle/>
            <a:p>
              <a:pPr marL="0" marR="0" lvl="0" indent="0" algn="ctr" rtl="0">
                <a:spcBef>
                  <a:spcPts val="0"/>
                </a:spcBef>
                <a:spcAft>
                  <a:spcPts val="0"/>
                </a:spcAft>
                <a:buNone/>
              </a:pPr>
              <a:endParaRPr sz="1400">
                <a:solidFill>
                  <a:schemeClr val="lt1"/>
                </a:solidFill>
                <a:latin typeface="Lato Light"/>
                <a:ea typeface="Lato Light"/>
                <a:cs typeface="Lato Light"/>
                <a:sym typeface="Lato Light"/>
              </a:endParaRPr>
            </a:p>
          </p:txBody>
        </p:sp>
      </p:grpSp>
      <p:sp>
        <p:nvSpPr>
          <p:cNvPr id="29" name="مربع نص 28"/>
          <p:cNvSpPr txBox="1"/>
          <p:nvPr/>
        </p:nvSpPr>
        <p:spPr>
          <a:xfrm>
            <a:off x="1049144" y="1530511"/>
            <a:ext cx="940540" cy="523220"/>
          </a:xfrm>
          <a:prstGeom prst="rect">
            <a:avLst/>
          </a:prstGeom>
          <a:noFill/>
        </p:spPr>
        <p:txBody>
          <a:bodyPr wrap="square" rtlCol="0">
            <a:spAutoFit/>
          </a:bodyPr>
          <a:lstStyle/>
          <a:p>
            <a:pPr algn="ctr"/>
            <a:r>
              <a:rPr lang="en-US" b="1" dirty="0" smtClean="0"/>
              <a:t>1.3 million </a:t>
            </a:r>
            <a:endParaRPr lang="en-US" b="1" dirty="0"/>
          </a:p>
        </p:txBody>
      </p:sp>
      <p:sp>
        <p:nvSpPr>
          <p:cNvPr id="30" name="مربع نص 29"/>
          <p:cNvSpPr txBox="1"/>
          <p:nvPr/>
        </p:nvSpPr>
        <p:spPr>
          <a:xfrm>
            <a:off x="3200400" y="1530511"/>
            <a:ext cx="755562" cy="523220"/>
          </a:xfrm>
          <a:prstGeom prst="rect">
            <a:avLst/>
          </a:prstGeom>
          <a:noFill/>
        </p:spPr>
        <p:txBody>
          <a:bodyPr wrap="square" rtlCol="0">
            <a:spAutoFit/>
          </a:bodyPr>
          <a:lstStyle/>
          <a:p>
            <a:r>
              <a:rPr lang="en-US" b="1" dirty="0" smtClean="0"/>
              <a:t>20-50 million </a:t>
            </a:r>
            <a:endParaRPr lang="en-US" b="1" dirty="0"/>
          </a:p>
        </p:txBody>
      </p:sp>
      <p:sp>
        <p:nvSpPr>
          <p:cNvPr id="31" name="مربع نص 30"/>
          <p:cNvSpPr txBox="1"/>
          <p:nvPr/>
        </p:nvSpPr>
        <p:spPr>
          <a:xfrm>
            <a:off x="5257800" y="1557774"/>
            <a:ext cx="823382" cy="523220"/>
          </a:xfrm>
          <a:prstGeom prst="rect">
            <a:avLst/>
          </a:prstGeom>
          <a:noFill/>
        </p:spPr>
        <p:txBody>
          <a:bodyPr wrap="square" rtlCol="0">
            <a:spAutoFit/>
          </a:bodyPr>
          <a:lstStyle/>
          <a:p>
            <a:r>
              <a:rPr lang="en" b="1" dirty="0" smtClean="0">
                <a:solidFill>
                  <a:schemeClr val="dk1"/>
                </a:solidFill>
              </a:rPr>
              <a:t>12829 crash </a:t>
            </a:r>
            <a:endParaRPr lang="en-US" dirty="0"/>
          </a:p>
        </p:txBody>
      </p:sp>
      <p:sp>
        <p:nvSpPr>
          <p:cNvPr id="32" name="مستطيل 31"/>
          <p:cNvSpPr/>
          <p:nvPr/>
        </p:nvSpPr>
        <p:spPr>
          <a:xfrm>
            <a:off x="7313712" y="1580454"/>
            <a:ext cx="681597" cy="523220"/>
          </a:xfrm>
          <a:prstGeom prst="rect">
            <a:avLst/>
          </a:prstGeom>
        </p:spPr>
        <p:txBody>
          <a:bodyPr wrap="none">
            <a:spAutoFit/>
          </a:bodyPr>
          <a:lstStyle/>
          <a:p>
            <a:r>
              <a:rPr lang="en" b="1" dirty="0" smtClean="0">
                <a:solidFill>
                  <a:schemeClr val="dk1"/>
                </a:solidFill>
              </a:rPr>
              <a:t>13165</a:t>
            </a:r>
          </a:p>
          <a:p>
            <a:r>
              <a:rPr lang="en" b="1" dirty="0" smtClean="0">
                <a:solidFill>
                  <a:schemeClr val="dk1"/>
                </a:solidFill>
              </a:rPr>
              <a:t>crash</a:t>
            </a:r>
            <a:endParaRPr lang="en-US" dirty="0"/>
          </a:p>
        </p:txBody>
      </p:sp>
      <p:sp>
        <p:nvSpPr>
          <p:cNvPr id="33" name="مربع نص 32"/>
          <p:cNvSpPr txBox="1"/>
          <p:nvPr/>
        </p:nvSpPr>
        <p:spPr>
          <a:xfrm>
            <a:off x="2971800" y="286494"/>
            <a:ext cx="3657600" cy="461665"/>
          </a:xfrm>
          <a:prstGeom prst="rect">
            <a:avLst/>
          </a:prstGeom>
          <a:noFill/>
          <a:ln>
            <a:solidFill>
              <a:srgbClr val="3F5378"/>
            </a:solidFill>
          </a:ln>
        </p:spPr>
        <p:txBody>
          <a:bodyPr wrap="square" rtlCol="0">
            <a:spAutoFit/>
          </a:bodyPr>
          <a:lstStyle/>
          <a:p>
            <a:pPr algn="ctr"/>
            <a:r>
              <a:rPr lang="en" sz="2400" b="1" dirty="0"/>
              <a:t>Statistics</a:t>
            </a:r>
            <a:endParaRPr lang="en-US" sz="2400" b="1" dirty="0"/>
          </a:p>
        </p:txBody>
      </p:sp>
      <p:sp>
        <p:nvSpPr>
          <p:cNvPr id="34" name="مربع نص 33"/>
          <p:cNvSpPr txBox="1"/>
          <p:nvPr/>
        </p:nvSpPr>
        <p:spPr>
          <a:xfrm>
            <a:off x="1447800" y="3028950"/>
            <a:ext cx="2130381" cy="400110"/>
          </a:xfrm>
          <a:prstGeom prst="rect">
            <a:avLst/>
          </a:prstGeom>
          <a:noFill/>
        </p:spPr>
        <p:txBody>
          <a:bodyPr wrap="square" rtlCol="0">
            <a:spAutoFit/>
          </a:bodyPr>
          <a:lstStyle/>
          <a:p>
            <a:pPr algn="ctr"/>
            <a:r>
              <a:rPr lang="en-US" sz="2000" b="1" dirty="0" smtClean="0"/>
              <a:t>Globally</a:t>
            </a:r>
            <a:r>
              <a:rPr lang="en-US" dirty="0" smtClean="0"/>
              <a:t> </a:t>
            </a:r>
            <a:endParaRPr lang="en-US" dirty="0"/>
          </a:p>
        </p:txBody>
      </p:sp>
      <p:cxnSp>
        <p:nvCxnSpPr>
          <p:cNvPr id="36" name="رابط كسهم مستقيم 35"/>
          <p:cNvCxnSpPr>
            <a:stCxn id="34" idx="3"/>
          </p:cNvCxnSpPr>
          <p:nvPr/>
        </p:nvCxnSpPr>
        <p:spPr>
          <a:xfrm>
            <a:off x="3578181" y="3229005"/>
            <a:ext cx="145101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مربع نص 38"/>
          <p:cNvSpPr txBox="1"/>
          <p:nvPr/>
        </p:nvSpPr>
        <p:spPr>
          <a:xfrm>
            <a:off x="5168546" y="3028950"/>
            <a:ext cx="2130381" cy="400110"/>
          </a:xfrm>
          <a:prstGeom prst="rect">
            <a:avLst/>
          </a:prstGeom>
          <a:noFill/>
        </p:spPr>
        <p:txBody>
          <a:bodyPr wrap="square" rtlCol="0">
            <a:spAutoFit/>
          </a:bodyPr>
          <a:lstStyle/>
          <a:p>
            <a:pPr algn="ctr"/>
            <a:r>
              <a:rPr lang="en-US" sz="2000" b="1" dirty="0" smtClean="0"/>
              <a:t>Palestine</a:t>
            </a:r>
            <a:r>
              <a:rPr lang="en-US" dirty="0" smtClean="0"/>
              <a:t> </a:t>
            </a:r>
            <a:endParaRPr lang="en-US" dirty="0"/>
          </a:p>
        </p:txBody>
      </p:sp>
    </p:spTree>
    <p:extLst>
      <p:ext uri="{BB962C8B-B14F-4D97-AF65-F5344CB8AC3E}">
        <p14:creationId xmlns:p14="http://schemas.microsoft.com/office/powerpoint/2010/main" val="1475543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1800" dirty="0">
                <a:latin typeface="Times New Roman" pitchFamily="18" charset="0"/>
                <a:cs typeface="Times New Roman" pitchFamily="18" charset="0"/>
              </a:rPr>
              <a:t>Importance of </a:t>
            </a:r>
            <a:r>
              <a:rPr lang="en-US" sz="1800" dirty="0" smtClean="0">
                <a:latin typeface="Times New Roman" pitchFamily="18" charset="0"/>
                <a:cs typeface="Times New Roman" pitchFamily="18" charset="0"/>
              </a:rPr>
              <a:t>Identifying </a:t>
            </a:r>
            <a:r>
              <a:rPr lang="en-US" sz="1800" dirty="0">
                <a:latin typeface="Times New Roman" pitchFamily="18" charset="0"/>
                <a:cs typeface="Times New Roman" pitchFamily="18" charset="0"/>
              </a:rPr>
              <a:t>Black Spots </a:t>
            </a:r>
          </a:p>
        </p:txBody>
      </p:sp>
      <p:sp>
        <p:nvSpPr>
          <p:cNvPr id="5" name="عنصر نائب لرقم الشريحة 4"/>
          <p:cNvSpPr>
            <a:spLocks noGrp="1"/>
          </p:cNvSpPr>
          <p:nvPr>
            <p:ph type="sldNum" idx="12"/>
          </p:nvPr>
        </p:nvSpPr>
        <p:spPr/>
        <p:txBody>
          <a:bodyPr/>
          <a:lstStyle/>
          <a:p>
            <a:pPr marL="0" lvl="0" indent="0" algn="r" rtl="0">
              <a:spcBef>
                <a:spcPts val="0"/>
              </a:spcBef>
              <a:spcAft>
                <a:spcPts val="0"/>
              </a:spcAft>
              <a:buNone/>
            </a:pPr>
            <a:r>
              <a:rPr lang="en" dirty="0" smtClean="0"/>
              <a:t>4</a:t>
            </a:r>
            <a:endParaRPr lang="en" dirty="0"/>
          </a:p>
        </p:txBody>
      </p:sp>
      <p:cxnSp>
        <p:nvCxnSpPr>
          <p:cNvPr id="8" name="رابط كسهم مستقيم 7"/>
          <p:cNvCxnSpPr/>
          <p:nvPr/>
        </p:nvCxnSpPr>
        <p:spPr>
          <a:xfrm flipH="1">
            <a:off x="2362200" y="2470078"/>
            <a:ext cx="1219200" cy="4064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شكل بيضاوي 9"/>
          <p:cNvSpPr/>
          <p:nvPr/>
        </p:nvSpPr>
        <p:spPr>
          <a:xfrm>
            <a:off x="1143000" y="2597006"/>
            <a:ext cx="1295400" cy="104154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ربع نص 10"/>
          <p:cNvSpPr txBox="1"/>
          <p:nvPr/>
        </p:nvSpPr>
        <p:spPr>
          <a:xfrm>
            <a:off x="1143000" y="2876550"/>
            <a:ext cx="1295400" cy="677108"/>
          </a:xfrm>
          <a:prstGeom prst="rect">
            <a:avLst/>
          </a:prstGeom>
          <a:noFill/>
        </p:spPr>
        <p:txBody>
          <a:bodyPr wrap="square" rtlCol="0">
            <a:spAutoFit/>
          </a:bodyPr>
          <a:lstStyle/>
          <a:p>
            <a:pPr algn="ctr"/>
            <a:r>
              <a:rPr lang="en-US" sz="1200" b="1" dirty="0">
                <a:solidFill>
                  <a:schemeClr val="bg1"/>
                </a:solidFill>
                <a:latin typeface="Times New Roman" pitchFamily="18" charset="0"/>
                <a:cs typeface="Times New Roman" pitchFamily="18" charset="0"/>
              </a:rPr>
              <a:t>Minimize traffic crashes </a:t>
            </a:r>
          </a:p>
          <a:p>
            <a:endParaRPr lang="en-US" dirty="0"/>
          </a:p>
        </p:txBody>
      </p:sp>
      <p:sp>
        <p:nvSpPr>
          <p:cNvPr id="13" name="شكل بيضاوي 12"/>
          <p:cNvSpPr/>
          <p:nvPr/>
        </p:nvSpPr>
        <p:spPr>
          <a:xfrm>
            <a:off x="3581400" y="1809750"/>
            <a:ext cx="1219200" cy="990600"/>
          </a:xfrm>
          <a:prstGeom prst="ellipse">
            <a:avLst/>
          </a:prstGeom>
          <a:solidFill>
            <a:schemeClr val="tx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مربع نص 13"/>
          <p:cNvSpPr txBox="1"/>
          <p:nvPr/>
        </p:nvSpPr>
        <p:spPr>
          <a:xfrm>
            <a:off x="3581400" y="2038350"/>
            <a:ext cx="1143000" cy="461665"/>
          </a:xfrm>
          <a:prstGeom prst="rect">
            <a:avLst/>
          </a:prstGeom>
          <a:noFill/>
        </p:spPr>
        <p:txBody>
          <a:bodyPr wrap="square" rtlCol="0">
            <a:spAutoFit/>
          </a:bodyPr>
          <a:lstStyle/>
          <a:p>
            <a:pPr algn="ctr"/>
            <a:r>
              <a:rPr lang="en-US" sz="1200" b="1" dirty="0">
                <a:solidFill>
                  <a:schemeClr val="tx1"/>
                </a:solidFill>
                <a:latin typeface="Times New Roman" pitchFamily="18" charset="0"/>
                <a:cs typeface="Times New Roman" pitchFamily="18" charset="0"/>
              </a:rPr>
              <a:t>Ensure traffic safety </a:t>
            </a:r>
          </a:p>
        </p:txBody>
      </p:sp>
      <p:sp>
        <p:nvSpPr>
          <p:cNvPr id="15" name="شكل بيضاوي 14"/>
          <p:cNvSpPr/>
          <p:nvPr/>
        </p:nvSpPr>
        <p:spPr>
          <a:xfrm>
            <a:off x="6172200" y="2470078"/>
            <a:ext cx="1295400" cy="104154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رابط كسهم مستقيم 16"/>
          <p:cNvCxnSpPr/>
          <p:nvPr/>
        </p:nvCxnSpPr>
        <p:spPr>
          <a:xfrm>
            <a:off x="4800600" y="2470078"/>
            <a:ext cx="1371600" cy="4064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مربع نص 18"/>
          <p:cNvSpPr txBox="1"/>
          <p:nvPr/>
        </p:nvSpPr>
        <p:spPr>
          <a:xfrm>
            <a:off x="6172200" y="2724150"/>
            <a:ext cx="1295400" cy="677108"/>
          </a:xfrm>
          <a:prstGeom prst="rect">
            <a:avLst/>
          </a:prstGeom>
          <a:noFill/>
        </p:spPr>
        <p:txBody>
          <a:bodyPr wrap="square" rtlCol="0">
            <a:spAutoFit/>
          </a:bodyPr>
          <a:lstStyle/>
          <a:p>
            <a:pPr algn="ctr"/>
            <a:r>
              <a:rPr lang="en-US" sz="1200" b="1" dirty="0">
                <a:solidFill>
                  <a:schemeClr val="bg1"/>
                </a:solidFill>
                <a:latin typeface="Times New Roman" pitchFamily="18" charset="0"/>
                <a:cs typeface="Times New Roman" pitchFamily="18" charset="0"/>
              </a:rPr>
              <a:t>Reduce financial costs </a:t>
            </a:r>
          </a:p>
          <a:p>
            <a:endParaRPr lang="en-US" dirty="0"/>
          </a:p>
        </p:txBody>
      </p:sp>
    </p:spTree>
    <p:extLst>
      <p:ext uri="{BB962C8B-B14F-4D97-AF65-F5344CB8AC3E}">
        <p14:creationId xmlns:p14="http://schemas.microsoft.com/office/powerpoint/2010/main" val="2992358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3"/>
          <p:cNvSpPr txBox="1">
            <a:spLocks noGrp="1"/>
          </p:cNvSpPr>
          <p:nvPr>
            <p:ph type="ctrTitle" idx="4294967295"/>
          </p:nvPr>
        </p:nvSpPr>
        <p:spPr>
          <a:xfrm>
            <a:off x="1275150" y="1047750"/>
            <a:ext cx="6505888" cy="1371600"/>
          </a:xfrm>
          <a:prstGeom prst="rect">
            <a:avLst/>
          </a:prstGeom>
          <a:solidFill>
            <a:schemeClr val="bg1"/>
          </a:solidFill>
        </p:spPr>
        <p:txBody>
          <a:bodyPr spcFirstLastPara="1" wrap="square" lIns="91425" tIns="91425" rIns="91425" bIns="91425" anchor="ctr" anchorCtr="0">
            <a:noAutofit/>
          </a:bodyPr>
          <a:lstStyle/>
          <a:p>
            <a:r>
              <a:rPr lang="en-US" sz="1400" dirty="0">
                <a:solidFill>
                  <a:schemeClr val="accent4">
                    <a:lumMod val="50000"/>
                  </a:schemeClr>
                </a:solidFill>
                <a:latin typeface="Times New Roman" pitchFamily="18" charset="0"/>
                <a:cs typeface="Times New Roman" pitchFamily="18" charset="0"/>
              </a:rPr>
              <a:t>MPWH provided us with a list of Black spots: AL </a:t>
            </a:r>
            <a:r>
              <a:rPr lang="en-US" sz="1400" dirty="0" err="1" smtClean="0">
                <a:solidFill>
                  <a:schemeClr val="accent4">
                    <a:lumMod val="50000"/>
                  </a:schemeClr>
                </a:solidFill>
                <a:latin typeface="Times New Roman" pitchFamily="18" charset="0"/>
                <a:cs typeface="Times New Roman" pitchFamily="18" charset="0"/>
              </a:rPr>
              <a:t>Basateen</a:t>
            </a:r>
            <a:r>
              <a:rPr lang="en-US" sz="1400" dirty="0" smtClean="0">
                <a:solidFill>
                  <a:schemeClr val="accent4">
                    <a:lumMod val="50000"/>
                  </a:schemeClr>
                </a:solidFill>
                <a:latin typeface="Times New Roman" pitchFamily="18" charset="0"/>
                <a:cs typeface="Times New Roman" pitchFamily="18" charset="0"/>
              </a:rPr>
              <a:t> </a:t>
            </a:r>
            <a:r>
              <a:rPr lang="en-US" sz="1400" dirty="0" smtClean="0">
                <a:solidFill>
                  <a:schemeClr val="accent4">
                    <a:lumMod val="50000"/>
                  </a:schemeClr>
                </a:solidFill>
                <a:latin typeface="Times New Roman" pitchFamily="18" charset="0"/>
                <a:cs typeface="Times New Roman" pitchFamily="18" charset="0"/>
              </a:rPr>
              <a:t>Intersection, </a:t>
            </a:r>
            <a:r>
              <a:rPr lang="en-US" sz="1400" dirty="0" err="1">
                <a:solidFill>
                  <a:schemeClr val="accent4">
                    <a:lumMod val="50000"/>
                  </a:schemeClr>
                </a:solidFill>
                <a:latin typeface="Times New Roman" pitchFamily="18" charset="0"/>
                <a:cs typeface="Times New Roman" pitchFamily="18" charset="0"/>
              </a:rPr>
              <a:t>Deir</a:t>
            </a:r>
            <a:r>
              <a:rPr lang="en-US" sz="1400" dirty="0">
                <a:solidFill>
                  <a:schemeClr val="accent4">
                    <a:lumMod val="50000"/>
                  </a:schemeClr>
                </a:solidFill>
                <a:latin typeface="Times New Roman" pitchFamily="18" charset="0"/>
                <a:cs typeface="Times New Roman" pitchFamily="18" charset="0"/>
              </a:rPr>
              <a:t> Al </a:t>
            </a:r>
            <a:r>
              <a:rPr lang="en-US" sz="1400" dirty="0" err="1" smtClean="0">
                <a:solidFill>
                  <a:schemeClr val="accent4">
                    <a:lumMod val="50000"/>
                  </a:schemeClr>
                </a:solidFill>
                <a:latin typeface="Times New Roman" pitchFamily="18" charset="0"/>
                <a:cs typeface="Times New Roman" pitchFamily="18" charset="0"/>
              </a:rPr>
              <a:t>Hatab</a:t>
            </a:r>
            <a:r>
              <a:rPr lang="en-US" sz="1400" dirty="0" smtClean="0">
                <a:solidFill>
                  <a:schemeClr val="accent4">
                    <a:lumMod val="50000"/>
                  </a:schemeClr>
                </a:solidFill>
                <a:latin typeface="Times New Roman" pitchFamily="18" charset="0"/>
                <a:cs typeface="Times New Roman" pitchFamily="18" charset="0"/>
              </a:rPr>
              <a:t>, </a:t>
            </a:r>
            <a:r>
              <a:rPr lang="en-US" sz="1400" dirty="0" err="1">
                <a:solidFill>
                  <a:schemeClr val="accent4">
                    <a:lumMod val="50000"/>
                  </a:schemeClr>
                </a:solidFill>
                <a:latin typeface="Times New Roman" pitchFamily="18" charset="0"/>
                <a:cs typeface="Times New Roman" pitchFamily="18" charset="0"/>
              </a:rPr>
              <a:t>Azmout</a:t>
            </a:r>
            <a:r>
              <a:rPr lang="en-US" sz="1400" dirty="0">
                <a:solidFill>
                  <a:schemeClr val="accent4">
                    <a:lumMod val="50000"/>
                  </a:schemeClr>
                </a:solidFill>
                <a:latin typeface="Times New Roman" pitchFamily="18" charset="0"/>
                <a:cs typeface="Times New Roman" pitchFamily="18" charset="0"/>
              </a:rPr>
              <a:t> and Salem </a:t>
            </a:r>
            <a:r>
              <a:rPr lang="en-US" sz="1400" dirty="0" smtClean="0">
                <a:solidFill>
                  <a:schemeClr val="accent4">
                    <a:lumMod val="50000"/>
                  </a:schemeClr>
                </a:solidFill>
                <a:latin typeface="Times New Roman" pitchFamily="18" charset="0"/>
                <a:cs typeface="Times New Roman" pitchFamily="18" charset="0"/>
              </a:rPr>
              <a:t>intersection, </a:t>
            </a:r>
            <a:r>
              <a:rPr lang="en-US" sz="1400" dirty="0" err="1">
                <a:solidFill>
                  <a:schemeClr val="accent4">
                    <a:lumMod val="50000"/>
                  </a:schemeClr>
                </a:solidFill>
                <a:latin typeface="Times New Roman" pitchFamily="18" charset="0"/>
                <a:cs typeface="Times New Roman" pitchFamily="18" charset="0"/>
              </a:rPr>
              <a:t>Hewara</a:t>
            </a:r>
            <a:r>
              <a:rPr lang="en-US" sz="1400" dirty="0">
                <a:solidFill>
                  <a:schemeClr val="accent4">
                    <a:lumMod val="50000"/>
                  </a:schemeClr>
                </a:solidFill>
                <a:latin typeface="Times New Roman" pitchFamily="18" charset="0"/>
                <a:cs typeface="Times New Roman" pitchFamily="18" charset="0"/>
              </a:rPr>
              <a:t> </a:t>
            </a:r>
            <a:r>
              <a:rPr lang="en-US" sz="1400" dirty="0" smtClean="0">
                <a:solidFill>
                  <a:schemeClr val="accent4">
                    <a:lumMod val="50000"/>
                  </a:schemeClr>
                </a:solidFill>
                <a:latin typeface="Times New Roman" pitchFamily="18" charset="0"/>
                <a:cs typeface="Times New Roman" pitchFamily="18" charset="0"/>
              </a:rPr>
              <a:t>Street, </a:t>
            </a:r>
            <a:r>
              <a:rPr lang="en-US" sz="1400" dirty="0">
                <a:solidFill>
                  <a:schemeClr val="accent4">
                    <a:lumMod val="50000"/>
                  </a:schemeClr>
                </a:solidFill>
                <a:latin typeface="Times New Roman" pitchFamily="18" charset="0"/>
                <a:cs typeface="Times New Roman" pitchFamily="18" charset="0"/>
              </a:rPr>
              <a:t>Tell- </a:t>
            </a:r>
            <a:r>
              <a:rPr lang="en-US" sz="1400" dirty="0" smtClean="0">
                <a:solidFill>
                  <a:schemeClr val="accent4">
                    <a:lumMod val="50000"/>
                  </a:schemeClr>
                </a:solidFill>
                <a:latin typeface="Times New Roman" pitchFamily="18" charset="0"/>
                <a:cs typeface="Times New Roman" pitchFamily="18" charset="0"/>
              </a:rPr>
              <a:t>Street,</a:t>
            </a:r>
            <a:r>
              <a:rPr lang="ar-SA" sz="1400" dirty="0" smtClean="0">
                <a:solidFill>
                  <a:schemeClr val="accent4">
                    <a:lumMod val="50000"/>
                  </a:schemeClr>
                </a:solidFill>
                <a:latin typeface="Times New Roman" pitchFamily="18" charset="0"/>
                <a:cs typeface="Times New Roman" pitchFamily="18" charset="0"/>
              </a:rPr>
              <a:t> </a:t>
            </a:r>
            <a:r>
              <a:rPr lang="fi-FI" sz="1400" dirty="0" smtClean="0">
                <a:solidFill>
                  <a:schemeClr val="accent4">
                    <a:lumMod val="50000"/>
                  </a:schemeClr>
                </a:solidFill>
                <a:latin typeface="Times New Roman" pitchFamily="18" charset="0"/>
                <a:cs typeface="Times New Roman" pitchFamily="18" charset="0"/>
              </a:rPr>
              <a:t>Qusin- </a:t>
            </a:r>
            <a:r>
              <a:rPr lang="fi-FI" sz="1400" dirty="0">
                <a:solidFill>
                  <a:schemeClr val="accent4">
                    <a:lumMod val="50000"/>
                  </a:schemeClr>
                </a:solidFill>
                <a:latin typeface="Times New Roman" pitchFamily="18" charset="0"/>
                <a:cs typeface="Times New Roman" pitchFamily="18" charset="0"/>
              </a:rPr>
              <a:t>Sarra (Qalqilya street), Qusin (Village entrance), An Najah Hospital Intersection, Al Bathan-Serafi, Nablus –Jenin Road Intersection, Bizzaria Intersection, and</a:t>
            </a:r>
            <a:r>
              <a:rPr lang="fi-FI" sz="1400" dirty="0">
                <a:solidFill>
                  <a:srgbClr val="C7D3E6">
                    <a:lumMod val="50000"/>
                  </a:srgbClr>
                </a:solidFill>
                <a:latin typeface="Times New Roman" pitchFamily="18" charset="0"/>
                <a:cs typeface="Times New Roman" pitchFamily="18" charset="0"/>
              </a:rPr>
              <a:t> Nablus –Jenin Road Intersection-Sabastia Intersection.</a:t>
            </a:r>
            <a:r>
              <a:rPr lang="fi-FI" sz="2400" dirty="0">
                <a:solidFill>
                  <a:schemeClr val="accent2"/>
                </a:solidFill>
              </a:rPr>
              <a:t/>
            </a:r>
            <a:br>
              <a:rPr lang="fi-FI" sz="2400" dirty="0">
                <a:solidFill>
                  <a:schemeClr val="accent2"/>
                </a:solidFill>
              </a:rPr>
            </a:br>
            <a:endParaRPr sz="2400" dirty="0">
              <a:solidFill>
                <a:schemeClr val="accent4">
                  <a:lumMod val="50000"/>
                </a:schemeClr>
              </a:solidFill>
            </a:endParaRPr>
          </a:p>
        </p:txBody>
      </p:sp>
      <p:grpSp>
        <p:nvGrpSpPr>
          <p:cNvPr id="7" name="Google Shape;607;p29"/>
          <p:cNvGrpSpPr/>
          <p:nvPr/>
        </p:nvGrpSpPr>
        <p:grpSpPr>
          <a:xfrm>
            <a:off x="7781038" y="0"/>
            <a:ext cx="954077" cy="4476750"/>
            <a:chOff x="7732733" y="735"/>
            <a:chExt cx="954077" cy="5142029"/>
          </a:xfrm>
        </p:grpSpPr>
        <p:sp>
          <p:nvSpPr>
            <p:cNvPr id="8" name="Google Shape;608;p29"/>
            <p:cNvSpPr/>
            <p:nvPr/>
          </p:nvSpPr>
          <p:spPr>
            <a:xfrm>
              <a:off x="7732733" y="735"/>
              <a:ext cx="954077" cy="5142029"/>
            </a:xfrm>
            <a:custGeom>
              <a:avLst/>
              <a:gdLst/>
              <a:ahLst/>
              <a:cxnLst/>
              <a:rect l="l" t="t" r="r" b="b"/>
              <a:pathLst>
                <a:path w="2040" h="11008" extrusionOk="0">
                  <a:moveTo>
                    <a:pt x="0" y="0"/>
                  </a:moveTo>
                  <a:lnTo>
                    <a:pt x="2039" y="0"/>
                  </a:lnTo>
                  <a:lnTo>
                    <a:pt x="2039" y="11007"/>
                  </a:lnTo>
                  <a:lnTo>
                    <a:pt x="0" y="11007"/>
                  </a:lnTo>
                  <a:lnTo>
                    <a:pt x="0" y="0"/>
                  </a:ln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9" name="Google Shape;609;p29"/>
            <p:cNvSpPr/>
            <p:nvPr/>
          </p:nvSpPr>
          <p:spPr>
            <a:xfrm>
              <a:off x="7815157" y="4855"/>
              <a:ext cx="786485" cy="5133319"/>
            </a:xfrm>
            <a:custGeom>
              <a:avLst/>
              <a:gdLst/>
              <a:ahLst/>
              <a:cxnLst/>
              <a:rect l="l" t="t" r="r" b="b"/>
              <a:pathLst>
                <a:path w="2097294" h="13688850" extrusionOk="0">
                  <a:moveTo>
                    <a:pt x="1027308" y="13205436"/>
                  </a:moveTo>
                  <a:lnTo>
                    <a:pt x="1091962" y="13205436"/>
                  </a:lnTo>
                  <a:lnTo>
                    <a:pt x="1091962" y="13688850"/>
                  </a:lnTo>
                  <a:lnTo>
                    <a:pt x="1027308" y="13688850"/>
                  </a:lnTo>
                  <a:close/>
                  <a:moveTo>
                    <a:pt x="1027308" y="12190016"/>
                  </a:moveTo>
                  <a:lnTo>
                    <a:pt x="1091962" y="12190016"/>
                  </a:lnTo>
                  <a:lnTo>
                    <a:pt x="1091962" y="12698349"/>
                  </a:lnTo>
                  <a:lnTo>
                    <a:pt x="1027308" y="12698349"/>
                  </a:lnTo>
                  <a:close/>
                  <a:moveTo>
                    <a:pt x="1027308" y="11173351"/>
                  </a:moveTo>
                  <a:lnTo>
                    <a:pt x="1091962" y="11173351"/>
                  </a:lnTo>
                  <a:lnTo>
                    <a:pt x="1091962" y="11681684"/>
                  </a:lnTo>
                  <a:lnTo>
                    <a:pt x="1027308" y="11681684"/>
                  </a:lnTo>
                  <a:close/>
                  <a:moveTo>
                    <a:pt x="1027308" y="10157932"/>
                  </a:moveTo>
                  <a:lnTo>
                    <a:pt x="1091962" y="10157932"/>
                  </a:lnTo>
                  <a:lnTo>
                    <a:pt x="1091962" y="10666264"/>
                  </a:lnTo>
                  <a:lnTo>
                    <a:pt x="1027308" y="10666264"/>
                  </a:lnTo>
                  <a:close/>
                  <a:moveTo>
                    <a:pt x="1027308" y="9142512"/>
                  </a:moveTo>
                  <a:lnTo>
                    <a:pt x="1091962" y="9142512"/>
                  </a:lnTo>
                  <a:lnTo>
                    <a:pt x="1091962" y="9649599"/>
                  </a:lnTo>
                  <a:lnTo>
                    <a:pt x="1027308" y="9649599"/>
                  </a:lnTo>
                  <a:close/>
                  <a:moveTo>
                    <a:pt x="1027308" y="8125847"/>
                  </a:moveTo>
                  <a:lnTo>
                    <a:pt x="1091962" y="8125847"/>
                  </a:lnTo>
                  <a:lnTo>
                    <a:pt x="1091962" y="8634180"/>
                  </a:lnTo>
                  <a:lnTo>
                    <a:pt x="1027308" y="8634180"/>
                  </a:lnTo>
                  <a:close/>
                  <a:moveTo>
                    <a:pt x="1027308" y="7110428"/>
                  </a:moveTo>
                  <a:lnTo>
                    <a:pt x="1091962" y="7110428"/>
                  </a:lnTo>
                  <a:lnTo>
                    <a:pt x="1091962" y="7618760"/>
                  </a:lnTo>
                  <a:lnTo>
                    <a:pt x="1027308" y="7618760"/>
                  </a:lnTo>
                  <a:close/>
                  <a:moveTo>
                    <a:pt x="1027308" y="6096255"/>
                  </a:moveTo>
                  <a:lnTo>
                    <a:pt x="1091962" y="6096255"/>
                  </a:lnTo>
                  <a:lnTo>
                    <a:pt x="1091962" y="6603341"/>
                  </a:lnTo>
                  <a:lnTo>
                    <a:pt x="1027308" y="6603341"/>
                  </a:lnTo>
                  <a:close/>
                  <a:moveTo>
                    <a:pt x="1027308" y="5079589"/>
                  </a:moveTo>
                  <a:lnTo>
                    <a:pt x="1091962" y="5079589"/>
                  </a:lnTo>
                  <a:lnTo>
                    <a:pt x="1091962" y="5587922"/>
                  </a:lnTo>
                  <a:lnTo>
                    <a:pt x="1027308" y="5587922"/>
                  </a:lnTo>
                  <a:close/>
                  <a:moveTo>
                    <a:pt x="1027308" y="4064170"/>
                  </a:moveTo>
                  <a:lnTo>
                    <a:pt x="1091962" y="4064170"/>
                  </a:lnTo>
                  <a:lnTo>
                    <a:pt x="1091962" y="4572502"/>
                  </a:lnTo>
                  <a:lnTo>
                    <a:pt x="1027308" y="4572502"/>
                  </a:lnTo>
                  <a:close/>
                  <a:moveTo>
                    <a:pt x="1027308" y="3048751"/>
                  </a:moveTo>
                  <a:lnTo>
                    <a:pt x="1091962" y="3048751"/>
                  </a:lnTo>
                  <a:lnTo>
                    <a:pt x="1091962" y="3555837"/>
                  </a:lnTo>
                  <a:lnTo>
                    <a:pt x="1027308" y="3555837"/>
                  </a:lnTo>
                  <a:close/>
                  <a:moveTo>
                    <a:pt x="1027308" y="2032085"/>
                  </a:moveTo>
                  <a:lnTo>
                    <a:pt x="1091962" y="2032085"/>
                  </a:lnTo>
                  <a:lnTo>
                    <a:pt x="1091962" y="2540418"/>
                  </a:lnTo>
                  <a:lnTo>
                    <a:pt x="1027308" y="2540418"/>
                  </a:lnTo>
                  <a:close/>
                  <a:moveTo>
                    <a:pt x="1027308" y="1016666"/>
                  </a:moveTo>
                  <a:lnTo>
                    <a:pt x="1091962" y="1016666"/>
                  </a:lnTo>
                  <a:lnTo>
                    <a:pt x="1091962" y="1523752"/>
                  </a:lnTo>
                  <a:lnTo>
                    <a:pt x="1027308" y="1523752"/>
                  </a:lnTo>
                  <a:close/>
                  <a:moveTo>
                    <a:pt x="1027308" y="0"/>
                  </a:moveTo>
                  <a:lnTo>
                    <a:pt x="1091962" y="0"/>
                  </a:lnTo>
                  <a:lnTo>
                    <a:pt x="1091962" y="508333"/>
                  </a:lnTo>
                  <a:lnTo>
                    <a:pt x="1027308" y="508333"/>
                  </a:lnTo>
                  <a:close/>
                  <a:moveTo>
                    <a:pt x="0" y="0"/>
                  </a:moveTo>
                  <a:lnTo>
                    <a:pt x="64654" y="0"/>
                  </a:lnTo>
                  <a:lnTo>
                    <a:pt x="64654" y="13688850"/>
                  </a:lnTo>
                  <a:lnTo>
                    <a:pt x="0" y="13688850"/>
                  </a:lnTo>
                  <a:close/>
                  <a:moveTo>
                    <a:pt x="2032638" y="0"/>
                  </a:moveTo>
                  <a:lnTo>
                    <a:pt x="2097294" y="0"/>
                  </a:lnTo>
                  <a:lnTo>
                    <a:pt x="2097294" y="13688850"/>
                  </a:lnTo>
                  <a:lnTo>
                    <a:pt x="2032638" y="13688850"/>
                  </a:lnTo>
                  <a:close/>
                </a:path>
              </a:pathLst>
            </a:custGeom>
            <a:solidFill>
              <a:srgbClr val="FFFFFF"/>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grpSp>
      <p:sp>
        <p:nvSpPr>
          <p:cNvPr id="3" name="مربع نص 2"/>
          <p:cNvSpPr txBox="1"/>
          <p:nvPr/>
        </p:nvSpPr>
        <p:spPr>
          <a:xfrm>
            <a:off x="2667000" y="405452"/>
            <a:ext cx="3200400" cy="461665"/>
          </a:xfrm>
          <a:prstGeom prst="rect">
            <a:avLst/>
          </a:prstGeom>
          <a:solidFill>
            <a:schemeClr val="accent4">
              <a:lumMod val="90000"/>
            </a:schemeClr>
          </a:solidFill>
        </p:spPr>
        <p:txBody>
          <a:bodyPr wrap="square" rtlCol="0">
            <a:spAutoFit/>
          </a:bodyPr>
          <a:lstStyle/>
          <a:p>
            <a:pPr algn="ctr"/>
            <a:r>
              <a:rPr lang="en-US" sz="2400" b="1" dirty="0">
                <a:solidFill>
                  <a:schemeClr val="bg1"/>
                </a:solidFill>
                <a:latin typeface="Times New Roman" pitchFamily="18" charset="0"/>
                <a:cs typeface="Times New Roman" pitchFamily="18" charset="0"/>
              </a:rPr>
              <a:t>Study Area</a:t>
            </a:r>
          </a:p>
        </p:txBody>
      </p:sp>
      <p:pic>
        <p:nvPicPr>
          <p:cNvPr id="10" name="صورة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2261969"/>
            <a:ext cx="4724400" cy="2228713"/>
          </a:xfrm>
          <a:prstGeom prst="rect">
            <a:avLst/>
          </a:prstGeom>
        </p:spPr>
      </p:pic>
      <p:sp>
        <p:nvSpPr>
          <p:cNvPr id="2" name="عنصر نائب لرقم الشريحة 4">
            <a:extLst>
              <a:ext uri="{FF2B5EF4-FFF2-40B4-BE49-F238E27FC236}">
                <a16:creationId xmlns:a16="http://schemas.microsoft.com/office/drawing/2014/main" xmlns="" id="{D28038B4-80E1-0D16-6E59-D3031EA0FB56}"/>
              </a:ext>
            </a:extLst>
          </p:cNvPr>
          <p:cNvSpPr>
            <a:spLocks noGrp="1"/>
          </p:cNvSpPr>
          <p:nvPr>
            <p:ph type="sldNum" idx="12"/>
          </p:nvPr>
        </p:nvSpPr>
        <p:spPr>
          <a:xfrm>
            <a:off x="7618000" y="4636500"/>
            <a:ext cx="1487400" cy="315600"/>
          </a:xfrm>
        </p:spPr>
        <p:txBody>
          <a:bodyPr/>
          <a:lstStyle/>
          <a:p>
            <a:pPr marL="0" lvl="0" indent="0" algn="r" rtl="0">
              <a:spcBef>
                <a:spcPts val="0"/>
              </a:spcBef>
              <a:spcAft>
                <a:spcPts val="0"/>
              </a:spcAft>
              <a:buNone/>
            </a:pPr>
            <a:r>
              <a:rPr lang="en" dirty="0" smtClean="0"/>
              <a:t>3</a:t>
            </a:r>
            <a:endParaRPr lang="e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5</a:t>
            </a:r>
            <a:endParaRPr lang="en" dirty="0"/>
          </a:p>
        </p:txBody>
      </p:sp>
      <p:sp>
        <p:nvSpPr>
          <p:cNvPr id="3" name="Google Shape;748;p33"/>
          <p:cNvSpPr/>
          <p:nvPr/>
        </p:nvSpPr>
        <p:spPr>
          <a:xfrm>
            <a:off x="6463406" y="1401011"/>
            <a:ext cx="2223394" cy="2630492"/>
          </a:xfrm>
          <a:custGeom>
            <a:avLst/>
            <a:gdLst/>
            <a:ahLst/>
            <a:cxnLst/>
            <a:rect l="l" t="t" r="r" b="b"/>
            <a:pathLst>
              <a:path w="3558" h="4210" extrusionOk="0">
                <a:moveTo>
                  <a:pt x="625" y="90"/>
                </a:moveTo>
                <a:lnTo>
                  <a:pt x="1275" y="645"/>
                </a:lnTo>
                <a:lnTo>
                  <a:pt x="1275" y="645"/>
                </a:lnTo>
                <a:cubicBezTo>
                  <a:pt x="1299" y="666"/>
                  <a:pt x="1299" y="702"/>
                  <a:pt x="1276" y="723"/>
                </a:cubicBezTo>
                <a:lnTo>
                  <a:pt x="622" y="1297"/>
                </a:lnTo>
                <a:lnTo>
                  <a:pt x="622" y="1297"/>
                </a:lnTo>
                <a:cubicBezTo>
                  <a:pt x="586" y="1328"/>
                  <a:pt x="608" y="1386"/>
                  <a:pt x="655" y="1386"/>
                </a:cubicBezTo>
                <a:lnTo>
                  <a:pt x="1499" y="1386"/>
                </a:lnTo>
                <a:lnTo>
                  <a:pt x="1499" y="1386"/>
                </a:lnTo>
                <a:cubicBezTo>
                  <a:pt x="1673" y="1397"/>
                  <a:pt x="1837" y="1471"/>
                  <a:pt x="1961" y="1595"/>
                </a:cubicBezTo>
                <a:lnTo>
                  <a:pt x="1961" y="1595"/>
                </a:lnTo>
                <a:cubicBezTo>
                  <a:pt x="2097" y="1730"/>
                  <a:pt x="2173" y="1914"/>
                  <a:pt x="2173" y="2105"/>
                </a:cubicBezTo>
                <a:lnTo>
                  <a:pt x="2173" y="2105"/>
                </a:lnTo>
                <a:cubicBezTo>
                  <a:pt x="2173" y="2295"/>
                  <a:pt x="2097" y="2479"/>
                  <a:pt x="1961" y="2614"/>
                </a:cubicBezTo>
                <a:lnTo>
                  <a:pt x="1961" y="2614"/>
                </a:lnTo>
                <a:cubicBezTo>
                  <a:pt x="1830" y="2745"/>
                  <a:pt x="1653" y="2821"/>
                  <a:pt x="1468" y="2824"/>
                </a:cubicBezTo>
                <a:lnTo>
                  <a:pt x="1468" y="2823"/>
                </a:lnTo>
                <a:lnTo>
                  <a:pt x="792" y="2823"/>
                </a:lnTo>
                <a:lnTo>
                  <a:pt x="792" y="2823"/>
                </a:lnTo>
                <a:cubicBezTo>
                  <a:pt x="779" y="2823"/>
                  <a:pt x="767" y="2828"/>
                  <a:pt x="758" y="2835"/>
                </a:cubicBezTo>
                <a:lnTo>
                  <a:pt x="24" y="3468"/>
                </a:lnTo>
                <a:lnTo>
                  <a:pt x="24" y="3468"/>
                </a:lnTo>
                <a:cubicBezTo>
                  <a:pt x="0" y="3488"/>
                  <a:pt x="0" y="3524"/>
                  <a:pt x="24" y="3545"/>
                </a:cubicBezTo>
                <a:lnTo>
                  <a:pt x="758" y="4196"/>
                </a:lnTo>
                <a:lnTo>
                  <a:pt x="758" y="4196"/>
                </a:lnTo>
                <a:cubicBezTo>
                  <a:pt x="767" y="4204"/>
                  <a:pt x="779" y="4209"/>
                  <a:pt x="792" y="4209"/>
                </a:cubicBezTo>
                <a:lnTo>
                  <a:pt x="1468" y="4209"/>
                </a:lnTo>
                <a:lnTo>
                  <a:pt x="1468" y="4209"/>
                </a:lnTo>
                <a:lnTo>
                  <a:pt x="1468" y="4209"/>
                </a:lnTo>
                <a:cubicBezTo>
                  <a:pt x="2021" y="4205"/>
                  <a:pt x="2550" y="3983"/>
                  <a:pt x="2941" y="3592"/>
                </a:cubicBezTo>
                <a:lnTo>
                  <a:pt x="2941" y="3592"/>
                </a:lnTo>
                <a:cubicBezTo>
                  <a:pt x="3336" y="3197"/>
                  <a:pt x="3557" y="2663"/>
                  <a:pt x="3557" y="2105"/>
                </a:cubicBezTo>
                <a:lnTo>
                  <a:pt x="3557" y="2105"/>
                </a:lnTo>
                <a:cubicBezTo>
                  <a:pt x="3557" y="1546"/>
                  <a:pt x="3336" y="1011"/>
                  <a:pt x="2941" y="616"/>
                </a:cubicBezTo>
                <a:lnTo>
                  <a:pt x="2941" y="616"/>
                </a:lnTo>
                <a:cubicBezTo>
                  <a:pt x="2560" y="236"/>
                  <a:pt x="2049" y="16"/>
                  <a:pt x="1513" y="1"/>
                </a:cubicBezTo>
                <a:lnTo>
                  <a:pt x="1512" y="0"/>
                </a:lnTo>
                <a:lnTo>
                  <a:pt x="658" y="0"/>
                </a:lnTo>
                <a:lnTo>
                  <a:pt x="658" y="0"/>
                </a:lnTo>
                <a:cubicBezTo>
                  <a:pt x="611" y="0"/>
                  <a:pt x="589" y="59"/>
                  <a:pt x="625" y="90"/>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4" name="Google Shape;753;p33"/>
          <p:cNvSpPr/>
          <p:nvPr/>
        </p:nvSpPr>
        <p:spPr>
          <a:xfrm>
            <a:off x="7154945" y="1849982"/>
            <a:ext cx="1275625" cy="1850974"/>
          </a:xfrm>
          <a:custGeom>
            <a:avLst/>
            <a:gdLst/>
            <a:ahLst/>
            <a:cxnLst/>
            <a:rect l="l" t="t" r="r" b="b"/>
            <a:pathLst>
              <a:path w="2041" h="2964" extrusionOk="0">
                <a:moveTo>
                  <a:pt x="539" y="26"/>
                </a:moveTo>
                <a:lnTo>
                  <a:pt x="539" y="26"/>
                </a:lnTo>
                <a:cubicBezTo>
                  <a:pt x="541" y="10"/>
                  <a:pt x="555" y="0"/>
                  <a:pt x="570" y="2"/>
                </a:cubicBezTo>
                <a:lnTo>
                  <a:pt x="570" y="2"/>
                </a:lnTo>
                <a:cubicBezTo>
                  <a:pt x="1004" y="61"/>
                  <a:pt x="1393" y="258"/>
                  <a:pt x="1656" y="553"/>
                </a:cubicBezTo>
                <a:lnTo>
                  <a:pt x="1656" y="553"/>
                </a:lnTo>
                <a:cubicBezTo>
                  <a:pt x="1925" y="854"/>
                  <a:pt x="2040" y="1232"/>
                  <a:pt x="1975" y="1604"/>
                </a:cubicBezTo>
                <a:lnTo>
                  <a:pt x="1975" y="1604"/>
                </a:lnTo>
                <a:cubicBezTo>
                  <a:pt x="1911" y="1976"/>
                  <a:pt x="1673" y="2311"/>
                  <a:pt x="1313" y="2535"/>
                </a:cubicBezTo>
                <a:lnTo>
                  <a:pt x="1313" y="2535"/>
                </a:lnTo>
                <a:cubicBezTo>
                  <a:pt x="963" y="2754"/>
                  <a:pt x="525" y="2851"/>
                  <a:pt x="93" y="2806"/>
                </a:cubicBezTo>
                <a:lnTo>
                  <a:pt x="206" y="2917"/>
                </a:lnTo>
                <a:lnTo>
                  <a:pt x="206" y="2917"/>
                </a:lnTo>
                <a:cubicBezTo>
                  <a:pt x="217" y="2926"/>
                  <a:pt x="217" y="2942"/>
                  <a:pt x="207" y="2953"/>
                </a:cubicBezTo>
                <a:lnTo>
                  <a:pt x="207" y="2953"/>
                </a:lnTo>
                <a:cubicBezTo>
                  <a:pt x="197" y="2963"/>
                  <a:pt x="181" y="2963"/>
                  <a:pt x="171" y="2953"/>
                </a:cubicBezTo>
                <a:lnTo>
                  <a:pt x="11" y="2797"/>
                </a:lnTo>
                <a:lnTo>
                  <a:pt x="11" y="2797"/>
                </a:lnTo>
                <a:cubicBezTo>
                  <a:pt x="0" y="2787"/>
                  <a:pt x="0" y="2772"/>
                  <a:pt x="10" y="2761"/>
                </a:cubicBezTo>
                <a:lnTo>
                  <a:pt x="166" y="2602"/>
                </a:lnTo>
                <a:lnTo>
                  <a:pt x="166" y="2602"/>
                </a:lnTo>
                <a:cubicBezTo>
                  <a:pt x="176" y="2592"/>
                  <a:pt x="192" y="2591"/>
                  <a:pt x="202" y="2602"/>
                </a:cubicBezTo>
                <a:lnTo>
                  <a:pt x="202" y="2602"/>
                </a:lnTo>
                <a:cubicBezTo>
                  <a:pt x="212" y="2612"/>
                  <a:pt x="212" y="2627"/>
                  <a:pt x="202" y="2637"/>
                </a:cubicBezTo>
                <a:lnTo>
                  <a:pt x="94" y="2749"/>
                </a:lnTo>
                <a:lnTo>
                  <a:pt x="94" y="2749"/>
                </a:lnTo>
                <a:cubicBezTo>
                  <a:pt x="94" y="2749"/>
                  <a:pt x="94" y="2749"/>
                  <a:pt x="95" y="2749"/>
                </a:cubicBezTo>
                <a:lnTo>
                  <a:pt x="95" y="2749"/>
                </a:lnTo>
                <a:cubicBezTo>
                  <a:pt x="512" y="2794"/>
                  <a:pt x="935" y="2701"/>
                  <a:pt x="1273" y="2490"/>
                </a:cubicBezTo>
                <a:lnTo>
                  <a:pt x="1273" y="2490"/>
                </a:lnTo>
                <a:cubicBezTo>
                  <a:pt x="1618" y="2275"/>
                  <a:pt x="1846" y="1953"/>
                  <a:pt x="1908" y="1596"/>
                </a:cubicBezTo>
                <a:lnTo>
                  <a:pt x="1908" y="1596"/>
                </a:lnTo>
                <a:cubicBezTo>
                  <a:pt x="1970" y="1239"/>
                  <a:pt x="1860" y="876"/>
                  <a:pt x="1602" y="587"/>
                </a:cubicBezTo>
                <a:lnTo>
                  <a:pt x="1602" y="587"/>
                </a:lnTo>
                <a:cubicBezTo>
                  <a:pt x="1350" y="304"/>
                  <a:pt x="978" y="115"/>
                  <a:pt x="563" y="59"/>
                </a:cubicBezTo>
                <a:lnTo>
                  <a:pt x="563" y="59"/>
                </a:lnTo>
                <a:cubicBezTo>
                  <a:pt x="547" y="57"/>
                  <a:pt x="536" y="41"/>
                  <a:pt x="539" y="26"/>
                </a:cubicBezTo>
              </a:path>
            </a:pathLst>
          </a:custGeom>
          <a:solidFill>
            <a:srgbClr val="FFFFFF"/>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5" name="Google Shape;750;p33"/>
          <p:cNvSpPr/>
          <p:nvPr/>
        </p:nvSpPr>
        <p:spPr>
          <a:xfrm>
            <a:off x="829145" y="1401011"/>
            <a:ext cx="3256574" cy="867648"/>
          </a:xfrm>
          <a:custGeom>
            <a:avLst/>
            <a:gdLst/>
            <a:ahLst/>
            <a:cxnLst/>
            <a:rect l="l" t="t" r="r" b="b"/>
            <a:pathLst>
              <a:path w="5213" h="1387" extrusionOk="0">
                <a:moveTo>
                  <a:pt x="689" y="645"/>
                </a:moveTo>
                <a:lnTo>
                  <a:pt x="39" y="90"/>
                </a:lnTo>
                <a:lnTo>
                  <a:pt x="39" y="90"/>
                </a:lnTo>
                <a:cubicBezTo>
                  <a:pt x="3" y="59"/>
                  <a:pt x="25" y="0"/>
                  <a:pt x="72" y="0"/>
                </a:cubicBezTo>
                <a:lnTo>
                  <a:pt x="4403" y="0"/>
                </a:lnTo>
                <a:lnTo>
                  <a:pt x="4403" y="0"/>
                </a:lnTo>
                <a:cubicBezTo>
                  <a:pt x="4415" y="0"/>
                  <a:pt x="4427" y="4"/>
                  <a:pt x="4436" y="12"/>
                </a:cubicBezTo>
                <a:lnTo>
                  <a:pt x="5188" y="645"/>
                </a:lnTo>
                <a:lnTo>
                  <a:pt x="5188" y="645"/>
                </a:lnTo>
                <a:cubicBezTo>
                  <a:pt x="5212" y="665"/>
                  <a:pt x="5212" y="702"/>
                  <a:pt x="5188" y="723"/>
                </a:cubicBezTo>
                <a:lnTo>
                  <a:pt x="4436" y="1374"/>
                </a:lnTo>
                <a:lnTo>
                  <a:pt x="4436" y="1374"/>
                </a:lnTo>
                <a:cubicBezTo>
                  <a:pt x="4427" y="1382"/>
                  <a:pt x="4415" y="1386"/>
                  <a:pt x="4403" y="1386"/>
                </a:cubicBezTo>
                <a:lnTo>
                  <a:pt x="70" y="1386"/>
                </a:lnTo>
                <a:lnTo>
                  <a:pt x="70" y="1386"/>
                </a:lnTo>
                <a:cubicBezTo>
                  <a:pt x="23" y="1386"/>
                  <a:pt x="0" y="1328"/>
                  <a:pt x="36" y="1297"/>
                </a:cubicBezTo>
                <a:lnTo>
                  <a:pt x="690" y="723"/>
                </a:lnTo>
                <a:lnTo>
                  <a:pt x="690" y="723"/>
                </a:lnTo>
                <a:cubicBezTo>
                  <a:pt x="713" y="702"/>
                  <a:pt x="713" y="666"/>
                  <a:pt x="689" y="645"/>
                </a:cubicBezTo>
              </a:path>
            </a:pathLst>
          </a:custGeom>
          <a:solidFill>
            <a:srgbClr val="3F5378"/>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6" name="Google Shape;752;p33"/>
          <p:cNvSpPr/>
          <p:nvPr/>
        </p:nvSpPr>
        <p:spPr>
          <a:xfrm>
            <a:off x="457200" y="3176020"/>
            <a:ext cx="3256586" cy="867648"/>
          </a:xfrm>
          <a:custGeom>
            <a:avLst/>
            <a:gdLst/>
            <a:ahLst/>
            <a:cxnLst/>
            <a:rect l="l" t="t" r="r" b="b"/>
            <a:pathLst>
              <a:path w="5214" h="1387" extrusionOk="0">
                <a:moveTo>
                  <a:pt x="4524" y="644"/>
                </a:moveTo>
                <a:lnTo>
                  <a:pt x="5174" y="90"/>
                </a:lnTo>
                <a:lnTo>
                  <a:pt x="5174" y="90"/>
                </a:lnTo>
                <a:cubicBezTo>
                  <a:pt x="5210" y="59"/>
                  <a:pt x="5188" y="0"/>
                  <a:pt x="5141" y="0"/>
                </a:cubicBezTo>
                <a:lnTo>
                  <a:pt x="810" y="0"/>
                </a:lnTo>
                <a:lnTo>
                  <a:pt x="810" y="0"/>
                </a:lnTo>
                <a:cubicBezTo>
                  <a:pt x="798" y="0"/>
                  <a:pt x="786" y="5"/>
                  <a:pt x="777" y="12"/>
                </a:cubicBezTo>
                <a:lnTo>
                  <a:pt x="24" y="644"/>
                </a:lnTo>
                <a:lnTo>
                  <a:pt x="24" y="644"/>
                </a:lnTo>
                <a:cubicBezTo>
                  <a:pt x="0" y="665"/>
                  <a:pt x="0" y="701"/>
                  <a:pt x="24" y="722"/>
                </a:cubicBezTo>
                <a:lnTo>
                  <a:pt x="777" y="1373"/>
                </a:lnTo>
                <a:lnTo>
                  <a:pt x="777" y="1373"/>
                </a:lnTo>
                <a:cubicBezTo>
                  <a:pt x="786" y="1381"/>
                  <a:pt x="798" y="1386"/>
                  <a:pt x="810" y="1386"/>
                </a:cubicBezTo>
                <a:lnTo>
                  <a:pt x="5144" y="1386"/>
                </a:lnTo>
                <a:lnTo>
                  <a:pt x="5144" y="1386"/>
                </a:lnTo>
                <a:cubicBezTo>
                  <a:pt x="5191" y="1386"/>
                  <a:pt x="5213" y="1327"/>
                  <a:pt x="5177" y="1296"/>
                </a:cubicBezTo>
                <a:lnTo>
                  <a:pt x="4524" y="722"/>
                </a:lnTo>
                <a:lnTo>
                  <a:pt x="4524" y="722"/>
                </a:lnTo>
                <a:cubicBezTo>
                  <a:pt x="4500" y="701"/>
                  <a:pt x="4500" y="665"/>
                  <a:pt x="4524" y="644"/>
                </a:cubicBezTo>
              </a:path>
            </a:pathLst>
          </a:custGeom>
          <a:solidFill>
            <a:schemeClr val="tx1">
              <a:lumMod val="60000"/>
              <a:lumOff val="40000"/>
            </a:schemeClr>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7" name="Google Shape;749;p33"/>
          <p:cNvSpPr/>
          <p:nvPr/>
        </p:nvSpPr>
        <p:spPr>
          <a:xfrm>
            <a:off x="3457549" y="3163848"/>
            <a:ext cx="3256574" cy="867648"/>
          </a:xfrm>
          <a:custGeom>
            <a:avLst/>
            <a:gdLst/>
            <a:ahLst/>
            <a:cxnLst/>
            <a:rect l="l" t="t" r="r" b="b"/>
            <a:pathLst>
              <a:path w="5213" h="1387" extrusionOk="0">
                <a:moveTo>
                  <a:pt x="4523" y="644"/>
                </a:moveTo>
                <a:lnTo>
                  <a:pt x="5173" y="90"/>
                </a:lnTo>
                <a:lnTo>
                  <a:pt x="5173" y="90"/>
                </a:lnTo>
                <a:cubicBezTo>
                  <a:pt x="5209" y="59"/>
                  <a:pt x="5187" y="0"/>
                  <a:pt x="5140" y="0"/>
                </a:cubicBezTo>
                <a:lnTo>
                  <a:pt x="809" y="0"/>
                </a:lnTo>
                <a:lnTo>
                  <a:pt x="809" y="0"/>
                </a:lnTo>
                <a:cubicBezTo>
                  <a:pt x="798" y="0"/>
                  <a:pt x="786" y="5"/>
                  <a:pt x="777" y="12"/>
                </a:cubicBezTo>
                <a:lnTo>
                  <a:pt x="24" y="644"/>
                </a:lnTo>
                <a:lnTo>
                  <a:pt x="24" y="644"/>
                </a:lnTo>
                <a:cubicBezTo>
                  <a:pt x="0" y="665"/>
                  <a:pt x="0" y="701"/>
                  <a:pt x="24" y="722"/>
                </a:cubicBezTo>
                <a:lnTo>
                  <a:pt x="777" y="1373"/>
                </a:lnTo>
                <a:lnTo>
                  <a:pt x="777" y="1373"/>
                </a:lnTo>
                <a:cubicBezTo>
                  <a:pt x="786" y="1381"/>
                  <a:pt x="798" y="1386"/>
                  <a:pt x="809" y="1386"/>
                </a:cubicBezTo>
                <a:lnTo>
                  <a:pt x="5143" y="1386"/>
                </a:lnTo>
                <a:lnTo>
                  <a:pt x="5143" y="1386"/>
                </a:lnTo>
                <a:cubicBezTo>
                  <a:pt x="5190" y="1386"/>
                  <a:pt x="5212" y="1327"/>
                  <a:pt x="5176" y="1296"/>
                </a:cubicBezTo>
                <a:lnTo>
                  <a:pt x="4522" y="722"/>
                </a:lnTo>
                <a:lnTo>
                  <a:pt x="4522" y="722"/>
                </a:lnTo>
                <a:cubicBezTo>
                  <a:pt x="4499" y="701"/>
                  <a:pt x="4499" y="665"/>
                  <a:pt x="4523" y="644"/>
                </a:cubicBezTo>
              </a:path>
            </a:pathLst>
          </a:custGeom>
          <a:solidFill>
            <a:schemeClr val="accent3"/>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8" name="Google Shape;751;p33"/>
          <p:cNvSpPr/>
          <p:nvPr/>
        </p:nvSpPr>
        <p:spPr>
          <a:xfrm>
            <a:off x="3829492" y="1401011"/>
            <a:ext cx="3256574" cy="867648"/>
          </a:xfrm>
          <a:custGeom>
            <a:avLst/>
            <a:gdLst/>
            <a:ahLst/>
            <a:cxnLst/>
            <a:rect l="l" t="t" r="r" b="b"/>
            <a:pathLst>
              <a:path w="5213" h="1387" extrusionOk="0">
                <a:moveTo>
                  <a:pt x="688" y="645"/>
                </a:moveTo>
                <a:lnTo>
                  <a:pt x="39" y="90"/>
                </a:lnTo>
                <a:lnTo>
                  <a:pt x="39" y="90"/>
                </a:lnTo>
                <a:cubicBezTo>
                  <a:pt x="3" y="59"/>
                  <a:pt x="25" y="0"/>
                  <a:pt x="72" y="0"/>
                </a:cubicBezTo>
                <a:lnTo>
                  <a:pt x="4402" y="0"/>
                </a:lnTo>
                <a:lnTo>
                  <a:pt x="4402" y="0"/>
                </a:lnTo>
                <a:cubicBezTo>
                  <a:pt x="4414" y="0"/>
                  <a:pt x="4426" y="4"/>
                  <a:pt x="4435" y="12"/>
                </a:cubicBezTo>
                <a:lnTo>
                  <a:pt x="5188" y="645"/>
                </a:lnTo>
                <a:lnTo>
                  <a:pt x="5188" y="645"/>
                </a:lnTo>
                <a:cubicBezTo>
                  <a:pt x="5212" y="665"/>
                  <a:pt x="5212" y="702"/>
                  <a:pt x="5188" y="723"/>
                </a:cubicBezTo>
                <a:lnTo>
                  <a:pt x="4435" y="1374"/>
                </a:lnTo>
                <a:lnTo>
                  <a:pt x="4435" y="1374"/>
                </a:lnTo>
                <a:cubicBezTo>
                  <a:pt x="4426" y="1382"/>
                  <a:pt x="4414" y="1386"/>
                  <a:pt x="4402" y="1386"/>
                </a:cubicBezTo>
                <a:lnTo>
                  <a:pt x="69" y="1386"/>
                </a:lnTo>
                <a:lnTo>
                  <a:pt x="69" y="1386"/>
                </a:lnTo>
                <a:cubicBezTo>
                  <a:pt x="22" y="1386"/>
                  <a:pt x="0" y="1328"/>
                  <a:pt x="36" y="1297"/>
                </a:cubicBezTo>
                <a:lnTo>
                  <a:pt x="689" y="723"/>
                </a:lnTo>
                <a:lnTo>
                  <a:pt x="689" y="723"/>
                </a:lnTo>
                <a:cubicBezTo>
                  <a:pt x="712" y="702"/>
                  <a:pt x="712" y="666"/>
                  <a:pt x="688" y="645"/>
                </a:cubicBezTo>
              </a:path>
            </a:pathLst>
          </a:custGeom>
          <a:solidFill>
            <a:schemeClr val="accent1">
              <a:lumMod val="60000"/>
              <a:lumOff val="40000"/>
            </a:schemeClr>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7F7F7F"/>
              </a:solidFill>
              <a:latin typeface="Lato Light"/>
              <a:ea typeface="Lato Light"/>
              <a:cs typeface="Lato Light"/>
              <a:sym typeface="Lato Light"/>
            </a:endParaRPr>
          </a:p>
        </p:txBody>
      </p:sp>
      <p:sp>
        <p:nvSpPr>
          <p:cNvPr id="9" name="مربع نص 8"/>
          <p:cNvSpPr txBox="1"/>
          <p:nvPr/>
        </p:nvSpPr>
        <p:spPr>
          <a:xfrm>
            <a:off x="1524000" y="1657350"/>
            <a:ext cx="1828800" cy="369332"/>
          </a:xfrm>
          <a:prstGeom prst="rect">
            <a:avLst/>
          </a:prstGeom>
          <a:noFill/>
        </p:spPr>
        <p:txBody>
          <a:bodyPr wrap="square" rtlCol="0">
            <a:spAutoFit/>
          </a:bodyPr>
          <a:lstStyle/>
          <a:p>
            <a:pPr algn="ctr"/>
            <a:r>
              <a:rPr lang="en-US" sz="1800" b="1" dirty="0">
                <a:solidFill>
                  <a:schemeClr val="bg1"/>
                </a:solidFill>
                <a:latin typeface="Times New Roman" pitchFamily="18" charset="0"/>
                <a:cs typeface="Times New Roman" pitchFamily="18" charset="0"/>
              </a:rPr>
              <a:t>Palestine</a:t>
            </a:r>
            <a:r>
              <a:rPr lang="en-US" b="1" dirty="0"/>
              <a:t> </a:t>
            </a:r>
          </a:p>
        </p:txBody>
      </p:sp>
      <p:sp>
        <p:nvSpPr>
          <p:cNvPr id="10" name="مربع نص 9"/>
          <p:cNvSpPr txBox="1"/>
          <p:nvPr/>
        </p:nvSpPr>
        <p:spPr>
          <a:xfrm>
            <a:off x="4572000" y="1657350"/>
            <a:ext cx="1676400" cy="369332"/>
          </a:xfrm>
          <a:prstGeom prst="rect">
            <a:avLst/>
          </a:prstGeom>
          <a:noFill/>
        </p:spPr>
        <p:txBody>
          <a:bodyPr wrap="square" rtlCol="0">
            <a:spAutoFit/>
          </a:bodyPr>
          <a:lstStyle/>
          <a:p>
            <a:pPr algn="ctr"/>
            <a:r>
              <a:rPr lang="en-US" sz="1800" b="1" dirty="0">
                <a:solidFill>
                  <a:schemeClr val="bg1"/>
                </a:solidFill>
                <a:latin typeface="Times New Roman" pitchFamily="18" charset="0"/>
                <a:cs typeface="Times New Roman" pitchFamily="18" charset="0"/>
              </a:rPr>
              <a:t>Jordan</a:t>
            </a:r>
          </a:p>
        </p:txBody>
      </p:sp>
      <p:sp>
        <p:nvSpPr>
          <p:cNvPr id="11" name="مربع نص 10"/>
          <p:cNvSpPr txBox="1"/>
          <p:nvPr/>
        </p:nvSpPr>
        <p:spPr>
          <a:xfrm>
            <a:off x="1447800" y="3333750"/>
            <a:ext cx="1600200" cy="369332"/>
          </a:xfrm>
          <a:prstGeom prst="rect">
            <a:avLst/>
          </a:prstGeom>
          <a:noFill/>
        </p:spPr>
        <p:txBody>
          <a:bodyPr wrap="square" rtlCol="0">
            <a:spAutoFit/>
          </a:bodyPr>
          <a:lstStyle/>
          <a:p>
            <a:pPr algn="ctr"/>
            <a:r>
              <a:rPr lang="en-US" sz="1800" b="1" dirty="0">
                <a:solidFill>
                  <a:schemeClr val="bg1"/>
                </a:solidFill>
                <a:latin typeface="Times New Roman" pitchFamily="18" charset="0"/>
                <a:cs typeface="Times New Roman" pitchFamily="18" charset="0"/>
              </a:rPr>
              <a:t>India</a:t>
            </a:r>
            <a:r>
              <a:rPr lang="en-US" b="1" dirty="0"/>
              <a:t> </a:t>
            </a:r>
          </a:p>
        </p:txBody>
      </p:sp>
      <p:sp>
        <p:nvSpPr>
          <p:cNvPr id="12" name="مربع نص 11"/>
          <p:cNvSpPr txBox="1"/>
          <p:nvPr/>
        </p:nvSpPr>
        <p:spPr>
          <a:xfrm>
            <a:off x="4343400" y="3333750"/>
            <a:ext cx="1676400" cy="369332"/>
          </a:xfrm>
          <a:prstGeom prst="rect">
            <a:avLst/>
          </a:prstGeom>
          <a:noFill/>
        </p:spPr>
        <p:txBody>
          <a:bodyPr wrap="square" rtlCol="0">
            <a:spAutoFit/>
          </a:bodyPr>
          <a:lstStyle/>
          <a:p>
            <a:pPr algn="ctr"/>
            <a:r>
              <a:rPr lang="en-US" sz="1800" b="1" dirty="0">
                <a:solidFill>
                  <a:schemeClr val="bg1"/>
                </a:solidFill>
                <a:latin typeface="Times New Roman" pitchFamily="18" charset="0"/>
                <a:cs typeface="Times New Roman" pitchFamily="18" charset="0"/>
              </a:rPr>
              <a:t>Ethiopia</a:t>
            </a:r>
          </a:p>
        </p:txBody>
      </p:sp>
      <p:sp>
        <p:nvSpPr>
          <p:cNvPr id="13" name="مربع نص 12"/>
          <p:cNvSpPr txBox="1"/>
          <p:nvPr/>
        </p:nvSpPr>
        <p:spPr>
          <a:xfrm>
            <a:off x="2457432" y="209550"/>
            <a:ext cx="4171968" cy="523220"/>
          </a:xfrm>
          <a:prstGeom prst="rect">
            <a:avLst/>
          </a:prstGeom>
          <a:solidFill>
            <a:schemeClr val="accent3">
              <a:lumMod val="20000"/>
              <a:lumOff val="80000"/>
            </a:schemeClr>
          </a:solidFill>
        </p:spPr>
        <p:txBody>
          <a:bodyPr wrap="square" rtlCol="0">
            <a:spAutoFit/>
          </a:bodyPr>
          <a:lstStyle/>
          <a:p>
            <a:pPr algn="ctr"/>
            <a:r>
              <a:rPr lang="en-US" sz="2800" b="1" dirty="0">
                <a:latin typeface="Times New Roman" pitchFamily="18" charset="0"/>
                <a:cs typeface="Times New Roman" pitchFamily="18" charset="0"/>
              </a:rPr>
              <a:t>Literature Review </a:t>
            </a:r>
          </a:p>
        </p:txBody>
      </p:sp>
    </p:spTree>
    <p:extLst>
      <p:ext uri="{BB962C8B-B14F-4D97-AF65-F5344CB8AC3E}">
        <p14:creationId xmlns:p14="http://schemas.microsoft.com/office/powerpoint/2010/main" val="831288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BFFE0182-5EE5-D62C-D870-A0C9067F595A}"/>
              </a:ext>
            </a:extLst>
          </p:cNvPr>
          <p:cNvSpPr>
            <a:spLocks noGrp="1"/>
          </p:cNvSpPr>
          <p:nvPr>
            <p:ph type="sldNum" idx="12"/>
          </p:nvPr>
        </p:nvSpPr>
        <p:spPr/>
        <p:txBody>
          <a:bodyPr/>
          <a:lstStyle/>
          <a:p>
            <a:r>
              <a:rPr lang="en" dirty="0" smtClean="0">
                <a:solidFill>
                  <a:srgbClr val="FFFFFF"/>
                </a:solidFill>
              </a:rPr>
              <a:t>6</a:t>
            </a:r>
            <a:endParaRPr lang="en" dirty="0">
              <a:solidFill>
                <a:srgbClr val="FFFFFF"/>
              </a:solidFill>
            </a:endParaRPr>
          </a:p>
        </p:txBody>
      </p:sp>
      <p:sp>
        <p:nvSpPr>
          <p:cNvPr id="3" name="Google Shape;843;p44">
            <a:extLst>
              <a:ext uri="{FF2B5EF4-FFF2-40B4-BE49-F238E27FC236}">
                <a16:creationId xmlns:a16="http://schemas.microsoft.com/office/drawing/2014/main" xmlns="" id="{39501A27-7B02-054E-5D38-DBE746BF325A}"/>
              </a:ext>
            </a:extLst>
          </p:cNvPr>
          <p:cNvSpPr txBox="1">
            <a:spLocks/>
          </p:cNvSpPr>
          <p:nvPr/>
        </p:nvSpPr>
        <p:spPr>
          <a:xfrm>
            <a:off x="76200" y="209550"/>
            <a:ext cx="2089800" cy="287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1pPr>
            <a:lvl2pPr marR="0" lvl="1"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2pPr>
            <a:lvl3pPr marR="0" lvl="2"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3pPr>
            <a:lvl4pPr marR="0" lvl="3"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4pPr>
            <a:lvl5pPr marR="0" lvl="4"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5pPr>
            <a:lvl6pPr marR="0" lvl="5"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6pPr>
            <a:lvl7pPr marR="0" lvl="6"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7pPr>
            <a:lvl8pPr marR="0" lvl="7"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8pPr>
            <a:lvl9pPr marR="0" lvl="8" algn="l" rtl="0">
              <a:lnSpc>
                <a:spcPct val="100000"/>
              </a:lnSpc>
              <a:spcBef>
                <a:spcPts val="0"/>
              </a:spcBef>
              <a:spcAft>
                <a:spcPts val="0"/>
              </a:spcAft>
              <a:buClr>
                <a:schemeClr val="lt1"/>
              </a:buClr>
              <a:buSzPts val="2000"/>
              <a:buFont typeface="Roboto Condensed"/>
              <a:buNone/>
              <a:defRPr sz="2000" b="1" i="0" u="none" strike="noStrike" cap="none">
                <a:solidFill>
                  <a:schemeClr val="lt1"/>
                </a:solidFill>
                <a:latin typeface="Roboto Condensed"/>
                <a:ea typeface="Roboto Condensed"/>
                <a:cs typeface="Roboto Condensed"/>
                <a:sym typeface="Roboto Condensed"/>
              </a:defRPr>
            </a:lvl9pPr>
          </a:lstStyle>
          <a:p>
            <a:pPr algn="ctr">
              <a:buClr>
                <a:srgbClr val="FFFFFF"/>
              </a:buClr>
            </a:pPr>
            <a:r>
              <a:rPr lang="en-US" sz="1600" dirty="0">
                <a:solidFill>
                  <a:srgbClr val="FFFFFF"/>
                </a:solidFill>
                <a:latin typeface="Times New Roman" pitchFamily="18" charset="0"/>
                <a:cs typeface="Times New Roman" pitchFamily="18" charset="0"/>
              </a:rPr>
              <a:t>Results</a:t>
            </a:r>
          </a:p>
        </p:txBody>
      </p:sp>
      <p:sp>
        <p:nvSpPr>
          <p:cNvPr id="4" name="TextBox 3">
            <a:extLst>
              <a:ext uri="{FF2B5EF4-FFF2-40B4-BE49-F238E27FC236}">
                <a16:creationId xmlns:a16="http://schemas.microsoft.com/office/drawing/2014/main" xmlns="" id="{64500548-FDF6-BC96-13E7-8AE9CF965FFB}"/>
              </a:ext>
            </a:extLst>
          </p:cNvPr>
          <p:cNvSpPr txBox="1"/>
          <p:nvPr/>
        </p:nvSpPr>
        <p:spPr>
          <a:xfrm>
            <a:off x="1447800" y="1733550"/>
            <a:ext cx="5775960" cy="1061829"/>
          </a:xfrm>
          <a:prstGeom prst="rect">
            <a:avLst/>
          </a:prstGeom>
          <a:solidFill>
            <a:srgbClr val="3F5378"/>
          </a:solidFill>
        </p:spPr>
        <p:txBody>
          <a:bodyPr wrap="square" rtlCol="0">
            <a:spAutoFit/>
          </a:bodyPr>
          <a:lstStyle/>
          <a:p>
            <a:pPr>
              <a:lnSpc>
                <a:spcPct val="150000"/>
              </a:lnSpc>
            </a:pPr>
            <a:r>
              <a:rPr lang="en-US" dirty="0">
                <a:solidFill>
                  <a:srgbClr val="FFFFFF"/>
                </a:solidFill>
              </a:rPr>
              <a:t>The team faced one </a:t>
            </a:r>
            <a:r>
              <a:rPr lang="en-US" dirty="0" smtClean="0">
                <a:solidFill>
                  <a:srgbClr val="FFFFFF"/>
                </a:solidFill>
              </a:rPr>
              <a:t>major constraint, </a:t>
            </a:r>
            <a:r>
              <a:rPr lang="en-US" dirty="0">
                <a:solidFill>
                  <a:srgbClr val="FFFFFF"/>
                </a:solidFill>
              </a:rPr>
              <a:t>which is lack of data related to traffic volumes, </a:t>
            </a:r>
            <a:r>
              <a:rPr lang="en-US" dirty="0" smtClean="0">
                <a:solidFill>
                  <a:srgbClr val="FFFFFF"/>
                </a:solidFill>
              </a:rPr>
              <a:t>AADT. </a:t>
            </a:r>
          </a:p>
          <a:p>
            <a:pPr>
              <a:lnSpc>
                <a:spcPct val="150000"/>
              </a:lnSpc>
            </a:pPr>
            <a:r>
              <a:rPr lang="en-US" dirty="0" smtClean="0">
                <a:solidFill>
                  <a:srgbClr val="FFFFFF"/>
                </a:solidFill>
              </a:rPr>
              <a:t>But, the team managed to use the existing data to </a:t>
            </a:r>
            <a:r>
              <a:rPr lang="en-US" dirty="0" smtClean="0">
                <a:solidFill>
                  <a:srgbClr val="FFFFFF"/>
                </a:solidFill>
              </a:rPr>
              <a:t>continue working.</a:t>
            </a:r>
            <a:endParaRPr lang="en-US" dirty="0">
              <a:solidFill>
                <a:srgbClr val="FFFFFF"/>
              </a:solidFill>
            </a:endParaRPr>
          </a:p>
        </p:txBody>
      </p:sp>
      <p:sp>
        <p:nvSpPr>
          <p:cNvPr id="5" name="مربع نص 6">
            <a:extLst>
              <a:ext uri="{FF2B5EF4-FFF2-40B4-BE49-F238E27FC236}">
                <a16:creationId xmlns:a16="http://schemas.microsoft.com/office/drawing/2014/main" xmlns="" id="{54943A14-B96B-2863-7126-8090D9361099}"/>
              </a:ext>
            </a:extLst>
          </p:cNvPr>
          <p:cNvSpPr txBox="1"/>
          <p:nvPr/>
        </p:nvSpPr>
        <p:spPr>
          <a:xfrm>
            <a:off x="1676400" y="1276350"/>
            <a:ext cx="5943600" cy="338554"/>
          </a:xfrm>
          <a:prstGeom prst="rect">
            <a:avLst/>
          </a:prstGeom>
          <a:solidFill>
            <a:schemeClr val="tx2"/>
          </a:solidFill>
        </p:spPr>
        <p:txBody>
          <a:bodyPr wrap="square" rtlCol="0">
            <a:spAutoFit/>
          </a:bodyPr>
          <a:lstStyle/>
          <a:p>
            <a:pPr algn="ctr"/>
            <a:r>
              <a:rPr lang="en-US" sz="1600" b="1" dirty="0" smtClean="0">
                <a:solidFill>
                  <a:srgbClr val="C7D3E6">
                    <a:lumMod val="50000"/>
                  </a:srgbClr>
                </a:solidFill>
              </a:rPr>
              <a:t>Constraints </a:t>
            </a:r>
            <a:endParaRPr lang="en-US" sz="1600" b="1" dirty="0">
              <a:solidFill>
                <a:srgbClr val="C7D3E6">
                  <a:lumMod val="50000"/>
                </a:srgbClr>
              </a:solidFill>
            </a:endParaRPr>
          </a:p>
        </p:txBody>
      </p:sp>
      <p:grpSp>
        <p:nvGrpSpPr>
          <p:cNvPr id="9" name="Google Shape;607;p29"/>
          <p:cNvGrpSpPr/>
          <p:nvPr/>
        </p:nvGrpSpPr>
        <p:grpSpPr>
          <a:xfrm>
            <a:off x="7781038" y="0"/>
            <a:ext cx="954077" cy="4476750"/>
            <a:chOff x="7732733" y="735"/>
            <a:chExt cx="954077" cy="5142029"/>
          </a:xfrm>
        </p:grpSpPr>
        <p:sp>
          <p:nvSpPr>
            <p:cNvPr id="10" name="Google Shape;608;p29"/>
            <p:cNvSpPr/>
            <p:nvPr/>
          </p:nvSpPr>
          <p:spPr>
            <a:xfrm>
              <a:off x="7732733" y="735"/>
              <a:ext cx="954077" cy="5142029"/>
            </a:xfrm>
            <a:custGeom>
              <a:avLst/>
              <a:gdLst/>
              <a:ahLst/>
              <a:cxnLst/>
              <a:rect l="l" t="t" r="r" b="b"/>
              <a:pathLst>
                <a:path w="2040" h="11008" extrusionOk="0">
                  <a:moveTo>
                    <a:pt x="0" y="0"/>
                  </a:moveTo>
                  <a:lnTo>
                    <a:pt x="2039" y="0"/>
                  </a:lnTo>
                  <a:lnTo>
                    <a:pt x="2039" y="11007"/>
                  </a:lnTo>
                  <a:lnTo>
                    <a:pt x="0" y="11007"/>
                  </a:lnTo>
                  <a:lnTo>
                    <a:pt x="0" y="0"/>
                  </a:lnTo>
                </a:path>
              </a:pathLst>
            </a:custGeom>
            <a:solidFill>
              <a:srgbClr val="D9D9D9"/>
            </a:solidFill>
            <a:ln>
              <a:noFill/>
            </a:ln>
          </p:spPr>
          <p:txBody>
            <a:bodyPr spcFirstLastPara="1" wrap="square" lIns="34300" tIns="17150" rIns="34300" bIns="17150" anchor="ctr" anchorCtr="0">
              <a:noAutofit/>
            </a:bodyPr>
            <a:lstStyle/>
            <a:p>
              <a:endParaRPr sz="2400">
                <a:solidFill>
                  <a:srgbClr val="7F7F7F"/>
                </a:solidFill>
                <a:latin typeface="Lato Light"/>
                <a:ea typeface="Lato Light"/>
                <a:cs typeface="Lato Light"/>
                <a:sym typeface="Lato Light"/>
              </a:endParaRPr>
            </a:p>
          </p:txBody>
        </p:sp>
        <p:sp>
          <p:nvSpPr>
            <p:cNvPr id="11" name="Google Shape;609;p29"/>
            <p:cNvSpPr/>
            <p:nvPr/>
          </p:nvSpPr>
          <p:spPr>
            <a:xfrm>
              <a:off x="7815157" y="4855"/>
              <a:ext cx="786485" cy="5133319"/>
            </a:xfrm>
            <a:custGeom>
              <a:avLst/>
              <a:gdLst/>
              <a:ahLst/>
              <a:cxnLst/>
              <a:rect l="l" t="t" r="r" b="b"/>
              <a:pathLst>
                <a:path w="2097294" h="13688850" extrusionOk="0">
                  <a:moveTo>
                    <a:pt x="1027308" y="13205436"/>
                  </a:moveTo>
                  <a:lnTo>
                    <a:pt x="1091962" y="13205436"/>
                  </a:lnTo>
                  <a:lnTo>
                    <a:pt x="1091962" y="13688850"/>
                  </a:lnTo>
                  <a:lnTo>
                    <a:pt x="1027308" y="13688850"/>
                  </a:lnTo>
                  <a:close/>
                  <a:moveTo>
                    <a:pt x="1027308" y="12190016"/>
                  </a:moveTo>
                  <a:lnTo>
                    <a:pt x="1091962" y="12190016"/>
                  </a:lnTo>
                  <a:lnTo>
                    <a:pt x="1091962" y="12698349"/>
                  </a:lnTo>
                  <a:lnTo>
                    <a:pt x="1027308" y="12698349"/>
                  </a:lnTo>
                  <a:close/>
                  <a:moveTo>
                    <a:pt x="1027308" y="11173351"/>
                  </a:moveTo>
                  <a:lnTo>
                    <a:pt x="1091962" y="11173351"/>
                  </a:lnTo>
                  <a:lnTo>
                    <a:pt x="1091962" y="11681684"/>
                  </a:lnTo>
                  <a:lnTo>
                    <a:pt x="1027308" y="11681684"/>
                  </a:lnTo>
                  <a:close/>
                  <a:moveTo>
                    <a:pt x="1027308" y="10157932"/>
                  </a:moveTo>
                  <a:lnTo>
                    <a:pt x="1091962" y="10157932"/>
                  </a:lnTo>
                  <a:lnTo>
                    <a:pt x="1091962" y="10666264"/>
                  </a:lnTo>
                  <a:lnTo>
                    <a:pt x="1027308" y="10666264"/>
                  </a:lnTo>
                  <a:close/>
                  <a:moveTo>
                    <a:pt x="1027308" y="9142512"/>
                  </a:moveTo>
                  <a:lnTo>
                    <a:pt x="1091962" y="9142512"/>
                  </a:lnTo>
                  <a:lnTo>
                    <a:pt x="1091962" y="9649599"/>
                  </a:lnTo>
                  <a:lnTo>
                    <a:pt x="1027308" y="9649599"/>
                  </a:lnTo>
                  <a:close/>
                  <a:moveTo>
                    <a:pt x="1027308" y="8125847"/>
                  </a:moveTo>
                  <a:lnTo>
                    <a:pt x="1091962" y="8125847"/>
                  </a:lnTo>
                  <a:lnTo>
                    <a:pt x="1091962" y="8634180"/>
                  </a:lnTo>
                  <a:lnTo>
                    <a:pt x="1027308" y="8634180"/>
                  </a:lnTo>
                  <a:close/>
                  <a:moveTo>
                    <a:pt x="1027308" y="7110428"/>
                  </a:moveTo>
                  <a:lnTo>
                    <a:pt x="1091962" y="7110428"/>
                  </a:lnTo>
                  <a:lnTo>
                    <a:pt x="1091962" y="7618760"/>
                  </a:lnTo>
                  <a:lnTo>
                    <a:pt x="1027308" y="7618760"/>
                  </a:lnTo>
                  <a:close/>
                  <a:moveTo>
                    <a:pt x="1027308" y="6096255"/>
                  </a:moveTo>
                  <a:lnTo>
                    <a:pt x="1091962" y="6096255"/>
                  </a:lnTo>
                  <a:lnTo>
                    <a:pt x="1091962" y="6603341"/>
                  </a:lnTo>
                  <a:lnTo>
                    <a:pt x="1027308" y="6603341"/>
                  </a:lnTo>
                  <a:close/>
                  <a:moveTo>
                    <a:pt x="1027308" y="5079589"/>
                  </a:moveTo>
                  <a:lnTo>
                    <a:pt x="1091962" y="5079589"/>
                  </a:lnTo>
                  <a:lnTo>
                    <a:pt x="1091962" y="5587922"/>
                  </a:lnTo>
                  <a:lnTo>
                    <a:pt x="1027308" y="5587922"/>
                  </a:lnTo>
                  <a:close/>
                  <a:moveTo>
                    <a:pt x="1027308" y="4064170"/>
                  </a:moveTo>
                  <a:lnTo>
                    <a:pt x="1091962" y="4064170"/>
                  </a:lnTo>
                  <a:lnTo>
                    <a:pt x="1091962" y="4572502"/>
                  </a:lnTo>
                  <a:lnTo>
                    <a:pt x="1027308" y="4572502"/>
                  </a:lnTo>
                  <a:close/>
                  <a:moveTo>
                    <a:pt x="1027308" y="3048751"/>
                  </a:moveTo>
                  <a:lnTo>
                    <a:pt x="1091962" y="3048751"/>
                  </a:lnTo>
                  <a:lnTo>
                    <a:pt x="1091962" y="3555837"/>
                  </a:lnTo>
                  <a:lnTo>
                    <a:pt x="1027308" y="3555837"/>
                  </a:lnTo>
                  <a:close/>
                  <a:moveTo>
                    <a:pt x="1027308" y="2032085"/>
                  </a:moveTo>
                  <a:lnTo>
                    <a:pt x="1091962" y="2032085"/>
                  </a:lnTo>
                  <a:lnTo>
                    <a:pt x="1091962" y="2540418"/>
                  </a:lnTo>
                  <a:lnTo>
                    <a:pt x="1027308" y="2540418"/>
                  </a:lnTo>
                  <a:close/>
                  <a:moveTo>
                    <a:pt x="1027308" y="1016666"/>
                  </a:moveTo>
                  <a:lnTo>
                    <a:pt x="1091962" y="1016666"/>
                  </a:lnTo>
                  <a:lnTo>
                    <a:pt x="1091962" y="1523752"/>
                  </a:lnTo>
                  <a:lnTo>
                    <a:pt x="1027308" y="1523752"/>
                  </a:lnTo>
                  <a:close/>
                  <a:moveTo>
                    <a:pt x="1027308" y="0"/>
                  </a:moveTo>
                  <a:lnTo>
                    <a:pt x="1091962" y="0"/>
                  </a:lnTo>
                  <a:lnTo>
                    <a:pt x="1091962" y="508333"/>
                  </a:lnTo>
                  <a:lnTo>
                    <a:pt x="1027308" y="508333"/>
                  </a:lnTo>
                  <a:close/>
                  <a:moveTo>
                    <a:pt x="0" y="0"/>
                  </a:moveTo>
                  <a:lnTo>
                    <a:pt x="64654" y="0"/>
                  </a:lnTo>
                  <a:lnTo>
                    <a:pt x="64654" y="13688850"/>
                  </a:lnTo>
                  <a:lnTo>
                    <a:pt x="0" y="13688850"/>
                  </a:lnTo>
                  <a:close/>
                  <a:moveTo>
                    <a:pt x="2032638" y="0"/>
                  </a:moveTo>
                  <a:lnTo>
                    <a:pt x="2097294" y="0"/>
                  </a:lnTo>
                  <a:lnTo>
                    <a:pt x="2097294" y="13688850"/>
                  </a:lnTo>
                  <a:lnTo>
                    <a:pt x="2032638" y="13688850"/>
                  </a:lnTo>
                  <a:close/>
                </a:path>
              </a:pathLst>
            </a:custGeom>
            <a:solidFill>
              <a:srgbClr val="FFFFFF"/>
            </a:solidFill>
            <a:ln>
              <a:noFill/>
            </a:ln>
          </p:spPr>
          <p:txBody>
            <a:bodyPr spcFirstLastPara="1" wrap="square" lIns="34300" tIns="17150" rIns="34300" bIns="17150" anchor="ctr" anchorCtr="0">
              <a:noAutofit/>
            </a:bodyPr>
            <a:lstStyle/>
            <a:p>
              <a:endParaRPr sz="2400">
                <a:solidFill>
                  <a:srgbClr val="7F7F7F"/>
                </a:solidFill>
                <a:latin typeface="Lato Light"/>
                <a:ea typeface="Lato Light"/>
                <a:cs typeface="Lato Light"/>
                <a:sym typeface="Lato Light"/>
              </a:endParaRPr>
            </a:p>
          </p:txBody>
        </p:sp>
      </p:grpSp>
    </p:spTree>
    <p:extLst>
      <p:ext uri="{BB962C8B-B14F-4D97-AF65-F5344CB8AC3E}">
        <p14:creationId xmlns:p14="http://schemas.microsoft.com/office/powerpoint/2010/main" val="1085251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idx="12"/>
          </p:nvPr>
        </p:nvSpPr>
        <p:spPr/>
        <p:txBody>
          <a:bodyPr/>
          <a:lstStyle/>
          <a:p>
            <a:pPr marL="0" lvl="0" indent="0" algn="r" rtl="0">
              <a:spcBef>
                <a:spcPts val="0"/>
              </a:spcBef>
              <a:spcAft>
                <a:spcPts val="0"/>
              </a:spcAft>
              <a:buNone/>
            </a:pPr>
            <a:r>
              <a:rPr lang="en" dirty="0" smtClean="0"/>
              <a:t>7</a:t>
            </a:r>
            <a:endParaRPr lang="en" dirty="0"/>
          </a:p>
        </p:txBody>
      </p:sp>
      <p:grpSp>
        <p:nvGrpSpPr>
          <p:cNvPr id="6" name="Google Shape;948;p40"/>
          <p:cNvGrpSpPr/>
          <p:nvPr/>
        </p:nvGrpSpPr>
        <p:grpSpPr>
          <a:xfrm>
            <a:off x="237533" y="1629156"/>
            <a:ext cx="8921337" cy="2239243"/>
            <a:chOff x="457238" y="1772170"/>
            <a:chExt cx="8921337" cy="2239243"/>
          </a:xfrm>
        </p:grpSpPr>
        <p:sp>
          <p:nvSpPr>
            <p:cNvPr id="7" name="Google Shape;949;p40"/>
            <p:cNvSpPr/>
            <p:nvPr/>
          </p:nvSpPr>
          <p:spPr>
            <a:xfrm>
              <a:off x="946713" y="2025900"/>
              <a:ext cx="1310400" cy="298500"/>
            </a:xfrm>
            <a:prstGeom prst="rect">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50;p40"/>
            <p:cNvSpPr/>
            <p:nvPr/>
          </p:nvSpPr>
          <p:spPr>
            <a:xfrm flipH="1">
              <a:off x="457238" y="2024900"/>
              <a:ext cx="1799700" cy="301800"/>
            </a:xfrm>
            <a:prstGeom prst="homePlate">
              <a:avLst>
                <a:gd name="adj"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51;p40"/>
            <p:cNvSpPr/>
            <p:nvPr/>
          </p:nvSpPr>
          <p:spPr>
            <a:xfrm>
              <a:off x="2076638" y="2045538"/>
              <a:ext cx="5014581" cy="1734689"/>
            </a:xfrm>
            <a:custGeom>
              <a:avLst/>
              <a:gdLst/>
              <a:ahLst/>
              <a:cxnLst/>
              <a:rect l="l" t="t" r="r" b="b"/>
              <a:pathLst>
                <a:path w="16926" h="6699" extrusionOk="0">
                  <a:moveTo>
                    <a:pt x="16347" y="6698"/>
                  </a:moveTo>
                  <a:lnTo>
                    <a:pt x="2044" y="6698"/>
                  </a:lnTo>
                  <a:lnTo>
                    <a:pt x="2044" y="6698"/>
                  </a:lnTo>
                  <a:cubicBezTo>
                    <a:pt x="917" y="6698"/>
                    <a:pt x="0" y="5782"/>
                    <a:pt x="0" y="4655"/>
                  </a:cubicBezTo>
                  <a:lnTo>
                    <a:pt x="0" y="4655"/>
                  </a:lnTo>
                  <a:cubicBezTo>
                    <a:pt x="0" y="3528"/>
                    <a:pt x="917" y="2611"/>
                    <a:pt x="2044" y="2611"/>
                  </a:cubicBezTo>
                  <a:lnTo>
                    <a:pt x="15041" y="2611"/>
                  </a:lnTo>
                  <a:lnTo>
                    <a:pt x="15041" y="2611"/>
                  </a:lnTo>
                  <a:cubicBezTo>
                    <a:pt x="15442" y="2611"/>
                    <a:pt x="15769" y="2285"/>
                    <a:pt x="15769" y="1884"/>
                  </a:cubicBezTo>
                  <a:lnTo>
                    <a:pt x="15769" y="1884"/>
                  </a:lnTo>
                  <a:cubicBezTo>
                    <a:pt x="15769" y="1482"/>
                    <a:pt x="15442" y="1156"/>
                    <a:pt x="15041" y="1156"/>
                  </a:cubicBezTo>
                  <a:lnTo>
                    <a:pt x="578" y="1156"/>
                  </a:lnTo>
                  <a:lnTo>
                    <a:pt x="578" y="0"/>
                  </a:lnTo>
                  <a:lnTo>
                    <a:pt x="15041" y="0"/>
                  </a:lnTo>
                  <a:lnTo>
                    <a:pt x="15041" y="0"/>
                  </a:lnTo>
                  <a:cubicBezTo>
                    <a:pt x="16080" y="0"/>
                    <a:pt x="16925" y="845"/>
                    <a:pt x="16925" y="1884"/>
                  </a:cubicBezTo>
                  <a:lnTo>
                    <a:pt x="16925" y="1884"/>
                  </a:lnTo>
                  <a:cubicBezTo>
                    <a:pt x="16925" y="2922"/>
                    <a:pt x="16080" y="3768"/>
                    <a:pt x="15041" y="3768"/>
                  </a:cubicBezTo>
                  <a:lnTo>
                    <a:pt x="2044" y="3768"/>
                  </a:lnTo>
                  <a:lnTo>
                    <a:pt x="2044" y="3768"/>
                  </a:lnTo>
                  <a:cubicBezTo>
                    <a:pt x="1554" y="3768"/>
                    <a:pt x="1156" y="4166"/>
                    <a:pt x="1156" y="4655"/>
                  </a:cubicBezTo>
                  <a:lnTo>
                    <a:pt x="1156" y="4655"/>
                  </a:lnTo>
                  <a:cubicBezTo>
                    <a:pt x="1156" y="5144"/>
                    <a:pt x="1554" y="5542"/>
                    <a:pt x="2044" y="5542"/>
                  </a:cubicBezTo>
                  <a:lnTo>
                    <a:pt x="16347" y="5542"/>
                  </a:lnTo>
                  <a:lnTo>
                    <a:pt x="16347" y="6698"/>
                  </a:ln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0" name="Google Shape;952;p40"/>
            <p:cNvSpPr/>
            <p:nvPr/>
          </p:nvSpPr>
          <p:spPr>
            <a:xfrm>
              <a:off x="5011175" y="3481700"/>
              <a:ext cx="4132800" cy="298500"/>
            </a:xfrm>
            <a:prstGeom prst="rect">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53;p40"/>
            <p:cNvSpPr/>
            <p:nvPr/>
          </p:nvSpPr>
          <p:spPr>
            <a:xfrm>
              <a:off x="638825" y="2167250"/>
              <a:ext cx="8739750" cy="1463375"/>
            </a:xfrm>
            <a:custGeom>
              <a:avLst/>
              <a:gdLst/>
              <a:ahLst/>
              <a:cxnLst/>
              <a:rect l="l" t="t" r="r" b="b"/>
              <a:pathLst>
                <a:path w="349590" h="58535" extrusionOk="0">
                  <a:moveTo>
                    <a:pt x="0" y="0"/>
                  </a:moveTo>
                  <a:lnTo>
                    <a:pt x="237695" y="0"/>
                  </a:lnTo>
                  <a:lnTo>
                    <a:pt x="245457" y="4204"/>
                  </a:lnTo>
                  <a:lnTo>
                    <a:pt x="249338" y="8732"/>
                  </a:lnTo>
                  <a:lnTo>
                    <a:pt x="251925" y="16493"/>
                  </a:lnTo>
                  <a:lnTo>
                    <a:pt x="250631" y="21344"/>
                  </a:lnTo>
                  <a:lnTo>
                    <a:pt x="245780" y="26195"/>
                  </a:lnTo>
                  <a:lnTo>
                    <a:pt x="239636" y="27812"/>
                  </a:lnTo>
                  <a:lnTo>
                    <a:pt x="233815" y="28782"/>
                  </a:lnTo>
                  <a:lnTo>
                    <a:pt x="75674" y="28782"/>
                  </a:lnTo>
                  <a:lnTo>
                    <a:pt x="68883" y="31693"/>
                  </a:lnTo>
                  <a:lnTo>
                    <a:pt x="64679" y="38808"/>
                  </a:lnTo>
                  <a:lnTo>
                    <a:pt x="64679" y="47216"/>
                  </a:lnTo>
                  <a:lnTo>
                    <a:pt x="68236" y="54007"/>
                  </a:lnTo>
                  <a:lnTo>
                    <a:pt x="75351" y="58211"/>
                  </a:lnTo>
                  <a:lnTo>
                    <a:pt x="341182" y="58211"/>
                  </a:lnTo>
                  <a:lnTo>
                    <a:pt x="349590" y="58535"/>
                  </a:lnTo>
                </a:path>
              </a:pathLst>
            </a:custGeom>
            <a:noFill/>
            <a:ln w="28575" cap="flat" cmpd="sng">
              <a:solidFill>
                <a:schemeClr val="lt1"/>
              </a:solidFill>
              <a:prstDash val="dash"/>
              <a:round/>
              <a:headEnd type="none" w="med" len="med"/>
              <a:tailEnd type="none" w="med" len="med"/>
            </a:ln>
          </p:spPr>
        </p:sp>
        <p:sp>
          <p:nvSpPr>
            <p:cNvPr id="12" name="Google Shape;954;p40"/>
            <p:cNvSpPr/>
            <p:nvPr/>
          </p:nvSpPr>
          <p:spPr>
            <a:xfrm>
              <a:off x="2168085" y="1772170"/>
              <a:ext cx="807458" cy="807251"/>
            </a:xfrm>
            <a:custGeom>
              <a:avLst/>
              <a:gdLst/>
              <a:ahLst/>
              <a:cxnLst/>
              <a:rect l="l" t="t" r="r" b="b"/>
              <a:pathLst>
                <a:path w="2725" h="2724" extrusionOk="0">
                  <a:moveTo>
                    <a:pt x="2724" y="1362"/>
                  </a:moveTo>
                  <a:lnTo>
                    <a:pt x="2724" y="1362"/>
                  </a:lnTo>
                  <a:cubicBezTo>
                    <a:pt x="2724" y="609"/>
                    <a:pt x="2114" y="0"/>
                    <a:pt x="1361" y="0"/>
                  </a:cubicBezTo>
                  <a:lnTo>
                    <a:pt x="1361" y="0"/>
                  </a:lnTo>
                  <a:cubicBezTo>
                    <a:pt x="610" y="0"/>
                    <a:pt x="0" y="609"/>
                    <a:pt x="0" y="1362"/>
                  </a:cubicBezTo>
                  <a:lnTo>
                    <a:pt x="0" y="1362"/>
                  </a:lnTo>
                  <a:cubicBezTo>
                    <a:pt x="0" y="2114"/>
                    <a:pt x="610" y="2723"/>
                    <a:pt x="1361" y="2723"/>
                  </a:cubicBezTo>
                  <a:lnTo>
                    <a:pt x="1361" y="2723"/>
                  </a:lnTo>
                  <a:cubicBezTo>
                    <a:pt x="2114" y="2723"/>
                    <a:pt x="2724" y="2114"/>
                    <a:pt x="2724" y="1362"/>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3" name="Google Shape;955;p40"/>
            <p:cNvSpPr/>
            <p:nvPr/>
          </p:nvSpPr>
          <p:spPr>
            <a:xfrm>
              <a:off x="2256930" y="1860993"/>
              <a:ext cx="629766" cy="628297"/>
            </a:xfrm>
            <a:custGeom>
              <a:avLst/>
              <a:gdLst/>
              <a:ahLst/>
              <a:cxnLst/>
              <a:rect l="l" t="t" r="r" b="b"/>
              <a:pathLst>
                <a:path w="2124" h="2123" extrusionOk="0">
                  <a:moveTo>
                    <a:pt x="2123" y="1061"/>
                  </a:moveTo>
                  <a:lnTo>
                    <a:pt x="2123" y="1061"/>
                  </a:lnTo>
                  <a:cubicBezTo>
                    <a:pt x="2123" y="475"/>
                    <a:pt x="1648" y="0"/>
                    <a:pt x="1061" y="0"/>
                  </a:cubicBezTo>
                  <a:lnTo>
                    <a:pt x="1061" y="0"/>
                  </a:lnTo>
                  <a:cubicBezTo>
                    <a:pt x="475" y="0"/>
                    <a:pt x="0" y="475"/>
                    <a:pt x="0" y="1061"/>
                  </a:cubicBezTo>
                  <a:lnTo>
                    <a:pt x="0" y="1061"/>
                  </a:lnTo>
                  <a:cubicBezTo>
                    <a:pt x="0" y="1647"/>
                    <a:pt x="475" y="2122"/>
                    <a:pt x="1061" y="2122"/>
                  </a:cubicBezTo>
                  <a:lnTo>
                    <a:pt x="1061" y="2122"/>
                  </a:lnTo>
                  <a:cubicBezTo>
                    <a:pt x="1648" y="2122"/>
                    <a:pt x="2123" y="1647"/>
                    <a:pt x="2123" y="1061"/>
                  </a:cubicBezTo>
                </a:path>
              </a:pathLst>
            </a:custGeom>
            <a:solidFill>
              <a:schemeClr val="accen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4" name="Google Shape;956;p40"/>
            <p:cNvSpPr/>
            <p:nvPr/>
          </p:nvSpPr>
          <p:spPr>
            <a:xfrm>
              <a:off x="4180862" y="1772170"/>
              <a:ext cx="806151" cy="807251"/>
            </a:xfrm>
            <a:custGeom>
              <a:avLst/>
              <a:gdLst/>
              <a:ahLst/>
              <a:cxnLst/>
              <a:rect l="l" t="t" r="r" b="b"/>
              <a:pathLst>
                <a:path w="2723" h="2724" extrusionOk="0">
                  <a:moveTo>
                    <a:pt x="2722" y="1362"/>
                  </a:moveTo>
                  <a:lnTo>
                    <a:pt x="2722" y="1362"/>
                  </a:lnTo>
                  <a:cubicBezTo>
                    <a:pt x="2722" y="609"/>
                    <a:pt x="2112" y="0"/>
                    <a:pt x="1362" y="0"/>
                  </a:cubicBezTo>
                  <a:lnTo>
                    <a:pt x="1362" y="0"/>
                  </a:lnTo>
                  <a:cubicBezTo>
                    <a:pt x="610" y="0"/>
                    <a:pt x="0" y="609"/>
                    <a:pt x="0" y="1362"/>
                  </a:cubicBezTo>
                  <a:lnTo>
                    <a:pt x="0" y="1362"/>
                  </a:lnTo>
                  <a:cubicBezTo>
                    <a:pt x="0" y="2114"/>
                    <a:pt x="610" y="2723"/>
                    <a:pt x="1362" y="2723"/>
                  </a:cubicBezTo>
                  <a:lnTo>
                    <a:pt x="1362" y="2723"/>
                  </a:lnTo>
                  <a:cubicBezTo>
                    <a:pt x="2112" y="2723"/>
                    <a:pt x="2722" y="2114"/>
                    <a:pt x="2722" y="1362"/>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5" name="Google Shape;957;p40"/>
            <p:cNvSpPr/>
            <p:nvPr/>
          </p:nvSpPr>
          <p:spPr>
            <a:xfrm>
              <a:off x="4269707" y="1860993"/>
              <a:ext cx="628461" cy="628297"/>
            </a:xfrm>
            <a:custGeom>
              <a:avLst/>
              <a:gdLst/>
              <a:ahLst/>
              <a:cxnLst/>
              <a:rect l="l" t="t" r="r" b="b"/>
              <a:pathLst>
                <a:path w="2123" h="2123" extrusionOk="0">
                  <a:moveTo>
                    <a:pt x="2122" y="1061"/>
                  </a:moveTo>
                  <a:lnTo>
                    <a:pt x="2122" y="1061"/>
                  </a:lnTo>
                  <a:cubicBezTo>
                    <a:pt x="2122" y="475"/>
                    <a:pt x="1647" y="0"/>
                    <a:pt x="1062" y="0"/>
                  </a:cubicBezTo>
                  <a:lnTo>
                    <a:pt x="1062" y="0"/>
                  </a:lnTo>
                  <a:cubicBezTo>
                    <a:pt x="475" y="0"/>
                    <a:pt x="0" y="475"/>
                    <a:pt x="0" y="1061"/>
                  </a:cubicBezTo>
                  <a:lnTo>
                    <a:pt x="0" y="1061"/>
                  </a:lnTo>
                  <a:cubicBezTo>
                    <a:pt x="0" y="1647"/>
                    <a:pt x="475" y="2122"/>
                    <a:pt x="1062" y="2122"/>
                  </a:cubicBezTo>
                  <a:lnTo>
                    <a:pt x="1062" y="2122"/>
                  </a:lnTo>
                  <a:cubicBezTo>
                    <a:pt x="1647" y="2122"/>
                    <a:pt x="2122" y="1647"/>
                    <a:pt x="2122" y="1061"/>
                  </a:cubicBezTo>
                </a:path>
              </a:pathLst>
            </a:custGeom>
            <a:solidFill>
              <a:schemeClr val="accent2"/>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6" name="Google Shape;958;p40"/>
            <p:cNvSpPr/>
            <p:nvPr/>
          </p:nvSpPr>
          <p:spPr>
            <a:xfrm>
              <a:off x="5180750" y="3151218"/>
              <a:ext cx="806151" cy="805940"/>
            </a:xfrm>
            <a:custGeom>
              <a:avLst/>
              <a:gdLst/>
              <a:ahLst/>
              <a:cxnLst/>
              <a:rect l="l" t="t" r="r" b="b"/>
              <a:pathLst>
                <a:path w="2723" h="2723" extrusionOk="0">
                  <a:moveTo>
                    <a:pt x="2722" y="1360"/>
                  </a:moveTo>
                  <a:lnTo>
                    <a:pt x="2722" y="1360"/>
                  </a:lnTo>
                  <a:cubicBezTo>
                    <a:pt x="2722" y="608"/>
                    <a:pt x="2112" y="0"/>
                    <a:pt x="1362" y="0"/>
                  </a:cubicBezTo>
                  <a:lnTo>
                    <a:pt x="1362" y="0"/>
                  </a:lnTo>
                  <a:cubicBezTo>
                    <a:pt x="610" y="0"/>
                    <a:pt x="0" y="608"/>
                    <a:pt x="0" y="1360"/>
                  </a:cubicBezTo>
                  <a:lnTo>
                    <a:pt x="0" y="1360"/>
                  </a:lnTo>
                  <a:cubicBezTo>
                    <a:pt x="0" y="2112"/>
                    <a:pt x="610" y="2722"/>
                    <a:pt x="1362" y="2722"/>
                  </a:cubicBezTo>
                  <a:lnTo>
                    <a:pt x="1362" y="2722"/>
                  </a:lnTo>
                  <a:cubicBezTo>
                    <a:pt x="2112" y="2722"/>
                    <a:pt x="2722" y="2112"/>
                    <a:pt x="2722" y="1360"/>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7" name="Google Shape;959;p40"/>
            <p:cNvSpPr/>
            <p:nvPr/>
          </p:nvSpPr>
          <p:spPr>
            <a:xfrm>
              <a:off x="5269596" y="3228163"/>
              <a:ext cx="628461" cy="629601"/>
            </a:xfrm>
            <a:custGeom>
              <a:avLst/>
              <a:gdLst/>
              <a:ahLst/>
              <a:cxnLst/>
              <a:rect l="l" t="t" r="r" b="b"/>
              <a:pathLst>
                <a:path w="2123" h="2124" extrusionOk="0">
                  <a:moveTo>
                    <a:pt x="2122" y="1062"/>
                  </a:moveTo>
                  <a:lnTo>
                    <a:pt x="2122" y="1062"/>
                  </a:lnTo>
                  <a:cubicBezTo>
                    <a:pt x="2122" y="476"/>
                    <a:pt x="1647" y="0"/>
                    <a:pt x="1062" y="0"/>
                  </a:cubicBezTo>
                  <a:lnTo>
                    <a:pt x="1062" y="0"/>
                  </a:lnTo>
                  <a:cubicBezTo>
                    <a:pt x="475" y="0"/>
                    <a:pt x="0" y="476"/>
                    <a:pt x="0" y="1062"/>
                  </a:cubicBezTo>
                  <a:lnTo>
                    <a:pt x="0" y="1062"/>
                  </a:lnTo>
                  <a:cubicBezTo>
                    <a:pt x="0" y="1648"/>
                    <a:pt x="475" y="2123"/>
                    <a:pt x="1062" y="2123"/>
                  </a:cubicBezTo>
                  <a:lnTo>
                    <a:pt x="1062" y="2123"/>
                  </a:lnTo>
                  <a:cubicBezTo>
                    <a:pt x="1647" y="2123"/>
                    <a:pt x="2122" y="1648"/>
                    <a:pt x="2122" y="1062"/>
                  </a:cubicBezTo>
                </a:path>
              </a:pathLst>
            </a:custGeom>
            <a:solidFill>
              <a:schemeClr val="tx2">
                <a:lumMod val="50000"/>
              </a:schemeClr>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8" name="Google Shape;960;p40"/>
            <p:cNvSpPr/>
            <p:nvPr/>
          </p:nvSpPr>
          <p:spPr>
            <a:xfrm>
              <a:off x="6193639" y="1772170"/>
              <a:ext cx="806151" cy="807251"/>
            </a:xfrm>
            <a:custGeom>
              <a:avLst/>
              <a:gdLst/>
              <a:ahLst/>
              <a:cxnLst/>
              <a:rect l="l" t="t" r="r" b="b"/>
              <a:pathLst>
                <a:path w="2723" h="2724" extrusionOk="0">
                  <a:moveTo>
                    <a:pt x="2722" y="1362"/>
                  </a:moveTo>
                  <a:lnTo>
                    <a:pt x="2722" y="1362"/>
                  </a:lnTo>
                  <a:cubicBezTo>
                    <a:pt x="2722" y="609"/>
                    <a:pt x="2113" y="0"/>
                    <a:pt x="1361" y="0"/>
                  </a:cubicBezTo>
                  <a:lnTo>
                    <a:pt x="1361" y="0"/>
                  </a:lnTo>
                  <a:cubicBezTo>
                    <a:pt x="609" y="0"/>
                    <a:pt x="0" y="609"/>
                    <a:pt x="0" y="1362"/>
                  </a:cubicBezTo>
                  <a:lnTo>
                    <a:pt x="0" y="1362"/>
                  </a:lnTo>
                  <a:cubicBezTo>
                    <a:pt x="0" y="2114"/>
                    <a:pt x="609" y="2723"/>
                    <a:pt x="1361" y="2723"/>
                  </a:cubicBezTo>
                  <a:lnTo>
                    <a:pt x="1361" y="2723"/>
                  </a:lnTo>
                  <a:cubicBezTo>
                    <a:pt x="2113" y="2723"/>
                    <a:pt x="2722" y="2114"/>
                    <a:pt x="2722" y="1362"/>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19" name="Google Shape;961;p40"/>
            <p:cNvSpPr/>
            <p:nvPr/>
          </p:nvSpPr>
          <p:spPr>
            <a:xfrm>
              <a:off x="6281832" y="1860993"/>
              <a:ext cx="629766" cy="628297"/>
            </a:xfrm>
            <a:custGeom>
              <a:avLst/>
              <a:gdLst/>
              <a:ahLst/>
              <a:cxnLst/>
              <a:rect l="l" t="t" r="r" b="b"/>
              <a:pathLst>
                <a:path w="2124" h="2123" extrusionOk="0">
                  <a:moveTo>
                    <a:pt x="2123" y="1061"/>
                  </a:moveTo>
                  <a:lnTo>
                    <a:pt x="2123" y="1061"/>
                  </a:lnTo>
                  <a:cubicBezTo>
                    <a:pt x="2123" y="475"/>
                    <a:pt x="1648" y="0"/>
                    <a:pt x="1062" y="0"/>
                  </a:cubicBezTo>
                  <a:lnTo>
                    <a:pt x="1062" y="0"/>
                  </a:lnTo>
                  <a:cubicBezTo>
                    <a:pt x="476" y="0"/>
                    <a:pt x="0" y="475"/>
                    <a:pt x="0" y="1061"/>
                  </a:cubicBezTo>
                  <a:lnTo>
                    <a:pt x="0" y="1061"/>
                  </a:lnTo>
                  <a:cubicBezTo>
                    <a:pt x="0" y="1647"/>
                    <a:pt x="476" y="2122"/>
                    <a:pt x="1062" y="2122"/>
                  </a:cubicBezTo>
                  <a:lnTo>
                    <a:pt x="1062" y="2122"/>
                  </a:lnTo>
                  <a:cubicBezTo>
                    <a:pt x="1648" y="2122"/>
                    <a:pt x="2123" y="1647"/>
                    <a:pt x="2123" y="1061"/>
                  </a:cubicBezTo>
                </a:path>
              </a:pathLst>
            </a:custGeom>
            <a:solidFill>
              <a:schemeClr val="accent3"/>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39" name="Google Shape;981;p40"/>
            <p:cNvSpPr/>
            <p:nvPr/>
          </p:nvSpPr>
          <p:spPr>
            <a:xfrm>
              <a:off x="7387623" y="3205473"/>
              <a:ext cx="806151" cy="805940"/>
            </a:xfrm>
            <a:custGeom>
              <a:avLst/>
              <a:gdLst/>
              <a:ahLst/>
              <a:cxnLst/>
              <a:rect l="l" t="t" r="r" b="b"/>
              <a:pathLst>
                <a:path w="2723" h="2723" extrusionOk="0">
                  <a:moveTo>
                    <a:pt x="2722" y="1360"/>
                  </a:moveTo>
                  <a:lnTo>
                    <a:pt x="2722" y="1360"/>
                  </a:lnTo>
                  <a:cubicBezTo>
                    <a:pt x="2722" y="608"/>
                    <a:pt x="2112" y="0"/>
                    <a:pt x="1362" y="0"/>
                  </a:cubicBezTo>
                  <a:lnTo>
                    <a:pt x="1362" y="0"/>
                  </a:lnTo>
                  <a:cubicBezTo>
                    <a:pt x="610" y="0"/>
                    <a:pt x="0" y="608"/>
                    <a:pt x="0" y="1360"/>
                  </a:cubicBezTo>
                  <a:lnTo>
                    <a:pt x="0" y="1360"/>
                  </a:lnTo>
                  <a:cubicBezTo>
                    <a:pt x="0" y="2112"/>
                    <a:pt x="610" y="2722"/>
                    <a:pt x="1362" y="2722"/>
                  </a:cubicBezTo>
                  <a:lnTo>
                    <a:pt x="1362" y="2722"/>
                  </a:lnTo>
                  <a:cubicBezTo>
                    <a:pt x="2112" y="2722"/>
                    <a:pt x="2722" y="2112"/>
                    <a:pt x="2722" y="1360"/>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40" name="Google Shape;982;p40"/>
            <p:cNvSpPr/>
            <p:nvPr/>
          </p:nvSpPr>
          <p:spPr>
            <a:xfrm>
              <a:off x="7476469" y="3294296"/>
              <a:ext cx="628461" cy="629601"/>
            </a:xfrm>
            <a:custGeom>
              <a:avLst/>
              <a:gdLst/>
              <a:ahLst/>
              <a:cxnLst/>
              <a:rect l="l" t="t" r="r" b="b"/>
              <a:pathLst>
                <a:path w="2123" h="2124" extrusionOk="0">
                  <a:moveTo>
                    <a:pt x="2122" y="1062"/>
                  </a:moveTo>
                  <a:lnTo>
                    <a:pt x="2122" y="1062"/>
                  </a:lnTo>
                  <a:cubicBezTo>
                    <a:pt x="2122" y="476"/>
                    <a:pt x="1647" y="0"/>
                    <a:pt x="1062" y="0"/>
                  </a:cubicBezTo>
                  <a:lnTo>
                    <a:pt x="1062" y="0"/>
                  </a:lnTo>
                  <a:cubicBezTo>
                    <a:pt x="475" y="0"/>
                    <a:pt x="0" y="476"/>
                    <a:pt x="0" y="1062"/>
                  </a:cubicBezTo>
                  <a:lnTo>
                    <a:pt x="0" y="1062"/>
                  </a:lnTo>
                  <a:cubicBezTo>
                    <a:pt x="0" y="1648"/>
                    <a:pt x="475" y="2123"/>
                    <a:pt x="1062" y="2123"/>
                  </a:cubicBezTo>
                  <a:lnTo>
                    <a:pt x="1062" y="2123"/>
                  </a:lnTo>
                  <a:cubicBezTo>
                    <a:pt x="1647" y="2123"/>
                    <a:pt x="2122" y="1648"/>
                    <a:pt x="2122" y="1062"/>
                  </a:cubicBezTo>
                </a:path>
              </a:pathLst>
            </a:custGeom>
            <a:solidFill>
              <a:schemeClr val="accent5"/>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grpSp>
      <p:sp>
        <p:nvSpPr>
          <p:cNvPr id="42" name="Google Shape;958;p40"/>
          <p:cNvSpPr/>
          <p:nvPr/>
        </p:nvSpPr>
        <p:spPr>
          <a:xfrm>
            <a:off x="1613139" y="2635416"/>
            <a:ext cx="806151" cy="805940"/>
          </a:xfrm>
          <a:custGeom>
            <a:avLst/>
            <a:gdLst/>
            <a:ahLst/>
            <a:cxnLst/>
            <a:rect l="l" t="t" r="r" b="b"/>
            <a:pathLst>
              <a:path w="2723" h="2723" extrusionOk="0">
                <a:moveTo>
                  <a:pt x="2722" y="1360"/>
                </a:moveTo>
                <a:lnTo>
                  <a:pt x="2722" y="1360"/>
                </a:lnTo>
                <a:cubicBezTo>
                  <a:pt x="2722" y="608"/>
                  <a:pt x="2112" y="0"/>
                  <a:pt x="1362" y="0"/>
                </a:cubicBezTo>
                <a:lnTo>
                  <a:pt x="1362" y="0"/>
                </a:lnTo>
                <a:cubicBezTo>
                  <a:pt x="610" y="0"/>
                  <a:pt x="0" y="608"/>
                  <a:pt x="0" y="1360"/>
                </a:cubicBezTo>
                <a:lnTo>
                  <a:pt x="0" y="1360"/>
                </a:lnTo>
                <a:cubicBezTo>
                  <a:pt x="0" y="2112"/>
                  <a:pt x="610" y="2722"/>
                  <a:pt x="1362" y="2722"/>
                </a:cubicBezTo>
                <a:lnTo>
                  <a:pt x="1362" y="2722"/>
                </a:lnTo>
                <a:cubicBezTo>
                  <a:pt x="2112" y="2722"/>
                  <a:pt x="2722" y="2112"/>
                  <a:pt x="2722" y="1360"/>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43" name="Google Shape;955;p40"/>
          <p:cNvSpPr/>
          <p:nvPr/>
        </p:nvSpPr>
        <p:spPr>
          <a:xfrm>
            <a:off x="1706405" y="2724237"/>
            <a:ext cx="629766" cy="628297"/>
          </a:xfrm>
          <a:custGeom>
            <a:avLst/>
            <a:gdLst/>
            <a:ahLst/>
            <a:cxnLst/>
            <a:rect l="l" t="t" r="r" b="b"/>
            <a:pathLst>
              <a:path w="2124" h="2123" extrusionOk="0">
                <a:moveTo>
                  <a:pt x="2123" y="1061"/>
                </a:moveTo>
                <a:lnTo>
                  <a:pt x="2123" y="1061"/>
                </a:lnTo>
                <a:cubicBezTo>
                  <a:pt x="2123" y="475"/>
                  <a:pt x="1648" y="0"/>
                  <a:pt x="1061" y="0"/>
                </a:cubicBezTo>
                <a:lnTo>
                  <a:pt x="1061" y="0"/>
                </a:lnTo>
                <a:cubicBezTo>
                  <a:pt x="475" y="0"/>
                  <a:pt x="0" y="475"/>
                  <a:pt x="0" y="1061"/>
                </a:cubicBezTo>
                <a:lnTo>
                  <a:pt x="0" y="1061"/>
                </a:lnTo>
                <a:cubicBezTo>
                  <a:pt x="0" y="1647"/>
                  <a:pt x="475" y="2122"/>
                  <a:pt x="1061" y="2122"/>
                </a:cubicBezTo>
                <a:lnTo>
                  <a:pt x="1061" y="2122"/>
                </a:lnTo>
                <a:cubicBezTo>
                  <a:pt x="1648" y="2122"/>
                  <a:pt x="2123" y="1647"/>
                  <a:pt x="2123" y="1061"/>
                </a:cubicBezTo>
              </a:path>
            </a:pathLst>
          </a:custGeom>
          <a:solidFill>
            <a:srgbClr val="FFC000"/>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44" name="مربع نص 43"/>
          <p:cNvSpPr txBox="1"/>
          <p:nvPr/>
        </p:nvSpPr>
        <p:spPr>
          <a:xfrm>
            <a:off x="2133600" y="1792873"/>
            <a:ext cx="381000" cy="338554"/>
          </a:xfrm>
          <a:prstGeom prst="rect">
            <a:avLst/>
          </a:prstGeom>
          <a:noFill/>
        </p:spPr>
        <p:txBody>
          <a:bodyPr wrap="square" rtlCol="0">
            <a:spAutoFit/>
          </a:bodyPr>
          <a:lstStyle/>
          <a:p>
            <a:pPr algn="ctr"/>
            <a:r>
              <a:rPr lang="en-US" sz="1600" dirty="0">
                <a:solidFill>
                  <a:schemeClr val="bg1"/>
                </a:solidFill>
                <a:latin typeface="Times New Roman" pitchFamily="18" charset="0"/>
                <a:cs typeface="Times New Roman" pitchFamily="18" charset="0"/>
              </a:rPr>
              <a:t>1</a:t>
            </a:r>
          </a:p>
        </p:txBody>
      </p:sp>
      <p:sp>
        <p:nvSpPr>
          <p:cNvPr id="45" name="مربع نص 44"/>
          <p:cNvSpPr txBox="1"/>
          <p:nvPr/>
        </p:nvSpPr>
        <p:spPr>
          <a:xfrm>
            <a:off x="4114800" y="1792873"/>
            <a:ext cx="457200" cy="338554"/>
          </a:xfrm>
          <a:prstGeom prst="rect">
            <a:avLst/>
          </a:prstGeom>
          <a:noFill/>
        </p:spPr>
        <p:txBody>
          <a:bodyPr wrap="square" rtlCol="0">
            <a:spAutoFit/>
          </a:bodyPr>
          <a:lstStyle/>
          <a:p>
            <a:pPr algn="ctr"/>
            <a:r>
              <a:rPr lang="en-US" sz="1600" dirty="0">
                <a:solidFill>
                  <a:schemeClr val="bg1"/>
                </a:solidFill>
                <a:latin typeface="Times New Roman" pitchFamily="18" charset="0"/>
                <a:cs typeface="Times New Roman" pitchFamily="18" charset="0"/>
              </a:rPr>
              <a:t>2</a:t>
            </a:r>
          </a:p>
        </p:txBody>
      </p:sp>
      <p:sp>
        <p:nvSpPr>
          <p:cNvPr id="46" name="مربع نص 45"/>
          <p:cNvSpPr txBox="1"/>
          <p:nvPr/>
        </p:nvSpPr>
        <p:spPr>
          <a:xfrm flipH="1">
            <a:off x="6203415" y="1817557"/>
            <a:ext cx="304802" cy="338554"/>
          </a:xfrm>
          <a:prstGeom prst="rect">
            <a:avLst/>
          </a:prstGeom>
          <a:noFill/>
        </p:spPr>
        <p:txBody>
          <a:bodyPr wrap="square" rtlCol="0">
            <a:spAutoFit/>
          </a:bodyPr>
          <a:lstStyle/>
          <a:p>
            <a:pPr algn="ctr"/>
            <a:r>
              <a:rPr lang="en-US" sz="1600" dirty="0">
                <a:solidFill>
                  <a:schemeClr val="bg1"/>
                </a:solidFill>
                <a:latin typeface="Times New Roman" pitchFamily="18" charset="0"/>
                <a:cs typeface="Times New Roman" pitchFamily="18" charset="0"/>
              </a:rPr>
              <a:t>3</a:t>
            </a:r>
          </a:p>
        </p:txBody>
      </p:sp>
      <p:sp>
        <p:nvSpPr>
          <p:cNvPr id="47" name="مربع نص 46"/>
          <p:cNvSpPr txBox="1"/>
          <p:nvPr/>
        </p:nvSpPr>
        <p:spPr>
          <a:xfrm flipH="1">
            <a:off x="1896707" y="2847235"/>
            <a:ext cx="304802" cy="338554"/>
          </a:xfrm>
          <a:prstGeom prst="rect">
            <a:avLst/>
          </a:prstGeom>
          <a:noFill/>
        </p:spPr>
        <p:txBody>
          <a:bodyPr wrap="square" rtlCol="0">
            <a:spAutoFit/>
          </a:bodyPr>
          <a:lstStyle/>
          <a:p>
            <a:pPr algn="ctr"/>
            <a:r>
              <a:rPr lang="en-US" sz="1600" dirty="0">
                <a:solidFill>
                  <a:schemeClr val="bg1"/>
                </a:solidFill>
                <a:latin typeface="Times New Roman" pitchFamily="18" charset="0"/>
                <a:cs typeface="Times New Roman" pitchFamily="18" charset="0"/>
              </a:rPr>
              <a:t>4</a:t>
            </a:r>
          </a:p>
        </p:txBody>
      </p:sp>
      <p:sp>
        <p:nvSpPr>
          <p:cNvPr id="48" name="مربع نص 47"/>
          <p:cNvSpPr txBox="1"/>
          <p:nvPr/>
        </p:nvSpPr>
        <p:spPr>
          <a:xfrm flipH="1">
            <a:off x="5211720" y="3189963"/>
            <a:ext cx="304802" cy="338554"/>
          </a:xfrm>
          <a:prstGeom prst="rect">
            <a:avLst/>
          </a:prstGeom>
          <a:noFill/>
        </p:spPr>
        <p:txBody>
          <a:bodyPr wrap="square" rtlCol="0">
            <a:spAutoFit/>
          </a:bodyPr>
          <a:lstStyle/>
          <a:p>
            <a:pPr algn="ctr"/>
            <a:r>
              <a:rPr lang="en-US" sz="1600" dirty="0">
                <a:solidFill>
                  <a:schemeClr val="bg1"/>
                </a:solidFill>
                <a:latin typeface="Times New Roman" pitchFamily="18" charset="0"/>
                <a:cs typeface="Times New Roman" pitchFamily="18" charset="0"/>
              </a:rPr>
              <a:t>6</a:t>
            </a:r>
          </a:p>
        </p:txBody>
      </p:sp>
      <p:sp>
        <p:nvSpPr>
          <p:cNvPr id="49" name="مربع نص 48"/>
          <p:cNvSpPr txBox="1"/>
          <p:nvPr/>
        </p:nvSpPr>
        <p:spPr>
          <a:xfrm flipH="1">
            <a:off x="6508215" y="2122357"/>
            <a:ext cx="304802" cy="338554"/>
          </a:xfrm>
          <a:prstGeom prst="rect">
            <a:avLst/>
          </a:prstGeom>
          <a:noFill/>
        </p:spPr>
        <p:txBody>
          <a:bodyPr wrap="square" rtlCol="0">
            <a:spAutoFit/>
          </a:bodyPr>
          <a:lstStyle/>
          <a:p>
            <a:pPr algn="ctr"/>
            <a:r>
              <a:rPr lang="en-US" sz="1600" dirty="0">
                <a:solidFill>
                  <a:schemeClr val="bg1"/>
                </a:solidFill>
                <a:latin typeface="Times New Roman" pitchFamily="18" charset="0"/>
                <a:cs typeface="Times New Roman" pitchFamily="18" charset="0"/>
              </a:rPr>
              <a:t>3</a:t>
            </a:r>
          </a:p>
        </p:txBody>
      </p:sp>
      <p:sp>
        <p:nvSpPr>
          <p:cNvPr id="50" name="مربع نص 49"/>
          <p:cNvSpPr txBox="1"/>
          <p:nvPr/>
        </p:nvSpPr>
        <p:spPr>
          <a:xfrm flipH="1">
            <a:off x="7397400" y="3250205"/>
            <a:ext cx="304802" cy="307777"/>
          </a:xfrm>
          <a:prstGeom prst="rect">
            <a:avLst/>
          </a:prstGeom>
          <a:noFill/>
        </p:spPr>
        <p:txBody>
          <a:bodyPr wrap="square" rtlCol="0">
            <a:spAutoFit/>
          </a:bodyPr>
          <a:lstStyle/>
          <a:p>
            <a:pPr algn="ctr"/>
            <a:r>
              <a:rPr lang="en-US" dirty="0">
                <a:solidFill>
                  <a:schemeClr val="bg1"/>
                </a:solidFill>
                <a:latin typeface="Times New Roman" pitchFamily="18" charset="0"/>
                <a:cs typeface="Times New Roman" pitchFamily="18" charset="0"/>
              </a:rPr>
              <a:t>7</a:t>
            </a:r>
          </a:p>
        </p:txBody>
      </p:sp>
      <p:sp>
        <p:nvSpPr>
          <p:cNvPr id="51" name="مستطيل 50"/>
          <p:cNvSpPr/>
          <p:nvPr/>
        </p:nvSpPr>
        <p:spPr>
          <a:xfrm>
            <a:off x="499430" y="1200150"/>
            <a:ext cx="2235215" cy="523220"/>
          </a:xfrm>
          <a:prstGeom prst="rect">
            <a:avLst/>
          </a:prstGeom>
        </p:spPr>
        <p:txBody>
          <a:bodyPr wrap="square">
            <a:spAutoFit/>
          </a:bodyPr>
          <a:lstStyle/>
          <a:p>
            <a:pPr algn="ctr"/>
            <a:r>
              <a:rPr lang="en-US" dirty="0">
                <a:solidFill>
                  <a:schemeClr val="accent4">
                    <a:lumMod val="50000"/>
                  </a:schemeClr>
                </a:solidFill>
                <a:latin typeface="Times New Roman" panose="02020603050405020304" pitchFamily="18" charset="0"/>
                <a:cs typeface="Times New Roman" panose="02020603050405020304" pitchFamily="18" charset="0"/>
              </a:rPr>
              <a:t>A visit to Nablus Police  Directorate </a:t>
            </a:r>
          </a:p>
        </p:txBody>
      </p:sp>
      <p:sp>
        <p:nvSpPr>
          <p:cNvPr id="52" name="مستطيل 51"/>
          <p:cNvSpPr/>
          <p:nvPr/>
        </p:nvSpPr>
        <p:spPr>
          <a:xfrm>
            <a:off x="3994531" y="1270164"/>
            <a:ext cx="933269" cy="307777"/>
          </a:xfrm>
          <a:prstGeom prst="rect">
            <a:avLst/>
          </a:prstGeom>
        </p:spPr>
        <p:txBody>
          <a:bodyPr wrap="none">
            <a:spAutoFit/>
          </a:bodyPr>
          <a:lstStyle/>
          <a:p>
            <a:r>
              <a:rPr lang="en-US" dirty="0">
                <a:solidFill>
                  <a:schemeClr val="accent4">
                    <a:lumMod val="50000"/>
                  </a:schemeClr>
                </a:solidFill>
                <a:latin typeface="Times New Roman" pitchFamily="18" charset="0"/>
                <a:cs typeface="Times New Roman" pitchFamily="18" charset="0"/>
              </a:rPr>
              <a:t>Site visits </a:t>
            </a:r>
          </a:p>
        </p:txBody>
      </p:sp>
      <p:sp>
        <p:nvSpPr>
          <p:cNvPr id="53" name="مستطيل 52"/>
          <p:cNvSpPr/>
          <p:nvPr/>
        </p:nvSpPr>
        <p:spPr>
          <a:xfrm>
            <a:off x="5651137" y="1270163"/>
            <a:ext cx="1322798" cy="307777"/>
          </a:xfrm>
          <a:prstGeom prst="rect">
            <a:avLst/>
          </a:prstGeom>
        </p:spPr>
        <p:txBody>
          <a:bodyPr wrap="none">
            <a:spAutoFit/>
          </a:bodyPr>
          <a:lstStyle/>
          <a:p>
            <a:r>
              <a:rPr lang="en-US" dirty="0">
                <a:solidFill>
                  <a:schemeClr val="accent4">
                    <a:lumMod val="50000"/>
                  </a:schemeClr>
                </a:solidFill>
                <a:latin typeface="Times New Roman" pitchFamily="18" charset="0"/>
                <a:cs typeface="Times New Roman" pitchFamily="18" charset="0"/>
              </a:rPr>
              <a:t>Data collection </a:t>
            </a:r>
          </a:p>
        </p:txBody>
      </p:sp>
      <p:sp>
        <p:nvSpPr>
          <p:cNvPr id="54" name="مستطيل 53"/>
          <p:cNvSpPr/>
          <p:nvPr/>
        </p:nvSpPr>
        <p:spPr>
          <a:xfrm>
            <a:off x="216340" y="2887954"/>
            <a:ext cx="1536260" cy="523220"/>
          </a:xfrm>
          <a:prstGeom prst="rect">
            <a:avLst/>
          </a:prstGeom>
        </p:spPr>
        <p:txBody>
          <a:bodyPr wrap="square">
            <a:spAutoFit/>
          </a:bodyPr>
          <a:lstStyle/>
          <a:p>
            <a:r>
              <a:rPr lang="en-US" dirty="0">
                <a:solidFill>
                  <a:schemeClr val="accent4">
                    <a:lumMod val="50000"/>
                  </a:schemeClr>
                </a:solidFill>
                <a:latin typeface="Times New Roman" pitchFamily="18" charset="0"/>
                <a:cs typeface="Times New Roman" pitchFamily="18" charset="0"/>
              </a:rPr>
              <a:t>Application of MPWH Formula</a:t>
            </a:r>
          </a:p>
        </p:txBody>
      </p:sp>
      <p:sp>
        <p:nvSpPr>
          <p:cNvPr id="55" name="مستطيل 54"/>
          <p:cNvSpPr/>
          <p:nvPr/>
        </p:nvSpPr>
        <p:spPr>
          <a:xfrm>
            <a:off x="1495853" y="3943350"/>
            <a:ext cx="2037494" cy="523220"/>
          </a:xfrm>
          <a:prstGeom prst="rect">
            <a:avLst/>
          </a:prstGeom>
        </p:spPr>
        <p:txBody>
          <a:bodyPr wrap="square">
            <a:spAutoFit/>
          </a:bodyPr>
          <a:lstStyle/>
          <a:p>
            <a:pPr algn="ctr"/>
            <a:r>
              <a:rPr lang="en-US" dirty="0">
                <a:solidFill>
                  <a:schemeClr val="accent4">
                    <a:lumMod val="50000"/>
                  </a:schemeClr>
                </a:solidFill>
                <a:latin typeface="Times New Roman" pitchFamily="18" charset="0"/>
                <a:cs typeface="Times New Roman" pitchFamily="18" charset="0"/>
              </a:rPr>
              <a:t>Application of Indian, Jordanian and Ethiopian.</a:t>
            </a:r>
          </a:p>
        </p:txBody>
      </p:sp>
      <p:sp>
        <p:nvSpPr>
          <p:cNvPr id="56" name="Google Shape;958;p40"/>
          <p:cNvSpPr/>
          <p:nvPr/>
        </p:nvSpPr>
        <p:spPr>
          <a:xfrm>
            <a:off x="2895600" y="3039019"/>
            <a:ext cx="806151" cy="805940"/>
          </a:xfrm>
          <a:custGeom>
            <a:avLst/>
            <a:gdLst/>
            <a:ahLst/>
            <a:cxnLst/>
            <a:rect l="l" t="t" r="r" b="b"/>
            <a:pathLst>
              <a:path w="2723" h="2723" extrusionOk="0">
                <a:moveTo>
                  <a:pt x="2722" y="1360"/>
                </a:moveTo>
                <a:lnTo>
                  <a:pt x="2722" y="1360"/>
                </a:lnTo>
                <a:cubicBezTo>
                  <a:pt x="2722" y="608"/>
                  <a:pt x="2112" y="0"/>
                  <a:pt x="1362" y="0"/>
                </a:cubicBezTo>
                <a:lnTo>
                  <a:pt x="1362" y="0"/>
                </a:lnTo>
                <a:cubicBezTo>
                  <a:pt x="610" y="0"/>
                  <a:pt x="0" y="608"/>
                  <a:pt x="0" y="1360"/>
                </a:cubicBezTo>
                <a:lnTo>
                  <a:pt x="0" y="1360"/>
                </a:lnTo>
                <a:cubicBezTo>
                  <a:pt x="0" y="2112"/>
                  <a:pt x="610" y="2722"/>
                  <a:pt x="1362" y="2722"/>
                </a:cubicBezTo>
                <a:lnTo>
                  <a:pt x="1362" y="2722"/>
                </a:lnTo>
                <a:cubicBezTo>
                  <a:pt x="2112" y="2722"/>
                  <a:pt x="2722" y="2112"/>
                  <a:pt x="2722" y="1360"/>
                </a:cubicBezTo>
              </a:path>
            </a:pathLst>
          </a:custGeom>
          <a:solidFill>
            <a:srgbClr val="D9D9D9"/>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57" name="Google Shape;959;p40"/>
          <p:cNvSpPr/>
          <p:nvPr/>
        </p:nvSpPr>
        <p:spPr>
          <a:xfrm>
            <a:off x="2984444" y="3126555"/>
            <a:ext cx="628461" cy="629601"/>
          </a:xfrm>
          <a:custGeom>
            <a:avLst/>
            <a:gdLst/>
            <a:ahLst/>
            <a:cxnLst/>
            <a:rect l="l" t="t" r="r" b="b"/>
            <a:pathLst>
              <a:path w="2123" h="2124" extrusionOk="0">
                <a:moveTo>
                  <a:pt x="2122" y="1062"/>
                </a:moveTo>
                <a:lnTo>
                  <a:pt x="2122" y="1062"/>
                </a:lnTo>
                <a:cubicBezTo>
                  <a:pt x="2122" y="476"/>
                  <a:pt x="1647" y="0"/>
                  <a:pt x="1062" y="0"/>
                </a:cubicBezTo>
                <a:lnTo>
                  <a:pt x="1062" y="0"/>
                </a:lnTo>
                <a:cubicBezTo>
                  <a:pt x="475" y="0"/>
                  <a:pt x="0" y="476"/>
                  <a:pt x="0" y="1062"/>
                </a:cubicBezTo>
                <a:lnTo>
                  <a:pt x="0" y="1062"/>
                </a:lnTo>
                <a:cubicBezTo>
                  <a:pt x="0" y="1648"/>
                  <a:pt x="475" y="2123"/>
                  <a:pt x="1062" y="2123"/>
                </a:cubicBezTo>
                <a:lnTo>
                  <a:pt x="1062" y="2123"/>
                </a:lnTo>
                <a:cubicBezTo>
                  <a:pt x="1647" y="2123"/>
                  <a:pt x="2122" y="1648"/>
                  <a:pt x="2122" y="1062"/>
                </a:cubicBezTo>
              </a:path>
            </a:pathLst>
          </a:custGeom>
          <a:solidFill>
            <a:schemeClr val="accent1">
              <a:lumMod val="60000"/>
              <a:lumOff val="40000"/>
            </a:schemeClr>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chemeClr val="dk1"/>
              </a:solidFill>
              <a:latin typeface="Lato Light"/>
              <a:ea typeface="Lato Light"/>
              <a:cs typeface="Lato Light"/>
              <a:sym typeface="Lato Light"/>
            </a:endParaRPr>
          </a:p>
        </p:txBody>
      </p:sp>
      <p:sp>
        <p:nvSpPr>
          <p:cNvPr id="73" name="مربع نص 72"/>
          <p:cNvSpPr txBox="1"/>
          <p:nvPr/>
        </p:nvSpPr>
        <p:spPr>
          <a:xfrm>
            <a:off x="3196991" y="3283456"/>
            <a:ext cx="373981" cy="307777"/>
          </a:xfrm>
          <a:prstGeom prst="rect">
            <a:avLst/>
          </a:prstGeom>
          <a:noFill/>
        </p:spPr>
        <p:txBody>
          <a:bodyPr wrap="square" rtlCol="0">
            <a:spAutoFit/>
          </a:bodyPr>
          <a:lstStyle/>
          <a:p>
            <a:r>
              <a:rPr lang="en-US" dirty="0">
                <a:solidFill>
                  <a:schemeClr val="bg1"/>
                </a:solidFill>
              </a:rPr>
              <a:t>5</a:t>
            </a:r>
          </a:p>
        </p:txBody>
      </p:sp>
      <p:sp>
        <p:nvSpPr>
          <p:cNvPr id="74" name="مستطيل 73"/>
          <p:cNvSpPr/>
          <p:nvPr/>
        </p:nvSpPr>
        <p:spPr>
          <a:xfrm>
            <a:off x="3779312" y="3890533"/>
            <a:ext cx="2424103" cy="523220"/>
          </a:xfrm>
          <a:prstGeom prst="rect">
            <a:avLst/>
          </a:prstGeom>
        </p:spPr>
        <p:txBody>
          <a:bodyPr wrap="square">
            <a:spAutoFit/>
          </a:bodyPr>
          <a:lstStyle/>
          <a:p>
            <a:pPr algn="ctr"/>
            <a:r>
              <a:rPr lang="en-US" dirty="0">
                <a:solidFill>
                  <a:schemeClr val="accent4">
                    <a:lumMod val="50000"/>
                  </a:schemeClr>
                </a:solidFill>
                <a:latin typeface="Times New Roman" pitchFamily="18" charset="0"/>
                <a:cs typeface="Times New Roman" pitchFamily="18" charset="0"/>
              </a:rPr>
              <a:t>Suggesting modified </a:t>
            </a:r>
            <a:r>
              <a:rPr lang="en-US" dirty="0" smtClean="0">
                <a:solidFill>
                  <a:schemeClr val="accent4">
                    <a:lumMod val="50000"/>
                  </a:schemeClr>
                </a:solidFill>
                <a:latin typeface="Times New Roman" pitchFamily="18" charset="0"/>
                <a:cs typeface="Times New Roman" pitchFamily="18" charset="0"/>
              </a:rPr>
              <a:t>formula </a:t>
            </a:r>
            <a:r>
              <a:rPr lang="en-US" dirty="0">
                <a:solidFill>
                  <a:schemeClr val="accent4">
                    <a:lumMod val="50000"/>
                  </a:schemeClr>
                </a:solidFill>
                <a:latin typeface="Times New Roman" pitchFamily="18" charset="0"/>
                <a:cs typeface="Times New Roman" pitchFamily="18" charset="0"/>
              </a:rPr>
              <a:t>and classification </a:t>
            </a:r>
          </a:p>
        </p:txBody>
      </p:sp>
      <p:sp>
        <p:nvSpPr>
          <p:cNvPr id="75" name="مستطيل 74"/>
          <p:cNvSpPr/>
          <p:nvPr/>
        </p:nvSpPr>
        <p:spPr>
          <a:xfrm>
            <a:off x="6203415" y="3755694"/>
            <a:ext cx="2635785" cy="523220"/>
          </a:xfrm>
          <a:prstGeom prst="rect">
            <a:avLst/>
          </a:prstGeom>
        </p:spPr>
        <p:txBody>
          <a:bodyPr wrap="square">
            <a:spAutoFit/>
          </a:bodyPr>
          <a:lstStyle/>
          <a:p>
            <a:pPr algn="ctr"/>
            <a:r>
              <a:rPr lang="en-US" dirty="0">
                <a:solidFill>
                  <a:schemeClr val="accent4">
                    <a:lumMod val="50000"/>
                  </a:schemeClr>
                </a:solidFill>
                <a:latin typeface="Times New Roman" pitchFamily="18" charset="0"/>
                <a:cs typeface="Times New Roman" pitchFamily="18" charset="0"/>
              </a:rPr>
              <a:t>Provide initial recommendations and possible countermeasures </a:t>
            </a:r>
          </a:p>
        </p:txBody>
      </p:sp>
      <p:sp>
        <p:nvSpPr>
          <p:cNvPr id="76" name="مستطيل 75"/>
          <p:cNvSpPr/>
          <p:nvPr/>
        </p:nvSpPr>
        <p:spPr>
          <a:xfrm>
            <a:off x="2819400" y="514350"/>
            <a:ext cx="3493136" cy="5334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مربع نص 76"/>
          <p:cNvSpPr txBox="1"/>
          <p:nvPr/>
        </p:nvSpPr>
        <p:spPr>
          <a:xfrm>
            <a:off x="3177496" y="628650"/>
            <a:ext cx="2776943" cy="400110"/>
          </a:xfrm>
          <a:prstGeom prst="rect">
            <a:avLst/>
          </a:prstGeom>
          <a:noFill/>
        </p:spPr>
        <p:txBody>
          <a:bodyPr wrap="square" rtlCol="0">
            <a:spAutoFit/>
          </a:bodyPr>
          <a:lstStyle/>
          <a:p>
            <a:pPr algn="ctr"/>
            <a:r>
              <a:rPr lang="en-US" sz="2000" b="1" dirty="0">
                <a:solidFill>
                  <a:srgbClr val="FF0000"/>
                </a:solidFill>
                <a:latin typeface="Times New Roman" pitchFamily="18" charset="0"/>
                <a:cs typeface="Times New Roman" pitchFamily="18" charset="0"/>
              </a:rPr>
              <a:t>Methodology</a:t>
            </a:r>
            <a:r>
              <a:rPr lang="en-US" sz="1600" b="1" dirty="0">
                <a:solidFill>
                  <a:srgbClr val="FF0000"/>
                </a:solidFill>
                <a:latin typeface="Times New Roman" pitchFamily="18" charset="0"/>
                <a:cs typeface="Times New Roman" pitchFamily="18" charset="0"/>
              </a:rPr>
              <a:t> </a:t>
            </a:r>
          </a:p>
        </p:txBody>
      </p:sp>
    </p:spTree>
    <p:extLst>
      <p:ext uri="{BB962C8B-B14F-4D97-AF65-F5344CB8AC3E}">
        <p14:creationId xmlns:p14="http://schemas.microsoft.com/office/powerpoint/2010/main" val="984515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757"/>
        <p:cNvGrpSpPr/>
        <p:nvPr/>
      </p:nvGrpSpPr>
      <p:grpSpPr>
        <a:xfrm>
          <a:off x="0" y="0"/>
          <a:ext cx="0" cy="0"/>
          <a:chOff x="0" y="0"/>
          <a:chExt cx="0" cy="0"/>
        </a:xfrm>
      </p:grpSpPr>
      <p:sp>
        <p:nvSpPr>
          <p:cNvPr id="758" name="Google Shape;758;p44"/>
          <p:cNvSpPr/>
          <p:nvPr/>
        </p:nvSpPr>
        <p:spPr>
          <a:xfrm>
            <a:off x="821471" y="676902"/>
            <a:ext cx="7408130" cy="3594859"/>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7" name="Google Shape;807;p44"/>
          <p:cNvGrpSpPr/>
          <p:nvPr/>
        </p:nvGrpSpPr>
        <p:grpSpPr>
          <a:xfrm>
            <a:off x="540413" y="676901"/>
            <a:ext cx="8062965" cy="3789176"/>
            <a:chOff x="467088" y="642474"/>
            <a:chExt cx="4194000" cy="3858239"/>
          </a:xfrm>
        </p:grpSpPr>
        <p:cxnSp>
          <p:nvCxnSpPr>
            <p:cNvPr id="808" name="Google Shape;808;p44"/>
            <p:cNvCxnSpPr/>
            <p:nvPr/>
          </p:nvCxnSpPr>
          <p:spPr>
            <a:xfrm>
              <a:off x="2564088" y="-1454526"/>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09" name="Google Shape;809;p44"/>
            <p:cNvCxnSpPr/>
            <p:nvPr/>
          </p:nvCxnSpPr>
          <p:spPr>
            <a:xfrm>
              <a:off x="2564088" y="-1279151"/>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0" name="Google Shape;810;p44"/>
            <p:cNvCxnSpPr/>
            <p:nvPr/>
          </p:nvCxnSpPr>
          <p:spPr>
            <a:xfrm>
              <a:off x="2564088" y="-1103777"/>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1" name="Google Shape;811;p44"/>
            <p:cNvCxnSpPr/>
            <p:nvPr/>
          </p:nvCxnSpPr>
          <p:spPr>
            <a:xfrm>
              <a:off x="2564088" y="-928402"/>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2" name="Google Shape;812;p44"/>
            <p:cNvCxnSpPr/>
            <p:nvPr/>
          </p:nvCxnSpPr>
          <p:spPr>
            <a:xfrm>
              <a:off x="2564088" y="-753028"/>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3" name="Google Shape;813;p44"/>
            <p:cNvCxnSpPr/>
            <p:nvPr/>
          </p:nvCxnSpPr>
          <p:spPr>
            <a:xfrm>
              <a:off x="2564088" y="-577653"/>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4" name="Google Shape;814;p44"/>
            <p:cNvCxnSpPr/>
            <p:nvPr/>
          </p:nvCxnSpPr>
          <p:spPr>
            <a:xfrm>
              <a:off x="2564088" y="-402279"/>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5" name="Google Shape;815;p44"/>
            <p:cNvCxnSpPr/>
            <p:nvPr/>
          </p:nvCxnSpPr>
          <p:spPr>
            <a:xfrm>
              <a:off x="2564088" y="-226904"/>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6" name="Google Shape;816;p44"/>
            <p:cNvCxnSpPr/>
            <p:nvPr/>
          </p:nvCxnSpPr>
          <p:spPr>
            <a:xfrm>
              <a:off x="2564088" y="-51530"/>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7" name="Google Shape;817;p44"/>
            <p:cNvCxnSpPr/>
            <p:nvPr/>
          </p:nvCxnSpPr>
          <p:spPr>
            <a:xfrm>
              <a:off x="2564088" y="123845"/>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8" name="Google Shape;818;p44"/>
            <p:cNvCxnSpPr/>
            <p:nvPr/>
          </p:nvCxnSpPr>
          <p:spPr>
            <a:xfrm>
              <a:off x="2564088" y="299219"/>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19" name="Google Shape;819;p44"/>
            <p:cNvCxnSpPr/>
            <p:nvPr/>
          </p:nvCxnSpPr>
          <p:spPr>
            <a:xfrm>
              <a:off x="2564088" y="649968"/>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0" name="Google Shape;820;p44"/>
            <p:cNvCxnSpPr/>
            <p:nvPr/>
          </p:nvCxnSpPr>
          <p:spPr>
            <a:xfrm>
              <a:off x="2564088" y="825343"/>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1" name="Google Shape;821;p44"/>
            <p:cNvCxnSpPr/>
            <p:nvPr/>
          </p:nvCxnSpPr>
          <p:spPr>
            <a:xfrm>
              <a:off x="2564088" y="1000717"/>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2" name="Google Shape;822;p44"/>
            <p:cNvCxnSpPr/>
            <p:nvPr/>
          </p:nvCxnSpPr>
          <p:spPr>
            <a:xfrm>
              <a:off x="2564088" y="1176092"/>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3" name="Google Shape;823;p44"/>
            <p:cNvCxnSpPr/>
            <p:nvPr/>
          </p:nvCxnSpPr>
          <p:spPr>
            <a:xfrm>
              <a:off x="2564088" y="1351466"/>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4" name="Google Shape;824;p44"/>
            <p:cNvCxnSpPr/>
            <p:nvPr/>
          </p:nvCxnSpPr>
          <p:spPr>
            <a:xfrm>
              <a:off x="2564088" y="1526841"/>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5" name="Google Shape;825;p44"/>
            <p:cNvCxnSpPr/>
            <p:nvPr/>
          </p:nvCxnSpPr>
          <p:spPr>
            <a:xfrm>
              <a:off x="2564088" y="1702215"/>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6" name="Google Shape;826;p44"/>
            <p:cNvCxnSpPr/>
            <p:nvPr/>
          </p:nvCxnSpPr>
          <p:spPr>
            <a:xfrm>
              <a:off x="2564088" y="1877590"/>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7" name="Google Shape;827;p44"/>
            <p:cNvCxnSpPr/>
            <p:nvPr/>
          </p:nvCxnSpPr>
          <p:spPr>
            <a:xfrm>
              <a:off x="2564088" y="2052964"/>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8" name="Google Shape;828;p44"/>
            <p:cNvCxnSpPr/>
            <p:nvPr/>
          </p:nvCxnSpPr>
          <p:spPr>
            <a:xfrm>
              <a:off x="2564088" y="2228339"/>
              <a:ext cx="0" cy="4194000"/>
            </a:xfrm>
            <a:prstGeom prst="straightConnector1">
              <a:avLst/>
            </a:prstGeom>
            <a:noFill/>
            <a:ln w="9525" cap="flat" cmpd="sng">
              <a:solidFill>
                <a:schemeClr val="lt2"/>
              </a:solidFill>
              <a:prstDash val="solid"/>
              <a:round/>
              <a:headEnd type="none" w="med" len="med"/>
              <a:tailEnd type="none" w="med" len="med"/>
            </a:ln>
          </p:spPr>
        </p:cxnSp>
        <p:cxnSp>
          <p:nvCxnSpPr>
            <p:cNvPr id="829" name="Google Shape;829;p44"/>
            <p:cNvCxnSpPr/>
            <p:nvPr/>
          </p:nvCxnSpPr>
          <p:spPr>
            <a:xfrm>
              <a:off x="2564088" y="2403713"/>
              <a:ext cx="0" cy="4194000"/>
            </a:xfrm>
            <a:prstGeom prst="straightConnector1">
              <a:avLst/>
            </a:prstGeom>
            <a:noFill/>
            <a:ln w="9525" cap="flat" cmpd="sng">
              <a:solidFill>
                <a:schemeClr val="lt2"/>
              </a:solidFill>
              <a:prstDash val="solid"/>
              <a:round/>
              <a:headEnd type="none" w="med" len="med"/>
              <a:tailEnd type="none" w="med" len="med"/>
            </a:ln>
          </p:spPr>
        </p:cxnSp>
      </p:grpSp>
      <p:cxnSp>
        <p:nvCxnSpPr>
          <p:cNvPr id="830" name="Google Shape;830;p44"/>
          <p:cNvCxnSpPr/>
          <p:nvPr/>
        </p:nvCxnSpPr>
        <p:spPr>
          <a:xfrm>
            <a:off x="4571896" y="669542"/>
            <a:ext cx="0" cy="3616941"/>
          </a:xfrm>
          <a:prstGeom prst="straightConnector1">
            <a:avLst/>
          </a:prstGeom>
          <a:noFill/>
          <a:ln w="19050" cap="flat" cmpd="sng">
            <a:solidFill>
              <a:schemeClr val="dk2"/>
            </a:solidFill>
            <a:prstDash val="solid"/>
            <a:round/>
            <a:headEnd type="triangle" w="sm" len="sm"/>
            <a:tailEnd type="triangle" w="sm" len="sm"/>
          </a:ln>
        </p:spPr>
      </p:cxnSp>
      <p:sp>
        <p:nvSpPr>
          <p:cNvPr id="843" name="Google Shape;843;p44"/>
          <p:cNvSpPr txBox="1">
            <a:spLocks noGrp="1"/>
          </p:cNvSpPr>
          <p:nvPr>
            <p:ph type="title" idx="4294967295"/>
          </p:nvPr>
        </p:nvSpPr>
        <p:spPr>
          <a:xfrm>
            <a:off x="93400" y="199575"/>
            <a:ext cx="2089800" cy="28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latin typeface="Times New Roman" pitchFamily="18" charset="0"/>
                <a:cs typeface="Times New Roman" pitchFamily="18" charset="0"/>
              </a:rPr>
              <a:t>Description</a:t>
            </a:r>
            <a:endParaRPr sz="1600" dirty="0">
              <a:latin typeface="Times New Roman" pitchFamily="18" charset="0"/>
              <a:cs typeface="Times New Roman" pitchFamily="18" charset="0"/>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470" y="669542"/>
            <a:ext cx="3726778" cy="3602221"/>
          </a:xfrm>
          <a:prstGeom prst="rect">
            <a:avLst/>
          </a:prstGeom>
        </p:spPr>
      </p:pic>
      <p:pic>
        <p:nvPicPr>
          <p:cNvPr id="8"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8963" y="669541"/>
            <a:ext cx="3733801" cy="3616941"/>
          </a:xfrm>
          <a:prstGeom prst="rect">
            <a:avLst/>
          </a:prstGeom>
        </p:spPr>
      </p:pic>
      <p:sp>
        <p:nvSpPr>
          <p:cNvPr id="9" name="مربع نص 8"/>
          <p:cNvSpPr txBox="1"/>
          <p:nvPr/>
        </p:nvSpPr>
        <p:spPr>
          <a:xfrm>
            <a:off x="1066800" y="4400550"/>
            <a:ext cx="3124200" cy="307777"/>
          </a:xfrm>
          <a:prstGeom prst="rect">
            <a:avLst/>
          </a:prstGeom>
          <a:noFill/>
        </p:spPr>
        <p:txBody>
          <a:bodyPr wrap="square" rtlCol="0">
            <a:spAutoFit/>
          </a:bodyPr>
          <a:lstStyle/>
          <a:p>
            <a:pPr algn="ctr"/>
            <a:r>
              <a:rPr lang="en-US" dirty="0">
                <a:solidFill>
                  <a:schemeClr val="bg1"/>
                </a:solidFill>
                <a:latin typeface="Times New Roman" pitchFamily="18" charset="0"/>
                <a:cs typeface="Times New Roman" pitchFamily="18" charset="0"/>
              </a:rPr>
              <a:t>NNU-Hospital Intersection</a:t>
            </a:r>
          </a:p>
        </p:txBody>
      </p:sp>
      <p:sp>
        <p:nvSpPr>
          <p:cNvPr id="10" name="مربع نص 9"/>
          <p:cNvSpPr txBox="1"/>
          <p:nvPr/>
        </p:nvSpPr>
        <p:spPr>
          <a:xfrm>
            <a:off x="4816522" y="4400549"/>
            <a:ext cx="2971800" cy="307777"/>
          </a:xfrm>
          <a:prstGeom prst="rect">
            <a:avLst/>
          </a:prstGeom>
          <a:noFill/>
        </p:spPr>
        <p:txBody>
          <a:bodyPr wrap="square" rtlCol="0">
            <a:spAutoFit/>
          </a:bodyPr>
          <a:lstStyle/>
          <a:p>
            <a:pPr algn="ctr"/>
            <a:r>
              <a:rPr lang="en-US" dirty="0">
                <a:solidFill>
                  <a:schemeClr val="bg1"/>
                </a:solidFill>
                <a:latin typeface="Times New Roman" pitchFamily="18" charset="0"/>
                <a:cs typeface="Times New Roman" pitchFamily="18" charset="0"/>
              </a:rPr>
              <a:t>Al-</a:t>
            </a:r>
            <a:r>
              <a:rPr lang="en-US" dirty="0" err="1">
                <a:solidFill>
                  <a:schemeClr val="bg1"/>
                </a:solidFill>
                <a:latin typeface="Times New Roman" pitchFamily="18" charset="0"/>
                <a:cs typeface="Times New Roman" pitchFamily="18" charset="0"/>
              </a:rPr>
              <a:t>Basateen</a:t>
            </a:r>
            <a:r>
              <a:rPr lang="en-US" dirty="0">
                <a:solidFill>
                  <a:schemeClr val="bg1"/>
                </a:solidFill>
                <a:latin typeface="Times New Roman" pitchFamily="18" charset="0"/>
                <a:cs typeface="Times New Roman" pitchFamily="18" charset="0"/>
              </a:rPr>
              <a:t> Street Intersection</a:t>
            </a:r>
          </a:p>
        </p:txBody>
      </p:sp>
      <p:sp>
        <p:nvSpPr>
          <p:cNvPr id="2" name="عنصر نائب لرقم الشريحة 1">
            <a:extLst>
              <a:ext uri="{FF2B5EF4-FFF2-40B4-BE49-F238E27FC236}">
                <a16:creationId xmlns:a16="http://schemas.microsoft.com/office/drawing/2014/main" xmlns="" id="{A5B6B5DF-1CED-AEA2-415B-AEF44D316886}"/>
              </a:ext>
            </a:extLst>
          </p:cNvPr>
          <p:cNvSpPr>
            <a:spLocks noGrp="1"/>
          </p:cNvSpPr>
          <p:nvPr>
            <p:ph type="sldNum" idx="12"/>
          </p:nvPr>
        </p:nvSpPr>
        <p:spPr>
          <a:xfrm>
            <a:off x="7618000" y="4636500"/>
            <a:ext cx="1487400" cy="315600"/>
          </a:xfrm>
        </p:spPr>
        <p:txBody>
          <a:bodyPr/>
          <a:lstStyle/>
          <a:p>
            <a:pPr marL="0" lvl="0" indent="0" algn="r" rtl="0">
              <a:spcBef>
                <a:spcPts val="0"/>
              </a:spcBef>
              <a:spcAft>
                <a:spcPts val="0"/>
              </a:spcAft>
              <a:buNone/>
            </a:pPr>
            <a:r>
              <a:rPr lang="en" dirty="0" smtClean="0"/>
              <a:t>8</a:t>
            </a:r>
            <a:endParaRPr lang="en" dirty="0"/>
          </a:p>
        </p:txBody>
      </p:sp>
    </p:spTree>
  </p:cSld>
  <p:clrMapOvr>
    <a:masterClrMapping/>
  </p:clrMapOvr>
</p:sld>
</file>

<file path=ppt/theme/theme1.xml><?xml version="1.0" encoding="utf-8"?>
<a:theme xmlns:a="http://schemas.openxmlformats.org/drawingml/2006/main" name="Salerio template">
  <a:themeElements>
    <a:clrScheme name="Custom 347">
      <a:dk1>
        <a:srgbClr val="263248"/>
      </a:dk1>
      <a:lt1>
        <a:srgbClr val="FFFFFF"/>
      </a:lt1>
      <a:dk2>
        <a:srgbClr val="434343"/>
      </a:dk2>
      <a:lt2>
        <a:srgbClr val="E0E4E9"/>
      </a:lt2>
      <a:accent1>
        <a:srgbClr val="3F5378"/>
      </a:accent1>
      <a:accent2>
        <a:srgbClr val="263248"/>
      </a:accent2>
      <a:accent3>
        <a:srgbClr val="92A8C8"/>
      </a:accent3>
      <a:accent4>
        <a:srgbClr val="C7D3E6"/>
      </a:accent4>
      <a:accent5>
        <a:srgbClr val="FF9800"/>
      </a:accent5>
      <a:accent6>
        <a:srgbClr val="D26F00"/>
      </a:accent6>
      <a:hlink>
        <a:srgbClr val="3F5378"/>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TotalTime>
  <Words>1234</Words>
  <Application>Microsoft Office PowerPoint</Application>
  <PresentationFormat>عرض على الشاشة (9:16)‏</PresentationFormat>
  <Paragraphs>510</Paragraphs>
  <Slides>22</Slides>
  <Notes>5</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22</vt:i4>
      </vt:variant>
    </vt:vector>
  </HeadingPairs>
  <TitlesOfParts>
    <vt:vector size="31" baseType="lpstr">
      <vt:lpstr>Arial</vt:lpstr>
      <vt:lpstr>Arvo</vt:lpstr>
      <vt:lpstr>Calibri</vt:lpstr>
      <vt:lpstr>Lato Light</vt:lpstr>
      <vt:lpstr>Roboto Condensed</vt:lpstr>
      <vt:lpstr>Cambria Math</vt:lpstr>
      <vt:lpstr>Times New Roman</vt:lpstr>
      <vt:lpstr>Roboto Condensed Light</vt:lpstr>
      <vt:lpstr>Salerio template</vt:lpstr>
      <vt:lpstr>Graduation Project 2  Analysis and Improvement of Hazardous Traffic Locations (Black Spots) in Nablus Governorate. </vt:lpstr>
      <vt:lpstr>Introduction</vt:lpstr>
      <vt:lpstr>عرض تقديمي في PowerPoint</vt:lpstr>
      <vt:lpstr>Importance of Identifying Black Spots </vt:lpstr>
      <vt:lpstr>MPWH provided us with a list of Black spots: AL Basateen Intersection, Deir Al Hatab, Azmout and Salem intersection, Hewara Street, Tell- Street, Qusin- Sarra (Qalqilya street), Qusin (Village entrance), An Najah Hospital Intersection, Al Bathan-Serafi, Nablus –Jenin Road Intersection, Bizzaria Intersection, and Nablus –Jenin Road Intersection-Sabastia Intersection. </vt:lpstr>
      <vt:lpstr>عرض تقديمي في PowerPoint</vt:lpstr>
      <vt:lpstr>عرض تقديمي في PowerPoint</vt:lpstr>
      <vt:lpstr>عرض تقديمي في PowerPoint</vt:lpstr>
      <vt:lpstr>Description</vt:lpstr>
      <vt:lpstr>عرض تقديمي في PowerPoint</vt:lpstr>
      <vt:lpstr>Analysis and Calculations</vt:lpstr>
      <vt:lpstr>Analysis and Calculations</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training  prepared by : Lama Odeh</dc:title>
  <dc:creator>ms</dc:creator>
  <cp:lastModifiedBy>ms</cp:lastModifiedBy>
  <cp:revision>53</cp:revision>
  <dcterms:modified xsi:type="dcterms:W3CDTF">2023-01-24T18:54:58Z</dcterms:modified>
</cp:coreProperties>
</file>