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8" r:id="rId3"/>
    <p:sldId id="259" r:id="rId4"/>
    <p:sldId id="260" r:id="rId5"/>
    <p:sldId id="261" r:id="rId6"/>
    <p:sldId id="270" r:id="rId7"/>
    <p:sldId id="269" r:id="rId8"/>
    <p:sldId id="268" r:id="rId9"/>
    <p:sldId id="266" r:id="rId10"/>
    <p:sldId id="267" r:id="rId11"/>
  </p:sldIdLst>
  <p:sldSz cx="9144000" cy="5143500" type="screen16x9"/>
  <p:notesSz cx="6858000" cy="9144000"/>
  <p:embeddedFontLst>
    <p:embeddedFont>
      <p:font typeface="Roboto Slab" panose="020B0604020202020204" charset="0"/>
      <p:regular r:id="rId13"/>
      <p:bold r:id="rId14"/>
    </p:embeddedFont>
    <p:embeddedFont>
      <p:font typeface="Arial Narrow" panose="020B0606020202030204" pitchFamily="34" charset="0"/>
      <p:regular r:id="rId15"/>
      <p:bold r:id="rId16"/>
      <p:italic r:id="rId17"/>
      <p:boldItalic r:id="rId18"/>
    </p:embeddedFont>
    <p:embeddedFont>
      <p:font typeface="Bahnschrift Light" panose="020B0502040204020203" pitchFamily="34" charset="0"/>
      <p:regular r:id="rId19"/>
    </p:embeddedFont>
    <p:embeddedFont>
      <p:font typeface="Aref Ruqaa" panose="020B0604020202020204" charset="-78"/>
      <p:regular r:id="rId20"/>
      <p:bold r:id="rId21"/>
    </p:embeddedFont>
    <p:embeddedFont>
      <p:font typeface="Calibri" panose="020F050202020403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C366"/>
    <a:srgbClr val="D2D561"/>
    <a:srgbClr val="BABF77"/>
    <a:srgbClr val="E1F2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39" autoAdjust="0"/>
  </p:normalViewPr>
  <p:slideViewPr>
    <p:cSldViewPr snapToGrid="0">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30123291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945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e9ea42f639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e9ea42f639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689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e9ea42f639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e9ea42f63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01769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e9ea42f639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e9ea42f639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3765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e9ea42f639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e9ea42f639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8631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e9ea42f63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e9ea42f63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5383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e9ea42f63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e9ea42f63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4075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e9ea42f63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e9ea42f63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2751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e9ea42f639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e9ea42f639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4412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e9ea42f639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e9ea42f639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38151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a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849787" y="2391525"/>
            <a:ext cx="8520600" cy="576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SzPts val="990"/>
              <a:buNone/>
            </a:pPr>
            <a:r>
              <a:rPr lang="ar" sz="1979" dirty="0"/>
              <a:t>                          </a:t>
            </a:r>
            <a:r>
              <a:rPr lang="ar" sz="1979" b="1" dirty="0"/>
              <a:t> </a:t>
            </a:r>
            <a:r>
              <a:rPr lang="ar" sz="1979" b="1" dirty="0">
                <a:latin typeface="Bahnschrift Light" panose="020B0502040204020203" pitchFamily="34" charset="0"/>
              </a:rPr>
              <a:t>An-Najah National University</a:t>
            </a:r>
            <a:endParaRPr sz="1979" b="1" dirty="0">
              <a:latin typeface="Bahnschrift Light" panose="020B0502040204020203" pitchFamily="34" charset="0"/>
            </a:endParaRPr>
          </a:p>
          <a:p>
            <a:pPr marL="0" lvl="0" indent="0" algn="l" rtl="0">
              <a:spcBef>
                <a:spcPts val="0"/>
              </a:spcBef>
              <a:spcAft>
                <a:spcPts val="0"/>
              </a:spcAft>
              <a:buSzPts val="990"/>
              <a:buNone/>
            </a:pPr>
            <a:r>
              <a:rPr lang="ar" sz="1979" b="1" dirty="0">
                <a:latin typeface="Bahnschrift Light" panose="020B0502040204020203" pitchFamily="34" charset="0"/>
              </a:rPr>
              <a:t>                        Computer engineering department</a:t>
            </a:r>
            <a:endParaRPr sz="1979" b="1" dirty="0">
              <a:latin typeface="Bahnschrift Light" panose="020B0502040204020203" pitchFamily="34" charset="0"/>
            </a:endParaRPr>
          </a:p>
        </p:txBody>
      </p:sp>
      <p:sp>
        <p:nvSpPr>
          <p:cNvPr id="55" name="Google Shape;55;p13"/>
          <p:cNvSpPr txBox="1">
            <a:spLocks noGrp="1"/>
          </p:cNvSpPr>
          <p:nvPr>
            <p:ph type="subTitle" idx="1"/>
          </p:nvPr>
        </p:nvSpPr>
        <p:spPr>
          <a:xfrm>
            <a:off x="473325" y="2679975"/>
            <a:ext cx="8453700" cy="2506200"/>
          </a:xfrm>
          <a:prstGeom prst="rect">
            <a:avLst/>
          </a:prstGeom>
          <a:ln>
            <a:noFill/>
          </a:ln>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endParaRPr sz="2017" dirty="0">
              <a:solidFill>
                <a:srgbClr val="262626"/>
              </a:solidFill>
              <a:highlight>
                <a:schemeClr val="lt1"/>
              </a:highlight>
            </a:endParaRPr>
          </a:p>
          <a:p>
            <a:pPr marL="0" lvl="0" indent="0" algn="l" rtl="0">
              <a:spcBef>
                <a:spcPts val="0"/>
              </a:spcBef>
              <a:spcAft>
                <a:spcPts val="0"/>
              </a:spcAft>
              <a:buNone/>
            </a:pPr>
            <a:r>
              <a:rPr lang="ar" sz="2017" b="1" dirty="0">
                <a:solidFill>
                  <a:srgbClr val="262626"/>
                </a:solidFill>
              </a:rPr>
              <a:t>  </a:t>
            </a:r>
            <a:r>
              <a:rPr lang="en-GB" sz="2017" b="1" dirty="0" smtClean="0">
                <a:solidFill>
                  <a:srgbClr val="262626"/>
                </a:solidFill>
              </a:rPr>
              <a:t>       </a:t>
            </a:r>
            <a:r>
              <a:rPr lang="ar" sz="2017" b="1" dirty="0" smtClean="0">
                <a:solidFill>
                  <a:srgbClr val="262626"/>
                </a:solidFill>
              </a:rPr>
              <a:t>                                 </a:t>
            </a:r>
            <a:r>
              <a:rPr lang="en-GB" sz="2425" b="1" dirty="0" smtClean="0">
                <a:solidFill>
                  <a:schemeClr val="dk1"/>
                </a:solidFill>
                <a:latin typeface="Aref Ruqaa"/>
                <a:cs typeface="Aref Ruqaa"/>
                <a:sym typeface="Aref Ruqaa"/>
              </a:rPr>
              <a:t>Hunger Station</a:t>
            </a:r>
            <a:endParaRPr sz="2425" b="1" dirty="0">
              <a:solidFill>
                <a:schemeClr val="dk1"/>
              </a:solidFill>
              <a:latin typeface="Aref Ruqaa"/>
              <a:ea typeface="Aref Ruqaa"/>
              <a:cs typeface="Aref Ruqaa"/>
              <a:sym typeface="Aref Ruqaa"/>
            </a:endParaRPr>
          </a:p>
          <a:p>
            <a:pPr marL="0" lvl="0" indent="0" algn="l" rtl="0">
              <a:spcBef>
                <a:spcPts val="0"/>
              </a:spcBef>
              <a:spcAft>
                <a:spcPts val="0"/>
              </a:spcAft>
              <a:buNone/>
            </a:pPr>
            <a:endParaRPr lang="en-GB" sz="2425" b="1" dirty="0">
              <a:solidFill>
                <a:schemeClr val="dk1"/>
              </a:solidFill>
              <a:latin typeface="Aref Ruqaa"/>
              <a:cs typeface="Aref Ruqaa"/>
              <a:sym typeface="Aref Ruqaa"/>
            </a:endParaRPr>
          </a:p>
          <a:p>
            <a:pPr marL="0" lvl="0" indent="0" algn="l" rtl="0">
              <a:spcBef>
                <a:spcPts val="0"/>
              </a:spcBef>
              <a:spcAft>
                <a:spcPts val="0"/>
              </a:spcAft>
              <a:buNone/>
            </a:pPr>
            <a:r>
              <a:rPr lang="en-GB" sz="2017" b="1" dirty="0" smtClean="0">
                <a:solidFill>
                  <a:srgbClr val="262626"/>
                </a:solidFill>
                <a:latin typeface="Aref Ruqaa"/>
                <a:ea typeface="Aref Ruqaa"/>
                <a:cs typeface="Aref Ruqaa"/>
                <a:sym typeface="Aref Ruqaa"/>
              </a:rPr>
              <a:t>                                        </a:t>
            </a:r>
            <a:r>
              <a:rPr lang="ar" sz="2017" b="1" dirty="0" smtClean="0">
                <a:solidFill>
                  <a:srgbClr val="262626"/>
                </a:solidFill>
                <a:latin typeface="Aref Ruqaa"/>
                <a:ea typeface="Aref Ruqaa"/>
                <a:cs typeface="Aref Ruqaa"/>
                <a:sym typeface="Aref Ruqaa"/>
              </a:rPr>
              <a:t>Prepared </a:t>
            </a:r>
            <a:r>
              <a:rPr lang="ar" sz="2017" b="1" dirty="0">
                <a:solidFill>
                  <a:srgbClr val="262626"/>
                </a:solidFill>
                <a:latin typeface="Aref Ruqaa"/>
                <a:ea typeface="Aref Ruqaa"/>
                <a:cs typeface="Aref Ruqaa"/>
                <a:sym typeface="Aref Ruqaa"/>
              </a:rPr>
              <a:t>by:</a:t>
            </a:r>
            <a:endParaRPr sz="2017" b="1" dirty="0">
              <a:solidFill>
                <a:srgbClr val="262626"/>
              </a:solidFill>
              <a:latin typeface="Aref Ruqaa"/>
              <a:ea typeface="Aref Ruqaa"/>
              <a:cs typeface="Aref Ruqaa"/>
              <a:sym typeface="Aref Ruqaa"/>
            </a:endParaRPr>
          </a:p>
          <a:p>
            <a:pPr marL="0" lvl="0" indent="0" algn="l" rtl="0">
              <a:spcBef>
                <a:spcPts val="0"/>
              </a:spcBef>
              <a:spcAft>
                <a:spcPts val="0"/>
              </a:spcAft>
              <a:buNone/>
            </a:pPr>
            <a:r>
              <a:rPr lang="ar" sz="2017" dirty="0">
                <a:solidFill>
                  <a:srgbClr val="262626"/>
                </a:solidFill>
                <a:latin typeface="Aref Ruqaa"/>
                <a:ea typeface="Aref Ruqaa"/>
                <a:cs typeface="Aref Ruqaa"/>
                <a:sym typeface="Aref Ruqaa"/>
              </a:rPr>
              <a:t>                              </a:t>
            </a:r>
            <a:r>
              <a:rPr lang="ar" sz="2017" b="1" dirty="0">
                <a:solidFill>
                  <a:srgbClr val="262626"/>
                </a:solidFill>
                <a:latin typeface="Aref Ruqaa"/>
                <a:ea typeface="Aref Ruqaa"/>
                <a:cs typeface="Aref Ruqaa"/>
                <a:sym typeface="Aref Ruqaa"/>
              </a:rPr>
              <a:t>Aseel </a:t>
            </a:r>
            <a:r>
              <a:rPr lang="ar" sz="2017" b="1" dirty="0" smtClean="0">
                <a:solidFill>
                  <a:srgbClr val="262626"/>
                </a:solidFill>
                <a:latin typeface="Aref Ruqaa"/>
                <a:ea typeface="Aref Ruqaa"/>
                <a:cs typeface="Aref Ruqaa"/>
                <a:sym typeface="Aref Ruqaa"/>
              </a:rPr>
              <a:t>Hamdan</a:t>
            </a:r>
            <a:endParaRPr sz="2017" b="1" dirty="0">
              <a:solidFill>
                <a:srgbClr val="262626"/>
              </a:solidFill>
              <a:latin typeface="Aref Ruqaa"/>
              <a:ea typeface="Aref Ruqaa"/>
              <a:cs typeface="Aref Ruqaa"/>
              <a:sym typeface="Aref Ruqaa"/>
            </a:endParaRPr>
          </a:p>
          <a:p>
            <a:pPr marL="0" lvl="0" indent="0" algn="l" rtl="0">
              <a:spcBef>
                <a:spcPts val="0"/>
              </a:spcBef>
              <a:spcAft>
                <a:spcPts val="0"/>
              </a:spcAft>
              <a:buNone/>
            </a:pPr>
            <a:endParaRPr sz="2017" b="1" dirty="0">
              <a:solidFill>
                <a:srgbClr val="262626"/>
              </a:solidFill>
              <a:latin typeface="Aref Ruqaa"/>
              <a:ea typeface="Aref Ruqaa"/>
              <a:cs typeface="Aref Ruqaa"/>
              <a:sym typeface="Aref Ruqaa"/>
            </a:endParaRPr>
          </a:p>
          <a:p>
            <a:pPr marL="0" lvl="0" indent="0" algn="l" rtl="0">
              <a:spcBef>
                <a:spcPts val="0"/>
              </a:spcBef>
              <a:spcAft>
                <a:spcPts val="0"/>
              </a:spcAft>
              <a:buNone/>
            </a:pPr>
            <a:r>
              <a:rPr lang="ar" sz="2017" b="1" dirty="0">
                <a:solidFill>
                  <a:srgbClr val="262626"/>
                </a:solidFill>
                <a:latin typeface="Aref Ruqaa"/>
                <a:ea typeface="Aref Ruqaa"/>
                <a:cs typeface="Aref Ruqaa"/>
                <a:sym typeface="Aref Ruqaa"/>
              </a:rPr>
              <a:t>                                        Supervised by</a:t>
            </a:r>
            <a:r>
              <a:rPr lang="ar" sz="2017" dirty="0">
                <a:solidFill>
                  <a:srgbClr val="262626"/>
                </a:solidFill>
                <a:latin typeface="Aref Ruqaa"/>
                <a:ea typeface="Aref Ruqaa"/>
                <a:cs typeface="Aref Ruqaa"/>
                <a:sym typeface="Aref Ruqaa"/>
              </a:rPr>
              <a:t>: </a:t>
            </a:r>
            <a:endParaRPr sz="2017" dirty="0">
              <a:solidFill>
                <a:srgbClr val="262626"/>
              </a:solidFill>
              <a:latin typeface="Aref Ruqaa"/>
              <a:ea typeface="Aref Ruqaa"/>
              <a:cs typeface="Aref Ruqaa"/>
              <a:sym typeface="Aref Ruqaa"/>
            </a:endParaRPr>
          </a:p>
          <a:p>
            <a:pPr marL="0" lvl="0" indent="0" algn="l" rtl="0">
              <a:spcBef>
                <a:spcPts val="0"/>
              </a:spcBef>
              <a:spcAft>
                <a:spcPts val="0"/>
              </a:spcAft>
              <a:buNone/>
            </a:pPr>
            <a:r>
              <a:rPr lang="ar" sz="2017" dirty="0">
                <a:solidFill>
                  <a:srgbClr val="262626"/>
                </a:solidFill>
                <a:latin typeface="Aref Ruqaa"/>
                <a:ea typeface="Aref Ruqaa"/>
                <a:cs typeface="Aref Ruqaa"/>
                <a:sym typeface="Aref Ruqaa"/>
              </a:rPr>
              <a:t>                                    </a:t>
            </a:r>
            <a:r>
              <a:rPr lang="en-GB" sz="2017" b="1" dirty="0" smtClean="0">
                <a:solidFill>
                  <a:srgbClr val="262626"/>
                </a:solidFill>
                <a:latin typeface="Aref Ruqaa"/>
                <a:ea typeface="Aref Ruqaa"/>
                <a:cs typeface="Aref Ruqaa"/>
                <a:sym typeface="Aref Ruqaa"/>
              </a:rPr>
              <a:t>Eng.Asmaa</a:t>
            </a:r>
            <a:r>
              <a:rPr lang="en-GB" sz="2017" b="1" dirty="0">
                <a:solidFill>
                  <a:srgbClr val="262626"/>
                </a:solidFill>
                <a:latin typeface="Aref Ruqaa"/>
                <a:ea typeface="Aref Ruqaa"/>
                <a:cs typeface="Aref Ruqaa"/>
                <a:sym typeface="Aref Ruqaa"/>
              </a:rPr>
              <a:t> </a:t>
            </a:r>
            <a:r>
              <a:rPr lang="en-GB" sz="2017" b="1" dirty="0" smtClean="0">
                <a:solidFill>
                  <a:srgbClr val="262626"/>
                </a:solidFill>
                <a:latin typeface="Aref Ruqaa"/>
                <a:ea typeface="Aref Ruqaa"/>
                <a:cs typeface="Aref Ruqaa"/>
                <a:sym typeface="Aref Ruqaa"/>
              </a:rPr>
              <a:t>Afeefi</a:t>
            </a:r>
            <a:endParaRPr sz="2017" b="1" dirty="0">
              <a:solidFill>
                <a:srgbClr val="262626"/>
              </a:solidFill>
              <a:latin typeface="Aref Ruqaa"/>
              <a:ea typeface="Aref Ruqaa"/>
              <a:cs typeface="Aref Ruqaa"/>
              <a:sym typeface="Aref Ruqaa"/>
            </a:endParaRPr>
          </a:p>
          <a:p>
            <a:pPr marL="0" lvl="0" indent="0" algn="ctr" rtl="0">
              <a:spcBef>
                <a:spcPts val="0"/>
              </a:spcBef>
              <a:spcAft>
                <a:spcPts val="0"/>
              </a:spcAft>
              <a:buNone/>
            </a:pPr>
            <a:endParaRPr sz="2017" b="1" dirty="0">
              <a:solidFill>
                <a:srgbClr val="262626"/>
              </a:solidFill>
            </a:endParaRPr>
          </a:p>
          <a:p>
            <a:pPr marL="0" lvl="0" indent="0" algn="l" rtl="0">
              <a:spcBef>
                <a:spcPts val="0"/>
              </a:spcBef>
              <a:spcAft>
                <a:spcPts val="0"/>
              </a:spcAft>
              <a:buNone/>
            </a:pPr>
            <a:endParaRPr sz="2017" dirty="0">
              <a:solidFill>
                <a:srgbClr val="262626"/>
              </a:solidFill>
            </a:endParaRPr>
          </a:p>
        </p:txBody>
      </p:sp>
      <p:pic>
        <p:nvPicPr>
          <p:cNvPr id="56" name="Google Shape;56;p13"/>
          <p:cNvPicPr preferRelativeResize="0"/>
          <p:nvPr/>
        </p:nvPicPr>
        <p:blipFill>
          <a:blip r:embed="rId3">
            <a:alphaModFix/>
          </a:blip>
          <a:stretch>
            <a:fillRect/>
          </a:stretch>
        </p:blipFill>
        <p:spPr>
          <a:xfrm>
            <a:off x="3369537" y="426024"/>
            <a:ext cx="1740550" cy="15317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85000"/>
              </a:lnSpc>
              <a:spcBef>
                <a:spcPts val="0"/>
              </a:spcBef>
              <a:spcAft>
                <a:spcPts val="0"/>
              </a:spcAft>
              <a:buClr>
                <a:srgbClr val="3F3F3F"/>
              </a:buClr>
              <a:buSzPts val="990"/>
              <a:buFont typeface="Calibri"/>
              <a:buNone/>
            </a:pPr>
            <a:r>
              <a:rPr lang="ar" sz="2620" b="1" dirty="0">
                <a:solidFill>
                  <a:srgbClr val="D0C366"/>
                </a:solidFill>
                <a:latin typeface="Aref Ruqaa" panose="020B0604020202020204" charset="-78"/>
                <a:ea typeface="Roboto Slab"/>
                <a:cs typeface="Aref Ruqaa" panose="020B0604020202020204" charset="-78"/>
                <a:sym typeface="Roboto Slab"/>
              </a:rPr>
              <a:t>Conclusion</a:t>
            </a:r>
            <a:endParaRPr sz="820" dirty="0">
              <a:solidFill>
                <a:srgbClr val="D0C366"/>
              </a:solidFill>
              <a:latin typeface="Aref Ruqaa" panose="020B0604020202020204" charset="-78"/>
              <a:ea typeface="Roboto Slab"/>
              <a:cs typeface="Aref Ruqaa" panose="020B0604020202020204" charset="-78"/>
              <a:sym typeface="Roboto Slab"/>
            </a:endParaRPr>
          </a:p>
        </p:txBody>
      </p:sp>
      <p:sp>
        <p:nvSpPr>
          <p:cNvPr id="136" name="Google Shape;136;p24"/>
          <p:cNvSpPr txBox="1">
            <a:spLocks noGrp="1"/>
          </p:cNvSpPr>
          <p:nvPr>
            <p:ph type="body" idx="1"/>
          </p:nvPr>
        </p:nvSpPr>
        <p:spPr>
          <a:xfrm>
            <a:off x="311700" y="1017725"/>
            <a:ext cx="5010313" cy="3551150"/>
          </a:xfrm>
          <a:prstGeom prst="rect">
            <a:avLst/>
          </a:prstGeom>
        </p:spPr>
        <p:txBody>
          <a:bodyPr spcFirstLastPara="1" wrap="square" lIns="91425" tIns="91425" rIns="91425" bIns="91425" anchor="t" anchorCtr="0">
            <a:normAutofit/>
          </a:bodyPr>
          <a:lstStyle/>
          <a:p>
            <a:pPr marL="0" lvl="0" indent="0">
              <a:buNone/>
            </a:pPr>
            <a:r>
              <a:rPr lang="en-GB" b="1" dirty="0">
                <a:latin typeface="Arial Narrow" panose="020B0606020202030204" pitchFamily="34" charset="0"/>
                <a:ea typeface="Roboto Slab"/>
                <a:cs typeface="Roboto Slab"/>
                <a:sym typeface="Roboto Slab"/>
              </a:rPr>
              <a:t>The design I created was successful in achieving the targeted aims. The app is simple to use and provides a simple ordering experience to save the customer time and </a:t>
            </a:r>
            <a:r>
              <a:rPr lang="en-GB" b="1" dirty="0" smtClean="0">
                <a:latin typeface="Arial Narrow" panose="020B0606020202030204" pitchFamily="34" charset="0"/>
                <a:ea typeface="Roboto Slab"/>
                <a:cs typeface="Roboto Slab"/>
                <a:sym typeface="Roboto Slab"/>
              </a:rPr>
              <a:t>effort</a:t>
            </a:r>
            <a:r>
              <a:rPr lang="ar" b="1" dirty="0" smtClean="0">
                <a:latin typeface="Arial Narrow" panose="020B0606020202030204" pitchFamily="34" charset="0"/>
                <a:ea typeface="Roboto Slab"/>
                <a:cs typeface="Roboto Slab"/>
                <a:sym typeface="Roboto Slab"/>
              </a:rPr>
              <a:t>.</a:t>
            </a:r>
            <a:endParaRPr b="1" dirty="0">
              <a:latin typeface="Arial Narrow" panose="020B0606020202030204" pitchFamily="34" charset="0"/>
              <a:ea typeface="Roboto Slab"/>
              <a:cs typeface="Roboto Slab"/>
              <a:sym typeface="Roboto Slab"/>
            </a:endParaRPr>
          </a:p>
          <a:p>
            <a:pPr marL="0" lvl="0" indent="0" algn="l" rtl="0">
              <a:spcBef>
                <a:spcPts val="1200"/>
              </a:spcBef>
              <a:spcAft>
                <a:spcPts val="1200"/>
              </a:spcAft>
              <a:buNone/>
            </a:pPr>
            <a:endParaRPr b="1" dirty="0"/>
          </a:p>
        </p:txBody>
      </p:sp>
      <p:pic>
        <p:nvPicPr>
          <p:cNvPr id="2050" name="Picture 2" descr="Everything You Need To Run Your Food Business Through A Delivery App - New  Englanders Pl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32993"/>
            <a:ext cx="9144000" cy="26085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52368" y="219272"/>
            <a:ext cx="8291522"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Clr>
                <a:schemeClr val="dk1"/>
              </a:buClr>
              <a:buSzPct val="44594"/>
              <a:buFont typeface="Arial"/>
              <a:buNone/>
            </a:pPr>
            <a:r>
              <a:rPr lang="ar" sz="2466" b="1" dirty="0" smtClean="0">
                <a:solidFill>
                  <a:schemeClr val="dk2"/>
                </a:solidFill>
                <a:latin typeface="Arial Narrow" panose="020B0606020202030204" pitchFamily="34" charset="0"/>
              </a:rPr>
              <a:t>Introduction</a:t>
            </a:r>
            <a:endParaRPr dirty="0">
              <a:latin typeface="Arial Narrow" panose="020B0606020202030204" pitchFamily="34" charset="0"/>
            </a:endParaRPr>
          </a:p>
        </p:txBody>
      </p:sp>
      <p:sp>
        <p:nvSpPr>
          <p:cNvPr id="68" name="Google Shape;68;p15"/>
          <p:cNvSpPr txBox="1">
            <a:spLocks noGrp="1"/>
          </p:cNvSpPr>
          <p:nvPr>
            <p:ph type="body" idx="1"/>
          </p:nvPr>
        </p:nvSpPr>
        <p:spPr>
          <a:xfrm>
            <a:off x="352368" y="1018547"/>
            <a:ext cx="2948684" cy="3352478"/>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ar" sz="2016" b="1" dirty="0">
                <a:solidFill>
                  <a:srgbClr val="D0C366"/>
                </a:solidFill>
                <a:latin typeface="Aref Ruqaa" panose="020B0604020202020204" charset="-78"/>
                <a:cs typeface="Aref Ruqaa" panose="020B0604020202020204" charset="-78"/>
              </a:rPr>
              <a:t>why </a:t>
            </a:r>
            <a:r>
              <a:rPr lang="en-GB" sz="2016" b="1" dirty="0" smtClean="0">
                <a:solidFill>
                  <a:srgbClr val="D0C366"/>
                </a:solidFill>
                <a:latin typeface="Aref Ruqaa" panose="020B0604020202020204" charset="-78"/>
                <a:cs typeface="Aref Ruqaa" panose="020B0604020202020204" charset="-78"/>
              </a:rPr>
              <a:t>Hunger Station</a:t>
            </a:r>
            <a:r>
              <a:rPr lang="ar" sz="2016" b="1" dirty="0" smtClean="0">
                <a:solidFill>
                  <a:srgbClr val="D0C366"/>
                </a:solidFill>
                <a:latin typeface="Aref Ruqaa" panose="020B0604020202020204" charset="-78"/>
                <a:cs typeface="Aref Ruqaa" panose="020B0604020202020204" charset="-78"/>
              </a:rPr>
              <a:t>?</a:t>
            </a:r>
            <a:endParaRPr sz="2016" b="1" dirty="0" smtClean="0">
              <a:solidFill>
                <a:srgbClr val="D0C366"/>
              </a:solidFill>
              <a:latin typeface="Aref Ruqaa" panose="020B0604020202020204" charset="-78"/>
              <a:cs typeface="Aref Ruqaa" panose="020B0604020202020204" charset="-78"/>
            </a:endParaRPr>
          </a:p>
          <a:p>
            <a:pPr marL="0" lvl="0" indent="0" algn="just">
              <a:spcBef>
                <a:spcPts val="1200"/>
              </a:spcBef>
              <a:buNone/>
            </a:pPr>
            <a:r>
              <a:rPr lang="en-GB" sz="1700" b="1" dirty="0">
                <a:latin typeface="Arial Narrow" panose="020B0606020202030204" pitchFamily="34" charset="0"/>
                <a:cs typeface="Aref Ruqaa" panose="020B0604020202020204" charset="-78"/>
              </a:rPr>
              <a:t>Hunger Station is a food delivery mobile app created for many Palestinian restaurants that provides its customers with good hearty meals, snacks, drinks and sweets ,aims to ease  order food process and make it simple </a:t>
            </a:r>
            <a:r>
              <a:rPr lang="en-GB" sz="1700" b="1" dirty="0" smtClean="0">
                <a:latin typeface="Arial Narrow" panose="020B0606020202030204" pitchFamily="34" charset="0"/>
                <a:cs typeface="Aref Ruqaa" panose="020B0604020202020204" charset="-78"/>
              </a:rPr>
              <a:t>as </a:t>
            </a:r>
            <a:r>
              <a:rPr lang="en-GB" sz="1700" b="1" dirty="0">
                <a:latin typeface="Arial Narrow" panose="020B0606020202030204" pitchFamily="34" charset="0"/>
                <a:cs typeface="Aref Ruqaa" panose="020B0604020202020204" charset="-78"/>
              </a:rPr>
              <a:t>much </a:t>
            </a:r>
            <a:r>
              <a:rPr lang="en-GB" sz="1700" b="1" dirty="0" smtClean="0">
                <a:latin typeface="Arial Narrow" panose="020B0606020202030204" pitchFamily="34" charset="0"/>
                <a:cs typeface="Aref Ruqaa" panose="020B0604020202020204" charset="-78"/>
              </a:rPr>
              <a:t>as </a:t>
            </a:r>
            <a:r>
              <a:rPr lang="en-GB" sz="1700" b="1" dirty="0">
                <a:latin typeface="Arial Narrow" panose="020B0606020202030204" pitchFamily="34" charset="0"/>
                <a:cs typeface="Aref Ruqaa" panose="020B0604020202020204" charset="-78"/>
              </a:rPr>
              <a:t>possible.</a:t>
            </a:r>
            <a:endParaRPr sz="1700" b="1" dirty="0">
              <a:latin typeface="Arial Narrow" panose="020B0606020202030204" pitchFamily="34" charset="0"/>
              <a:cs typeface="Aref Ruqaa" panose="020B0604020202020204" charset="-78"/>
            </a:endParaRPr>
          </a:p>
        </p:txBody>
      </p:sp>
      <p:sp>
        <p:nvSpPr>
          <p:cNvPr id="5" name="Google Shape;602;p32"/>
          <p:cNvSpPr/>
          <p:nvPr/>
        </p:nvSpPr>
        <p:spPr>
          <a:xfrm rot="10800000">
            <a:off x="4338128" y="-410250"/>
            <a:ext cx="6391200" cy="6391200"/>
          </a:xfrm>
          <a:prstGeom prst="chord">
            <a:avLst>
              <a:gd name="adj1" fmla="val 14385217"/>
              <a:gd name="adj2" fmla="val 7208317"/>
            </a:avLst>
          </a:prstGeom>
          <a:solidFill>
            <a:srgbClr val="D2D56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369" y="1094950"/>
            <a:ext cx="3792203" cy="3380800"/>
          </a:xfrm>
          <a:prstGeom prst="rect">
            <a:avLst/>
          </a:prstGeom>
          <a:solidFill>
            <a:srgbClr val="D2D561"/>
          </a:solid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72966" y="0"/>
            <a:ext cx="8047634" cy="12471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endParaRPr sz="2266" b="1" dirty="0">
              <a:solidFill>
                <a:schemeClr val="dk2"/>
              </a:solidFill>
            </a:endParaRPr>
          </a:p>
          <a:p>
            <a:pPr marL="0" lvl="0" indent="0" algn="l" rtl="0">
              <a:lnSpc>
                <a:spcPct val="115000"/>
              </a:lnSpc>
              <a:spcBef>
                <a:spcPts val="1200"/>
              </a:spcBef>
              <a:spcAft>
                <a:spcPts val="1200"/>
              </a:spcAft>
              <a:buClr>
                <a:schemeClr val="dk1"/>
              </a:buClr>
              <a:buSzPts val="1100"/>
              <a:buFont typeface="Arial"/>
              <a:buNone/>
            </a:pPr>
            <a:r>
              <a:rPr lang="en-GB" sz="1966" b="1" dirty="0" smtClean="0">
                <a:solidFill>
                  <a:srgbClr val="D0C366"/>
                </a:solidFill>
                <a:latin typeface="Aref Ruqaa" panose="020B0604020202020204" charset="-78"/>
                <a:cs typeface="Aref Ruqaa" panose="020B0604020202020204" charset="-78"/>
              </a:rPr>
              <a:t>    </a:t>
            </a:r>
            <a:r>
              <a:rPr lang="ar" sz="1966" b="1" dirty="0" smtClean="0">
                <a:solidFill>
                  <a:srgbClr val="D0C366"/>
                </a:solidFill>
                <a:latin typeface="Aref Ruqaa" panose="020B0604020202020204" charset="-78"/>
                <a:cs typeface="Aref Ruqaa" panose="020B0604020202020204" charset="-78"/>
              </a:rPr>
              <a:t>The </a:t>
            </a:r>
            <a:r>
              <a:rPr lang="ar" sz="1966" b="1" dirty="0">
                <a:solidFill>
                  <a:srgbClr val="D0C366"/>
                </a:solidFill>
                <a:latin typeface="Aref Ruqaa" panose="020B0604020202020204" charset="-78"/>
                <a:cs typeface="Aref Ruqaa" panose="020B0604020202020204" charset="-78"/>
              </a:rPr>
              <a:t>Advantages of </a:t>
            </a:r>
            <a:r>
              <a:rPr lang="en-GB" sz="1966" b="1" dirty="0" smtClean="0">
                <a:solidFill>
                  <a:srgbClr val="D0C366"/>
                </a:solidFill>
                <a:latin typeface="Aref Ruqaa" panose="020B0604020202020204" charset="-78"/>
                <a:cs typeface="Aref Ruqaa" panose="020B0604020202020204" charset="-78"/>
              </a:rPr>
              <a:t>Hunger Station App</a:t>
            </a:r>
            <a:r>
              <a:rPr lang="ar" sz="1966" b="1" dirty="0" smtClean="0">
                <a:solidFill>
                  <a:srgbClr val="D0C366"/>
                </a:solidFill>
                <a:latin typeface="Aref Ruqaa" panose="020B0604020202020204" charset="-78"/>
                <a:cs typeface="Aref Ruqaa" panose="020B0604020202020204" charset="-78"/>
              </a:rPr>
              <a:t>:</a:t>
            </a:r>
            <a:endParaRPr sz="1966" b="1" dirty="0">
              <a:solidFill>
                <a:srgbClr val="D0C366"/>
              </a:solidFill>
              <a:latin typeface="Aref Ruqaa" panose="020B0604020202020204" charset="-78"/>
              <a:cs typeface="Aref Ruqaa" panose="020B0604020202020204"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528" y="1432035"/>
            <a:ext cx="5928189" cy="325209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79"/>
        <p:cNvGrpSpPr/>
        <p:nvPr/>
      </p:nvGrpSpPr>
      <p:grpSpPr>
        <a:xfrm>
          <a:off x="0" y="0"/>
          <a:ext cx="0" cy="0"/>
          <a:chOff x="0" y="0"/>
          <a:chExt cx="0" cy="0"/>
        </a:xfrm>
      </p:grpSpPr>
      <p:sp>
        <p:nvSpPr>
          <p:cNvPr id="81" name="Google Shape;81;p17"/>
          <p:cNvSpPr/>
          <p:nvPr/>
        </p:nvSpPr>
        <p:spPr>
          <a:xfrm>
            <a:off x="2760301" y="708917"/>
            <a:ext cx="2811502" cy="753005"/>
          </a:xfrm>
          <a:prstGeom prst="rect">
            <a:avLst/>
          </a:prstGeom>
          <a:solidFill>
            <a:srgbClr val="D2D56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r>
              <a:rPr lang="ar" sz="1600" dirty="0">
                <a:latin typeface="Aref Ruqaa" panose="020B0604020202020204" charset="-78"/>
              </a:rPr>
              <a:t>   </a:t>
            </a:r>
            <a:r>
              <a:rPr lang="en-GB" sz="1600" b="1" dirty="0">
                <a:latin typeface="Aref Ruqaa" panose="020B0604020202020204" charset="-78"/>
              </a:rPr>
              <a:t>Types of application users</a:t>
            </a:r>
            <a:endParaRPr sz="1600" b="1" dirty="0">
              <a:latin typeface="Aref Ruqaa" panose="020B0604020202020204" charset="-78"/>
            </a:endParaRPr>
          </a:p>
        </p:txBody>
      </p:sp>
      <p:sp>
        <p:nvSpPr>
          <p:cNvPr id="83" name="Google Shape;83;p17"/>
          <p:cNvSpPr/>
          <p:nvPr/>
        </p:nvSpPr>
        <p:spPr>
          <a:xfrm>
            <a:off x="3336581" y="3110295"/>
            <a:ext cx="2066700" cy="1420200"/>
          </a:xfrm>
          <a:prstGeom prst="ellipse">
            <a:avLst/>
          </a:prstGeom>
          <a:solidFill>
            <a:srgbClr val="D2D56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lgn="ctr"/>
            <a:r>
              <a:rPr lang="en-GB" sz="1600" b="1" dirty="0">
                <a:latin typeface="Aref Ruqaa" panose="020B0604020202020204" charset="-78"/>
              </a:rPr>
              <a:t>Customer</a:t>
            </a:r>
            <a:endParaRPr sz="1600" b="1" dirty="0">
              <a:latin typeface="Aref Ruqaa" panose="020B0604020202020204" charset="-78"/>
            </a:endParaRPr>
          </a:p>
        </p:txBody>
      </p:sp>
      <p:sp>
        <p:nvSpPr>
          <p:cNvPr id="84" name="Google Shape;84;p17"/>
          <p:cNvSpPr/>
          <p:nvPr/>
        </p:nvSpPr>
        <p:spPr>
          <a:xfrm>
            <a:off x="6297725" y="2942890"/>
            <a:ext cx="2055165" cy="1420200"/>
          </a:xfrm>
          <a:prstGeom prst="ellipse">
            <a:avLst/>
          </a:prstGeom>
          <a:solidFill>
            <a:srgbClr val="D2D56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lgn="ctr"/>
            <a:r>
              <a:rPr lang="en-GB" sz="1600" b="1" dirty="0" smtClean="0">
                <a:solidFill>
                  <a:schemeClr val="dk1"/>
                </a:solidFill>
                <a:latin typeface="Aref Ruqaa" panose="020B0604020202020204" charset="-78"/>
                <a:cs typeface="Aref Ruqaa" panose="020B0604020202020204" charset="-78"/>
              </a:rPr>
              <a:t>Restaurant</a:t>
            </a:r>
            <a:endParaRPr sz="1600" b="1" dirty="0">
              <a:latin typeface="Aref Ruqaa" panose="020B0604020202020204" charset="-78"/>
              <a:cs typeface="Aref Ruqaa" panose="020B0604020202020204" charset="-78"/>
            </a:endParaRPr>
          </a:p>
        </p:txBody>
      </p:sp>
      <p:sp>
        <p:nvSpPr>
          <p:cNvPr id="85" name="Google Shape;85;p17"/>
          <p:cNvSpPr/>
          <p:nvPr/>
        </p:nvSpPr>
        <p:spPr>
          <a:xfrm>
            <a:off x="709735" y="3126195"/>
            <a:ext cx="2066700" cy="1351500"/>
          </a:xfrm>
          <a:prstGeom prst="ellipse">
            <a:avLst/>
          </a:prstGeom>
          <a:solidFill>
            <a:srgbClr val="D2D56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ar" sz="1600" dirty="0" smtClean="0"/>
              <a:t> </a:t>
            </a:r>
            <a:r>
              <a:rPr lang="en-GB" sz="1600" b="1" dirty="0" smtClean="0">
                <a:latin typeface="Aref Ruqaa" panose="020B0604020202020204" charset="-78"/>
              </a:rPr>
              <a:t>Admin</a:t>
            </a:r>
            <a:r>
              <a:rPr lang="ar" sz="1600" b="1" dirty="0" smtClean="0">
                <a:latin typeface="Arial Narrow" panose="020B0606020202030204" pitchFamily="34" charset="0"/>
              </a:rPr>
              <a:t> </a:t>
            </a:r>
            <a:endParaRPr sz="1600" b="1" dirty="0">
              <a:latin typeface="Arial Narrow" panose="020B0606020202030204" pitchFamily="34" charset="0"/>
            </a:endParaRPr>
          </a:p>
        </p:txBody>
      </p:sp>
      <p:cxnSp>
        <p:nvCxnSpPr>
          <p:cNvPr id="87" name="Google Shape;87;p17"/>
          <p:cNvCxnSpPr/>
          <p:nvPr/>
        </p:nvCxnSpPr>
        <p:spPr>
          <a:xfrm>
            <a:off x="4179784" y="1461922"/>
            <a:ext cx="12072" cy="1664273"/>
          </a:xfrm>
          <a:prstGeom prst="straightConnector1">
            <a:avLst/>
          </a:prstGeom>
          <a:noFill/>
          <a:ln w="9525" cap="flat" cmpd="sng">
            <a:solidFill>
              <a:schemeClr val="dk2"/>
            </a:solidFill>
            <a:prstDash val="solid"/>
            <a:round/>
            <a:headEnd type="none" w="med" len="med"/>
            <a:tailEnd type="triangle" w="med" len="med"/>
          </a:ln>
        </p:spPr>
      </p:cxnSp>
      <p:cxnSp>
        <p:nvCxnSpPr>
          <p:cNvPr id="88" name="Google Shape;88;p17"/>
          <p:cNvCxnSpPr/>
          <p:nvPr/>
        </p:nvCxnSpPr>
        <p:spPr>
          <a:xfrm flipH="1">
            <a:off x="1760254" y="1461922"/>
            <a:ext cx="1033350" cy="1664273"/>
          </a:xfrm>
          <a:prstGeom prst="straightConnector1">
            <a:avLst/>
          </a:prstGeom>
          <a:noFill/>
          <a:ln w="9525" cap="flat" cmpd="sng">
            <a:solidFill>
              <a:schemeClr val="dk2"/>
            </a:solidFill>
            <a:prstDash val="solid"/>
            <a:round/>
            <a:headEnd type="none" w="med" len="med"/>
            <a:tailEnd type="triangle" w="med" len="med"/>
          </a:ln>
        </p:spPr>
      </p:cxnSp>
      <p:cxnSp>
        <p:nvCxnSpPr>
          <p:cNvPr id="89" name="Google Shape;89;p17"/>
          <p:cNvCxnSpPr/>
          <p:nvPr/>
        </p:nvCxnSpPr>
        <p:spPr>
          <a:xfrm>
            <a:off x="5571803" y="1461922"/>
            <a:ext cx="1479503" cy="1496868"/>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90197" y="333414"/>
            <a:ext cx="3020823" cy="572700"/>
          </a:xfrm>
          <a:prstGeom prst="rect">
            <a:avLst/>
          </a:prstGeom>
        </p:spPr>
        <p:txBody>
          <a:bodyPr spcFirstLastPara="1" wrap="square" lIns="91425" tIns="91425" rIns="91425" bIns="91425" anchor="t" anchorCtr="0">
            <a:noAutofit/>
          </a:bodyPr>
          <a:lstStyle/>
          <a:p>
            <a:pPr lvl="0">
              <a:lnSpc>
                <a:spcPct val="85000"/>
              </a:lnSpc>
              <a:buClr>
                <a:srgbClr val="AB620D"/>
              </a:buClr>
              <a:buSzPts val="990"/>
            </a:pPr>
            <a:r>
              <a:rPr lang="en-GB" sz="2120" b="1" dirty="0">
                <a:solidFill>
                  <a:srgbClr val="D0C366"/>
                </a:solidFill>
                <a:latin typeface="Aref Ruqaa" panose="020B0604020202020204" charset="-78"/>
                <a:ea typeface="Roboto Slab"/>
                <a:cs typeface="Aref Ruqaa" panose="020B0604020202020204" charset="-78"/>
                <a:sym typeface="Roboto Slab"/>
              </a:rPr>
              <a:t>Customer side</a:t>
            </a:r>
            <a:endParaRPr sz="2120" b="1" dirty="0">
              <a:solidFill>
                <a:srgbClr val="D0C366"/>
              </a:solidFill>
              <a:latin typeface="Aref Ruqaa" panose="020B0604020202020204" charset="-78"/>
              <a:ea typeface="Roboto Slab"/>
              <a:cs typeface="Aref Ruqaa" panose="020B0604020202020204" charset="-78"/>
              <a:sym typeface="Roboto Slab"/>
            </a:endParaRPr>
          </a:p>
        </p:txBody>
      </p:sp>
      <p:sp>
        <p:nvSpPr>
          <p:cNvPr id="95" name="Google Shape;95;p18"/>
          <p:cNvSpPr txBox="1">
            <a:spLocks noGrp="1"/>
          </p:cNvSpPr>
          <p:nvPr>
            <p:ph type="body" idx="1"/>
          </p:nvPr>
        </p:nvSpPr>
        <p:spPr>
          <a:xfrm>
            <a:off x="390197" y="906114"/>
            <a:ext cx="4541177" cy="3739793"/>
          </a:xfrm>
          <a:prstGeom prst="rect">
            <a:avLst/>
          </a:prstGeom>
        </p:spPr>
        <p:txBody>
          <a:bodyPr spcFirstLastPara="1" wrap="square" lIns="91425" tIns="91425" rIns="91425" bIns="91425" anchor="t" anchorCtr="0">
            <a:normAutofit/>
          </a:bodyPr>
          <a:lstStyle/>
          <a:p>
            <a:pPr marL="0" lvl="0" indent="0">
              <a:buNone/>
            </a:pPr>
            <a:r>
              <a:rPr lang="en-GB" sz="1600" b="1" dirty="0" smtClean="0">
                <a:latin typeface="Arial Narrow" panose="020B0606020202030204" pitchFamily="34" charset="0"/>
                <a:cs typeface="Aref Ruqaa" panose="020B0604020202020204" charset="-78"/>
              </a:rPr>
              <a:t>Customer </a:t>
            </a:r>
            <a:r>
              <a:rPr lang="en-GB" sz="1600" b="1" dirty="0">
                <a:latin typeface="Arial Narrow" panose="020B0606020202030204" pitchFamily="34" charset="0"/>
                <a:cs typeface="Aref Ruqaa" panose="020B0604020202020204" charset="-78"/>
              </a:rPr>
              <a:t>can</a:t>
            </a:r>
            <a:r>
              <a:rPr lang="ar" sz="1600" b="1" dirty="0" smtClean="0">
                <a:latin typeface="Arial Narrow" panose="020B0606020202030204" pitchFamily="34" charset="0"/>
                <a:cs typeface="Aref Ruqaa" panose="020B0604020202020204" charset="-78"/>
              </a:rPr>
              <a:t>                </a:t>
            </a:r>
            <a:r>
              <a:rPr lang="ar-JO" sz="1600" b="1" dirty="0" smtClean="0">
                <a:latin typeface="Arial Narrow" panose="020B0606020202030204" pitchFamily="34" charset="0"/>
                <a:cs typeface="Aref Ruqaa" panose="020B0604020202020204" charset="-78"/>
              </a:rPr>
              <a:t>:</a:t>
            </a:r>
          </a:p>
          <a:p>
            <a:pPr marL="342900"/>
            <a:r>
              <a:rPr lang="en-GB" sz="1600" b="1" dirty="0">
                <a:solidFill>
                  <a:schemeClr val="bg2"/>
                </a:solidFill>
                <a:latin typeface="Arial Narrow" panose="020B0606020202030204" pitchFamily="34" charset="0"/>
                <a:cs typeface="Aref Ruqaa" panose="020B0604020202020204" charset="-78"/>
              </a:rPr>
              <a:t>selects one of </a:t>
            </a:r>
            <a:r>
              <a:rPr lang="en-GB" sz="1600" b="1" dirty="0" smtClean="0">
                <a:solidFill>
                  <a:schemeClr val="bg2"/>
                </a:solidFill>
                <a:latin typeface="Arial Narrow" panose="020B0606020202030204" pitchFamily="34" charset="0"/>
                <a:cs typeface="Aref Ruqaa" panose="020B0604020202020204" charset="-78"/>
              </a:rPr>
              <a:t>food </a:t>
            </a:r>
            <a:r>
              <a:rPr lang="en-GB" sz="1600" b="1" dirty="0">
                <a:solidFill>
                  <a:schemeClr val="bg2"/>
                </a:solidFill>
                <a:latin typeface="Arial Narrow" panose="020B0606020202030204" pitchFamily="34" charset="0"/>
                <a:cs typeface="Aref Ruqaa" panose="020B0604020202020204" charset="-78"/>
              </a:rPr>
              <a:t>types, and a list </a:t>
            </a:r>
            <a:r>
              <a:rPr lang="en-GB" sz="1600" b="1" dirty="0" smtClean="0">
                <a:solidFill>
                  <a:schemeClr val="bg2"/>
                </a:solidFill>
                <a:latin typeface="Arial Narrow" panose="020B0606020202030204" pitchFamily="34" charset="0"/>
                <a:cs typeface="Aref Ruqaa" panose="020B0604020202020204" charset="-78"/>
              </a:rPr>
              <a:t>of restaurants </a:t>
            </a:r>
            <a:r>
              <a:rPr lang="en-GB" sz="1600" b="1" dirty="0">
                <a:solidFill>
                  <a:schemeClr val="bg2"/>
                </a:solidFill>
                <a:latin typeface="Arial Narrow" panose="020B0606020202030204" pitchFamily="34" charset="0"/>
                <a:cs typeface="Aref Ruqaa" panose="020B0604020202020204" charset="-78"/>
              </a:rPr>
              <a:t>that come under that type appears</a:t>
            </a:r>
            <a:r>
              <a:rPr lang="en-GB" sz="1600" b="1" dirty="0" smtClean="0">
                <a:solidFill>
                  <a:schemeClr val="bg2"/>
                </a:solidFill>
                <a:latin typeface="Arial Narrow" panose="020B0606020202030204" pitchFamily="34" charset="0"/>
                <a:cs typeface="Aref Ruqaa" panose="020B0604020202020204" charset="-78"/>
              </a:rPr>
              <a:t>.</a:t>
            </a:r>
          </a:p>
          <a:p>
            <a:pPr marL="342900"/>
            <a:r>
              <a:rPr lang="en-GB" sz="1600" b="1" dirty="0">
                <a:solidFill>
                  <a:schemeClr val="bg2"/>
                </a:solidFill>
                <a:latin typeface="Arial Narrow" panose="020B0606020202030204" pitchFamily="34" charset="0"/>
                <a:cs typeface="Aref Ruqaa" panose="020B0604020202020204" charset="-78"/>
              </a:rPr>
              <a:t>look for a certain </a:t>
            </a:r>
            <a:r>
              <a:rPr lang="en-GB" sz="1600" b="1" dirty="0" smtClean="0">
                <a:solidFill>
                  <a:schemeClr val="bg2"/>
                </a:solidFill>
                <a:latin typeface="Arial Narrow" panose="020B0606020202030204" pitchFamily="34" charset="0"/>
                <a:cs typeface="Aref Ruqaa" panose="020B0604020202020204" charset="-78"/>
              </a:rPr>
              <a:t>restaurant.</a:t>
            </a:r>
          </a:p>
          <a:p>
            <a:pPr marL="342900"/>
            <a:r>
              <a:rPr lang="en-GB" sz="1600" b="1" dirty="0" smtClean="0">
                <a:solidFill>
                  <a:schemeClr val="bg2"/>
                </a:solidFill>
                <a:latin typeface="Arial Narrow" panose="020B0606020202030204" pitchFamily="34" charset="0"/>
                <a:cs typeface="Aref Ruqaa" panose="020B0604020202020204" charset="-78"/>
              </a:rPr>
              <a:t>Question </a:t>
            </a:r>
            <a:r>
              <a:rPr lang="en-GB" sz="1600" b="1" dirty="0">
                <a:solidFill>
                  <a:schemeClr val="bg2"/>
                </a:solidFill>
                <a:latin typeface="Arial Narrow" panose="020B0606020202030204" pitchFamily="34" charset="0"/>
                <a:cs typeface="Aref Ruqaa" panose="020B0604020202020204" charset="-78"/>
              </a:rPr>
              <a:t>the chat-bot about menus in the </a:t>
            </a:r>
            <a:r>
              <a:rPr lang="en-GB" sz="1600" b="1" dirty="0" smtClean="0">
                <a:solidFill>
                  <a:schemeClr val="bg2"/>
                </a:solidFill>
                <a:latin typeface="Arial Narrow" panose="020B0606020202030204" pitchFamily="34" charset="0"/>
                <a:cs typeface="Aref Ruqaa" panose="020B0604020202020204" charset="-78"/>
              </a:rPr>
              <a:t>app.</a:t>
            </a:r>
          </a:p>
          <a:p>
            <a:pPr marL="342900"/>
            <a:r>
              <a:rPr lang="en-GB" sz="1600" b="1" dirty="0" smtClean="0">
                <a:solidFill>
                  <a:schemeClr val="bg2"/>
                </a:solidFill>
                <a:latin typeface="Arial Narrow" panose="020B0606020202030204" pitchFamily="34" charset="0"/>
                <a:cs typeface="Aref Ruqaa" panose="020B0604020202020204" charset="-78"/>
              </a:rPr>
              <a:t>Create order.</a:t>
            </a:r>
          </a:p>
          <a:p>
            <a:pPr marL="342900"/>
            <a:r>
              <a:rPr lang="en-GB" sz="1600" b="1" dirty="0">
                <a:solidFill>
                  <a:schemeClr val="bg2"/>
                </a:solidFill>
                <a:latin typeface="Arial Narrow" panose="020B0606020202030204" pitchFamily="34" charset="0"/>
                <a:cs typeface="Aref Ruqaa" panose="020B0604020202020204" charset="-78"/>
              </a:rPr>
              <a:t>Review the </a:t>
            </a:r>
            <a:r>
              <a:rPr lang="en-GB" sz="1600" b="1" dirty="0" smtClean="0">
                <a:solidFill>
                  <a:schemeClr val="bg2"/>
                </a:solidFill>
                <a:latin typeface="Arial Narrow" panose="020B0606020202030204" pitchFamily="34" charset="0"/>
                <a:cs typeface="Aref Ruqaa" panose="020B0604020202020204" charset="-78"/>
              </a:rPr>
              <a:t>restaurant</a:t>
            </a:r>
            <a:r>
              <a:rPr lang="en-GB" sz="1600" b="1" dirty="0">
                <a:solidFill>
                  <a:schemeClr val="bg2"/>
                </a:solidFill>
                <a:latin typeface="Arial Narrow" panose="020B0606020202030204" pitchFamily="34" charset="0"/>
                <a:cs typeface="Aref Ruqaa" panose="020B0604020202020204" charset="-78"/>
              </a:rPr>
              <a:t>.</a:t>
            </a:r>
            <a:endParaRPr lang="en-GB" sz="1600" b="1" dirty="0" smtClean="0">
              <a:solidFill>
                <a:schemeClr val="bg2"/>
              </a:solidFill>
              <a:latin typeface="Arial Narrow" panose="020B0606020202030204" pitchFamily="34" charset="0"/>
              <a:cs typeface="Aref Ruqaa" panose="020B0604020202020204" charset="-78"/>
            </a:endParaRPr>
          </a:p>
          <a:p>
            <a:pPr marL="0" indent="0">
              <a:buNone/>
            </a:pPr>
            <a:endParaRPr sz="1400" b="1" dirty="0">
              <a:solidFill>
                <a:schemeClr val="bg2"/>
              </a:solidFill>
            </a:endParaRPr>
          </a:p>
        </p:txBody>
      </p:sp>
      <p:sp>
        <p:nvSpPr>
          <p:cNvPr id="97" name="Google Shape;97;p18"/>
          <p:cNvSpPr txBox="1"/>
          <p:nvPr/>
        </p:nvSpPr>
        <p:spPr>
          <a:xfrm>
            <a:off x="7551505" y="1546200"/>
            <a:ext cx="794769" cy="2923847"/>
          </a:xfrm>
          <a:prstGeom prst="rect">
            <a:avLst/>
          </a:prstGeom>
          <a:noFill/>
          <a:ln>
            <a:noFill/>
          </a:ln>
        </p:spPr>
        <p:txBody>
          <a:bodyPr spcFirstLastPara="1" wrap="square" lIns="91425" tIns="91425" rIns="91425" bIns="91425" anchor="t" anchorCtr="0">
            <a:spAutoFit/>
          </a:bodyPr>
          <a:lstStyle/>
          <a:p>
            <a:pPr marL="0" lvl="0" indent="0" algn="l" rtl="0">
              <a:spcBef>
                <a:spcPts val="120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1151" y="333414"/>
            <a:ext cx="2068317" cy="41366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6078990" y="4645907"/>
            <a:ext cx="1972638" cy="307777"/>
          </a:xfrm>
          <a:prstGeom prst="rect">
            <a:avLst/>
          </a:prstGeom>
          <a:noFill/>
        </p:spPr>
        <p:txBody>
          <a:bodyPr wrap="square" rtlCol="0">
            <a:spAutoFit/>
          </a:bodyPr>
          <a:lstStyle/>
          <a:p>
            <a:r>
              <a:rPr lang="en-GB" dirty="0" smtClean="0"/>
              <a:t>Customer home page</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609600" y="467824"/>
            <a:ext cx="3246859" cy="572700"/>
          </a:xfrm>
          <a:prstGeom prst="rect">
            <a:avLst/>
          </a:prstGeom>
        </p:spPr>
        <p:txBody>
          <a:bodyPr spcFirstLastPara="1" wrap="square" lIns="91425" tIns="91425" rIns="91425" bIns="91425" anchor="t" anchorCtr="0">
            <a:noAutofit/>
          </a:bodyPr>
          <a:lstStyle/>
          <a:p>
            <a:pPr lvl="0">
              <a:lnSpc>
                <a:spcPct val="85000"/>
              </a:lnSpc>
              <a:buClr>
                <a:srgbClr val="AB620D"/>
              </a:buClr>
              <a:buSzPts val="990"/>
            </a:pPr>
            <a:r>
              <a:rPr lang="en-GB" sz="2120" b="1" dirty="0" smtClean="0">
                <a:solidFill>
                  <a:srgbClr val="D0C366"/>
                </a:solidFill>
                <a:latin typeface="Aref Ruqaa" panose="020B0604020202020204" charset="-78"/>
                <a:ea typeface="Roboto Slab"/>
                <a:cs typeface="Aref Ruqaa" panose="020B0604020202020204" charset="-78"/>
                <a:sym typeface="Roboto Slab"/>
              </a:rPr>
              <a:t>Restaurant side</a:t>
            </a:r>
            <a:endParaRPr sz="2120" b="1" dirty="0">
              <a:solidFill>
                <a:srgbClr val="D0C366"/>
              </a:solidFill>
              <a:latin typeface="Aref Ruqaa" panose="020B0604020202020204" charset="-78"/>
              <a:ea typeface="Roboto Slab"/>
              <a:cs typeface="Aref Ruqaa" panose="020B0604020202020204" charset="-78"/>
              <a:sym typeface="Roboto Slab"/>
            </a:endParaRPr>
          </a:p>
        </p:txBody>
      </p:sp>
      <p:sp>
        <p:nvSpPr>
          <p:cNvPr id="95" name="Google Shape;95;p18"/>
          <p:cNvSpPr txBox="1">
            <a:spLocks noGrp="1"/>
          </p:cNvSpPr>
          <p:nvPr>
            <p:ph type="body" idx="1"/>
          </p:nvPr>
        </p:nvSpPr>
        <p:spPr>
          <a:xfrm>
            <a:off x="609600" y="1040524"/>
            <a:ext cx="4188431" cy="3605383"/>
          </a:xfrm>
          <a:prstGeom prst="rect">
            <a:avLst/>
          </a:prstGeom>
        </p:spPr>
        <p:txBody>
          <a:bodyPr spcFirstLastPara="1" wrap="square" lIns="91425" tIns="91425" rIns="91425" bIns="91425" anchor="t" anchorCtr="0">
            <a:normAutofit/>
          </a:bodyPr>
          <a:lstStyle/>
          <a:p>
            <a:pPr marL="0" lvl="0" indent="0">
              <a:buNone/>
            </a:pPr>
            <a:r>
              <a:rPr lang="en-GB" sz="1600" b="1" dirty="0" smtClean="0">
                <a:latin typeface="Arial Narrow" panose="020B0606020202030204" pitchFamily="34" charset="0"/>
                <a:cs typeface="Aref Ruqaa" panose="020B0604020202020204" charset="-78"/>
              </a:rPr>
              <a:t>Restaurant </a:t>
            </a:r>
            <a:r>
              <a:rPr lang="en-GB" sz="1600" b="1" dirty="0">
                <a:latin typeface="Arial Narrow" panose="020B0606020202030204" pitchFamily="34" charset="0"/>
                <a:cs typeface="Aref Ruqaa" panose="020B0604020202020204" charset="-78"/>
              </a:rPr>
              <a:t>can</a:t>
            </a:r>
            <a:r>
              <a:rPr lang="ar" sz="1600" b="1" dirty="0" smtClean="0">
                <a:latin typeface="Arial Narrow" panose="020B0606020202030204" pitchFamily="34" charset="0"/>
                <a:cs typeface="Aref Ruqaa" panose="020B0604020202020204" charset="-78"/>
              </a:rPr>
              <a:t>                </a:t>
            </a:r>
            <a:r>
              <a:rPr lang="ar-JO" sz="1600" b="1" dirty="0" smtClean="0">
                <a:latin typeface="Arial Narrow" panose="020B0606020202030204" pitchFamily="34" charset="0"/>
                <a:cs typeface="Aref Ruqaa" panose="020B0604020202020204" charset="-78"/>
              </a:rPr>
              <a:t>:</a:t>
            </a:r>
          </a:p>
          <a:p>
            <a:pPr marL="285750" indent="-285750"/>
            <a:r>
              <a:rPr lang="en-GB" sz="1600" b="1" dirty="0">
                <a:solidFill>
                  <a:schemeClr val="bg2"/>
                </a:solidFill>
                <a:latin typeface="Arial Narrow" panose="020B0606020202030204" pitchFamily="34" charset="0"/>
                <a:cs typeface="Aref Ruqaa" panose="020B0604020202020204" charset="-78"/>
              </a:rPr>
              <a:t>add a new meal to his </a:t>
            </a:r>
            <a:r>
              <a:rPr lang="en-GB" sz="1600" b="1" dirty="0" smtClean="0">
                <a:solidFill>
                  <a:schemeClr val="bg2"/>
                </a:solidFill>
                <a:latin typeface="Arial Narrow" panose="020B0606020202030204" pitchFamily="34" charset="0"/>
                <a:cs typeface="Aref Ruqaa" panose="020B0604020202020204" charset="-78"/>
              </a:rPr>
              <a:t>list</a:t>
            </a:r>
          </a:p>
          <a:p>
            <a:pPr marL="285750" indent="-285750"/>
            <a:r>
              <a:rPr lang="en-GB" sz="1600" b="1" dirty="0" smtClean="0">
                <a:solidFill>
                  <a:schemeClr val="bg2"/>
                </a:solidFill>
                <a:latin typeface="Arial Narrow" panose="020B0606020202030204" pitchFamily="34" charset="0"/>
                <a:cs typeface="Aref Ruqaa" panose="020B0604020202020204" charset="-78"/>
              </a:rPr>
              <a:t>Delete a meal from his list</a:t>
            </a:r>
          </a:p>
          <a:p>
            <a:pPr marL="285750" indent="-285750"/>
            <a:r>
              <a:rPr lang="en-GB" sz="1600" b="1" dirty="0">
                <a:solidFill>
                  <a:schemeClr val="bg2"/>
                </a:solidFill>
                <a:latin typeface="Arial Narrow" panose="020B0606020202030204" pitchFamily="34" charset="0"/>
                <a:cs typeface="Aref Ruqaa" panose="020B0604020202020204" charset="-78"/>
              </a:rPr>
              <a:t>Approval of customer requests</a:t>
            </a:r>
            <a:endParaRPr lang="en-GB" sz="1600" b="1" dirty="0" smtClean="0">
              <a:solidFill>
                <a:schemeClr val="bg2"/>
              </a:solidFill>
              <a:latin typeface="Arial Narrow" panose="020B0606020202030204" pitchFamily="34" charset="0"/>
              <a:cs typeface="Aref Ruqaa" panose="020B0604020202020204" charset="-78"/>
            </a:endParaRPr>
          </a:p>
        </p:txBody>
      </p:sp>
      <p:sp>
        <p:nvSpPr>
          <p:cNvPr id="97" name="Google Shape;97;p18"/>
          <p:cNvSpPr txBox="1"/>
          <p:nvPr/>
        </p:nvSpPr>
        <p:spPr>
          <a:xfrm>
            <a:off x="7551505" y="1546200"/>
            <a:ext cx="794769" cy="2923847"/>
          </a:xfrm>
          <a:prstGeom prst="rect">
            <a:avLst/>
          </a:prstGeom>
          <a:noFill/>
          <a:ln>
            <a:noFill/>
          </a:ln>
        </p:spPr>
        <p:txBody>
          <a:bodyPr spcFirstLastPara="1" wrap="square" lIns="91425" tIns="91425" rIns="91425" bIns="91425" anchor="t" anchorCtr="0">
            <a:spAutoFit/>
          </a:bodyPr>
          <a:lstStyle/>
          <a:p>
            <a:pPr marL="0" lvl="0" indent="0" algn="l" rtl="0">
              <a:spcBef>
                <a:spcPts val="120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 name="TextBox 2"/>
          <p:cNvSpPr txBox="1"/>
          <p:nvPr/>
        </p:nvSpPr>
        <p:spPr>
          <a:xfrm>
            <a:off x="5517222" y="4645907"/>
            <a:ext cx="2958957" cy="307777"/>
          </a:xfrm>
          <a:prstGeom prst="rect">
            <a:avLst/>
          </a:prstGeom>
          <a:noFill/>
        </p:spPr>
        <p:txBody>
          <a:bodyPr wrap="square" rtlCol="0">
            <a:spAutoFit/>
          </a:bodyPr>
          <a:lstStyle/>
          <a:p>
            <a:r>
              <a:rPr lang="en-GB" dirty="0" smtClean="0"/>
              <a:t>AL homsani restaurant home page</a:t>
            </a:r>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9641" y="191553"/>
            <a:ext cx="2139248" cy="42784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6684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467061" y="428007"/>
            <a:ext cx="3232344" cy="572700"/>
          </a:xfrm>
          <a:prstGeom prst="rect">
            <a:avLst/>
          </a:prstGeom>
        </p:spPr>
        <p:txBody>
          <a:bodyPr spcFirstLastPara="1" wrap="square" lIns="91425" tIns="91425" rIns="91425" bIns="91425" anchor="t" anchorCtr="0">
            <a:noAutofit/>
          </a:bodyPr>
          <a:lstStyle/>
          <a:p>
            <a:pPr lvl="0">
              <a:lnSpc>
                <a:spcPct val="85000"/>
              </a:lnSpc>
              <a:buClr>
                <a:srgbClr val="AB620D"/>
              </a:buClr>
              <a:buSzPts val="990"/>
            </a:pPr>
            <a:r>
              <a:rPr lang="en-GB" sz="2120" b="1" dirty="0" smtClean="0">
                <a:solidFill>
                  <a:srgbClr val="D0C366"/>
                </a:solidFill>
                <a:latin typeface="Aref Ruqaa" panose="020B0604020202020204" charset="-78"/>
                <a:ea typeface="Roboto Slab"/>
                <a:cs typeface="Aref Ruqaa" panose="020B0604020202020204" charset="-78"/>
                <a:sym typeface="Roboto Slab"/>
              </a:rPr>
              <a:t>Admin </a:t>
            </a:r>
            <a:r>
              <a:rPr lang="en-GB" sz="2120" b="1" dirty="0">
                <a:solidFill>
                  <a:srgbClr val="D0C366"/>
                </a:solidFill>
                <a:latin typeface="Aref Ruqaa" panose="020B0604020202020204" charset="-78"/>
                <a:ea typeface="Roboto Slab"/>
                <a:cs typeface="Aref Ruqaa" panose="020B0604020202020204" charset="-78"/>
                <a:sym typeface="Roboto Slab"/>
              </a:rPr>
              <a:t>side</a:t>
            </a:r>
            <a:endParaRPr sz="2120" b="1" dirty="0">
              <a:solidFill>
                <a:srgbClr val="D0C366"/>
              </a:solidFill>
              <a:latin typeface="Aref Ruqaa" panose="020B0604020202020204" charset="-78"/>
              <a:ea typeface="Roboto Slab"/>
              <a:cs typeface="Aref Ruqaa" panose="020B0604020202020204" charset="-78"/>
              <a:sym typeface="Roboto Slab"/>
            </a:endParaRPr>
          </a:p>
        </p:txBody>
      </p:sp>
      <p:sp>
        <p:nvSpPr>
          <p:cNvPr id="95" name="Google Shape;95;p18"/>
          <p:cNvSpPr txBox="1">
            <a:spLocks noGrp="1"/>
          </p:cNvSpPr>
          <p:nvPr>
            <p:ph type="body" idx="1"/>
          </p:nvPr>
        </p:nvSpPr>
        <p:spPr>
          <a:xfrm>
            <a:off x="467061" y="1137343"/>
            <a:ext cx="4479533" cy="3172726"/>
          </a:xfrm>
          <a:prstGeom prst="rect">
            <a:avLst/>
          </a:prstGeom>
        </p:spPr>
        <p:txBody>
          <a:bodyPr spcFirstLastPara="1" wrap="square" lIns="91425" tIns="91425" rIns="91425" bIns="91425" anchor="t" anchorCtr="0">
            <a:normAutofit/>
          </a:bodyPr>
          <a:lstStyle/>
          <a:p>
            <a:pPr marL="0" lvl="0" indent="0">
              <a:buNone/>
            </a:pPr>
            <a:r>
              <a:rPr lang="en-GB" sz="1600" b="1" dirty="0" smtClean="0">
                <a:latin typeface="Arial Narrow" panose="020B0606020202030204" pitchFamily="34" charset="0"/>
                <a:cs typeface="Aref Ruqaa" panose="020B0604020202020204" charset="-78"/>
              </a:rPr>
              <a:t>Admin </a:t>
            </a:r>
            <a:r>
              <a:rPr lang="en-GB" sz="1600" b="1" dirty="0">
                <a:latin typeface="Arial Narrow" panose="020B0606020202030204" pitchFamily="34" charset="0"/>
                <a:cs typeface="Aref Ruqaa" panose="020B0604020202020204" charset="-78"/>
              </a:rPr>
              <a:t>can</a:t>
            </a:r>
            <a:r>
              <a:rPr lang="ar" sz="1600" b="1" dirty="0" smtClean="0">
                <a:latin typeface="Arial Narrow" panose="020B0606020202030204" pitchFamily="34" charset="0"/>
                <a:cs typeface="Aref Ruqaa" panose="020B0604020202020204" charset="-78"/>
              </a:rPr>
              <a:t>                </a:t>
            </a:r>
            <a:r>
              <a:rPr lang="ar-JO" sz="1600" b="1" dirty="0" smtClean="0">
                <a:latin typeface="Arial Narrow" panose="020B0606020202030204" pitchFamily="34" charset="0"/>
                <a:cs typeface="Aref Ruqaa" panose="020B0604020202020204" charset="-78"/>
              </a:rPr>
              <a:t>:</a:t>
            </a:r>
          </a:p>
          <a:p>
            <a:pPr marL="285750" indent="-285750"/>
            <a:r>
              <a:rPr lang="en-GB" sz="1400" b="1" dirty="0">
                <a:solidFill>
                  <a:schemeClr val="bg2"/>
                </a:solidFill>
              </a:rPr>
              <a:t>Add </a:t>
            </a:r>
            <a:r>
              <a:rPr lang="en-GB" sz="1400" b="1" dirty="0" smtClean="0">
                <a:solidFill>
                  <a:schemeClr val="bg2"/>
                </a:solidFill>
              </a:rPr>
              <a:t>Restaurant to the App</a:t>
            </a:r>
          </a:p>
          <a:p>
            <a:pPr marL="285750" indent="-285750"/>
            <a:r>
              <a:rPr lang="en-GB" sz="1400" b="1" dirty="0">
                <a:solidFill>
                  <a:schemeClr val="bg2"/>
                </a:solidFill>
              </a:rPr>
              <a:t>Delete Restaurant </a:t>
            </a:r>
            <a:r>
              <a:rPr lang="en-GB" sz="1400" b="1" dirty="0" smtClean="0">
                <a:solidFill>
                  <a:schemeClr val="bg2"/>
                </a:solidFill>
              </a:rPr>
              <a:t>from </a:t>
            </a:r>
            <a:r>
              <a:rPr lang="en-GB" sz="1400" b="1" dirty="0">
                <a:solidFill>
                  <a:schemeClr val="bg2"/>
                </a:solidFill>
              </a:rPr>
              <a:t>the </a:t>
            </a:r>
            <a:r>
              <a:rPr lang="en-GB" sz="1400" b="1" dirty="0" smtClean="0">
                <a:solidFill>
                  <a:schemeClr val="bg2"/>
                </a:solidFill>
              </a:rPr>
              <a:t>App</a:t>
            </a:r>
          </a:p>
          <a:p>
            <a:pPr marL="285750" indent="-285750"/>
            <a:r>
              <a:rPr lang="en-GB" sz="1400" b="1" dirty="0">
                <a:solidFill>
                  <a:schemeClr val="bg2"/>
                </a:solidFill>
              </a:rPr>
              <a:t>create adverts to encourage people to open the app</a:t>
            </a:r>
            <a:r>
              <a:rPr lang="en-GB" sz="1400" b="1" dirty="0" smtClean="0">
                <a:solidFill>
                  <a:schemeClr val="bg2"/>
                </a:solidFill>
              </a:rPr>
              <a:t> </a:t>
            </a:r>
            <a:endParaRPr sz="1400" b="1" dirty="0">
              <a:solidFill>
                <a:schemeClr val="bg2"/>
              </a:solidFill>
            </a:endParaRPr>
          </a:p>
        </p:txBody>
      </p:sp>
      <p:sp>
        <p:nvSpPr>
          <p:cNvPr id="97" name="Google Shape;97;p18"/>
          <p:cNvSpPr txBox="1"/>
          <p:nvPr/>
        </p:nvSpPr>
        <p:spPr>
          <a:xfrm>
            <a:off x="7551505" y="1546200"/>
            <a:ext cx="794769" cy="2923847"/>
          </a:xfrm>
          <a:prstGeom prst="rect">
            <a:avLst/>
          </a:prstGeom>
          <a:noFill/>
          <a:ln>
            <a:noFill/>
          </a:ln>
        </p:spPr>
        <p:txBody>
          <a:bodyPr spcFirstLastPara="1" wrap="square" lIns="91425" tIns="91425" rIns="91425" bIns="91425" anchor="t" anchorCtr="0">
            <a:spAutoFit/>
          </a:bodyPr>
          <a:lstStyle/>
          <a:p>
            <a:pPr marL="0" lvl="0" indent="0" algn="l" rtl="0">
              <a:spcBef>
                <a:spcPts val="120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 name="TextBox 2"/>
          <p:cNvSpPr txBox="1"/>
          <p:nvPr/>
        </p:nvSpPr>
        <p:spPr>
          <a:xfrm>
            <a:off x="6565186" y="4573988"/>
            <a:ext cx="1972638" cy="307777"/>
          </a:xfrm>
          <a:prstGeom prst="rect">
            <a:avLst/>
          </a:prstGeom>
          <a:noFill/>
        </p:spPr>
        <p:txBody>
          <a:bodyPr wrap="square" rtlCol="0">
            <a:spAutoFit/>
          </a:bodyPr>
          <a:lstStyle/>
          <a:p>
            <a:r>
              <a:rPr lang="en-GB" dirty="0" smtClean="0"/>
              <a:t>Admin home page</a:t>
            </a:r>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7484" y="92467"/>
            <a:ext cx="2188790" cy="437757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6239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4E8EE"/>
        </a:solidFill>
        <a:effectLst/>
      </p:bgPr>
    </p:bg>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85000"/>
              </a:lnSpc>
              <a:spcBef>
                <a:spcPts val="0"/>
              </a:spcBef>
              <a:spcAft>
                <a:spcPts val="0"/>
              </a:spcAft>
              <a:buClr>
                <a:srgbClr val="3F3F3F"/>
              </a:buClr>
              <a:buSzPts val="990"/>
              <a:buFont typeface="Calibri"/>
              <a:buNone/>
            </a:pPr>
            <a:r>
              <a:rPr lang="ar" sz="2620" b="1" dirty="0">
                <a:solidFill>
                  <a:srgbClr val="D0C366"/>
                </a:solidFill>
                <a:latin typeface="Aref Ruqaa" panose="020B0604020202020204" charset="-78"/>
                <a:ea typeface="Roboto Slab"/>
                <a:cs typeface="Aref Ruqaa" panose="020B0604020202020204" charset="-78"/>
                <a:sym typeface="Roboto Slab"/>
              </a:rPr>
              <a:t>Problems</a:t>
            </a:r>
            <a:endParaRPr sz="820" dirty="0">
              <a:solidFill>
                <a:srgbClr val="D0C366"/>
              </a:solidFill>
              <a:latin typeface="Aref Ruqaa" panose="020B0604020202020204" charset="-78"/>
              <a:ea typeface="Roboto Slab"/>
              <a:cs typeface="Aref Ruqaa" panose="020B0604020202020204" charset="-78"/>
              <a:sym typeface="Roboto Slab"/>
            </a:endParaRPr>
          </a:p>
        </p:txBody>
      </p:sp>
      <p:sp>
        <p:nvSpPr>
          <p:cNvPr id="123" name="Google Shape;123;p22"/>
          <p:cNvSpPr txBox="1">
            <a:spLocks noGrp="1"/>
          </p:cNvSpPr>
          <p:nvPr>
            <p:ph type="body" idx="1"/>
          </p:nvPr>
        </p:nvSpPr>
        <p:spPr>
          <a:xfrm>
            <a:off x="311701" y="1104425"/>
            <a:ext cx="8318592" cy="3527700"/>
          </a:xfrm>
          <a:prstGeom prst="rect">
            <a:avLst/>
          </a:prstGeom>
        </p:spPr>
        <p:txBody>
          <a:bodyPr spcFirstLastPara="1" wrap="square" lIns="91425" tIns="91425" rIns="91425" bIns="91425" anchor="t" anchorCtr="0">
            <a:normAutofit/>
          </a:bodyPr>
          <a:lstStyle/>
          <a:p>
            <a:pPr marL="285750" indent="-285750"/>
            <a:r>
              <a:rPr lang="en-GB" sz="1700" dirty="0">
                <a:solidFill>
                  <a:schemeClr val="dk1"/>
                </a:solidFill>
                <a:latin typeface="Arial Narrow" panose="020B0606020202030204" pitchFamily="34" charset="0"/>
                <a:ea typeface="Roboto Slab"/>
                <a:cs typeface="Roboto Slab"/>
                <a:sym typeface="Roboto Slab"/>
              </a:rPr>
              <a:t>Because the chat bot was built using Google Dialog flow, which does not support Arabic, the chat is in English but the app is in Arabic</a:t>
            </a:r>
            <a:r>
              <a:rPr lang="en-GB" sz="1700" dirty="0" smtClean="0">
                <a:solidFill>
                  <a:schemeClr val="dk1"/>
                </a:solidFill>
                <a:latin typeface="Arial Narrow" panose="020B0606020202030204" pitchFamily="34" charset="0"/>
                <a:ea typeface="Roboto Slab"/>
                <a:cs typeface="Roboto Slab"/>
                <a:sym typeface="Roboto Slab"/>
              </a:rPr>
              <a:t>.</a:t>
            </a:r>
          </a:p>
          <a:p>
            <a:pPr marL="285750" indent="-285750"/>
            <a:r>
              <a:rPr lang="en-GB" sz="1700" dirty="0">
                <a:solidFill>
                  <a:schemeClr val="dk1"/>
                </a:solidFill>
                <a:latin typeface="Arial Narrow" panose="020B0606020202030204" pitchFamily="34" charset="0"/>
                <a:ea typeface="Roboto Slab"/>
                <a:cs typeface="Roboto Slab"/>
                <a:sym typeface="Roboto Slab"/>
              </a:rPr>
              <a:t>A simulator was used to test the app, which is less efficient than the actual device and does not support Arabic</a:t>
            </a:r>
            <a:r>
              <a:rPr lang="en-GB" sz="1700" dirty="0" smtClean="0">
                <a:solidFill>
                  <a:schemeClr val="dk1"/>
                </a:solidFill>
                <a:latin typeface="Arial Narrow" panose="020B0606020202030204" pitchFamily="34" charset="0"/>
                <a:ea typeface="Roboto Slab"/>
                <a:cs typeface="Roboto Slab"/>
                <a:sym typeface="Roboto Slab"/>
              </a:rPr>
              <a:t>.</a:t>
            </a:r>
          </a:p>
          <a:p>
            <a:pPr marL="285750" indent="-285750"/>
            <a:r>
              <a:rPr lang="en-GB" sz="1700" dirty="0">
                <a:solidFill>
                  <a:schemeClr val="dk1"/>
                </a:solidFill>
                <a:latin typeface="Arial Narrow" panose="020B0606020202030204" pitchFamily="34" charset="0"/>
                <a:ea typeface="Roboto Slab"/>
                <a:cs typeface="Roboto Slab"/>
                <a:sym typeface="Roboto Slab"/>
              </a:rPr>
              <a:t>Android Studio and simulator consumes huge amount RAM, which causes performance issues</a:t>
            </a:r>
            <a:r>
              <a:rPr lang="en-GB" sz="1700" dirty="0" smtClean="0">
                <a:solidFill>
                  <a:schemeClr val="dk1"/>
                </a:solidFill>
                <a:latin typeface="Arial Narrow" panose="020B0606020202030204" pitchFamily="34" charset="0"/>
                <a:ea typeface="Roboto Slab"/>
                <a:cs typeface="Roboto Slab"/>
                <a:sym typeface="Roboto Slab"/>
              </a:rPr>
              <a:t>.</a:t>
            </a:r>
          </a:p>
          <a:p>
            <a:pPr marL="0" indent="0">
              <a:buNone/>
            </a:pPr>
            <a:endParaRPr sz="1700" dirty="0">
              <a:solidFill>
                <a:schemeClr val="dk1"/>
              </a:solidFill>
              <a:latin typeface="Arial Narrow" panose="020B0606020202030204" pitchFamily="34" charset="0"/>
              <a:ea typeface="Roboto Slab"/>
              <a:cs typeface="Roboto Slab"/>
              <a:sym typeface="Roboto Slab"/>
            </a:endParaRPr>
          </a:p>
        </p:txBody>
      </p:sp>
    </p:spTree>
    <p:extLst>
      <p:ext uri="{BB962C8B-B14F-4D97-AF65-F5344CB8AC3E}">
        <p14:creationId xmlns:p14="http://schemas.microsoft.com/office/powerpoint/2010/main" val="3782863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236675" y="445025"/>
            <a:ext cx="8595600" cy="572700"/>
          </a:xfrm>
          <a:prstGeom prst="rect">
            <a:avLst/>
          </a:prstGeom>
        </p:spPr>
        <p:txBody>
          <a:bodyPr spcFirstLastPara="1" wrap="square" lIns="91425" tIns="91425" rIns="91425" bIns="91425" anchor="t" anchorCtr="0">
            <a:noAutofit/>
          </a:bodyPr>
          <a:lstStyle/>
          <a:p>
            <a:pPr marL="0" lvl="0" indent="0" algn="l" rtl="0">
              <a:lnSpc>
                <a:spcPct val="85000"/>
              </a:lnSpc>
              <a:spcBef>
                <a:spcPts val="0"/>
              </a:spcBef>
              <a:spcAft>
                <a:spcPts val="0"/>
              </a:spcAft>
              <a:buClr>
                <a:srgbClr val="3F3F3F"/>
              </a:buClr>
              <a:buSzPts val="990"/>
              <a:buFont typeface="Calibri"/>
              <a:buNone/>
            </a:pPr>
            <a:r>
              <a:rPr lang="ar" sz="2400" b="1" dirty="0">
                <a:solidFill>
                  <a:srgbClr val="D0C366"/>
                </a:solidFill>
                <a:latin typeface="Aref Ruqaa" panose="020B0604020202020204" charset="-78"/>
                <a:ea typeface="Roboto Slab"/>
                <a:cs typeface="Aref Ruqaa" panose="020B0604020202020204" charset="-78"/>
                <a:sym typeface="Roboto Slab"/>
              </a:rPr>
              <a:t>Future Work </a:t>
            </a:r>
            <a:endParaRPr sz="2400" dirty="0">
              <a:solidFill>
                <a:srgbClr val="D0C366"/>
              </a:solidFill>
              <a:latin typeface="Aref Ruqaa" panose="020B0604020202020204" charset="-78"/>
              <a:ea typeface="Roboto Slab"/>
              <a:cs typeface="Aref Ruqaa" panose="020B0604020202020204" charset="-78"/>
              <a:sym typeface="Roboto Slab"/>
            </a:endParaRPr>
          </a:p>
          <a:p>
            <a:pPr marL="0" lvl="0" indent="0" algn="l" rtl="0">
              <a:spcBef>
                <a:spcPts val="0"/>
              </a:spcBef>
              <a:spcAft>
                <a:spcPts val="0"/>
              </a:spcAft>
              <a:buSzPts val="990"/>
              <a:buNone/>
            </a:pPr>
            <a:endParaRPr sz="2520" dirty="0">
              <a:latin typeface="Roboto Slab"/>
              <a:ea typeface="Roboto Slab"/>
              <a:cs typeface="Roboto Slab"/>
              <a:sym typeface="Roboto Slab"/>
            </a:endParaRPr>
          </a:p>
        </p:txBody>
      </p:sp>
      <p:sp>
        <p:nvSpPr>
          <p:cNvPr id="129" name="Google Shape;129;p23"/>
          <p:cNvSpPr txBox="1">
            <a:spLocks noGrp="1"/>
          </p:cNvSpPr>
          <p:nvPr>
            <p:ph type="body" idx="1"/>
          </p:nvPr>
        </p:nvSpPr>
        <p:spPr>
          <a:xfrm>
            <a:off x="89239" y="1017725"/>
            <a:ext cx="4445236" cy="3675600"/>
          </a:xfrm>
          <a:prstGeom prst="rect">
            <a:avLst/>
          </a:prstGeom>
        </p:spPr>
        <p:txBody>
          <a:bodyPr spcFirstLastPara="1" wrap="square" lIns="91425" tIns="91425" rIns="91425" bIns="91425" anchor="t" anchorCtr="0">
            <a:normAutofit lnSpcReduction="10000"/>
          </a:bodyPr>
          <a:lstStyle/>
          <a:p>
            <a:pPr marL="342900">
              <a:spcBef>
                <a:spcPts val="1200"/>
              </a:spcBef>
            </a:pPr>
            <a:r>
              <a:rPr lang="en-GB" sz="1900" dirty="0">
                <a:latin typeface="Arial Narrow" panose="020B0606020202030204" pitchFamily="34" charset="0"/>
                <a:ea typeface="Roboto Slab"/>
                <a:cs typeface="Roboto Slab"/>
                <a:sym typeface="Roboto Slab"/>
              </a:rPr>
              <a:t>In addition to the app, website could be implemented</a:t>
            </a:r>
            <a:r>
              <a:rPr lang="en-GB" sz="1900" dirty="0" smtClean="0">
                <a:latin typeface="Arial Narrow" panose="020B0606020202030204" pitchFamily="34" charset="0"/>
                <a:ea typeface="Roboto Slab"/>
                <a:cs typeface="Roboto Slab"/>
                <a:sym typeface="Roboto Slab"/>
              </a:rPr>
              <a:t>.</a:t>
            </a:r>
          </a:p>
          <a:p>
            <a:pPr marL="342900">
              <a:spcBef>
                <a:spcPts val="1200"/>
              </a:spcBef>
            </a:pPr>
            <a:r>
              <a:rPr lang="en-GB" sz="1900" dirty="0">
                <a:latin typeface="Arial Narrow" panose="020B0606020202030204" pitchFamily="34" charset="0"/>
                <a:ea typeface="Roboto Slab"/>
                <a:cs typeface="Roboto Slab"/>
                <a:sym typeface="Roboto Slab"/>
              </a:rPr>
              <a:t>Make a map-based tracking system for ordering</a:t>
            </a:r>
            <a:r>
              <a:rPr lang="en-GB" sz="1900" dirty="0" smtClean="0">
                <a:latin typeface="Arial Narrow" panose="020B0606020202030204" pitchFamily="34" charset="0"/>
                <a:ea typeface="Roboto Slab"/>
                <a:cs typeface="Roboto Slab"/>
                <a:sym typeface="Roboto Slab"/>
              </a:rPr>
              <a:t>.</a:t>
            </a:r>
          </a:p>
          <a:p>
            <a:pPr marL="342900">
              <a:spcBef>
                <a:spcPts val="1200"/>
              </a:spcBef>
            </a:pPr>
            <a:r>
              <a:rPr lang="en-GB" sz="1900" dirty="0">
                <a:latin typeface="Arial Narrow" panose="020B0606020202030204" pitchFamily="34" charset="0"/>
                <a:ea typeface="Roboto Slab"/>
                <a:cs typeface="Roboto Slab"/>
                <a:sym typeface="Roboto Slab"/>
              </a:rPr>
              <a:t>Create a recommendation system that displays the restaurants that the consumer most frequently visits</a:t>
            </a:r>
            <a:r>
              <a:rPr lang="en-GB" sz="1900" dirty="0" smtClean="0">
                <a:latin typeface="Arial Narrow" panose="020B0606020202030204" pitchFamily="34" charset="0"/>
                <a:ea typeface="Roboto Slab"/>
                <a:cs typeface="Roboto Slab"/>
                <a:sym typeface="Roboto Slab"/>
              </a:rPr>
              <a:t>.</a:t>
            </a:r>
          </a:p>
          <a:p>
            <a:pPr marL="342900">
              <a:spcBef>
                <a:spcPts val="1200"/>
              </a:spcBef>
            </a:pPr>
            <a:r>
              <a:rPr lang="en-GB" sz="1900" dirty="0">
                <a:latin typeface="Arial Narrow" panose="020B0606020202030204" pitchFamily="34" charset="0"/>
                <a:ea typeface="Roboto Slab"/>
                <a:cs typeface="Roboto Slab"/>
                <a:sym typeface="Roboto Slab"/>
              </a:rPr>
              <a:t>Expand the application to include supermarkets as well.</a:t>
            </a:r>
            <a:endParaRPr sz="1900" dirty="0">
              <a:latin typeface="Arial Narrow" panose="020B0606020202030204" pitchFamily="34" charset="0"/>
              <a:ea typeface="Roboto Slab"/>
              <a:cs typeface="Roboto Slab"/>
              <a:sym typeface="Roboto Slab"/>
            </a:endParaRPr>
          </a:p>
          <a:p>
            <a:pPr marL="0" lvl="0" indent="0" algn="l" rtl="0">
              <a:spcBef>
                <a:spcPts val="1200"/>
              </a:spcBef>
              <a:spcAft>
                <a:spcPts val="1200"/>
              </a:spcAft>
              <a:buNone/>
            </a:pPr>
            <a:endParaRPr b="1" dirty="0"/>
          </a:p>
        </p:txBody>
      </p:sp>
      <p:pic>
        <p:nvPicPr>
          <p:cNvPr id="1026" name="Picture 2" descr="Food-delivery commissions in India among the highest global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3951" y="1017725"/>
            <a:ext cx="4578849" cy="343413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337</Words>
  <Application>Microsoft Office PowerPoint</Application>
  <PresentationFormat>On-screen Show (16:9)</PresentationFormat>
  <Paragraphs>80</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Roboto Slab</vt:lpstr>
      <vt:lpstr>Arial</vt:lpstr>
      <vt:lpstr>Arial Narrow</vt:lpstr>
      <vt:lpstr>Bahnschrift Light</vt:lpstr>
      <vt:lpstr>Aref Ruqaa</vt:lpstr>
      <vt:lpstr>Calibri</vt:lpstr>
      <vt:lpstr>Simple Light</vt:lpstr>
      <vt:lpstr>                           An-Najah National University                         Computer engineering department</vt:lpstr>
      <vt:lpstr>Introduction</vt:lpstr>
      <vt:lpstr>     The Advantages of Hunger Station App:</vt:lpstr>
      <vt:lpstr>PowerPoint Presentation</vt:lpstr>
      <vt:lpstr>Customer side</vt:lpstr>
      <vt:lpstr>Restaurant side</vt:lpstr>
      <vt:lpstr>Admin side</vt:lpstr>
      <vt:lpstr>Problems</vt:lpstr>
      <vt:lpstr>Future Work  </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Computer engineering department</dc:title>
  <dc:creator>work</dc:creator>
  <cp:lastModifiedBy>work</cp:lastModifiedBy>
  <cp:revision>19</cp:revision>
  <dcterms:modified xsi:type="dcterms:W3CDTF">2022-05-23T20:56:16Z</dcterms:modified>
</cp:coreProperties>
</file>