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79" r:id="rId1"/>
  </p:sldMasterIdLst>
  <p:notesMasterIdLst>
    <p:notesMasterId r:id="rId58"/>
  </p:notesMasterIdLst>
  <p:sldIdLst>
    <p:sldId id="257" r:id="rId2"/>
    <p:sldId id="260" r:id="rId3"/>
    <p:sldId id="341" r:id="rId4"/>
    <p:sldId id="342" r:id="rId5"/>
    <p:sldId id="343" r:id="rId6"/>
    <p:sldId id="258" r:id="rId7"/>
    <p:sldId id="262" r:id="rId8"/>
    <p:sldId id="263" r:id="rId9"/>
    <p:sldId id="344" r:id="rId10"/>
    <p:sldId id="306" r:id="rId11"/>
    <p:sldId id="307" r:id="rId12"/>
    <p:sldId id="308" r:id="rId13"/>
    <p:sldId id="336" r:id="rId14"/>
    <p:sldId id="309" r:id="rId15"/>
    <p:sldId id="310" r:id="rId16"/>
    <p:sldId id="337" r:id="rId17"/>
    <p:sldId id="338" r:id="rId18"/>
    <p:sldId id="266" r:id="rId19"/>
    <p:sldId id="340" r:id="rId20"/>
    <p:sldId id="345" r:id="rId21"/>
    <p:sldId id="346" r:id="rId22"/>
    <p:sldId id="347" r:id="rId23"/>
    <p:sldId id="348" r:id="rId24"/>
    <p:sldId id="349" r:id="rId25"/>
    <p:sldId id="351" r:id="rId26"/>
    <p:sldId id="352" r:id="rId27"/>
    <p:sldId id="353" r:id="rId28"/>
    <p:sldId id="354" r:id="rId29"/>
    <p:sldId id="355" r:id="rId30"/>
    <p:sldId id="356" r:id="rId31"/>
    <p:sldId id="368" r:id="rId32"/>
    <p:sldId id="357" r:id="rId33"/>
    <p:sldId id="358" r:id="rId34"/>
    <p:sldId id="359" r:id="rId35"/>
    <p:sldId id="360" r:id="rId36"/>
    <p:sldId id="361" r:id="rId37"/>
    <p:sldId id="362" r:id="rId38"/>
    <p:sldId id="369" r:id="rId39"/>
    <p:sldId id="373" r:id="rId40"/>
    <p:sldId id="372" r:id="rId41"/>
    <p:sldId id="371" r:id="rId42"/>
    <p:sldId id="370" r:id="rId43"/>
    <p:sldId id="375" r:id="rId44"/>
    <p:sldId id="374" r:id="rId45"/>
    <p:sldId id="376" r:id="rId46"/>
    <p:sldId id="363" r:id="rId47"/>
    <p:sldId id="364" r:id="rId48"/>
    <p:sldId id="365" r:id="rId49"/>
    <p:sldId id="366" r:id="rId50"/>
    <p:sldId id="367" r:id="rId51"/>
    <p:sldId id="377" r:id="rId52"/>
    <p:sldId id="378" r:id="rId53"/>
    <p:sldId id="379" r:id="rId54"/>
    <p:sldId id="380" r:id="rId55"/>
    <p:sldId id="381" r:id="rId56"/>
    <p:sldId id="382" r:id="rId5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6600"/>
    <a:srgbClr val="FFCC00"/>
    <a:srgbClr val="D60093"/>
    <a:srgbClr val="E3D3B5"/>
    <a:srgbClr val="FF0000"/>
    <a:srgbClr val="F6D4A2"/>
    <a:srgbClr val="000018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نمط فاتح 1 - تميي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نمط فاتح 2 - تميي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النمط الفات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نمط فاتح 2 - تميي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E171933-4619-4E11-9A3F-F7608DF75F80}" styleName="نمط متوسط 1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نمط متوسط 1 - تميي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نمط متوسط 3 - تميي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نمط متوسط 3 - تميي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نمط متوسط 3 - تميي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نمط متوسط 3 - تميي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النمط المتوسط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882" autoAdjust="0"/>
    <p:restoredTop sz="91182" autoAdjust="0"/>
  </p:normalViewPr>
  <p:slideViewPr>
    <p:cSldViewPr>
      <p:cViewPr>
        <p:scale>
          <a:sx n="66" d="100"/>
          <a:sy n="66" d="100"/>
        </p:scale>
        <p:origin x="-15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39AD655-4359-4DE1-8798-C302218AD7D2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01F90B2-3EE8-45BA-BC70-A43EBE687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1843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28CDDE-CEBB-4FD7-B19C-2FFE4CB3BD3D}" type="slidenum">
              <a:rPr lang="en-US" smtClean="0">
                <a:cs typeface="Arial" pitchFamily="34" charset="0"/>
              </a:rPr>
              <a:pPr/>
              <a:t>28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رابط مستقيم 6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مستقيم 7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شكل بيضاوي 8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D046A-7590-4227-B7AA-EA0930BD72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62CF-34A1-4EB0-84BE-7E485270F54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4E030-212F-4945-8DF9-AE4DF95384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D582-945D-44BB-AB2F-D20C0FE8D5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رابط مستقيم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2DE41-5177-4094-9B0A-C68E29EC9AF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B3E18-5EDC-4DDE-AA0F-FE71676AC79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رابط مستقيم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57CE-4722-4E96-8603-2A6AC4A92AC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8AB86-6720-4667-A2EE-7022A740275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582E3-4DCB-4E13-8477-BDE85FF8BF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D550E-74DA-4979-BE3C-4A588175F62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عنصر نائب للتاريخ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FEFAE-5D63-4CE4-8569-0D7B54AF37B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عنصر نائب للنص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1CC4F2C-38AD-44F7-9EBF-1E99AB6B85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72" r:id="rId1"/>
    <p:sldLayoutId id="2147484364" r:id="rId2"/>
    <p:sldLayoutId id="2147484373" r:id="rId3"/>
    <p:sldLayoutId id="2147484365" r:id="rId4"/>
    <p:sldLayoutId id="2147484374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  <a:cs typeface="Times New Roman" pitchFamily="18" charset="0"/>
        </a:defRPr>
      </a:lvl9pPr>
    </p:titleStyle>
    <p:bodyStyle>
      <a:lvl1pPr marL="273050" indent="-273050" algn="r" rtl="1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1" fontAlgn="base" hangingPunct="1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r" rtl="1" eaLnBrk="1" fontAlgn="base" hangingPunct="1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r" rtl="1" eaLnBrk="1" fontAlgn="base" hangingPunct="1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r" rtl="1" eaLnBrk="1" fontAlgn="base" hangingPunct="1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228600" y="152400"/>
            <a:ext cx="8407400" cy="580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rtl="0"/>
            <a:r>
              <a:rPr lang="ar-LB" sz="2000" dirty="0"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ar-LB" sz="6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ar-LB" sz="11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AN-NAJAH NATIONAL UNIVERSITY</a:t>
            </a:r>
          </a:p>
          <a:p>
            <a:pPr algn="ctr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ENGINEERING COLLEGE</a:t>
            </a:r>
          </a:p>
          <a:p>
            <a:pPr algn="ctr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endParaRPr lang="ar-LB" sz="14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Graduation project</a:t>
            </a:r>
          </a:p>
          <a:p>
            <a:pPr algn="ctr" rtl="0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" Alreehan Tower design"</a:t>
            </a:r>
          </a:p>
          <a:p>
            <a:pPr algn="ctr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Prepared By</a:t>
            </a:r>
          </a:p>
          <a:p>
            <a:pPr algn="ctr" rtl="0"/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Motamad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hijjawi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Ali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Hamidi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Instructor</a:t>
            </a:r>
          </a:p>
          <a:p>
            <a:pPr algn="ctr" rtl="0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Dr.Monther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Dyab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6858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876425"/>
            <a:ext cx="8458200" cy="406717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400" b="1" dirty="0" smtClean="0">
                <a:cs typeface="Times New Roman" pitchFamily="18" charset="0"/>
              </a:rPr>
              <a:t>About the project: 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   The building located in Ramallah, is a residential building consists of twelve floors having </a:t>
            </a:r>
            <a:r>
              <a:rPr lang="en-US" sz="2400" dirty="0" smtClean="0"/>
              <a:t>approximately the same area (448m2) </a:t>
            </a:r>
            <a:r>
              <a:rPr lang="en-US" sz="2400" dirty="0" smtClean="0">
                <a:cs typeface="Times New Roman" pitchFamily="18" charset="0"/>
              </a:rPr>
              <a:t>and height(3.1m).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>
              <a:defRPr/>
            </a:pPr>
            <a:r>
              <a:rPr lang="en-US" sz="2400" b="1" dirty="0" smtClean="0">
                <a:cs typeface="Times New Roman" pitchFamily="18" charset="0"/>
              </a:rPr>
              <a:t>Philosophy of analysis &amp; design:</a:t>
            </a:r>
          </a:p>
          <a:p>
            <a:pPr marL="457200" indent="-457200" algn="l">
              <a:buFont typeface="Wingdings 2" pitchFamily="18" charset="2"/>
              <a:buNone/>
              <a:defRPr/>
            </a:pPr>
            <a:r>
              <a:rPr lang="en-US" sz="2400" dirty="0" smtClean="0"/>
              <a:t>-The building is considered as reinforced concrete structure with walls all around. In this project, the structure will be analyzed and designed using software SAP2000 version 14.</a:t>
            </a:r>
          </a:p>
          <a:p>
            <a:pPr algn="l" rtl="0" eaLnBrk="1" hangingPunct="1">
              <a:buFont typeface="Wingdings 2" pitchFamily="18" charset="2"/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-Ultimate design method is used to design the building.    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endParaRPr lang="en-US" sz="2400" dirty="0" smtClean="0">
              <a:cs typeface="Times New Roman" pitchFamily="18" charset="0"/>
            </a:endParaRPr>
          </a:p>
          <a:p>
            <a:pPr algn="l" rtl="0" eaLnBrk="1" hangingPunct="1">
              <a:buFont typeface="Wingdings" pitchFamily="2" charset="2"/>
              <a:buNone/>
              <a:defRPr/>
            </a:pP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INTRODUCTION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1676400"/>
            <a:ext cx="7929563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2400" b="1" dirty="0">
                <a:latin typeface="+mn-lt"/>
                <a:cs typeface="Arial" charset="0"/>
              </a:rPr>
              <a:t>Materials of construction:</a:t>
            </a:r>
          </a:p>
          <a:p>
            <a:pPr algn="l" rtl="0">
              <a:defRPr/>
            </a:pPr>
            <a:endParaRPr lang="en-US" sz="2400" b="1" dirty="0">
              <a:latin typeface="+mn-lt"/>
              <a:cs typeface="Arial" charset="0"/>
            </a:endParaRP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>
                <a:cs typeface="Arial" charset="0"/>
              </a:rPr>
              <a:t>   </a:t>
            </a:r>
            <a:r>
              <a:rPr lang="en-US" sz="2400" dirty="0">
                <a:latin typeface="+mn-lt"/>
                <a:cs typeface="Arial" charset="0"/>
              </a:rPr>
              <a:t>Reinforced concrete:</a:t>
            </a:r>
          </a:p>
          <a:p>
            <a:pPr algn="l" rtl="0">
              <a:buFont typeface="Wingdings" pitchFamily="2" charset="2"/>
              <a:buNone/>
              <a:defRPr/>
            </a:pPr>
            <a:r>
              <a:rPr lang="en-US" sz="2400" dirty="0">
                <a:latin typeface="+mn-lt"/>
                <a:cs typeface="Arial" charset="0"/>
              </a:rPr>
              <a:t>       unit weight</a:t>
            </a:r>
            <a:r>
              <a:rPr lang="el-GR" sz="2400" dirty="0">
                <a:latin typeface="+mn-lt"/>
                <a:cs typeface="Arial" charset="0"/>
              </a:rPr>
              <a:t>= </a:t>
            </a:r>
            <a:r>
              <a:rPr lang="en-US" sz="2400" dirty="0">
                <a:latin typeface="+mn-lt"/>
                <a:cs typeface="Arial" charset="0"/>
              </a:rPr>
              <a:t>25 KN/m</a:t>
            </a:r>
            <a:r>
              <a:rPr lang="en-US" sz="2400" baseline="30000" dirty="0">
                <a:latin typeface="+mn-lt"/>
                <a:cs typeface="Arial" charset="0"/>
              </a:rPr>
              <a:t>3</a:t>
            </a:r>
            <a:r>
              <a:rPr lang="en-US" sz="2400" dirty="0">
                <a:latin typeface="+mn-lt"/>
                <a:cs typeface="Arial" charset="0"/>
              </a:rPr>
              <a:t> </a:t>
            </a:r>
          </a:p>
          <a:p>
            <a:pPr algn="l" rtl="0">
              <a:buFont typeface="Wingdings" pitchFamily="2" charset="2"/>
              <a:buNone/>
              <a:defRPr/>
            </a:pPr>
            <a:r>
              <a:rPr lang="en-US" sz="2400" i="1" dirty="0">
                <a:latin typeface="Calibri" pitchFamily="34" charset="0"/>
                <a:cs typeface="Arial" charset="0"/>
              </a:rPr>
              <a:t>          </a:t>
            </a:r>
            <a:r>
              <a:rPr lang="en-US" sz="2400" i="1" dirty="0" smtClean="0">
                <a:latin typeface="Calibri" pitchFamily="34" charset="0"/>
                <a:cs typeface="Arial" charset="0"/>
              </a:rPr>
              <a:t>f’c </a:t>
            </a:r>
            <a:r>
              <a:rPr lang="en-US" sz="2400" dirty="0">
                <a:latin typeface="+mn-lt"/>
                <a:cs typeface="Arial" charset="0"/>
              </a:rPr>
              <a:t>= 28 MPa</a:t>
            </a:r>
          </a:p>
          <a:p>
            <a:pPr algn="l" rtl="0">
              <a:buFont typeface="Wingdings" pitchFamily="2" charset="2"/>
              <a:buNone/>
              <a:defRPr/>
            </a:pPr>
            <a:r>
              <a:rPr lang="en-US" sz="2400" dirty="0">
                <a:latin typeface="+mn-lt"/>
                <a:cs typeface="Arial" charset="0"/>
              </a:rPr>
              <a:t>       Fy =420 MPa</a:t>
            </a:r>
            <a:endParaRPr lang="en-US" sz="2400" baseline="30000" dirty="0">
              <a:latin typeface="+mn-lt"/>
              <a:cs typeface="Arial" charset="0"/>
            </a:endParaRPr>
          </a:p>
          <a:p>
            <a:pPr marL="457200" indent="-457200" algn="l" rtl="0">
              <a:defRPr/>
            </a:pPr>
            <a:endParaRPr lang="en-US" sz="2400" dirty="0">
              <a:cs typeface="Arial" charset="0"/>
            </a:endParaRPr>
          </a:p>
          <a:p>
            <a:pPr algn="l" rtl="0">
              <a:defRPr/>
            </a:pPr>
            <a:r>
              <a:rPr lang="en-US" sz="2400" dirty="0">
                <a:cs typeface="Arial" charset="0"/>
              </a:rPr>
              <a:t>       Block density = 12 KN/m</a:t>
            </a:r>
            <a:r>
              <a:rPr lang="en-US" sz="2400" baseline="30000" dirty="0">
                <a:cs typeface="Arial" charset="0"/>
              </a:rPr>
              <a:t>3</a:t>
            </a:r>
            <a:endParaRPr lang="en-US" sz="2400" dirty="0">
              <a:cs typeface="Arial" charset="0"/>
            </a:endParaRPr>
          </a:p>
          <a:p>
            <a:pPr algn="l" rtl="0">
              <a:defRPr/>
            </a:pPr>
            <a:r>
              <a:rPr lang="en-US" sz="2400" dirty="0">
                <a:cs typeface="Arial" charset="0"/>
              </a:rPr>
              <a:t>       Stone density =18 KN/m</a:t>
            </a:r>
            <a:r>
              <a:rPr lang="en-US" sz="2400" baseline="30000" dirty="0">
                <a:cs typeface="Arial" charset="0"/>
              </a:rPr>
              <a:t>3</a:t>
            </a:r>
            <a:endParaRPr lang="en-US" sz="2400" baseline="30000" dirty="0">
              <a:latin typeface="+mn-lt"/>
              <a:cs typeface="Arial" charset="0"/>
            </a:endParaRPr>
          </a:p>
          <a:p>
            <a:pPr marL="457200" indent="-457200" algn="l" rtl="0">
              <a:defRPr/>
            </a:pPr>
            <a:endParaRPr lang="en-US" sz="2400" baseline="30000" dirty="0">
              <a:latin typeface="+mn-lt"/>
              <a:cs typeface="Arial" charset="0"/>
            </a:endParaRPr>
          </a:p>
          <a:p>
            <a:pPr algn="l" rtl="0">
              <a:buFont typeface="Wingdings" pitchFamily="2" charset="2"/>
              <a:buNone/>
              <a:defRPr/>
            </a:pPr>
            <a:r>
              <a:rPr lang="en-US" sz="2400" dirty="0">
                <a:latin typeface="+mn-lt"/>
                <a:cs typeface="Arial" charset="0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001000" cy="43434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Times New Roman" pitchFamily="18" charset="0"/>
              </a:rPr>
              <a:t>loads:</a:t>
            </a:r>
          </a:p>
          <a:p>
            <a:pPr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Its gravity load consist of:</a:t>
            </a:r>
          </a:p>
          <a:p>
            <a:pPr algn="l" rtl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z="2400" b="1" smtClean="0">
                <a:cs typeface="Times New Roman" pitchFamily="18" charset="0"/>
              </a:rPr>
              <a:t>Live load</a:t>
            </a:r>
            <a:r>
              <a:rPr lang="en-US" sz="2400" smtClean="0">
                <a:cs typeface="Times New Roman" pitchFamily="18" charset="0"/>
              </a:rPr>
              <a:t>: it comes from the people, machines and any moveable objects in the building. The amount of live load </a:t>
            </a:r>
            <a:r>
              <a:rPr lang="ar-SA" sz="2400" smtClean="0"/>
              <a:t> </a:t>
            </a:r>
            <a:r>
              <a:rPr lang="en-US" sz="2400" smtClean="0">
                <a:cs typeface="Times New Roman" pitchFamily="18" charset="0"/>
              </a:rPr>
              <a:t>depends on the type of building or structure.</a:t>
            </a:r>
          </a:p>
          <a:p>
            <a:pPr algn="l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In this project the live load is (3kN/m</a:t>
            </a:r>
            <a:r>
              <a:rPr lang="en-US" sz="2400" baseline="30000" smtClean="0">
                <a:cs typeface="Times New Roman" pitchFamily="18" charset="0"/>
              </a:rPr>
              <a:t>2</a:t>
            </a:r>
            <a:r>
              <a:rPr lang="en-US" sz="2400" smtClean="0">
                <a:cs typeface="Times New Roman" pitchFamily="18" charset="0"/>
              </a:rPr>
              <a:t>) for all floors.</a:t>
            </a:r>
          </a:p>
          <a:p>
            <a:pPr algn="l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 </a:t>
            </a:r>
          </a:p>
          <a:p>
            <a:pPr algn="l" rtl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Dead load: Owen weight=(Calculated By SAP)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baseline="300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400" baseline="30000" smtClean="0"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صر نائب للمحتوى 1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638800"/>
          </a:xfrm>
        </p:spPr>
        <p:txBody>
          <a:bodyPr/>
          <a:lstStyle/>
          <a:p>
            <a:pPr algn="l" rtl="0"/>
            <a:r>
              <a:rPr lang="en-US" sz="1800" b="1" smtClean="0">
                <a:cs typeface="Times New Roman" pitchFamily="18" charset="0"/>
              </a:rPr>
              <a:t>Superimposed Load:</a:t>
            </a:r>
            <a:r>
              <a:rPr lang="en-US" sz="1800" smtClean="0">
                <a:cs typeface="Times New Roman" pitchFamily="18" charset="0"/>
              </a:rPr>
              <a:t> This weight per unit area depends on the type of finishing which is usually made of</a:t>
            </a:r>
          </a:p>
          <a:p>
            <a:pPr algn="l" rtl="0"/>
            <a:r>
              <a:rPr lang="en-US" sz="1800" smtClean="0">
                <a:cs typeface="Times New Roman" pitchFamily="18" charset="0"/>
              </a:rPr>
              <a:t>Tiles (2.5cm thick) =0.025×24 = 0.6 kN/m2</a:t>
            </a:r>
          </a:p>
          <a:p>
            <a:pPr algn="l" rtl="0"/>
            <a:r>
              <a:rPr lang="en-US" sz="1800" smtClean="0">
                <a:cs typeface="Times New Roman" pitchFamily="18" charset="0"/>
              </a:rPr>
              <a:t>Cement mortar (2.5cm thick) =0.025×23 = 0.575 kN/m2</a:t>
            </a:r>
          </a:p>
          <a:p>
            <a:pPr algn="l" rtl="0"/>
            <a:r>
              <a:rPr lang="en-US" sz="1800" smtClean="0">
                <a:cs typeface="Times New Roman" pitchFamily="18" charset="0"/>
              </a:rPr>
              <a:t>Sand fill (10 cm thick) =0.1×18 = 1.8 kN/m2</a:t>
            </a:r>
          </a:p>
          <a:p>
            <a:pPr algn="l" rtl="0"/>
            <a:r>
              <a:rPr lang="en-US" sz="1800" smtClean="0">
                <a:cs typeface="Times New Roman" pitchFamily="18" charset="0"/>
              </a:rPr>
              <a:t>Plaster (2 cm thick) =0.02×23 = 0.46 kN/m2</a:t>
            </a:r>
          </a:p>
          <a:p>
            <a:pPr algn="l" rtl="0"/>
            <a:r>
              <a:rPr lang="en-US" sz="1800" smtClean="0">
                <a:cs typeface="Times New Roman" pitchFamily="18" charset="0"/>
              </a:rPr>
              <a:t>Equivalent partition weight = 1KN/m2 </a:t>
            </a: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 rtl="0"/>
            <a:endParaRPr lang="en-US" sz="1800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z="1800" smtClean="0">
                <a:cs typeface="Times New Roman" pitchFamily="18" charset="0"/>
              </a:rPr>
              <a:t>Superimposed Load =4.5KN/m2</a:t>
            </a:r>
          </a:p>
          <a:p>
            <a:endParaRPr lang="ar-SA" sz="1800" smtClean="0"/>
          </a:p>
        </p:txBody>
      </p:sp>
      <p:pic>
        <p:nvPicPr>
          <p:cNvPr id="13315" name="Picture 3" descr="1111111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971800"/>
            <a:ext cx="628967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05000"/>
            <a:ext cx="8001000" cy="44958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Times New Roman" pitchFamily="18" charset="0"/>
              </a:rPr>
              <a:t>Code Used: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2400" smtClean="0">
                <a:cs typeface="Times New Roman" pitchFamily="18" charset="0"/>
              </a:rPr>
              <a:t>  American Concrete Institute Code (ACI 318-05)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Times New Roman" pitchFamily="18" charset="0"/>
              </a:rPr>
              <a:t>Combination</a:t>
            </a:r>
            <a:r>
              <a:rPr lang="en-US" sz="2400" smtClean="0">
                <a:cs typeface="Times New Roman" pitchFamily="18" charset="0"/>
              </a:rPr>
              <a:t>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baseline="300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>
                <a:cs typeface="Times New Roman" pitchFamily="18" charset="0"/>
              </a:rPr>
              <a:t>  Ultimate load= 1.2D+1.6L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baseline="30000" smtClean="0">
              <a:cs typeface="Times New Roman" pitchFamily="18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229600" cy="4267200"/>
          </a:xfrm>
        </p:spPr>
        <p:txBody>
          <a:bodyPr/>
          <a:lstStyle/>
          <a:p>
            <a:pPr algn="l" rtl="0"/>
            <a:r>
              <a:rPr lang="en-US" sz="2400" b="1" smtClean="0">
                <a:cs typeface="Times New Roman" pitchFamily="18" charset="0"/>
              </a:rPr>
              <a:t>One-way </a:t>
            </a:r>
            <a:r>
              <a:rPr lang="en-US" sz="2800" b="1" smtClean="0">
                <a:cs typeface="Times New Roman" pitchFamily="18" charset="0"/>
              </a:rPr>
              <a:t>slabs</a:t>
            </a:r>
            <a:r>
              <a:rPr lang="en-US" sz="2400" b="1" smtClean="0">
                <a:cs typeface="Times New Roman" pitchFamily="18" charset="0"/>
              </a:rPr>
              <a:t>:</a:t>
            </a:r>
            <a:endParaRPr lang="en-US" sz="2400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When the ratio of the longer to the shorter side (</a:t>
            </a:r>
            <a:r>
              <a:rPr lang="en-US" sz="2400" i="1" smtClean="0">
                <a:cs typeface="Times New Roman" pitchFamily="18" charset="0"/>
              </a:rPr>
              <a:t>L/ B</a:t>
            </a:r>
            <a:r>
              <a:rPr lang="en-US" sz="2400" smtClean="0">
                <a:cs typeface="Times New Roman" pitchFamily="18" charset="0"/>
              </a:rPr>
              <a:t>) of </a:t>
            </a:r>
            <a:endParaRPr lang="ar-SA" sz="2400" smtClean="0"/>
          </a:p>
          <a:p>
            <a:pPr algn="l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the slab is at least equal to 2.0, it is called one-way slab</a:t>
            </a:r>
          </a:p>
          <a:p>
            <a:pPr algn="l">
              <a:buFont typeface="Wingdings 2" pitchFamily="18" charset="2"/>
              <a:buNone/>
            </a:pPr>
            <a:r>
              <a:rPr lang="en-US" sz="2400" b="1" smtClean="0">
                <a:cs typeface="Times New Roman" pitchFamily="18" charset="0"/>
              </a:rPr>
              <a:t>		</a:t>
            </a:r>
          </a:p>
          <a:p>
            <a:pPr algn="l">
              <a:buFont typeface="Wingdings 2" pitchFamily="18" charset="2"/>
              <a:buNone/>
            </a:pPr>
            <a:r>
              <a:rPr lang="en-US" sz="2400" b="1" smtClean="0">
                <a:cs typeface="Times New Roman" pitchFamily="18" charset="0"/>
              </a:rPr>
              <a:t>One-way ribbed slabs:</a:t>
            </a:r>
            <a:endParaRPr lang="en-US" sz="2400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If the ribs are provided in one direction only, the slab is classified as being one-way, regardless of the ratio of longer to shorter panel dimensions. </a:t>
            </a:r>
          </a:p>
          <a:p>
            <a:pPr algn="l">
              <a:buFont typeface="Wingdings 2" pitchFamily="18" charset="2"/>
              <a:buNone/>
            </a:pPr>
            <a:endParaRPr lang="en-US" sz="2400" smtClean="0"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smtClean="0"/>
              <a:t>      SLAB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381000"/>
            <a:ext cx="7772400" cy="4267200"/>
          </a:xfrm>
        </p:spPr>
        <p:txBody>
          <a:bodyPr/>
          <a:lstStyle/>
          <a:p>
            <a:pPr algn="l" rtl="0" eaLnBrk="1" hangingPunct="1"/>
            <a:r>
              <a:rPr lang="en-US" sz="2400" smtClean="0">
                <a:cs typeface="Times New Roman" pitchFamily="18" charset="0"/>
              </a:rPr>
              <a:t>One way ribbed slab is used only in this structure :</a:t>
            </a:r>
          </a:p>
          <a:p>
            <a:pPr algn="l" rtl="0" eaLnBrk="1" hangingPunct="1"/>
            <a:endParaRPr lang="en-US" sz="2400" b="1" smtClean="0">
              <a:cs typeface="Times New Roman" pitchFamily="18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6389" name="Picture 6" descr="بدون عنوا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90600"/>
            <a:ext cx="6400800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828800"/>
            <a:ext cx="7772400" cy="4267200"/>
          </a:xfrm>
        </p:spPr>
        <p:txBody>
          <a:bodyPr/>
          <a:lstStyle/>
          <a:p>
            <a:pPr algn="l" rtl="0" eaLnBrk="1" hangingPunct="1"/>
            <a:r>
              <a:rPr lang="en-US" sz="2400" smtClean="0">
                <a:cs typeface="Times New Roman" pitchFamily="18" charset="0"/>
              </a:rPr>
              <a:t>To control deflection, </a:t>
            </a:r>
            <a:r>
              <a:rPr lang="en-US" sz="2400" i="1" smtClean="0">
                <a:cs typeface="Times New Roman" pitchFamily="18" charset="0"/>
              </a:rPr>
              <a:t>ACI Code </a:t>
            </a:r>
            <a:r>
              <a:rPr lang="en-US" sz="2400" smtClean="0">
                <a:cs typeface="Times New Roman" pitchFamily="18" charset="0"/>
              </a:rPr>
              <a:t>specifies minimum thickness values for one-way ribbed slabs</a:t>
            </a:r>
          </a:p>
          <a:p>
            <a:pPr algn="l" rtl="0" eaLnBrk="1" hangingPunct="1"/>
            <a:endParaRPr lang="en-US" sz="2400" b="1" smtClean="0">
              <a:cs typeface="Times New Roman" pitchFamily="18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2400" smtClean="0">
                <a:cs typeface="Times New Roman" pitchFamily="18" charset="0"/>
              </a:rPr>
              <a:t>For this project thickness of slab: h</a:t>
            </a:r>
            <a:r>
              <a:rPr lang="en-US" sz="1200" smtClean="0">
                <a:cs typeface="Times New Roman" pitchFamily="18" charset="0"/>
              </a:rPr>
              <a:t>min</a:t>
            </a:r>
            <a:r>
              <a:rPr lang="en-US" sz="2400" smtClean="0">
                <a:cs typeface="Times New Roman" pitchFamily="18" charset="0"/>
              </a:rPr>
              <a:t> = Ln/18.5 =4.78/18.5=22.76 cm</a:t>
            </a:r>
          </a:p>
          <a:p>
            <a:pPr algn="l" rtl="0" eaLnBrk="1" hangingPunct="1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but h not good for shear resistance and for the design of hidden beams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sz="2400" smtClean="0">
                <a:cs typeface="Times New Roman" pitchFamily="18" charset="0"/>
              </a:rPr>
              <a:t> Use h=30cm.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sz="2400" smtClean="0"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smtClean="0"/>
              <a:t>      SLAB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3200400" y="51054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/>
              <a:t>cross section in ribbed slab</a:t>
            </a:r>
          </a:p>
        </p:txBody>
      </p:sp>
      <p:pic>
        <p:nvPicPr>
          <p:cNvPr id="18435" name="Picture 4" descr="C:\Documents and Settings\Hamidi\سطح المكتب\بدون عنوان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066800"/>
            <a:ext cx="6342063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72000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ar-SA" smtClean="0"/>
              <a:t> </a:t>
            </a:r>
            <a:endParaRPr lang="en-US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b="1" smtClean="0">
                <a:cs typeface="Times New Roman" pitchFamily="18" charset="0"/>
              </a:rPr>
              <a:t>Shear  resistance:</a:t>
            </a:r>
            <a:endParaRPr lang="en-US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According to </a:t>
            </a:r>
            <a:r>
              <a:rPr lang="en-US" i="1" smtClean="0">
                <a:cs typeface="Times New Roman" pitchFamily="18" charset="0"/>
              </a:rPr>
              <a:t>ACI Code</a:t>
            </a:r>
            <a:r>
              <a:rPr lang="en-US" smtClean="0">
                <a:cs typeface="Times New Roman" pitchFamily="18" charset="0"/>
              </a:rPr>
              <a:t> shear strength provided by rib concrete </a:t>
            </a:r>
            <a:r>
              <a:rPr lang="en-US" i="1" smtClean="0">
                <a:cs typeface="Times New Roman" pitchFamily="18" charset="0"/>
              </a:rPr>
              <a:t>Vc </a:t>
            </a:r>
            <a:r>
              <a:rPr lang="en-US" smtClean="0">
                <a:cs typeface="Times New Roman" pitchFamily="18" charset="0"/>
              </a:rPr>
              <a:t>may be taken 10% greater than those for beams. </a:t>
            </a:r>
          </a:p>
          <a:p>
            <a:pPr algn="l">
              <a:buFont typeface="Wingdings 2" pitchFamily="18" charset="2"/>
              <a:buNone/>
            </a:pPr>
            <a:endParaRPr lang="ar-SA" smtClean="0"/>
          </a:p>
          <a:p>
            <a:pPr algn="l">
              <a:buFont typeface="Wingdings 2" pitchFamily="18" charset="2"/>
              <a:buNone/>
            </a:pPr>
            <a:endParaRPr lang="ar-SA" smtClean="0"/>
          </a:p>
          <a:p>
            <a:pPr algn="l">
              <a:buFont typeface="Wingdings 2" pitchFamily="18" charset="2"/>
              <a:buNone/>
            </a:pPr>
            <a:endParaRPr lang="ar-SA" smtClean="0"/>
          </a:p>
          <a:p>
            <a:pPr algn="l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= 21.8KN</a:t>
            </a:r>
          </a:p>
          <a:p>
            <a:pPr algn="l">
              <a:buFont typeface="Wingdings 2" pitchFamily="18" charset="2"/>
              <a:buNone/>
            </a:pPr>
            <a:endParaRPr lang="en-US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endParaRPr lang="en-US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endParaRPr lang="en-US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               </a:t>
            </a:r>
          </a:p>
          <a:p>
            <a:pPr algn="l"/>
            <a:endParaRPr lang="ar-SA" smtClean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276600"/>
            <a:ext cx="5562600" cy="92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2971800" y="6324600"/>
            <a:ext cx="3657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3D of the  building</a:t>
            </a:r>
          </a:p>
        </p:txBody>
      </p:sp>
      <p:pic>
        <p:nvPicPr>
          <p:cNvPr id="7171" name="Picture 5" descr="http://sphotos-g.ak.fbcdn.net/hphotos-ak-frc1/294869_523382187697194_1958259129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8200"/>
            <a:ext cx="83058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عنصر نائب للمحتوى 1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4572000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z="2800" b="1" smtClean="0">
                <a:cs typeface="Times New Roman" pitchFamily="18" charset="0"/>
              </a:rPr>
              <a:t>Design of rib : </a:t>
            </a:r>
            <a:endParaRPr lang="ar-SA" sz="2800" smtClean="0"/>
          </a:p>
          <a:p>
            <a:pPr algn="l">
              <a:buFont typeface="Wingdings 2" pitchFamily="18" charset="2"/>
              <a:buNone/>
            </a:pPr>
            <a:r>
              <a:rPr lang="en-US" sz="2000" smtClean="0">
                <a:cs typeface="Times New Roman" pitchFamily="18" charset="0"/>
              </a:rPr>
              <a:t>There are six groups of rib in the floor plan as shown in figure</a:t>
            </a:r>
          </a:p>
        </p:txBody>
      </p:sp>
      <p:pic>
        <p:nvPicPr>
          <p:cNvPr id="5123" name="Picture 5" descr="بدون عنوان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00200"/>
            <a:ext cx="55911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543800" cy="1219200"/>
          </a:xfrm>
        </p:spPr>
        <p:txBody>
          <a:bodyPr/>
          <a:lstStyle/>
          <a:p>
            <a:pPr algn="l" rtl="0" eaLnBrk="1" hangingPunct="1"/>
            <a:r>
              <a:rPr lang="en-US" sz="2400" smtClean="0">
                <a:cs typeface="Times New Roman" pitchFamily="18" charset="0"/>
              </a:rPr>
              <a:t>Design of Slab :</a:t>
            </a:r>
          </a:p>
          <a:p>
            <a:pPr algn="l" rtl="0" eaLnBrk="1" hangingPunct="1"/>
            <a:r>
              <a:rPr lang="en-US" sz="2400" smtClean="0">
                <a:cs typeface="Times New Roman" pitchFamily="18" charset="0"/>
              </a:rPr>
              <a:t> Rib 1 :</a:t>
            </a:r>
          </a:p>
          <a:p>
            <a:pPr algn="l" rtl="0" eaLnBrk="1" hangingPunct="1"/>
            <a:endParaRPr lang="en-US" smtClean="0">
              <a:cs typeface="Times New Roman" pitchFamily="18" charset="0"/>
            </a:endParaRP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    SLAB</a:t>
            </a:r>
          </a:p>
        </p:txBody>
      </p:sp>
      <p:pic>
        <p:nvPicPr>
          <p:cNvPr id="20485" name="صورة 6" descr="4.emf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19400"/>
            <a:ext cx="7086600" cy="1800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9" name="Picture 9" descr="C:\Users\student\Desktop\paint\Strip 1\steel.bmp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724400"/>
            <a:ext cx="7162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صر نائب للمحتوى 1"/>
          <p:cNvSpPr>
            <a:spLocks noGrp="1"/>
          </p:cNvSpPr>
          <p:nvPr>
            <p:ph idx="1"/>
          </p:nvPr>
        </p:nvSpPr>
        <p:spPr>
          <a:xfrm>
            <a:off x="1828800" y="1371600"/>
            <a:ext cx="5105400" cy="685800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 Negative moment design for Rip 1.</a:t>
            </a:r>
          </a:p>
          <a:p>
            <a:pPr algn="l">
              <a:buFont typeface="Wingdings 2" pitchFamily="18" charset="2"/>
              <a:buNone/>
            </a:pPr>
            <a:endParaRPr lang="ar-SA" smtClean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57200"/>
            <a:ext cx="4245429" cy="60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381000" y="1879600"/>
          <a:ext cx="8382007" cy="2012442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990600"/>
                <a:gridCol w="838200"/>
                <a:gridCol w="762000"/>
                <a:gridCol w="838200"/>
                <a:gridCol w="914400"/>
                <a:gridCol w="914400"/>
                <a:gridCol w="1143000"/>
                <a:gridCol w="1066801"/>
                <a:gridCol w="458948"/>
                <a:gridCol w="455458"/>
              </a:tblGrid>
              <a:tr h="4838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Mu  (</a:t>
                      </a:r>
                      <a:r>
                        <a:rPr lang="en-US" sz="1600" dirty="0" err="1"/>
                        <a:t>KN.m</a:t>
                      </a:r>
                      <a:r>
                        <a:rPr lang="en-US" sz="1600" dirty="0"/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d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b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P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(mm2)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Asmin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(mm2)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since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use As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(mm2)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db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</a:tr>
              <a:tr h="4838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250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120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As&lt;Asmin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</a:tr>
              <a:tr h="4838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8.44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250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120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0.0031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91.6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As&lt;Asmin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</a:tr>
              <a:tr h="48387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15.34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250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120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0.0057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170.6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100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As&gt;Asmin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170.618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680" marR="61680" marT="0" marB="0" anchor="b"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381000" y="4572000"/>
          <a:ext cx="8305803" cy="1456883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914399"/>
                <a:gridCol w="875839"/>
                <a:gridCol w="797332"/>
                <a:gridCol w="668707"/>
                <a:gridCol w="1038036"/>
                <a:gridCol w="812377"/>
                <a:gridCol w="1141709"/>
                <a:gridCol w="990602"/>
                <a:gridCol w="533398"/>
                <a:gridCol w="533404"/>
              </a:tblGrid>
              <a:tr h="3352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Mu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(</a:t>
                      </a:r>
                      <a:r>
                        <a:rPr lang="en-US" sz="1600" dirty="0" err="1"/>
                        <a:t>KN.m</a:t>
                      </a:r>
                      <a:r>
                        <a:rPr lang="en-US" sz="1600" dirty="0"/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d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(mm)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b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p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(mm2)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Asmin</a:t>
                      </a:r>
                      <a:endParaRPr lang="en-US" sz="1600" dirty="0"/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(mm2)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since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use As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(mm2)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db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</a:tr>
              <a:tr h="3352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1.22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250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520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1E-04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12.70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As&lt;Asmin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</a:tr>
              <a:tr h="33521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6.39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250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520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0.0005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67.81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100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As&lt;</a:t>
                      </a:r>
                      <a:r>
                        <a:rPr lang="en-US" sz="1600" dirty="0" err="1"/>
                        <a:t>Asmin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/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624" marR="59624" marT="0" marB="0" anchor="b"/>
                </a:tc>
              </a:tr>
            </a:tbl>
          </a:graphicData>
        </a:graphic>
      </p:graphicFrame>
      <p:sp>
        <p:nvSpPr>
          <p:cNvPr id="8" name="عنصر نائب للمحتوى 1"/>
          <p:cNvSpPr txBox="1">
            <a:spLocks/>
          </p:cNvSpPr>
          <p:nvPr/>
        </p:nvSpPr>
        <p:spPr bwMode="auto">
          <a:xfrm>
            <a:off x="457200" y="533400"/>
            <a:ext cx="76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lang="en-US" sz="2800" b="1" dirty="0">
                <a:latin typeface="+mn-lt"/>
                <a:cs typeface="+mn-cs"/>
              </a:rPr>
              <a:t>ρ</a:t>
            </a:r>
            <a:endParaRPr lang="ar-SA" sz="2600" dirty="0">
              <a:latin typeface="+mn-lt"/>
              <a:cs typeface="+mn-cs"/>
            </a:endParaRPr>
          </a:p>
        </p:txBody>
      </p:sp>
      <p:sp>
        <p:nvSpPr>
          <p:cNvPr id="9" name="عنصر نائب للمحتوى 1"/>
          <p:cNvSpPr txBox="1">
            <a:spLocks/>
          </p:cNvSpPr>
          <p:nvPr/>
        </p:nvSpPr>
        <p:spPr bwMode="auto">
          <a:xfrm>
            <a:off x="1828800" y="3962400"/>
            <a:ext cx="510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lang="en-US" sz="2600" dirty="0">
                <a:latin typeface="+mn-lt"/>
                <a:cs typeface="+mn-cs"/>
              </a:rPr>
              <a:t> Positive moment design for Rip 1.</a:t>
            </a:r>
          </a:p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endParaRPr lang="ar-SA" sz="2600" dirty="0">
              <a:latin typeface="+mn-lt"/>
              <a:cs typeface="+mn-cs"/>
            </a:endParaRPr>
          </a:p>
        </p:txBody>
      </p:sp>
      <p:pic>
        <p:nvPicPr>
          <p:cNvPr id="22619" name="Picture 9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8860" y="533400"/>
            <a:ext cx="2491740" cy="597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620" name="Picture 9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609600"/>
            <a:ext cx="523875" cy="45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543800" cy="1219200"/>
          </a:xfrm>
        </p:spPr>
        <p:txBody>
          <a:bodyPr/>
          <a:lstStyle/>
          <a:p>
            <a:pPr algn="l" rtl="0" eaLnBrk="1" hangingPunct="1"/>
            <a:r>
              <a:rPr lang="en-US" sz="2400" smtClean="0">
                <a:cs typeface="Times New Roman" pitchFamily="18" charset="0"/>
              </a:rPr>
              <a:t>Design of Slab :</a:t>
            </a:r>
          </a:p>
          <a:p>
            <a:pPr algn="l" rtl="0" eaLnBrk="1" hangingPunct="1"/>
            <a:r>
              <a:rPr lang="en-US" sz="2400" smtClean="0">
                <a:cs typeface="Times New Roman" pitchFamily="18" charset="0"/>
              </a:rPr>
              <a:t> Rib 4 :</a:t>
            </a:r>
          </a:p>
          <a:p>
            <a:pPr algn="l" rtl="0" eaLnBrk="1" hangingPunct="1"/>
            <a:endParaRPr lang="en-US" smtClean="0">
              <a:cs typeface="Times New Roman" pitchFamily="18" charset="0"/>
            </a:endParaRP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    SLAB</a:t>
            </a:r>
          </a:p>
        </p:txBody>
      </p:sp>
      <p:pic>
        <p:nvPicPr>
          <p:cNvPr id="57346" name="صورة 28" descr="4.emf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8305800" cy="15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7" name="Picture 26" descr="C:\Users\student\Desktop\paint\Strip 4\steel.bmp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724400"/>
            <a:ext cx="82296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صر نائب للمحتوى 1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1524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mtClean="0">
                <a:cs typeface="Times New Roman" pitchFamily="18" charset="0"/>
              </a:rPr>
              <a:t>Most ribs have steel bar 2</a:t>
            </a:r>
            <a:r>
              <a:rPr lang="en-US" smtClean="0">
                <a:latin typeface="Arial" pitchFamily="34" charset="0"/>
                <a:cs typeface="Arial" pitchFamily="34" charset="0"/>
              </a:rPr>
              <a:t>ᶲ12 in upper and steel bar 2ᶲ10 in bottom</a:t>
            </a:r>
          </a:p>
          <a:p>
            <a:pPr>
              <a:buFont typeface="Wingdings 2" pitchFamily="18" charset="2"/>
              <a:buNone/>
            </a:pPr>
            <a:r>
              <a:rPr lang="en-US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150" y="1504950"/>
            <a:ext cx="59817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924800" cy="2590800"/>
          </a:xfrm>
        </p:spPr>
        <p:txBody>
          <a:bodyPr/>
          <a:lstStyle/>
          <a:p>
            <a:pPr algn="l" rtl="0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Beams are usually designed to carry the following loads:</a:t>
            </a:r>
          </a:p>
          <a:p>
            <a:pPr algn="l" rtl="0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- Their own weight</a:t>
            </a:r>
          </a:p>
          <a:p>
            <a:pPr algn="l" rtl="0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-Weights of partitions applied directly on them</a:t>
            </a:r>
          </a:p>
          <a:p>
            <a:pPr algn="l">
              <a:buFontTx/>
              <a:buChar char="-"/>
            </a:pPr>
            <a:r>
              <a:rPr lang="en-US" sz="2400" smtClean="0">
                <a:cs typeface="Times New Roman" pitchFamily="18" charset="0"/>
              </a:rPr>
              <a:t>-Floor loads</a:t>
            </a:r>
          </a:p>
          <a:p>
            <a:pPr algn="l">
              <a:buFontTx/>
              <a:buChar char="-"/>
            </a:pPr>
            <a:endParaRPr lang="en-US" sz="2400" smtClean="0"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en-US" sz="2400" smtClean="0">
                <a:cs typeface="Times New Roman" pitchFamily="18" charset="0"/>
              </a:rPr>
              <a:t>Beams in this part of the project will be designed using Tributary area method. All of beams are hidden</a:t>
            </a:r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    BEAMS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1905000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b="1" smtClean="0">
                <a:cs typeface="Times New Roman" pitchFamily="18" charset="0"/>
              </a:rPr>
              <a:t>Design of the floor:</a:t>
            </a:r>
            <a:endParaRPr lang="en-US" smtClean="0">
              <a:cs typeface="Times New Roman" pitchFamily="18" charset="0"/>
            </a:endParaRPr>
          </a:p>
          <a:p>
            <a:pPr algn="l">
              <a:buFont typeface="Wingdings 2" pitchFamily="18" charset="2"/>
              <a:buNone/>
            </a:pPr>
            <a:r>
              <a:rPr lang="en-US" sz="2400" smtClean="0">
                <a:cs typeface="Times New Roman" pitchFamily="18" charset="0"/>
              </a:rPr>
              <a:t>There is many beams are used to carry slab as shown in figure</a:t>
            </a:r>
          </a:p>
          <a:p>
            <a:endParaRPr lang="ar-SA" smtClean="0"/>
          </a:p>
        </p:txBody>
      </p:sp>
      <p:pic>
        <p:nvPicPr>
          <p:cNvPr id="12291" name="Picture 4" descr="بدون عنوان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524000"/>
            <a:ext cx="5260975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52400" y="-457200"/>
            <a:ext cx="8229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600" smtClean="0"/>
              <a:t>     BEAMS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38200" y="2667000"/>
            <a:ext cx="754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D.L(KN/m)</a:t>
            </a: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38200" y="4419600"/>
            <a:ext cx="754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L.L(KN/m)</a:t>
            </a: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3317" name="صورة 13" descr="بدون عنوان.bmp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858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352800"/>
            <a:ext cx="678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57200" y="685800"/>
            <a:ext cx="3124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rtl="0">
              <a:spcBef>
                <a:spcPts val="600"/>
              </a:spcBef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r>
              <a:rPr lang="en-US" sz="2000" dirty="0">
                <a:latin typeface="+mn-lt"/>
                <a:cs typeface="Times New Roman" pitchFamily="18" charset="0"/>
              </a:rPr>
              <a:t>    Design of beam 1:</a:t>
            </a:r>
          </a:p>
          <a:p>
            <a:pPr marL="273050" indent="-273050" algn="l" rtl="0">
              <a:spcBef>
                <a:spcPts val="600"/>
              </a:spcBef>
              <a:buClr>
                <a:schemeClr val="accent2"/>
              </a:buClr>
              <a:buSzPct val="85000"/>
              <a:buFont typeface="Wingdings" pitchFamily="2" charset="2"/>
              <a:buNone/>
              <a:defRPr/>
            </a:pPr>
            <a:endParaRPr lang="en-US" sz="2200" dirty="0">
              <a:latin typeface="+mn-lt"/>
              <a:cs typeface="Times New Roman" pitchFamily="18" charset="0"/>
            </a:endParaRPr>
          </a:p>
        </p:txBody>
      </p:sp>
      <p:sp>
        <p:nvSpPr>
          <p:cNvPr id="13320" name="عنصر نائب للمحتوى 15"/>
          <p:cNvSpPr>
            <a:spLocks noGrp="1"/>
          </p:cNvSpPr>
          <p:nvPr>
            <p:ph idx="1"/>
          </p:nvPr>
        </p:nvSpPr>
        <p:spPr>
          <a:xfrm>
            <a:off x="762000" y="1143000"/>
            <a:ext cx="4038600" cy="762000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z="1600" smtClean="0">
                <a:cs typeface="Times New Roman" pitchFamily="18" charset="0"/>
              </a:rPr>
              <a:t>D.L=           ×5.1=4.85KN/m</a:t>
            </a:r>
          </a:p>
          <a:p>
            <a:endParaRPr lang="ar-SA" smtClean="0"/>
          </a:p>
        </p:txBody>
      </p:sp>
      <p:pic>
        <p:nvPicPr>
          <p:cNvPr id="27662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143000"/>
            <a:ext cx="381000" cy="38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عنصر نائب للمحتوى 15"/>
          <p:cNvSpPr txBox="1">
            <a:spLocks/>
          </p:cNvSpPr>
          <p:nvPr/>
        </p:nvSpPr>
        <p:spPr bwMode="auto">
          <a:xfrm>
            <a:off x="762000" y="28956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1600" dirty="0">
                <a:latin typeface="+mj-lt"/>
                <a:cs typeface="+mn-cs"/>
              </a:rPr>
              <a:t>L.L=           ×3=</a:t>
            </a:r>
            <a:r>
              <a:rPr lang="en-US" sz="1600" dirty="0">
                <a:latin typeface="+mj-lt"/>
              </a:rPr>
              <a:t>2.85KN/m</a:t>
            </a:r>
            <a:endParaRPr lang="ar-SA" sz="1600" dirty="0">
              <a:latin typeface="+mj-lt"/>
              <a:cs typeface="+mn-cs"/>
            </a:endParaRPr>
          </a:p>
        </p:txBody>
      </p:sp>
      <p:pic>
        <p:nvPicPr>
          <p:cNvPr id="13323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5260975"/>
            <a:ext cx="68580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838200" y="6324600"/>
            <a:ext cx="754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16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S.D.L(KN/m)</a:t>
            </a:r>
          </a:p>
          <a:p>
            <a:pPr marL="342900" indent="-342900" algn="l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6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895600"/>
            <a:ext cx="381000" cy="38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" name="عنصر نائب للمحتوى 15"/>
          <p:cNvSpPr txBox="1">
            <a:spLocks/>
          </p:cNvSpPr>
          <p:nvPr/>
        </p:nvSpPr>
        <p:spPr bwMode="auto">
          <a:xfrm>
            <a:off x="914400" y="47244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1600" dirty="0">
                <a:latin typeface="+mj-lt"/>
                <a:cs typeface="+mn-cs"/>
              </a:rPr>
              <a:t>S.D.L=           ×4.5+22.5=</a:t>
            </a:r>
            <a:r>
              <a:rPr lang="en-US" sz="1600" dirty="0">
                <a:latin typeface="+mj-lt"/>
              </a:rPr>
              <a:t>26.78KN/m</a:t>
            </a:r>
            <a:endParaRPr lang="ar-SA" sz="1600" dirty="0">
              <a:latin typeface="+mj-lt"/>
              <a:cs typeface="+mn-cs"/>
            </a:endParaRPr>
          </a:p>
        </p:txBody>
      </p:sp>
      <p:pic>
        <p:nvPicPr>
          <p:cNvPr id="28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4724400"/>
            <a:ext cx="381000" cy="38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1295400"/>
          </a:xfrm>
        </p:spPr>
        <p:txBody>
          <a:bodyPr/>
          <a:lstStyle/>
          <a:p>
            <a:pPr algn="l">
              <a:buFont typeface="Wingdings 2" pitchFamily="18" charset="2"/>
              <a:buNone/>
            </a:pPr>
            <a:r>
              <a:rPr lang="en-US" sz="2000" smtClean="0">
                <a:cs typeface="Times New Roman" pitchFamily="18" charset="0"/>
              </a:rPr>
              <a:t>In order to get efficient results two models are considered to represent the existing condition, which are the fixed and hinged cases at the ends.</a:t>
            </a:r>
          </a:p>
          <a:p>
            <a:endParaRPr lang="ar-SA" sz="2400" smtClean="0"/>
          </a:p>
        </p:txBody>
      </p:sp>
      <p:pic>
        <p:nvPicPr>
          <p:cNvPr id="57346" name="صورة 37" descr="b1hing sfd.emf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0862" y="990600"/>
            <a:ext cx="5367338" cy="1263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7" name="صورة 38" descr="b1hing md.emf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9750" y="2514600"/>
            <a:ext cx="5378450" cy="1189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8" name="صورة 46" descr="b1fixed sfd.emf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962400"/>
            <a:ext cx="5367338" cy="1263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9" name="صورة 47" descr="b1fixed md.emf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5491162"/>
            <a:ext cx="5367338" cy="1062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029200" y="2209800"/>
            <a:ext cx="1676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400" dirty="0"/>
              <a:t>S.F.D (KN)</a:t>
            </a:r>
          </a:p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800600" y="3657600"/>
            <a:ext cx="1676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/>
              <a:t>B.M.D (</a:t>
            </a:r>
            <a:r>
              <a:rPr lang="en-US" sz="1400" dirty="0" err="1"/>
              <a:t>KN.m</a:t>
            </a:r>
            <a:r>
              <a:rPr lang="en-US" sz="1400" dirty="0"/>
              <a:t>)</a:t>
            </a:r>
          </a:p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953000" y="5181600"/>
            <a:ext cx="1676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400" dirty="0"/>
              <a:t>S.F.D (KN)</a:t>
            </a:r>
          </a:p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953000" y="6553200"/>
            <a:ext cx="1676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/>
              <a:t>B.M.D (</a:t>
            </a:r>
            <a:r>
              <a:rPr lang="en-US" sz="1400" dirty="0" err="1"/>
              <a:t>KN.m</a:t>
            </a:r>
            <a:r>
              <a:rPr lang="en-US" sz="1400" dirty="0"/>
              <a:t>)</a:t>
            </a:r>
          </a:p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28600" y="2057400"/>
            <a:ext cx="350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r>
              <a:rPr lang="en-US" b="1" dirty="0">
                <a:latin typeface="+mj-lt"/>
              </a:rPr>
              <a:t>Hinged case at the end:</a:t>
            </a:r>
            <a:endParaRPr lang="en-US" dirty="0">
              <a:latin typeface="+mj-lt"/>
            </a:endParaRPr>
          </a:p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-76200" y="4876800"/>
            <a:ext cx="2819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b="1" dirty="0">
                <a:latin typeface="+mj-lt"/>
              </a:rPr>
              <a:t>Fixed case at the end:</a:t>
            </a:r>
          </a:p>
          <a:p>
            <a:pPr marL="342900" indent="-342900" algn="ctr" rtl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مستطيل 15"/>
          <p:cNvSpPr>
            <a:spLocks noChangeArrowheads="1"/>
          </p:cNvSpPr>
          <p:nvPr/>
        </p:nvSpPr>
        <p:spPr bwMode="auto">
          <a:xfrm>
            <a:off x="3048000" y="239713"/>
            <a:ext cx="3278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Positive moment design for beam (b1).</a:t>
            </a:r>
            <a:endParaRPr lang="ar-SA" sz="1400"/>
          </a:p>
        </p:txBody>
      </p:sp>
      <p:graphicFrame>
        <p:nvGraphicFramePr>
          <p:cNvPr id="17" name="جدول 16"/>
          <p:cNvGraphicFramePr>
            <a:graphicFrameLocks noGrp="1"/>
          </p:cNvGraphicFramePr>
          <p:nvPr/>
        </p:nvGraphicFramePr>
        <p:xfrm>
          <a:off x="1524000" y="609600"/>
          <a:ext cx="6476999" cy="817023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647700"/>
                <a:gridCol w="647700"/>
                <a:gridCol w="589222"/>
                <a:gridCol w="477578"/>
                <a:gridCol w="457200"/>
                <a:gridCol w="581024"/>
                <a:gridCol w="566737"/>
                <a:gridCol w="647700"/>
                <a:gridCol w="719139"/>
                <a:gridCol w="657223"/>
                <a:gridCol w="485776"/>
              </a:tblGrid>
              <a:tr h="52933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Mu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fixed (</a:t>
                      </a:r>
                      <a:r>
                        <a:rPr lang="en-US" sz="1000" dirty="0" err="1"/>
                        <a:t>KN.m</a:t>
                      </a:r>
                      <a:r>
                        <a:rPr lang="en-US" sz="1000" dirty="0"/>
                        <a:t>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Mu hinged (KN.m)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Mu average (KN.m)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d (mm)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b (mm)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P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As (mm2)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Asmin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(mm2)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Since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use As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(mm2)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select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</a:tr>
              <a:tr h="28768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73.67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223.68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148.68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0.0128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1845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480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As&gt;</a:t>
                      </a:r>
                      <a:r>
                        <a:rPr lang="en-US" sz="1000" dirty="0" err="1"/>
                        <a:t>Asmin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1845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6Ф 20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</a:tr>
            </a:tbl>
          </a:graphicData>
        </a:graphic>
      </p:graphicFrame>
      <p:sp>
        <p:nvSpPr>
          <p:cNvPr id="15401" name="Rectangle 1"/>
          <p:cNvSpPr>
            <a:spLocks noChangeArrowheads="1"/>
          </p:cNvSpPr>
          <p:nvPr/>
        </p:nvSpPr>
        <p:spPr bwMode="auto">
          <a:xfrm>
            <a:off x="2952750" y="1520825"/>
            <a:ext cx="3371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400"/>
              <a:t>Negative moment design for beam (b1).</a:t>
            </a:r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1447800" y="1919288"/>
          <a:ext cx="6705599" cy="82399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690442"/>
                <a:gridCol w="613726"/>
                <a:gridCol w="646969"/>
                <a:gridCol w="466688"/>
                <a:gridCol w="466688"/>
                <a:gridCol w="568336"/>
                <a:gridCol w="610530"/>
                <a:gridCol w="690442"/>
                <a:gridCol w="726243"/>
                <a:gridCol w="535093"/>
                <a:gridCol w="690442"/>
              </a:tblGrid>
              <a:tr h="529339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Mu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fixed (</a:t>
                      </a:r>
                      <a:r>
                        <a:rPr lang="en-US" sz="1000" dirty="0" err="1"/>
                        <a:t>KN.m</a:t>
                      </a:r>
                      <a:r>
                        <a:rPr lang="en-US" sz="1000" dirty="0"/>
                        <a:t>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Mu hinged (KN.m)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Mu average (</a:t>
                      </a:r>
                      <a:r>
                        <a:rPr lang="en-US" sz="1000" dirty="0" err="1"/>
                        <a:t>KN.m</a:t>
                      </a:r>
                      <a:r>
                        <a:rPr lang="en-US" sz="1000" dirty="0"/>
                        <a:t>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d (mm)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b (mm)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P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As (mm2)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/>
                        <a:t>Asmin</a:t>
                      </a:r>
                      <a:endParaRPr lang="en-US" sz="1000" dirty="0"/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(mm2)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since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use As</a:t>
                      </a: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(mm2)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select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</a:tr>
              <a:tr h="29465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150.01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75.005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240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600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0.0061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872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480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/>
                        <a:t>As&gt;Asmin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872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/>
                        <a:t>4Ф 18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767" marR="62767" marT="0" marB="0" anchor="b"/>
                </a:tc>
              </a:tr>
            </a:tbl>
          </a:graphicData>
        </a:graphic>
      </p:graphicFrame>
      <p:sp>
        <p:nvSpPr>
          <p:cNvPr id="15440" name="Rectangle 2"/>
          <p:cNvSpPr>
            <a:spLocks noChangeArrowheads="1"/>
          </p:cNvSpPr>
          <p:nvPr/>
        </p:nvSpPr>
        <p:spPr bwMode="auto">
          <a:xfrm>
            <a:off x="685800" y="3276600"/>
            <a:ext cx="9144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r>
              <a:rPr lang="en-US" sz="1600" b="1"/>
              <a:t>Shear design for beam (b1):</a:t>
            </a:r>
            <a:endParaRPr lang="en-US" sz="1600"/>
          </a:p>
          <a:p>
            <a:pPr algn="l" eaLnBrk="0" hangingPunct="0"/>
            <a:r>
              <a:rPr lang="en-US" sz="1600"/>
              <a:t>Ultimate shear at the critical section (at distance d from the face of support) is equal to:</a:t>
            </a:r>
          </a:p>
          <a:p>
            <a:pPr algn="l" eaLnBrk="0" hangingPunct="0"/>
            <a:r>
              <a:rPr lang="ar-SA" sz="1600"/>
              <a:t>                      </a:t>
            </a:r>
            <a:r>
              <a:rPr lang="en-US" sz="1600"/>
              <a:t>Vu = 135.33 KN.</a:t>
            </a:r>
          </a:p>
          <a:p>
            <a:pPr algn="l" eaLnBrk="0" hangingPunct="0"/>
            <a:r>
              <a:rPr lang="en-US" sz="1600"/>
              <a:t>Vn = (Vu/ 0.75) = 180.44 KN.</a:t>
            </a:r>
          </a:p>
          <a:p>
            <a:pPr algn="l" eaLnBrk="0" hangingPunct="0"/>
            <a:r>
              <a:rPr lang="en-US" sz="1600"/>
              <a:t>Vc = (1/6)(fc)</a:t>
            </a:r>
            <a:r>
              <a:rPr lang="en-US" sz="1600" baseline="30000"/>
              <a:t>0.5</a:t>
            </a:r>
            <a:r>
              <a:rPr lang="en-US" sz="1600"/>
              <a:t> *bw *d = 127 KN.</a:t>
            </a:r>
          </a:p>
          <a:p>
            <a:pPr algn="l" eaLnBrk="0" hangingPunct="0"/>
            <a:r>
              <a:rPr lang="en-US" sz="1600"/>
              <a:t>Vs = Vn – Vc = 53.44 KN.</a:t>
            </a:r>
          </a:p>
          <a:p>
            <a:pPr algn="l" eaLnBrk="0" hangingPunct="0"/>
            <a:r>
              <a:rPr lang="en-US" sz="1600"/>
              <a:t>Vs max = 4(Vc) = 508 KN                              Vs ≤ Vs max --------------------- OK</a:t>
            </a:r>
          </a:p>
          <a:p>
            <a:pPr algn="l" eaLnBrk="0" hangingPunct="0"/>
            <a:r>
              <a:rPr lang="en-US" sz="1600"/>
              <a:t>(Av/S) = 0.53 </a:t>
            </a:r>
          </a:p>
          <a:p>
            <a:pPr algn="l" eaLnBrk="0" hangingPunct="0"/>
            <a:r>
              <a:rPr lang="en-US" sz="1600"/>
              <a:t>(Av/S) min = 0.5</a:t>
            </a:r>
          </a:p>
          <a:p>
            <a:pPr algn="l" eaLnBrk="0" hangingPunct="0"/>
            <a:r>
              <a:rPr lang="en-US" sz="1600"/>
              <a:t>(Av/S) ≥ (Av/S) min ------------------- OK</a:t>
            </a:r>
          </a:p>
          <a:p>
            <a:pPr algn="l" eaLnBrk="0" hangingPunct="0"/>
            <a:r>
              <a:rPr lang="en-US" sz="1600"/>
              <a:t>Use 8 mm diameter stirrups:</a:t>
            </a:r>
          </a:p>
          <a:p>
            <a:pPr algn="l" eaLnBrk="0" hangingPunct="0"/>
            <a:r>
              <a:rPr lang="en-US" sz="1600"/>
              <a:t>S = 189.55 mm, here Vs ≤ 2 Vc, so S max. = min. (600mm &amp; d/2)</a:t>
            </a:r>
          </a:p>
          <a:p>
            <a:pPr algn="l" eaLnBrk="0" hangingPunct="0"/>
            <a:r>
              <a:rPr lang="en-US" sz="1600"/>
              <a:t>Use S = 120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819400"/>
          </a:xfrm>
        </p:spPr>
        <p:txBody>
          <a:bodyPr/>
          <a:lstStyle/>
          <a:p>
            <a:pPr algn="l"/>
            <a:r>
              <a:rPr lang="en-US" b="1" i="1" dirty="0" smtClean="0"/>
              <a:t>The main aims of the project are to analyze and design all parts of the structure and determine the right and economical ways to solve the </a:t>
            </a:r>
            <a:endParaRPr lang="ar-SA" b="1" i="1" dirty="0" smtClean="0"/>
          </a:p>
          <a:p>
            <a:pPr algn="l">
              <a:buNone/>
            </a:pPr>
            <a:r>
              <a:rPr lang="en-US" b="1" i="1" dirty="0" smtClean="0"/>
              <a:t>Problems facing the process.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mtClean="0"/>
              <a:t>Abstract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/>
          <a:lstStyle/>
          <a:p>
            <a:pPr algn="ctr"/>
            <a:r>
              <a:rPr lang="en-US" smtClean="0">
                <a:cs typeface="Times New Roman" pitchFamily="18" charset="0"/>
              </a:rPr>
              <a:t>The other Beams have been working in the same way as in the last</a:t>
            </a:r>
          </a:p>
          <a:p>
            <a:pPr algn="ctr"/>
            <a:endParaRPr 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219200"/>
          </a:xfrm>
        </p:spPr>
        <p:txBody>
          <a:bodyPr/>
          <a:lstStyle/>
          <a:p>
            <a:pPr algn="ctr"/>
            <a:r>
              <a:rPr sz="6000" b="1" smtClean="0"/>
              <a:t>COLUMNS</a:t>
            </a:r>
            <a:endParaRPr lang="ar-SA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 marL="0" indent="0" algn="l" rtl="0">
              <a:buFont typeface="Wingdings 2" pitchFamily="18" charset="2"/>
              <a:buNone/>
            </a:pPr>
            <a:r>
              <a:rPr lang="en-US" sz="2000" smtClean="0">
                <a:latin typeface="Adobe Heiti Std R" pitchFamily="34" charset="-128"/>
                <a:ea typeface="Adobe Heiti Std R" pitchFamily="34" charset="-128"/>
                <a:cs typeface="Times New Roman" pitchFamily="18" charset="0"/>
              </a:rPr>
              <a:t>There are three methods to perform analysis and design of earthquake:</a:t>
            </a:r>
          </a:p>
          <a:p>
            <a:pPr marL="0" indent="0" algn="l" rtl="0">
              <a:buFont typeface="Wingdings 2" pitchFamily="18" charset="2"/>
              <a:buNone/>
            </a:pPr>
            <a:endParaRPr lang="en-US" sz="2000" smtClean="0">
              <a:latin typeface="Adobe Heiti Std R" pitchFamily="34" charset="-128"/>
              <a:ea typeface="Adobe Heiti Std R" pitchFamily="34" charset="-128"/>
              <a:cs typeface="Times New Roman" pitchFamily="18" charset="0"/>
            </a:endParaRPr>
          </a:p>
          <a:p>
            <a:pPr marL="0" indent="0" algn="l" rtl="0">
              <a:buFont typeface="Wingdings 2" pitchFamily="18" charset="2"/>
              <a:buNone/>
            </a:pPr>
            <a:r>
              <a:rPr lang="en-US" sz="2000" smtClean="0">
                <a:latin typeface="Adobe Heiti Std R" pitchFamily="34" charset="-128"/>
                <a:ea typeface="Adobe Heiti Std R" pitchFamily="34" charset="-128"/>
                <a:cs typeface="Times New Roman" pitchFamily="18" charset="0"/>
              </a:rPr>
              <a:t>1-Time history.</a:t>
            </a:r>
          </a:p>
          <a:p>
            <a:pPr marL="0" indent="0" algn="l" rtl="0">
              <a:buFont typeface="Wingdings 2" pitchFamily="18" charset="2"/>
              <a:buNone/>
            </a:pPr>
            <a:r>
              <a:rPr lang="en-US" sz="2000" smtClean="0">
                <a:latin typeface="Adobe Heiti Std R" pitchFamily="34" charset="-128"/>
                <a:ea typeface="Adobe Heiti Std R" pitchFamily="34" charset="-128"/>
                <a:cs typeface="Times New Roman" pitchFamily="18" charset="0"/>
              </a:rPr>
              <a:t>2-Response spectrum.</a:t>
            </a:r>
          </a:p>
          <a:p>
            <a:pPr marL="0" indent="0" algn="l" rtl="0">
              <a:buFont typeface="Wingdings 2" pitchFamily="18" charset="2"/>
              <a:buNone/>
            </a:pPr>
            <a:r>
              <a:rPr lang="en-US" sz="2000" smtClean="0">
                <a:latin typeface="Adobe Heiti Std R" pitchFamily="34" charset="-128"/>
                <a:ea typeface="Adobe Heiti Std R" pitchFamily="34" charset="-128"/>
                <a:cs typeface="Times New Roman" pitchFamily="18" charset="0"/>
              </a:rPr>
              <a:t>3-Equivalent static.</a:t>
            </a:r>
          </a:p>
          <a:p>
            <a:pPr marL="0" indent="0" algn="l" rtl="0">
              <a:buFont typeface="Wingdings 2" pitchFamily="18" charset="2"/>
              <a:buNone/>
            </a:pPr>
            <a:endParaRPr lang="en-US" sz="2000" i="1" smtClean="0">
              <a:latin typeface="Adobe Heiti Std R" pitchFamily="34" charset="-128"/>
              <a:ea typeface="Adobe Heiti Std R" pitchFamily="34" charset="-128"/>
              <a:cs typeface="Times New Roman" pitchFamily="18" charset="0"/>
            </a:endParaRPr>
          </a:p>
          <a:p>
            <a:pPr marL="0" indent="0" algn="l" rtl="0">
              <a:buFont typeface="Wingdings 2" pitchFamily="18" charset="2"/>
              <a:buNone/>
            </a:pPr>
            <a:r>
              <a:rPr lang="en-US" sz="2000" b="1" smtClean="0">
                <a:latin typeface="Adobe Heiti Std R" pitchFamily="34" charset="-128"/>
                <a:ea typeface="Adobe Heiti Std R" pitchFamily="34" charset="-128"/>
                <a:cs typeface="Times New Roman" pitchFamily="18" charset="0"/>
              </a:rPr>
              <a:t>In this project dynamic analysis and design will be done using the Response spectrum method </a:t>
            </a:r>
            <a:endParaRPr lang="ar-JO" sz="2000" b="1" smtClean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9448800" cy="1828800"/>
          </a:xfrm>
        </p:spPr>
        <p:txBody>
          <a:bodyPr/>
          <a:lstStyle/>
          <a:p>
            <a:pPr>
              <a:defRPr/>
            </a:pPr>
            <a:r>
              <a:rPr sz="2800" b="1" smtClean="0">
                <a:solidFill>
                  <a:schemeClr val="tx1"/>
                </a:solidFill>
              </a:rPr>
              <a:t>We will design the column of this structure against earthquake </a:t>
            </a:r>
            <a:br>
              <a:rPr sz="2800" b="1" smtClean="0">
                <a:solidFill>
                  <a:schemeClr val="tx1"/>
                </a:solidFill>
              </a:rPr>
            </a:br>
            <a:endParaRPr lang="ar-JO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عنصر نائب للمحتوى 1"/>
          <p:cNvSpPr>
            <a:spLocks noGrp="1"/>
          </p:cNvSpPr>
          <p:nvPr>
            <p:ph idx="1"/>
          </p:nvPr>
        </p:nvSpPr>
        <p:spPr>
          <a:xfrm>
            <a:off x="381000" y="5715000"/>
            <a:ext cx="8458200" cy="1219200"/>
          </a:xfrm>
        </p:spPr>
        <p:txBody>
          <a:bodyPr/>
          <a:lstStyle/>
          <a:p>
            <a:pPr algn="l"/>
            <a:r>
              <a:rPr lang="en-US" sz="1800" smtClean="0">
                <a:cs typeface="Times New Roman" pitchFamily="18" charset="0"/>
              </a:rPr>
              <a:t>Figure1  Hazard map of Palestine in terms of earthquake response spectral acceleration in g, for 475 years return period and damping ratio of 5% computed for periods: a) 0.2 sec; and b) 1 sec</a:t>
            </a:r>
            <a:endParaRPr lang="ar-JO" sz="1800" smtClean="0"/>
          </a:p>
        </p:txBody>
      </p:sp>
      <p:pic>
        <p:nvPicPr>
          <p:cNvPr id="6147" name="صورة 3" descr="C:\Users\Hamidi\Desktop\بدون عنوان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066800"/>
            <a:ext cx="3048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صورة 4" descr="C:\Users\Hamidi\Desktop\252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066800"/>
            <a:ext cx="2971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عنصر نائب للمحتوى 1"/>
          <p:cNvSpPr txBox="1">
            <a:spLocks/>
          </p:cNvSpPr>
          <p:nvPr/>
        </p:nvSpPr>
        <p:spPr bwMode="auto">
          <a:xfrm>
            <a:off x="381000" y="228600"/>
            <a:ext cx="845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/>
              <a:t>From the map the response spectral Values Ss, S1 are found for Ramallah City as Approximately 27 and 7 percent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81000" y="838200"/>
            <a:ext cx="8763000" cy="5486400"/>
          </a:xfrm>
        </p:spPr>
        <p:txBody>
          <a:bodyPr/>
          <a:lstStyle/>
          <a:p>
            <a:pPr marL="0" indent="0" algn="l" rtl="0">
              <a:buFont typeface="Wingdings 2" pitchFamily="18" charset="2"/>
              <a:buNone/>
              <a:defRPr/>
            </a:pPr>
            <a:endParaRPr lang="en-US" sz="2800" dirty="0" smtClean="0">
              <a:ea typeface="Adobe Heiti Std R" pitchFamily="34" charset="-128"/>
            </a:endParaRPr>
          </a:p>
          <a:p>
            <a:pPr marL="0" indent="0" algn="l" rtl="0">
              <a:buFont typeface="Wingdings 2" pitchFamily="18" charset="2"/>
              <a:buNone/>
              <a:defRPr/>
            </a:pPr>
            <a:r>
              <a:rPr lang="en-US" sz="2800" dirty="0" smtClean="0">
                <a:ea typeface="Adobe Heiti Std R" pitchFamily="34" charset="-128"/>
              </a:rPr>
              <a:t>I: seismic factor (importance factor) = 1.25</a:t>
            </a:r>
          </a:p>
          <a:p>
            <a:pPr algn="l">
              <a:buFont typeface="Wingdings 2" pitchFamily="18" charset="2"/>
              <a:buNone/>
              <a:defRPr/>
            </a:pPr>
            <a:r>
              <a:rPr lang="en-US" sz="2800" dirty="0" smtClean="0"/>
              <a:t>The approximate parameter Ct and x are 0.02 and 0.75 for this structural system </a:t>
            </a:r>
          </a:p>
          <a:p>
            <a:pPr algn="l">
              <a:buFont typeface="Wingdings 2" pitchFamily="18" charset="2"/>
              <a:buNone/>
              <a:defRPr/>
            </a:pPr>
            <a:r>
              <a:rPr lang="en-US" sz="2800" dirty="0" smtClean="0"/>
              <a:t>The Site class can found as B for rock soil profile </a:t>
            </a:r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533400" y="4267200"/>
            <a:ext cx="7620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200" b="1">
                <a:cs typeface="Calibri" pitchFamily="34" charset="0"/>
              </a:rPr>
              <a:t> </a:t>
            </a:r>
            <a:r>
              <a:rPr lang="en-US" sz="3200" b="1"/>
              <a:t>This all information will put in sap 2000 </a:t>
            </a:r>
            <a:r>
              <a:rPr lang="en-US" sz="3200" b="1">
                <a:cs typeface="Calibri" pitchFamily="34" charset="0"/>
              </a:rPr>
              <a:t>for analysis and design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914400"/>
            <a:ext cx="6973888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2286000" y="130175"/>
            <a:ext cx="46482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en-US" sz="40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Dynamic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57200"/>
            <a:ext cx="6126163" cy="580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فرعي 2"/>
          <p:cNvSpPr txBox="1">
            <a:spLocks/>
          </p:cNvSpPr>
          <p:nvPr/>
        </p:nvSpPr>
        <p:spPr bwMode="auto">
          <a:xfrm>
            <a:off x="609600" y="1828800"/>
            <a:ext cx="777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3200" i="1" dirty="0">
                <a:latin typeface="+mn-lt"/>
                <a:cs typeface="+mn-cs"/>
              </a:rPr>
              <a:t>1. added default design combination by sap</a:t>
            </a:r>
          </a:p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en-US" sz="3200" i="1" dirty="0">
                <a:latin typeface="+mn-lt"/>
                <a:cs typeface="+mn-cs"/>
              </a:rPr>
              <a:t> the concrete frame design </a:t>
            </a:r>
          </a:p>
          <a:p>
            <a:pPr algn="l">
              <a:defRPr/>
            </a:pPr>
            <a:r>
              <a:rPr lang="en-US" sz="3200" i="1" dirty="0">
                <a:latin typeface="+mn-lt"/>
              </a:rPr>
              <a:t>2. taking  the envelope of the combinations</a:t>
            </a:r>
          </a:p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lang="en-US" sz="2600" i="1" dirty="0">
              <a:latin typeface="+mn-lt"/>
              <a:cs typeface="+mn-cs"/>
            </a:endParaRPr>
          </a:p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lang="en-US" sz="2600" i="1" dirty="0">
              <a:latin typeface="+mn-lt"/>
              <a:cs typeface="+mn-cs"/>
            </a:endParaRPr>
          </a:p>
          <a:p>
            <a:pPr marL="273050" indent="-273050" algn="l" eaLnBrk="0" hangingPunct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lang="en-US" sz="2600" i="1" dirty="0">
              <a:latin typeface="+mn-lt"/>
              <a:cs typeface="+mn-cs"/>
            </a:endParaRPr>
          </a:p>
        </p:txBody>
      </p:sp>
      <p:sp>
        <p:nvSpPr>
          <p:cNvPr id="10243" name="مستطيل 4"/>
          <p:cNvSpPr>
            <a:spLocks noChangeArrowheads="1"/>
          </p:cNvSpPr>
          <p:nvPr/>
        </p:nvSpPr>
        <p:spPr bwMode="auto">
          <a:xfrm>
            <a:off x="2057400" y="457200"/>
            <a:ext cx="4572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/>
              <a:t>Load combination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295400"/>
            <a:ext cx="8077200" cy="5029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sz="3200" b="1" smtClean="0"/>
              <a:t>Columns</a:t>
            </a:r>
            <a:r>
              <a:rPr smtClean="0"/>
              <a:t> </a:t>
            </a:r>
            <a:r>
              <a:rPr sz="3200" b="1" smtClean="0"/>
              <a:t>grouping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43001"/>
            <a:ext cx="8077200" cy="5410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smtClean="0"/>
              <a:t>ID from grid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4495800"/>
            <a:ext cx="8229600" cy="1219200"/>
          </a:xfrm>
        </p:spPr>
        <p:txBody>
          <a:bodyPr>
            <a:noAutofit/>
          </a:bodyPr>
          <a:lstStyle/>
          <a:p>
            <a:r>
              <a:rPr lang="ar-SA" sz="2400" b="1" i="1" dirty="0" smtClean="0"/>
              <a:t/>
            </a:r>
            <a:br>
              <a:rPr lang="ar-SA" sz="2400" b="1" i="1" dirty="0" smtClean="0"/>
            </a:br>
            <a:r>
              <a:rPr lang="ar-SA" sz="2400" b="1" i="1" dirty="0" smtClean="0"/>
              <a:t/>
            </a:r>
            <a:br>
              <a:rPr lang="ar-SA" sz="2400" b="1" i="1" dirty="0" smtClean="0"/>
            </a:br>
            <a:r>
              <a:rPr lang="ar-SA" sz="2400" b="1" i="1" dirty="0" smtClean="0"/>
              <a:t/>
            </a:r>
            <a:br>
              <a:rPr lang="ar-SA" sz="2400" b="1" i="1" dirty="0" smtClean="0"/>
            </a:br>
            <a:r>
              <a:rPr lang="ar-SA" sz="2400" b="1" i="1" dirty="0" smtClean="0"/>
              <a:t/>
            </a:r>
            <a:br>
              <a:rPr lang="ar-SA" sz="2400" b="1" i="1" dirty="0" smtClean="0"/>
            </a:br>
            <a:r>
              <a:rPr lang="ar-SA" sz="2400" b="1" i="1" dirty="0" smtClean="0"/>
              <a:t/>
            </a:r>
            <a:br>
              <a:rPr lang="ar-SA" sz="2400" b="1" i="1" dirty="0" smtClean="0"/>
            </a:br>
            <a:r>
              <a:rPr sz="2400" b="1" i="1" smtClean="0"/>
              <a:t>our project is alreehan tower, 12 stories:</a:t>
            </a:r>
            <a:r>
              <a:rPr sz="2400" smtClean="0"/>
              <a:t/>
            </a:r>
            <a:br>
              <a:rPr sz="2400" smtClean="0"/>
            </a:br>
            <a:r>
              <a:rPr sz="2400" b="1" i="1" smtClean="0"/>
              <a:t>We choose:</a:t>
            </a:r>
            <a:r>
              <a:rPr sz="2400" smtClean="0"/>
              <a:t/>
            </a:r>
            <a:br>
              <a:rPr sz="2400" smtClean="0"/>
            </a:br>
            <a:r>
              <a:rPr sz="2400" b="1" i="1" smtClean="0"/>
              <a:t> </a:t>
            </a:r>
            <a:r>
              <a:rPr sz="2400" smtClean="0"/>
              <a:t/>
            </a:r>
            <a:br>
              <a:rPr sz="2400" smtClean="0"/>
            </a:br>
            <a:r>
              <a:rPr sz="2400" b="1" i="1" smtClean="0"/>
              <a:t> </a:t>
            </a:r>
            <a:r>
              <a:rPr lang="ar-SA" sz="2400" b="1" i="1" dirty="0" smtClean="0"/>
              <a:t/>
            </a:r>
            <a:br>
              <a:rPr lang="ar-SA" sz="2400" b="1" i="1" dirty="0" smtClean="0"/>
            </a:br>
            <a:r>
              <a:rPr sz="2400" b="1" i="1" smtClean="0"/>
              <a:t>*The frame structure as a structural system to design according it</a:t>
            </a:r>
            <a:r>
              <a:rPr sz="2400" smtClean="0"/>
              <a:t/>
            </a:r>
            <a:br>
              <a:rPr sz="2400" smtClean="0"/>
            </a:br>
            <a:r>
              <a:rPr sz="2400" b="1" i="1" smtClean="0"/>
              <a:t>Because we just have beams, columns and slabs which distributes symmetrically with no inclined ones.</a:t>
            </a:r>
            <a:r>
              <a:rPr sz="2400" smtClean="0"/>
              <a:t/>
            </a:r>
            <a:br>
              <a:rPr sz="2400" smtClean="0"/>
            </a:br>
            <a:r>
              <a:rPr sz="2400" b="1" i="1" smtClean="0"/>
              <a:t> </a:t>
            </a:r>
            <a:r>
              <a:rPr sz="2400" smtClean="0"/>
              <a:t/>
            </a:r>
            <a:br>
              <a:rPr sz="2400" smtClean="0"/>
            </a:br>
            <a:r>
              <a:rPr sz="2400" b="1" i="1" smtClean="0"/>
              <a:t>* The concrete and reinforced concrete as a material for building, this is the available material we can use in state of our available technology here in Palestine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87680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We have two design dimensions: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dirty="0" smtClean="0"/>
              <a:t>First one: given by architectural engineer</a:t>
            </a:r>
          </a:p>
          <a:p>
            <a:pPr algn="l"/>
            <a:r>
              <a:rPr lang="en-US" dirty="0" smtClean="0"/>
              <a:t>These dimensions are preliminary and it have some</a:t>
            </a:r>
          </a:p>
          <a:p>
            <a:pPr algn="l">
              <a:buNone/>
            </a:pPr>
            <a:r>
              <a:rPr lang="en-US" dirty="0" smtClean="0"/>
              <a:t> problems that we cant put the area of steel(bars) in</a:t>
            </a:r>
          </a:p>
          <a:p>
            <a:pPr algn="l">
              <a:buNone/>
            </a:pPr>
            <a:r>
              <a:rPr lang="en-US" dirty="0" smtClean="0"/>
              <a:t> these dimensions as specified in ACI code and it have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high value of percent of steel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sz="2800" b="1" smtClean="0"/>
              <a:t>Columns dimensions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We increase the dimensions of columns in order to make it possible to distribute bars with spacing within ACI code limits</a:t>
            </a:r>
          </a:p>
          <a:p>
            <a:pPr algn="l">
              <a:buNone/>
            </a:pPr>
            <a:r>
              <a:rPr lang="en-US" dirty="0" smtClean="0"/>
              <a:t>&amp;</a:t>
            </a:r>
          </a:p>
          <a:p>
            <a:pPr algn="l">
              <a:buNone/>
            </a:pPr>
            <a:r>
              <a:rPr lang="en-US" dirty="0" smtClean="0"/>
              <a:t>Decrease the values of steel percentage to be nearby the economical percent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</a:t>
            </a:r>
            <a:r>
              <a:rPr sz="2800" b="1" smtClean="0"/>
              <a:t>he second:we assume other dimensions 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</a:t>
            </a:r>
            <a:r>
              <a:rPr sz="3200" b="1" smtClean="0"/>
              <a:t>wo designs comparison</a:t>
            </a:r>
            <a:endParaRPr lang="ar-SA" sz="3200" b="1" dirty="0"/>
          </a:p>
        </p:txBody>
      </p:sp>
      <p:pic>
        <p:nvPicPr>
          <p:cNvPr id="6" name="Content Placeholder 5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000108"/>
            <a:ext cx="7715304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algn="l">
              <a:buNone/>
            </a:pPr>
            <a:r>
              <a:rPr lang="en-US" sz="2400" b="1" dirty="0" smtClean="0"/>
              <a:t>4.2.1 Design column in group 1:</a:t>
            </a:r>
            <a:endParaRPr lang="en-US" sz="2400" dirty="0" smtClean="0"/>
          </a:p>
          <a:p>
            <a:pPr algn="l">
              <a:buNone/>
            </a:pPr>
            <a:r>
              <a:rPr lang="en-US" sz="2400" b="1" dirty="0" smtClean="0"/>
              <a:t> </a:t>
            </a:r>
            <a:endParaRPr lang="en-US" sz="2400" dirty="0" smtClean="0"/>
          </a:p>
          <a:p>
            <a:pPr algn="l">
              <a:buNone/>
            </a:pPr>
            <a:r>
              <a:rPr lang="en-US" sz="2400" dirty="0" err="1" smtClean="0"/>
              <a:t>P</a:t>
            </a:r>
            <a:r>
              <a:rPr lang="en-US" sz="2400" baseline="-25000" dirty="0" err="1" smtClean="0"/>
              <a:t>u</a:t>
            </a:r>
            <a:r>
              <a:rPr lang="en-US" sz="2400" dirty="0" smtClean="0"/>
              <a:t> = 4795 KN</a:t>
            </a:r>
          </a:p>
          <a:p>
            <a:pPr algn="l">
              <a:buNone/>
            </a:pPr>
            <a:r>
              <a:rPr lang="en-US" sz="2400" dirty="0" err="1" smtClean="0"/>
              <a:t>P</a:t>
            </a:r>
            <a:r>
              <a:rPr lang="en-US" sz="2400" baseline="-25000" dirty="0" err="1" smtClean="0"/>
              <a:t>n</a:t>
            </a:r>
            <a:r>
              <a:rPr lang="en-US" sz="2400" dirty="0" smtClean="0"/>
              <a:t> max = ( 4795/0.65 ) = 7377 KN</a:t>
            </a:r>
          </a:p>
          <a:p>
            <a:pPr algn="l">
              <a:buNone/>
            </a:pPr>
            <a:r>
              <a:rPr lang="en-US" sz="2400" dirty="0" err="1" smtClean="0"/>
              <a:t>P</a:t>
            </a:r>
            <a:r>
              <a:rPr lang="en-US" sz="2400" baseline="-25000" dirty="0" err="1" smtClean="0"/>
              <a:t>n</a:t>
            </a:r>
            <a:r>
              <a:rPr lang="en-US" sz="2400" dirty="0" smtClean="0"/>
              <a:t> max = 0.8 [ 0.85*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c</a:t>
            </a:r>
            <a:r>
              <a:rPr lang="en-US" sz="2400" baseline="30000" dirty="0" smtClean="0"/>
              <a:t>~</a:t>
            </a:r>
            <a:r>
              <a:rPr lang="en-US" sz="2400" dirty="0" smtClean="0"/>
              <a:t>*(Ag – As ) + Fy*As )</a:t>
            </a:r>
          </a:p>
          <a:p>
            <a:pPr algn="l">
              <a:buNone/>
            </a:pPr>
            <a:r>
              <a:rPr lang="en-US" sz="2400" dirty="0" smtClean="0"/>
              <a:t>7377*1000 = 0.8 [ 0.85 * 28 *( 400*800  - As ) + 420*As</a:t>
            </a:r>
          </a:p>
          <a:p>
            <a:pPr algn="l">
              <a:buNone/>
            </a:pPr>
            <a:r>
              <a:rPr lang="en-US" sz="2400" dirty="0" smtClean="0"/>
              <a:t>As = 4052 mm</a:t>
            </a:r>
            <a:r>
              <a:rPr lang="en-US" sz="2400" baseline="30000" dirty="0" smtClean="0"/>
              <a:t>2</a:t>
            </a: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ρ= As/Ag = ( 4052)/(400*800) = 1.26 % &gt; </a:t>
            </a:r>
            <a:r>
              <a:rPr lang="en-US" sz="2400" dirty="0" err="1" smtClean="0"/>
              <a:t>ρ</a:t>
            </a:r>
            <a:r>
              <a:rPr lang="en-US" sz="2400" baseline="-25000" dirty="0" err="1" smtClean="0"/>
              <a:t>min</a:t>
            </a:r>
            <a:r>
              <a:rPr lang="en-US" sz="2400" dirty="0" smtClean="0"/>
              <a:t>=1% ………………. OK</a:t>
            </a:r>
          </a:p>
          <a:p>
            <a:pPr algn="l">
              <a:buNone/>
            </a:pPr>
            <a:r>
              <a:rPr lang="en-US" sz="2400" dirty="0" smtClean="0"/>
              <a:t> </a:t>
            </a:r>
          </a:p>
          <a:p>
            <a:pPr algn="l">
              <a:buNone/>
            </a:pPr>
            <a:r>
              <a:rPr lang="en-US" sz="2400" dirty="0" smtClean="0"/>
              <a:t>Use 14Ф20mm (As=4396mm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G</a:t>
            </a:r>
            <a:r>
              <a:rPr sz="3200" b="1" smtClean="0"/>
              <a:t>roups design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4191000"/>
          </a:xfrm>
        </p:spPr>
        <p:txBody>
          <a:bodyPr/>
          <a:lstStyle/>
          <a:p>
            <a:pPr algn="l"/>
            <a:r>
              <a:rPr lang="en-US" sz="2000" dirty="0" smtClean="0"/>
              <a:t> </a:t>
            </a:r>
          </a:p>
          <a:p>
            <a:pPr algn="l">
              <a:buNone/>
            </a:pPr>
            <a:r>
              <a:rPr lang="en-US" sz="2000" dirty="0" smtClean="0"/>
              <a:t>* check buckling:</a:t>
            </a:r>
          </a:p>
          <a:p>
            <a:pPr algn="l">
              <a:buNone/>
            </a:pPr>
            <a:r>
              <a:rPr lang="en-US" sz="2000" dirty="0" smtClean="0"/>
              <a:t>Check if column is short or long </a:t>
            </a:r>
          </a:p>
          <a:p>
            <a:pPr algn="l">
              <a:buNone/>
            </a:pPr>
            <a:r>
              <a:rPr lang="en-US" sz="2000" dirty="0" smtClean="0"/>
              <a:t>[(K*Lu)/r] &lt; [34 – 12(M1/M2)] ………… for short column </a:t>
            </a:r>
          </a:p>
          <a:p>
            <a:pPr algn="l">
              <a:buNone/>
            </a:pPr>
            <a:r>
              <a:rPr lang="en-US" sz="2000" dirty="0" smtClean="0"/>
              <a:t>K = 0.75  , Lu = (3.1 – 0.06)  ,  r = </a:t>
            </a:r>
            <a:r>
              <a:rPr lang="en-US" sz="2000" dirty="0" smtClean="0"/>
              <a:t>0.3h </a:t>
            </a:r>
            <a:r>
              <a:rPr lang="en-US" sz="2000" dirty="0" smtClean="0"/>
              <a:t>= </a:t>
            </a:r>
            <a:r>
              <a:rPr lang="en-US" sz="2000" dirty="0" smtClean="0"/>
              <a:t>0.3*0.8 </a:t>
            </a:r>
            <a:r>
              <a:rPr lang="en-US" sz="2000" dirty="0" smtClean="0"/>
              <a:t>= </a:t>
            </a:r>
            <a:r>
              <a:rPr lang="en-US" sz="2000" dirty="0" smtClean="0"/>
              <a:t>0.24  </a:t>
            </a:r>
            <a:r>
              <a:rPr lang="en-US" sz="2000" dirty="0" smtClean="0"/>
              <a:t>,  M1 = M2</a:t>
            </a:r>
          </a:p>
          <a:p>
            <a:pPr algn="l">
              <a:buNone/>
            </a:pPr>
            <a:r>
              <a:rPr lang="en-US" sz="2000" dirty="0" smtClean="0"/>
              <a:t>(0.75 * 3.04)/ </a:t>
            </a:r>
            <a:r>
              <a:rPr lang="en-US" sz="2000" dirty="0" smtClean="0"/>
              <a:t>0.24= 9.5  </a:t>
            </a:r>
            <a:r>
              <a:rPr lang="en-US" sz="2000" dirty="0" smtClean="0"/>
              <a:t>,         34-12(1)=22</a:t>
            </a:r>
          </a:p>
          <a:p>
            <a:pPr algn="l">
              <a:buNone/>
            </a:pPr>
            <a:r>
              <a:rPr lang="en-US" sz="2000" dirty="0" smtClean="0"/>
              <a:t>So , [(K*Lu)/r] &lt; [34 – 12(M1/M2)] ………………… OK </a:t>
            </a:r>
          </a:p>
          <a:p>
            <a:pPr algn="l">
              <a:buNone/>
            </a:pPr>
            <a:r>
              <a:rPr lang="en-US" sz="2000" dirty="0" smtClean="0"/>
              <a:t> </a:t>
            </a:r>
          </a:p>
          <a:p>
            <a:pPr algn="l">
              <a:buNone/>
            </a:pPr>
            <a:r>
              <a:rPr lang="en-US" sz="2000" dirty="0" err="1" smtClean="0"/>
              <a:t>P</a:t>
            </a:r>
            <a:r>
              <a:rPr lang="en-US" sz="2000" baseline="-25000" dirty="0" err="1" smtClean="0"/>
              <a:t>cr</a:t>
            </a:r>
            <a:r>
              <a:rPr lang="en-US" sz="2000" dirty="0" smtClean="0"/>
              <a:t> = π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EI / (KL)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smtClean="0"/>
              <a:t>EI = (0.4 * E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*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g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) / (1 + </a:t>
            </a:r>
            <a:r>
              <a:rPr lang="en-US" sz="2000" dirty="0" err="1" smtClean="0"/>
              <a:t>B</a:t>
            </a:r>
            <a:r>
              <a:rPr lang="en-US" sz="2000" baseline="-25000" dirty="0" err="1" smtClean="0"/>
              <a:t>d</a:t>
            </a:r>
            <a:r>
              <a:rPr lang="en-US" sz="2000" dirty="0" smtClean="0"/>
              <a:t> )</a:t>
            </a:r>
          </a:p>
          <a:p>
            <a:pPr algn="l">
              <a:buNone/>
            </a:pPr>
            <a:r>
              <a:rPr lang="en-US" sz="2000" dirty="0" err="1" smtClean="0"/>
              <a:t>B</a:t>
            </a:r>
            <a:r>
              <a:rPr lang="en-US" sz="2000" baseline="-25000" dirty="0" err="1" smtClean="0"/>
              <a:t>d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=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(1.2D</a:t>
            </a:r>
            <a:r>
              <a:rPr lang="en-US" sz="2000" baseline="-25000" dirty="0" smtClean="0"/>
              <a:t>L</a:t>
            </a:r>
            <a:r>
              <a:rPr lang="en-US" sz="2000" dirty="0" smtClean="0"/>
              <a:t> /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u</a:t>
            </a:r>
            <a:r>
              <a:rPr lang="en-US" sz="2000" dirty="0" smtClean="0"/>
              <a:t>) = 3676 / 4795 = 0.767</a:t>
            </a:r>
          </a:p>
          <a:p>
            <a:pPr algn="l">
              <a:buNone/>
            </a:pPr>
            <a:r>
              <a:rPr lang="en-US" sz="2000" dirty="0" err="1" smtClean="0"/>
              <a:t>E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= 4700 ( 28 )</a:t>
            </a:r>
            <a:r>
              <a:rPr lang="en-US" sz="2000" baseline="30000" dirty="0" smtClean="0"/>
              <a:t>0.5 </a:t>
            </a:r>
            <a:r>
              <a:rPr lang="en-US" sz="2000" dirty="0" smtClean="0"/>
              <a:t> = 24870 MPa</a:t>
            </a:r>
          </a:p>
          <a:p>
            <a:pPr algn="l">
              <a:buNone/>
            </a:pPr>
            <a:r>
              <a:rPr lang="en-US" sz="2000" dirty="0" err="1" smtClean="0"/>
              <a:t>I</a:t>
            </a:r>
            <a:r>
              <a:rPr lang="en-US" sz="2000" baseline="-25000" dirty="0" err="1" smtClean="0"/>
              <a:t>g</a:t>
            </a:r>
            <a:r>
              <a:rPr lang="en-US" sz="2000" dirty="0" smtClean="0"/>
              <a:t> = ( bh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)/12 = ( 400*800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)/12 = 1.71*10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 mm</a:t>
            </a:r>
            <a:r>
              <a:rPr lang="en-US" sz="2000" baseline="30000" dirty="0" smtClean="0"/>
              <a:t>4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smtClean="0"/>
              <a:t>EI = 9.61*10</a:t>
            </a:r>
            <a:r>
              <a:rPr lang="en-US" sz="2000" baseline="30000" dirty="0" smtClean="0"/>
              <a:t>13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smtClean="0"/>
              <a:t> </a:t>
            </a:r>
            <a:r>
              <a:rPr lang="en-US" sz="2000" baseline="-25000" dirty="0" smtClean="0"/>
              <a:t>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cr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 = π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(9.61*10</a:t>
            </a:r>
            <a:r>
              <a:rPr lang="en-US" sz="2000" baseline="30000" dirty="0" smtClean="0"/>
              <a:t>13</a:t>
            </a:r>
            <a:r>
              <a:rPr lang="en-US" sz="2000" dirty="0" smtClean="0"/>
              <a:t>) / ( ( 0.75 * 3100 )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* 1000 ) = 175288 KN</a:t>
            </a:r>
          </a:p>
          <a:p>
            <a:pPr algn="l">
              <a:buNone/>
            </a:pPr>
            <a:r>
              <a:rPr lang="en-US" sz="2000" dirty="0" smtClean="0"/>
              <a:t>0.75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cr</a:t>
            </a:r>
            <a:r>
              <a:rPr lang="en-US" sz="2000" dirty="0" smtClean="0"/>
              <a:t> = 131466 KN  &gt;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u</a:t>
            </a:r>
            <a:r>
              <a:rPr lang="en-US" sz="2000" dirty="0" smtClean="0"/>
              <a:t>  …………………. Ok ( no buckling ) </a:t>
            </a:r>
          </a:p>
          <a:p>
            <a:pPr algn="l"/>
            <a:endParaRPr lang="ar-S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</a:t>
            </a:r>
            <a:r>
              <a:rPr sz="2800" b="1" smtClean="0"/>
              <a:t>heck for buckling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16 Db = 16 * 20 = 320mm</a:t>
            </a:r>
          </a:p>
          <a:p>
            <a:pPr algn="l">
              <a:buNone/>
            </a:pPr>
            <a:r>
              <a:rPr lang="en-US" dirty="0" smtClean="0"/>
              <a:t>Or</a:t>
            </a:r>
          </a:p>
          <a:p>
            <a:pPr algn="l">
              <a:buNone/>
            </a:pPr>
            <a:r>
              <a:rPr lang="en-US" dirty="0" smtClean="0"/>
              <a:t>48 Ds = 48 * 10 = 480mm</a:t>
            </a:r>
          </a:p>
          <a:p>
            <a:pPr algn="l">
              <a:buNone/>
            </a:pPr>
            <a:r>
              <a:rPr lang="en-US" dirty="0" smtClean="0"/>
              <a:t>Or</a:t>
            </a:r>
          </a:p>
          <a:p>
            <a:pPr algn="l">
              <a:buNone/>
            </a:pPr>
            <a:r>
              <a:rPr lang="en-US" dirty="0" smtClean="0"/>
              <a:t>Least column dimension = 400mm</a:t>
            </a:r>
          </a:p>
          <a:p>
            <a:pPr algn="l">
              <a:buNone/>
            </a:pPr>
            <a:r>
              <a:rPr lang="en-US" dirty="0" smtClean="0"/>
              <a:t>Take the smaller ………………………….. </a:t>
            </a:r>
            <a:r>
              <a:rPr lang="en-US" b="1" dirty="0" smtClean="0"/>
              <a:t>S = 320 mm</a:t>
            </a:r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b="1" smtClean="0"/>
              <a:t>* Spaces between ties :-</a:t>
            </a:r>
            <a:r>
              <a:rPr sz="3200" smtClean="0"/>
              <a:t/>
            </a:r>
            <a:br>
              <a:rPr sz="3200" smtClean="0"/>
            </a:b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3000" y="-76200"/>
            <a:ext cx="7467600" cy="1143000"/>
          </a:xfrm>
          <a:prstGeom prst="rect">
            <a:avLst/>
          </a:prstGeom>
          <a:ln w="6350" cap="rnd">
            <a:noFill/>
          </a:ln>
        </p:spPr>
        <p:txBody>
          <a:bodyPr anchor="b">
            <a:normAutofit fontScale="92500"/>
          </a:bodyPr>
          <a:lstStyle/>
          <a:p>
            <a:pPr algn="l" eaLnBrk="0" hangingPunct="0">
              <a:defRPr/>
            </a:pPr>
            <a:r>
              <a:rPr lang="en-US" sz="4200" b="1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Choice of the Type of Foundation </a:t>
            </a:r>
            <a:endParaRPr lang="en-US" sz="4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533400" y="2598738"/>
            <a:ext cx="7696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/>
            <a:r>
              <a:rPr lang="en-US" sz="2400">
                <a:latin typeface="Cambria" pitchFamily="18" charset="0"/>
                <a:cs typeface="Times New Roman" pitchFamily="18" charset="0"/>
              </a:rPr>
              <a:t>The area of all footing larger than 50% of the base area of structure So the footing</a:t>
            </a:r>
            <a:r>
              <a:rPr lang="en-US" sz="2400">
                <a:latin typeface="Cambria" pitchFamily="18" charset="0"/>
                <a:cs typeface="Calibri" pitchFamily="34" charset="0"/>
              </a:rPr>
              <a:t> will design as mat  foundation </a:t>
            </a:r>
            <a:endParaRPr lang="en-US" sz="2400"/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533400" y="1371600"/>
            <a:ext cx="8077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The allowable bearing capacity of the soil =300KN/m2  ,The Summation of service load equal 127677KN</a:t>
            </a:r>
            <a:endParaRPr lang="en-US" sz="2000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533400" y="3840163"/>
            <a:ext cx="8305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/>
            <a:r>
              <a:rPr lang="en-US" sz="2400">
                <a:latin typeface="Cambria" pitchFamily="18" charset="0"/>
                <a:cs typeface="Calibri" pitchFamily="34" charset="0"/>
              </a:rPr>
              <a:t>Mat foundation</a:t>
            </a:r>
            <a:r>
              <a:rPr lang="en-GB" sz="2400">
                <a:latin typeface="Cambria" pitchFamily="18" charset="0"/>
                <a:cs typeface="Calibri" pitchFamily="34" charset="0"/>
              </a:rPr>
              <a:t> provided when the soil is having very low bearing capacity and or when columns loads are heavy, the required footing area becomes very large </a:t>
            </a:r>
            <a:r>
              <a:rPr lang="en-US" sz="2400">
                <a:latin typeface="Cambria" pitchFamily="18" charset="0"/>
                <a:cs typeface="Calibri" pitchFamily="34" charset="0"/>
              </a:rPr>
              <a:t>(more than 50 percent of the area)</a:t>
            </a:r>
            <a:r>
              <a:rPr lang="en-GB" sz="2400">
                <a:latin typeface="Cambria" pitchFamily="18" charset="0"/>
                <a:cs typeface="Calibri" pitchFamily="34" charset="0"/>
              </a:rPr>
              <a:t> and uneconomical</a:t>
            </a:r>
            <a:endParaRPr lang="en-GB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14400"/>
            <a:ext cx="8458200" cy="4525963"/>
          </a:xfrm>
        </p:spPr>
        <p:txBody>
          <a:bodyPr/>
          <a:lstStyle/>
          <a:p>
            <a:pPr algn="l" rtl="0"/>
            <a:r>
              <a:rPr lang="en-US" smtClean="0">
                <a:cs typeface="Times New Roman" pitchFamily="18" charset="0"/>
              </a:rPr>
              <a:t>Assume the mat depth =1.1m,the effective depth =1m</a:t>
            </a:r>
          </a:p>
          <a:p>
            <a:pPr algn="l" rtl="0"/>
            <a:endParaRPr lang="en-US" smtClean="0">
              <a:cs typeface="Times New Roman" pitchFamily="18" charset="0"/>
            </a:endParaRPr>
          </a:p>
          <a:p>
            <a:pPr algn="l" rtl="0"/>
            <a:r>
              <a:rPr lang="en-US" b="1" smtClean="0">
                <a:cs typeface="Times New Roman" pitchFamily="18" charset="0"/>
              </a:rPr>
              <a:t>For column 1:-</a:t>
            </a:r>
          </a:p>
          <a:p>
            <a:pPr algn="l" rtl="0"/>
            <a:r>
              <a:rPr lang="en-US" smtClean="0">
                <a:cs typeface="Times New Roman" pitchFamily="18" charset="0"/>
              </a:rPr>
              <a:t>bo=600+2×(1000/2)+2×(350+1000/2)=3300mm</a:t>
            </a:r>
          </a:p>
          <a:p>
            <a:pPr algn="l" rtl="0"/>
            <a:r>
              <a:rPr lang="en-US" smtClean="0">
                <a:cs typeface="Times New Roman" pitchFamily="18" charset="0"/>
              </a:rPr>
              <a:t>ᶲVcp=(0.75/3)×√28×3300×1000/1000=4365.5KN</a:t>
            </a:r>
          </a:p>
          <a:p>
            <a:pPr algn="l" rtl="0"/>
            <a:r>
              <a:rPr lang="en-US" smtClean="0">
                <a:cs typeface="Times New Roman" pitchFamily="18" charset="0"/>
              </a:rPr>
              <a:t> Pu from sap=2838.6KN</a:t>
            </a:r>
          </a:p>
          <a:p>
            <a:pPr algn="l" rtl="0"/>
            <a:r>
              <a:rPr lang="en-US" smtClean="0">
                <a:cs typeface="Times New Roman" pitchFamily="18" charset="0"/>
              </a:rPr>
              <a:t>ᶲVcp&gt;Pu      ok</a:t>
            </a:r>
          </a:p>
          <a:p>
            <a:pPr>
              <a:buFont typeface="Wingdings 2" pitchFamily="18" charset="2"/>
              <a:buNone/>
            </a:pPr>
            <a:endParaRPr lang="ar-JO" b="1" smtClean="0"/>
          </a:p>
        </p:txBody>
      </p:sp>
      <p:pic>
        <p:nvPicPr>
          <p:cNvPr id="5" name="صورة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038600"/>
            <a:ext cx="3505200" cy="184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JO"/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886200" y="5791200"/>
            <a:ext cx="5257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100">
                <a:latin typeface="Cambria" pitchFamily="18" charset="0"/>
                <a:cs typeface="Calibri" pitchFamily="34" charset="0"/>
              </a:rPr>
              <a:t/>
            </a:r>
            <a:br>
              <a:rPr lang="en-US" sz="1100">
                <a:latin typeface="Cambria" pitchFamily="18" charset="0"/>
                <a:cs typeface="Calibri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ambria" pitchFamily="18" charset="0"/>
                <a:cs typeface="Times New Roman" pitchFamily="18" charset="0"/>
              </a:rPr>
              <a:t> Critical section in column 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pPr algn="l" eaLnBrk="0" hangingPunct="0">
              <a:defRPr/>
            </a:pPr>
            <a:r>
              <a:rPr lang="en-US" sz="4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Moment distribution in X-direction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066800"/>
            <a:ext cx="616267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762000" y="304800"/>
            <a:ext cx="7729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400">
                <a:latin typeface="Cambria" pitchFamily="18" charset="0"/>
                <a:cs typeface="Calibri" pitchFamily="34" charset="0"/>
              </a:rPr>
              <a:t>There are six groups of strip in the mat as shown in figure</a:t>
            </a:r>
            <a:endParaRPr lang="en-US" sz="2400"/>
          </a:p>
        </p:txBody>
      </p:sp>
      <p:pic>
        <p:nvPicPr>
          <p:cNvPr id="14339" name="صورة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6919913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3124200"/>
          </a:xfrm>
        </p:spPr>
        <p:txBody>
          <a:bodyPr>
            <a:normAutofit fontScale="90000"/>
          </a:bodyPr>
          <a:lstStyle/>
          <a:p>
            <a:r>
              <a:rPr b="1" i="1" smtClean="0"/>
              <a:t> </a:t>
            </a:r>
            <a:r>
              <a:rPr sz="2700" b="1" i="1" smtClean="0"/>
              <a:t>a mass active topology in order to have a high capability to resist high bending and positive and negative pressure of compression to be insitue </a:t>
            </a:r>
            <a:r>
              <a:rPr lang="ar-SA" sz="2700" b="1" i="1" dirty="0" smtClean="0"/>
              <a:t/>
            </a:r>
            <a:br>
              <a:rPr lang="ar-SA" sz="2700" b="1" i="1" dirty="0" smtClean="0"/>
            </a:br>
            <a:r>
              <a:rPr sz="2700" b="1" i="1" smtClean="0"/>
              <a:t>preferable</a:t>
            </a:r>
            <a:r>
              <a:rPr lang="ar-SA" sz="2700" b="1" i="1" dirty="0" smtClean="0"/>
              <a:t/>
            </a:r>
            <a:br>
              <a:rPr lang="ar-SA" sz="2700" b="1" i="1" dirty="0" smtClean="0"/>
            </a:br>
            <a:r>
              <a:rPr lang="ar-SA" sz="2700" b="1" i="1" dirty="0" smtClean="0"/>
              <a:t/>
            </a:r>
            <a:br>
              <a:rPr lang="ar-SA" sz="2700" b="1" i="1" dirty="0" smtClean="0"/>
            </a:br>
            <a:r>
              <a:rPr lang="ar-SA" sz="2700" b="1" i="1" dirty="0" smtClean="0"/>
              <a:t/>
            </a:r>
            <a:br>
              <a:rPr lang="ar-SA" sz="2700" b="1" i="1" dirty="0" smtClean="0"/>
            </a:br>
            <a:r>
              <a:rPr lang="ar-SA" sz="2700" b="1" i="1" dirty="0" smtClean="0"/>
              <a:t/>
            </a:r>
            <a:br>
              <a:rPr lang="ar-SA" sz="2700" b="1" i="1" dirty="0" smtClean="0"/>
            </a:br>
            <a:r>
              <a:rPr sz="2700" b="1" i="1" smtClean="0"/>
              <a:t>.</a:t>
            </a:r>
            <a:r>
              <a:rPr sz="2700" smtClean="0"/>
              <a:t/>
            </a:r>
            <a:br>
              <a:rPr sz="2700" smtClean="0"/>
            </a:br>
            <a:r>
              <a:rPr sz="2700" b="1" i="1" smtClean="0"/>
              <a:t>* The form of 2D &amp; 3D and curves of zero elastic ones</a:t>
            </a:r>
            <a:r>
              <a:rPr lang="ar-SA" sz="2700" b="1" i="1" dirty="0" smtClean="0"/>
              <a:t/>
            </a:r>
            <a:br>
              <a:rPr lang="ar-SA" sz="2700" b="1" i="1" dirty="0" smtClean="0"/>
            </a:br>
            <a:r>
              <a:rPr sz="2700" b="1" i="1" smtClean="0"/>
              <a:t> to use it in application of beams and floors</a:t>
            </a:r>
            <a:endParaRPr lang="ar-SA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346075" y="463550"/>
            <a:ext cx="78073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1_The maximum positive moment 849.7KN.m/m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Area of steel =2290mm2 &lt;Asmin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use </a:t>
            </a:r>
            <a:r>
              <a:rPr lang="en-US" sz="2000">
                <a:latin typeface="Cambria" pitchFamily="18" charset="0"/>
                <a:cs typeface="Times New Roman" pitchFamily="18" charset="0"/>
              </a:rPr>
              <a:t>As min </a:t>
            </a:r>
            <a:r>
              <a:rPr lang="en-US" sz="2000">
                <a:latin typeface="Cambria" pitchFamily="18" charset="0"/>
                <a:cs typeface="Calibri" pitchFamily="34" charset="0"/>
              </a:rPr>
              <a:t>3333.3mm2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9ᶲ22/m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   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2_The maximum negative moment773.1KN.m/m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Area of steel =2079mm2&lt;Asmin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use </a:t>
            </a:r>
            <a:r>
              <a:rPr lang="en-US" sz="2000">
                <a:latin typeface="Cambria" pitchFamily="18" charset="0"/>
                <a:cs typeface="Times New Roman" pitchFamily="18" charset="0"/>
              </a:rPr>
              <a:t>As min </a:t>
            </a:r>
            <a:r>
              <a:rPr lang="en-US" sz="2000">
                <a:latin typeface="Cambria" pitchFamily="18" charset="0"/>
                <a:cs typeface="Calibri" pitchFamily="34" charset="0"/>
              </a:rPr>
              <a:t>3333.3mm2   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9ᶲ22/m</a:t>
            </a:r>
            <a:endParaRPr lang="en-US" sz="2000"/>
          </a:p>
          <a:p>
            <a:pPr algn="justLow" rtl="0" eaLnBrk="0" hangingPunct="0">
              <a:buFontTx/>
              <a:buChar char="•"/>
            </a:pPr>
            <a:r>
              <a:rPr lang="en-US" sz="2000" b="1">
                <a:latin typeface="Cambria" pitchFamily="18" charset="0"/>
                <a:cs typeface="Times New Roman" pitchFamily="18" charset="0"/>
              </a:rPr>
              <a:t>The values of moment in y-direction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1_The maximum positive moment from sap 2000 equal 558.1KN.m/m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Area of steel =1493mm2&lt;Asmin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use </a:t>
            </a:r>
            <a:r>
              <a:rPr lang="en-US" sz="2000">
                <a:latin typeface="Cambria" pitchFamily="18" charset="0"/>
                <a:cs typeface="Times New Roman" pitchFamily="18" charset="0"/>
              </a:rPr>
              <a:t>As min </a:t>
            </a:r>
            <a:r>
              <a:rPr lang="en-US" sz="2000">
                <a:latin typeface="Cambria" pitchFamily="18" charset="0"/>
                <a:cs typeface="Calibri" pitchFamily="34" charset="0"/>
              </a:rPr>
              <a:t>3333.3mm2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    9ᶲ22/m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2_The maximum negative moment from sap 2000 equal 601KN.m/m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Times New Roman" pitchFamily="18" charset="0"/>
              </a:rPr>
              <a:t>Area of steel =1610mm2&lt;Asmin 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use </a:t>
            </a:r>
            <a:r>
              <a:rPr lang="en-US" sz="2000">
                <a:latin typeface="Cambria" pitchFamily="18" charset="0"/>
                <a:cs typeface="Times New Roman" pitchFamily="18" charset="0"/>
              </a:rPr>
              <a:t>As min </a:t>
            </a:r>
            <a:r>
              <a:rPr lang="en-US" sz="2000">
                <a:latin typeface="Cambria" pitchFamily="18" charset="0"/>
                <a:cs typeface="Calibri" pitchFamily="34" charset="0"/>
              </a:rPr>
              <a:t>3333.3mm2</a:t>
            </a:r>
            <a:endParaRPr lang="en-US" sz="2000"/>
          </a:p>
          <a:p>
            <a:pPr algn="justLow" rtl="0" eaLnBrk="0" hangingPunct="0"/>
            <a:r>
              <a:rPr lang="en-US" sz="2000">
                <a:latin typeface="Cambria" pitchFamily="18" charset="0"/>
                <a:cs typeface="Calibri" pitchFamily="34" charset="0"/>
              </a:rPr>
              <a:t>9ᶲ22/m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0"/>
            <a:ext cx="8229600" cy="1219200"/>
          </a:xfrm>
        </p:spPr>
        <p:txBody>
          <a:bodyPr/>
          <a:lstStyle/>
          <a:p>
            <a:pPr algn="ctr"/>
            <a:r>
              <a:rPr b="1" smtClean="0"/>
              <a:t>SHEAR WALLS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219200"/>
          </a:xfrm>
        </p:spPr>
        <p:txBody>
          <a:bodyPr>
            <a:noAutofit/>
          </a:bodyPr>
          <a:lstStyle/>
          <a:p>
            <a:r>
              <a:rPr sz="2800" smtClean="0"/>
              <a:t>The ultimate axial load on this walls is from the loads from </a:t>
            </a:r>
            <a:r>
              <a:rPr sz="2800" b="1" smtClean="0"/>
              <a:t>adjoining slab (dead &amp; live ) , reactions of beams, in addition to own weight of walls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72000"/>
          </a:xfrm>
        </p:spPr>
        <p:txBody>
          <a:bodyPr/>
          <a:lstStyle/>
          <a:p>
            <a:pPr algn="l">
              <a:buNone/>
            </a:pPr>
            <a:r>
              <a:rPr lang="en-US" sz="2000" dirty="0" smtClean="0"/>
              <a:t> </a:t>
            </a:r>
          </a:p>
          <a:p>
            <a:pPr algn="l">
              <a:buNone/>
            </a:pPr>
            <a:r>
              <a:rPr lang="en-US" sz="2000" b="1" dirty="0" smtClean="0"/>
              <a:t>According to ACI code (14.5):</a:t>
            </a:r>
            <a:endParaRPr lang="en-US" sz="2000" dirty="0" smtClean="0"/>
          </a:p>
          <a:p>
            <a:pPr algn="l">
              <a:buNone/>
            </a:pPr>
            <a:r>
              <a:rPr lang="en-US" sz="2000" b="1" dirty="0" err="1" smtClean="0"/>
              <a:t>ФP</a:t>
            </a:r>
            <a:r>
              <a:rPr lang="en-US" sz="2000" b="1" baseline="-25000" dirty="0" err="1" smtClean="0"/>
              <a:t>nw</a:t>
            </a:r>
            <a:r>
              <a:rPr lang="en-US" sz="2000" b="1" dirty="0" smtClean="0"/>
              <a:t> = 0.55Фf</a:t>
            </a:r>
            <a:r>
              <a:rPr lang="en-US" sz="2000" b="1" baseline="-25000" dirty="0" smtClean="0"/>
              <a:t>c</a:t>
            </a:r>
            <a:r>
              <a:rPr lang="en-US" sz="2000" b="1" baseline="30000" dirty="0" smtClean="0"/>
              <a:t>/</a:t>
            </a:r>
            <a:r>
              <a:rPr lang="en-US" sz="2000" b="1" dirty="0" smtClean="0"/>
              <a:t>Ag [ 1 – (</a:t>
            </a:r>
            <a:r>
              <a:rPr lang="en-US" sz="2000" b="1" dirty="0" err="1" smtClean="0"/>
              <a:t>KL</a:t>
            </a:r>
            <a:r>
              <a:rPr lang="en-US" sz="2000" b="1" baseline="-25000" dirty="0" err="1" smtClean="0"/>
              <a:t>c</a:t>
            </a:r>
            <a:r>
              <a:rPr lang="en-US" sz="2000" b="1" dirty="0" smtClean="0"/>
              <a:t> / 32h )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]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err="1" smtClean="0"/>
              <a:t>ФP</a:t>
            </a:r>
            <a:r>
              <a:rPr lang="en-US" sz="2000" baseline="-25000" dirty="0" err="1" smtClean="0"/>
              <a:t>nw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: nominal axial load strength of wall.</a:t>
            </a:r>
          </a:p>
          <a:p>
            <a:pPr algn="l">
              <a:buNone/>
            </a:pPr>
            <a:r>
              <a:rPr lang="en-US" sz="2000" dirty="0" smtClean="0"/>
              <a:t>Ag: gross area of section.</a:t>
            </a:r>
          </a:p>
          <a:p>
            <a:pPr algn="l">
              <a:buNone/>
            </a:pPr>
            <a:r>
              <a:rPr lang="en-US" sz="2000" dirty="0" smtClean="0"/>
              <a:t>h: overall thickness of member.</a:t>
            </a:r>
          </a:p>
          <a:p>
            <a:pPr algn="l">
              <a:buNone/>
            </a:pPr>
            <a:r>
              <a:rPr lang="en-US" sz="2000" dirty="0" smtClean="0"/>
              <a:t>K: effective length factor, which less than 1 , conservatively we will consider that K=1.</a:t>
            </a:r>
          </a:p>
          <a:p>
            <a:pPr algn="l">
              <a:buNone/>
            </a:pPr>
            <a:r>
              <a:rPr lang="en-US" sz="2000" dirty="0" err="1" smtClean="0"/>
              <a:t>Lc</a:t>
            </a:r>
            <a:r>
              <a:rPr lang="en-US" sz="2000" dirty="0" smtClean="0"/>
              <a:t>: vertical distance between supports.</a:t>
            </a:r>
          </a:p>
          <a:p>
            <a:pPr algn="l">
              <a:buNone/>
            </a:pPr>
            <a:r>
              <a:rPr lang="en-US" sz="2000" dirty="0" smtClean="0"/>
              <a:t>Ф: strength reduction factor which equal (0.7). </a:t>
            </a:r>
          </a:p>
          <a:p>
            <a:pPr algn="l">
              <a:buNone/>
            </a:pPr>
            <a:r>
              <a:rPr lang="en-US" sz="2000" dirty="0" smtClean="0"/>
              <a:t>We will design for one meter run of wall, so:</a:t>
            </a:r>
          </a:p>
          <a:p>
            <a:pPr algn="l">
              <a:buNone/>
            </a:pPr>
            <a:r>
              <a:rPr lang="en-US" sz="2000" dirty="0" smtClean="0"/>
              <a:t>Ф=0.7  ,  Ag=250mm X 1000mm , </a:t>
            </a:r>
            <a:r>
              <a:rPr lang="en-US" sz="2000" dirty="0" err="1" smtClean="0"/>
              <a:t>Lc</a:t>
            </a:r>
            <a:r>
              <a:rPr lang="en-US" sz="2000" dirty="0" smtClean="0"/>
              <a:t>= 3100mm  , h= 250mm  , K= 1 .</a:t>
            </a:r>
          </a:p>
          <a:p>
            <a:pPr algn="l"/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219200"/>
          </a:xfrm>
        </p:spPr>
        <p:txBody>
          <a:bodyPr>
            <a:noAutofit/>
          </a:bodyPr>
          <a:lstStyle/>
          <a:p>
            <a:r>
              <a:rPr sz="2800" b="1" smtClean="0"/>
              <a:t> </a:t>
            </a:r>
            <a:br>
              <a:rPr sz="2800" b="1" smtClean="0"/>
            </a:br>
            <a:r>
              <a:rPr sz="2800" b="1" smtClean="0"/>
              <a:t>NOTE:-</a:t>
            </a:r>
            <a:br>
              <a:rPr sz="2800" b="1" smtClean="0"/>
            </a:br>
            <a:r>
              <a:rPr sz="2800" b="1" smtClean="0"/>
              <a:t>We notice from this table that ФP</a:t>
            </a:r>
            <a:r>
              <a:rPr sz="2800" b="1" baseline="-25000" smtClean="0"/>
              <a:t>nw </a:t>
            </a:r>
            <a:r>
              <a:rPr sz="2800" b="1" smtClean="0"/>
              <a:t> &gt; Pu  for all walls ……. So its safe.</a:t>
            </a:r>
            <a:br>
              <a:rPr sz="2800" b="1" smtClean="0"/>
            </a:br>
            <a:endParaRPr lang="ar-SA" sz="2800" b="1" dirty="0"/>
          </a:p>
        </p:txBody>
      </p:sp>
      <p:pic>
        <p:nvPicPr>
          <p:cNvPr id="4" name="Content Placeholder 3" descr="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7400"/>
            <a:ext cx="76200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Vertical reinforcement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According to ACI code (14.3.2): minimum ratio of vertical reinforcement area to gross concrete area shall be 0.0012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As = 0.0012 x Ag = 0.0012 x 250 x 1000 = 300mm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b="1" dirty="0" smtClean="0"/>
              <a:t>USE Ф12mm / 300mm</a:t>
            </a:r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b="1" smtClean="0"/>
              <a:t>Wall reinforcement:</a:t>
            </a:r>
            <a:r>
              <a:rPr smtClean="0"/>
              <a:t/>
            </a:r>
            <a:br>
              <a:rPr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57200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r>
              <a:rPr lang="en-US" dirty="0" smtClean="0"/>
              <a:t>Horizontal reinforcement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According to ACI code (14.3.3) minimum ratio of horizontal reinforcement area to gross concrete area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shall be 0.002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As = 0.002 x Ag = 0.002 x 250 x 1000 = 500mm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USE Ф12mm / 200mm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2910" y="3214686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sz="7200" b="1" smtClean="0"/>
              <a:t>THANK YOU</a:t>
            </a:r>
            <a:endParaRPr lang="ar-SA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4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05200"/>
            <a:ext cx="7543800" cy="1371600"/>
          </a:xfrm>
        </p:spPr>
        <p:txBody>
          <a:bodyPr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This  project is a design of an residential building which located in Ramallah city. This building is consisted of twelve stories. </a:t>
            </a:r>
          </a:p>
        </p:txBody>
      </p:sp>
      <p:sp>
        <p:nvSpPr>
          <p:cNvPr id="123913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143000" y="0"/>
            <a:ext cx="7086600" cy="1431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 Overview</a:t>
            </a:r>
          </a:p>
        </p:txBody>
      </p:sp>
      <p:sp>
        <p:nvSpPr>
          <p:cNvPr id="16388" name="Rectangle 11"/>
          <p:cNvSpPr>
            <a:spLocks noChangeArrowheads="1"/>
          </p:cNvSpPr>
          <p:nvPr/>
        </p:nvSpPr>
        <p:spPr bwMode="auto">
          <a:xfrm>
            <a:off x="1066800" y="5105400"/>
            <a:ext cx="7543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building designed under a static load by SAP 2000 v.14 program</a:t>
            </a:r>
          </a:p>
        </p:txBody>
      </p:sp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1066800" y="1905000"/>
            <a:ext cx="7543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l" rtl="0" fontAlgn="auto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 pitchFamily="18" charset="2"/>
              <a:buNone/>
              <a:defRPr/>
            </a:pPr>
            <a:r>
              <a:rPr lang="en-US" sz="2400" spc="1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400" spc="1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reehan</a:t>
            </a:r>
            <a:r>
              <a:rPr lang="en-US" sz="2400" spc="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towers it is two building with the same foundation , we redesign just one of these</a:t>
            </a:r>
            <a:r>
              <a:rPr lang="ar-SA" sz="2400" spc="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spc="1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1143000" y="1219200"/>
            <a:ext cx="73914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/>
            <a:r>
              <a:rPr lang="en-US" sz="2400" b="1">
                <a:latin typeface="Times New Roman" pitchFamily="18" charset="0"/>
                <a:cs typeface="Times New Roman" pitchFamily="18" charset="0"/>
              </a:rPr>
              <a:t>  Chapter One: Introduction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1-1   About the project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1-2   Philosophy of analysis &amp; design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1-3   Materials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1-4   Loads 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1-5   Codes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/>
            <a:r>
              <a:rPr lang="en-US" sz="2400" b="1">
                <a:latin typeface="Times New Roman" pitchFamily="18" charset="0"/>
                <a:cs typeface="Times New Roman" pitchFamily="18" charset="0"/>
              </a:rPr>
              <a:t>  Chapter Two: Design of floor system 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2-1   Slab systems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2-2   Floor system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2-3   Thickness of the slab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2-4   Design of rib</a:t>
            </a:r>
          </a:p>
          <a:p>
            <a:pPr algn="l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2-5   Shear design of  rib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990600" y="838200"/>
            <a:ext cx="266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 sz="3600" b="1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990600" y="2133600"/>
            <a:ext cx="7239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Chapter Three: Beams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3-1   Beams system 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3-2   Shear design of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beams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Chapter Four: Columns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4-1  Column system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4-2  Groups design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990600" y="1066800"/>
            <a:ext cx="266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 sz="3600" b="1" dirty="0"/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91000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Chapter Five : Foundations</a:t>
            </a:r>
          </a:p>
          <a:p>
            <a:pPr algn="l">
              <a:buNone/>
            </a:pPr>
            <a:r>
              <a:rPr lang="en-US" dirty="0" smtClean="0"/>
              <a:t>5-1 footing system </a:t>
            </a:r>
          </a:p>
          <a:p>
            <a:pPr algn="l">
              <a:buNone/>
            </a:pPr>
            <a:r>
              <a:rPr lang="en-US" dirty="0" smtClean="0"/>
              <a:t>5-2 design of mat foundation</a:t>
            </a:r>
          </a:p>
          <a:p>
            <a:pPr algn="l">
              <a:buNone/>
            </a:pPr>
            <a:r>
              <a:rPr lang="en-US" dirty="0" smtClean="0"/>
              <a:t>5-3 footing thickness &amp; design for flexure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b="1" dirty="0" smtClean="0"/>
              <a:t>Chapter Six: Shear walls</a:t>
            </a:r>
          </a:p>
          <a:p>
            <a:pPr algn="l">
              <a:buNone/>
            </a:pPr>
            <a:r>
              <a:rPr lang="en-US" dirty="0" smtClean="0"/>
              <a:t>6-1 Walls system</a:t>
            </a:r>
          </a:p>
          <a:p>
            <a:pPr algn="l">
              <a:buNone/>
            </a:pPr>
            <a:r>
              <a:rPr lang="en-US" dirty="0" smtClean="0"/>
              <a:t>6-2 walls reinforcement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Contents</a:t>
            </a:r>
            <a:br>
              <a:rPr lang="en-US" sz="4400" b="1" dirty="0" smtClean="0"/>
            </a:b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du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gradu</Template>
  <TotalTime>43</TotalTime>
  <Words>1724</Words>
  <Application>Microsoft Office PowerPoint</Application>
  <PresentationFormat>On-screen Show (4:3)</PresentationFormat>
  <Paragraphs>463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gradu</vt:lpstr>
      <vt:lpstr>Slide 1</vt:lpstr>
      <vt:lpstr>Slide 2</vt:lpstr>
      <vt:lpstr>Abstract</vt:lpstr>
      <vt:lpstr>     our project is alreehan tower, 12 stories: We choose:     *The frame structure as a structural system to design according it Because we just have beams, columns and slabs which distributes symmetrically with no inclined ones.   * The concrete and reinforced concrete as a material for building, this is the available material we can use in state of our available technology here in Palestine</vt:lpstr>
      <vt:lpstr> a mass active topology in order to have a high capability to resist high bending and positive and negative pressure of compression to be insitue  preferable    . * The form of 2D &amp; 3D and curves of zero elastic ones  to use it in application of beams and floors</vt:lpstr>
      <vt:lpstr> Overview</vt:lpstr>
      <vt:lpstr>Slide 7</vt:lpstr>
      <vt:lpstr>Slide 8</vt:lpstr>
      <vt:lpstr>Contents </vt:lpstr>
      <vt:lpstr>  INTRODUCTION</vt:lpstr>
      <vt:lpstr> INTRODUCTION</vt:lpstr>
      <vt:lpstr> INTRODUCTION</vt:lpstr>
      <vt:lpstr>Slide 13</vt:lpstr>
      <vt:lpstr> INTRODUCTION</vt:lpstr>
      <vt:lpstr>      SLAB</vt:lpstr>
      <vt:lpstr>Slide 16</vt:lpstr>
      <vt:lpstr>      SLAB</vt:lpstr>
      <vt:lpstr>Slide 18</vt:lpstr>
      <vt:lpstr>Slide 19</vt:lpstr>
      <vt:lpstr>Slide 20</vt:lpstr>
      <vt:lpstr>     SLAB</vt:lpstr>
      <vt:lpstr>Slide 22</vt:lpstr>
      <vt:lpstr>     SLAB</vt:lpstr>
      <vt:lpstr>Slide 24</vt:lpstr>
      <vt:lpstr>     BEAMS</vt:lpstr>
      <vt:lpstr>Slide 26</vt:lpstr>
      <vt:lpstr>     BEAMS</vt:lpstr>
      <vt:lpstr>Slide 28</vt:lpstr>
      <vt:lpstr>Slide 29</vt:lpstr>
      <vt:lpstr>Slide 30</vt:lpstr>
      <vt:lpstr>COLUMNS</vt:lpstr>
      <vt:lpstr>We will design the column of this structure against earthquake  </vt:lpstr>
      <vt:lpstr>Slide 33</vt:lpstr>
      <vt:lpstr>Slide 34</vt:lpstr>
      <vt:lpstr>Slide 35</vt:lpstr>
      <vt:lpstr>Slide 36</vt:lpstr>
      <vt:lpstr>Slide 37</vt:lpstr>
      <vt:lpstr>Columns grouping</vt:lpstr>
      <vt:lpstr>ID from grid</vt:lpstr>
      <vt:lpstr>Columns dimensions</vt:lpstr>
      <vt:lpstr>The second:we assume other dimensions </vt:lpstr>
      <vt:lpstr>Two designs comparison</vt:lpstr>
      <vt:lpstr>Groups design</vt:lpstr>
      <vt:lpstr>Check for buckling</vt:lpstr>
      <vt:lpstr>* Spaces between ties :- </vt:lpstr>
      <vt:lpstr>Slide 46</vt:lpstr>
      <vt:lpstr>Slide 47</vt:lpstr>
      <vt:lpstr>Slide 48</vt:lpstr>
      <vt:lpstr>Slide 49</vt:lpstr>
      <vt:lpstr>Slide 50</vt:lpstr>
      <vt:lpstr>SHEAR WALLS</vt:lpstr>
      <vt:lpstr>The ultimate axial load on this walls is from the loads from adjoining slab (dead &amp; live ) , reactions of beams, in addition to own weight of walls</vt:lpstr>
      <vt:lpstr>  NOTE:- We notice from this table that ФPnw  &gt; Pu  for all walls ……. So its safe. </vt:lpstr>
      <vt:lpstr>Wall reinforcement: </vt:lpstr>
      <vt:lpstr>Slide 55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mohammed</dc:creator>
  <cp:lastModifiedBy>mohammed</cp:lastModifiedBy>
  <cp:revision>2</cp:revision>
  <dcterms:created xsi:type="dcterms:W3CDTF">2013-05-20T10:56:39Z</dcterms:created>
  <dcterms:modified xsi:type="dcterms:W3CDTF">2013-05-20T11:40:32Z</dcterms:modified>
</cp:coreProperties>
</file>