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346" r:id="rId2"/>
    <p:sldId id="347" r:id="rId3"/>
    <p:sldId id="289" r:id="rId4"/>
    <p:sldId id="323" r:id="rId5"/>
    <p:sldId id="324" r:id="rId6"/>
    <p:sldId id="332" r:id="rId7"/>
    <p:sldId id="349" r:id="rId8"/>
    <p:sldId id="351" r:id="rId9"/>
    <p:sldId id="329" r:id="rId10"/>
    <p:sldId id="343" r:id="rId11"/>
    <p:sldId id="344" r:id="rId12"/>
    <p:sldId id="330" r:id="rId13"/>
    <p:sldId id="348" r:id="rId14"/>
    <p:sldId id="326" r:id="rId15"/>
    <p:sldId id="352" r:id="rId16"/>
    <p:sldId id="32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53" autoAdjust="0"/>
    <p:restoredTop sz="94624" autoAdjust="0"/>
  </p:normalViewPr>
  <p:slideViewPr>
    <p:cSldViewPr>
      <p:cViewPr varScale="1">
        <p:scale>
          <a:sx n="69" d="100"/>
          <a:sy n="69" d="100"/>
        </p:scale>
        <p:origin x="154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9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7B00BE-9C3D-42ED-BC42-21E203D578D3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8B3FF3-93DA-42C3-8D7A-2C891BFC7D6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916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مثلث قائم الزاوية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عنوان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  <p:sp>
        <p:nvSpPr>
          <p:cNvPr id="17" name="عنوان فرعي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ar-SA" smtClean="0"/>
              <a:t>انقر لتحرير نمط العنوان الثانوي الرئيسي</a:t>
            </a:r>
            <a:endParaRPr kumimoji="0" lang="en-US"/>
          </a:p>
        </p:txBody>
      </p:sp>
      <p:grpSp>
        <p:nvGrpSpPr>
          <p:cNvPr id="2" name="مجموعة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شكل حر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شكل حر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شكل حر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رابط مستقيم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عنصر نائب للتاريخ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19" name="عنصر نائب للتذييل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عنصر نائب لرقم الشريحة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ar-SA" smtClean="0"/>
              <a:t>انقر لتحرير أنماط النص الرئيسي</a:t>
            </a:r>
          </a:p>
          <a:p>
            <a:pPr lvl="1" eaLnBrk="1" latinLnBrk="0" hangingPunct="1"/>
            <a:r>
              <a:rPr lang="ar-SA" smtClean="0"/>
              <a:t>المستوى الثاني</a:t>
            </a:r>
          </a:p>
          <a:p>
            <a:pPr lvl="2" eaLnBrk="1" latinLnBrk="0" hangingPunct="1"/>
            <a:r>
              <a:rPr lang="ar-SA" smtClean="0"/>
              <a:t>المستوى الثالث</a:t>
            </a:r>
          </a:p>
          <a:p>
            <a:pPr lvl="3" eaLnBrk="1" latinLnBrk="0" hangingPunct="1"/>
            <a:r>
              <a:rPr lang="ar-SA" smtClean="0"/>
              <a:t>المستوى الرابع</a:t>
            </a:r>
          </a:p>
          <a:p>
            <a:pPr lvl="4" eaLnBrk="1" latinLnBrk="0" hangingPunct="1"/>
            <a:r>
              <a:rPr lang="ar-SA" smtClean="0"/>
              <a:t>المستوى الخامس</a:t>
            </a:r>
            <a:endParaRPr kumimoji="0" lang="en-US"/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عنوان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عنوان المقطع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ar-SA" smtClean="0"/>
              <a:t>انقر لتحرير أنماط النص الرئيسي</a:t>
            </a:r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شارة رتبة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شارة رتبة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محتويين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ar-SA" smtClean="0"/>
              <a:t>انقر لتحرير أنماط النص الرئيسي</a:t>
            </a:r>
          </a:p>
          <a:p>
            <a:pPr lvl="1" eaLnBrk="1" latinLnBrk="0" hangingPunct="1"/>
            <a:r>
              <a:rPr lang="ar-SA" smtClean="0"/>
              <a:t>المستوى الثاني</a:t>
            </a:r>
          </a:p>
          <a:p>
            <a:pPr lvl="2" eaLnBrk="1" latinLnBrk="0" hangingPunct="1"/>
            <a:r>
              <a:rPr lang="ar-SA" smtClean="0"/>
              <a:t>المستوى الثالث</a:t>
            </a:r>
          </a:p>
          <a:p>
            <a:pPr lvl="3" eaLnBrk="1" latinLnBrk="0" hangingPunct="1"/>
            <a:r>
              <a:rPr lang="ar-SA" smtClean="0"/>
              <a:t>المستوى الرابع</a:t>
            </a:r>
          </a:p>
          <a:p>
            <a:pPr lvl="4" eaLnBrk="1" latinLnBrk="0" hangingPunct="1"/>
            <a:r>
              <a:rPr lang="ar-SA" smtClean="0"/>
              <a:t>المستوى الخامس</a:t>
            </a:r>
            <a:endParaRPr kumimoji="0" lang="en-US"/>
          </a:p>
        </p:txBody>
      </p:sp>
      <p:sp>
        <p:nvSpPr>
          <p:cNvPr id="4" name="عنصر نائب للمحتوى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ar-SA" smtClean="0"/>
              <a:t>انقر لتحرير أنماط النص الرئيسي</a:t>
            </a:r>
          </a:p>
          <a:p>
            <a:pPr lvl="1" eaLnBrk="1" latinLnBrk="0" hangingPunct="1"/>
            <a:r>
              <a:rPr lang="ar-SA" smtClean="0"/>
              <a:t>المستوى الثاني</a:t>
            </a:r>
          </a:p>
          <a:p>
            <a:pPr lvl="2" eaLnBrk="1" latinLnBrk="0" hangingPunct="1"/>
            <a:r>
              <a:rPr lang="ar-SA" smtClean="0"/>
              <a:t>المستوى الثالث</a:t>
            </a:r>
          </a:p>
          <a:p>
            <a:pPr lvl="3" eaLnBrk="1" latinLnBrk="0" hangingPunct="1"/>
            <a:r>
              <a:rPr lang="ar-SA" smtClean="0"/>
              <a:t>المستوى الرابع</a:t>
            </a:r>
          </a:p>
          <a:p>
            <a:pPr lvl="4" eaLnBrk="1" latinLnBrk="0" hangingPunct="1"/>
            <a:r>
              <a:rPr lang="ar-SA" smtClean="0"/>
              <a:t>المستوى الخامس</a:t>
            </a:r>
            <a:endParaRPr kumimoji="0" lang="en-US"/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عنوان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مقارنة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ar-SA" smtClean="0"/>
              <a:t>انقر لتحرير أنماط النص الرئيسي</a:t>
            </a:r>
          </a:p>
        </p:txBody>
      </p:sp>
      <p:sp>
        <p:nvSpPr>
          <p:cNvPr id="4" name="عنصر نائب للنص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ar-SA" smtClean="0"/>
              <a:t>انقر لتحرير أنماط النص الرئيسي</a:t>
            </a:r>
          </a:p>
        </p:txBody>
      </p:sp>
      <p:sp>
        <p:nvSpPr>
          <p:cNvPr id="5" name="عنصر نائب للمحتوى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ar-SA" smtClean="0"/>
              <a:t>انقر لتحرير أنماط النص الرئيسي</a:t>
            </a:r>
          </a:p>
          <a:p>
            <a:pPr lvl="1" eaLnBrk="1" latinLnBrk="0" hangingPunct="1"/>
            <a:r>
              <a:rPr lang="ar-SA" smtClean="0"/>
              <a:t>المستوى الثاني</a:t>
            </a:r>
          </a:p>
          <a:p>
            <a:pPr lvl="2" eaLnBrk="1" latinLnBrk="0" hangingPunct="1"/>
            <a:r>
              <a:rPr lang="ar-SA" smtClean="0"/>
              <a:t>المستوى الثالث</a:t>
            </a:r>
          </a:p>
          <a:p>
            <a:pPr lvl="3" eaLnBrk="1" latinLnBrk="0" hangingPunct="1"/>
            <a:r>
              <a:rPr lang="ar-SA" smtClean="0"/>
              <a:t>المستوى الرابع</a:t>
            </a:r>
          </a:p>
          <a:p>
            <a:pPr lvl="4" eaLnBrk="1" latinLnBrk="0" hangingPunct="1"/>
            <a:r>
              <a:rPr lang="ar-SA" smtClean="0"/>
              <a:t>المستوى الخامس</a:t>
            </a:r>
            <a:endParaRPr kumimoji="0" lang="en-US"/>
          </a:p>
        </p:txBody>
      </p:sp>
      <p:sp>
        <p:nvSpPr>
          <p:cNvPr id="6" name="عنصر نائب للمحتوى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ar-SA" smtClean="0"/>
              <a:t>انقر لتحرير أنماط النص الرئيسي</a:t>
            </a:r>
          </a:p>
          <a:p>
            <a:pPr lvl="1" eaLnBrk="1" latinLnBrk="0" hangingPunct="1"/>
            <a:r>
              <a:rPr lang="ar-SA" smtClean="0"/>
              <a:t>المستوى الثاني</a:t>
            </a:r>
          </a:p>
          <a:p>
            <a:pPr lvl="2" eaLnBrk="1" latinLnBrk="0" hangingPunct="1"/>
            <a:r>
              <a:rPr lang="ar-SA" smtClean="0"/>
              <a:t>المستوى الثالث</a:t>
            </a:r>
          </a:p>
          <a:p>
            <a:pPr lvl="3" eaLnBrk="1" latinLnBrk="0" hangingPunct="1"/>
            <a:r>
              <a:rPr lang="ar-SA" smtClean="0"/>
              <a:t>المستوى الرابع</a:t>
            </a:r>
          </a:p>
          <a:p>
            <a:pPr lvl="4" eaLnBrk="1" latinLnBrk="0" hangingPunct="1"/>
            <a:r>
              <a:rPr lang="ar-SA" smtClean="0"/>
              <a:t>المستوى الخامس</a:t>
            </a:r>
            <a:endParaRPr kumimoji="0" lang="en-US"/>
          </a:p>
        </p:txBody>
      </p:sp>
      <p:sp>
        <p:nvSpPr>
          <p:cNvPr id="7" name="عنصر نائب للتاريخ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8" name="عنصر نائب للتذييل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عنصر نائب لرقم الشريحة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تاريخ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4" name="عنصر نائب للتذييل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عنصر نائب لرقم الشريحة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عنوان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تاريخ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3" name="عنصر نائب للتذييل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محتوى ذو تسمية توضيحية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ar-SA" smtClean="0"/>
              <a:t>انقر لتحرير أنماط النص الرئيسي</a:t>
            </a:r>
          </a:p>
        </p:txBody>
      </p:sp>
      <p:sp>
        <p:nvSpPr>
          <p:cNvPr id="4" name="عنصر نائب للمحتوى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ar-SA" smtClean="0"/>
              <a:t>انقر لتحرير أنماط النص الرئيسي</a:t>
            </a:r>
          </a:p>
          <a:p>
            <a:pPr lvl="1" eaLnBrk="1" latinLnBrk="0" hangingPunct="1"/>
            <a:r>
              <a:rPr lang="ar-SA" smtClean="0"/>
              <a:t>المستوى الثاني</a:t>
            </a:r>
          </a:p>
          <a:p>
            <a:pPr lvl="2" eaLnBrk="1" latinLnBrk="0" hangingPunct="1"/>
            <a:r>
              <a:rPr lang="ar-SA" smtClean="0"/>
              <a:t>المستوى الثالث</a:t>
            </a:r>
          </a:p>
          <a:p>
            <a:pPr lvl="3" eaLnBrk="1" latinLnBrk="0" hangingPunct="1"/>
            <a:r>
              <a:rPr lang="ar-SA" smtClean="0"/>
              <a:t>المستوى الرابع</a:t>
            </a:r>
          </a:p>
          <a:p>
            <a:pPr lvl="4" eaLnBrk="1" latinLnBrk="0" hangingPunct="1"/>
            <a:r>
              <a:rPr lang="ar-SA" smtClean="0"/>
              <a:t>المستوى الخامس</a:t>
            </a:r>
            <a:endParaRPr kumimoji="0" lang="en-US"/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صورة ذو تسمية توضيحية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عنصر نائب للنص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ar-SA" smtClean="0"/>
              <a:t>انقر لتحرير أنماط النص الرئيسي</a:t>
            </a:r>
          </a:p>
        </p:txBody>
      </p:sp>
      <p:sp>
        <p:nvSpPr>
          <p:cNvPr id="3" name="عنصر نائب للصورة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ar-SA" smtClean="0"/>
              <a:t>انقر فوق الرمز لإضافة صورة</a:t>
            </a:r>
            <a:endParaRPr kumimoji="0" lang="en-US" dirty="0"/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  <p:sp>
        <p:nvSpPr>
          <p:cNvPr id="8" name="شكل حر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شكل حر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مثلث قائم الزاوية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رابط مستقيم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شارة رتبة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شارة رتبة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  <p:sp>
        <p:nvSpPr>
          <p:cNvPr id="3" name="عنصر نائب للعنوان العمودي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ar-SA" smtClean="0"/>
              <a:t>انقر لتحرير أنماط النص الرئيسي</a:t>
            </a:r>
          </a:p>
          <a:p>
            <a:pPr lvl="1" eaLnBrk="1" latinLnBrk="0" hangingPunct="1"/>
            <a:r>
              <a:rPr lang="ar-SA" smtClean="0"/>
              <a:t>المستوى الثاني</a:t>
            </a:r>
          </a:p>
          <a:p>
            <a:pPr lvl="2" eaLnBrk="1" latinLnBrk="0" hangingPunct="1"/>
            <a:r>
              <a:rPr lang="ar-SA" smtClean="0"/>
              <a:t>المستوى الثالث</a:t>
            </a:r>
          </a:p>
          <a:p>
            <a:pPr lvl="3" eaLnBrk="1" latinLnBrk="0" hangingPunct="1"/>
            <a:r>
              <a:rPr lang="ar-SA" smtClean="0"/>
              <a:t>المستوى الرابع</a:t>
            </a:r>
          </a:p>
          <a:p>
            <a:pPr lvl="4" eaLnBrk="1" latinLnBrk="0" hangingPunct="1"/>
            <a:r>
              <a:rPr lang="ar-SA" smtClean="0"/>
              <a:t>المستوى الخامس</a:t>
            </a:r>
            <a:endParaRPr kumimoji="0" lang="en-US"/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عمودي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  <p:sp>
        <p:nvSpPr>
          <p:cNvPr id="3" name="عنصر نائب للعنوان العمودي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ar-SA" smtClean="0"/>
              <a:t>انقر لتحرير أنماط النص الرئيسي</a:t>
            </a:r>
          </a:p>
          <a:p>
            <a:pPr lvl="1" eaLnBrk="1" latinLnBrk="0" hangingPunct="1"/>
            <a:r>
              <a:rPr lang="ar-SA" smtClean="0"/>
              <a:t>المستوى الثاني</a:t>
            </a:r>
          </a:p>
          <a:p>
            <a:pPr lvl="2" eaLnBrk="1" latinLnBrk="0" hangingPunct="1"/>
            <a:r>
              <a:rPr lang="ar-SA" smtClean="0"/>
              <a:t>المستوى الثالث</a:t>
            </a:r>
          </a:p>
          <a:p>
            <a:pPr lvl="3" eaLnBrk="1" latinLnBrk="0" hangingPunct="1"/>
            <a:r>
              <a:rPr lang="ar-SA" smtClean="0"/>
              <a:t>المستوى الرابع</a:t>
            </a:r>
          </a:p>
          <a:p>
            <a:pPr lvl="4" eaLnBrk="1" latinLnBrk="0" hangingPunct="1"/>
            <a:r>
              <a:rPr lang="ar-SA" smtClean="0"/>
              <a:t>المستوى الخامس</a:t>
            </a:r>
            <a:endParaRPr kumimoji="0" lang="en-US"/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شكل حر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شكل حر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مثلث قائم الزاوية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رابط مستقيم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عنصر نائب للعنوان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ar-SA" smtClean="0"/>
              <a:t>انقر لتحرير نمط العنوان الرئيسي</a:t>
            </a:r>
            <a:endParaRPr kumimoji="0" lang="en-US"/>
          </a:p>
        </p:txBody>
      </p:sp>
      <p:sp>
        <p:nvSpPr>
          <p:cNvPr id="30" name="عنصر نائب للنص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ar-SA" smtClean="0"/>
              <a:t>انقر لتحرير أنماط النص الرئيسي</a:t>
            </a:r>
          </a:p>
          <a:p>
            <a:pPr lvl="1" eaLnBrk="1" latinLnBrk="0" hangingPunct="1"/>
            <a:r>
              <a:rPr kumimoji="0" lang="ar-SA" smtClean="0"/>
              <a:t>المستوى الثاني</a:t>
            </a:r>
          </a:p>
          <a:p>
            <a:pPr lvl="2" eaLnBrk="1" latinLnBrk="0" hangingPunct="1"/>
            <a:r>
              <a:rPr kumimoji="0" lang="ar-SA" smtClean="0"/>
              <a:t>المستوى الثالث</a:t>
            </a:r>
          </a:p>
          <a:p>
            <a:pPr lvl="3" eaLnBrk="1" latinLnBrk="0" hangingPunct="1"/>
            <a:r>
              <a:rPr kumimoji="0" lang="ar-SA" smtClean="0"/>
              <a:t>المستوى الرابع</a:t>
            </a:r>
          </a:p>
          <a:p>
            <a:pPr lvl="4" eaLnBrk="1" latinLnBrk="0" hangingPunct="1"/>
            <a:r>
              <a:rPr kumimoji="0" lang="ar-SA" smtClean="0"/>
              <a:t>المستوى الخامس</a:t>
            </a:r>
            <a:endParaRPr kumimoji="0" lang="en-US"/>
          </a:p>
        </p:txBody>
      </p:sp>
      <p:sp>
        <p:nvSpPr>
          <p:cNvPr id="10" name="عنصر نائب للتاريخ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F847540-E7AF-40E4-8991-A544DA994576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22" name="عنصر نائب للتذييل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عنصر نائب لرقم الشريحة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8DFCAAE-4796-473F-B629-6D932E8AEB4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2348880"/>
            <a:ext cx="8229600" cy="466997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r>
              <a:rPr lang="en-US" sz="4400" b="1" dirty="0" smtClean="0">
                <a:solidFill>
                  <a:schemeClr val="accent2"/>
                </a:solidFill>
                <a:latin typeface="Trebuchet MS (Body)"/>
              </a:rPr>
              <a:t>Graduation project 2</a:t>
            </a:r>
          </a:p>
          <a:p>
            <a:pPr marL="109728" indent="0" algn="ctr">
              <a:buNone/>
            </a:pPr>
            <a:r>
              <a:rPr lang="en-US" sz="3600" dirty="0" smtClean="0">
                <a:latin typeface="Trebuchet MS (Body)"/>
              </a:rPr>
              <a:t>Prepared </a:t>
            </a:r>
            <a:r>
              <a:rPr lang="en-US" sz="3600" dirty="0">
                <a:latin typeface="Trebuchet MS (Body)"/>
              </a:rPr>
              <a:t>By :</a:t>
            </a:r>
          </a:p>
          <a:p>
            <a:pPr marL="109728" indent="0" algn="ctr">
              <a:buNone/>
            </a:pPr>
            <a:r>
              <a:rPr lang="en-US" sz="3600" dirty="0">
                <a:latin typeface="Trebuchet MS (Body)"/>
              </a:rPr>
              <a:t>Hala </a:t>
            </a:r>
            <a:r>
              <a:rPr lang="en-US" sz="3600" dirty="0" err="1" smtClean="0">
                <a:latin typeface="Trebuchet MS (Body)"/>
              </a:rPr>
              <a:t>Shehab</a:t>
            </a:r>
            <a:r>
              <a:rPr lang="en-US" sz="3600" dirty="0" smtClean="0">
                <a:latin typeface="Trebuchet MS (Body)"/>
              </a:rPr>
              <a:t>           </a:t>
            </a:r>
            <a:r>
              <a:rPr lang="en-US" sz="3600" dirty="0">
                <a:latin typeface="Trebuchet MS (Body)"/>
              </a:rPr>
              <a:t>Sadeel Abu Zant </a:t>
            </a:r>
          </a:p>
          <a:p>
            <a:pPr algn="ctr"/>
            <a:endParaRPr lang="en-US" sz="3600" dirty="0">
              <a:latin typeface="Trebuchet MS (Body)"/>
            </a:endParaRPr>
          </a:p>
          <a:p>
            <a:pPr marL="109728" lvl="0" indent="0" algn="ctr">
              <a:buNone/>
            </a:pPr>
            <a:r>
              <a:rPr lang="en-US" sz="3600" dirty="0">
                <a:latin typeface="Trebuchet MS (Body)"/>
                <a:ea typeface="Times New Roman" pitchFamily="18" charset="0"/>
                <a:cs typeface="Times New Roman" pitchFamily="18" charset="0"/>
              </a:rPr>
              <a:t>Supervisor</a:t>
            </a:r>
            <a:r>
              <a:rPr lang="en-US" sz="3600" dirty="0">
                <a:latin typeface="Trebuchet MS (Body)"/>
              </a:rPr>
              <a:t>:</a:t>
            </a:r>
          </a:p>
          <a:p>
            <a:pPr marL="109728" indent="0" algn="ctr">
              <a:buNone/>
            </a:pPr>
            <a:r>
              <a:rPr lang="en-US" sz="3600" dirty="0">
                <a:latin typeface="Trebuchet MS (Body)"/>
              </a:rPr>
              <a:t>Dr.Naser Abu Zaid</a:t>
            </a:r>
          </a:p>
          <a:p>
            <a:endParaRPr lang="en-US" sz="3600" dirty="0"/>
          </a:p>
        </p:txBody>
      </p:sp>
      <p:pic>
        <p:nvPicPr>
          <p:cNvPr id="4" name="صورة 1" descr="جامعة-النجا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67328" y="260648"/>
            <a:ext cx="2286016" cy="1919136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5816824" y="581263"/>
            <a:ext cx="3168352" cy="1176318"/>
          </a:xfrm>
          <a:prstGeom prst="rect">
            <a:avLst/>
          </a:prstGeom>
          <a:solidFill>
            <a:srgbClr val="FFFFFF">
              <a:alpha val="8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ar-SA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ndalus" panose="02020603050405020304" pitchFamily="18" charset="-78"/>
              </a:rPr>
              <a:t>جامعة النجاح الوطنية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ar-SA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ndalus" panose="02020603050405020304" pitchFamily="18" charset="-78"/>
              </a:rPr>
              <a:t>كلية الهندسة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200" dirty="0">
                <a:effectLst/>
                <a:latin typeface="Microsoft Uighur" panose="02000000000000000000" pitchFamily="2" charset="-78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107504" y="639346"/>
            <a:ext cx="3096344" cy="1118235"/>
          </a:xfrm>
          <a:prstGeom prst="rect">
            <a:avLst/>
          </a:prstGeom>
          <a:solidFill>
            <a:srgbClr val="FFFFFF">
              <a:alpha val="8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An-</a:t>
            </a:r>
            <a:r>
              <a:rPr lang="en-US" sz="14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Najah</a:t>
            </a:r>
            <a:r>
              <a:rPr lang="en-US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National University</a:t>
            </a:r>
            <a:endParaRPr lang="en-US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Faculty of Engineering</a:t>
            </a:r>
            <a:endParaRPr lang="en-US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</p:txBody>
      </p:sp>
      <p:pic>
        <p:nvPicPr>
          <p:cNvPr id="7" name="Picture 4" descr="Image result for ‫شعار التخرج‬‎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56437" y="5334000"/>
            <a:ext cx="2087563" cy="1524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0504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2800" dirty="0" smtClean="0">
                <a:solidFill>
                  <a:schemeClr val="accent2"/>
                </a:solidFill>
                <a:effectLst/>
                <a:latin typeface="Trebuchet MS (Body)"/>
              </a:rPr>
              <a:t> Tow dimensions Design and animation for Nano Robots </a:t>
            </a:r>
            <a:r>
              <a:rPr lang="en-US" sz="2800" dirty="0">
                <a:solidFill>
                  <a:schemeClr val="accent2"/>
                </a:solidFill>
                <a:effectLst/>
                <a:latin typeface="Trebuchet MS (Body)"/>
              </a:rPr>
              <a:t>in human body environment</a:t>
            </a:r>
          </a:p>
        </p:txBody>
      </p:sp>
      <p:pic>
        <p:nvPicPr>
          <p:cNvPr id="9" name="Picture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348880"/>
            <a:ext cx="2232248" cy="236176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AutoShape 2"/>
          <p:cNvSpPr>
            <a:spLocks noChangeArrowheads="1"/>
          </p:cNvSpPr>
          <p:nvPr/>
        </p:nvSpPr>
        <p:spPr bwMode="auto">
          <a:xfrm>
            <a:off x="3419872" y="3007001"/>
            <a:ext cx="1514905" cy="643990"/>
          </a:xfrm>
          <a:prstGeom prst="rightArrow">
            <a:avLst>
              <a:gd name="adj1" fmla="val 50000"/>
              <a:gd name="adj2" fmla="val 62010"/>
            </a:avLst>
          </a:prstGeom>
          <a:solidFill>
            <a:srgbClr val="4472C4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1F376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endParaRPr lang="en-US" dirty="0"/>
          </a:p>
        </p:txBody>
      </p:sp>
      <p:sp>
        <p:nvSpPr>
          <p:cNvPr id="13" name="AutoShape 3"/>
          <p:cNvSpPr>
            <a:spLocks noChangeArrowheads="1"/>
          </p:cNvSpPr>
          <p:nvPr/>
        </p:nvSpPr>
        <p:spPr bwMode="auto">
          <a:xfrm>
            <a:off x="3275856" y="3650991"/>
            <a:ext cx="1560480" cy="609601"/>
          </a:xfrm>
          <a:prstGeom prst="leftArrow">
            <a:avLst>
              <a:gd name="adj1" fmla="val 50000"/>
              <a:gd name="adj2" fmla="val 62500"/>
            </a:avLst>
          </a:prstGeom>
          <a:solidFill>
            <a:srgbClr val="4472C4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1F376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endParaRPr lang="en-US" dirty="0"/>
          </a:p>
        </p:txBody>
      </p:sp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1" y="2486581"/>
            <a:ext cx="2214480" cy="222406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5" name="Rectangle 14"/>
          <p:cNvSpPr/>
          <p:nvPr/>
        </p:nvSpPr>
        <p:spPr>
          <a:xfrm>
            <a:off x="1310336" y="5564146"/>
            <a:ext cx="658141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200" b="1" dirty="0" smtClean="0">
                <a:solidFill>
                  <a:schemeClr val="accent2"/>
                </a:solidFill>
                <a:latin typeface="Trebuchet MS (Body)"/>
                <a:ea typeface="Times New Roman" panose="02020603050405020304" pitchFamily="18" charset="0"/>
              </a:rPr>
              <a:t>BETWEEN THE MEDICINE AND ENGINEERING. </a:t>
            </a:r>
            <a:endParaRPr lang="en-US" sz="2200" b="1" dirty="0">
              <a:solidFill>
                <a:schemeClr val="accent2"/>
              </a:solidFill>
              <a:latin typeface="Trebuchet MS (Body)"/>
            </a:endParaRPr>
          </a:p>
        </p:txBody>
      </p:sp>
    </p:spTree>
    <p:extLst>
      <p:ext uri="{BB962C8B-B14F-4D97-AF65-F5344CB8AC3E}">
        <p14:creationId xmlns:p14="http://schemas.microsoft.com/office/powerpoint/2010/main" val="175798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83568" y="1051322"/>
            <a:ext cx="8229600" cy="5544615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US" sz="3200" dirty="0" smtClean="0">
                <a:latin typeface="Trebuchet MS (Body)"/>
                <a:cs typeface="Times New Roman" panose="02020603050405020304" pitchFamily="18" charset="0"/>
              </a:rPr>
              <a:t>Introduction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3200" dirty="0" smtClean="0">
                <a:latin typeface="Trebuchet MS (Body)"/>
                <a:cs typeface="Times New Roman" panose="02020603050405020304" pitchFamily="18" charset="0"/>
              </a:rPr>
              <a:t>Objective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3200" dirty="0">
                <a:latin typeface="Trebuchet MS (Body)"/>
                <a:cs typeface="Times New Roman" panose="02020603050405020304" pitchFamily="18" charset="0"/>
              </a:rPr>
              <a:t>Swarm </a:t>
            </a:r>
            <a:r>
              <a:rPr lang="en-US" sz="3200" dirty="0" smtClean="0">
                <a:latin typeface="Trebuchet MS (Body)"/>
                <a:cs typeface="Times New Roman" panose="02020603050405020304" pitchFamily="18" charset="0"/>
              </a:rPr>
              <a:t>intelligence</a:t>
            </a:r>
            <a:r>
              <a:rPr lang="en-US" sz="3200" dirty="0">
                <a:latin typeface="Trebuchet MS (Body)"/>
                <a:cs typeface="Times New Roman" panose="02020603050405020304" pitchFamily="18" charset="0"/>
              </a:rPr>
              <a:t>.</a:t>
            </a:r>
            <a:endParaRPr lang="en-US" sz="3200" dirty="0" smtClean="0">
              <a:latin typeface="Trebuchet MS (Body)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3200" dirty="0" smtClean="0">
                <a:latin typeface="Trebuchet MS (Body)"/>
                <a:cs typeface="Times New Roman" panose="02020603050405020304" pitchFamily="18" charset="0"/>
              </a:rPr>
              <a:t>The design for all parts of the aimed system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3200" dirty="0">
                <a:latin typeface="Trebuchet MS (Body)"/>
                <a:cs typeface="Times New Roman" panose="02020603050405020304" pitchFamily="18" charset="0"/>
              </a:rPr>
              <a:t>Methodology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3200" dirty="0" smtClean="0">
                <a:latin typeface="Trebuchet MS (Body)"/>
                <a:cs typeface="Times New Roman" panose="02020603050405020304" pitchFamily="18" charset="0"/>
              </a:rPr>
              <a:t>Results( short movie)</a:t>
            </a:r>
            <a:endParaRPr lang="ar-SA" sz="3200" dirty="0" smtClean="0">
              <a:latin typeface="Trebuchet MS (Body)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3200" dirty="0" smtClean="0">
                <a:latin typeface="Trebuchet MS (Body)"/>
                <a:cs typeface="Times New Roman" pitchFamily="18" charset="0"/>
              </a:rPr>
              <a:t>Conclusion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3200" dirty="0" smtClean="0">
                <a:latin typeface="Trebuchet MS (Body)"/>
                <a:cs typeface="Times New Roman" pitchFamily="18" charset="0"/>
              </a:rPr>
              <a:t>Future work</a:t>
            </a:r>
            <a:endParaRPr lang="en-US" sz="3200" dirty="0">
              <a:latin typeface="Trebuchet MS (Body)"/>
              <a:cs typeface="Times New Roman" pitchFamily="18" charset="0"/>
            </a:endParaRPr>
          </a:p>
          <a:p>
            <a:pPr marL="109728" indent="0" algn="just">
              <a:buNone/>
            </a:pPr>
            <a:endParaRPr lang="en-US" sz="3200" dirty="0">
              <a:latin typeface="Trebuchet MS (Body)"/>
              <a:cs typeface="Times New Roman" pitchFamily="18" charset="0"/>
            </a:endParaRPr>
          </a:p>
          <a:p>
            <a:pPr marL="0" indent="0" algn="just">
              <a:buClr>
                <a:srgbClr val="FF0000"/>
              </a:buClr>
              <a:buNone/>
            </a:pPr>
            <a:r>
              <a:rPr lang="en-US" sz="3200" dirty="0">
                <a:latin typeface="Trebuchet MS (Body)"/>
                <a:cs typeface="Times New Roman" pitchFamily="18" charset="0"/>
              </a:rPr>
              <a:t/>
            </a:r>
            <a:br>
              <a:rPr lang="en-US" sz="3200" dirty="0">
                <a:latin typeface="Trebuchet MS (Body)"/>
                <a:cs typeface="Times New Roman" pitchFamily="18" charset="0"/>
              </a:rPr>
            </a:br>
            <a:endParaRPr lang="en-US" sz="3200" dirty="0" smtClean="0">
              <a:latin typeface="Trebuchet MS (Body)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8362"/>
          </a:xfrm>
        </p:spPr>
        <p:txBody>
          <a:bodyPr/>
          <a:lstStyle/>
          <a:p>
            <a:r>
              <a:rPr lang="en-US" sz="4400" dirty="0" smtClean="0">
                <a:solidFill>
                  <a:srgbClr val="C00000"/>
                </a:solidFill>
                <a:latin typeface="Trebuchet MS (Body)"/>
              </a:rPr>
              <a:t>Outline</a:t>
            </a:r>
            <a:endParaRPr lang="en-US" sz="4400" dirty="0">
              <a:solidFill>
                <a:srgbClr val="C00000"/>
              </a:solidFill>
              <a:latin typeface="Trebuchet MS (Body)"/>
            </a:endParaRPr>
          </a:p>
        </p:txBody>
      </p:sp>
    </p:spTree>
    <p:extLst>
      <p:ext uri="{BB962C8B-B14F-4D97-AF65-F5344CB8AC3E}">
        <p14:creationId xmlns:p14="http://schemas.microsoft.com/office/powerpoint/2010/main" val="2858059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492812"/>
            <a:ext cx="8229600" cy="4797896"/>
          </a:xfrm>
        </p:spPr>
        <p:txBody>
          <a:bodyPr>
            <a:normAutofit/>
          </a:bodyPr>
          <a:lstStyle/>
          <a:p>
            <a:pPr marL="109728" indent="0" algn="just">
              <a:buNone/>
            </a:pPr>
            <a:r>
              <a:rPr lang="ar-SA" sz="2200" b="1" dirty="0" smtClean="0">
                <a:latin typeface="Trebuchet MS (Body)"/>
              </a:rPr>
              <a:t>  </a:t>
            </a:r>
            <a:r>
              <a:rPr lang="en-US" sz="2200" b="1" dirty="0" smtClean="0">
                <a:latin typeface="Trebuchet MS (Body)"/>
              </a:rPr>
              <a:t>Brain storming for what we explained at graduation </a:t>
            </a:r>
            <a:r>
              <a:rPr lang="ar-SA" sz="2200" b="1" dirty="0" smtClean="0">
                <a:latin typeface="Trebuchet MS (Body)"/>
              </a:rPr>
              <a:t> </a:t>
            </a:r>
            <a:r>
              <a:rPr lang="en-US" sz="2200" b="1" dirty="0" smtClean="0">
                <a:latin typeface="Trebuchet MS (Body)"/>
              </a:rPr>
              <a:t>project 1?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2200" dirty="0">
                <a:latin typeface="Trebuchet MS (Body)"/>
              </a:rPr>
              <a:t>Nanotechnology is the study and use of structures between 1 nanometer (nm) and 100 nanometers in </a:t>
            </a:r>
            <a:r>
              <a:rPr lang="en-US" sz="2200" dirty="0" smtClean="0">
                <a:latin typeface="Trebuchet MS (Body)"/>
              </a:rPr>
              <a:t>size.</a:t>
            </a:r>
          </a:p>
          <a:p>
            <a:pPr marL="109728" indent="0" algn="just">
              <a:buNone/>
            </a:pPr>
            <a:endParaRPr lang="en-US" sz="2200" dirty="0" smtClean="0">
              <a:latin typeface="Trebuchet MS (Body)"/>
            </a:endParaRPr>
          </a:p>
          <a:p>
            <a:pPr marL="109728" indent="0" algn="just">
              <a:buNone/>
            </a:pPr>
            <a:endParaRPr lang="en-US" sz="2200" dirty="0" smtClean="0">
              <a:latin typeface="Trebuchet MS (Body)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2200" dirty="0">
                <a:latin typeface="Trebuchet MS (Body)"/>
              </a:rPr>
              <a:t>Nano machines can </a:t>
            </a:r>
            <a:r>
              <a:rPr lang="en-US" sz="2200" dirty="0" smtClean="0">
                <a:latin typeface="Trebuchet MS (Body)"/>
              </a:rPr>
              <a:t>be </a:t>
            </a:r>
            <a:r>
              <a:rPr lang="en-US" sz="2200" dirty="0">
                <a:latin typeface="Trebuchet MS (Body)"/>
              </a:rPr>
              <a:t>employed in countless useful </a:t>
            </a:r>
            <a:r>
              <a:rPr lang="en-US" sz="2200" dirty="0" smtClean="0">
                <a:latin typeface="Trebuchet MS (Body)"/>
              </a:rPr>
              <a:t>applications: </a:t>
            </a:r>
          </a:p>
          <a:p>
            <a:pPr algn="just">
              <a:buFont typeface="Wingdings" panose="05000000000000000000" pitchFamily="2" charset="2"/>
              <a:buChar char="v"/>
            </a:pPr>
            <a:endParaRPr lang="en-US" sz="2200" dirty="0" smtClean="0">
              <a:latin typeface="Trebuchet MS (Body)"/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1800" dirty="0">
                <a:latin typeface="Trebuchet MS (Body)"/>
              </a:rPr>
              <a:t> </a:t>
            </a:r>
            <a:r>
              <a:rPr lang="en-US" sz="1800" dirty="0" smtClean="0">
                <a:latin typeface="Trebuchet MS (Body)"/>
              </a:rPr>
              <a:t> </a:t>
            </a:r>
            <a:r>
              <a:rPr lang="en-US" sz="2200" dirty="0" smtClean="0">
                <a:latin typeface="Trebuchet MS (Body)"/>
              </a:rPr>
              <a:t>medical technology      diagnosis </a:t>
            </a:r>
            <a:r>
              <a:rPr lang="en-US" sz="2200" dirty="0">
                <a:latin typeface="Trebuchet MS (Body)"/>
              </a:rPr>
              <a:t>and treatment can be done more effectively and efﬁciently. </a:t>
            </a:r>
            <a:endParaRPr lang="en-US" sz="2200" dirty="0" smtClean="0">
              <a:latin typeface="Trebuchet MS (Body)"/>
            </a:endParaRPr>
          </a:p>
          <a:p>
            <a:pPr algn="just"/>
            <a:endParaRPr lang="en-US" sz="2200" dirty="0">
              <a:latin typeface="Trebuchet MS (Body)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38100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accent2"/>
                </a:solidFill>
                <a:effectLst/>
                <a:latin typeface="Trebuchet MS (Body)"/>
                <a:cs typeface="Times New Roman" panose="02020603050405020304" pitchFamily="18" charset="0"/>
              </a:rPr>
              <a:t>Introduction</a:t>
            </a:r>
            <a:br>
              <a:rPr lang="en-US" sz="4000" dirty="0" smtClean="0">
                <a:solidFill>
                  <a:schemeClr val="accent2"/>
                </a:solidFill>
                <a:effectLst/>
                <a:latin typeface="Trebuchet MS (Body)"/>
                <a:cs typeface="Times New Roman" panose="02020603050405020304" pitchFamily="18" charset="0"/>
              </a:rPr>
            </a:br>
            <a:endParaRPr lang="en-US" sz="4000" dirty="0">
              <a:solidFill>
                <a:schemeClr val="accent2"/>
              </a:solidFill>
              <a:effectLst/>
              <a:latin typeface="Trebuchet MS (Body)"/>
            </a:endParaRPr>
          </a:p>
        </p:txBody>
      </p:sp>
      <p:sp>
        <p:nvSpPr>
          <p:cNvPr id="6" name="Notched Right Arrow 5"/>
          <p:cNvSpPr/>
          <p:nvPr/>
        </p:nvSpPr>
        <p:spPr>
          <a:xfrm flipV="1">
            <a:off x="3843536" y="5013176"/>
            <a:ext cx="576064" cy="11772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53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548680"/>
            <a:ext cx="8229600" cy="4525963"/>
          </a:xfrm>
        </p:spPr>
        <p:txBody>
          <a:bodyPr>
            <a:noAutofit/>
          </a:bodyPr>
          <a:lstStyle/>
          <a:p>
            <a:pPr marL="109728" indent="0" algn="just">
              <a:buNone/>
            </a:pPr>
            <a:r>
              <a:rPr lang="en-US" sz="2400" b="1" dirty="0" smtClean="0">
                <a:latin typeface="Trebuchet MS (Body)"/>
              </a:rPr>
              <a:t>What is  the new at graduation project 2?</a:t>
            </a:r>
          </a:p>
          <a:p>
            <a:pPr marL="109728" indent="0" algn="just">
              <a:buNone/>
            </a:pPr>
            <a:endParaRPr lang="en-US" sz="2200" dirty="0" smtClean="0">
              <a:latin typeface="Trebuchet MS (Body)"/>
            </a:endParaRPr>
          </a:p>
          <a:p>
            <a:pPr marL="109728" indent="0" algn="just">
              <a:buNone/>
            </a:pPr>
            <a:endParaRPr lang="en-US" sz="2200" dirty="0" smtClean="0">
              <a:latin typeface="Trebuchet MS (Body)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2200" dirty="0">
                <a:latin typeface="Trebuchet MS (Body)"/>
              </a:rPr>
              <a:t>W</a:t>
            </a:r>
            <a:r>
              <a:rPr lang="en-US" sz="2200" dirty="0" smtClean="0">
                <a:latin typeface="Trebuchet MS (Body)"/>
              </a:rPr>
              <a:t>e will explain the swarm intelligence idea of the Nano robots and the communication between the swarm of Nano robots.</a:t>
            </a:r>
          </a:p>
          <a:p>
            <a:pPr algn="just">
              <a:buFont typeface="Wingdings" panose="05000000000000000000" pitchFamily="2" charset="2"/>
              <a:buChar char="v"/>
            </a:pPr>
            <a:endParaRPr lang="en-US" sz="2200" dirty="0">
              <a:latin typeface="Trebuchet MS (Body)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2200" dirty="0" smtClean="0">
                <a:latin typeface="Trebuchet MS (Body)"/>
              </a:rPr>
              <a:t>We will show short movie for the most ideas that we mentioned at both graduation project 1&amp;2 by using after effect program.</a:t>
            </a:r>
            <a:endParaRPr lang="en-US" sz="2200" dirty="0">
              <a:latin typeface="Trebuchet MS (Body)"/>
            </a:endParaRPr>
          </a:p>
          <a:p>
            <a:pPr algn="just">
              <a:buFont typeface="Wingdings" panose="05000000000000000000" pitchFamily="2" charset="2"/>
              <a:buChar char="v"/>
            </a:pPr>
            <a:endParaRPr lang="en-US" sz="2200" dirty="0" smtClean="0">
              <a:latin typeface="Trebuchet MS (Body)"/>
            </a:endParaRPr>
          </a:p>
          <a:p>
            <a:pPr algn="just">
              <a:buFont typeface="Wingdings" panose="05000000000000000000" pitchFamily="2" charset="2"/>
              <a:buChar char="v"/>
            </a:pPr>
            <a:endParaRPr lang="en-US" sz="2200" dirty="0">
              <a:latin typeface="Trebuchet MS (Body)"/>
            </a:endParaRPr>
          </a:p>
          <a:p>
            <a:pPr algn="just">
              <a:buFont typeface="Wingdings" panose="05000000000000000000" pitchFamily="2" charset="2"/>
              <a:buChar char="v"/>
            </a:pPr>
            <a:endParaRPr lang="en-US" sz="2200" b="1" dirty="0" smtClean="0">
              <a:latin typeface="Trebuchet MS (Body)"/>
            </a:endParaRPr>
          </a:p>
          <a:p>
            <a:pPr algn="just">
              <a:buFont typeface="Wingdings" panose="05000000000000000000" pitchFamily="2" charset="2"/>
              <a:buChar char="v"/>
            </a:pPr>
            <a:endParaRPr lang="en-US" sz="2200" b="1" dirty="0">
              <a:latin typeface="Trebuchet MS (Body)"/>
            </a:endParaRPr>
          </a:p>
        </p:txBody>
      </p:sp>
    </p:spTree>
    <p:extLst>
      <p:ext uri="{BB962C8B-B14F-4D97-AF65-F5344CB8AC3E}">
        <p14:creationId xmlns:p14="http://schemas.microsoft.com/office/powerpoint/2010/main" val="408823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/>
          <p:cNvSpPr>
            <a:spLocks noGrp="1"/>
          </p:cNvSpPr>
          <p:nvPr>
            <p:ph idx="1"/>
          </p:nvPr>
        </p:nvSpPr>
        <p:spPr>
          <a:xfrm>
            <a:off x="323528" y="1391742"/>
            <a:ext cx="8229600" cy="4525963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v"/>
            </a:pPr>
            <a:r>
              <a:rPr lang="en-US" sz="2200" dirty="0" smtClean="0">
                <a:latin typeface="Trebuchet MS (BodyTrebuchet MS (Body)"/>
              </a:rPr>
              <a:t>The main objective of our project is to make two dimensions design and animation for Nano robot in human body environment using after effect program &amp; illustrator program.</a:t>
            </a:r>
            <a:endParaRPr lang="ar-JO" sz="2200" dirty="0"/>
          </a:p>
        </p:txBody>
      </p:sp>
      <p:sp>
        <p:nvSpPr>
          <p:cNvPr id="3" name="عنوان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chemeClr val="accent2"/>
                </a:solidFill>
                <a:latin typeface="Trebuchet MS (Body)"/>
                <a:cs typeface="Times New Roman" panose="02020603050405020304" pitchFamily="18" charset="0"/>
              </a:rPr>
              <a:t>objective</a:t>
            </a:r>
            <a:endParaRPr lang="ar-JO" sz="40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200" dirty="0">
                <a:latin typeface="Trebuchet MS (Body)"/>
                <a:ea typeface="Tahoma" panose="020B0604030504040204" pitchFamily="34" charset="0"/>
                <a:cs typeface="Tahoma" panose="020B0604030504040204" pitchFamily="34" charset="0"/>
              </a:rPr>
              <a:t>The intelligence of each individual Nano robot is small when compared to the collection of Nano robots acting together to accomplish the given task</a:t>
            </a:r>
            <a:r>
              <a:rPr lang="en-US" sz="2200" dirty="0" smtClean="0">
                <a:latin typeface="Trebuchet MS (Body)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109728" indent="0">
              <a:buNone/>
            </a:pPr>
            <a:endParaRPr lang="en-US" sz="2200" dirty="0" smtClean="0">
              <a:latin typeface="Trebuchet MS (Body)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200" dirty="0">
                <a:latin typeface="Trebuchet MS (Body)"/>
              </a:rPr>
              <a:t>This group intelligence, called </a:t>
            </a:r>
            <a:r>
              <a:rPr lang="en-US" sz="2200" b="1" dirty="0">
                <a:latin typeface="Trebuchet MS (Body)"/>
              </a:rPr>
              <a:t>“swarm intelligence”, </a:t>
            </a:r>
            <a:r>
              <a:rPr lang="en-US" sz="2200" dirty="0">
                <a:latin typeface="Trebuchet MS (Body)"/>
              </a:rPr>
              <a:t>helps the Nano robots do their task more efficiently and effectively in time and with fewer other </a:t>
            </a:r>
            <a:r>
              <a:rPr lang="en-US" sz="2200" dirty="0" smtClean="0">
                <a:latin typeface="Trebuchet MS (Body)"/>
              </a:rPr>
              <a:t>resources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200" dirty="0">
              <a:latin typeface="Trebuchet MS (Body)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200" dirty="0">
                <a:latin typeface="Trebuchet MS (Body)"/>
              </a:rPr>
              <a:t>every robot implements the same hardware and follow the same set of </a:t>
            </a:r>
            <a:r>
              <a:rPr lang="en-US" sz="2200" dirty="0" smtClean="0">
                <a:latin typeface="Trebuchet MS (Body)"/>
              </a:rPr>
              <a:t>rules.</a:t>
            </a:r>
          </a:p>
          <a:p>
            <a:pPr marL="109728" indent="0">
              <a:buNone/>
            </a:pPr>
            <a:endParaRPr lang="en-US" sz="2200" dirty="0" smtClean="0">
              <a:latin typeface="Trebuchet MS (Body)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200" dirty="0" smtClean="0">
                <a:latin typeface="Trebuchet MS (Body)"/>
                <a:ea typeface="Tahoma" panose="020B0604030504040204" pitchFamily="34" charset="0"/>
                <a:cs typeface="Tahoma" panose="020B0604030504040204" pitchFamily="34" charset="0"/>
              </a:rPr>
              <a:t>We have many techniques in order to regulate the movement of the Nano robots here our study based on ACO technique.</a:t>
            </a:r>
            <a:endParaRPr lang="en-US" sz="2200" dirty="0">
              <a:latin typeface="Trebuchet MS (Body)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Autofit/>
          </a:bodyPr>
          <a:lstStyle/>
          <a:p>
            <a:pPr lvl="1" algn="l" rtl="0">
              <a:spcBef>
                <a:spcPct val="0"/>
              </a:spcBef>
            </a:pPr>
            <a:r>
              <a:rPr lang="en-US" sz="4000" b="1" dirty="0">
                <a:solidFill>
                  <a:schemeClr val="accent2"/>
                </a:solidFill>
                <a:latin typeface="Trebuchet MS (Body)"/>
              </a:rPr>
              <a:t>Swarm intelligence </a:t>
            </a:r>
            <a:br>
              <a:rPr lang="en-US" sz="4000" b="1" dirty="0">
                <a:solidFill>
                  <a:schemeClr val="accent2"/>
                </a:solidFill>
                <a:latin typeface="Trebuchet MS (Body)"/>
              </a:rPr>
            </a:br>
            <a:endParaRPr lang="en-US" sz="4000" b="1" dirty="0">
              <a:solidFill>
                <a:schemeClr val="accent2"/>
              </a:solidFill>
              <a:latin typeface="Trebuchet MS (Body)"/>
            </a:endParaRPr>
          </a:p>
        </p:txBody>
      </p:sp>
    </p:spTree>
    <p:extLst>
      <p:ext uri="{BB962C8B-B14F-4D97-AF65-F5344CB8AC3E}">
        <p14:creationId xmlns:p14="http://schemas.microsoft.com/office/powerpoint/2010/main" val="192962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525963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en-US" sz="2200" dirty="0">
                <a:latin typeface="Trebuchet MS (Body)"/>
              </a:rPr>
              <a:t>Treatment of localized medical problems</a:t>
            </a:r>
          </a:p>
          <a:p>
            <a:pPr lvl="0">
              <a:buFont typeface="Wingdings" panose="05000000000000000000" pitchFamily="2" charset="2"/>
              <a:buChar char="v"/>
            </a:pPr>
            <a:endParaRPr lang="en-US" sz="2200" dirty="0" smtClean="0">
              <a:latin typeface="Trebuchet MS (Body)"/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sz="2200" dirty="0" smtClean="0">
                <a:latin typeface="Trebuchet MS (Body)"/>
              </a:rPr>
              <a:t>Nano-surgery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200" dirty="0" smtClean="0">
              <a:latin typeface="Trebuchet MS (Body)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200" dirty="0" smtClean="0">
                <a:latin typeface="Trebuchet MS (Body)"/>
              </a:rPr>
              <a:t>Drug </a:t>
            </a:r>
            <a:r>
              <a:rPr lang="en-US" sz="2200" dirty="0">
                <a:latin typeface="Trebuchet MS (Body)"/>
              </a:rPr>
              <a:t>delivery</a:t>
            </a:r>
          </a:p>
          <a:p>
            <a:pPr marL="109728" lvl="0" indent="0">
              <a:buNone/>
            </a:pPr>
            <a:endParaRPr lang="en-US" sz="2200" dirty="0"/>
          </a:p>
          <a:p>
            <a:pPr>
              <a:buFont typeface="Wingdings" panose="05000000000000000000" pitchFamily="2" charset="2"/>
              <a:buChar char="v"/>
            </a:pPr>
            <a:endParaRPr lang="en-US" sz="2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accent2"/>
                </a:solidFill>
                <a:effectLst/>
                <a:latin typeface="Trebuchet MS (Body)"/>
              </a:rPr>
              <a:t>Swarm’s task</a:t>
            </a:r>
            <a:br>
              <a:rPr lang="en-US" sz="4000" dirty="0">
                <a:solidFill>
                  <a:schemeClr val="accent2"/>
                </a:solidFill>
                <a:effectLst/>
                <a:latin typeface="Trebuchet MS (Body)"/>
              </a:rPr>
            </a:br>
            <a:endParaRPr lang="en-US" sz="4000" dirty="0">
              <a:solidFill>
                <a:schemeClr val="accent2"/>
              </a:solidFill>
              <a:latin typeface="Trebuchet MS (Body)"/>
            </a:endParaRPr>
          </a:p>
        </p:txBody>
      </p:sp>
    </p:spTree>
    <p:extLst>
      <p:ext uri="{BB962C8B-B14F-4D97-AF65-F5344CB8AC3E}">
        <p14:creationId xmlns:p14="http://schemas.microsoft.com/office/powerpoint/2010/main" val="311656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accent2"/>
                </a:solidFill>
                <a:latin typeface="Trebuchet MS (Body)"/>
                <a:cs typeface="Times New Roman" panose="02020603050405020304" pitchFamily="18" charset="0"/>
              </a:rPr>
              <a:t>The design for all parts of the aimed system.</a:t>
            </a:r>
            <a:br>
              <a:rPr lang="en-US" sz="4400" dirty="0">
                <a:solidFill>
                  <a:schemeClr val="accent2"/>
                </a:solidFill>
                <a:latin typeface="Trebuchet MS (Body)"/>
                <a:cs typeface="Times New Roman" panose="02020603050405020304" pitchFamily="18" charset="0"/>
              </a:rPr>
            </a:br>
            <a:r>
              <a:rPr lang="en-US" sz="4400" dirty="0">
                <a:solidFill>
                  <a:schemeClr val="accent2"/>
                </a:solidFill>
                <a:effectLst/>
                <a:latin typeface="Trebuchet MS (Body)"/>
                <a:cs typeface="Times New Roman" panose="02020603050405020304" pitchFamily="18" charset="0"/>
              </a:rPr>
              <a:t/>
            </a:r>
            <a:br>
              <a:rPr lang="en-US" sz="4400" dirty="0">
                <a:solidFill>
                  <a:schemeClr val="accent2"/>
                </a:solidFill>
                <a:effectLst/>
                <a:latin typeface="Trebuchet MS (Body)"/>
                <a:cs typeface="Times New Roman" panose="02020603050405020304" pitchFamily="18" charset="0"/>
              </a:rPr>
            </a:br>
            <a:endParaRPr lang="en-US" dirty="0">
              <a:solidFill>
                <a:schemeClr val="accent2"/>
              </a:solidFill>
              <a:effectLst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 smtClean="0">
                <a:latin typeface="Trebuchet MS (Body)"/>
              </a:rPr>
              <a:t>The Nano robot</a:t>
            </a:r>
          </a:p>
          <a:p>
            <a:pPr marL="109728" indent="0">
              <a:buNone/>
            </a:pPr>
            <a:endParaRPr lang="en-US" dirty="0" smtClean="0"/>
          </a:p>
          <a:p>
            <a:pPr marL="109728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204863"/>
            <a:ext cx="7308304" cy="38024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226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404664"/>
            <a:ext cx="8229600" cy="5472608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 smtClean="0">
                <a:latin typeface="Trebuchet MS (Body)"/>
              </a:rPr>
              <a:t>The human body, the stomach &amp;the targeted cell</a:t>
            </a:r>
          </a:p>
          <a:p>
            <a:pPr marL="109728" indent="0">
              <a:buNone/>
            </a:pPr>
            <a:endParaRPr lang="en-US" dirty="0" smtClean="0"/>
          </a:p>
          <a:p>
            <a:pPr marL="109728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12776"/>
            <a:ext cx="7272808" cy="44644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8467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404664"/>
            <a:ext cx="8229600" cy="45259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 smtClean="0">
                <a:latin typeface="Trebuchet MS (Body)"/>
              </a:rPr>
              <a:t>The drug capsule </a:t>
            </a:r>
          </a:p>
          <a:p>
            <a:pPr marL="109728" indent="0">
              <a:buNone/>
            </a:pP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196752"/>
            <a:ext cx="4392488" cy="18722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573016"/>
            <a:ext cx="4392488" cy="20162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4000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417638"/>
            <a:ext cx="8229600" cy="4929222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2200" dirty="0" smtClean="0">
                <a:latin typeface="Trebuchet MS (BodyTrebuchet MS (Body)"/>
              </a:rPr>
              <a:t>The tow dimensions design and animation for the over all system prepared by:</a:t>
            </a:r>
          </a:p>
          <a:p>
            <a:pPr algn="ctr">
              <a:buFont typeface="Wingdings" panose="05000000000000000000" pitchFamily="2" charset="2"/>
              <a:buChar char="ü"/>
            </a:pPr>
            <a:r>
              <a:rPr lang="en-US" sz="2200" dirty="0" smtClean="0">
                <a:latin typeface="Trebuchet MS (BodyTrebuchet MS (Body)"/>
              </a:rPr>
              <a:t>Illustrator </a:t>
            </a:r>
            <a:r>
              <a:rPr lang="en-US" sz="2200" dirty="0">
                <a:latin typeface="Trebuchet MS (BodyTrebuchet MS (Body)"/>
              </a:rPr>
              <a:t>program</a:t>
            </a:r>
            <a:r>
              <a:rPr lang="en-US" sz="2200" dirty="0" smtClean="0">
                <a:latin typeface="Trebuchet MS (BodyTrebuchet MS (Body)"/>
              </a:rPr>
              <a:t>.</a:t>
            </a:r>
          </a:p>
          <a:p>
            <a:pPr algn="ctr">
              <a:buFont typeface="Wingdings" panose="05000000000000000000" pitchFamily="2" charset="2"/>
              <a:buChar char="ü"/>
            </a:pPr>
            <a:r>
              <a:rPr lang="en-US" sz="2200" dirty="0" smtClean="0">
                <a:latin typeface="Trebuchet MS (BodyTrebuchet MS (Body)"/>
              </a:rPr>
              <a:t>after effect program.</a:t>
            </a:r>
          </a:p>
          <a:p>
            <a:pPr algn="just">
              <a:buFont typeface="Wingdings" pitchFamily="2" charset="2"/>
              <a:buChar char="v"/>
            </a:pPr>
            <a:endParaRPr lang="en-US" sz="2200" b="1" dirty="0">
              <a:latin typeface="Trebuchet MS (BodyTrebuchet MS (Body)"/>
            </a:endParaRPr>
          </a:p>
          <a:p>
            <a:pPr marL="109728" indent="0" algn="just">
              <a:buNone/>
            </a:pPr>
            <a:endParaRPr lang="en-US" sz="2200" b="1" dirty="0" smtClean="0">
              <a:latin typeface="Trebuchet MS (BodyTrebuchet MS (Body)"/>
            </a:endParaRPr>
          </a:p>
          <a:p>
            <a:pPr algn="just">
              <a:buNone/>
            </a:pPr>
            <a:endParaRPr lang="en-US" sz="2200" dirty="0" smtClean="0">
              <a:latin typeface="Trebuchet MS (BodyTrebuchet MS (Body)"/>
            </a:endParaRPr>
          </a:p>
          <a:p>
            <a:pPr algn="just"/>
            <a:endParaRPr lang="en-US" sz="2200" dirty="0">
              <a:latin typeface="Trebuchet MS (BodyTrebuchet MS (Body)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accent2"/>
                </a:solidFill>
                <a:effectLst/>
                <a:latin typeface="Trebuchet MS (Body)"/>
                <a:cs typeface="Times New Roman" panose="02020603050405020304" pitchFamily="18" charset="0"/>
              </a:rPr>
              <a:t>Methodology</a:t>
            </a:r>
            <a:br>
              <a:rPr lang="en-US" sz="4400" dirty="0">
                <a:solidFill>
                  <a:schemeClr val="accent2"/>
                </a:solidFill>
                <a:effectLst/>
                <a:latin typeface="Trebuchet MS (Body)"/>
                <a:cs typeface="Times New Roman" panose="02020603050405020304" pitchFamily="18" charset="0"/>
              </a:rPr>
            </a:br>
            <a:endParaRPr lang="en-US" dirty="0">
              <a:solidFill>
                <a:schemeClr val="accent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9485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200" dirty="0" smtClean="0">
                <a:latin typeface="Trebuchet MS (Body)"/>
              </a:rPr>
              <a:t>A Short movie represents the overall ideas  as shown</a:t>
            </a:r>
            <a:r>
              <a:rPr lang="ar-SA" sz="2200" dirty="0" smtClean="0">
                <a:latin typeface="Trebuchet MS (Body)"/>
              </a:rPr>
              <a:t>:</a:t>
            </a:r>
            <a:endParaRPr lang="en-US" sz="2200" dirty="0" smtClean="0">
              <a:latin typeface="Trebuchet MS (Body)"/>
            </a:endParaRPr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/>
                </a:solidFill>
              </a:rPr>
              <a:t>Results</a:t>
            </a:r>
            <a:endParaRPr lang="en-US" dirty="0">
              <a:solidFill>
                <a:schemeClr val="accent2"/>
              </a:solidFill>
            </a:endParaRPr>
          </a:p>
        </p:txBody>
      </p:sp>
      <p:pic>
        <p:nvPicPr>
          <p:cNvPr id="5" name="finall 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2098" y="2060848"/>
            <a:ext cx="8496944" cy="37444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77457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6324" y="1052736"/>
            <a:ext cx="8229600" cy="4525963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US" sz="2200" dirty="0" smtClean="0">
                <a:latin typeface="Trebuchet MS (BodyTrebuchet MS (Body)"/>
              </a:rPr>
              <a:t>By the end of this study we found a new, modern way to treat the H. Pylori Bacterium that spreads in the gastric wall.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US" sz="2200" dirty="0" smtClean="0">
              <a:latin typeface="Trebuchet MS (BodyTrebuchet MS (Body)"/>
            </a:endParaRPr>
          </a:p>
          <a:p>
            <a:pPr marL="109728" indent="0" algn="just">
              <a:buNone/>
            </a:pPr>
            <a:endParaRPr lang="en-US" sz="2200" dirty="0" smtClean="0">
              <a:latin typeface="Trebuchet MS (BodyTrebuchet MS (Body)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dirty="0" smtClean="0">
                <a:latin typeface="Trebuchet MS (BodyTrebuchet MS (Body)"/>
              </a:rPr>
              <a:t>Therefore, this study specifically targets this bacterium, in order to try and provide a modernized solution that makes use of the advancing technologies all over the world. 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US" sz="2200" dirty="0" smtClean="0">
              <a:latin typeface="Trebuchet MS (BodyTrebuchet MS (Body)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dirty="0" smtClean="0">
                <a:latin typeface="Trebuchet MS (BodyTrebuchet MS (Body)"/>
              </a:rPr>
              <a:t>The treatment proposed by this research focuses on exploiting the use of a certain technology, known as the Nano-Technology, which will become the most important in everyone’s life within 10 years from now.</a:t>
            </a:r>
            <a:endParaRPr lang="en-US" sz="2200" dirty="0">
              <a:latin typeface="Trebuchet MS (BodyTrebuchet MS (Body)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36324" y="1166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 smtClean="0">
                <a:solidFill>
                  <a:schemeClr val="accent2"/>
                </a:solidFill>
                <a:effectLst/>
                <a:latin typeface="Trebuchet MS (Body)"/>
                <a:cs typeface="Times New Roman" pitchFamily="18" charset="0"/>
              </a:rPr>
              <a:t>Conclusion</a:t>
            </a:r>
            <a:endParaRPr lang="en-US" dirty="0">
              <a:solidFill>
                <a:schemeClr val="accent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6255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dirty="0" smtClean="0">
                <a:latin typeface="Trebuchet MS (Body)"/>
              </a:rPr>
              <a:t>To Study the effect</a:t>
            </a:r>
            <a:r>
              <a:rPr lang="en-US" sz="2400" dirty="0">
                <a:latin typeface="Trebuchet MS (Body)"/>
              </a:rPr>
              <a:t> of the Stomach </a:t>
            </a:r>
            <a:r>
              <a:rPr lang="en-US" sz="2400" dirty="0" smtClean="0">
                <a:latin typeface="Trebuchet MS (Body)"/>
              </a:rPr>
              <a:t>fluid on the movement of the Nano robots swarm mathematically and software.</a:t>
            </a:r>
          </a:p>
          <a:p>
            <a:pPr marL="109728" indent="0">
              <a:buNone/>
            </a:pPr>
            <a:endParaRPr lang="en-US" sz="2400" dirty="0" smtClean="0">
              <a:latin typeface="Trebuchet MS (Body)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 smtClean="0">
                <a:latin typeface="Trebuchet MS (Body)"/>
              </a:rPr>
              <a:t> To study the possibilities of the swarm to do different tasks inside the same environment.</a:t>
            </a:r>
          </a:p>
          <a:p>
            <a:pPr>
              <a:buFont typeface="Wingdings" panose="05000000000000000000" pitchFamily="2" charset="2"/>
              <a:buChar char="v"/>
            </a:pPr>
            <a:endParaRPr lang="ar-SA" sz="2400" dirty="0" smtClean="0">
              <a:latin typeface="Trebuchet MS (Body)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>
                <a:solidFill>
                  <a:schemeClr val="accent2"/>
                </a:solidFill>
                <a:effectLst/>
                <a:latin typeface="Trebuchet MS (Body)"/>
                <a:cs typeface="Times New Roman" pitchFamily="18" charset="0"/>
              </a:rPr>
              <a:t>Future work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63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99592" y="908720"/>
            <a:ext cx="6267400" cy="5094312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T w="38100"/>
            </a:sp3d>
          </a:bodyPr>
          <a:lstStyle/>
          <a:p>
            <a:pPr marL="0" indent="0" algn="ctr">
              <a:buNone/>
            </a:pPr>
            <a:r>
              <a:rPr lang="en-US" sz="5000" b="1" dirty="0">
                <a:solidFill>
                  <a:schemeClr val="accent2"/>
                </a:solidFill>
                <a:latin typeface="Trebuchet MS (Body)"/>
                <a:cs typeface="Andalus" pitchFamily="18" charset="-78"/>
              </a:rPr>
              <a:t>Thank you for your attention !</a:t>
            </a:r>
          </a:p>
          <a:p>
            <a:pPr marL="0" indent="0" algn="ctr">
              <a:buNone/>
            </a:pPr>
            <a:r>
              <a:rPr lang="en-US" sz="5000" b="1" dirty="0" smtClean="0">
                <a:solidFill>
                  <a:schemeClr val="accent2"/>
                </a:solidFill>
                <a:latin typeface="Trebuchet MS (Body)"/>
                <a:cs typeface="Andalus" pitchFamily="18" charset="-78"/>
              </a:rPr>
              <a:t>We are welcome for any Questions  and Comments !</a:t>
            </a:r>
            <a:endParaRPr lang="en-US" sz="5000" dirty="0">
              <a:solidFill>
                <a:schemeClr val="accent2"/>
              </a:solidFill>
              <a:latin typeface="Trebuchet MS (Body)"/>
            </a:endParaRPr>
          </a:p>
        </p:txBody>
      </p:sp>
      <p:pic>
        <p:nvPicPr>
          <p:cNvPr id="3" name="Picture 4" descr="Image result for ‫شعار التخرج‬‎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192" y="4653136"/>
            <a:ext cx="2609454" cy="190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7133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ملتقى">
  <a:themeElements>
    <a:clrScheme name="ملتقى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ملتقى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ملتقى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15034</TotalTime>
  <Words>517</Words>
  <Application>Microsoft Office PowerPoint</Application>
  <PresentationFormat>On-screen Show (4:3)</PresentationFormat>
  <Paragraphs>82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30" baseType="lpstr">
      <vt:lpstr>Andalus</vt:lpstr>
      <vt:lpstr>Arial</vt:lpstr>
      <vt:lpstr>Calibri</vt:lpstr>
      <vt:lpstr>Lucida Sans Unicode</vt:lpstr>
      <vt:lpstr>Microsoft Uighur</vt:lpstr>
      <vt:lpstr>Tahoma</vt:lpstr>
      <vt:lpstr>Times New Roman</vt:lpstr>
      <vt:lpstr>Trebuchet MS (Body)</vt:lpstr>
      <vt:lpstr>Trebuchet MS (BodyTrebuchet MS (Body)</vt:lpstr>
      <vt:lpstr>Verdana</vt:lpstr>
      <vt:lpstr>Wingdings</vt:lpstr>
      <vt:lpstr>Wingdings 2</vt:lpstr>
      <vt:lpstr>Wingdings 3</vt:lpstr>
      <vt:lpstr>ملتقى</vt:lpstr>
      <vt:lpstr>PowerPoint Presentation</vt:lpstr>
      <vt:lpstr> Tow dimensions Design and animation for Nano Robots in human body environment</vt:lpstr>
      <vt:lpstr>Outline</vt:lpstr>
      <vt:lpstr>Introduction </vt:lpstr>
      <vt:lpstr>PowerPoint Presentation</vt:lpstr>
      <vt:lpstr>objective</vt:lpstr>
      <vt:lpstr>Swarm intelligence  </vt:lpstr>
      <vt:lpstr>Swarm’s task </vt:lpstr>
      <vt:lpstr>The design for all parts of the aimed system.  </vt:lpstr>
      <vt:lpstr>PowerPoint Presentation</vt:lpstr>
      <vt:lpstr>PowerPoint Presentation</vt:lpstr>
      <vt:lpstr>Methodology </vt:lpstr>
      <vt:lpstr>Results</vt:lpstr>
      <vt:lpstr>Conclusion</vt:lpstr>
      <vt:lpstr>Future work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CELP</dc:title>
  <dc:creator>donia</dc:creator>
  <cp:lastModifiedBy>Windows User</cp:lastModifiedBy>
  <cp:revision>239</cp:revision>
  <dcterms:created xsi:type="dcterms:W3CDTF">2018-11-15T15:16:39Z</dcterms:created>
  <dcterms:modified xsi:type="dcterms:W3CDTF">2019-05-04T18:23:29Z</dcterms:modified>
</cp:coreProperties>
</file>