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8" r:id="rId3"/>
    <p:sldId id="259" r:id="rId4"/>
    <p:sldId id="260" r:id="rId5"/>
    <p:sldId id="261" r:id="rId6"/>
    <p:sldId id="262" r:id="rId7"/>
    <p:sldId id="264" r:id="rId8"/>
    <p:sldId id="287"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83" r:id="rId24"/>
    <p:sldId id="284" r:id="rId25"/>
    <p:sldId id="285" r:id="rId26"/>
    <p:sldId id="286" r:id="rId2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1529" autoAdjust="0"/>
  </p:normalViewPr>
  <p:slideViewPr>
    <p:cSldViewPr snapToGrid="0">
      <p:cViewPr varScale="1">
        <p:scale>
          <a:sx n="72" d="100"/>
          <a:sy n="72" d="100"/>
        </p:scale>
        <p:origin x="660"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en-US"/>
              <a:t>Click to edit Master title style</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5/17/2019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5/17/2019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5/17/2019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5/17/2019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5/17/2019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en-US"/>
              <a:t>Click to edit Master title style</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5/17/2019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en-US"/>
              <a:t>Click to edit Master title style</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5/17/2019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5/17/2019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en-US"/>
              <a:t>Click to edit Master title style</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5/17/2019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5/17/2019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en-US"/>
              <a:t>Click to edit Master title style</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dirty="0"/>
              <a:t>5/17/2019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a:t>Click to edit Master title style</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5/17/2019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Content Placeholder 3"/>
          <p:cNvSpPr>
            <a:spLocks noGrp="1"/>
          </p:cNvSpPr>
          <p:nvPr>
            <p:ph sz="quarter" idx="13"/>
          </p:nvPr>
        </p:nvSpPr>
        <p:spPr>
          <a:xfrm>
            <a:off x="913774" y="3051012"/>
            <a:ext cx="5106027" cy="27401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3" name="Content Placeholder 5"/>
          <p:cNvSpPr>
            <a:spLocks noGrp="1"/>
          </p:cNvSpPr>
          <p:nvPr>
            <p:ph sz="quarter" idx="14"/>
          </p:nvPr>
        </p:nvSpPr>
        <p:spPr>
          <a:xfrm>
            <a:off x="6172200" y="3051012"/>
            <a:ext cx="5105401" cy="27401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5/17/2019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5/17/2019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48A87A34-81AB-432B-8DAE-1953F412C126}" type="datetimeFigureOut">
              <a:rPr lang="en-US" dirty="0"/>
              <a:t>5/17/2019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en-US"/>
              <a:t>Click to edit Master title style</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5/17/2019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5/17/2019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mt="80000"/>
            <a:extLst>
              <a:ext uri="{28A0092B-C50C-407E-A947-70E740481C1C}">
                <a14:useLocalDpi xmlns:a14="http://schemas.microsoft.com/office/drawing/2010/main" val="0"/>
              </a:ext>
            </a:extLst>
          </a:blip>
          <a:srcRect/>
          <a:stretch>
            <a:fillRect/>
          </a:stretch>
        </p:blipFill>
        <p:spPr bwMode="auto">
          <a:xfrm>
            <a:off x="0" y="0"/>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48A87A34-81AB-432B-8DAE-1953F412C126}" type="datetimeFigureOut">
              <a:rPr lang="en-US" dirty="0"/>
              <a:pPr/>
              <a:t>5/17/2019</a:t>
            </a:fld>
            <a:endParaRPr lang="en-US" dirty="0"/>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6D22F896-40B5-4ADD-8801-0D06FADFA09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8.png"/><Relationship Id="rId1" Type="http://schemas.openxmlformats.org/officeDocument/2006/relationships/slideLayout" Target="../slideLayouts/slideLayout7.xml"/><Relationship Id="rId4" Type="http://schemas.openxmlformats.org/officeDocument/2006/relationships/image" Target="../media/image11.jpg"/></Relationships>
</file>

<file path=ppt/slides/_rels/slide1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18.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jpg"/><Relationship Id="rId1" Type="http://schemas.openxmlformats.org/officeDocument/2006/relationships/slideLayout" Target="../slideLayouts/slideLayout7.xml"/><Relationship Id="rId5" Type="http://schemas.openxmlformats.org/officeDocument/2006/relationships/image" Target="../media/image19.jpg"/><Relationship Id="rId4" Type="http://schemas.openxmlformats.org/officeDocument/2006/relationships/image" Target="../media/image18.jpg"/></Relationships>
</file>

<file path=ppt/slides/_rels/slide19.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8.png"/><Relationship Id="rId1" Type="http://schemas.openxmlformats.org/officeDocument/2006/relationships/slideLayout" Target="../slideLayouts/slideLayout7.xml"/><Relationship Id="rId4" Type="http://schemas.openxmlformats.org/officeDocument/2006/relationships/image" Target="../media/image25.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7.jpeg"/><Relationship Id="rId4"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5524874-7015-4749-B544-930A24A37611}"/>
              </a:ext>
            </a:extLst>
          </p:cNvPr>
          <p:cNvSpPr txBox="1"/>
          <p:nvPr/>
        </p:nvSpPr>
        <p:spPr>
          <a:xfrm>
            <a:off x="1444487" y="980661"/>
            <a:ext cx="8534400" cy="4585871"/>
          </a:xfrm>
          <a:prstGeom prst="rect">
            <a:avLst/>
          </a:prstGeom>
          <a:noFill/>
        </p:spPr>
        <p:txBody>
          <a:bodyPr wrap="square" rtlCol="0">
            <a:spAutoFit/>
          </a:bodyPr>
          <a:lstStyle/>
          <a:p>
            <a:pPr algn="ctr"/>
            <a:r>
              <a:rPr lang="en-GB" sz="3200" b="1" dirty="0">
                <a:solidFill>
                  <a:schemeClr val="accent1">
                    <a:lumMod val="75000"/>
                  </a:schemeClr>
                </a:solidFill>
              </a:rPr>
              <a:t>Mobile App. For Hospital Management System</a:t>
            </a:r>
          </a:p>
          <a:p>
            <a:pPr algn="ctr"/>
            <a:endParaRPr lang="en-GB" sz="3200" b="1" dirty="0">
              <a:solidFill>
                <a:schemeClr val="accent1">
                  <a:lumMod val="75000"/>
                </a:schemeClr>
              </a:solidFill>
            </a:endParaRPr>
          </a:p>
          <a:p>
            <a:r>
              <a:rPr lang="en-GB" sz="3200" b="1" dirty="0">
                <a:solidFill>
                  <a:schemeClr val="accent1">
                    <a:lumMod val="75000"/>
                  </a:schemeClr>
                </a:solidFill>
              </a:rPr>
              <a:t>Presented by</a:t>
            </a:r>
            <a:r>
              <a:rPr lang="en-GB" sz="3200" b="1" dirty="0"/>
              <a:t>: </a:t>
            </a:r>
          </a:p>
          <a:p>
            <a:r>
              <a:rPr lang="en-GB" sz="3200" b="1" dirty="0">
                <a:solidFill>
                  <a:schemeClr val="accent4"/>
                </a:solidFill>
              </a:rPr>
              <a:t>Eman Hamayel </a:t>
            </a:r>
          </a:p>
          <a:p>
            <a:r>
              <a:rPr lang="en-GB" sz="3200" b="1" dirty="0">
                <a:solidFill>
                  <a:schemeClr val="accent4"/>
                </a:solidFill>
              </a:rPr>
              <a:t>Rana </a:t>
            </a:r>
            <a:r>
              <a:rPr lang="en-GB" sz="3200" b="1" dirty="0" err="1">
                <a:solidFill>
                  <a:schemeClr val="accent4"/>
                </a:solidFill>
              </a:rPr>
              <a:t>Abumazen</a:t>
            </a:r>
            <a:endParaRPr lang="en-GB" sz="3200" b="1" dirty="0">
              <a:solidFill>
                <a:schemeClr val="accent4"/>
              </a:solidFill>
            </a:endParaRPr>
          </a:p>
          <a:p>
            <a:r>
              <a:rPr lang="en-GB" sz="3200" b="1" dirty="0">
                <a:solidFill>
                  <a:schemeClr val="accent1">
                    <a:lumMod val="75000"/>
                  </a:schemeClr>
                </a:solidFill>
              </a:rPr>
              <a:t>Supervisor</a:t>
            </a:r>
            <a:r>
              <a:rPr lang="en-GB" sz="3200" b="1" dirty="0"/>
              <a:t>:</a:t>
            </a:r>
          </a:p>
          <a:p>
            <a:r>
              <a:rPr lang="en-GB" sz="3200" b="1" dirty="0" err="1">
                <a:solidFill>
                  <a:schemeClr val="accent4"/>
                </a:solidFill>
              </a:rPr>
              <a:t>Dr.Emad</a:t>
            </a:r>
            <a:r>
              <a:rPr lang="en-GB" sz="3200" b="1" dirty="0">
                <a:solidFill>
                  <a:schemeClr val="accent4"/>
                </a:solidFill>
              </a:rPr>
              <a:t> Al </a:t>
            </a:r>
            <a:r>
              <a:rPr lang="en-GB" sz="3200" b="1" dirty="0" err="1">
                <a:solidFill>
                  <a:schemeClr val="accent4"/>
                </a:solidFill>
              </a:rPr>
              <a:t>Natsheh</a:t>
            </a:r>
            <a:endParaRPr lang="en-GB" sz="3200" b="1" dirty="0">
              <a:solidFill>
                <a:schemeClr val="accent4"/>
              </a:solidFill>
            </a:endParaRPr>
          </a:p>
          <a:p>
            <a:r>
              <a:rPr lang="en-GB" sz="3200" b="1" dirty="0" err="1">
                <a:solidFill>
                  <a:schemeClr val="accent4"/>
                </a:solidFill>
              </a:rPr>
              <a:t>Dr.Aladdin</a:t>
            </a:r>
            <a:r>
              <a:rPr lang="en-GB" sz="3200" b="1" dirty="0">
                <a:solidFill>
                  <a:schemeClr val="accent4"/>
                </a:solidFill>
              </a:rPr>
              <a:t> </a:t>
            </a:r>
            <a:r>
              <a:rPr lang="en-GB" sz="3200" b="1" dirty="0" err="1">
                <a:solidFill>
                  <a:schemeClr val="accent4"/>
                </a:solidFill>
              </a:rPr>
              <a:t>Almasri</a:t>
            </a:r>
            <a:endParaRPr lang="en-GB" sz="3200" b="1" dirty="0">
              <a:solidFill>
                <a:schemeClr val="accent4"/>
              </a:solidFill>
            </a:endParaRPr>
          </a:p>
          <a:p>
            <a:endParaRPr lang="en-GB" dirty="0"/>
          </a:p>
          <a:p>
            <a:endParaRPr lang="en-GB" dirty="0"/>
          </a:p>
        </p:txBody>
      </p:sp>
    </p:spTree>
    <p:extLst>
      <p:ext uri="{BB962C8B-B14F-4D97-AF65-F5344CB8AC3E}">
        <p14:creationId xmlns:p14="http://schemas.microsoft.com/office/powerpoint/2010/main" val="40682399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CBD8F4A-15CA-4D3D-81FA-454FB92AFC42}"/>
              </a:ext>
            </a:extLst>
          </p:cNvPr>
          <p:cNvSpPr txBox="1"/>
          <p:nvPr/>
        </p:nvSpPr>
        <p:spPr>
          <a:xfrm>
            <a:off x="1855304" y="1232452"/>
            <a:ext cx="7447721" cy="4801314"/>
          </a:xfrm>
          <a:prstGeom prst="rect">
            <a:avLst/>
          </a:prstGeom>
          <a:noFill/>
        </p:spPr>
        <p:txBody>
          <a:bodyPr wrap="square" rtlCol="0">
            <a:spAutoFit/>
          </a:bodyPr>
          <a:lstStyle/>
          <a:p>
            <a:r>
              <a:rPr lang="en-GB" sz="3200" b="1" dirty="0">
                <a:solidFill>
                  <a:schemeClr val="accent1">
                    <a:lumMod val="75000"/>
                  </a:schemeClr>
                </a:solidFill>
              </a:rPr>
              <a:t>React-Native :</a:t>
            </a:r>
          </a:p>
          <a:p>
            <a:endParaRPr lang="en-GB" sz="3200" b="1" dirty="0">
              <a:solidFill>
                <a:schemeClr val="accent1">
                  <a:lumMod val="75000"/>
                </a:schemeClr>
              </a:solidFill>
            </a:endParaRPr>
          </a:p>
          <a:p>
            <a:pPr marL="457200" indent="-457200">
              <a:buFont typeface="Arial" panose="020B0604020202020204" pitchFamily="34" charset="0"/>
              <a:buChar char="•"/>
            </a:pPr>
            <a:r>
              <a:rPr lang="en-GB" sz="3200" b="1" dirty="0">
                <a:solidFill>
                  <a:schemeClr val="accent4"/>
                </a:solidFill>
              </a:rPr>
              <a:t>JavaScript framework for writing native mobile applications for iOS and Android.</a:t>
            </a:r>
          </a:p>
          <a:p>
            <a:pPr marL="457200" indent="-457200">
              <a:buFont typeface="Arial" panose="020B0604020202020204" pitchFamily="34" charset="0"/>
              <a:buChar char="•"/>
            </a:pPr>
            <a:r>
              <a:rPr lang="en-GB" sz="3200" b="1" dirty="0">
                <a:solidFill>
                  <a:schemeClr val="accent4"/>
                </a:solidFill>
              </a:rPr>
              <a:t>React Native applications are written using JSX.</a:t>
            </a:r>
          </a:p>
          <a:p>
            <a:pPr marL="457200" indent="-457200">
              <a:buFont typeface="Arial" panose="020B0604020202020204" pitchFamily="34" charset="0"/>
              <a:buChar char="•"/>
            </a:pPr>
            <a:r>
              <a:rPr lang="en-GB" sz="3200" b="1" dirty="0">
                <a:solidFill>
                  <a:schemeClr val="accent4"/>
                </a:solidFill>
              </a:rPr>
              <a:t>React Native Apps will render using mobile components.</a:t>
            </a:r>
            <a:br>
              <a:rPr lang="en-GB" dirty="0"/>
            </a:br>
            <a:endParaRPr lang="en-GB" dirty="0"/>
          </a:p>
        </p:txBody>
      </p:sp>
    </p:spTree>
    <p:extLst>
      <p:ext uri="{BB962C8B-B14F-4D97-AF65-F5344CB8AC3E}">
        <p14:creationId xmlns:p14="http://schemas.microsoft.com/office/powerpoint/2010/main" val="3061608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3967AF4-0B43-4A3F-BA01-BBC1C145A3B1}"/>
              </a:ext>
            </a:extLst>
          </p:cNvPr>
          <p:cNvSpPr txBox="1"/>
          <p:nvPr/>
        </p:nvSpPr>
        <p:spPr>
          <a:xfrm>
            <a:off x="1643270" y="1590262"/>
            <a:ext cx="7845285" cy="2554545"/>
          </a:xfrm>
          <a:prstGeom prst="rect">
            <a:avLst/>
          </a:prstGeom>
          <a:noFill/>
        </p:spPr>
        <p:txBody>
          <a:bodyPr wrap="square" rtlCol="0">
            <a:spAutoFit/>
          </a:bodyPr>
          <a:lstStyle/>
          <a:p>
            <a:pPr marL="457200" indent="-457200">
              <a:buFont typeface="Arial" panose="020B0604020202020204" pitchFamily="34" charset="0"/>
              <a:buChar char="•"/>
            </a:pPr>
            <a:r>
              <a:rPr lang="en-GB" sz="3200" b="1" dirty="0">
                <a:solidFill>
                  <a:schemeClr val="accent4"/>
                </a:solidFill>
              </a:rPr>
              <a:t>It’s one of the top mobile JavaScript frameworks among the developers.</a:t>
            </a:r>
          </a:p>
          <a:p>
            <a:pPr marL="457200" indent="-457200">
              <a:buFont typeface="Arial" panose="020B0604020202020204" pitchFamily="34" charset="0"/>
              <a:buChar char="•"/>
            </a:pPr>
            <a:r>
              <a:rPr lang="en-GB" sz="3200" b="1" dirty="0">
                <a:solidFill>
                  <a:schemeClr val="accent4"/>
                </a:solidFill>
              </a:rPr>
              <a:t>React-Native is all about the UI.</a:t>
            </a:r>
          </a:p>
          <a:p>
            <a:pPr marL="457200" indent="-457200">
              <a:buFont typeface="Arial" panose="020B0604020202020204" pitchFamily="34" charset="0"/>
              <a:buChar char="•"/>
            </a:pPr>
            <a:r>
              <a:rPr lang="en-GB" sz="3200" b="1" dirty="0">
                <a:solidFill>
                  <a:schemeClr val="accent4"/>
                </a:solidFill>
              </a:rPr>
              <a:t>Apply React Native UI components to an existing app’s code.</a:t>
            </a:r>
          </a:p>
        </p:txBody>
      </p:sp>
    </p:spTree>
    <p:extLst>
      <p:ext uri="{BB962C8B-B14F-4D97-AF65-F5344CB8AC3E}">
        <p14:creationId xmlns:p14="http://schemas.microsoft.com/office/powerpoint/2010/main" val="36628489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9FA261E-4E1E-498A-B57F-B93416970BBD}"/>
              </a:ext>
            </a:extLst>
          </p:cNvPr>
          <p:cNvSpPr txBox="1"/>
          <p:nvPr/>
        </p:nvSpPr>
        <p:spPr>
          <a:xfrm>
            <a:off x="2835965" y="1789043"/>
            <a:ext cx="6665844" cy="4031873"/>
          </a:xfrm>
          <a:prstGeom prst="rect">
            <a:avLst/>
          </a:prstGeom>
          <a:noFill/>
        </p:spPr>
        <p:txBody>
          <a:bodyPr wrap="square" rtlCol="0">
            <a:spAutoFit/>
          </a:bodyPr>
          <a:lstStyle/>
          <a:p>
            <a:r>
              <a:rPr lang="en-GB" sz="3200" b="1" dirty="0" err="1">
                <a:solidFill>
                  <a:schemeClr val="accent1">
                    <a:lumMod val="75000"/>
                  </a:schemeClr>
                </a:solidFill>
              </a:rPr>
              <a:t>NodeJs</a:t>
            </a:r>
            <a:r>
              <a:rPr lang="en-GB" sz="3200" b="1" dirty="0">
                <a:solidFill>
                  <a:schemeClr val="accent1">
                    <a:lumMod val="75000"/>
                  </a:schemeClr>
                </a:solidFill>
              </a:rPr>
              <a:t> :</a:t>
            </a:r>
          </a:p>
          <a:p>
            <a:pPr marL="457200" indent="-457200">
              <a:buFont typeface="Arial" panose="020B0604020202020204" pitchFamily="34" charset="0"/>
              <a:buChar char="•"/>
            </a:pPr>
            <a:r>
              <a:rPr lang="en-GB" sz="3200" b="1" dirty="0">
                <a:solidFill>
                  <a:schemeClr val="accent4"/>
                </a:solidFill>
              </a:rPr>
              <a:t>Platform built on Chrome's JavaScript runtime for easily building fast, scalable network applications.</a:t>
            </a:r>
          </a:p>
          <a:p>
            <a:pPr marL="457200" indent="-457200">
              <a:buFont typeface="Arial" panose="020B0604020202020204" pitchFamily="34" charset="0"/>
              <a:buChar char="•"/>
            </a:pPr>
            <a:r>
              <a:rPr lang="en-GB" sz="3200" b="1" dirty="0">
                <a:solidFill>
                  <a:schemeClr val="accent4"/>
                </a:solidFill>
              </a:rPr>
              <a:t>Node.js uses an event-driven model that makes it lightweight and efficient</a:t>
            </a:r>
          </a:p>
        </p:txBody>
      </p:sp>
    </p:spTree>
    <p:extLst>
      <p:ext uri="{BB962C8B-B14F-4D97-AF65-F5344CB8AC3E}">
        <p14:creationId xmlns:p14="http://schemas.microsoft.com/office/powerpoint/2010/main" val="16860780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B2AA147-A17D-47A4-855C-F9BAD3AC268B}"/>
              </a:ext>
            </a:extLst>
          </p:cNvPr>
          <p:cNvSpPr txBox="1"/>
          <p:nvPr/>
        </p:nvSpPr>
        <p:spPr>
          <a:xfrm>
            <a:off x="3299791" y="834887"/>
            <a:ext cx="7116417" cy="5509200"/>
          </a:xfrm>
          <a:prstGeom prst="rect">
            <a:avLst/>
          </a:prstGeom>
          <a:noFill/>
        </p:spPr>
        <p:txBody>
          <a:bodyPr wrap="square" rtlCol="0">
            <a:spAutoFit/>
          </a:bodyPr>
          <a:lstStyle/>
          <a:p>
            <a:r>
              <a:rPr lang="en-GB" sz="3200" b="1" dirty="0">
                <a:solidFill>
                  <a:schemeClr val="accent1">
                    <a:lumMod val="75000"/>
                  </a:schemeClr>
                </a:solidFill>
              </a:rPr>
              <a:t>Firebase :</a:t>
            </a:r>
          </a:p>
          <a:p>
            <a:pPr marL="457200" indent="-457200">
              <a:buFont typeface="Arial" panose="020B0604020202020204" pitchFamily="34" charset="0"/>
              <a:buChar char="•"/>
            </a:pPr>
            <a:r>
              <a:rPr lang="en-GB" sz="3200" b="1" dirty="0">
                <a:solidFill>
                  <a:schemeClr val="accent4"/>
                </a:solidFill>
              </a:rPr>
              <a:t>Firebase Real-time Database is a cloud-hosted database.</a:t>
            </a:r>
          </a:p>
          <a:p>
            <a:pPr marL="457200" indent="-457200">
              <a:buFont typeface="Arial" panose="020B0604020202020204" pitchFamily="34" charset="0"/>
              <a:buChar char="•"/>
            </a:pPr>
            <a:r>
              <a:rPr lang="en-GB" sz="3200" b="1" dirty="0">
                <a:solidFill>
                  <a:schemeClr val="accent4"/>
                </a:solidFill>
              </a:rPr>
              <a:t>Data is stored as JSON and synchronized in real-time to every connected client.</a:t>
            </a:r>
          </a:p>
          <a:p>
            <a:pPr marL="457200" indent="-457200">
              <a:buFont typeface="Arial" panose="020B0604020202020204" pitchFamily="34" charset="0"/>
              <a:buChar char="•"/>
            </a:pPr>
            <a:r>
              <a:rPr lang="en-GB" sz="3200" b="1" dirty="0">
                <a:solidFill>
                  <a:schemeClr val="accent4"/>
                </a:solidFill>
              </a:rPr>
              <a:t>It stores and syncs data with our NoSQL cloud database.</a:t>
            </a:r>
          </a:p>
          <a:p>
            <a:pPr marL="457200" indent="-457200">
              <a:buFont typeface="Arial" panose="020B0604020202020204" pitchFamily="34" charset="0"/>
              <a:buChar char="•"/>
            </a:pPr>
            <a:r>
              <a:rPr lang="en-GB" sz="3200" b="1" dirty="0">
                <a:solidFill>
                  <a:schemeClr val="accent4"/>
                </a:solidFill>
              </a:rPr>
              <a:t>Data is synced across all clients in real-time, andremains available when our app goesoffline.</a:t>
            </a:r>
          </a:p>
        </p:txBody>
      </p:sp>
    </p:spTree>
    <p:extLst>
      <p:ext uri="{BB962C8B-B14F-4D97-AF65-F5344CB8AC3E}">
        <p14:creationId xmlns:p14="http://schemas.microsoft.com/office/powerpoint/2010/main" val="33583546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EFF2A93-0F8C-4672-88F8-0F8C081381EF}"/>
              </a:ext>
            </a:extLst>
          </p:cNvPr>
          <p:cNvSpPr txBox="1"/>
          <p:nvPr/>
        </p:nvSpPr>
        <p:spPr>
          <a:xfrm>
            <a:off x="2199861" y="1205947"/>
            <a:ext cx="8097077" cy="2554545"/>
          </a:xfrm>
          <a:prstGeom prst="rect">
            <a:avLst/>
          </a:prstGeom>
          <a:noFill/>
        </p:spPr>
        <p:txBody>
          <a:bodyPr wrap="square" rtlCol="0">
            <a:spAutoFit/>
          </a:bodyPr>
          <a:lstStyle/>
          <a:p>
            <a:r>
              <a:rPr lang="en-GB" sz="3200" b="1" dirty="0">
                <a:solidFill>
                  <a:schemeClr val="accent1">
                    <a:lumMod val="75000"/>
                  </a:schemeClr>
                </a:solidFill>
              </a:rPr>
              <a:t>Methods &amp; Techniques :</a:t>
            </a:r>
          </a:p>
          <a:p>
            <a:pPr marL="457200" indent="-457200">
              <a:buFont typeface="Arial" panose="020B0604020202020204" pitchFamily="34" charset="0"/>
              <a:buChar char="•"/>
            </a:pPr>
            <a:r>
              <a:rPr lang="en-GB" sz="3200" b="1" dirty="0">
                <a:solidFill>
                  <a:schemeClr val="accent4"/>
                </a:solidFill>
              </a:rPr>
              <a:t>Registration .</a:t>
            </a:r>
          </a:p>
          <a:p>
            <a:pPr marL="457200" indent="-457200">
              <a:buFont typeface="Arial" panose="020B0604020202020204" pitchFamily="34" charset="0"/>
              <a:buChar char="•"/>
            </a:pPr>
            <a:r>
              <a:rPr lang="en-GB" sz="3200" b="1" dirty="0">
                <a:solidFill>
                  <a:schemeClr val="accent4"/>
                </a:solidFill>
              </a:rPr>
              <a:t>Home page &amp; Navigation.</a:t>
            </a:r>
          </a:p>
          <a:p>
            <a:pPr marL="457200" indent="-457200">
              <a:buFont typeface="Arial" panose="020B0604020202020204" pitchFamily="34" charset="0"/>
              <a:buChar char="•"/>
            </a:pPr>
            <a:r>
              <a:rPr lang="en-GB" sz="3200" b="1" dirty="0">
                <a:solidFill>
                  <a:schemeClr val="accent4"/>
                </a:solidFill>
              </a:rPr>
              <a:t>Reservation system.</a:t>
            </a:r>
          </a:p>
          <a:p>
            <a:pPr marL="457200" indent="-457200">
              <a:buFont typeface="Arial" panose="020B0604020202020204" pitchFamily="34" charset="0"/>
              <a:buChar char="•"/>
            </a:pPr>
            <a:r>
              <a:rPr lang="en-GB" sz="3200" b="1" dirty="0">
                <a:solidFill>
                  <a:schemeClr val="accent4"/>
                </a:solidFill>
              </a:rPr>
              <a:t>Database.</a:t>
            </a:r>
          </a:p>
        </p:txBody>
      </p:sp>
    </p:spTree>
    <p:extLst>
      <p:ext uri="{BB962C8B-B14F-4D97-AF65-F5344CB8AC3E}">
        <p14:creationId xmlns:p14="http://schemas.microsoft.com/office/powerpoint/2010/main" val="18006320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8EFA026-C490-4EB6-BCD1-44BD410DAC24}"/>
              </a:ext>
            </a:extLst>
          </p:cNvPr>
          <p:cNvSpPr txBox="1"/>
          <p:nvPr/>
        </p:nvSpPr>
        <p:spPr>
          <a:xfrm>
            <a:off x="1961322" y="1431235"/>
            <a:ext cx="2888974" cy="1077218"/>
          </a:xfrm>
          <a:prstGeom prst="rect">
            <a:avLst/>
          </a:prstGeom>
          <a:noFill/>
        </p:spPr>
        <p:txBody>
          <a:bodyPr wrap="square" rtlCol="0">
            <a:spAutoFit/>
          </a:bodyPr>
          <a:lstStyle/>
          <a:p>
            <a:r>
              <a:rPr lang="en-GB" sz="3200" b="1" dirty="0">
                <a:solidFill>
                  <a:schemeClr val="accent1">
                    <a:lumMod val="75000"/>
                  </a:schemeClr>
                </a:solidFill>
              </a:rPr>
              <a:t>Registration :</a:t>
            </a:r>
          </a:p>
          <a:p>
            <a:endParaRPr lang="en-GB" sz="3200" b="1" dirty="0">
              <a:solidFill>
                <a:schemeClr val="accent1">
                  <a:lumMod val="75000"/>
                </a:schemeClr>
              </a:solidFill>
            </a:endParaRPr>
          </a:p>
        </p:txBody>
      </p:sp>
      <p:pic>
        <p:nvPicPr>
          <p:cNvPr id="3" name="Picture 10" descr="ÙØªÙØ¬Ø© Ø¨Ø­Ø« Ø§ÙØµÙØ± Ø¹Ù âªimage for firebaseâ¬â">
            <a:extLst>
              <a:ext uri="{FF2B5EF4-FFF2-40B4-BE49-F238E27FC236}">
                <a16:creationId xmlns:a16="http://schemas.microsoft.com/office/drawing/2014/main" id="{120C0676-391A-4A2D-B14A-714324668FA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5131" y="2508453"/>
            <a:ext cx="4320208" cy="3147391"/>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F25968F2-3B4C-4395-950A-C1795B6551C0}"/>
              </a:ext>
            </a:extLst>
          </p:cNvPr>
          <p:cNvPicPr/>
          <p:nvPr/>
        </p:nvPicPr>
        <p:blipFill>
          <a:blip r:embed="rId3"/>
          <a:stretch>
            <a:fillRect/>
          </a:stretch>
        </p:blipFill>
        <p:spPr>
          <a:xfrm>
            <a:off x="5632176" y="728870"/>
            <a:ext cx="2888974" cy="4926974"/>
          </a:xfrm>
          <a:prstGeom prst="rect">
            <a:avLst/>
          </a:prstGeom>
        </p:spPr>
      </p:pic>
      <p:pic>
        <p:nvPicPr>
          <p:cNvPr id="6" name="Picture 5">
            <a:extLst>
              <a:ext uri="{FF2B5EF4-FFF2-40B4-BE49-F238E27FC236}">
                <a16:creationId xmlns:a16="http://schemas.microsoft.com/office/drawing/2014/main" id="{2E083379-DF02-4EAB-AF82-FB713A5A1BDE}"/>
              </a:ext>
            </a:extLst>
          </p:cNvPr>
          <p:cNvPicPr/>
          <p:nvPr/>
        </p:nvPicPr>
        <p:blipFill>
          <a:blip r:embed="rId4"/>
          <a:stretch>
            <a:fillRect/>
          </a:stretch>
        </p:blipFill>
        <p:spPr>
          <a:xfrm>
            <a:off x="8918714" y="1987827"/>
            <a:ext cx="2213112" cy="3668018"/>
          </a:xfrm>
          <a:prstGeom prst="rect">
            <a:avLst/>
          </a:prstGeom>
        </p:spPr>
      </p:pic>
    </p:spTree>
    <p:extLst>
      <p:ext uri="{BB962C8B-B14F-4D97-AF65-F5344CB8AC3E}">
        <p14:creationId xmlns:p14="http://schemas.microsoft.com/office/powerpoint/2010/main" val="14793129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scontent.xx.fbcdn.net/v/t1.15752-0/p280x280/60145310_355594781745412_8155409727006703616_n.png?_nc_cat=107&amp;_nc_ad=z-m&amp;_nc_cid=0&amp;_nc_zor=9&amp;_nc_ht=scontent.xx&amp;oh=1ad1dc918475ec853eebe5a8e1d424a9&amp;oe=5D596515">
            <a:extLst>
              <a:ext uri="{FF2B5EF4-FFF2-40B4-BE49-F238E27FC236}">
                <a16:creationId xmlns:a16="http://schemas.microsoft.com/office/drawing/2014/main" id="{F2ABF8AB-15DC-47A0-A1F5-13CD0B1EF33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25040" y="609600"/>
            <a:ext cx="2667000" cy="5638800"/>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C1F3E4F3-7EC5-4913-8CA6-3F7658353AFC}"/>
              </a:ext>
            </a:extLst>
          </p:cNvPr>
          <p:cNvPicPr/>
          <p:nvPr/>
        </p:nvPicPr>
        <p:blipFill>
          <a:blip r:embed="rId3"/>
          <a:stretch>
            <a:fillRect/>
          </a:stretch>
        </p:blipFill>
        <p:spPr>
          <a:xfrm>
            <a:off x="1789045" y="609600"/>
            <a:ext cx="2822711" cy="5638799"/>
          </a:xfrm>
          <a:prstGeom prst="rect">
            <a:avLst/>
          </a:prstGeom>
        </p:spPr>
      </p:pic>
    </p:spTree>
    <p:extLst>
      <p:ext uri="{BB962C8B-B14F-4D97-AF65-F5344CB8AC3E}">
        <p14:creationId xmlns:p14="http://schemas.microsoft.com/office/powerpoint/2010/main" val="10620731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s://scontent.xx.fbcdn.net/v/t1.15752-0/p280x280/60350443_325267264833708_7693047972082221056_n.jpg?_nc_cat=104&amp;_nc_ad=z-m&amp;_nc_cid=0&amp;_nc_zor=9&amp;_nc_ht=scontent.xx&amp;oh=00065c2059af606d548f75f917c7e021&amp;oe=5D9C3923">
            <a:extLst>
              <a:ext uri="{FF2B5EF4-FFF2-40B4-BE49-F238E27FC236}">
                <a16:creationId xmlns:a16="http://schemas.microsoft.com/office/drawing/2014/main" id="{6229A80A-5C17-45C7-B2FF-82057CE375F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76900" y="1018036"/>
            <a:ext cx="2667000" cy="4821927"/>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https://scontent.xx.fbcdn.net/v/t1.15752-0/p280x280/60765280_2008690989239629_4827532718034124800_n.jpg?_nc_cat=108&amp;_nc_ad=z-m&amp;_nc_cid=0&amp;_nc_zor=9&amp;_nc_ht=scontent.xx&amp;oh=9b4365346e1be30ab8bccaf6e2b947cd&amp;oe=5D6510DC">
            <a:extLst>
              <a:ext uri="{FF2B5EF4-FFF2-40B4-BE49-F238E27FC236}">
                <a16:creationId xmlns:a16="http://schemas.microsoft.com/office/drawing/2014/main" id="{3A895994-60A5-498D-9FC2-1E085ACF74B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99444" y="1018036"/>
            <a:ext cx="2667000" cy="4821927"/>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https://scontent.xx.fbcdn.net/v/t1.15752-0/p280x280/60078101_670559983372833_2771939916806881280_n.png?_nc_cat=110&amp;_nc_ad=z-m&amp;_nc_cid=0&amp;_nc_zor=9&amp;_nc_ht=scontent.xx&amp;oh=8e1867d4f96ce3fa2ab76e649bdad139&amp;oe=5D55CE57">
            <a:extLst>
              <a:ext uri="{FF2B5EF4-FFF2-40B4-BE49-F238E27FC236}">
                <a16:creationId xmlns:a16="http://schemas.microsoft.com/office/drawing/2014/main" id="{3AC02B66-C7D6-48B7-BA83-545A0375D0D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39618" y="916264"/>
            <a:ext cx="2667000" cy="49236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07274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A08D5132-3B5C-4D8B-947A-2D93D85C28D1}"/>
              </a:ext>
            </a:extLst>
          </p:cNvPr>
          <p:cNvGrpSpPr/>
          <p:nvPr/>
        </p:nvGrpSpPr>
        <p:grpSpPr>
          <a:xfrm>
            <a:off x="1749287" y="1404731"/>
            <a:ext cx="2580584" cy="4426226"/>
            <a:chOff x="0" y="0"/>
            <a:chExt cx="1689100" cy="3466846"/>
          </a:xfrm>
        </p:grpSpPr>
        <p:pic>
          <p:nvPicPr>
            <p:cNvPr id="3" name="Picture 2">
              <a:extLst>
                <a:ext uri="{FF2B5EF4-FFF2-40B4-BE49-F238E27FC236}">
                  <a16:creationId xmlns:a16="http://schemas.microsoft.com/office/drawing/2014/main" id="{1A10ECB3-15D3-4B14-99CA-9F4B0EF01159}"/>
                </a:ext>
              </a:extLst>
            </p:cNvPr>
            <p:cNvPicPr/>
            <p:nvPr/>
          </p:nvPicPr>
          <p:blipFill>
            <a:blip r:embed="rId2"/>
            <a:stretch>
              <a:fillRect/>
            </a:stretch>
          </p:blipFill>
          <p:spPr>
            <a:xfrm>
              <a:off x="0" y="0"/>
              <a:ext cx="1689100" cy="3246755"/>
            </a:xfrm>
            <a:prstGeom prst="rect">
              <a:avLst/>
            </a:prstGeom>
          </p:spPr>
        </p:pic>
        <p:pic>
          <p:nvPicPr>
            <p:cNvPr id="4" name="Picture 3">
              <a:extLst>
                <a:ext uri="{FF2B5EF4-FFF2-40B4-BE49-F238E27FC236}">
                  <a16:creationId xmlns:a16="http://schemas.microsoft.com/office/drawing/2014/main" id="{A4A7F44E-BF77-413F-9E69-A99D7F2C585B}"/>
                </a:ext>
              </a:extLst>
            </p:cNvPr>
            <p:cNvPicPr/>
            <p:nvPr/>
          </p:nvPicPr>
          <p:blipFill>
            <a:blip r:embed="rId3"/>
            <a:stretch>
              <a:fillRect/>
            </a:stretch>
          </p:blipFill>
          <p:spPr>
            <a:xfrm>
              <a:off x="231775" y="3295396"/>
              <a:ext cx="1238250" cy="171450"/>
            </a:xfrm>
            <a:prstGeom prst="rect">
              <a:avLst/>
            </a:prstGeom>
          </p:spPr>
        </p:pic>
      </p:grpSp>
      <p:pic>
        <p:nvPicPr>
          <p:cNvPr id="5" name="Picture 4">
            <a:extLst>
              <a:ext uri="{FF2B5EF4-FFF2-40B4-BE49-F238E27FC236}">
                <a16:creationId xmlns:a16="http://schemas.microsoft.com/office/drawing/2014/main" id="{E7BDDDFA-80FF-4A78-A942-6BD6150171DF}"/>
              </a:ext>
            </a:extLst>
          </p:cNvPr>
          <p:cNvPicPr/>
          <p:nvPr/>
        </p:nvPicPr>
        <p:blipFill>
          <a:blip r:embed="rId4"/>
          <a:stretch>
            <a:fillRect/>
          </a:stretch>
        </p:blipFill>
        <p:spPr>
          <a:xfrm>
            <a:off x="5286374" y="1404731"/>
            <a:ext cx="2424209" cy="4145229"/>
          </a:xfrm>
          <a:prstGeom prst="rect">
            <a:avLst/>
          </a:prstGeom>
        </p:spPr>
      </p:pic>
      <p:pic>
        <p:nvPicPr>
          <p:cNvPr id="6" name="Picture 5">
            <a:extLst>
              <a:ext uri="{FF2B5EF4-FFF2-40B4-BE49-F238E27FC236}">
                <a16:creationId xmlns:a16="http://schemas.microsoft.com/office/drawing/2014/main" id="{02FCA76E-E6CE-4137-9D79-3C3529696491}"/>
              </a:ext>
            </a:extLst>
          </p:cNvPr>
          <p:cNvPicPr/>
          <p:nvPr/>
        </p:nvPicPr>
        <p:blipFill>
          <a:blip r:embed="rId5"/>
          <a:stretch>
            <a:fillRect/>
          </a:stretch>
        </p:blipFill>
        <p:spPr>
          <a:xfrm>
            <a:off x="8614851" y="1404731"/>
            <a:ext cx="2424209" cy="4145229"/>
          </a:xfrm>
          <a:prstGeom prst="rect">
            <a:avLst/>
          </a:prstGeom>
        </p:spPr>
      </p:pic>
    </p:spTree>
    <p:extLst>
      <p:ext uri="{BB962C8B-B14F-4D97-AF65-F5344CB8AC3E}">
        <p14:creationId xmlns:p14="http://schemas.microsoft.com/office/powerpoint/2010/main" val="9272681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s://scontent.xx.fbcdn.net/v/t1.15752-0/p280x280/60213069_1821002518001463_8682949350109741056_n.png?_nc_cat=100&amp;_nc_ad=z-m&amp;_nc_cid=0&amp;_nc_zor=9&amp;_nc_ht=scontent.xx&amp;oh=c90713552be449ce994e9cb82c35d3fc&amp;oe=5D5C6B89">
            <a:extLst>
              <a:ext uri="{FF2B5EF4-FFF2-40B4-BE49-F238E27FC236}">
                <a16:creationId xmlns:a16="http://schemas.microsoft.com/office/drawing/2014/main" id="{3CE86898-4715-4E15-9915-62904324329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4256" y="768626"/>
            <a:ext cx="2667000" cy="56388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F5D3D95B-5E88-4E3B-9977-8CD6B12F75F6}"/>
              </a:ext>
            </a:extLst>
          </p:cNvPr>
          <p:cNvSpPr txBox="1"/>
          <p:nvPr/>
        </p:nvSpPr>
        <p:spPr>
          <a:xfrm>
            <a:off x="6374296" y="2305878"/>
            <a:ext cx="5300869" cy="523220"/>
          </a:xfrm>
          <a:prstGeom prst="rect">
            <a:avLst/>
          </a:prstGeom>
          <a:noFill/>
        </p:spPr>
        <p:txBody>
          <a:bodyPr wrap="square" rtlCol="0">
            <a:spAutoFit/>
          </a:bodyPr>
          <a:lstStyle/>
          <a:p>
            <a:r>
              <a:rPr lang="en-GB" sz="2800" b="1" dirty="0">
                <a:solidFill>
                  <a:schemeClr val="accent1">
                    <a:lumMod val="75000"/>
                  </a:schemeClr>
                </a:solidFill>
              </a:rPr>
              <a:t>Chatting with patient or doctor </a:t>
            </a:r>
          </a:p>
        </p:txBody>
      </p:sp>
      <p:pic>
        <p:nvPicPr>
          <p:cNvPr id="4" name="Picture 3">
            <a:extLst>
              <a:ext uri="{FF2B5EF4-FFF2-40B4-BE49-F238E27FC236}">
                <a16:creationId xmlns:a16="http://schemas.microsoft.com/office/drawing/2014/main" id="{27F8588E-0239-4311-B7F3-0979A3FA12C9}"/>
              </a:ext>
            </a:extLst>
          </p:cNvPr>
          <p:cNvPicPr/>
          <p:nvPr/>
        </p:nvPicPr>
        <p:blipFill>
          <a:blip r:embed="rId3"/>
          <a:stretch>
            <a:fillRect/>
          </a:stretch>
        </p:blipFill>
        <p:spPr>
          <a:xfrm>
            <a:off x="4598628" y="2955235"/>
            <a:ext cx="2667000" cy="3452191"/>
          </a:xfrm>
          <a:prstGeom prst="rect">
            <a:avLst/>
          </a:prstGeom>
        </p:spPr>
      </p:pic>
    </p:spTree>
    <p:extLst>
      <p:ext uri="{BB962C8B-B14F-4D97-AF65-F5344CB8AC3E}">
        <p14:creationId xmlns:p14="http://schemas.microsoft.com/office/powerpoint/2010/main" val="33482553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922A5EA-06CD-4948-88FE-3B4F797BC174}"/>
              </a:ext>
            </a:extLst>
          </p:cNvPr>
          <p:cNvSpPr txBox="1"/>
          <p:nvPr/>
        </p:nvSpPr>
        <p:spPr>
          <a:xfrm>
            <a:off x="1325217" y="954157"/>
            <a:ext cx="8004314" cy="5016758"/>
          </a:xfrm>
          <a:prstGeom prst="rect">
            <a:avLst/>
          </a:prstGeom>
          <a:noFill/>
        </p:spPr>
        <p:txBody>
          <a:bodyPr wrap="square" rtlCol="0">
            <a:spAutoFit/>
          </a:bodyPr>
          <a:lstStyle/>
          <a:p>
            <a:r>
              <a:rPr lang="en-GB" sz="3200" b="1" dirty="0">
                <a:solidFill>
                  <a:schemeClr val="accent1">
                    <a:lumMod val="75000"/>
                  </a:schemeClr>
                </a:solidFill>
              </a:rPr>
              <a:t>Outline :</a:t>
            </a:r>
          </a:p>
          <a:p>
            <a:endParaRPr lang="en-GB" sz="3200" b="1" dirty="0">
              <a:solidFill>
                <a:schemeClr val="accent1">
                  <a:lumMod val="75000"/>
                </a:schemeClr>
              </a:solidFill>
            </a:endParaRPr>
          </a:p>
          <a:p>
            <a:r>
              <a:rPr lang="en-GB" sz="3200" b="1" dirty="0">
                <a:solidFill>
                  <a:schemeClr val="accent4"/>
                </a:solidFill>
              </a:rPr>
              <a:t>Introduction.</a:t>
            </a:r>
          </a:p>
          <a:p>
            <a:r>
              <a:rPr lang="en-GB" sz="3200" b="1" dirty="0">
                <a:solidFill>
                  <a:schemeClr val="accent4"/>
                </a:solidFill>
              </a:rPr>
              <a:t>Motivation.</a:t>
            </a:r>
          </a:p>
          <a:p>
            <a:r>
              <a:rPr lang="en-GB" sz="3200" b="1" dirty="0">
                <a:solidFill>
                  <a:schemeClr val="accent4"/>
                </a:solidFill>
              </a:rPr>
              <a:t>Features.</a:t>
            </a:r>
          </a:p>
          <a:p>
            <a:r>
              <a:rPr lang="en-GB" sz="3200" b="1" dirty="0">
                <a:solidFill>
                  <a:schemeClr val="accent4"/>
                </a:solidFill>
              </a:rPr>
              <a:t>How does it work.</a:t>
            </a:r>
          </a:p>
          <a:p>
            <a:r>
              <a:rPr lang="en-GB" sz="3200" b="1" dirty="0">
                <a:solidFill>
                  <a:schemeClr val="accent4"/>
                </a:solidFill>
              </a:rPr>
              <a:t>Technologies.</a:t>
            </a:r>
          </a:p>
          <a:p>
            <a:r>
              <a:rPr lang="en-GB" sz="3200" b="1" dirty="0">
                <a:solidFill>
                  <a:schemeClr val="accent4"/>
                </a:solidFill>
              </a:rPr>
              <a:t>Methods &amp; Techniques.</a:t>
            </a:r>
          </a:p>
          <a:p>
            <a:r>
              <a:rPr lang="en-GB" sz="3200" b="1" dirty="0">
                <a:solidFill>
                  <a:schemeClr val="accent4"/>
                </a:solidFill>
              </a:rPr>
              <a:t>Constraints.</a:t>
            </a:r>
          </a:p>
          <a:p>
            <a:r>
              <a:rPr lang="en-GB" sz="3200" b="1" dirty="0">
                <a:solidFill>
                  <a:schemeClr val="accent4"/>
                </a:solidFill>
              </a:rPr>
              <a:t>Future work &amp; recommendations</a:t>
            </a:r>
          </a:p>
        </p:txBody>
      </p:sp>
    </p:spTree>
    <p:extLst>
      <p:ext uri="{BB962C8B-B14F-4D97-AF65-F5344CB8AC3E}">
        <p14:creationId xmlns:p14="http://schemas.microsoft.com/office/powerpoint/2010/main" val="9619356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s://scontent.xx.fbcdn.net/v/t1.15752-0/p280x280/60024126_2027311247573056_3699125959039909888_n.png?_nc_cat=102&amp;_nc_ad=z-m&amp;_nc_cid=0&amp;_nc_zor=9&amp;_nc_ht=scontent.xx&amp;oh=62c7a315697c9d2cd6aca8a66d8053b7&amp;oe=5D6ACC8B">
            <a:extLst>
              <a:ext uri="{FF2B5EF4-FFF2-40B4-BE49-F238E27FC236}">
                <a16:creationId xmlns:a16="http://schemas.microsoft.com/office/drawing/2014/main" id="{6ABBE23C-DC16-4A43-B831-772D603791A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0187" y="159026"/>
            <a:ext cx="2667000" cy="5638800"/>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94F42C07-FEE3-44C5-9BC0-A7E4EDE1614A}"/>
              </a:ext>
            </a:extLst>
          </p:cNvPr>
          <p:cNvPicPr/>
          <p:nvPr/>
        </p:nvPicPr>
        <p:blipFill>
          <a:blip r:embed="rId3"/>
          <a:stretch>
            <a:fillRect/>
          </a:stretch>
        </p:blipFill>
        <p:spPr>
          <a:xfrm>
            <a:off x="5010359" y="159026"/>
            <a:ext cx="2667000" cy="5638800"/>
          </a:xfrm>
          <a:prstGeom prst="rect">
            <a:avLst/>
          </a:prstGeom>
        </p:spPr>
      </p:pic>
      <p:sp>
        <p:nvSpPr>
          <p:cNvPr id="5" name="TextBox 4">
            <a:extLst>
              <a:ext uri="{FF2B5EF4-FFF2-40B4-BE49-F238E27FC236}">
                <a16:creationId xmlns:a16="http://schemas.microsoft.com/office/drawing/2014/main" id="{DFB9C381-06F5-4A06-8752-E9D052DBB6D7}"/>
              </a:ext>
            </a:extLst>
          </p:cNvPr>
          <p:cNvSpPr txBox="1"/>
          <p:nvPr/>
        </p:nvSpPr>
        <p:spPr>
          <a:xfrm>
            <a:off x="5353878" y="6215270"/>
            <a:ext cx="2080592" cy="400110"/>
          </a:xfrm>
          <a:prstGeom prst="rect">
            <a:avLst/>
          </a:prstGeom>
          <a:noFill/>
        </p:spPr>
        <p:txBody>
          <a:bodyPr wrap="square" rtlCol="0">
            <a:spAutoFit/>
          </a:bodyPr>
          <a:lstStyle/>
          <a:p>
            <a:r>
              <a:rPr lang="en-GB" sz="2000" b="1" dirty="0">
                <a:solidFill>
                  <a:schemeClr val="accent1">
                    <a:lumMod val="75000"/>
                  </a:schemeClr>
                </a:solidFill>
              </a:rPr>
              <a:t>Profile’s Patient </a:t>
            </a:r>
          </a:p>
        </p:txBody>
      </p:sp>
      <p:sp>
        <p:nvSpPr>
          <p:cNvPr id="6" name="TextBox 5">
            <a:extLst>
              <a:ext uri="{FF2B5EF4-FFF2-40B4-BE49-F238E27FC236}">
                <a16:creationId xmlns:a16="http://schemas.microsoft.com/office/drawing/2014/main" id="{642E8DD3-6046-4D65-A056-7A9FFD74631A}"/>
              </a:ext>
            </a:extLst>
          </p:cNvPr>
          <p:cNvSpPr txBox="1"/>
          <p:nvPr/>
        </p:nvSpPr>
        <p:spPr>
          <a:xfrm>
            <a:off x="1674743" y="6169103"/>
            <a:ext cx="1585291" cy="400110"/>
          </a:xfrm>
          <a:prstGeom prst="rect">
            <a:avLst/>
          </a:prstGeom>
          <a:noFill/>
        </p:spPr>
        <p:txBody>
          <a:bodyPr wrap="square" rtlCol="0">
            <a:spAutoFit/>
          </a:bodyPr>
          <a:lstStyle/>
          <a:p>
            <a:r>
              <a:rPr lang="en-GB" sz="2000" b="1" dirty="0">
                <a:solidFill>
                  <a:schemeClr val="accent1">
                    <a:lumMod val="75000"/>
                  </a:schemeClr>
                </a:solidFill>
              </a:rPr>
              <a:t>Profile’s </a:t>
            </a:r>
            <a:r>
              <a:rPr lang="en-GB" sz="2000" b="1" dirty="0" err="1">
                <a:solidFill>
                  <a:schemeClr val="accent1">
                    <a:lumMod val="75000"/>
                  </a:schemeClr>
                </a:solidFill>
              </a:rPr>
              <a:t>Dr.</a:t>
            </a:r>
            <a:endParaRPr lang="en-GB" sz="2000" b="1" dirty="0">
              <a:solidFill>
                <a:schemeClr val="accent1">
                  <a:lumMod val="75000"/>
                </a:schemeClr>
              </a:solidFill>
            </a:endParaRPr>
          </a:p>
        </p:txBody>
      </p:sp>
    </p:spTree>
    <p:extLst>
      <p:ext uri="{BB962C8B-B14F-4D97-AF65-F5344CB8AC3E}">
        <p14:creationId xmlns:p14="http://schemas.microsoft.com/office/powerpoint/2010/main" val="11618239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6077730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95496441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7A9B017-7E33-4F64-972A-1AB2533B84B5}"/>
              </a:ext>
            </a:extLst>
          </p:cNvPr>
          <p:cNvSpPr txBox="1"/>
          <p:nvPr/>
        </p:nvSpPr>
        <p:spPr>
          <a:xfrm>
            <a:off x="1219201" y="1457739"/>
            <a:ext cx="2849217" cy="584775"/>
          </a:xfrm>
          <a:prstGeom prst="rect">
            <a:avLst/>
          </a:prstGeom>
          <a:noFill/>
        </p:spPr>
        <p:txBody>
          <a:bodyPr wrap="square" rtlCol="0">
            <a:spAutoFit/>
          </a:bodyPr>
          <a:lstStyle/>
          <a:p>
            <a:r>
              <a:rPr lang="en-GB" sz="3200" b="1" dirty="0">
                <a:solidFill>
                  <a:schemeClr val="accent1">
                    <a:lumMod val="75000"/>
                  </a:schemeClr>
                </a:solidFill>
              </a:rPr>
              <a:t>Database</a:t>
            </a:r>
          </a:p>
        </p:txBody>
      </p:sp>
      <p:pic>
        <p:nvPicPr>
          <p:cNvPr id="4" name="Picture 10" descr="ÙØªÙØ¬Ø© Ø¨Ø­Ø« Ø§ÙØµÙØ± Ø¹Ù âªimage for firebaseâ¬â">
            <a:extLst>
              <a:ext uri="{FF2B5EF4-FFF2-40B4-BE49-F238E27FC236}">
                <a16:creationId xmlns:a16="http://schemas.microsoft.com/office/drawing/2014/main" id="{3E86DAC2-97D9-4197-B74E-3337AEEA16B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5131" y="2508454"/>
            <a:ext cx="3856382" cy="2891808"/>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https://scontent.fjrs1-1.fna.fbcdn.net/v/t1.15752-0/p280x280/60570619_2304832286424403_2081858403142991872_n.png?_nc_cat=108&amp;_nc_ht=scontent.fjrs1-1.fna&amp;oh=721a7797e1a6710d62742f1f76037e11&amp;oe=5D5CD426">
            <a:extLst>
              <a:ext uri="{FF2B5EF4-FFF2-40B4-BE49-F238E27FC236}">
                <a16:creationId xmlns:a16="http://schemas.microsoft.com/office/drawing/2014/main" id="{69BF7C79-5739-449F-BB61-F0BAE2FF087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73914" y="3728842"/>
            <a:ext cx="6219825" cy="271998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scontent.fjrs1-1.fna.fbcdn.net/v/t1.15752-0/p280x280/60550960_427370181147398_7582078859105796096_n.png?_nc_cat=107&amp;_nc_ht=scontent.fjrs1-1.fna&amp;oh=db9c07b6c47705b147e3b3fec4e1e47b&amp;oe=5D599CC8">
            <a:extLst>
              <a:ext uri="{FF2B5EF4-FFF2-40B4-BE49-F238E27FC236}">
                <a16:creationId xmlns:a16="http://schemas.microsoft.com/office/drawing/2014/main" id="{D7AA99A2-80F2-4DED-8BF4-36729F0D4D0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41393" y="788493"/>
            <a:ext cx="6219825" cy="2667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713476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D8CBFEB-D78A-48D5-B458-AB67A15C619D}"/>
              </a:ext>
            </a:extLst>
          </p:cNvPr>
          <p:cNvSpPr txBox="1"/>
          <p:nvPr/>
        </p:nvSpPr>
        <p:spPr>
          <a:xfrm>
            <a:off x="404191" y="569844"/>
            <a:ext cx="11383618" cy="6032421"/>
          </a:xfrm>
          <a:prstGeom prst="rect">
            <a:avLst/>
          </a:prstGeom>
          <a:noFill/>
        </p:spPr>
        <p:txBody>
          <a:bodyPr wrap="square" rtlCol="0">
            <a:spAutoFit/>
          </a:bodyPr>
          <a:lstStyle/>
          <a:p>
            <a:r>
              <a:rPr lang="en-GB" sz="3200" b="1" dirty="0">
                <a:solidFill>
                  <a:schemeClr val="accent1">
                    <a:lumMod val="75000"/>
                  </a:schemeClr>
                </a:solidFill>
              </a:rPr>
              <a:t>       Constraints :</a:t>
            </a:r>
          </a:p>
          <a:p>
            <a:pPr marL="457200" indent="-457200">
              <a:buFont typeface="Arial" panose="020B0604020202020204" pitchFamily="34" charset="0"/>
              <a:buChar char="•"/>
            </a:pPr>
            <a:r>
              <a:rPr lang="en-GB" sz="2800" b="1" dirty="0">
                <a:solidFill>
                  <a:schemeClr val="accent4"/>
                </a:solidFill>
              </a:rPr>
              <a:t>    Shortage of Time.</a:t>
            </a:r>
          </a:p>
          <a:p>
            <a:pPr marL="457200" indent="-457200">
              <a:buFont typeface="Arial" panose="020B0604020202020204" pitchFamily="34" charset="0"/>
              <a:buChar char="•"/>
            </a:pPr>
            <a:r>
              <a:rPr lang="en-GB" sz="2800" b="1" dirty="0">
                <a:solidFill>
                  <a:schemeClr val="accent4"/>
                </a:solidFill>
              </a:rPr>
              <a:t>    Limited resources.</a:t>
            </a:r>
          </a:p>
          <a:p>
            <a:pPr marL="457200" indent="-457200">
              <a:buFont typeface="Arial" panose="020B0604020202020204" pitchFamily="34" charset="0"/>
              <a:buChar char="•"/>
            </a:pPr>
            <a:r>
              <a:rPr lang="en-GB" sz="2800" b="1" dirty="0">
                <a:solidFill>
                  <a:schemeClr val="accent4"/>
                </a:solidFill>
              </a:rPr>
              <a:t>    React Native setup is tedious and annoying.</a:t>
            </a:r>
          </a:p>
          <a:p>
            <a:pPr marL="457200" indent="-457200">
              <a:buFont typeface="Arial" panose="020B0604020202020204" pitchFamily="34" charset="0"/>
              <a:buChar char="•"/>
            </a:pPr>
            <a:r>
              <a:rPr lang="en-GB" sz="2800" b="1" dirty="0">
                <a:solidFill>
                  <a:schemeClr val="accent4"/>
                </a:solidFill>
              </a:rPr>
              <a:t>    Documentations: documentations about the basic of react native and         how to deal with expo so it was difficult to search about notifications and creating pdf files.</a:t>
            </a:r>
          </a:p>
          <a:p>
            <a:endParaRPr lang="en-GB" sz="2800" b="1" dirty="0">
              <a:solidFill>
                <a:schemeClr val="accent4"/>
              </a:solidFill>
            </a:endParaRPr>
          </a:p>
          <a:p>
            <a:pPr marL="457200" indent="-457200">
              <a:buFont typeface="Arial" panose="020B0604020202020204" pitchFamily="34" charset="0"/>
              <a:buChar char="•"/>
            </a:pPr>
            <a:r>
              <a:rPr lang="en-GB" sz="2800" b="1" dirty="0">
                <a:solidFill>
                  <a:schemeClr val="accent4"/>
                </a:solidFill>
              </a:rPr>
              <a:t>A lot of things we needed to learn:</a:t>
            </a:r>
          </a:p>
          <a:p>
            <a:pPr marL="514350" indent="-514350">
              <a:buFont typeface="+mj-lt"/>
              <a:buAutoNum type="arabicPeriod"/>
            </a:pPr>
            <a:r>
              <a:rPr lang="en-GB" sz="2800" b="1" dirty="0">
                <a:solidFill>
                  <a:schemeClr val="accent4"/>
                </a:solidFill>
              </a:rPr>
              <a:t>    Nodejs. </a:t>
            </a:r>
          </a:p>
          <a:p>
            <a:pPr marL="514350" indent="-514350">
              <a:buFont typeface="+mj-lt"/>
              <a:buAutoNum type="arabicPeriod"/>
            </a:pPr>
            <a:r>
              <a:rPr lang="en-GB" sz="2800" b="1" dirty="0">
                <a:solidFill>
                  <a:schemeClr val="accent4"/>
                </a:solidFill>
              </a:rPr>
              <a:t>    Expo. </a:t>
            </a:r>
          </a:p>
          <a:p>
            <a:pPr marL="514350" indent="-514350">
              <a:buFont typeface="+mj-lt"/>
              <a:buAutoNum type="arabicPeriod"/>
            </a:pPr>
            <a:r>
              <a:rPr lang="en-GB" sz="2800" b="1" dirty="0">
                <a:solidFill>
                  <a:schemeClr val="accent4"/>
                </a:solidFill>
              </a:rPr>
              <a:t>    ES6: We only have basic familiarity with the JavaScript syntax.</a:t>
            </a:r>
          </a:p>
          <a:p>
            <a:endParaRPr lang="en-GB" sz="2800" b="1" dirty="0">
              <a:solidFill>
                <a:schemeClr val="accent4"/>
              </a:solidFill>
            </a:endParaRPr>
          </a:p>
          <a:p>
            <a:endParaRPr lang="en-GB" dirty="0"/>
          </a:p>
        </p:txBody>
      </p:sp>
    </p:spTree>
    <p:extLst>
      <p:ext uri="{BB962C8B-B14F-4D97-AF65-F5344CB8AC3E}">
        <p14:creationId xmlns:p14="http://schemas.microsoft.com/office/powerpoint/2010/main" val="303792004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13B810E-8DD4-49D3-8119-1A7C6B7EFFF6}"/>
              </a:ext>
            </a:extLst>
          </p:cNvPr>
          <p:cNvSpPr txBox="1"/>
          <p:nvPr/>
        </p:nvSpPr>
        <p:spPr>
          <a:xfrm>
            <a:off x="119270" y="1413164"/>
            <a:ext cx="11047494" cy="4801314"/>
          </a:xfrm>
          <a:prstGeom prst="rect">
            <a:avLst/>
          </a:prstGeom>
          <a:noFill/>
        </p:spPr>
        <p:txBody>
          <a:bodyPr wrap="square" rtlCol="0">
            <a:spAutoFit/>
          </a:bodyPr>
          <a:lstStyle/>
          <a:p>
            <a:r>
              <a:rPr lang="en-GB" sz="3200" b="1" dirty="0">
                <a:solidFill>
                  <a:schemeClr val="accent1">
                    <a:lumMod val="75000"/>
                  </a:schemeClr>
                </a:solidFill>
              </a:rPr>
              <a:t>    Future Work: </a:t>
            </a:r>
          </a:p>
          <a:p>
            <a:r>
              <a:rPr lang="en-GB" b="1" dirty="0"/>
              <a:t> </a:t>
            </a:r>
          </a:p>
          <a:p>
            <a:r>
              <a:rPr lang="en-GB" sz="3200" b="1" dirty="0">
                <a:solidFill>
                  <a:schemeClr val="tx2">
                    <a:lumMod val="75000"/>
                  </a:schemeClr>
                </a:solidFill>
              </a:rPr>
              <a:t>       Find out if the patient wants treatment on insurance or        use his own account where each transaction differs from the   other. When a user searches for a location, it is attached to a   map because it may be outside the country in which the centre is located. It may not be an idea to link the centre to the blood bank so that the centre requests the blood groups of the bank available at that time and when the donation, the bank will send a notification to the centre.</a:t>
            </a:r>
          </a:p>
        </p:txBody>
      </p:sp>
    </p:spTree>
    <p:extLst>
      <p:ext uri="{BB962C8B-B14F-4D97-AF65-F5344CB8AC3E}">
        <p14:creationId xmlns:p14="http://schemas.microsoft.com/office/powerpoint/2010/main" val="380951285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ØµÙØ±Ø© Ø°Ø§Øª ØµÙØ©">
            <a:extLst>
              <a:ext uri="{FF2B5EF4-FFF2-40B4-BE49-F238E27FC236}">
                <a16:creationId xmlns:a16="http://schemas.microsoft.com/office/drawing/2014/main" id="{3F89AB64-FC07-4BD2-86A7-9083FA054B2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0255" y="997526"/>
            <a:ext cx="7426035" cy="43918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994802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59E5505-172C-43C5-BD81-CACDE238CCF0}"/>
              </a:ext>
            </a:extLst>
          </p:cNvPr>
          <p:cNvSpPr txBox="1"/>
          <p:nvPr/>
        </p:nvSpPr>
        <p:spPr>
          <a:xfrm>
            <a:off x="1484242" y="1311965"/>
            <a:ext cx="6718853" cy="3046988"/>
          </a:xfrm>
          <a:prstGeom prst="rect">
            <a:avLst/>
          </a:prstGeom>
          <a:noFill/>
        </p:spPr>
        <p:txBody>
          <a:bodyPr wrap="square" rtlCol="0">
            <a:spAutoFit/>
          </a:bodyPr>
          <a:lstStyle/>
          <a:p>
            <a:r>
              <a:rPr lang="en-GB" sz="3200" b="1" dirty="0">
                <a:solidFill>
                  <a:schemeClr val="accent1">
                    <a:lumMod val="75000"/>
                  </a:schemeClr>
                </a:solidFill>
              </a:rPr>
              <a:t>Introduction :</a:t>
            </a:r>
          </a:p>
          <a:p>
            <a:endParaRPr lang="en-GB" sz="3200" b="1" dirty="0">
              <a:solidFill>
                <a:schemeClr val="accent1">
                  <a:lumMod val="75000"/>
                </a:schemeClr>
              </a:solidFill>
            </a:endParaRPr>
          </a:p>
          <a:p>
            <a:r>
              <a:rPr lang="en-GB" sz="3200" b="1" dirty="0">
                <a:solidFill>
                  <a:schemeClr val="accent4"/>
                </a:solidFill>
              </a:rPr>
              <a:t>It’s</a:t>
            </a:r>
            <a:r>
              <a:rPr lang="ar-JO" sz="3200" b="1" dirty="0">
                <a:solidFill>
                  <a:schemeClr val="accent4"/>
                </a:solidFill>
              </a:rPr>
              <a:t> </a:t>
            </a:r>
            <a:r>
              <a:rPr lang="en-GB" sz="3200" b="1" dirty="0">
                <a:solidFill>
                  <a:schemeClr val="accent4"/>
                </a:solidFill>
              </a:rPr>
              <a:t>a cross-platform mobile application that helps both patient and doctor save time and effort on each .</a:t>
            </a:r>
          </a:p>
        </p:txBody>
      </p:sp>
    </p:spTree>
    <p:extLst>
      <p:ext uri="{BB962C8B-B14F-4D97-AF65-F5344CB8AC3E}">
        <p14:creationId xmlns:p14="http://schemas.microsoft.com/office/powerpoint/2010/main" val="35945556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3B41049-05FD-483A-A22A-5D0B4C2F561A}"/>
              </a:ext>
            </a:extLst>
          </p:cNvPr>
          <p:cNvSpPr txBox="1"/>
          <p:nvPr/>
        </p:nvSpPr>
        <p:spPr>
          <a:xfrm>
            <a:off x="1298713" y="1537252"/>
            <a:ext cx="10588487" cy="5016758"/>
          </a:xfrm>
          <a:prstGeom prst="rect">
            <a:avLst/>
          </a:prstGeom>
          <a:noFill/>
        </p:spPr>
        <p:txBody>
          <a:bodyPr wrap="square" rtlCol="0">
            <a:spAutoFit/>
          </a:bodyPr>
          <a:lstStyle/>
          <a:p>
            <a:r>
              <a:rPr lang="en-GB" sz="3200" b="1" dirty="0">
                <a:solidFill>
                  <a:schemeClr val="accent1">
                    <a:lumMod val="75000"/>
                  </a:schemeClr>
                </a:solidFill>
              </a:rPr>
              <a:t>Motivation :</a:t>
            </a:r>
          </a:p>
          <a:p>
            <a:endParaRPr lang="en-GB" sz="3200" b="1" dirty="0">
              <a:solidFill>
                <a:schemeClr val="accent1">
                  <a:lumMod val="75000"/>
                </a:schemeClr>
              </a:solidFill>
            </a:endParaRPr>
          </a:p>
          <a:p>
            <a:pPr marL="457200" indent="-457200">
              <a:buFont typeface="Arial" panose="020B0604020202020204" pitchFamily="34" charset="0"/>
              <a:buChar char="•"/>
            </a:pPr>
            <a:r>
              <a:rPr lang="en-GB" sz="3200" b="1" dirty="0">
                <a:solidFill>
                  <a:schemeClr val="accent4"/>
                </a:solidFill>
              </a:rPr>
              <a:t>Patients sometimes have difficulties in    </a:t>
            </a:r>
          </a:p>
          <a:p>
            <a:r>
              <a:rPr lang="en-GB" sz="3200" b="1" dirty="0">
                <a:solidFill>
                  <a:schemeClr val="accent4"/>
                </a:solidFill>
              </a:rPr>
              <a:t>    booking appointments with a particular       </a:t>
            </a:r>
          </a:p>
          <a:p>
            <a:r>
              <a:rPr lang="en-GB" sz="3200" b="1" dirty="0">
                <a:solidFill>
                  <a:schemeClr val="accent4"/>
                </a:solidFill>
              </a:rPr>
              <a:t>   doctor, and appointments may be erroneous.</a:t>
            </a:r>
            <a:endParaRPr lang="ar-JO" sz="3200" b="1" dirty="0">
              <a:solidFill>
                <a:schemeClr val="accent4"/>
              </a:solidFill>
            </a:endParaRPr>
          </a:p>
          <a:p>
            <a:endParaRPr lang="en-GB" sz="3200" b="1" dirty="0">
              <a:solidFill>
                <a:schemeClr val="accent4"/>
              </a:solidFill>
            </a:endParaRPr>
          </a:p>
          <a:p>
            <a:pPr marL="457200" indent="-457200">
              <a:buFont typeface="Arial" panose="020B0604020202020204" pitchFamily="34" charset="0"/>
              <a:buChar char="•"/>
            </a:pPr>
            <a:r>
              <a:rPr lang="en-GB" sz="3200" b="1" dirty="0">
                <a:solidFill>
                  <a:schemeClr val="accent4"/>
                </a:solidFill>
              </a:rPr>
              <a:t>Instead of waiting for several hours in the laboratory to obtain the results of the examination, the application can get results through the pdf.</a:t>
            </a:r>
          </a:p>
          <a:p>
            <a:endParaRPr lang="en-GB" sz="3200" b="1" dirty="0">
              <a:solidFill>
                <a:schemeClr val="accent4"/>
              </a:solidFill>
            </a:endParaRPr>
          </a:p>
        </p:txBody>
      </p:sp>
    </p:spTree>
    <p:extLst>
      <p:ext uri="{BB962C8B-B14F-4D97-AF65-F5344CB8AC3E}">
        <p14:creationId xmlns:p14="http://schemas.microsoft.com/office/powerpoint/2010/main" val="16865407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DED3E09-4557-44BB-A11F-04706AD35A30}"/>
              </a:ext>
            </a:extLst>
          </p:cNvPr>
          <p:cNvSpPr txBox="1"/>
          <p:nvPr/>
        </p:nvSpPr>
        <p:spPr>
          <a:xfrm>
            <a:off x="198783" y="1117363"/>
            <a:ext cx="11860695" cy="5386090"/>
          </a:xfrm>
          <a:prstGeom prst="rect">
            <a:avLst/>
          </a:prstGeom>
          <a:noFill/>
        </p:spPr>
        <p:txBody>
          <a:bodyPr wrap="square" rtlCol="0">
            <a:spAutoFit/>
          </a:bodyPr>
          <a:lstStyle/>
          <a:p>
            <a:r>
              <a:rPr lang="en-GB" sz="3200" b="1" dirty="0">
                <a:solidFill>
                  <a:schemeClr val="accent1">
                    <a:lumMod val="75000"/>
                  </a:schemeClr>
                </a:solidFill>
              </a:rPr>
              <a:t>    Features :</a:t>
            </a:r>
          </a:p>
          <a:p>
            <a:endParaRPr lang="en-GB" sz="3200" b="1" dirty="0">
              <a:solidFill>
                <a:schemeClr val="accent1">
                  <a:lumMod val="75000"/>
                </a:schemeClr>
              </a:solidFill>
            </a:endParaRPr>
          </a:p>
          <a:p>
            <a:pPr marL="457200" indent="-457200">
              <a:buFont typeface="Arial" panose="020B0604020202020204" pitchFamily="34" charset="0"/>
              <a:buChar char="•"/>
            </a:pPr>
            <a:r>
              <a:rPr lang="en-GB" sz="2800" b="1" dirty="0">
                <a:solidFill>
                  <a:schemeClr val="accent4"/>
                </a:solidFill>
              </a:rPr>
              <a:t>The patient selects the material to be used by the required doctor. If this appointment is not available, the available dates will be shown and to ensure that he is serious about booking. The secretary will contact him to confirm his reservation.</a:t>
            </a:r>
          </a:p>
          <a:p>
            <a:endParaRPr lang="en-GB" sz="2800" b="1" dirty="0">
              <a:solidFill>
                <a:schemeClr val="accent4"/>
              </a:solidFill>
            </a:endParaRPr>
          </a:p>
          <a:p>
            <a:pPr marL="457200" indent="-457200">
              <a:buFont typeface="Arial" panose="020B0604020202020204" pitchFamily="34" charset="0"/>
              <a:buChar char="•"/>
            </a:pPr>
            <a:r>
              <a:rPr lang="en-GB" sz="2800" b="1" dirty="0">
                <a:solidFill>
                  <a:schemeClr val="accent4"/>
                </a:solidFill>
              </a:rPr>
              <a:t>The patient can view his reports as a file (pdf ) and this saves a lot of time.</a:t>
            </a:r>
          </a:p>
          <a:p>
            <a:endParaRPr lang="en-GB" sz="2800" b="1" dirty="0">
              <a:solidFill>
                <a:schemeClr val="accent4"/>
              </a:solidFill>
            </a:endParaRPr>
          </a:p>
          <a:p>
            <a:pPr marL="457200" indent="-457200">
              <a:buFont typeface="Arial" panose="020B0604020202020204" pitchFamily="34" charset="0"/>
              <a:buChar char="•"/>
            </a:pPr>
            <a:r>
              <a:rPr lang="en-GB" sz="2800" b="1" dirty="0">
                <a:solidFill>
                  <a:schemeClr val="accent4"/>
                </a:solidFill>
              </a:rPr>
              <a:t>Our application provides notification to the patient so that when the patient remains on one hour, a notification is sent to remind him of the appointment.</a:t>
            </a:r>
          </a:p>
        </p:txBody>
      </p:sp>
    </p:spTree>
    <p:extLst>
      <p:ext uri="{BB962C8B-B14F-4D97-AF65-F5344CB8AC3E}">
        <p14:creationId xmlns:p14="http://schemas.microsoft.com/office/powerpoint/2010/main" val="22948679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5201880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AA03AE6-E03C-41D8-A3E9-FA19E14C66EE}"/>
              </a:ext>
            </a:extLst>
          </p:cNvPr>
          <p:cNvSpPr txBox="1"/>
          <p:nvPr/>
        </p:nvSpPr>
        <p:spPr>
          <a:xfrm>
            <a:off x="1172816" y="302359"/>
            <a:ext cx="9183757" cy="5509200"/>
          </a:xfrm>
          <a:prstGeom prst="rect">
            <a:avLst/>
          </a:prstGeom>
          <a:noFill/>
        </p:spPr>
        <p:txBody>
          <a:bodyPr wrap="square" rtlCol="0">
            <a:spAutoFit/>
          </a:bodyPr>
          <a:lstStyle/>
          <a:p>
            <a:r>
              <a:rPr lang="en-GB" sz="3200" b="1" dirty="0">
                <a:solidFill>
                  <a:schemeClr val="accent1">
                    <a:lumMod val="75000"/>
                  </a:schemeClr>
                </a:solidFill>
              </a:rPr>
              <a:t>How the system works</a:t>
            </a:r>
            <a:r>
              <a:rPr lang="ar-JO" sz="3200" b="1" dirty="0">
                <a:solidFill>
                  <a:schemeClr val="accent1">
                    <a:lumMod val="75000"/>
                  </a:schemeClr>
                </a:solidFill>
              </a:rPr>
              <a:t> </a:t>
            </a:r>
            <a:r>
              <a:rPr lang="en-GB" sz="3200" b="1" dirty="0">
                <a:solidFill>
                  <a:schemeClr val="accent1">
                    <a:lumMod val="75000"/>
                  </a:schemeClr>
                </a:solidFill>
              </a:rPr>
              <a:t>?</a:t>
            </a:r>
          </a:p>
          <a:p>
            <a:endParaRPr lang="en-GB" sz="3200" b="1" dirty="0">
              <a:solidFill>
                <a:schemeClr val="accent1">
                  <a:lumMod val="75000"/>
                </a:schemeClr>
              </a:solidFill>
            </a:endParaRPr>
          </a:p>
          <a:p>
            <a:r>
              <a:rPr lang="en-GB" sz="3200" b="1" dirty="0">
                <a:solidFill>
                  <a:schemeClr val="accent4"/>
                </a:solidFill>
              </a:rPr>
              <a:t>Log in the application</a:t>
            </a:r>
          </a:p>
          <a:p>
            <a:r>
              <a:rPr lang="en-GB" sz="3200" b="1" dirty="0">
                <a:solidFill>
                  <a:schemeClr val="accent4"/>
                </a:solidFill>
              </a:rPr>
              <a:t>There is an addict who sets up doctors' tables and can add or delete a doctor</a:t>
            </a:r>
          </a:p>
          <a:p>
            <a:r>
              <a:rPr lang="en-GB" sz="3200" b="1" dirty="0">
                <a:solidFill>
                  <a:schemeClr val="accent4"/>
                </a:solidFill>
              </a:rPr>
              <a:t>There are 3 users of the system</a:t>
            </a:r>
          </a:p>
          <a:p>
            <a:r>
              <a:rPr lang="en-GB" sz="3200" b="1" dirty="0">
                <a:solidFill>
                  <a:schemeClr val="accent4"/>
                </a:solidFill>
              </a:rPr>
              <a:t>The patient records his entry and makes an appointment and is able to view the results of his analysis as a file (pdf)</a:t>
            </a:r>
          </a:p>
          <a:p>
            <a:r>
              <a:rPr lang="en-GB" sz="3200" b="1" dirty="0">
                <a:solidFill>
                  <a:schemeClr val="accent4"/>
                </a:solidFill>
              </a:rPr>
              <a:t>There is a notification system to remind you of the appointment, and it is possible to talk to doctors</a:t>
            </a:r>
          </a:p>
        </p:txBody>
      </p:sp>
    </p:spTree>
    <p:extLst>
      <p:ext uri="{BB962C8B-B14F-4D97-AF65-F5344CB8AC3E}">
        <p14:creationId xmlns:p14="http://schemas.microsoft.com/office/powerpoint/2010/main" val="37975033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344248A-CA24-46A1-AB20-28B5C7C6D7D3}"/>
              </a:ext>
            </a:extLst>
          </p:cNvPr>
          <p:cNvSpPr txBox="1"/>
          <p:nvPr/>
        </p:nvSpPr>
        <p:spPr>
          <a:xfrm>
            <a:off x="781878" y="1245704"/>
            <a:ext cx="8415131" cy="3816429"/>
          </a:xfrm>
          <a:prstGeom prst="rect">
            <a:avLst/>
          </a:prstGeom>
          <a:noFill/>
        </p:spPr>
        <p:txBody>
          <a:bodyPr wrap="square" rtlCol="0">
            <a:spAutoFit/>
          </a:bodyPr>
          <a:lstStyle/>
          <a:p>
            <a:r>
              <a:rPr lang="en-GB" sz="3200" b="1" dirty="0">
                <a:solidFill>
                  <a:schemeClr val="accent4"/>
                </a:solidFill>
              </a:rPr>
              <a:t>As for the doctor can also log on to the system and see the patient's reports as a file (pdf) and to establish a conversation with doctors or patients.</a:t>
            </a:r>
          </a:p>
          <a:p>
            <a:r>
              <a:rPr lang="en-GB" sz="3200" b="1" dirty="0">
                <a:solidFill>
                  <a:schemeClr val="accent4"/>
                </a:solidFill>
              </a:rPr>
              <a:t>The secretary is able to check the schedules of doctors and also can confirm the dates of patients and intervene in emergencies.</a:t>
            </a:r>
          </a:p>
          <a:p>
            <a:endParaRPr lang="en-GB" dirty="0"/>
          </a:p>
        </p:txBody>
      </p:sp>
    </p:spTree>
    <p:extLst>
      <p:ext uri="{BB962C8B-B14F-4D97-AF65-F5344CB8AC3E}">
        <p14:creationId xmlns:p14="http://schemas.microsoft.com/office/powerpoint/2010/main" val="8373728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44C8A42-9CC7-4B05-8042-C1A4D79F3BD6}"/>
              </a:ext>
            </a:extLst>
          </p:cNvPr>
          <p:cNvSpPr txBox="1"/>
          <p:nvPr/>
        </p:nvSpPr>
        <p:spPr>
          <a:xfrm>
            <a:off x="3220278" y="675861"/>
            <a:ext cx="2875722" cy="2062103"/>
          </a:xfrm>
          <a:prstGeom prst="rect">
            <a:avLst/>
          </a:prstGeom>
          <a:noFill/>
        </p:spPr>
        <p:txBody>
          <a:bodyPr wrap="square" rtlCol="0">
            <a:spAutoFit/>
          </a:bodyPr>
          <a:lstStyle/>
          <a:p>
            <a:r>
              <a:rPr lang="en-GB" sz="3200" b="1" dirty="0">
                <a:solidFill>
                  <a:schemeClr val="accent1">
                    <a:lumMod val="75000"/>
                  </a:schemeClr>
                </a:solidFill>
              </a:rPr>
              <a:t>Technologies :</a:t>
            </a:r>
          </a:p>
          <a:p>
            <a:endParaRPr lang="en-GB" sz="3200" b="1" dirty="0">
              <a:solidFill>
                <a:schemeClr val="accent1">
                  <a:lumMod val="75000"/>
                </a:schemeClr>
              </a:solidFill>
            </a:endParaRPr>
          </a:p>
          <a:p>
            <a:endParaRPr lang="en-GB" sz="3200" b="1" dirty="0">
              <a:solidFill>
                <a:schemeClr val="accent1">
                  <a:lumMod val="75000"/>
                </a:schemeClr>
              </a:solidFill>
            </a:endParaRPr>
          </a:p>
          <a:p>
            <a:endParaRPr lang="en-GB" sz="3200" b="1" dirty="0">
              <a:solidFill>
                <a:schemeClr val="accent1">
                  <a:lumMod val="75000"/>
                </a:schemeClr>
              </a:solidFill>
            </a:endParaRPr>
          </a:p>
        </p:txBody>
      </p:sp>
      <p:pic>
        <p:nvPicPr>
          <p:cNvPr id="1026" name="Picture 2" descr="ÙØªÙØ¬Ø© Ø¨Ø­Ø« Ø§ÙØµÙØ± Ø¹Ù âªimage for react nativeâ¬â">
            <a:extLst>
              <a:ext uri="{FF2B5EF4-FFF2-40B4-BE49-F238E27FC236}">
                <a16:creationId xmlns:a16="http://schemas.microsoft.com/office/drawing/2014/main" id="{9967C5B5-7F9C-4FF8-A10D-4C1D329C435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4569" y="2127890"/>
            <a:ext cx="2654162" cy="151447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ÙØªÙØ¬Ø© Ø¨Ø­Ø« Ø§ÙØµÙØ± Ø¹Ù âªimage for node jsâ¬â">
            <a:extLst>
              <a:ext uri="{FF2B5EF4-FFF2-40B4-BE49-F238E27FC236}">
                <a16:creationId xmlns:a16="http://schemas.microsoft.com/office/drawing/2014/main" id="{87A91C19-125C-439D-8C48-06EF0E007AD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83389" y="2737964"/>
            <a:ext cx="2733675" cy="167640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ÙØªÙØ¬Ø© Ø¨Ø­Ø« Ø§ÙØµÙØ± Ø¹Ù âªimage for expo.ioâ¬â">
            <a:extLst>
              <a:ext uri="{FF2B5EF4-FFF2-40B4-BE49-F238E27FC236}">
                <a16:creationId xmlns:a16="http://schemas.microsoft.com/office/drawing/2014/main" id="{8859D3A0-A63B-4938-B309-72F2A07EDAE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4569" y="4040465"/>
            <a:ext cx="2654162" cy="167640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ÙØªÙØ¬Ø© Ø¨Ø­Ø« Ø§ÙØµÙØ± Ø¹Ù âªimage for expo.ioâ¬â">
            <a:extLst>
              <a:ext uri="{FF2B5EF4-FFF2-40B4-BE49-F238E27FC236}">
                <a16:creationId xmlns:a16="http://schemas.microsoft.com/office/drawing/2014/main" id="{46910BE1-0DF7-44D4-9268-B6481C4F028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12365" y="4990687"/>
            <a:ext cx="2875722" cy="1582391"/>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ÙØªÙØ¬Ø© Ø¨Ø­Ø« Ø§ÙØµÙØ± Ø¹Ù âªimage for firebaseâ¬â">
            <a:extLst>
              <a:ext uri="{FF2B5EF4-FFF2-40B4-BE49-F238E27FC236}">
                <a16:creationId xmlns:a16="http://schemas.microsoft.com/office/drawing/2014/main" id="{CC6C5CF2-AE94-45BD-98B0-E704C581008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534401" y="2127890"/>
            <a:ext cx="2612750" cy="1847850"/>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581D9BD2-7A78-428B-8F0B-BBAF91AA05EE}"/>
              </a:ext>
            </a:extLst>
          </p:cNvPr>
          <p:cNvPicPr>
            <a:picLocks noChangeAspect="1"/>
          </p:cNvPicPr>
          <p:nvPr/>
        </p:nvPicPr>
        <p:blipFill>
          <a:blip r:embed="rId7"/>
          <a:stretch>
            <a:fillRect/>
          </a:stretch>
        </p:blipFill>
        <p:spPr>
          <a:xfrm>
            <a:off x="8534401" y="4476957"/>
            <a:ext cx="2654162" cy="1582391"/>
          </a:xfrm>
          <a:prstGeom prst="rect">
            <a:avLst/>
          </a:prstGeom>
        </p:spPr>
      </p:pic>
    </p:spTree>
    <p:extLst>
      <p:ext uri="{BB962C8B-B14F-4D97-AF65-F5344CB8AC3E}">
        <p14:creationId xmlns:p14="http://schemas.microsoft.com/office/powerpoint/2010/main" val="129014791"/>
      </p:ext>
    </p:extLst>
  </p:cSld>
  <p:clrMapOvr>
    <a:masterClrMapping/>
  </p:clrMapOvr>
</p:sld>
</file>

<file path=ppt/theme/theme1.xml><?xml version="1.0" encoding="utf-8"?>
<a:theme xmlns:a="http://schemas.openxmlformats.org/drawingml/2006/main" name="Droplet">
  <a:themeElements>
    <a:clrScheme name="Droplet">
      <a:dk1>
        <a:sysClr val="windowText" lastClr="000000"/>
      </a:dk1>
      <a:lt1>
        <a:sysClr val="window" lastClr="FFFFFF"/>
      </a:lt1>
      <a:dk2>
        <a:srgbClr val="27537E"/>
      </a:dk2>
      <a:lt2>
        <a:srgbClr val="AABED7"/>
      </a:lt2>
      <a:accent1>
        <a:srgbClr val="E34B7A"/>
      </a:accent1>
      <a:accent2>
        <a:srgbClr val="AC339A"/>
      </a:accent2>
      <a:accent3>
        <a:srgbClr val="6953B7"/>
      </a:accent3>
      <a:accent4>
        <a:srgbClr val="1D7EAB"/>
      </a:accent4>
      <a:accent5>
        <a:srgbClr val="43AFD6"/>
      </a:accent5>
      <a:accent6>
        <a:srgbClr val="DE85E1"/>
      </a:accent6>
      <a:hlink>
        <a:srgbClr val="ED87A6"/>
      </a:hlink>
      <a:folHlink>
        <a:srgbClr val="C99EAC"/>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78000"/>
                <a:shade val="100000"/>
                <a:hueMod val="136000"/>
                <a:satMod val="160000"/>
                <a:lumMod val="105000"/>
              </a:schemeClr>
            </a:gs>
            <a:gs pos="100000">
              <a:schemeClr val="phClr">
                <a:shade val="92000"/>
                <a:satMod val="170000"/>
                <a:lumMod val="96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C71B277C-C29A-4BA0-A7BA-43502DF21AB3}"/>
    </a:ext>
  </a:extLst>
</a:theme>
</file>

<file path=docProps/app.xml><?xml version="1.0" encoding="utf-8"?>
<Properties xmlns="http://schemas.openxmlformats.org/officeDocument/2006/extended-properties" xmlns:vt="http://schemas.openxmlformats.org/officeDocument/2006/docPropsVTypes">
  <Template>TM04033925[[fn=Droplet]]</Template>
  <TotalTime>335</TotalTime>
  <Words>699</Words>
  <Application>Microsoft Office PowerPoint</Application>
  <PresentationFormat>Widescreen</PresentationFormat>
  <Paragraphs>85</Paragraphs>
  <Slides>26</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26</vt:i4>
      </vt:variant>
    </vt:vector>
  </HeadingPairs>
  <TitlesOfParts>
    <vt:vector size="29" baseType="lpstr">
      <vt:lpstr>Arial</vt:lpstr>
      <vt:lpstr>Tw Cen MT</vt:lpstr>
      <vt:lpstr>Droplet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Eman Hamayel</dc:creator>
  <cp:lastModifiedBy>Eman Hamayel</cp:lastModifiedBy>
  <cp:revision>28</cp:revision>
  <dcterms:created xsi:type="dcterms:W3CDTF">2019-05-17T02:59:17Z</dcterms:created>
  <dcterms:modified xsi:type="dcterms:W3CDTF">2019-05-17T13:01:15Z</dcterms:modified>
</cp:coreProperties>
</file>