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slides/slide105.xml" ContentType="application/vnd.openxmlformats-officedocument.presentationml.slide+xml"/>
  <Override PartName="/ppt/slides/slide106.xml" ContentType="application/vnd.openxmlformats-officedocument.presentationml.slide+xml"/>
  <Override PartName="/ppt/slides/slide107.xml" ContentType="application/vnd.openxmlformats-officedocument.presentationml.slide+xml"/>
  <Override PartName="/ppt/slides/slide108.xml" ContentType="application/vnd.openxmlformats-officedocument.presentationml.slide+xml"/>
  <Override PartName="/ppt/slides/slide109.xml" ContentType="application/vnd.openxmlformats-officedocument.presentationml.slide+xml"/>
  <Override PartName="/ppt/slides/slide110.xml" ContentType="application/vnd.openxmlformats-officedocument.presentationml.slide+xml"/>
  <Override PartName="/ppt/slides/slide111.xml" ContentType="application/vnd.openxmlformats-officedocument.presentationml.slide+xml"/>
  <Override PartName="/ppt/slides/slide112.xml" ContentType="application/vnd.openxmlformats-officedocument.presentationml.slide+xml"/>
  <Override PartName="/ppt/slides/slide113.xml" ContentType="application/vnd.openxmlformats-officedocument.presentationml.slide+xml"/>
  <Override PartName="/ppt/slides/slide114.xml" ContentType="application/vnd.openxmlformats-officedocument.presentationml.slide+xml"/>
  <Override PartName="/ppt/slides/slide115.xml" ContentType="application/vnd.openxmlformats-officedocument.presentationml.slide+xml"/>
  <Override PartName="/ppt/slides/slide116.xml" ContentType="application/vnd.openxmlformats-officedocument.presentationml.slide+xml"/>
  <Override PartName="/ppt/slides/slide117.xml" ContentType="application/vnd.openxmlformats-officedocument.presentationml.slide+xml"/>
  <Override PartName="/ppt/slides/slide118.xml" ContentType="application/vnd.openxmlformats-officedocument.presentationml.slide+xml"/>
  <Override PartName="/ppt/slides/slide119.xml" ContentType="application/vnd.openxmlformats-officedocument.presentationml.slide+xml"/>
  <Override PartName="/ppt/slides/slide120.xml" ContentType="application/vnd.openxmlformats-officedocument.presentationml.slide+xml"/>
  <Override PartName="/ppt/slides/slide121.xml" ContentType="application/vnd.openxmlformats-officedocument.presentationml.slide+xml"/>
  <Override PartName="/ppt/slides/slide122.xml" ContentType="application/vnd.openxmlformats-officedocument.presentationml.slide+xml"/>
  <Override PartName="/ppt/slides/slide123.xml" ContentType="application/vnd.openxmlformats-officedocument.presentationml.slide+xml"/>
  <Override PartName="/ppt/slides/slide124.xml" ContentType="application/vnd.openxmlformats-officedocument.presentationml.slide+xml"/>
  <Override PartName="/ppt/slides/slide125.xml" ContentType="application/vnd.openxmlformats-officedocument.presentationml.slide+xml"/>
  <Override PartName="/ppt/slides/slide126.xml" ContentType="application/vnd.openxmlformats-officedocument.presentationml.slide+xml"/>
  <Override PartName="/ppt/slides/slide127.xml" ContentType="application/vnd.openxmlformats-officedocument.presentationml.slide+xml"/>
  <Override PartName="/ppt/slides/slide128.xml" ContentType="application/vnd.openxmlformats-officedocument.presentationml.slide+xml"/>
  <Override PartName="/ppt/slides/slide129.xml" ContentType="application/vnd.openxmlformats-officedocument.presentationml.slide+xml"/>
  <Override PartName="/ppt/slides/slide130.xml" ContentType="application/vnd.openxmlformats-officedocument.presentationml.slide+xml"/>
  <Override PartName="/ppt/slides/slide131.xml" ContentType="application/vnd.openxmlformats-officedocument.presentationml.slide+xml"/>
  <Override PartName="/ppt/slides/slide132.xml" ContentType="application/vnd.openxmlformats-officedocument.presentationml.slide+xml"/>
  <Override PartName="/ppt/slides/slide133.xml" ContentType="application/vnd.openxmlformats-officedocument.presentationml.slide+xml"/>
  <Override PartName="/ppt/slides/slide134.xml" ContentType="application/vnd.openxmlformats-officedocument.presentationml.slide+xml"/>
  <Override PartName="/ppt/slides/slide135.xml" ContentType="application/vnd.openxmlformats-officedocument.presentationml.slide+xml"/>
  <Override PartName="/ppt/slides/slide136.xml" ContentType="application/vnd.openxmlformats-officedocument.presentationml.slide+xml"/>
  <Override PartName="/ppt/slides/slide137.xml" ContentType="application/vnd.openxmlformats-officedocument.presentationml.slide+xml"/>
  <Override PartName="/ppt/slides/slide138.xml" ContentType="application/vnd.openxmlformats-officedocument.presentationml.slide+xml"/>
  <Override PartName="/ppt/slides/slide139.xml" ContentType="application/vnd.openxmlformats-officedocument.presentationml.slide+xml"/>
  <Override PartName="/ppt/slides/slide140.xml" ContentType="application/vnd.openxmlformats-officedocument.presentationml.slide+xml"/>
  <Override PartName="/ppt/slides/slide141.xml" ContentType="application/vnd.openxmlformats-officedocument.presentationml.slide+xml"/>
  <Override PartName="/ppt/slides/slide142.xml" ContentType="application/vnd.openxmlformats-officedocument.presentationml.slide+xml"/>
  <Override PartName="/ppt/slides/slide143.xml" ContentType="application/vnd.openxmlformats-officedocument.presentationml.slide+xml"/>
  <Override PartName="/ppt/slides/slide144.xml" ContentType="application/vnd.openxmlformats-officedocument.presentationml.slide+xml"/>
  <Override PartName="/ppt/slides/slide145.xml" ContentType="application/vnd.openxmlformats-officedocument.presentationml.slide+xml"/>
  <Override PartName="/ppt/slides/slide146.xml" ContentType="application/vnd.openxmlformats-officedocument.presentationml.slide+xml"/>
  <Override PartName="/ppt/slides/slide147.xml" ContentType="application/vnd.openxmlformats-officedocument.presentationml.slide+xml"/>
  <Override PartName="/ppt/slides/slide148.xml" ContentType="application/vnd.openxmlformats-officedocument.presentationml.slide+xml"/>
  <Override PartName="/ppt/slides/slide149.xml" ContentType="application/vnd.openxmlformats-officedocument.presentationml.slide+xml"/>
  <Override PartName="/ppt/slides/slide150.xml" ContentType="application/vnd.openxmlformats-officedocument.presentationml.slide+xml"/>
  <Override PartName="/ppt/slides/slide151.xml" ContentType="application/vnd.openxmlformats-officedocument.presentationml.slide+xml"/>
  <Override PartName="/ppt/slides/slide152.xml" ContentType="application/vnd.openxmlformats-officedocument.presentationml.slide+xml"/>
  <Override PartName="/ppt/slides/slide153.xml" ContentType="application/vnd.openxmlformats-officedocument.presentationml.slide+xml"/>
  <Override PartName="/ppt/slides/slide15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style1.xml" ContentType="application/vnd.ms-office.chartstyle+xml"/>
  <Override PartName="/ppt/charts/colors1.xml" ContentType="application/vnd.ms-office.chartcolor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1" r:id="rId2"/>
  </p:sldMasterIdLst>
  <p:notesMasterIdLst>
    <p:notesMasterId r:id="rId157"/>
  </p:notesMasterIdLst>
  <p:handoutMasterIdLst>
    <p:handoutMasterId r:id="rId158"/>
  </p:handoutMasterIdLst>
  <p:sldIdLst>
    <p:sldId id="256" r:id="rId3"/>
    <p:sldId id="257" r:id="rId4"/>
    <p:sldId id="269" r:id="rId5"/>
    <p:sldId id="270" r:id="rId6"/>
    <p:sldId id="275" r:id="rId7"/>
    <p:sldId id="259" r:id="rId8"/>
    <p:sldId id="260" r:id="rId9"/>
    <p:sldId id="271" r:id="rId10"/>
    <p:sldId id="261" r:id="rId11"/>
    <p:sldId id="262" r:id="rId12"/>
    <p:sldId id="263" r:id="rId13"/>
    <p:sldId id="264" r:id="rId14"/>
    <p:sldId id="265" r:id="rId15"/>
    <p:sldId id="390" r:id="rId16"/>
    <p:sldId id="391" r:id="rId17"/>
    <p:sldId id="266" r:id="rId18"/>
    <p:sldId id="392" r:id="rId19"/>
    <p:sldId id="393" r:id="rId20"/>
    <p:sldId id="394" r:id="rId21"/>
    <p:sldId id="267" r:id="rId22"/>
    <p:sldId id="268" r:id="rId23"/>
    <p:sldId id="272" r:id="rId24"/>
    <p:sldId id="273" r:id="rId25"/>
    <p:sldId id="274" r:id="rId26"/>
    <p:sldId id="276" r:id="rId27"/>
    <p:sldId id="277" r:id="rId28"/>
    <p:sldId id="278" r:id="rId29"/>
    <p:sldId id="279" r:id="rId30"/>
    <p:sldId id="280" r:id="rId31"/>
    <p:sldId id="281" r:id="rId32"/>
    <p:sldId id="285" r:id="rId33"/>
    <p:sldId id="286" r:id="rId34"/>
    <p:sldId id="287" r:id="rId35"/>
    <p:sldId id="288" r:id="rId36"/>
    <p:sldId id="395" r:id="rId37"/>
    <p:sldId id="289" r:id="rId38"/>
    <p:sldId id="290" r:id="rId39"/>
    <p:sldId id="291" r:id="rId40"/>
    <p:sldId id="292" r:id="rId41"/>
    <p:sldId id="293" r:id="rId42"/>
    <p:sldId id="294" r:id="rId43"/>
    <p:sldId id="295" r:id="rId44"/>
    <p:sldId id="296" r:id="rId45"/>
    <p:sldId id="298" r:id="rId46"/>
    <p:sldId id="299" r:id="rId47"/>
    <p:sldId id="300" r:id="rId48"/>
    <p:sldId id="301" r:id="rId49"/>
    <p:sldId id="302" r:id="rId50"/>
    <p:sldId id="303" r:id="rId51"/>
    <p:sldId id="304" r:id="rId52"/>
    <p:sldId id="305" r:id="rId53"/>
    <p:sldId id="306" r:id="rId54"/>
    <p:sldId id="307" r:id="rId55"/>
    <p:sldId id="308" r:id="rId56"/>
    <p:sldId id="309" r:id="rId57"/>
    <p:sldId id="310" r:id="rId58"/>
    <p:sldId id="311" r:id="rId59"/>
    <p:sldId id="312" r:id="rId60"/>
    <p:sldId id="313" r:id="rId61"/>
    <p:sldId id="314" r:id="rId62"/>
    <p:sldId id="315" r:id="rId63"/>
    <p:sldId id="317" r:id="rId64"/>
    <p:sldId id="318" r:id="rId65"/>
    <p:sldId id="319" r:id="rId66"/>
    <p:sldId id="320" r:id="rId67"/>
    <p:sldId id="321" r:id="rId68"/>
    <p:sldId id="322" r:id="rId69"/>
    <p:sldId id="323" r:id="rId70"/>
    <p:sldId id="324" r:id="rId71"/>
    <p:sldId id="325" r:id="rId72"/>
    <p:sldId id="327" r:id="rId73"/>
    <p:sldId id="328" r:id="rId74"/>
    <p:sldId id="329" r:id="rId75"/>
    <p:sldId id="330" r:id="rId76"/>
    <p:sldId id="331" r:id="rId77"/>
    <p:sldId id="332" r:id="rId78"/>
    <p:sldId id="333" r:id="rId79"/>
    <p:sldId id="334" r:id="rId80"/>
    <p:sldId id="335" r:id="rId81"/>
    <p:sldId id="336" r:id="rId82"/>
    <p:sldId id="337" r:id="rId83"/>
    <p:sldId id="338" r:id="rId84"/>
    <p:sldId id="339" r:id="rId85"/>
    <p:sldId id="340" r:id="rId86"/>
    <p:sldId id="341" r:id="rId87"/>
    <p:sldId id="342" r:id="rId88"/>
    <p:sldId id="343" r:id="rId89"/>
    <p:sldId id="344" r:id="rId90"/>
    <p:sldId id="345" r:id="rId91"/>
    <p:sldId id="346" r:id="rId92"/>
    <p:sldId id="347" r:id="rId93"/>
    <p:sldId id="348" r:id="rId94"/>
    <p:sldId id="349" r:id="rId95"/>
    <p:sldId id="350" r:id="rId96"/>
    <p:sldId id="351" r:id="rId97"/>
    <p:sldId id="352" r:id="rId98"/>
    <p:sldId id="353" r:id="rId99"/>
    <p:sldId id="354" r:id="rId100"/>
    <p:sldId id="355" r:id="rId101"/>
    <p:sldId id="356" r:id="rId102"/>
    <p:sldId id="357" r:id="rId103"/>
    <p:sldId id="358" r:id="rId104"/>
    <p:sldId id="359" r:id="rId105"/>
    <p:sldId id="360" r:id="rId106"/>
    <p:sldId id="361" r:id="rId107"/>
    <p:sldId id="405" r:id="rId108"/>
    <p:sldId id="362" r:id="rId109"/>
    <p:sldId id="363" r:id="rId110"/>
    <p:sldId id="364" r:id="rId111"/>
    <p:sldId id="365" r:id="rId112"/>
    <p:sldId id="366" r:id="rId113"/>
    <p:sldId id="406" r:id="rId114"/>
    <p:sldId id="367" r:id="rId115"/>
    <p:sldId id="382" r:id="rId116"/>
    <p:sldId id="383" r:id="rId117"/>
    <p:sldId id="384" r:id="rId118"/>
    <p:sldId id="385" r:id="rId119"/>
    <p:sldId id="386" r:id="rId120"/>
    <p:sldId id="387" r:id="rId121"/>
    <p:sldId id="388" r:id="rId122"/>
    <p:sldId id="389" r:id="rId123"/>
    <p:sldId id="396" r:id="rId124"/>
    <p:sldId id="397" r:id="rId125"/>
    <p:sldId id="398" r:id="rId126"/>
    <p:sldId id="399" r:id="rId127"/>
    <p:sldId id="400" r:id="rId128"/>
    <p:sldId id="401" r:id="rId129"/>
    <p:sldId id="402" r:id="rId130"/>
    <p:sldId id="403" r:id="rId131"/>
    <p:sldId id="404" r:id="rId132"/>
    <p:sldId id="413" r:id="rId133"/>
    <p:sldId id="414" r:id="rId134"/>
    <p:sldId id="415" r:id="rId135"/>
    <p:sldId id="416" r:id="rId136"/>
    <p:sldId id="368" r:id="rId137"/>
    <p:sldId id="369" r:id="rId138"/>
    <p:sldId id="409" r:id="rId139"/>
    <p:sldId id="410" r:id="rId140"/>
    <p:sldId id="370" r:id="rId141"/>
    <p:sldId id="371" r:id="rId142"/>
    <p:sldId id="372" r:id="rId143"/>
    <p:sldId id="373" r:id="rId144"/>
    <p:sldId id="374" r:id="rId145"/>
    <p:sldId id="375" r:id="rId146"/>
    <p:sldId id="376" r:id="rId147"/>
    <p:sldId id="377" r:id="rId148"/>
    <p:sldId id="411" r:id="rId149"/>
    <p:sldId id="412" r:id="rId150"/>
    <p:sldId id="378" r:id="rId151"/>
    <p:sldId id="379" r:id="rId152"/>
    <p:sldId id="380" r:id="rId153"/>
    <p:sldId id="381" r:id="rId154"/>
    <p:sldId id="407" r:id="rId155"/>
    <p:sldId id="408" r:id="rId156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ohammed asfour" initials="ma" lastIdx="2" clrIdx="0">
    <p:extLst>
      <p:ext uri="{19B8F6BF-5375-455C-9EA6-DF929625EA0E}">
        <p15:presenceInfo xmlns:p15="http://schemas.microsoft.com/office/powerpoint/2012/main" xmlns="" userId="f3a0ebc1cafe5406" providerId="Windows Live"/>
      </p:ext>
    </p:extLst>
  </p:cmAuthor>
  <p:cmAuthor id="2" name="mohammad abu al rob" initials="maar" lastIdx="1" clrIdx="1">
    <p:extLst>
      <p:ext uri="{19B8F6BF-5375-455C-9EA6-DF929625EA0E}">
        <p15:presenceInfo xmlns:p15="http://schemas.microsoft.com/office/powerpoint/2012/main" xmlns="" userId="474cc4d4ab371831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نمط متوسط 2 - تميي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294" autoAdjust="0"/>
    <p:restoredTop sz="94660" autoAdjust="0"/>
  </p:normalViewPr>
  <p:slideViewPr>
    <p:cSldViewPr>
      <p:cViewPr>
        <p:scale>
          <a:sx n="70" d="100"/>
          <a:sy n="70" d="100"/>
        </p:scale>
        <p:origin x="-1398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433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978"/>
    </p:cViewPr>
  </p:sorterViewPr>
  <p:notesViewPr>
    <p:cSldViewPr>
      <p:cViewPr varScale="1">
        <p:scale>
          <a:sx n="57" d="100"/>
          <a:sy n="57" d="100"/>
        </p:scale>
        <p:origin x="2832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4.xml"/><Relationship Id="rId117" Type="http://schemas.openxmlformats.org/officeDocument/2006/relationships/slide" Target="slides/slide115.xml"/><Relationship Id="rId21" Type="http://schemas.openxmlformats.org/officeDocument/2006/relationships/slide" Target="slides/slide19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63" Type="http://schemas.openxmlformats.org/officeDocument/2006/relationships/slide" Target="slides/slide61.xml"/><Relationship Id="rId68" Type="http://schemas.openxmlformats.org/officeDocument/2006/relationships/slide" Target="slides/slide66.xml"/><Relationship Id="rId84" Type="http://schemas.openxmlformats.org/officeDocument/2006/relationships/slide" Target="slides/slide82.xml"/><Relationship Id="rId89" Type="http://schemas.openxmlformats.org/officeDocument/2006/relationships/slide" Target="slides/slide87.xml"/><Relationship Id="rId112" Type="http://schemas.openxmlformats.org/officeDocument/2006/relationships/slide" Target="slides/slide110.xml"/><Relationship Id="rId133" Type="http://schemas.openxmlformats.org/officeDocument/2006/relationships/slide" Target="slides/slide131.xml"/><Relationship Id="rId138" Type="http://schemas.openxmlformats.org/officeDocument/2006/relationships/slide" Target="slides/slide136.xml"/><Relationship Id="rId154" Type="http://schemas.openxmlformats.org/officeDocument/2006/relationships/slide" Target="slides/slide152.xml"/><Relationship Id="rId159" Type="http://schemas.openxmlformats.org/officeDocument/2006/relationships/commentAuthors" Target="commentAuthors.xml"/><Relationship Id="rId16" Type="http://schemas.openxmlformats.org/officeDocument/2006/relationships/slide" Target="slides/slide14.xml"/><Relationship Id="rId107" Type="http://schemas.openxmlformats.org/officeDocument/2006/relationships/slide" Target="slides/slide105.xml"/><Relationship Id="rId11" Type="http://schemas.openxmlformats.org/officeDocument/2006/relationships/slide" Target="slides/slide9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53" Type="http://schemas.openxmlformats.org/officeDocument/2006/relationships/slide" Target="slides/slide51.xml"/><Relationship Id="rId58" Type="http://schemas.openxmlformats.org/officeDocument/2006/relationships/slide" Target="slides/slide56.xml"/><Relationship Id="rId74" Type="http://schemas.openxmlformats.org/officeDocument/2006/relationships/slide" Target="slides/slide72.xml"/><Relationship Id="rId79" Type="http://schemas.openxmlformats.org/officeDocument/2006/relationships/slide" Target="slides/slide77.xml"/><Relationship Id="rId102" Type="http://schemas.openxmlformats.org/officeDocument/2006/relationships/slide" Target="slides/slide100.xml"/><Relationship Id="rId123" Type="http://schemas.openxmlformats.org/officeDocument/2006/relationships/slide" Target="slides/slide121.xml"/><Relationship Id="rId128" Type="http://schemas.openxmlformats.org/officeDocument/2006/relationships/slide" Target="slides/slide126.xml"/><Relationship Id="rId144" Type="http://schemas.openxmlformats.org/officeDocument/2006/relationships/slide" Target="slides/slide142.xml"/><Relationship Id="rId149" Type="http://schemas.openxmlformats.org/officeDocument/2006/relationships/slide" Target="slides/slide147.xml"/><Relationship Id="rId5" Type="http://schemas.openxmlformats.org/officeDocument/2006/relationships/slide" Target="slides/slide3.xml"/><Relationship Id="rId90" Type="http://schemas.openxmlformats.org/officeDocument/2006/relationships/slide" Target="slides/slide88.xml"/><Relationship Id="rId95" Type="http://schemas.openxmlformats.org/officeDocument/2006/relationships/slide" Target="slides/slide93.xml"/><Relationship Id="rId160" Type="http://schemas.openxmlformats.org/officeDocument/2006/relationships/presProps" Target="presProps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64" Type="http://schemas.openxmlformats.org/officeDocument/2006/relationships/slide" Target="slides/slide62.xml"/><Relationship Id="rId69" Type="http://schemas.openxmlformats.org/officeDocument/2006/relationships/slide" Target="slides/slide67.xml"/><Relationship Id="rId113" Type="http://schemas.openxmlformats.org/officeDocument/2006/relationships/slide" Target="slides/slide111.xml"/><Relationship Id="rId118" Type="http://schemas.openxmlformats.org/officeDocument/2006/relationships/slide" Target="slides/slide116.xml"/><Relationship Id="rId134" Type="http://schemas.openxmlformats.org/officeDocument/2006/relationships/slide" Target="slides/slide132.xml"/><Relationship Id="rId139" Type="http://schemas.openxmlformats.org/officeDocument/2006/relationships/slide" Target="slides/slide137.xml"/><Relationship Id="rId80" Type="http://schemas.openxmlformats.org/officeDocument/2006/relationships/slide" Target="slides/slide78.xml"/><Relationship Id="rId85" Type="http://schemas.openxmlformats.org/officeDocument/2006/relationships/slide" Target="slides/slide83.xml"/><Relationship Id="rId150" Type="http://schemas.openxmlformats.org/officeDocument/2006/relationships/slide" Target="slides/slide148.xml"/><Relationship Id="rId155" Type="http://schemas.openxmlformats.org/officeDocument/2006/relationships/slide" Target="slides/slide153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59" Type="http://schemas.openxmlformats.org/officeDocument/2006/relationships/slide" Target="slides/slide57.xml"/><Relationship Id="rId103" Type="http://schemas.openxmlformats.org/officeDocument/2006/relationships/slide" Target="slides/slide101.xml"/><Relationship Id="rId108" Type="http://schemas.openxmlformats.org/officeDocument/2006/relationships/slide" Target="slides/slide106.xml"/><Relationship Id="rId124" Type="http://schemas.openxmlformats.org/officeDocument/2006/relationships/slide" Target="slides/slide122.xml"/><Relationship Id="rId129" Type="http://schemas.openxmlformats.org/officeDocument/2006/relationships/slide" Target="slides/slide127.xml"/><Relationship Id="rId54" Type="http://schemas.openxmlformats.org/officeDocument/2006/relationships/slide" Target="slides/slide52.xml"/><Relationship Id="rId70" Type="http://schemas.openxmlformats.org/officeDocument/2006/relationships/slide" Target="slides/slide68.xml"/><Relationship Id="rId75" Type="http://schemas.openxmlformats.org/officeDocument/2006/relationships/slide" Target="slides/slide73.xml"/><Relationship Id="rId91" Type="http://schemas.openxmlformats.org/officeDocument/2006/relationships/slide" Target="slides/slide89.xml"/><Relationship Id="rId96" Type="http://schemas.openxmlformats.org/officeDocument/2006/relationships/slide" Target="slides/slide94.xml"/><Relationship Id="rId140" Type="http://schemas.openxmlformats.org/officeDocument/2006/relationships/slide" Target="slides/slide138.xml"/><Relationship Id="rId145" Type="http://schemas.openxmlformats.org/officeDocument/2006/relationships/slide" Target="slides/slide143.xml"/><Relationship Id="rId16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slide" Target="slides/slide55.xml"/><Relationship Id="rId106" Type="http://schemas.openxmlformats.org/officeDocument/2006/relationships/slide" Target="slides/slide104.xml"/><Relationship Id="rId114" Type="http://schemas.openxmlformats.org/officeDocument/2006/relationships/slide" Target="slides/slide112.xml"/><Relationship Id="rId119" Type="http://schemas.openxmlformats.org/officeDocument/2006/relationships/slide" Target="slides/slide117.xml"/><Relationship Id="rId127" Type="http://schemas.openxmlformats.org/officeDocument/2006/relationships/slide" Target="slides/slide125.xml"/><Relationship Id="rId10" Type="http://schemas.openxmlformats.org/officeDocument/2006/relationships/slide" Target="slides/slide8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Relationship Id="rId60" Type="http://schemas.openxmlformats.org/officeDocument/2006/relationships/slide" Target="slides/slide58.xml"/><Relationship Id="rId65" Type="http://schemas.openxmlformats.org/officeDocument/2006/relationships/slide" Target="slides/slide63.xml"/><Relationship Id="rId73" Type="http://schemas.openxmlformats.org/officeDocument/2006/relationships/slide" Target="slides/slide71.xml"/><Relationship Id="rId78" Type="http://schemas.openxmlformats.org/officeDocument/2006/relationships/slide" Target="slides/slide76.xml"/><Relationship Id="rId81" Type="http://schemas.openxmlformats.org/officeDocument/2006/relationships/slide" Target="slides/slide79.xml"/><Relationship Id="rId86" Type="http://schemas.openxmlformats.org/officeDocument/2006/relationships/slide" Target="slides/slide84.xml"/><Relationship Id="rId94" Type="http://schemas.openxmlformats.org/officeDocument/2006/relationships/slide" Target="slides/slide92.xml"/><Relationship Id="rId99" Type="http://schemas.openxmlformats.org/officeDocument/2006/relationships/slide" Target="slides/slide97.xml"/><Relationship Id="rId101" Type="http://schemas.openxmlformats.org/officeDocument/2006/relationships/slide" Target="slides/slide99.xml"/><Relationship Id="rId122" Type="http://schemas.openxmlformats.org/officeDocument/2006/relationships/slide" Target="slides/slide120.xml"/><Relationship Id="rId130" Type="http://schemas.openxmlformats.org/officeDocument/2006/relationships/slide" Target="slides/slide128.xml"/><Relationship Id="rId135" Type="http://schemas.openxmlformats.org/officeDocument/2006/relationships/slide" Target="slides/slide133.xml"/><Relationship Id="rId143" Type="http://schemas.openxmlformats.org/officeDocument/2006/relationships/slide" Target="slides/slide141.xml"/><Relationship Id="rId148" Type="http://schemas.openxmlformats.org/officeDocument/2006/relationships/slide" Target="slides/slide146.xml"/><Relationship Id="rId151" Type="http://schemas.openxmlformats.org/officeDocument/2006/relationships/slide" Target="slides/slide149.xml"/><Relationship Id="rId156" Type="http://schemas.openxmlformats.org/officeDocument/2006/relationships/slide" Target="slides/slide154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9" Type="http://schemas.openxmlformats.org/officeDocument/2006/relationships/slide" Target="slides/slide37.xml"/><Relationship Id="rId109" Type="http://schemas.openxmlformats.org/officeDocument/2006/relationships/slide" Target="slides/slide107.xml"/><Relationship Id="rId34" Type="http://schemas.openxmlformats.org/officeDocument/2006/relationships/slide" Target="slides/slide32.xml"/><Relationship Id="rId50" Type="http://schemas.openxmlformats.org/officeDocument/2006/relationships/slide" Target="slides/slide48.xml"/><Relationship Id="rId55" Type="http://schemas.openxmlformats.org/officeDocument/2006/relationships/slide" Target="slides/slide53.xml"/><Relationship Id="rId76" Type="http://schemas.openxmlformats.org/officeDocument/2006/relationships/slide" Target="slides/slide74.xml"/><Relationship Id="rId97" Type="http://schemas.openxmlformats.org/officeDocument/2006/relationships/slide" Target="slides/slide95.xml"/><Relationship Id="rId104" Type="http://schemas.openxmlformats.org/officeDocument/2006/relationships/slide" Target="slides/slide102.xml"/><Relationship Id="rId120" Type="http://schemas.openxmlformats.org/officeDocument/2006/relationships/slide" Target="slides/slide118.xml"/><Relationship Id="rId125" Type="http://schemas.openxmlformats.org/officeDocument/2006/relationships/slide" Target="slides/slide123.xml"/><Relationship Id="rId141" Type="http://schemas.openxmlformats.org/officeDocument/2006/relationships/slide" Target="slides/slide139.xml"/><Relationship Id="rId146" Type="http://schemas.openxmlformats.org/officeDocument/2006/relationships/slide" Target="slides/slide144.xml"/><Relationship Id="rId7" Type="http://schemas.openxmlformats.org/officeDocument/2006/relationships/slide" Target="slides/slide5.xml"/><Relationship Id="rId71" Type="http://schemas.openxmlformats.org/officeDocument/2006/relationships/slide" Target="slides/slide69.xml"/><Relationship Id="rId92" Type="http://schemas.openxmlformats.org/officeDocument/2006/relationships/slide" Target="slides/slide90.xml"/><Relationship Id="rId16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29" Type="http://schemas.openxmlformats.org/officeDocument/2006/relationships/slide" Target="slides/slide27.xml"/><Relationship Id="rId24" Type="http://schemas.openxmlformats.org/officeDocument/2006/relationships/slide" Target="slides/slide22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66" Type="http://schemas.openxmlformats.org/officeDocument/2006/relationships/slide" Target="slides/slide64.xml"/><Relationship Id="rId87" Type="http://schemas.openxmlformats.org/officeDocument/2006/relationships/slide" Target="slides/slide85.xml"/><Relationship Id="rId110" Type="http://schemas.openxmlformats.org/officeDocument/2006/relationships/slide" Target="slides/slide108.xml"/><Relationship Id="rId115" Type="http://schemas.openxmlformats.org/officeDocument/2006/relationships/slide" Target="slides/slide113.xml"/><Relationship Id="rId131" Type="http://schemas.openxmlformats.org/officeDocument/2006/relationships/slide" Target="slides/slide129.xml"/><Relationship Id="rId136" Type="http://schemas.openxmlformats.org/officeDocument/2006/relationships/slide" Target="slides/slide134.xml"/><Relationship Id="rId157" Type="http://schemas.openxmlformats.org/officeDocument/2006/relationships/notesMaster" Target="notesMasters/notesMaster1.xml"/><Relationship Id="rId61" Type="http://schemas.openxmlformats.org/officeDocument/2006/relationships/slide" Target="slides/slide59.xml"/><Relationship Id="rId82" Type="http://schemas.openxmlformats.org/officeDocument/2006/relationships/slide" Target="slides/slide80.xml"/><Relationship Id="rId152" Type="http://schemas.openxmlformats.org/officeDocument/2006/relationships/slide" Target="slides/slide150.xml"/><Relationship Id="rId19" Type="http://schemas.openxmlformats.org/officeDocument/2006/relationships/slide" Target="slides/slide17.xml"/><Relationship Id="rId14" Type="http://schemas.openxmlformats.org/officeDocument/2006/relationships/slide" Target="slides/slide12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56" Type="http://schemas.openxmlformats.org/officeDocument/2006/relationships/slide" Target="slides/slide54.xml"/><Relationship Id="rId77" Type="http://schemas.openxmlformats.org/officeDocument/2006/relationships/slide" Target="slides/slide75.xml"/><Relationship Id="rId100" Type="http://schemas.openxmlformats.org/officeDocument/2006/relationships/slide" Target="slides/slide98.xml"/><Relationship Id="rId105" Type="http://schemas.openxmlformats.org/officeDocument/2006/relationships/slide" Target="slides/slide103.xml"/><Relationship Id="rId126" Type="http://schemas.openxmlformats.org/officeDocument/2006/relationships/slide" Target="slides/slide124.xml"/><Relationship Id="rId147" Type="http://schemas.openxmlformats.org/officeDocument/2006/relationships/slide" Target="slides/slide145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72" Type="http://schemas.openxmlformats.org/officeDocument/2006/relationships/slide" Target="slides/slide70.xml"/><Relationship Id="rId93" Type="http://schemas.openxmlformats.org/officeDocument/2006/relationships/slide" Target="slides/slide91.xml"/><Relationship Id="rId98" Type="http://schemas.openxmlformats.org/officeDocument/2006/relationships/slide" Target="slides/slide96.xml"/><Relationship Id="rId121" Type="http://schemas.openxmlformats.org/officeDocument/2006/relationships/slide" Target="slides/slide119.xml"/><Relationship Id="rId142" Type="http://schemas.openxmlformats.org/officeDocument/2006/relationships/slide" Target="slides/slide140.xml"/><Relationship Id="rId163" Type="http://schemas.openxmlformats.org/officeDocument/2006/relationships/tableStyles" Target="tableStyles.xml"/><Relationship Id="rId3" Type="http://schemas.openxmlformats.org/officeDocument/2006/relationships/slide" Target="slides/slide1.xml"/><Relationship Id="rId25" Type="http://schemas.openxmlformats.org/officeDocument/2006/relationships/slide" Target="slides/slide23.xml"/><Relationship Id="rId46" Type="http://schemas.openxmlformats.org/officeDocument/2006/relationships/slide" Target="slides/slide44.xml"/><Relationship Id="rId67" Type="http://schemas.openxmlformats.org/officeDocument/2006/relationships/slide" Target="slides/slide65.xml"/><Relationship Id="rId116" Type="http://schemas.openxmlformats.org/officeDocument/2006/relationships/slide" Target="slides/slide114.xml"/><Relationship Id="rId137" Type="http://schemas.openxmlformats.org/officeDocument/2006/relationships/slide" Target="slides/slide135.xml"/><Relationship Id="rId158" Type="http://schemas.openxmlformats.org/officeDocument/2006/relationships/handoutMaster" Target="handoutMasters/handoutMaster1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62" Type="http://schemas.openxmlformats.org/officeDocument/2006/relationships/slide" Target="slides/slide60.xml"/><Relationship Id="rId83" Type="http://schemas.openxmlformats.org/officeDocument/2006/relationships/slide" Target="slides/slide81.xml"/><Relationship Id="rId88" Type="http://schemas.openxmlformats.org/officeDocument/2006/relationships/slide" Target="slides/slide86.xml"/><Relationship Id="rId111" Type="http://schemas.openxmlformats.org/officeDocument/2006/relationships/slide" Target="slides/slide109.xml"/><Relationship Id="rId132" Type="http://schemas.openxmlformats.org/officeDocument/2006/relationships/slide" Target="slides/slide130.xml"/><Relationship Id="rId153" Type="http://schemas.openxmlformats.org/officeDocument/2006/relationships/slide" Target="slides/slide151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oleObject" Target="file:///E:\engineering\project\project2\shear-wall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Interaction</a:t>
            </a:r>
            <a:r>
              <a:rPr lang="en-US" baseline="0"/>
              <a:t> Diagram</a:t>
            </a:r>
            <a:endParaRPr lang="en-US"/>
          </a:p>
        </c:rich>
      </c:tx>
      <c:overlay val="0"/>
      <c:spPr>
        <a:noFill/>
        <a:ln>
          <a:noFill/>
        </a:ln>
        <a:effectLst/>
      </c:spPr>
    </c:title>
    <c:autoTitleDeleted val="0"/>
    <c:plotArea>
      <c:layout/>
      <c:scatterChart>
        <c:scatterStyle val="lineMarker"/>
        <c:varyColors val="0"/>
        <c:ser>
          <c:idx val="0"/>
          <c:order val="0"/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Sheet1!$C$5:$C$15</c:f>
              <c:numCache>
                <c:formatCode>General</c:formatCode>
                <c:ptCount val="11"/>
                <c:pt idx="0">
                  <c:v>0</c:v>
                </c:pt>
                <c:pt idx="1">
                  <c:v>16100.3199</c:v>
                </c:pt>
                <c:pt idx="2">
                  <c:v>27772.472300000001</c:v>
                </c:pt>
                <c:pt idx="3">
                  <c:v>36274.338000000003</c:v>
                </c:pt>
                <c:pt idx="4">
                  <c:v>41641.052900000002</c:v>
                </c:pt>
                <c:pt idx="5">
                  <c:v>43935.750200000002</c:v>
                </c:pt>
                <c:pt idx="6">
                  <c:v>49878.889900000002</c:v>
                </c:pt>
                <c:pt idx="7">
                  <c:v>52354.6921</c:v>
                </c:pt>
                <c:pt idx="8">
                  <c:v>40250.958899999998</c:v>
                </c:pt>
                <c:pt idx="9">
                  <c:v>22902.164000000001</c:v>
                </c:pt>
                <c:pt idx="10">
                  <c:v>0</c:v>
                </c:pt>
              </c:numCache>
            </c:numRef>
          </c:xVal>
          <c:yVal>
            <c:numRef>
              <c:f>Sheet1!$B$5:$B$15</c:f>
              <c:numCache>
                <c:formatCode>General</c:formatCode>
                <c:ptCount val="11"/>
                <c:pt idx="0">
                  <c:v>30220.338299999999</c:v>
                </c:pt>
                <c:pt idx="1">
                  <c:v>30220.338299999999</c:v>
                </c:pt>
                <c:pt idx="2">
                  <c:v>29888.252700000001</c:v>
                </c:pt>
                <c:pt idx="3">
                  <c:v>26114.782999999999</c:v>
                </c:pt>
                <c:pt idx="4">
                  <c:v>22274.8393</c:v>
                </c:pt>
                <c:pt idx="5">
                  <c:v>18328.695199999998</c:v>
                </c:pt>
                <c:pt idx="6">
                  <c:v>16686.8616</c:v>
                </c:pt>
                <c:pt idx="7">
                  <c:v>14243.1291</c:v>
                </c:pt>
                <c:pt idx="8">
                  <c:v>8676.0229999999992</c:v>
                </c:pt>
                <c:pt idx="9">
                  <c:v>3108.5473999999999</c:v>
                </c:pt>
                <c:pt idx="10">
                  <c:v>-2526.5426000000002</c:v>
                </c:pt>
              </c:numCache>
            </c:numRef>
          </c:yVal>
          <c:smooth val="0"/>
        </c:ser>
        <c:ser>
          <c:idx val="1"/>
          <c:order val="1"/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dLbls>
            <c:dLbl>
              <c:idx val="0"/>
              <c:spPr>
                <a:solidFill>
                  <a:sysClr val="window" lastClr="FFFFFF"/>
                </a:solidFill>
                <a:ln>
                  <a:solidFill>
                    <a:sysClr val="windowText" lastClr="000000">
                      <a:lumMod val="25000"/>
                      <a:lumOff val="75000"/>
                    </a:sysClr>
                  </a:solidFill>
                </a:ln>
                <a:effectLst/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dk1">
                          <a:lumMod val="65000"/>
                          <a:lumOff val="3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t"/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  <a:noFill/>
                    <a:ln>
                      <a:noFill/>
                    </a:ln>
                  </c15:spPr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xVal>
            <c:numRef>
              <c:f>Sheet1!$R$6</c:f>
              <c:numCache>
                <c:formatCode>General</c:formatCode>
                <c:ptCount val="1"/>
                <c:pt idx="0">
                  <c:v>12583</c:v>
                </c:pt>
              </c:numCache>
            </c:numRef>
          </c:xVal>
          <c:yVal>
            <c:numRef>
              <c:f>Sheet1!$Q$6</c:f>
              <c:numCache>
                <c:formatCode>General</c:formatCode>
                <c:ptCount val="1"/>
                <c:pt idx="0">
                  <c:v>8159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16715648"/>
        <c:axId val="216717952"/>
      </c:scatterChart>
      <c:valAx>
        <c:axId val="216715648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Mu(kN.m)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16717952"/>
        <c:crosses val="autoZero"/>
        <c:crossBetween val="midCat"/>
      </c:valAx>
      <c:valAx>
        <c:axId val="21671795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Pu(kN)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16715648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9C5487E-BB6E-47B7-97AA-3A84E9681C52}" type="datetimeFigureOut">
              <a:rPr lang="en-US" smtClean="0"/>
              <a:t>5/19/2019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F17F1F2-E851-42AF-8A2F-2336C93869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573027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9C9DCD0-EC06-41A4-9B63-DD309EEF7AC7}" type="datetimeFigureOut">
              <a:rPr lang="en-US" smtClean="0"/>
              <a:t>5/19/2019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42C55D9-2304-4624-B77D-906E784724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663520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2C55D9-2304-4624-B77D-906E78472432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736588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2C55D9-2304-4624-B77D-906E78472432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025612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2C55D9-2304-4624-B77D-906E78472432}" type="slidenum">
              <a:rPr lang="en-US" smtClean="0"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800935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2C55D9-2304-4624-B77D-906E78472432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781756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2C55D9-2304-4624-B77D-906E78472432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580425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2C55D9-2304-4624-B77D-906E78472432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924937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2C55D9-2304-4624-B77D-906E78472432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21368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رقم الشريحة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rgbClr val="7030A0"/>
                </a:solidFill>
              </a:defRPr>
            </a:lvl1pPr>
          </a:lstStyle>
          <a:p>
            <a:fld id="{78B7A0DC-C7A8-4E38-9E21-ADFE0436B18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24166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2918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68842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703500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23746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28572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0" y="16778"/>
            <a:ext cx="9144000" cy="1069514"/>
          </a:xfrm>
          <a:prstGeom prst="rect">
            <a:avLst/>
          </a:prstGeom>
        </p:spPr>
        <p:txBody>
          <a:bodyPr anchor="ctr"/>
          <a:lstStyle>
            <a:lvl1pPr>
              <a:defRPr b="1" baseline="0">
                <a:solidFill>
                  <a:schemeClr val="accent1">
                    <a:lumMod val="20000"/>
                    <a:lumOff val="80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altLang="ko-KR" dirty="0"/>
              <a:t> Click to add title</a:t>
            </a:r>
            <a:endParaRPr lang="ko-KR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60648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 altLang="ko-KR" dirty="0"/>
              <a:t>Click to edit Master text styles</a:t>
            </a:r>
          </a:p>
        </p:txBody>
      </p:sp>
      <p:sp>
        <p:nvSpPr>
          <p:cNvPr id="4" name="Content Placeholder 2"/>
          <p:cNvSpPr>
            <a:spLocks noGrp="1"/>
          </p:cNvSpPr>
          <p:nvPr>
            <p:ph idx="10"/>
          </p:nvPr>
        </p:nvSpPr>
        <p:spPr>
          <a:xfrm>
            <a:off x="467544" y="2276872"/>
            <a:ext cx="8229600" cy="3600400"/>
          </a:xfrm>
          <a:prstGeom prst="rect">
            <a:avLst/>
          </a:prstGeom>
        </p:spPr>
        <p:txBody>
          <a:bodyPr lIns="396000" anchor="t"/>
          <a:lstStyle>
            <a:lvl1pPr marL="0" indent="0"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 altLang="ko-KR" dirty="0"/>
              <a:t>Click to edit Master text styles</a:t>
            </a:r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rgbClr val="7030A0"/>
                </a:solidFill>
              </a:defRPr>
            </a:lvl1pPr>
          </a:lstStyle>
          <a:p>
            <a:fld id="{78B7A0DC-C7A8-4E38-9E21-ADFE0436B18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401571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619672" y="0"/>
            <a:ext cx="7524328" cy="1069514"/>
          </a:xfrm>
          <a:prstGeom prst="rect">
            <a:avLst/>
          </a:prstGeom>
        </p:spPr>
        <p:txBody>
          <a:bodyPr anchor="ctr"/>
          <a:lstStyle>
            <a:lvl1pPr>
              <a:defRPr b="1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altLang="ko-KR" dirty="0"/>
              <a:t> Click to add title</a:t>
            </a:r>
            <a:endParaRPr lang="ko-KR" alt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2123728" y="1268760"/>
            <a:ext cx="6563072" cy="460648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 altLang="ko-KR" dirty="0"/>
              <a:t>Click to edit Master text styles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0"/>
          </p:nvPr>
        </p:nvSpPr>
        <p:spPr>
          <a:xfrm>
            <a:off x="2134072" y="1844824"/>
            <a:ext cx="6563072" cy="4147865"/>
          </a:xfrm>
          <a:prstGeom prst="rect">
            <a:avLst/>
          </a:prstGeom>
        </p:spPr>
        <p:txBody>
          <a:bodyPr lIns="396000" anchor="t"/>
          <a:lstStyle>
            <a:lvl1pPr marL="0" indent="0"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 altLang="ko-KR" dirty="0"/>
              <a:t>Click to edit Master text styles</a:t>
            </a:r>
          </a:p>
        </p:txBody>
      </p:sp>
      <p:sp>
        <p:nvSpPr>
          <p:cNvPr id="3" name="عنصر نائب لرقم الشريحة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rgbClr val="7030A0"/>
                </a:solidFill>
              </a:defRPr>
            </a:lvl1pPr>
          </a:lstStyle>
          <a:p>
            <a:fld id="{78B7A0DC-C7A8-4E38-9E21-ADFE0436B18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68185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60869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42866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79332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87904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98114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81198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رقم الشريحة 1"/>
          <p:cNvSpPr>
            <a:spLocks noGrp="1"/>
          </p:cNvSpPr>
          <p:nvPr>
            <p:ph type="sldNum" sz="quarter" idx="4"/>
          </p:nvPr>
        </p:nvSpPr>
        <p:spPr>
          <a:xfrm>
            <a:off x="8532440" y="6309320"/>
            <a:ext cx="611560" cy="41215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defRPr>
            </a:lvl1pPr>
          </a:lstStyle>
          <a:p>
            <a:fld id="{78B7A0DC-C7A8-4E38-9E21-ADFE0436B18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73382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1" hangingPunct="1">
        <a:spcBef>
          <a:spcPct val="0"/>
        </a:spcBef>
        <a:buNone/>
        <a:defRPr sz="4000" b="1" kern="1200">
          <a:solidFill>
            <a:schemeClr val="tx1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429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00">
                <a:solidFill>
                  <a:schemeClr val="tx1">
                    <a:tint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dirty="0" smtClean="0"/>
              <a:t>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63573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png"/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3.xml"/></Relationships>
</file>

<file path=ppt/slides/_rels/slide10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2.png"/><Relationship Id="rId1" Type="http://schemas.openxmlformats.org/officeDocument/2006/relationships/slideLayout" Target="../slideLayouts/slideLayout3.xml"/></Relationships>
</file>

<file path=ppt/slides/_rels/slide10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3.png"/><Relationship Id="rId1" Type="http://schemas.openxmlformats.org/officeDocument/2006/relationships/slideLayout" Target="../slideLayouts/slideLayout3.xml"/></Relationships>
</file>

<file path=ppt/slides/_rels/slide10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4.png"/><Relationship Id="rId1" Type="http://schemas.openxmlformats.org/officeDocument/2006/relationships/slideLayout" Target="../slideLayouts/slideLayout3.xml"/></Relationships>
</file>

<file path=ppt/slides/_rels/slide10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80.png"/><Relationship Id="rId1" Type="http://schemas.openxmlformats.org/officeDocument/2006/relationships/slideLayout" Target="../slideLayouts/slideLayout3.xml"/></Relationships>
</file>

<file path=ppt/slides/_rels/slide10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5.jpg"/><Relationship Id="rId1" Type="http://schemas.openxmlformats.org/officeDocument/2006/relationships/slideLayout" Target="../slideLayouts/slideLayout3.xml"/></Relationships>
</file>

<file path=ppt/slides/_rels/slide10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6.PNG"/><Relationship Id="rId1" Type="http://schemas.openxmlformats.org/officeDocument/2006/relationships/slideLayout" Target="../slideLayouts/slideLayout3.xml"/></Relationships>
</file>

<file path=ppt/slides/_rels/slide10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7.png"/><Relationship Id="rId1" Type="http://schemas.openxmlformats.org/officeDocument/2006/relationships/slideLayout" Target="../slideLayouts/slideLayout3.xml"/></Relationships>
</file>

<file path=ppt/slides/_rels/slide10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8.png"/><Relationship Id="rId1" Type="http://schemas.openxmlformats.org/officeDocument/2006/relationships/slideLayout" Target="../slideLayouts/slideLayout3.xml"/></Relationships>
</file>

<file path=ppt/slides/_rels/slide10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9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1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png"/><Relationship Id="rId2" Type="http://schemas.openxmlformats.org/officeDocument/2006/relationships/image" Target="../media/image90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92.png"/></Relationships>
</file>

<file path=ppt/slides/_rels/slide1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50.png"/><Relationship Id="rId1" Type="http://schemas.openxmlformats.org/officeDocument/2006/relationships/slideLayout" Target="../slideLayouts/slideLayout3.xml"/></Relationships>
</file>

<file path=ppt/slides/_rels/slide1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3.PNG"/><Relationship Id="rId1" Type="http://schemas.openxmlformats.org/officeDocument/2006/relationships/slideLayout" Target="../slideLayouts/slideLayout3.xml"/></Relationships>
</file>

<file path=ppt/slides/_rels/slide1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4.png"/><Relationship Id="rId1" Type="http://schemas.openxmlformats.org/officeDocument/2006/relationships/slideLayout" Target="../slideLayouts/slideLayout3.xml"/></Relationships>
</file>

<file path=ppt/slides/_rels/slide1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6.png"/><Relationship Id="rId2" Type="http://schemas.openxmlformats.org/officeDocument/2006/relationships/image" Target="../media/image95.png"/><Relationship Id="rId1" Type="http://schemas.openxmlformats.org/officeDocument/2006/relationships/slideLayout" Target="../slideLayouts/slideLayout3.xml"/></Relationships>
</file>

<file path=ppt/slides/_rels/slide1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7.png"/><Relationship Id="rId1" Type="http://schemas.openxmlformats.org/officeDocument/2006/relationships/slideLayout" Target="../slideLayouts/slideLayout3.xml"/></Relationships>
</file>

<file path=ppt/slides/_rels/slide1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8.png"/><Relationship Id="rId1" Type="http://schemas.openxmlformats.org/officeDocument/2006/relationships/slideLayout" Target="../slideLayouts/slideLayout3.xml"/></Relationships>
</file>

<file path=ppt/slides/_rels/slide1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9.png"/><Relationship Id="rId1" Type="http://schemas.openxmlformats.org/officeDocument/2006/relationships/slideLayout" Target="../slideLayouts/slideLayout3.xml"/></Relationships>
</file>

<file path=ppt/slides/_rels/slide11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1.png"/><Relationship Id="rId2" Type="http://schemas.openxmlformats.org/officeDocument/2006/relationships/image" Target="../media/image100.png"/><Relationship Id="rId1" Type="http://schemas.openxmlformats.org/officeDocument/2006/relationships/slideLayout" Target="../slideLayouts/slideLayout3.xml"/></Relationships>
</file>

<file path=ppt/slides/_rels/slide1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2.png"/><Relationship Id="rId1" Type="http://schemas.openxmlformats.org/officeDocument/2006/relationships/slideLayout" Target="../slideLayouts/slideLayout3.xml"/></Relationships>
</file>

<file path=ppt/slides/_rels/slide1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4.png"/><Relationship Id="rId2" Type="http://schemas.openxmlformats.org/officeDocument/2006/relationships/image" Target="../media/image103.png"/><Relationship Id="rId1" Type="http://schemas.openxmlformats.org/officeDocument/2006/relationships/slideLayout" Target="../slideLayouts/slideLayout3.xml"/></Relationships>
</file>

<file path=ppt/slides/_rels/slide1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5.png"/><Relationship Id="rId1" Type="http://schemas.openxmlformats.org/officeDocument/2006/relationships/slideLayout" Target="../slideLayouts/slideLayout3.xml"/></Relationships>
</file>

<file path=ppt/slides/_rels/slide1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7.png"/><Relationship Id="rId2" Type="http://schemas.openxmlformats.org/officeDocument/2006/relationships/image" Target="../media/image106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10.png"/><Relationship Id="rId5" Type="http://schemas.openxmlformats.org/officeDocument/2006/relationships/image" Target="../media/image109.png"/><Relationship Id="rId4" Type="http://schemas.openxmlformats.org/officeDocument/2006/relationships/image" Target="../media/image108.png"/></Relationships>
</file>

<file path=ppt/slides/_rels/slide1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8.png"/><Relationship Id="rId2" Type="http://schemas.openxmlformats.org/officeDocument/2006/relationships/image" Target="../media/image111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09.png"/></Relationships>
</file>

<file path=ppt/slides/_rels/slide1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2.png"/><Relationship Id="rId1" Type="http://schemas.openxmlformats.org/officeDocument/2006/relationships/slideLayout" Target="../slideLayouts/slideLayout3.xml"/></Relationships>
</file>

<file path=ppt/slides/_rels/slide1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3.png"/><Relationship Id="rId1" Type="http://schemas.openxmlformats.org/officeDocument/2006/relationships/slideLayout" Target="../slideLayouts/slideLayout3.xml"/></Relationships>
</file>

<file path=ppt/slides/_rels/slide1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5.png"/><Relationship Id="rId2" Type="http://schemas.openxmlformats.org/officeDocument/2006/relationships/image" Target="../media/image114.pn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1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6.png"/><Relationship Id="rId1" Type="http://schemas.openxmlformats.org/officeDocument/2006/relationships/slideLayout" Target="../slideLayouts/slideLayout3.xml"/></Relationships>
</file>

<file path=ppt/slides/_rels/slide1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7.png"/><Relationship Id="rId1" Type="http://schemas.openxmlformats.org/officeDocument/2006/relationships/slideLayout" Target="../slideLayouts/slideLayout3.xml"/></Relationships>
</file>

<file path=ppt/slides/_rels/slide1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8.png"/><Relationship Id="rId1" Type="http://schemas.openxmlformats.org/officeDocument/2006/relationships/slideLayout" Target="../slideLayouts/slideLayout3.xml"/></Relationships>
</file>

<file path=ppt/slides/_rels/slide1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9.png"/><Relationship Id="rId1" Type="http://schemas.openxmlformats.org/officeDocument/2006/relationships/slideLayout" Target="../slideLayouts/slideLayout3.xml"/></Relationships>
</file>

<file path=ppt/slides/_rels/slide1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0.png"/><Relationship Id="rId1" Type="http://schemas.openxmlformats.org/officeDocument/2006/relationships/slideLayout" Target="../slideLayouts/slideLayout3.xml"/></Relationships>
</file>

<file path=ppt/slides/_rels/slide1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1.png"/><Relationship Id="rId1" Type="http://schemas.openxmlformats.org/officeDocument/2006/relationships/slideLayout" Target="../slideLayouts/slideLayout3.xml"/></Relationships>
</file>

<file path=ppt/slides/_rels/slide1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3.png"/><Relationship Id="rId2" Type="http://schemas.openxmlformats.org/officeDocument/2006/relationships/image" Target="../media/image122.png"/><Relationship Id="rId1" Type="http://schemas.openxmlformats.org/officeDocument/2006/relationships/slideLayout" Target="../slideLayouts/slideLayout3.xml"/></Relationships>
</file>

<file path=ppt/slides/_rels/slide1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4.PNG"/><Relationship Id="rId1" Type="http://schemas.openxmlformats.org/officeDocument/2006/relationships/slideLayout" Target="../slideLayouts/slideLayout3.xml"/></Relationships>
</file>

<file path=ppt/slides/_rels/slide1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5.PNG"/><Relationship Id="rId1" Type="http://schemas.openxmlformats.org/officeDocument/2006/relationships/slideLayout" Target="../slideLayouts/slideLayout3.xml"/></Relationships>
</file>

<file path=ppt/slides/_rels/slide1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7.png"/><Relationship Id="rId2" Type="http://schemas.openxmlformats.org/officeDocument/2006/relationships/image" Target="../media/image126.pn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1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8.png"/><Relationship Id="rId1" Type="http://schemas.openxmlformats.org/officeDocument/2006/relationships/slideLayout" Target="../slideLayouts/slideLayout3.xml"/></Relationships>
</file>

<file path=ppt/slides/_rels/slide1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0.png"/><Relationship Id="rId2" Type="http://schemas.openxmlformats.org/officeDocument/2006/relationships/image" Target="../media/image129.png"/><Relationship Id="rId1" Type="http://schemas.openxmlformats.org/officeDocument/2006/relationships/slideLayout" Target="../slideLayouts/slideLayout3.xml"/></Relationships>
</file>

<file path=ppt/slides/_rels/slide1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2.png"/><Relationship Id="rId2" Type="http://schemas.openxmlformats.org/officeDocument/2006/relationships/image" Target="../media/image131.png"/><Relationship Id="rId1" Type="http://schemas.openxmlformats.org/officeDocument/2006/relationships/slideLayout" Target="../slideLayouts/slideLayout3.xml"/></Relationships>
</file>

<file path=ppt/slides/_rels/slide1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4.png"/><Relationship Id="rId2" Type="http://schemas.openxmlformats.org/officeDocument/2006/relationships/image" Target="../media/image133.png"/><Relationship Id="rId1" Type="http://schemas.openxmlformats.org/officeDocument/2006/relationships/slideLayout" Target="../slideLayouts/slideLayout3.xml"/></Relationships>
</file>

<file path=ppt/slides/_rels/slide1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6.png"/><Relationship Id="rId2" Type="http://schemas.openxmlformats.org/officeDocument/2006/relationships/image" Target="../media/image135.png"/><Relationship Id="rId1" Type="http://schemas.openxmlformats.org/officeDocument/2006/relationships/slideLayout" Target="../slideLayouts/slideLayout3.xml"/></Relationships>
</file>

<file path=ppt/slides/_rels/slide1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7.png"/><Relationship Id="rId1" Type="http://schemas.openxmlformats.org/officeDocument/2006/relationships/slideLayout" Target="../slideLayouts/slideLayout3.xml"/></Relationships>
</file>

<file path=ppt/slides/_rels/slide1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8.PNG"/><Relationship Id="rId1" Type="http://schemas.openxmlformats.org/officeDocument/2006/relationships/slideLayout" Target="../slideLayouts/slideLayout3.xml"/></Relationships>
</file>

<file path=ppt/slides/_rels/slide1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9.PNG"/><Relationship Id="rId1" Type="http://schemas.openxmlformats.org/officeDocument/2006/relationships/slideLayout" Target="../slideLayouts/slideLayout3.xml"/></Relationships>
</file>

<file path=ppt/slides/_rels/slide1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1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0.png"/><Relationship Id="rId1" Type="http://schemas.openxmlformats.org/officeDocument/2006/relationships/slideLayout" Target="../slideLayouts/slideLayout3.xml"/></Relationships>
</file>

<file path=ppt/slides/_rels/slide1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1.png"/><Relationship Id="rId1" Type="http://schemas.openxmlformats.org/officeDocument/2006/relationships/slideLayout" Target="../slideLayouts/slideLayout3.xml"/></Relationships>
</file>

<file path=ppt/slides/_rels/slide1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2.png"/><Relationship Id="rId1" Type="http://schemas.openxmlformats.org/officeDocument/2006/relationships/slideLayout" Target="../slideLayouts/slideLayout3.xml"/></Relationships>
</file>

<file path=ppt/slides/_rels/slide1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3.jpe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7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3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3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3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3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3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3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3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3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3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3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3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g"/><Relationship Id="rId1" Type="http://schemas.openxmlformats.org/officeDocument/2006/relationships/slideLayout" Target="../slideLayouts/slideLayout3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3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3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3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3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3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3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3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3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3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3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emf"/><Relationship Id="rId1" Type="http://schemas.openxmlformats.org/officeDocument/2006/relationships/slideLayout" Target="../slideLayouts/slideLayout3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jpg"/><Relationship Id="rId1" Type="http://schemas.openxmlformats.org/officeDocument/2006/relationships/slideLayout" Target="../slideLayouts/slideLayout3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3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3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59.png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3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3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3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3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3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3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3.xml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3.xml"/></Relationships>
</file>

<file path=ppt/slides/_rels/slide8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3.xml"/></Relationships>
</file>

<file path=ppt/slides/_rels/slide8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3.xml"/></Relationships>
</file>

<file path=ppt/slides/_rels/slide8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3.xml"/></Relationships>
</file>

<file path=ppt/slides/_rels/slide8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3.xml"/></Relationships>
</file>

<file path=ppt/slides/_rels/slide8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3.xml"/></Relationships>
</file>

<file path=ppt/slides/_rels/slide9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3.xml"/></Relationships>
</file>

<file path=ppt/slides/_rels/slide9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3.xml"/></Relationships>
</file>

<file path=ppt/slides/_rels/slide9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3.xml"/></Relationships>
</file>

<file path=ppt/slides/_rels/slide9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ed Rectangle 1"/>
          <p:cNvSpPr/>
          <p:nvPr/>
        </p:nvSpPr>
        <p:spPr>
          <a:xfrm>
            <a:off x="395536" y="584703"/>
            <a:ext cx="8208912" cy="3636385"/>
          </a:xfrm>
          <a:prstGeom prst="roundRect">
            <a:avLst>
              <a:gd name="adj" fmla="val 5329"/>
            </a:avLst>
          </a:prstGeom>
          <a:solidFill>
            <a:srgbClr val="FF0000">
              <a:alpha val="3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" name="Rounded Rectangle 1"/>
          <p:cNvSpPr/>
          <p:nvPr/>
        </p:nvSpPr>
        <p:spPr>
          <a:xfrm>
            <a:off x="395536" y="4365104"/>
            <a:ext cx="4392488" cy="2160240"/>
          </a:xfrm>
          <a:prstGeom prst="roundRect">
            <a:avLst>
              <a:gd name="adj" fmla="val 5329"/>
            </a:avLst>
          </a:prstGeom>
          <a:solidFill>
            <a:srgbClr val="FF0000">
              <a:alpha val="3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" name="TextBox 3"/>
          <p:cNvSpPr txBox="1"/>
          <p:nvPr/>
        </p:nvSpPr>
        <p:spPr>
          <a:xfrm>
            <a:off x="548563" y="4660394"/>
            <a:ext cx="4239460" cy="218521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sz="1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Prepared by: </a:t>
            </a:r>
          </a:p>
          <a:p>
            <a:pPr rtl="1"/>
            <a:r>
              <a:rPr lang="en-US" sz="1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Ahmad </a:t>
            </a:r>
            <a:r>
              <a:rPr lang="en-US" sz="1400" b="1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dawoud</a:t>
            </a:r>
            <a:r>
              <a:rPr lang="en-US" sz="1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– Reg. : 11422545</a:t>
            </a:r>
          </a:p>
          <a:p>
            <a:pPr rtl="1"/>
            <a:r>
              <a:rPr lang="en-US" sz="1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Muhammad Abu – Rub – Reg. : 11523492</a:t>
            </a:r>
          </a:p>
          <a:p>
            <a:pPr rtl="1"/>
            <a:r>
              <a:rPr lang="en-US" sz="1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Muhammad </a:t>
            </a:r>
            <a:r>
              <a:rPr lang="en-US" sz="1400" b="1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Asfour</a:t>
            </a:r>
            <a:r>
              <a:rPr lang="en-US" sz="1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– Reg. : 11440473</a:t>
            </a:r>
          </a:p>
          <a:p>
            <a:pPr rtl="1"/>
            <a:r>
              <a:rPr lang="en-US" sz="1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Sha’ban Al </a:t>
            </a:r>
            <a:r>
              <a:rPr lang="en-US" sz="1400" b="1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Zeer</a:t>
            </a:r>
            <a:r>
              <a:rPr lang="en-US" sz="1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– Reg. : 11524492</a:t>
            </a:r>
          </a:p>
          <a:p>
            <a:pPr>
              <a:defRPr/>
            </a:pPr>
            <a:endParaRPr lang="en-US" sz="14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>
              <a:defRPr/>
            </a:pPr>
            <a:r>
              <a:rPr lang="en-US" sz="1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Under supervision of:</a:t>
            </a:r>
          </a:p>
          <a:p>
            <a:pPr>
              <a:defRPr/>
            </a:pPr>
            <a:r>
              <a:rPr lang="en-US" sz="1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Dr. </a:t>
            </a:r>
            <a:r>
              <a:rPr lang="en-US" sz="1400" b="1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Abdulrazzaq</a:t>
            </a:r>
            <a:r>
              <a:rPr lang="en-US" sz="1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1400" b="1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Touqan</a:t>
            </a:r>
            <a:endParaRPr lang="en-US" sz="14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 altLang="ko-KR" sz="12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 altLang="ko-KR" sz="12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Box 1"/>
          <p:cNvSpPr txBox="1">
            <a:spLocks noChangeArrowheads="1"/>
          </p:cNvSpPr>
          <p:nvPr/>
        </p:nvSpPr>
        <p:spPr bwMode="auto">
          <a:xfrm>
            <a:off x="1412776" y="2060847"/>
            <a:ext cx="6534472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altLang="ar-SA" sz="16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An-Najah National University</a:t>
            </a:r>
            <a:br>
              <a:rPr lang="en-US" altLang="ar-SA" sz="16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</a:br>
            <a:r>
              <a:rPr lang="en-US" altLang="ar-SA" sz="16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Faculty of Engineering and Information Technology</a:t>
            </a:r>
            <a:br>
              <a:rPr lang="en-US" altLang="ar-SA" sz="16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</a:br>
            <a:r>
              <a:rPr lang="en-US" altLang="ar-SA" sz="16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Civil Engineering Department</a:t>
            </a:r>
            <a:br>
              <a:rPr lang="en-US" altLang="ar-SA" sz="16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</a:br>
            <a:r>
              <a:rPr lang="en-US" altLang="ar-SA" sz="16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Graduation Project II</a:t>
            </a:r>
            <a:br>
              <a:rPr lang="en-US" altLang="ar-SA" sz="16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</a:br>
            <a:endParaRPr lang="en-US" altLang="ar-SA" sz="16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en-US" altLang="ko-KR" sz="16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Structural Analysis and Design of Economy and Management Building-</a:t>
            </a:r>
            <a:r>
              <a:rPr lang="en-US" altLang="ko-KR" sz="1600" b="1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Khodori</a:t>
            </a:r>
            <a:endParaRPr lang="en-US" altLang="ko-KR" sz="16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0" name="Picture 4" descr="Image result for ‫جامعة النجاح الوطنية‬‎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78714" y="584702"/>
            <a:ext cx="1618619" cy="12469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عنصر نائب لرقم الشريحة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B7A0DC-C7A8-4E38-9E21-ADFE0436B18E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1221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EC030268-AED0-48EB-9712-0378A0CAD21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17623" y="634987"/>
            <a:ext cx="6563072" cy="460648"/>
          </a:xfrm>
        </p:spPr>
        <p:txBody>
          <a:bodyPr/>
          <a:lstStyle/>
          <a:p>
            <a:pPr marL="342900" indent="-342900">
              <a:buFont typeface="Wingdings" panose="05000000000000000000" pitchFamily="2" charset="2"/>
              <a:buChar char="q"/>
            </a:pP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Non – structural elements </a:t>
            </a: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xmlns="" id="{AF5D6631-A33F-4EDB-B9B7-8A6D76257FC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08380315"/>
              </p:ext>
            </p:extLst>
          </p:nvPr>
        </p:nvGraphicFramePr>
        <p:xfrm>
          <a:off x="1760220" y="1916832"/>
          <a:ext cx="7132260" cy="4104456"/>
        </p:xfrm>
        <a:graphic>
          <a:graphicData uri="http://schemas.openxmlformats.org/drawingml/2006/table">
            <a:tbl>
              <a:tblPr firstRow="1" firstCol="1" bandRow="1"/>
              <a:tblGrid>
                <a:gridCol w="3566130">
                  <a:extLst>
                    <a:ext uri="{9D8B030D-6E8A-4147-A177-3AD203B41FA5}">
                      <a16:colId xmlns:a16="http://schemas.microsoft.com/office/drawing/2014/main" xmlns="" val="3944237905"/>
                    </a:ext>
                  </a:extLst>
                </a:gridCol>
                <a:gridCol w="3566130">
                  <a:extLst>
                    <a:ext uri="{9D8B030D-6E8A-4147-A177-3AD203B41FA5}">
                      <a16:colId xmlns:a16="http://schemas.microsoft.com/office/drawing/2014/main" xmlns="" val="3529222303"/>
                    </a:ext>
                  </a:extLst>
                </a:gridCol>
              </a:tblGrid>
              <a:tr h="51305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Material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Ɣ in kN/m³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841611831"/>
                  </a:ext>
                </a:extLst>
              </a:tr>
              <a:tr h="51305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Blocks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823676064"/>
                  </a:ext>
                </a:extLst>
              </a:tr>
              <a:tr h="51305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Filling Materials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18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816720527"/>
                  </a:ext>
                </a:extLst>
              </a:tr>
              <a:tr h="51305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Tiles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26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891169884"/>
                  </a:ext>
                </a:extLst>
              </a:tr>
              <a:tr h="51305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Plaster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99418068"/>
                  </a:ext>
                </a:extLst>
              </a:tr>
              <a:tr h="51305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Aggregate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4260756760"/>
                  </a:ext>
                </a:extLst>
              </a:tr>
              <a:tr h="51305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Concrete Mortar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542391781"/>
                  </a:ext>
                </a:extLst>
              </a:tr>
              <a:tr h="51305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Masonry Stone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411467141"/>
                  </a:ext>
                </a:extLst>
              </a:tr>
            </a:tbl>
          </a:graphicData>
        </a:graphic>
      </p:graphicFrame>
      <p:sp>
        <p:nvSpPr>
          <p:cNvPr id="2" name="عنصر نائب لرقم الشريحة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8B7A0DC-C7A8-4E38-9E21-ADFE0436B18E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4956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صر نائب للمحتوى 3"/>
          <p:cNvSpPr>
            <a:spLocks noGrp="1"/>
          </p:cNvSpPr>
          <p:nvPr>
            <p:ph idx="10"/>
          </p:nvPr>
        </p:nvSpPr>
        <p:spPr>
          <a:xfrm>
            <a:off x="2134072" y="404664"/>
            <a:ext cx="6563072" cy="5588025"/>
          </a:xfrm>
        </p:spPr>
        <p:txBody>
          <a:bodyPr/>
          <a:lstStyle/>
          <a:p>
            <a:pPr marL="285750" indent="-285750">
              <a:buFont typeface="Wingdings" pitchFamily="2" charset="2"/>
              <a:buChar char="q"/>
            </a:pP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ETABS results </a:t>
            </a:r>
          </a:p>
          <a:p>
            <a:pPr marL="285750" indent="-285750">
              <a:buFont typeface="Wingdings" pitchFamily="2" charset="2"/>
              <a:buChar char="q"/>
            </a:pPr>
            <a:endParaRPr lang="en-US" dirty="0"/>
          </a:p>
          <a:p>
            <a:endParaRPr lang="en-US" dirty="0"/>
          </a:p>
        </p:txBody>
      </p:sp>
      <p:pic>
        <p:nvPicPr>
          <p:cNvPr id="532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1268760"/>
            <a:ext cx="5249863" cy="1017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32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81523" y="3429000"/>
            <a:ext cx="5486400" cy="2505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عنصر نائب لرقم الشريحة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8B7A0DC-C7A8-4E38-9E21-ADFE0436B18E}" type="slidenum">
              <a:rPr lang="en-US" smtClean="0"/>
              <a:pPr/>
              <a:t>100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1923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4" name="عنصر نائب للمحتوى 3"/>
              <p:cNvSpPr>
                <a:spLocks noGrp="1"/>
              </p:cNvSpPr>
              <p:nvPr>
                <p:ph idx="10"/>
              </p:nvPr>
            </p:nvSpPr>
            <p:spPr>
              <a:xfrm>
                <a:off x="1907704" y="548680"/>
                <a:ext cx="7416824" cy="5832648"/>
              </a:xfrm>
            </p:spPr>
            <p:txBody>
              <a:bodyPr/>
              <a:lstStyle/>
              <a:p>
                <a:pPr marL="285750" indent="-285750">
                  <a:buFont typeface="Wingdings" pitchFamily="2" charset="2"/>
                  <a:buChar char="ü"/>
                </a:pPr>
                <a:r>
                  <a:rPr lang="en-US" sz="1600" dirty="0" smtClean="0">
                    <a:latin typeface="Times New Roman" pitchFamily="18" charset="0"/>
                    <a:cs typeface="Times New Roman" pitchFamily="18" charset="0"/>
                  </a:rPr>
                  <a:t>Shear and torsion design </a:t>
                </a:r>
              </a:p>
              <a:p>
                <a:pPr marL="285750" indent="-285750">
                  <a:buFont typeface="Wingdings" pitchFamily="2" charset="2"/>
                  <a:buChar char="ü"/>
                </a:pPr>
                <a:endParaRPr lang="en-US" sz="1600" dirty="0" smtClean="0">
                  <a:latin typeface="Times New Roman" pitchFamily="18" charset="0"/>
                  <a:cs typeface="Times New Roman" pitchFamily="18" charset="0"/>
                </a:endParaRPr>
              </a:p>
              <a:p>
                <a:pPr marL="285750" indent="-285750">
                  <a:buFont typeface="Wingdings" pitchFamily="2" charset="2"/>
                  <a:buChar char="§"/>
                </a:pPr>
                <a:r>
                  <a:rPr lang="en-US" sz="1600" dirty="0" smtClean="0">
                    <a:latin typeface="Times New Roman" pitchFamily="18" charset="0"/>
                    <a:cs typeface="Times New Roman" pitchFamily="18" charset="0"/>
                  </a:rPr>
                  <a:t>Vu = 144.4 </a:t>
                </a:r>
                <a:r>
                  <a:rPr lang="en-US" sz="1600" dirty="0" err="1" smtClean="0">
                    <a:latin typeface="Times New Roman" pitchFamily="18" charset="0"/>
                    <a:cs typeface="Times New Roman" pitchFamily="18" charset="0"/>
                  </a:rPr>
                  <a:t>kN</a:t>
                </a:r>
                <a:r>
                  <a:rPr lang="en-US" sz="1600" dirty="0" smtClean="0">
                    <a:latin typeface="Times New Roman" pitchFamily="18" charset="0"/>
                    <a:cs typeface="Times New Roman" pitchFamily="18" charset="0"/>
                  </a:rPr>
                  <a:t> , </a:t>
                </a:r>
                <a:r>
                  <a:rPr lang="en-US" sz="1600" dirty="0" err="1" smtClean="0">
                    <a:latin typeface="Times New Roman" pitchFamily="18" charset="0"/>
                    <a:cs typeface="Times New Roman" pitchFamily="18" charset="0"/>
                  </a:rPr>
                  <a:t>Tu</a:t>
                </a:r>
                <a:r>
                  <a:rPr lang="en-US" sz="1600" dirty="0" smtClean="0">
                    <a:latin typeface="Times New Roman" pitchFamily="18" charset="0"/>
                    <a:cs typeface="Times New Roman" pitchFamily="18" charset="0"/>
                  </a:rPr>
                  <a:t> = 4.5 </a:t>
                </a:r>
                <a:r>
                  <a:rPr lang="en-US" sz="1600" dirty="0" err="1" smtClean="0">
                    <a:latin typeface="Times New Roman" pitchFamily="18" charset="0"/>
                    <a:cs typeface="Times New Roman" pitchFamily="18" charset="0"/>
                  </a:rPr>
                  <a:t>kN.m</a:t>
                </a:r>
                <a:r>
                  <a:rPr lang="en-US" sz="1600" dirty="0" smtClean="0">
                    <a:latin typeface="Times New Roman" pitchFamily="18" charset="0"/>
                    <a:cs typeface="Times New Roman" pitchFamily="18" charset="0"/>
                  </a:rPr>
                  <a:t> </a:t>
                </a:r>
              </a:p>
              <a:p>
                <a:pPr marL="285750" indent="-285750">
                  <a:buFont typeface="Wingdings" pitchFamily="2" charset="2"/>
                  <a:buChar char="§"/>
                </a:pPr>
                <a:endParaRPr lang="en-US" sz="1600" dirty="0">
                  <a:latin typeface="Times New Roman" pitchFamily="18" charset="0"/>
                  <a:cs typeface="Times New Roman" pitchFamily="18" charset="0"/>
                </a:endParaRPr>
              </a:p>
              <a:p>
                <a:r>
                  <a:rPr lang="en-US" sz="1600" dirty="0" smtClean="0">
                    <a:latin typeface="Times New Roman" pitchFamily="18" charset="0"/>
                    <a:cs typeface="Times New Roman" pitchFamily="18" charset="0"/>
                  </a:rPr>
                  <a:t>- Shear design </a:t>
                </a:r>
              </a:p>
              <a:p>
                <a:pPr marL="285750" indent="-285750">
                  <a:buFont typeface="Wingdings" pitchFamily="2" charset="2"/>
                  <a:buChar char="Ø"/>
                </a:pPr>
                <a:endParaRPr lang="en-US" sz="1600" dirty="0">
                  <a:latin typeface="Times New Roman" pitchFamily="18" charset="0"/>
                  <a:cs typeface="Times New Roman" pitchFamily="18" charset="0"/>
                </a:endParaRPr>
              </a:p>
              <a:p>
                <a14:m>
                  <m:oMath xmlns:m="http://schemas.openxmlformats.org/officeDocument/2006/math">
                    <m:r>
                      <a:rPr lang="en-US" sz="1600" i="1">
                        <a:latin typeface="Cambria Math" panose="02040503050406030204" pitchFamily="18" charset="0"/>
                      </a:rPr>
                      <m:t>∅</m:t>
                    </m:r>
                  </m:oMath>
                </a14:m>
                <a:r>
                  <a:rPr lang="en-US" sz="1600" dirty="0" err="1">
                    <a:latin typeface="Times New Roman" pitchFamily="18" charset="0"/>
                    <a:cs typeface="Times New Roman" pitchFamily="18" charset="0"/>
                  </a:rPr>
                  <a:t>V</a:t>
                </a:r>
                <a:r>
                  <a:rPr lang="en-US" sz="1600" baseline="-25000" dirty="0" err="1">
                    <a:latin typeface="Times New Roman" pitchFamily="18" charset="0"/>
                    <a:cs typeface="Times New Roman" pitchFamily="18" charset="0"/>
                  </a:rPr>
                  <a:t>c</a:t>
                </a:r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 = 0.75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1600" i="1">
                            <a:latin typeface="Cambria Math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sz="1600" i="1">
                                <a:latin typeface="Cambria Math"/>
                              </a:rPr>
                            </m:ctrlPr>
                          </m:radPr>
                          <m:deg/>
                          <m:e>
                            <m:r>
                              <a:rPr lang="en-US" sz="1600" i="1">
                                <a:latin typeface="Cambria Math" panose="02040503050406030204" pitchFamily="18" charset="0"/>
                              </a:rPr>
                              <m:t>𝑓𝑐</m:t>
                            </m:r>
                          </m:e>
                        </m:rad>
                      </m:num>
                      <m:den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6</m:t>
                        </m:r>
                      </m:den>
                    </m:f>
                  </m:oMath>
                </a14:m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en-US" sz="1600" dirty="0" err="1">
                    <a:latin typeface="Times New Roman" pitchFamily="18" charset="0"/>
                    <a:cs typeface="Times New Roman" pitchFamily="18" charset="0"/>
                  </a:rPr>
                  <a:t>bd</a:t>
                </a:r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 </a:t>
                </a:r>
                <a:br>
                  <a:rPr lang="en-US" sz="1600" dirty="0">
                    <a:latin typeface="Times New Roman" pitchFamily="18" charset="0"/>
                    <a:cs typeface="Times New Roman" pitchFamily="18" charset="0"/>
                  </a:rPr>
                </a:br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/>
                </a:r>
                <a:br>
                  <a:rPr lang="en-US" sz="1600" dirty="0">
                    <a:latin typeface="Times New Roman" pitchFamily="18" charset="0"/>
                    <a:cs typeface="Times New Roman" pitchFamily="18" charset="0"/>
                  </a:rPr>
                </a:br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where : </a:t>
                </a:r>
                <a:br>
                  <a:rPr lang="en-US" sz="1600" dirty="0">
                    <a:latin typeface="Times New Roman" pitchFamily="18" charset="0"/>
                    <a:cs typeface="Times New Roman" pitchFamily="18" charset="0"/>
                  </a:rPr>
                </a:br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/>
                </a:r>
                <a:br>
                  <a:rPr lang="en-US" sz="1600" dirty="0">
                    <a:latin typeface="Times New Roman" pitchFamily="18" charset="0"/>
                    <a:cs typeface="Times New Roman" pitchFamily="18" charset="0"/>
                  </a:rPr>
                </a:br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f</a:t>
                </a:r>
                <a:r>
                  <a:rPr lang="en-US" sz="1600" baseline="-25000" dirty="0">
                    <a:latin typeface="Times New Roman" pitchFamily="18" charset="0"/>
                    <a:cs typeface="Times New Roman" pitchFamily="18" charset="0"/>
                  </a:rPr>
                  <a:t>c</a:t>
                </a:r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 = 24 </a:t>
                </a:r>
                <a:r>
                  <a:rPr lang="en-US" sz="1600" dirty="0" err="1">
                    <a:latin typeface="Times New Roman" pitchFamily="18" charset="0"/>
                    <a:cs typeface="Times New Roman" pitchFamily="18" charset="0"/>
                  </a:rPr>
                  <a:t>MPa</a:t>
                </a:r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 , b = 400  mm and d = 760 mm </a:t>
                </a:r>
                <a:br>
                  <a:rPr lang="en-US" sz="1600" dirty="0">
                    <a:latin typeface="Times New Roman" pitchFamily="18" charset="0"/>
                    <a:cs typeface="Times New Roman" pitchFamily="18" charset="0"/>
                  </a:rPr>
                </a:br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/>
                </a:r>
                <a:br>
                  <a:rPr lang="en-US" sz="1600" dirty="0">
                    <a:latin typeface="Times New Roman" pitchFamily="18" charset="0"/>
                    <a:cs typeface="Times New Roman" pitchFamily="18" charset="0"/>
                  </a:rPr>
                </a:br>
                <a14:m>
                  <m:oMath xmlns:m="http://schemas.openxmlformats.org/officeDocument/2006/math">
                    <m:r>
                      <a:rPr lang="en-US" sz="1600" b="1" i="1">
                        <a:latin typeface="Cambria Math" panose="02040503050406030204" pitchFamily="18" charset="0"/>
                      </a:rPr>
                      <m:t>∅</m:t>
                    </m:r>
                  </m:oMath>
                </a14:m>
                <a:r>
                  <a:rPr lang="en-US" sz="1600" b="1" dirty="0" err="1">
                    <a:latin typeface="Times New Roman" pitchFamily="18" charset="0"/>
                    <a:cs typeface="Times New Roman" pitchFamily="18" charset="0"/>
                  </a:rPr>
                  <a:t>V</a:t>
                </a:r>
                <a:r>
                  <a:rPr lang="en-US" sz="1600" b="1" baseline="-25000" dirty="0" err="1">
                    <a:latin typeface="Times New Roman" pitchFamily="18" charset="0"/>
                    <a:cs typeface="Times New Roman" pitchFamily="18" charset="0"/>
                  </a:rPr>
                  <a:t>c</a:t>
                </a:r>
                <a:r>
                  <a:rPr lang="en-US" sz="1600" b="1" dirty="0">
                    <a:latin typeface="Times New Roman" pitchFamily="18" charset="0"/>
                    <a:cs typeface="Times New Roman" pitchFamily="18" charset="0"/>
                  </a:rPr>
                  <a:t> = 186 </a:t>
                </a:r>
                <a:r>
                  <a:rPr lang="en-US" sz="1600" b="1" dirty="0" err="1">
                    <a:latin typeface="Times New Roman" pitchFamily="18" charset="0"/>
                    <a:cs typeface="Times New Roman" pitchFamily="18" charset="0"/>
                  </a:rPr>
                  <a:t>kN</a:t>
                </a:r>
                <a:r>
                  <a:rPr lang="en-US" sz="1600" b="1" dirty="0">
                    <a:latin typeface="Times New Roman" pitchFamily="18" charset="0"/>
                    <a:cs typeface="Times New Roman" pitchFamily="18" charset="0"/>
                  </a:rPr>
                  <a:t>  &gt; 144 </a:t>
                </a:r>
                <a:r>
                  <a:rPr lang="en-US" sz="1600" b="1" dirty="0" err="1">
                    <a:latin typeface="Times New Roman" pitchFamily="18" charset="0"/>
                    <a:cs typeface="Times New Roman" pitchFamily="18" charset="0"/>
                  </a:rPr>
                  <a:t>kN</a:t>
                </a:r>
                <a:r>
                  <a:rPr lang="en-US" sz="1600" b="1" dirty="0"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en-US" sz="1600" dirty="0">
                    <a:latin typeface="Times New Roman" pitchFamily="18" charset="0"/>
                    <a:cs typeface="Times New Roman" pitchFamily="18" charset="0"/>
                    <a:sym typeface="Wingdings"/>
                  </a:rPr>
                  <a:t></a:t>
                </a:r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 No need for shear reinforcement, </a:t>
                </a:r>
                <a:r>
                  <a:rPr lang="en-US" sz="1600" dirty="0" smtClean="0">
                    <a:latin typeface="Times New Roman" pitchFamily="18" charset="0"/>
                    <a:cs typeface="Times New Roman" pitchFamily="18" charset="0"/>
                  </a:rPr>
                  <a:t>but minimum shear     reinforcement </a:t>
                </a:r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will be used </a:t>
                </a:r>
                <a:r>
                  <a:rPr lang="en-US" sz="1600" dirty="0"/>
                  <a:t>.</a:t>
                </a:r>
              </a:p>
              <a:p>
                <a:endParaRPr lang="en-US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4" name="عنصر نائب للمحتوى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0"/>
              </p:nvPr>
            </p:nvSpPr>
            <p:spPr>
              <a:xfrm>
                <a:off x="1907704" y="548680"/>
                <a:ext cx="7416824" cy="5832648"/>
              </a:xfrm>
              <a:blipFill rotWithShape="1">
                <a:blip r:embed="rId2"/>
                <a:stretch>
                  <a:fillRect t="-313" r="-49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عنصر نائب لرقم الشريحة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8B7A0DC-C7A8-4E38-9E21-ADFE0436B18E}" type="slidenum">
              <a:rPr lang="en-US" smtClean="0"/>
              <a:pPr/>
              <a:t>101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6428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4" name="عنصر نائب للمحتوى 3"/>
              <p:cNvSpPr>
                <a:spLocks noGrp="1"/>
              </p:cNvSpPr>
              <p:nvPr>
                <p:ph idx="10"/>
              </p:nvPr>
            </p:nvSpPr>
            <p:spPr>
              <a:xfrm>
                <a:off x="2134072" y="692696"/>
                <a:ext cx="7190456" cy="5299993"/>
              </a:xfrm>
            </p:spPr>
            <p:txBody>
              <a:bodyPr/>
              <a:lstStyle/>
              <a:p>
                <a:r>
                  <a:rPr lang="en-US" sz="1600" dirty="0" smtClean="0"/>
                  <a:t>- </a:t>
                </a:r>
                <a:r>
                  <a:rPr lang="en-US" sz="1600" dirty="0" smtClean="0">
                    <a:latin typeface="Times New Roman" pitchFamily="18" charset="0"/>
                    <a:cs typeface="Times New Roman" pitchFamily="18" charset="0"/>
                  </a:rPr>
                  <a:t>Torsion design </a:t>
                </a:r>
              </a:p>
              <a:p>
                <a:pPr marL="285750" indent="-285750">
                  <a:buFont typeface="Wingdings" pitchFamily="2" charset="2"/>
                  <a:buChar char="Ø"/>
                </a:pPr>
                <a:endParaRPr lang="en-US" sz="1600" dirty="0">
                  <a:latin typeface="Times New Roman" pitchFamily="18" charset="0"/>
                  <a:cs typeface="Times New Roman" pitchFamily="18" charset="0"/>
                </a:endParaRPr>
              </a:p>
              <a:p>
                <a:pPr marL="285750" indent="-285750">
                  <a:buFont typeface="Wingdings" pitchFamily="2" charset="2"/>
                  <a:buChar char="§"/>
                </a:pPr>
                <a:r>
                  <a:rPr lang="en-US" sz="1600" dirty="0" err="1">
                    <a:latin typeface="Times New Roman" pitchFamily="18" charset="0"/>
                    <a:cs typeface="Times New Roman" pitchFamily="18" charset="0"/>
                  </a:rPr>
                  <a:t>T</a:t>
                </a:r>
                <a:r>
                  <a:rPr lang="en-US" sz="1600" baseline="-25000" dirty="0" err="1">
                    <a:latin typeface="Times New Roman" pitchFamily="18" charset="0"/>
                    <a:cs typeface="Times New Roman" pitchFamily="18" charset="0"/>
                  </a:rPr>
                  <a:t>th</a:t>
                </a:r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 = </a:t>
                </a:r>
                <a14:m>
                  <m:oMath xmlns:m="http://schemas.openxmlformats.org/officeDocument/2006/math">
                    <m:r>
                      <a:rPr lang="en-US" sz="1600" i="1">
                        <a:latin typeface="Cambria Math" panose="02040503050406030204" pitchFamily="18" charset="0"/>
                      </a:rPr>
                      <m:t>∅</m:t>
                    </m:r>
                  </m:oMath>
                </a14:m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1600" i="1">
                            <a:latin typeface="Cambria Math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sz="1600" i="1">
                                <a:latin typeface="Cambria Math"/>
                              </a:rPr>
                            </m:ctrlPr>
                          </m:radPr>
                          <m:deg/>
                          <m:e>
                            <m:r>
                              <a:rPr lang="en-US" sz="1600" i="1">
                                <a:latin typeface="Cambria Math" panose="02040503050406030204" pitchFamily="18" charset="0"/>
                              </a:rPr>
                              <m:t>𝑓𝑐</m:t>
                            </m:r>
                          </m:e>
                        </m:rad>
                      </m:num>
                      <m:den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12</m:t>
                        </m:r>
                      </m:den>
                    </m:f>
                  </m:oMath>
                </a14:m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  x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1600" i="1">
                            <a:latin typeface="Cambria Math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sz="1600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sz="1600" i="1">
                                <a:latin typeface="Cambria Math" panose="02040503050406030204" pitchFamily="18" charset="0"/>
                              </a:rPr>
                              <m:t>𝐴𝑐𝑝</m:t>
                            </m:r>
                          </m:e>
                          <m:sup>
                            <m:r>
                              <a:rPr lang="en-US" sz="16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𝑃𝑐𝑝</m:t>
                        </m:r>
                      </m:den>
                    </m:f>
                  </m:oMath>
                </a14:m>
                <a:endParaRPr lang="en-US" sz="1600" dirty="0" smtClean="0">
                  <a:latin typeface="Times New Roman" pitchFamily="18" charset="0"/>
                  <a:cs typeface="Times New Roman" pitchFamily="18" charset="0"/>
                </a:endParaRPr>
              </a:p>
              <a:p>
                <a:endParaRPr lang="en-US" sz="1600" dirty="0">
                  <a:latin typeface="Times New Roman" pitchFamily="18" charset="0"/>
                  <a:cs typeface="Times New Roman" pitchFamily="18" charset="0"/>
                </a:endParaRPr>
              </a:p>
              <a:p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Where : </a:t>
                </a:r>
                <a:endParaRPr lang="en-US" sz="1600" dirty="0" smtClean="0">
                  <a:latin typeface="Times New Roman" pitchFamily="18" charset="0"/>
                  <a:cs typeface="Times New Roman" pitchFamily="18" charset="0"/>
                </a:endParaRPr>
              </a:p>
              <a:p>
                <a:endParaRPr lang="en-US" sz="1600" dirty="0">
                  <a:latin typeface="Times New Roman" pitchFamily="18" charset="0"/>
                  <a:cs typeface="Times New Roman" pitchFamily="18" charset="0"/>
                </a:endParaRPr>
              </a:p>
              <a:p>
                <a14:m>
                  <m:oMath xmlns:m="http://schemas.openxmlformats.org/officeDocument/2006/math">
                    <m:r>
                      <a:rPr lang="en-US" sz="1600" i="1">
                        <a:latin typeface="Cambria Math" panose="02040503050406030204" pitchFamily="18" charset="0"/>
                      </a:rPr>
                      <m:t>∅</m:t>
                    </m:r>
                  </m:oMath>
                </a14:m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 = </a:t>
                </a:r>
                <a:r>
                  <a:rPr lang="en-US" sz="1600" dirty="0" smtClean="0">
                    <a:latin typeface="Times New Roman" pitchFamily="18" charset="0"/>
                    <a:cs typeface="Times New Roman" pitchFamily="18" charset="0"/>
                  </a:rPr>
                  <a:t>0.75</a:t>
                </a:r>
              </a:p>
              <a:p>
                <a:endParaRPr lang="en-US" sz="1600" dirty="0">
                  <a:latin typeface="Times New Roman" pitchFamily="18" charset="0"/>
                  <a:cs typeface="Times New Roman" pitchFamily="18" charset="0"/>
                </a:endParaRPr>
              </a:p>
              <a:p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f</a:t>
                </a:r>
                <a:r>
                  <a:rPr lang="en-US" sz="1600" baseline="-25000" dirty="0">
                    <a:latin typeface="Times New Roman" pitchFamily="18" charset="0"/>
                    <a:cs typeface="Times New Roman" pitchFamily="18" charset="0"/>
                  </a:rPr>
                  <a:t>c</a:t>
                </a:r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 = 24 </a:t>
                </a:r>
                <a:r>
                  <a:rPr lang="en-US" sz="1600" dirty="0" err="1">
                    <a:latin typeface="Times New Roman" pitchFamily="18" charset="0"/>
                    <a:cs typeface="Times New Roman" pitchFamily="18" charset="0"/>
                  </a:rPr>
                  <a:t>MPa</a:t>
                </a:r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 </a:t>
                </a:r>
                <a:endParaRPr lang="en-US" sz="1600" dirty="0" smtClean="0">
                  <a:latin typeface="Times New Roman" pitchFamily="18" charset="0"/>
                  <a:cs typeface="Times New Roman" pitchFamily="18" charset="0"/>
                </a:endParaRPr>
              </a:p>
              <a:p>
                <a:endParaRPr lang="en-US" sz="1600" dirty="0">
                  <a:latin typeface="Times New Roman" pitchFamily="18" charset="0"/>
                  <a:cs typeface="Times New Roman" pitchFamily="18" charset="0"/>
                </a:endParaRPr>
              </a:p>
              <a:p>
                <a:pPr marL="285750" indent="-285750">
                  <a:buFont typeface="Arial" pitchFamily="34" charset="0"/>
                  <a:buChar char="•"/>
                </a:pPr>
                <a:r>
                  <a:rPr lang="en-US" sz="1600" dirty="0" err="1">
                    <a:latin typeface="Times New Roman" pitchFamily="18" charset="0"/>
                    <a:cs typeface="Times New Roman" pitchFamily="18" charset="0"/>
                  </a:rPr>
                  <a:t>A</a:t>
                </a:r>
                <a:r>
                  <a:rPr lang="en-US" sz="1600" baseline="-25000" dirty="0" err="1">
                    <a:latin typeface="Times New Roman" pitchFamily="18" charset="0"/>
                    <a:cs typeface="Times New Roman" pitchFamily="18" charset="0"/>
                  </a:rPr>
                  <a:t>cp</a:t>
                </a:r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 = Area of cross – section = 400 x 800 = 320000 </a:t>
                </a:r>
                <a:r>
                  <a:rPr lang="en-US" sz="1600" dirty="0" smtClean="0">
                    <a:latin typeface="Times New Roman" pitchFamily="18" charset="0"/>
                    <a:cs typeface="Times New Roman" pitchFamily="18" charset="0"/>
                  </a:rPr>
                  <a:t>mm</a:t>
                </a:r>
                <a:r>
                  <a:rPr lang="en-US" sz="1600" baseline="30000" dirty="0" smtClean="0">
                    <a:latin typeface="Times New Roman" pitchFamily="18" charset="0"/>
                    <a:cs typeface="Times New Roman" pitchFamily="18" charset="0"/>
                  </a:rPr>
                  <a:t>2</a:t>
                </a:r>
              </a:p>
              <a:p>
                <a:endParaRPr lang="en-US" sz="1600" dirty="0">
                  <a:latin typeface="Times New Roman" pitchFamily="18" charset="0"/>
                  <a:cs typeface="Times New Roman" pitchFamily="18" charset="0"/>
                </a:endParaRPr>
              </a:p>
              <a:p>
                <a:pPr marL="285750" indent="-285750">
                  <a:buFont typeface="Arial" pitchFamily="34" charset="0"/>
                  <a:buChar char="•"/>
                </a:pPr>
                <a:r>
                  <a:rPr lang="en-US" sz="1600" dirty="0" err="1">
                    <a:latin typeface="Times New Roman" pitchFamily="18" charset="0"/>
                    <a:cs typeface="Times New Roman" pitchFamily="18" charset="0"/>
                  </a:rPr>
                  <a:t>P</a:t>
                </a:r>
                <a:r>
                  <a:rPr lang="en-US" sz="1600" baseline="-25000" dirty="0" err="1">
                    <a:latin typeface="Times New Roman" pitchFamily="18" charset="0"/>
                    <a:cs typeface="Times New Roman" pitchFamily="18" charset="0"/>
                  </a:rPr>
                  <a:t>cp</a:t>
                </a:r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 = Perimeter of the cross – section = 2 x ( 400 ) + 2 x ( 800 ) = 2400 </a:t>
                </a:r>
                <a:r>
                  <a:rPr lang="en-US" sz="1600" dirty="0" smtClean="0">
                    <a:latin typeface="Times New Roman" pitchFamily="18" charset="0"/>
                    <a:cs typeface="Times New Roman" pitchFamily="18" charset="0"/>
                  </a:rPr>
                  <a:t>mm</a:t>
                </a:r>
              </a:p>
              <a:p>
                <a:endParaRPr lang="en-US" sz="1600" dirty="0">
                  <a:latin typeface="Times New Roman" pitchFamily="18" charset="0"/>
                  <a:cs typeface="Times New Roman" pitchFamily="18" charset="0"/>
                </a:endParaRPr>
              </a:p>
              <a:p>
                <a:r>
                  <a:rPr lang="en-US" sz="1600" dirty="0">
                    <a:latin typeface="Times New Roman" pitchFamily="18" charset="0"/>
                    <a:cs typeface="Times New Roman" pitchFamily="18" charset="0"/>
                    <a:sym typeface="Wingdings"/>
                  </a:rPr>
                  <a:t></a:t>
                </a:r>
                <a:r>
                  <a:rPr lang="en-US" sz="1600" b="1" dirty="0" err="1">
                    <a:latin typeface="Times New Roman" pitchFamily="18" charset="0"/>
                    <a:cs typeface="Times New Roman" pitchFamily="18" charset="0"/>
                  </a:rPr>
                  <a:t>T</a:t>
                </a:r>
                <a:r>
                  <a:rPr lang="en-US" sz="1600" b="1" baseline="-25000" dirty="0" err="1">
                    <a:latin typeface="Times New Roman" pitchFamily="18" charset="0"/>
                    <a:cs typeface="Times New Roman" pitchFamily="18" charset="0"/>
                  </a:rPr>
                  <a:t>th</a:t>
                </a:r>
                <a:r>
                  <a:rPr lang="en-US" sz="1600" b="1" dirty="0">
                    <a:latin typeface="Times New Roman" pitchFamily="18" charset="0"/>
                    <a:cs typeface="Times New Roman" pitchFamily="18" charset="0"/>
                  </a:rPr>
                  <a:t> = 13 </a:t>
                </a:r>
                <a:r>
                  <a:rPr lang="en-US" sz="1600" b="1" dirty="0" err="1">
                    <a:latin typeface="Times New Roman" pitchFamily="18" charset="0"/>
                    <a:cs typeface="Times New Roman" pitchFamily="18" charset="0"/>
                  </a:rPr>
                  <a:t>kN.m</a:t>
                </a:r>
                <a:r>
                  <a:rPr lang="en-US" sz="1600" b="1" dirty="0">
                    <a:latin typeface="Times New Roman" pitchFamily="18" charset="0"/>
                    <a:cs typeface="Times New Roman" pitchFamily="18" charset="0"/>
                  </a:rPr>
                  <a:t> &gt; 4.5 </a:t>
                </a:r>
                <a:r>
                  <a:rPr lang="en-US" sz="1600" b="1" dirty="0" err="1">
                    <a:latin typeface="Times New Roman" pitchFamily="18" charset="0"/>
                    <a:cs typeface="Times New Roman" pitchFamily="18" charset="0"/>
                  </a:rPr>
                  <a:t>kN.m</a:t>
                </a:r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, since </a:t>
                </a:r>
                <a:r>
                  <a:rPr lang="en-US" sz="1600" dirty="0" err="1">
                    <a:latin typeface="Times New Roman" pitchFamily="18" charset="0"/>
                    <a:cs typeface="Times New Roman" pitchFamily="18" charset="0"/>
                  </a:rPr>
                  <a:t>T</a:t>
                </a:r>
                <a:r>
                  <a:rPr lang="en-US" sz="1600" baseline="-25000" dirty="0" err="1">
                    <a:latin typeface="Times New Roman" pitchFamily="18" charset="0"/>
                    <a:cs typeface="Times New Roman" pitchFamily="18" charset="0"/>
                  </a:rPr>
                  <a:t>th</a:t>
                </a:r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 is larger than </a:t>
                </a:r>
                <a:r>
                  <a:rPr lang="en-US" sz="1600" dirty="0" err="1">
                    <a:latin typeface="Times New Roman" pitchFamily="18" charset="0"/>
                    <a:cs typeface="Times New Roman" pitchFamily="18" charset="0"/>
                  </a:rPr>
                  <a:t>T</a:t>
                </a:r>
                <a:r>
                  <a:rPr lang="en-US" sz="1600" baseline="-25000" dirty="0" err="1">
                    <a:latin typeface="Times New Roman" pitchFamily="18" charset="0"/>
                    <a:cs typeface="Times New Roman" pitchFamily="18" charset="0"/>
                  </a:rPr>
                  <a:t>u</a:t>
                </a:r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 , torsion can be ignored.</a:t>
                </a:r>
              </a:p>
              <a:p>
                <a:endParaRPr lang="en-US" dirty="0" smtClean="0"/>
              </a:p>
              <a:p>
                <a:pPr marL="285750" indent="-285750">
                  <a:buFont typeface="Wingdings" pitchFamily="2" charset="2"/>
                  <a:buChar char="ü"/>
                </a:pPr>
                <a:endParaRPr lang="en-US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4" name="عنصر نائب للمحتوى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0"/>
              </p:nvPr>
            </p:nvSpPr>
            <p:spPr>
              <a:xfrm>
                <a:off x="2134072" y="692696"/>
                <a:ext cx="7190456" cy="5299993"/>
              </a:xfrm>
              <a:blipFill rotWithShape="1">
                <a:blip r:embed="rId2"/>
                <a:stretch>
                  <a:fillRect t="-46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عنصر نائب لرقم الشريحة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8B7A0DC-C7A8-4E38-9E21-ADFE0436B18E}" type="slidenum">
              <a:rPr lang="en-US" smtClean="0"/>
              <a:pPr/>
              <a:t>102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4334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صر نائب للمحتوى 3"/>
          <p:cNvSpPr>
            <a:spLocks noGrp="1"/>
          </p:cNvSpPr>
          <p:nvPr>
            <p:ph idx="10"/>
          </p:nvPr>
        </p:nvSpPr>
        <p:spPr>
          <a:xfrm>
            <a:off x="1907704" y="620688"/>
            <a:ext cx="6789440" cy="5688632"/>
          </a:xfrm>
        </p:spPr>
        <p:txBody>
          <a:bodyPr/>
          <a:lstStyle/>
          <a:p>
            <a:pPr marL="285750" indent="-285750">
              <a:buFont typeface="Wingdings" pitchFamily="2" charset="2"/>
              <a:buChar char="q"/>
            </a:pP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ETABS results </a:t>
            </a:r>
          </a:p>
          <a:p>
            <a:pPr marL="285750" indent="-285750">
              <a:buFont typeface="Wingdings" pitchFamily="2" charset="2"/>
              <a:buChar char="q"/>
            </a:pPr>
            <a:endParaRPr lang="en-US" dirty="0"/>
          </a:p>
          <a:p>
            <a:endParaRPr lang="en-US" dirty="0"/>
          </a:p>
        </p:txBody>
      </p:sp>
      <p:pic>
        <p:nvPicPr>
          <p:cNvPr id="5" name="صورة 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1772816"/>
            <a:ext cx="5486400" cy="37338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عنصر نائب لرقم الشريحة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8B7A0DC-C7A8-4E38-9E21-ADFE0436B18E}" type="slidenum">
              <a:rPr lang="en-US" smtClean="0"/>
              <a:pPr/>
              <a:t>103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3144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2051720" y="332656"/>
            <a:ext cx="6563072" cy="460648"/>
          </a:xfrm>
        </p:spPr>
        <p:txBody>
          <a:bodyPr/>
          <a:lstStyle/>
          <a:p>
            <a:pPr marL="342900" indent="-342900">
              <a:buFont typeface="Wingdings" pitchFamily="2" charset="2"/>
              <a:buChar char="q"/>
            </a:pPr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Beams detailing's </a:t>
            </a:r>
            <a:endParaRPr lang="en-US" dirty="0">
              <a:solidFill>
                <a:schemeClr val="tx2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9" name="عنصر نائب للمحتوى 8"/>
              <p:cNvGraphicFramePr>
                <a:graphicFrameLocks noGrp="1"/>
              </p:cNvGraphicFramePr>
              <p:nvPr>
                <p:ph idx="10"/>
                <p:extLst>
                  <p:ext uri="{D42A27DB-BD31-4B8C-83A1-F6EECF244321}">
                    <p14:modId xmlns:p14="http://schemas.microsoft.com/office/powerpoint/2010/main" val="2356152003"/>
                  </p:ext>
                </p:extLst>
              </p:nvPr>
            </p:nvGraphicFramePr>
            <p:xfrm>
              <a:off x="1907704" y="1556789"/>
              <a:ext cx="6984776" cy="4320482"/>
            </p:xfrm>
            <a:graphic>
              <a:graphicData uri="http://schemas.openxmlformats.org/drawingml/2006/table">
                <a:tbl>
                  <a:tblPr firstRow="1" firstCol="1" bandRow="1"/>
                  <a:tblGrid>
                    <a:gridCol w="1579422"/>
                    <a:gridCol w="1660938"/>
                    <a:gridCol w="1584176"/>
                    <a:gridCol w="948325"/>
                    <a:gridCol w="1211915"/>
                  </a:tblGrid>
                  <a:tr h="762438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30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050"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Group number</a:t>
                          </a:r>
                          <a:endParaRPr lang="en-US" sz="1200">
                            <a:effectLst/>
                            <a:latin typeface="Times New Roman"/>
                            <a:ea typeface="Times New Roman"/>
                            <a:cs typeface="Arial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30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050" dirty="0"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Area of steel in mid-span </a:t>
                          </a:r>
                          <a:r>
                            <a:rPr lang="en-US" sz="1050" dirty="0" smtClean="0"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    ( bottom </a:t>
                          </a:r>
                          <a:r>
                            <a:rPr lang="en-US" sz="1050" dirty="0"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bars ) mm</a:t>
                          </a:r>
                          <a:r>
                            <a:rPr lang="en-US" sz="1050" baseline="30000" dirty="0"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2</a:t>
                          </a:r>
                          <a:endParaRPr lang="en-US" sz="1200" dirty="0">
                            <a:effectLst/>
                            <a:latin typeface="Times New Roman"/>
                            <a:ea typeface="Times New Roman"/>
                            <a:cs typeface="Arial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30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050"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Area of steel in edge-span (top bar) mm</a:t>
                          </a:r>
                          <a:r>
                            <a:rPr lang="en-US" sz="1050" baseline="30000"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2</a:t>
                          </a:r>
                          <a:endParaRPr lang="en-US" sz="1200">
                            <a:effectLst/>
                            <a:latin typeface="Times New Roman"/>
                            <a:ea typeface="Times New Roman"/>
                            <a:cs typeface="Arial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30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050"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Bottom bars</a:t>
                          </a:r>
                          <a:endParaRPr lang="en-US" sz="1200">
                            <a:effectLst/>
                            <a:latin typeface="Times New Roman"/>
                            <a:ea typeface="Times New Roman"/>
                            <a:cs typeface="Arial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30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050"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Top bars</a:t>
                          </a:r>
                          <a:endParaRPr lang="en-US" sz="1200">
                            <a:effectLst/>
                            <a:latin typeface="Times New Roman"/>
                            <a:ea typeface="Times New Roman"/>
                            <a:cs typeface="Arial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254146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30000"/>
                            </a:lnSpc>
                            <a:spcAft>
                              <a:spcPts val="800"/>
                            </a:spcAft>
                            <a:tabLst>
                              <a:tab pos="844550" algn="ctr"/>
                            </a:tabLst>
                          </a:pPr>
                          <a:r>
                            <a:rPr lang="en-US" sz="1050"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B1(630*400 mm)</a:t>
                          </a:r>
                          <a:endParaRPr lang="en-US" sz="1200">
                            <a:effectLst/>
                            <a:latin typeface="Times New Roman"/>
                            <a:ea typeface="Times New Roman"/>
                            <a:cs typeface="Arial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30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050"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940</a:t>
                          </a:r>
                          <a:endParaRPr lang="en-US" sz="1200">
                            <a:effectLst/>
                            <a:latin typeface="Times New Roman"/>
                            <a:ea typeface="Times New Roman"/>
                            <a:cs typeface="Arial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30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050"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1256</a:t>
                          </a:r>
                          <a:endParaRPr lang="en-US" sz="1200">
                            <a:effectLst/>
                            <a:latin typeface="Times New Roman"/>
                            <a:ea typeface="Times New Roman"/>
                            <a:cs typeface="Arial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30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050"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3</a:t>
                          </a:r>
                          <a14:m>
                            <m:oMath xmlns:m="http://schemas.openxmlformats.org/officeDocument/2006/math">
                              <m:r>
                                <a:rPr lang="en-US" sz="1050" i="1">
                                  <a:effectLst/>
                                  <a:latin typeface="Cambria Math"/>
                                  <a:ea typeface="Times New Roman"/>
                                  <a:cs typeface="Times New Roman"/>
                                </a:rPr>
                                <m:t>∅</m:t>
                              </m:r>
                            </m:oMath>
                          </a14:m>
                          <a:r>
                            <a:rPr lang="en-US" sz="1050">
                              <a:effectLst/>
                              <a:latin typeface="Times New Roman"/>
                              <a:ea typeface="Times New Roman"/>
                              <a:cs typeface="Arial"/>
                            </a:rPr>
                            <a:t>20</a:t>
                          </a:r>
                          <a:endParaRPr lang="en-US" sz="1200">
                            <a:effectLst/>
                            <a:latin typeface="Times New Roman"/>
                            <a:ea typeface="Times New Roman"/>
                            <a:cs typeface="Arial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30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050">
                              <a:effectLst/>
                              <a:latin typeface="Times New Roman"/>
                              <a:ea typeface="Times New Roman"/>
                              <a:cs typeface="Arial"/>
                            </a:rPr>
                            <a:t>3</a:t>
                          </a:r>
                          <a14:m>
                            <m:oMath xmlns:m="http://schemas.openxmlformats.org/officeDocument/2006/math">
                              <m:r>
                                <a:rPr lang="en-US" sz="1050" i="1">
                                  <a:effectLst/>
                                  <a:latin typeface="Cambria Math"/>
                                  <a:ea typeface="Times New Roman"/>
                                  <a:cs typeface="Times New Roman"/>
                                </a:rPr>
                                <m:t>∅</m:t>
                              </m:r>
                            </m:oMath>
                          </a14:m>
                          <a:r>
                            <a:rPr lang="en-US" sz="1050">
                              <a:effectLst/>
                              <a:latin typeface="Times New Roman"/>
                              <a:ea typeface="Times New Roman"/>
                              <a:cs typeface="Arial"/>
                            </a:rPr>
                            <a:t>25</a:t>
                          </a:r>
                          <a:endParaRPr lang="en-US" sz="1200">
                            <a:effectLst/>
                            <a:latin typeface="Times New Roman"/>
                            <a:ea typeface="Times New Roman"/>
                            <a:cs typeface="Arial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254146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30000"/>
                            </a:lnSpc>
                            <a:spcAft>
                              <a:spcPts val="800"/>
                            </a:spcAft>
                            <a:tabLst>
                              <a:tab pos="844550" algn="ctr"/>
                            </a:tabLst>
                          </a:pPr>
                          <a:r>
                            <a:rPr lang="en-US" sz="1050"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B2(630*400 mm)</a:t>
                          </a:r>
                          <a:endParaRPr lang="en-US" sz="1200">
                            <a:effectLst/>
                            <a:latin typeface="Times New Roman"/>
                            <a:ea typeface="Times New Roman"/>
                            <a:cs typeface="Arial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30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050"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1570</a:t>
                          </a:r>
                          <a:endParaRPr lang="en-US" sz="1200">
                            <a:effectLst/>
                            <a:latin typeface="Times New Roman"/>
                            <a:ea typeface="Times New Roman"/>
                            <a:cs typeface="Arial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30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050"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1960</a:t>
                          </a:r>
                          <a:endParaRPr lang="en-US" sz="1200">
                            <a:effectLst/>
                            <a:latin typeface="Times New Roman"/>
                            <a:ea typeface="Times New Roman"/>
                            <a:cs typeface="Arial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30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050"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5</a:t>
                          </a:r>
                          <a14:m>
                            <m:oMath xmlns:m="http://schemas.openxmlformats.org/officeDocument/2006/math">
                              <m:r>
                                <a:rPr lang="en-US" sz="1050" i="1">
                                  <a:effectLst/>
                                  <a:latin typeface="Cambria Math"/>
                                  <a:ea typeface="Times New Roman"/>
                                  <a:cs typeface="Times New Roman"/>
                                </a:rPr>
                                <m:t>∅</m:t>
                              </m:r>
                            </m:oMath>
                          </a14:m>
                          <a:r>
                            <a:rPr lang="en-US" sz="1050">
                              <a:effectLst/>
                              <a:latin typeface="Times New Roman"/>
                              <a:ea typeface="Times New Roman"/>
                              <a:cs typeface="Arial"/>
                            </a:rPr>
                            <a:t>20</a:t>
                          </a:r>
                          <a:endParaRPr lang="en-US" sz="1200">
                            <a:effectLst/>
                            <a:latin typeface="Times New Roman"/>
                            <a:ea typeface="Times New Roman"/>
                            <a:cs typeface="Arial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30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050">
                              <a:effectLst/>
                              <a:latin typeface="Times New Roman"/>
                              <a:ea typeface="Times New Roman"/>
                              <a:cs typeface="Arial"/>
                            </a:rPr>
                            <a:t>4</a:t>
                          </a:r>
                          <a14:m>
                            <m:oMath xmlns:m="http://schemas.openxmlformats.org/officeDocument/2006/math">
                              <m:r>
                                <a:rPr lang="en-US" sz="1050" i="1">
                                  <a:effectLst/>
                                  <a:latin typeface="Cambria Math"/>
                                  <a:ea typeface="Times New Roman"/>
                                  <a:cs typeface="Times New Roman"/>
                                </a:rPr>
                                <m:t>∅</m:t>
                              </m:r>
                            </m:oMath>
                          </a14:m>
                          <a:r>
                            <a:rPr lang="en-US" sz="1050">
                              <a:effectLst/>
                              <a:latin typeface="Times New Roman"/>
                              <a:ea typeface="Times New Roman"/>
                              <a:cs typeface="Arial"/>
                            </a:rPr>
                            <a:t>25</a:t>
                          </a:r>
                          <a:endParaRPr lang="en-US" sz="1200">
                            <a:effectLst/>
                            <a:latin typeface="Times New Roman"/>
                            <a:ea typeface="Times New Roman"/>
                            <a:cs typeface="Arial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254146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30000"/>
                            </a:lnSpc>
                            <a:spcAft>
                              <a:spcPts val="800"/>
                            </a:spcAft>
                            <a:tabLst>
                              <a:tab pos="844550" algn="ctr"/>
                            </a:tabLst>
                          </a:pPr>
                          <a:r>
                            <a:rPr lang="en-US" sz="1050"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B3(630*400 mm)</a:t>
                          </a:r>
                          <a:endParaRPr lang="en-US" sz="1200">
                            <a:effectLst/>
                            <a:latin typeface="Times New Roman"/>
                            <a:ea typeface="Times New Roman"/>
                            <a:cs typeface="Arial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30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050"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1960</a:t>
                          </a:r>
                          <a:endParaRPr lang="en-US" sz="1200">
                            <a:effectLst/>
                            <a:latin typeface="Times New Roman"/>
                            <a:ea typeface="Times New Roman"/>
                            <a:cs typeface="Arial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30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050"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2400</a:t>
                          </a:r>
                          <a:endParaRPr lang="en-US" sz="1200">
                            <a:effectLst/>
                            <a:latin typeface="Times New Roman"/>
                            <a:ea typeface="Times New Roman"/>
                            <a:cs typeface="Arial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30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050"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7</a:t>
                          </a:r>
                          <a14:m>
                            <m:oMath xmlns:m="http://schemas.openxmlformats.org/officeDocument/2006/math">
                              <m:r>
                                <a:rPr lang="en-US" sz="1050" i="1">
                                  <a:effectLst/>
                                  <a:latin typeface="Cambria Math"/>
                                  <a:ea typeface="Times New Roman"/>
                                  <a:cs typeface="Times New Roman"/>
                                </a:rPr>
                                <m:t>∅</m:t>
                              </m:r>
                            </m:oMath>
                          </a14:m>
                          <a:r>
                            <a:rPr lang="en-US" sz="1050">
                              <a:effectLst/>
                              <a:latin typeface="Times New Roman"/>
                              <a:ea typeface="Times New Roman"/>
                              <a:cs typeface="Arial"/>
                            </a:rPr>
                            <a:t>20</a:t>
                          </a:r>
                          <a:endParaRPr lang="en-US" sz="1200">
                            <a:effectLst/>
                            <a:latin typeface="Times New Roman"/>
                            <a:ea typeface="Times New Roman"/>
                            <a:cs typeface="Arial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30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050">
                              <a:effectLst/>
                              <a:latin typeface="Times New Roman"/>
                              <a:ea typeface="Times New Roman"/>
                              <a:cs typeface="Arial"/>
                            </a:rPr>
                            <a:t>5</a:t>
                          </a:r>
                          <a14:m>
                            <m:oMath xmlns:m="http://schemas.openxmlformats.org/officeDocument/2006/math">
                              <m:r>
                                <a:rPr lang="en-US" sz="1050" i="1">
                                  <a:effectLst/>
                                  <a:latin typeface="Cambria Math"/>
                                  <a:ea typeface="Times New Roman"/>
                                  <a:cs typeface="Times New Roman"/>
                                </a:rPr>
                                <m:t>∅</m:t>
                              </m:r>
                            </m:oMath>
                          </a14:m>
                          <a:r>
                            <a:rPr lang="en-US" sz="1050">
                              <a:effectLst/>
                              <a:latin typeface="Times New Roman"/>
                              <a:ea typeface="Times New Roman"/>
                              <a:cs typeface="Arial"/>
                            </a:rPr>
                            <a:t>25</a:t>
                          </a:r>
                          <a:endParaRPr lang="en-US" sz="1200">
                            <a:effectLst/>
                            <a:latin typeface="Times New Roman"/>
                            <a:ea typeface="Times New Roman"/>
                            <a:cs typeface="Arial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254146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30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050"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B4(600*400 mm)</a:t>
                          </a:r>
                          <a:endParaRPr lang="en-US" sz="1200">
                            <a:effectLst/>
                            <a:latin typeface="Times New Roman"/>
                            <a:ea typeface="Times New Roman"/>
                            <a:cs typeface="Arial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30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050"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940</a:t>
                          </a:r>
                          <a:endParaRPr lang="en-US" sz="1200">
                            <a:effectLst/>
                            <a:latin typeface="Times New Roman"/>
                            <a:ea typeface="Times New Roman"/>
                            <a:cs typeface="Arial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30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050"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1256</a:t>
                          </a:r>
                          <a:endParaRPr lang="en-US" sz="1200">
                            <a:effectLst/>
                            <a:latin typeface="Times New Roman"/>
                            <a:ea typeface="Times New Roman"/>
                            <a:cs typeface="Arial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30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050"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3</a:t>
                          </a:r>
                          <a14:m>
                            <m:oMath xmlns:m="http://schemas.openxmlformats.org/officeDocument/2006/math">
                              <m:r>
                                <a:rPr lang="en-US" sz="1050" i="1">
                                  <a:effectLst/>
                                  <a:latin typeface="Cambria Math"/>
                                  <a:ea typeface="Times New Roman"/>
                                  <a:cs typeface="Times New Roman"/>
                                </a:rPr>
                                <m:t>∅</m:t>
                              </m:r>
                            </m:oMath>
                          </a14:m>
                          <a:r>
                            <a:rPr lang="en-US" sz="1050">
                              <a:effectLst/>
                              <a:latin typeface="Times New Roman"/>
                              <a:ea typeface="Times New Roman"/>
                              <a:cs typeface="Arial"/>
                            </a:rPr>
                            <a:t>20</a:t>
                          </a:r>
                          <a:endParaRPr lang="en-US" sz="1200">
                            <a:effectLst/>
                            <a:latin typeface="Times New Roman"/>
                            <a:ea typeface="Times New Roman"/>
                            <a:cs typeface="Arial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30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050">
                              <a:effectLst/>
                              <a:latin typeface="Times New Roman"/>
                              <a:ea typeface="Times New Roman"/>
                              <a:cs typeface="Arial"/>
                            </a:rPr>
                            <a:t>3</a:t>
                          </a:r>
                          <a14:m>
                            <m:oMath xmlns:m="http://schemas.openxmlformats.org/officeDocument/2006/math">
                              <m:r>
                                <a:rPr lang="en-US" sz="1050" i="1">
                                  <a:effectLst/>
                                  <a:latin typeface="Cambria Math"/>
                                  <a:ea typeface="Times New Roman"/>
                                  <a:cs typeface="Times New Roman"/>
                                </a:rPr>
                                <m:t>∅</m:t>
                              </m:r>
                            </m:oMath>
                          </a14:m>
                          <a:r>
                            <a:rPr lang="en-US" sz="1050">
                              <a:effectLst/>
                              <a:latin typeface="Times New Roman"/>
                              <a:ea typeface="Times New Roman"/>
                              <a:cs typeface="Arial"/>
                            </a:rPr>
                            <a:t>25</a:t>
                          </a:r>
                          <a:endParaRPr lang="en-US" sz="1200">
                            <a:effectLst/>
                            <a:latin typeface="Times New Roman"/>
                            <a:ea typeface="Times New Roman"/>
                            <a:cs typeface="Arial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254146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30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050"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B5(600*400 mm)</a:t>
                          </a:r>
                          <a:endParaRPr lang="en-US" sz="1200">
                            <a:effectLst/>
                            <a:latin typeface="Times New Roman"/>
                            <a:ea typeface="Times New Roman"/>
                            <a:cs typeface="Arial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30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050"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1570</a:t>
                          </a:r>
                          <a:endParaRPr lang="en-US" sz="1200">
                            <a:effectLst/>
                            <a:latin typeface="Times New Roman"/>
                            <a:ea typeface="Times New Roman"/>
                            <a:cs typeface="Arial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30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050"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1960</a:t>
                          </a:r>
                          <a:endParaRPr lang="en-US" sz="1200">
                            <a:effectLst/>
                            <a:latin typeface="Times New Roman"/>
                            <a:ea typeface="Times New Roman"/>
                            <a:cs typeface="Arial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30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050"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5</a:t>
                          </a:r>
                          <a14:m>
                            <m:oMath xmlns:m="http://schemas.openxmlformats.org/officeDocument/2006/math">
                              <m:r>
                                <a:rPr lang="en-US" sz="1050" i="1">
                                  <a:effectLst/>
                                  <a:latin typeface="Cambria Math"/>
                                  <a:ea typeface="Times New Roman"/>
                                  <a:cs typeface="Times New Roman"/>
                                </a:rPr>
                                <m:t>∅</m:t>
                              </m:r>
                            </m:oMath>
                          </a14:m>
                          <a:r>
                            <a:rPr lang="en-US" sz="1050">
                              <a:effectLst/>
                              <a:latin typeface="Times New Roman"/>
                              <a:ea typeface="Times New Roman"/>
                              <a:cs typeface="Arial"/>
                            </a:rPr>
                            <a:t>20</a:t>
                          </a:r>
                          <a:endParaRPr lang="en-US" sz="1200">
                            <a:effectLst/>
                            <a:latin typeface="Times New Roman"/>
                            <a:ea typeface="Times New Roman"/>
                            <a:cs typeface="Arial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30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050">
                              <a:effectLst/>
                              <a:latin typeface="Times New Roman"/>
                              <a:ea typeface="Times New Roman"/>
                              <a:cs typeface="Arial"/>
                            </a:rPr>
                            <a:t>4</a:t>
                          </a:r>
                          <a14:m>
                            <m:oMath xmlns:m="http://schemas.openxmlformats.org/officeDocument/2006/math">
                              <m:r>
                                <a:rPr lang="en-US" sz="1050" i="1">
                                  <a:effectLst/>
                                  <a:latin typeface="Cambria Math"/>
                                  <a:ea typeface="Times New Roman"/>
                                  <a:cs typeface="Times New Roman"/>
                                </a:rPr>
                                <m:t>∅</m:t>
                              </m:r>
                            </m:oMath>
                          </a14:m>
                          <a:r>
                            <a:rPr lang="en-US" sz="1050">
                              <a:effectLst/>
                              <a:latin typeface="Times New Roman"/>
                              <a:ea typeface="Times New Roman"/>
                              <a:cs typeface="Arial"/>
                            </a:rPr>
                            <a:t>25</a:t>
                          </a:r>
                          <a:endParaRPr lang="en-US" sz="1200">
                            <a:effectLst/>
                            <a:latin typeface="Times New Roman"/>
                            <a:ea typeface="Times New Roman"/>
                            <a:cs typeface="Arial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254146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30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050"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B6(600*400 mm)</a:t>
                          </a:r>
                          <a:endParaRPr lang="en-US" sz="1200">
                            <a:effectLst/>
                            <a:latin typeface="Times New Roman"/>
                            <a:ea typeface="Times New Roman"/>
                            <a:cs typeface="Arial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30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050"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1960</a:t>
                          </a:r>
                          <a:endParaRPr lang="en-US" sz="1200">
                            <a:effectLst/>
                            <a:latin typeface="Times New Roman"/>
                            <a:ea typeface="Times New Roman"/>
                            <a:cs typeface="Arial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30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050"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2400</a:t>
                          </a:r>
                          <a:endParaRPr lang="en-US" sz="1200">
                            <a:effectLst/>
                            <a:latin typeface="Times New Roman"/>
                            <a:ea typeface="Times New Roman"/>
                            <a:cs typeface="Arial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30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050"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7</a:t>
                          </a:r>
                          <a14:m>
                            <m:oMath xmlns:m="http://schemas.openxmlformats.org/officeDocument/2006/math">
                              <m:r>
                                <a:rPr lang="en-US" sz="1050" i="1">
                                  <a:effectLst/>
                                  <a:latin typeface="Cambria Math"/>
                                  <a:ea typeface="Times New Roman"/>
                                  <a:cs typeface="Times New Roman"/>
                                </a:rPr>
                                <m:t>∅</m:t>
                              </m:r>
                            </m:oMath>
                          </a14:m>
                          <a:r>
                            <a:rPr lang="en-US" sz="1050">
                              <a:effectLst/>
                              <a:latin typeface="Times New Roman"/>
                              <a:ea typeface="Times New Roman"/>
                              <a:cs typeface="Arial"/>
                            </a:rPr>
                            <a:t>20</a:t>
                          </a:r>
                          <a:endParaRPr lang="en-US" sz="1200">
                            <a:effectLst/>
                            <a:latin typeface="Times New Roman"/>
                            <a:ea typeface="Times New Roman"/>
                            <a:cs typeface="Arial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30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050">
                              <a:effectLst/>
                              <a:latin typeface="Times New Roman"/>
                              <a:ea typeface="Times New Roman"/>
                              <a:cs typeface="Arial"/>
                            </a:rPr>
                            <a:t>5</a:t>
                          </a:r>
                          <a14:m>
                            <m:oMath xmlns:m="http://schemas.openxmlformats.org/officeDocument/2006/math">
                              <m:r>
                                <a:rPr lang="en-US" sz="1050" i="1">
                                  <a:effectLst/>
                                  <a:latin typeface="Cambria Math"/>
                                  <a:ea typeface="Times New Roman"/>
                                  <a:cs typeface="Times New Roman"/>
                                </a:rPr>
                                <m:t>∅</m:t>
                              </m:r>
                            </m:oMath>
                          </a14:m>
                          <a:r>
                            <a:rPr lang="en-US" sz="1050">
                              <a:effectLst/>
                              <a:latin typeface="Times New Roman"/>
                              <a:ea typeface="Times New Roman"/>
                              <a:cs typeface="Arial"/>
                            </a:rPr>
                            <a:t>25</a:t>
                          </a:r>
                          <a:endParaRPr lang="en-US" sz="1200">
                            <a:effectLst/>
                            <a:latin typeface="Times New Roman"/>
                            <a:ea typeface="Times New Roman"/>
                            <a:cs typeface="Arial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254146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30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050"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B7(830*400 mm)</a:t>
                          </a:r>
                          <a:endParaRPr lang="en-US" sz="1200">
                            <a:effectLst/>
                            <a:latin typeface="Times New Roman"/>
                            <a:ea typeface="Times New Roman"/>
                            <a:cs typeface="Arial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30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050"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1960</a:t>
                          </a:r>
                          <a:endParaRPr lang="en-US" sz="1200">
                            <a:effectLst/>
                            <a:latin typeface="Times New Roman"/>
                            <a:ea typeface="Times New Roman"/>
                            <a:cs typeface="Arial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30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050"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2455</a:t>
                          </a:r>
                          <a:endParaRPr lang="en-US" sz="1200">
                            <a:effectLst/>
                            <a:latin typeface="Times New Roman"/>
                            <a:ea typeface="Times New Roman"/>
                            <a:cs typeface="Arial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30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050"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7</a:t>
                          </a:r>
                          <a14:m>
                            <m:oMath xmlns:m="http://schemas.openxmlformats.org/officeDocument/2006/math">
                              <m:r>
                                <a:rPr lang="en-US" sz="1050" i="1">
                                  <a:effectLst/>
                                  <a:latin typeface="Cambria Math"/>
                                  <a:ea typeface="Times New Roman"/>
                                  <a:cs typeface="Times New Roman"/>
                                </a:rPr>
                                <m:t>∅</m:t>
                              </m:r>
                            </m:oMath>
                          </a14:m>
                          <a:r>
                            <a:rPr lang="en-US" sz="1050">
                              <a:effectLst/>
                              <a:latin typeface="Times New Roman"/>
                              <a:ea typeface="Times New Roman"/>
                              <a:cs typeface="Arial"/>
                            </a:rPr>
                            <a:t>20</a:t>
                          </a:r>
                          <a:endParaRPr lang="en-US" sz="1200">
                            <a:effectLst/>
                            <a:latin typeface="Times New Roman"/>
                            <a:ea typeface="Times New Roman"/>
                            <a:cs typeface="Arial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30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050">
                              <a:effectLst/>
                              <a:latin typeface="Times New Roman"/>
                              <a:ea typeface="Times New Roman"/>
                              <a:cs typeface="Arial"/>
                            </a:rPr>
                            <a:t>6</a:t>
                          </a:r>
                          <a14:m>
                            <m:oMath xmlns:m="http://schemas.openxmlformats.org/officeDocument/2006/math">
                              <m:r>
                                <a:rPr lang="en-US" sz="1050" i="1">
                                  <a:effectLst/>
                                  <a:latin typeface="Cambria Math"/>
                                  <a:ea typeface="Times New Roman"/>
                                  <a:cs typeface="Times New Roman"/>
                                </a:rPr>
                                <m:t>∅</m:t>
                              </m:r>
                            </m:oMath>
                          </a14:m>
                          <a:r>
                            <a:rPr lang="en-US" sz="1050">
                              <a:effectLst/>
                              <a:latin typeface="Times New Roman"/>
                              <a:ea typeface="Times New Roman"/>
                              <a:cs typeface="Arial"/>
                            </a:rPr>
                            <a:t>25</a:t>
                          </a:r>
                          <a:endParaRPr lang="en-US" sz="1200">
                            <a:effectLst/>
                            <a:latin typeface="Times New Roman"/>
                            <a:ea typeface="Times New Roman"/>
                            <a:cs typeface="Arial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254146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30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050"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B8(830*400 mm)</a:t>
                          </a:r>
                          <a:endParaRPr lang="en-US" sz="1200">
                            <a:effectLst/>
                            <a:latin typeface="Times New Roman"/>
                            <a:ea typeface="Times New Roman"/>
                            <a:cs typeface="Arial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30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050"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2400</a:t>
                          </a:r>
                          <a:endParaRPr lang="en-US" sz="1200">
                            <a:effectLst/>
                            <a:latin typeface="Times New Roman"/>
                            <a:ea typeface="Times New Roman"/>
                            <a:cs typeface="Arial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30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050"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3200</a:t>
                          </a:r>
                          <a:endParaRPr lang="en-US" sz="1200">
                            <a:effectLst/>
                            <a:latin typeface="Times New Roman"/>
                            <a:ea typeface="Times New Roman"/>
                            <a:cs typeface="Arial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30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050"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8</a:t>
                          </a:r>
                          <a14:m>
                            <m:oMath xmlns:m="http://schemas.openxmlformats.org/officeDocument/2006/math">
                              <m:r>
                                <a:rPr lang="en-US" sz="1050" i="1">
                                  <a:effectLst/>
                                  <a:latin typeface="Cambria Math"/>
                                  <a:ea typeface="Times New Roman"/>
                                  <a:cs typeface="Times New Roman"/>
                                </a:rPr>
                                <m:t>∅</m:t>
                              </m:r>
                            </m:oMath>
                          </a14:m>
                          <a:r>
                            <a:rPr lang="en-US" sz="1050">
                              <a:effectLst/>
                              <a:latin typeface="Times New Roman"/>
                              <a:ea typeface="Times New Roman"/>
                              <a:cs typeface="Arial"/>
                            </a:rPr>
                            <a:t>20</a:t>
                          </a:r>
                          <a:endParaRPr lang="en-US" sz="1200">
                            <a:effectLst/>
                            <a:latin typeface="Times New Roman"/>
                            <a:ea typeface="Times New Roman"/>
                            <a:cs typeface="Arial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30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050">
                              <a:effectLst/>
                              <a:latin typeface="Times New Roman"/>
                              <a:ea typeface="Times New Roman"/>
                              <a:cs typeface="Arial"/>
                            </a:rPr>
                            <a:t>7</a:t>
                          </a:r>
                          <a14:m>
                            <m:oMath xmlns:m="http://schemas.openxmlformats.org/officeDocument/2006/math">
                              <m:r>
                                <a:rPr lang="en-US" sz="1050" i="1">
                                  <a:effectLst/>
                                  <a:latin typeface="Cambria Math"/>
                                  <a:ea typeface="Times New Roman"/>
                                  <a:cs typeface="Times New Roman"/>
                                </a:rPr>
                                <m:t>∅</m:t>
                              </m:r>
                            </m:oMath>
                          </a14:m>
                          <a:r>
                            <a:rPr lang="en-US" sz="1050">
                              <a:effectLst/>
                              <a:latin typeface="Times New Roman"/>
                              <a:ea typeface="Times New Roman"/>
                              <a:cs typeface="Arial"/>
                            </a:rPr>
                            <a:t>25</a:t>
                          </a:r>
                          <a:endParaRPr lang="en-US" sz="1200">
                            <a:effectLst/>
                            <a:latin typeface="Times New Roman"/>
                            <a:ea typeface="Times New Roman"/>
                            <a:cs typeface="Arial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254146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30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050"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B9(830*400 mm)</a:t>
                          </a:r>
                          <a:endParaRPr lang="en-US" sz="1200">
                            <a:effectLst/>
                            <a:latin typeface="Times New Roman"/>
                            <a:ea typeface="Times New Roman"/>
                            <a:cs typeface="Arial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30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050"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1256</a:t>
                          </a:r>
                          <a:endParaRPr lang="en-US" sz="1200">
                            <a:effectLst/>
                            <a:latin typeface="Times New Roman"/>
                            <a:ea typeface="Times New Roman"/>
                            <a:cs typeface="Arial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30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050"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1570</a:t>
                          </a:r>
                          <a:endParaRPr lang="en-US" sz="1200">
                            <a:effectLst/>
                            <a:latin typeface="Times New Roman"/>
                            <a:ea typeface="Times New Roman"/>
                            <a:cs typeface="Arial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30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050"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4</a:t>
                          </a:r>
                          <a14:m>
                            <m:oMath xmlns:m="http://schemas.openxmlformats.org/officeDocument/2006/math">
                              <m:r>
                                <a:rPr lang="en-US" sz="1050" i="1">
                                  <a:effectLst/>
                                  <a:latin typeface="Cambria Math"/>
                                  <a:ea typeface="Times New Roman"/>
                                  <a:cs typeface="Times New Roman"/>
                                </a:rPr>
                                <m:t>∅</m:t>
                              </m:r>
                            </m:oMath>
                          </a14:m>
                          <a:r>
                            <a:rPr lang="en-US" sz="1050">
                              <a:effectLst/>
                              <a:latin typeface="Times New Roman"/>
                              <a:ea typeface="Times New Roman"/>
                              <a:cs typeface="Arial"/>
                            </a:rPr>
                            <a:t>20</a:t>
                          </a:r>
                          <a:endParaRPr lang="en-US" sz="1200">
                            <a:effectLst/>
                            <a:latin typeface="Times New Roman"/>
                            <a:ea typeface="Times New Roman"/>
                            <a:cs typeface="Arial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30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050">
                              <a:effectLst/>
                              <a:latin typeface="Times New Roman"/>
                              <a:ea typeface="Times New Roman"/>
                              <a:cs typeface="Arial"/>
                            </a:rPr>
                            <a:t>4</a:t>
                          </a:r>
                          <a14:m>
                            <m:oMath xmlns:m="http://schemas.openxmlformats.org/officeDocument/2006/math">
                              <m:r>
                                <a:rPr lang="en-US" sz="1050" i="1">
                                  <a:effectLst/>
                                  <a:latin typeface="Cambria Math"/>
                                  <a:ea typeface="Times New Roman"/>
                                  <a:cs typeface="Times New Roman"/>
                                </a:rPr>
                                <m:t>∅</m:t>
                              </m:r>
                            </m:oMath>
                          </a14:m>
                          <a:r>
                            <a:rPr lang="en-US" sz="1050">
                              <a:effectLst/>
                              <a:latin typeface="Times New Roman"/>
                              <a:ea typeface="Times New Roman"/>
                              <a:cs typeface="Arial"/>
                            </a:rPr>
                            <a:t>25</a:t>
                          </a:r>
                          <a:endParaRPr lang="en-US" sz="1200">
                            <a:effectLst/>
                            <a:latin typeface="Times New Roman"/>
                            <a:ea typeface="Times New Roman"/>
                            <a:cs typeface="Arial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254146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30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050"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B10(800*400 mm)</a:t>
                          </a:r>
                          <a:endParaRPr lang="en-US" sz="1200">
                            <a:effectLst/>
                            <a:latin typeface="Times New Roman"/>
                            <a:ea typeface="Times New Roman"/>
                            <a:cs typeface="Arial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30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050"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1960</a:t>
                          </a:r>
                          <a:endParaRPr lang="en-US" sz="1200">
                            <a:effectLst/>
                            <a:latin typeface="Times New Roman"/>
                            <a:ea typeface="Times New Roman"/>
                            <a:cs typeface="Arial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30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050"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2455</a:t>
                          </a:r>
                          <a:endParaRPr lang="en-US" sz="1200">
                            <a:effectLst/>
                            <a:latin typeface="Times New Roman"/>
                            <a:ea typeface="Times New Roman"/>
                            <a:cs typeface="Arial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30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050"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7</a:t>
                          </a:r>
                          <a14:m>
                            <m:oMath xmlns:m="http://schemas.openxmlformats.org/officeDocument/2006/math">
                              <m:r>
                                <a:rPr lang="en-US" sz="1050" i="1">
                                  <a:effectLst/>
                                  <a:latin typeface="Cambria Math"/>
                                  <a:ea typeface="Times New Roman"/>
                                  <a:cs typeface="Times New Roman"/>
                                </a:rPr>
                                <m:t>∅</m:t>
                              </m:r>
                            </m:oMath>
                          </a14:m>
                          <a:r>
                            <a:rPr lang="en-US" sz="1050">
                              <a:effectLst/>
                              <a:latin typeface="Times New Roman"/>
                              <a:ea typeface="Times New Roman"/>
                              <a:cs typeface="Arial"/>
                            </a:rPr>
                            <a:t>20</a:t>
                          </a:r>
                          <a:endParaRPr lang="en-US" sz="1200">
                            <a:effectLst/>
                            <a:latin typeface="Times New Roman"/>
                            <a:ea typeface="Times New Roman"/>
                            <a:cs typeface="Arial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30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050">
                              <a:effectLst/>
                              <a:latin typeface="Times New Roman"/>
                              <a:ea typeface="Times New Roman"/>
                              <a:cs typeface="Arial"/>
                            </a:rPr>
                            <a:t>6</a:t>
                          </a:r>
                          <a14:m>
                            <m:oMath xmlns:m="http://schemas.openxmlformats.org/officeDocument/2006/math">
                              <m:r>
                                <a:rPr lang="en-US" sz="1050" i="1">
                                  <a:effectLst/>
                                  <a:latin typeface="Cambria Math"/>
                                  <a:ea typeface="Times New Roman"/>
                                  <a:cs typeface="Times New Roman"/>
                                </a:rPr>
                                <m:t>∅</m:t>
                              </m:r>
                            </m:oMath>
                          </a14:m>
                          <a:r>
                            <a:rPr lang="en-US" sz="1050">
                              <a:effectLst/>
                              <a:latin typeface="Times New Roman"/>
                              <a:ea typeface="Times New Roman"/>
                              <a:cs typeface="Arial"/>
                            </a:rPr>
                            <a:t>25</a:t>
                          </a:r>
                          <a:endParaRPr lang="en-US" sz="1200">
                            <a:effectLst/>
                            <a:latin typeface="Times New Roman"/>
                            <a:ea typeface="Times New Roman"/>
                            <a:cs typeface="Arial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254146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30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050"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B11(800*400 mm)</a:t>
                          </a:r>
                          <a:endParaRPr lang="en-US" sz="1200">
                            <a:effectLst/>
                            <a:latin typeface="Times New Roman"/>
                            <a:ea typeface="Times New Roman"/>
                            <a:cs typeface="Arial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30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050"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2400</a:t>
                          </a:r>
                          <a:endParaRPr lang="en-US" sz="1200">
                            <a:effectLst/>
                            <a:latin typeface="Times New Roman"/>
                            <a:ea typeface="Times New Roman"/>
                            <a:cs typeface="Arial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30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050"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3200</a:t>
                          </a:r>
                          <a:endParaRPr lang="en-US" sz="1200">
                            <a:effectLst/>
                            <a:latin typeface="Times New Roman"/>
                            <a:ea typeface="Times New Roman"/>
                            <a:cs typeface="Arial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30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050"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8</a:t>
                          </a:r>
                          <a14:m>
                            <m:oMath xmlns:m="http://schemas.openxmlformats.org/officeDocument/2006/math">
                              <m:r>
                                <a:rPr lang="en-US" sz="1050" i="1">
                                  <a:effectLst/>
                                  <a:latin typeface="Cambria Math"/>
                                  <a:ea typeface="Times New Roman"/>
                                  <a:cs typeface="Times New Roman"/>
                                </a:rPr>
                                <m:t>∅</m:t>
                              </m:r>
                            </m:oMath>
                          </a14:m>
                          <a:r>
                            <a:rPr lang="en-US" sz="1050">
                              <a:effectLst/>
                              <a:latin typeface="Times New Roman"/>
                              <a:ea typeface="Times New Roman"/>
                              <a:cs typeface="Arial"/>
                            </a:rPr>
                            <a:t>20</a:t>
                          </a:r>
                          <a:endParaRPr lang="en-US" sz="1200">
                            <a:effectLst/>
                            <a:latin typeface="Times New Roman"/>
                            <a:ea typeface="Times New Roman"/>
                            <a:cs typeface="Arial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30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050">
                              <a:effectLst/>
                              <a:latin typeface="Times New Roman"/>
                              <a:ea typeface="Times New Roman"/>
                              <a:cs typeface="Arial"/>
                            </a:rPr>
                            <a:t>7</a:t>
                          </a:r>
                          <a14:m>
                            <m:oMath xmlns:m="http://schemas.openxmlformats.org/officeDocument/2006/math">
                              <m:r>
                                <a:rPr lang="en-US" sz="1050" i="1">
                                  <a:effectLst/>
                                  <a:latin typeface="Cambria Math"/>
                                  <a:ea typeface="Times New Roman"/>
                                  <a:cs typeface="Times New Roman"/>
                                </a:rPr>
                                <m:t>∅</m:t>
                              </m:r>
                            </m:oMath>
                          </a14:m>
                          <a:r>
                            <a:rPr lang="en-US" sz="1050">
                              <a:effectLst/>
                              <a:latin typeface="Times New Roman"/>
                              <a:ea typeface="Times New Roman"/>
                              <a:cs typeface="Arial"/>
                            </a:rPr>
                            <a:t>25</a:t>
                          </a:r>
                          <a:endParaRPr lang="en-US" sz="1200">
                            <a:effectLst/>
                            <a:latin typeface="Times New Roman"/>
                            <a:ea typeface="Times New Roman"/>
                            <a:cs typeface="Arial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254146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30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050"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B12(800*400 mm)</a:t>
                          </a:r>
                          <a:endParaRPr lang="en-US" sz="1200">
                            <a:effectLst/>
                            <a:latin typeface="Times New Roman"/>
                            <a:ea typeface="Times New Roman"/>
                            <a:cs typeface="Arial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30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050"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1256</a:t>
                          </a:r>
                          <a:endParaRPr lang="en-US" sz="1200">
                            <a:effectLst/>
                            <a:latin typeface="Times New Roman"/>
                            <a:ea typeface="Times New Roman"/>
                            <a:cs typeface="Arial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30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050"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1570</a:t>
                          </a:r>
                          <a:endParaRPr lang="en-US" sz="1200">
                            <a:effectLst/>
                            <a:latin typeface="Times New Roman"/>
                            <a:ea typeface="Times New Roman"/>
                            <a:cs typeface="Arial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30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050"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4</a:t>
                          </a:r>
                          <a14:m>
                            <m:oMath xmlns:m="http://schemas.openxmlformats.org/officeDocument/2006/math">
                              <m:r>
                                <a:rPr lang="en-US" sz="1050" i="1">
                                  <a:effectLst/>
                                  <a:latin typeface="Cambria Math"/>
                                  <a:ea typeface="Times New Roman"/>
                                  <a:cs typeface="Times New Roman"/>
                                </a:rPr>
                                <m:t>∅</m:t>
                              </m:r>
                            </m:oMath>
                          </a14:m>
                          <a:r>
                            <a:rPr lang="en-US" sz="1050">
                              <a:effectLst/>
                              <a:latin typeface="Times New Roman"/>
                              <a:ea typeface="Times New Roman"/>
                              <a:cs typeface="Arial"/>
                            </a:rPr>
                            <a:t>20</a:t>
                          </a:r>
                          <a:endParaRPr lang="en-US" sz="1200">
                            <a:effectLst/>
                            <a:latin typeface="Times New Roman"/>
                            <a:ea typeface="Times New Roman"/>
                            <a:cs typeface="Arial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30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050">
                              <a:effectLst/>
                              <a:latin typeface="Times New Roman"/>
                              <a:ea typeface="Times New Roman"/>
                              <a:cs typeface="Arial"/>
                            </a:rPr>
                            <a:t>4</a:t>
                          </a:r>
                          <a14:m>
                            <m:oMath xmlns:m="http://schemas.openxmlformats.org/officeDocument/2006/math">
                              <m:r>
                                <a:rPr lang="en-US" sz="1050" i="1">
                                  <a:effectLst/>
                                  <a:latin typeface="Cambria Math"/>
                                  <a:ea typeface="Times New Roman"/>
                                  <a:cs typeface="Times New Roman"/>
                                </a:rPr>
                                <m:t>∅</m:t>
                              </m:r>
                            </m:oMath>
                          </a14:m>
                          <a:r>
                            <a:rPr lang="en-US" sz="1050">
                              <a:effectLst/>
                              <a:latin typeface="Times New Roman"/>
                              <a:ea typeface="Times New Roman"/>
                              <a:cs typeface="Arial"/>
                            </a:rPr>
                            <a:t>25</a:t>
                          </a:r>
                          <a:endParaRPr lang="en-US" sz="1200">
                            <a:effectLst/>
                            <a:latin typeface="Times New Roman"/>
                            <a:ea typeface="Times New Roman"/>
                            <a:cs typeface="Arial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254146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30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050"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B13(230*350 mm)</a:t>
                          </a:r>
                          <a:endParaRPr lang="en-US" sz="1200">
                            <a:effectLst/>
                            <a:latin typeface="Times New Roman"/>
                            <a:ea typeface="Times New Roman"/>
                            <a:cs typeface="Arial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30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050"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400</a:t>
                          </a:r>
                          <a:endParaRPr lang="en-US" sz="1200">
                            <a:effectLst/>
                            <a:latin typeface="Times New Roman"/>
                            <a:ea typeface="Times New Roman"/>
                            <a:cs typeface="Arial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30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050"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600</a:t>
                          </a:r>
                          <a:endParaRPr lang="en-US" sz="1200">
                            <a:effectLst/>
                            <a:latin typeface="Times New Roman"/>
                            <a:ea typeface="Times New Roman"/>
                            <a:cs typeface="Arial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30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050"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2</a:t>
                          </a:r>
                          <a14:m>
                            <m:oMath xmlns:m="http://schemas.openxmlformats.org/officeDocument/2006/math">
                              <m:r>
                                <a:rPr lang="en-US" sz="1050" i="1">
                                  <a:effectLst/>
                                  <a:latin typeface="Cambria Math"/>
                                  <a:ea typeface="Times New Roman"/>
                                  <a:cs typeface="Times New Roman"/>
                                </a:rPr>
                                <m:t>∅</m:t>
                              </m:r>
                            </m:oMath>
                          </a14:m>
                          <a:r>
                            <a:rPr lang="en-US" sz="1050">
                              <a:effectLst/>
                              <a:latin typeface="Times New Roman"/>
                              <a:ea typeface="Times New Roman"/>
                              <a:cs typeface="Arial"/>
                            </a:rPr>
                            <a:t>20</a:t>
                          </a:r>
                          <a:endParaRPr lang="en-US" sz="1200">
                            <a:effectLst/>
                            <a:latin typeface="Times New Roman"/>
                            <a:ea typeface="Times New Roman"/>
                            <a:cs typeface="Arial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30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050">
                              <a:effectLst/>
                              <a:latin typeface="Times New Roman"/>
                              <a:ea typeface="Times New Roman"/>
                              <a:cs typeface="Arial"/>
                            </a:rPr>
                            <a:t>2</a:t>
                          </a:r>
                          <a14:m>
                            <m:oMath xmlns:m="http://schemas.openxmlformats.org/officeDocument/2006/math">
                              <m:r>
                                <a:rPr lang="en-US" sz="1050" i="1">
                                  <a:effectLst/>
                                  <a:latin typeface="Cambria Math"/>
                                  <a:ea typeface="Times New Roman"/>
                                  <a:cs typeface="Times New Roman"/>
                                </a:rPr>
                                <m:t>∅</m:t>
                              </m:r>
                            </m:oMath>
                          </a14:m>
                          <a:r>
                            <a:rPr lang="en-US" sz="1050">
                              <a:effectLst/>
                              <a:latin typeface="Times New Roman"/>
                              <a:ea typeface="Times New Roman"/>
                              <a:cs typeface="Arial"/>
                            </a:rPr>
                            <a:t>25</a:t>
                          </a:r>
                          <a:endParaRPr lang="en-US" sz="1200">
                            <a:effectLst/>
                            <a:latin typeface="Times New Roman"/>
                            <a:ea typeface="Times New Roman"/>
                            <a:cs typeface="Arial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254146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30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050"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B14(250*350 mm)</a:t>
                          </a:r>
                          <a:endParaRPr lang="en-US" sz="1200">
                            <a:effectLst/>
                            <a:latin typeface="Times New Roman"/>
                            <a:ea typeface="Times New Roman"/>
                            <a:cs typeface="Arial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30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050"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400</a:t>
                          </a:r>
                          <a:endParaRPr lang="en-US" sz="1200">
                            <a:effectLst/>
                            <a:latin typeface="Times New Roman"/>
                            <a:ea typeface="Times New Roman"/>
                            <a:cs typeface="Arial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30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050"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600</a:t>
                          </a:r>
                          <a:endParaRPr lang="en-US" sz="1200">
                            <a:effectLst/>
                            <a:latin typeface="Times New Roman"/>
                            <a:ea typeface="Times New Roman"/>
                            <a:cs typeface="Arial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30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050"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2</a:t>
                          </a:r>
                          <a14:m>
                            <m:oMath xmlns:m="http://schemas.openxmlformats.org/officeDocument/2006/math">
                              <m:r>
                                <a:rPr lang="en-US" sz="1050" i="1">
                                  <a:effectLst/>
                                  <a:latin typeface="Cambria Math"/>
                                  <a:ea typeface="Times New Roman"/>
                                  <a:cs typeface="Times New Roman"/>
                                </a:rPr>
                                <m:t>∅</m:t>
                              </m:r>
                            </m:oMath>
                          </a14:m>
                          <a:r>
                            <a:rPr lang="en-US" sz="1050">
                              <a:effectLst/>
                              <a:latin typeface="Times New Roman"/>
                              <a:ea typeface="Times New Roman"/>
                              <a:cs typeface="Arial"/>
                            </a:rPr>
                            <a:t>20</a:t>
                          </a:r>
                          <a:endParaRPr lang="en-US" sz="1200">
                            <a:effectLst/>
                            <a:latin typeface="Times New Roman"/>
                            <a:ea typeface="Times New Roman"/>
                            <a:cs typeface="Arial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30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050" dirty="0">
                              <a:effectLst/>
                              <a:latin typeface="Times New Roman"/>
                              <a:ea typeface="Times New Roman"/>
                              <a:cs typeface="Arial"/>
                            </a:rPr>
                            <a:t>2</a:t>
                          </a:r>
                          <a14:m>
                            <m:oMath xmlns:m="http://schemas.openxmlformats.org/officeDocument/2006/math">
                              <m:r>
                                <a:rPr lang="en-US" sz="1050" i="1">
                                  <a:effectLst/>
                                  <a:latin typeface="Cambria Math"/>
                                  <a:ea typeface="Times New Roman"/>
                                  <a:cs typeface="Times New Roman"/>
                                </a:rPr>
                                <m:t>∅</m:t>
                              </m:r>
                            </m:oMath>
                          </a14:m>
                          <a:r>
                            <a:rPr lang="en-US" sz="1050" dirty="0">
                              <a:effectLst/>
                              <a:latin typeface="Times New Roman"/>
                              <a:ea typeface="Times New Roman"/>
                              <a:cs typeface="Arial"/>
                            </a:rPr>
                            <a:t>25</a:t>
                          </a:r>
                          <a:endParaRPr lang="en-US" sz="1200" dirty="0">
                            <a:effectLst/>
                            <a:latin typeface="Times New Roman"/>
                            <a:ea typeface="Times New Roman"/>
                            <a:cs typeface="Arial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9" name="عنصر نائب للمحتوى 8"/>
              <p:cNvGraphicFramePr>
                <a:graphicFrameLocks noGrp="1"/>
              </p:cNvGraphicFramePr>
              <p:nvPr>
                <p:ph idx="10"/>
                <p:extLst>
                  <p:ext uri="{D42A27DB-BD31-4B8C-83A1-F6EECF244321}">
                    <p14:modId xmlns:p14="http://schemas.microsoft.com/office/powerpoint/2010/main" val="2356152003"/>
                  </p:ext>
                </p:extLst>
              </p:nvPr>
            </p:nvGraphicFramePr>
            <p:xfrm>
              <a:off x="1907704" y="1556789"/>
              <a:ext cx="6984776" cy="4320482"/>
            </p:xfrm>
            <a:graphic>
              <a:graphicData uri="http://schemas.openxmlformats.org/drawingml/2006/table">
                <a:tbl>
                  <a:tblPr firstRow="1" firstCol="1" bandRow="1"/>
                  <a:tblGrid>
                    <a:gridCol w="1579422"/>
                    <a:gridCol w="1660938"/>
                    <a:gridCol w="1584176"/>
                    <a:gridCol w="948325"/>
                    <a:gridCol w="1211915"/>
                  </a:tblGrid>
                  <a:tr h="762438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30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050"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Group number</a:t>
                          </a:r>
                          <a:endParaRPr lang="en-US" sz="1200">
                            <a:effectLst/>
                            <a:latin typeface="Times New Roman"/>
                            <a:ea typeface="Times New Roman"/>
                            <a:cs typeface="Arial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30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050" dirty="0"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Area of steel in mid-span </a:t>
                          </a:r>
                          <a:r>
                            <a:rPr lang="en-US" sz="1050" dirty="0" smtClean="0"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    ( bottom </a:t>
                          </a:r>
                          <a:r>
                            <a:rPr lang="en-US" sz="1050" dirty="0"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bars ) mm</a:t>
                          </a:r>
                          <a:r>
                            <a:rPr lang="en-US" sz="1050" baseline="30000" dirty="0"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2</a:t>
                          </a:r>
                          <a:endParaRPr lang="en-US" sz="1200" dirty="0">
                            <a:effectLst/>
                            <a:latin typeface="Times New Roman"/>
                            <a:ea typeface="Times New Roman"/>
                            <a:cs typeface="Arial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30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050"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Area of steel in edge-span (top bar) mm</a:t>
                          </a:r>
                          <a:r>
                            <a:rPr lang="en-US" sz="1050" baseline="30000"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2</a:t>
                          </a:r>
                          <a:endParaRPr lang="en-US" sz="1200">
                            <a:effectLst/>
                            <a:latin typeface="Times New Roman"/>
                            <a:ea typeface="Times New Roman"/>
                            <a:cs typeface="Arial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30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050"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Bottom bars</a:t>
                          </a:r>
                          <a:endParaRPr lang="en-US" sz="1200">
                            <a:effectLst/>
                            <a:latin typeface="Times New Roman"/>
                            <a:ea typeface="Times New Roman"/>
                            <a:cs typeface="Arial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30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050"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Top bars</a:t>
                          </a:r>
                          <a:endParaRPr lang="en-US" sz="1200">
                            <a:effectLst/>
                            <a:latin typeface="Times New Roman"/>
                            <a:ea typeface="Times New Roman"/>
                            <a:cs typeface="Arial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254146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30000"/>
                            </a:lnSpc>
                            <a:spcAft>
                              <a:spcPts val="800"/>
                            </a:spcAft>
                            <a:tabLst>
                              <a:tab pos="844550" algn="ctr"/>
                            </a:tabLst>
                          </a:pPr>
                          <a:r>
                            <a:rPr lang="en-US" sz="1050"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B1(630*400 mm)</a:t>
                          </a:r>
                          <a:endParaRPr lang="en-US" sz="1200">
                            <a:effectLst/>
                            <a:latin typeface="Times New Roman"/>
                            <a:ea typeface="Times New Roman"/>
                            <a:cs typeface="Arial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30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050"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940</a:t>
                          </a:r>
                          <a:endParaRPr lang="en-US" sz="1200">
                            <a:effectLst/>
                            <a:latin typeface="Times New Roman"/>
                            <a:ea typeface="Times New Roman"/>
                            <a:cs typeface="Arial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30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050"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1256</a:t>
                          </a:r>
                          <a:endParaRPr lang="en-US" sz="1200">
                            <a:effectLst/>
                            <a:latin typeface="Times New Roman"/>
                            <a:ea typeface="Times New Roman"/>
                            <a:cs typeface="Arial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2"/>
                          <a:stretch>
                            <a:fillRect l="-511613" t="-297619" r="-128387" b="-130952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2"/>
                          <a:stretch>
                            <a:fillRect l="-476382" t="-297619" b="-1309524"/>
                          </a:stretch>
                        </a:blipFill>
                      </a:tcPr>
                    </a:tc>
                  </a:tr>
                  <a:tr h="254146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30000"/>
                            </a:lnSpc>
                            <a:spcAft>
                              <a:spcPts val="800"/>
                            </a:spcAft>
                            <a:tabLst>
                              <a:tab pos="844550" algn="ctr"/>
                            </a:tabLst>
                          </a:pPr>
                          <a:r>
                            <a:rPr lang="en-US" sz="1050"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B2(630*400 mm)</a:t>
                          </a:r>
                          <a:endParaRPr lang="en-US" sz="1200">
                            <a:effectLst/>
                            <a:latin typeface="Times New Roman"/>
                            <a:ea typeface="Times New Roman"/>
                            <a:cs typeface="Arial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30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050"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1570</a:t>
                          </a:r>
                          <a:endParaRPr lang="en-US" sz="1200">
                            <a:effectLst/>
                            <a:latin typeface="Times New Roman"/>
                            <a:ea typeface="Times New Roman"/>
                            <a:cs typeface="Arial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30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050"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1960</a:t>
                          </a:r>
                          <a:endParaRPr lang="en-US" sz="1200">
                            <a:effectLst/>
                            <a:latin typeface="Times New Roman"/>
                            <a:ea typeface="Times New Roman"/>
                            <a:cs typeface="Arial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2"/>
                          <a:stretch>
                            <a:fillRect l="-511613" t="-397619" r="-128387" b="-120952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2"/>
                          <a:stretch>
                            <a:fillRect l="-476382" t="-397619" b="-1209524"/>
                          </a:stretch>
                        </a:blipFill>
                      </a:tcPr>
                    </a:tc>
                  </a:tr>
                  <a:tr h="254146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30000"/>
                            </a:lnSpc>
                            <a:spcAft>
                              <a:spcPts val="800"/>
                            </a:spcAft>
                            <a:tabLst>
                              <a:tab pos="844550" algn="ctr"/>
                            </a:tabLst>
                          </a:pPr>
                          <a:r>
                            <a:rPr lang="en-US" sz="1050"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B3(630*400 mm)</a:t>
                          </a:r>
                          <a:endParaRPr lang="en-US" sz="1200">
                            <a:effectLst/>
                            <a:latin typeface="Times New Roman"/>
                            <a:ea typeface="Times New Roman"/>
                            <a:cs typeface="Arial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30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050"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1960</a:t>
                          </a:r>
                          <a:endParaRPr lang="en-US" sz="1200">
                            <a:effectLst/>
                            <a:latin typeface="Times New Roman"/>
                            <a:ea typeface="Times New Roman"/>
                            <a:cs typeface="Arial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30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050"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2400</a:t>
                          </a:r>
                          <a:endParaRPr lang="en-US" sz="1200">
                            <a:effectLst/>
                            <a:latin typeface="Times New Roman"/>
                            <a:ea typeface="Times New Roman"/>
                            <a:cs typeface="Arial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2"/>
                          <a:stretch>
                            <a:fillRect l="-511613" t="-509756" r="-128387" b="-113902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2"/>
                          <a:stretch>
                            <a:fillRect l="-476382" t="-509756" b="-1139024"/>
                          </a:stretch>
                        </a:blipFill>
                      </a:tcPr>
                    </a:tc>
                  </a:tr>
                  <a:tr h="254146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30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050"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B4(600*400 mm)</a:t>
                          </a:r>
                          <a:endParaRPr lang="en-US" sz="1200">
                            <a:effectLst/>
                            <a:latin typeface="Times New Roman"/>
                            <a:ea typeface="Times New Roman"/>
                            <a:cs typeface="Arial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30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050"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940</a:t>
                          </a:r>
                          <a:endParaRPr lang="en-US" sz="1200">
                            <a:effectLst/>
                            <a:latin typeface="Times New Roman"/>
                            <a:ea typeface="Times New Roman"/>
                            <a:cs typeface="Arial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30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050"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1256</a:t>
                          </a:r>
                          <a:endParaRPr lang="en-US" sz="1200">
                            <a:effectLst/>
                            <a:latin typeface="Times New Roman"/>
                            <a:ea typeface="Times New Roman"/>
                            <a:cs typeface="Arial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2"/>
                          <a:stretch>
                            <a:fillRect l="-511613" t="-595238" r="-128387" b="-101190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2"/>
                          <a:stretch>
                            <a:fillRect l="-476382" t="-595238" b="-1011905"/>
                          </a:stretch>
                        </a:blipFill>
                      </a:tcPr>
                    </a:tc>
                  </a:tr>
                  <a:tr h="254146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30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050"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B5(600*400 mm)</a:t>
                          </a:r>
                          <a:endParaRPr lang="en-US" sz="1200">
                            <a:effectLst/>
                            <a:latin typeface="Times New Roman"/>
                            <a:ea typeface="Times New Roman"/>
                            <a:cs typeface="Arial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30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050"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1570</a:t>
                          </a:r>
                          <a:endParaRPr lang="en-US" sz="1200">
                            <a:effectLst/>
                            <a:latin typeface="Times New Roman"/>
                            <a:ea typeface="Times New Roman"/>
                            <a:cs typeface="Arial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30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050"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1960</a:t>
                          </a:r>
                          <a:endParaRPr lang="en-US" sz="1200">
                            <a:effectLst/>
                            <a:latin typeface="Times New Roman"/>
                            <a:ea typeface="Times New Roman"/>
                            <a:cs typeface="Arial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2"/>
                          <a:stretch>
                            <a:fillRect l="-511613" t="-695238" r="-128387" b="-91190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2"/>
                          <a:stretch>
                            <a:fillRect l="-476382" t="-695238" b="-911905"/>
                          </a:stretch>
                        </a:blipFill>
                      </a:tcPr>
                    </a:tc>
                  </a:tr>
                  <a:tr h="254146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30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050"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B6(600*400 mm)</a:t>
                          </a:r>
                          <a:endParaRPr lang="en-US" sz="1200">
                            <a:effectLst/>
                            <a:latin typeface="Times New Roman"/>
                            <a:ea typeface="Times New Roman"/>
                            <a:cs typeface="Arial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30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050"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1960</a:t>
                          </a:r>
                          <a:endParaRPr lang="en-US" sz="1200">
                            <a:effectLst/>
                            <a:latin typeface="Times New Roman"/>
                            <a:ea typeface="Times New Roman"/>
                            <a:cs typeface="Arial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30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050"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2400</a:t>
                          </a:r>
                          <a:endParaRPr lang="en-US" sz="1200">
                            <a:effectLst/>
                            <a:latin typeface="Times New Roman"/>
                            <a:ea typeface="Times New Roman"/>
                            <a:cs typeface="Arial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2"/>
                          <a:stretch>
                            <a:fillRect l="-511613" t="-814634" r="-128387" b="-83414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2"/>
                          <a:stretch>
                            <a:fillRect l="-476382" t="-814634" b="-834146"/>
                          </a:stretch>
                        </a:blipFill>
                      </a:tcPr>
                    </a:tc>
                  </a:tr>
                  <a:tr h="254146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30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050"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B7(830*400 mm)</a:t>
                          </a:r>
                          <a:endParaRPr lang="en-US" sz="1200">
                            <a:effectLst/>
                            <a:latin typeface="Times New Roman"/>
                            <a:ea typeface="Times New Roman"/>
                            <a:cs typeface="Arial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30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050"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1960</a:t>
                          </a:r>
                          <a:endParaRPr lang="en-US" sz="1200">
                            <a:effectLst/>
                            <a:latin typeface="Times New Roman"/>
                            <a:ea typeface="Times New Roman"/>
                            <a:cs typeface="Arial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30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050"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2455</a:t>
                          </a:r>
                          <a:endParaRPr lang="en-US" sz="1200">
                            <a:effectLst/>
                            <a:latin typeface="Times New Roman"/>
                            <a:ea typeface="Times New Roman"/>
                            <a:cs typeface="Arial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2"/>
                          <a:stretch>
                            <a:fillRect l="-511613" t="-892857" r="-128387" b="-71428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2"/>
                          <a:stretch>
                            <a:fillRect l="-476382" t="-892857" b="-714286"/>
                          </a:stretch>
                        </a:blipFill>
                      </a:tcPr>
                    </a:tc>
                  </a:tr>
                  <a:tr h="254146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30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050"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B8(830*400 mm)</a:t>
                          </a:r>
                          <a:endParaRPr lang="en-US" sz="1200">
                            <a:effectLst/>
                            <a:latin typeface="Times New Roman"/>
                            <a:ea typeface="Times New Roman"/>
                            <a:cs typeface="Arial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30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050"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2400</a:t>
                          </a:r>
                          <a:endParaRPr lang="en-US" sz="1200">
                            <a:effectLst/>
                            <a:latin typeface="Times New Roman"/>
                            <a:ea typeface="Times New Roman"/>
                            <a:cs typeface="Arial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30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050"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3200</a:t>
                          </a:r>
                          <a:endParaRPr lang="en-US" sz="1200">
                            <a:effectLst/>
                            <a:latin typeface="Times New Roman"/>
                            <a:ea typeface="Times New Roman"/>
                            <a:cs typeface="Arial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2"/>
                          <a:stretch>
                            <a:fillRect l="-511613" t="-992857" r="-128387" b="-61428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2"/>
                          <a:stretch>
                            <a:fillRect l="-476382" t="-992857" b="-614286"/>
                          </a:stretch>
                        </a:blipFill>
                      </a:tcPr>
                    </a:tc>
                  </a:tr>
                  <a:tr h="254146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30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050"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B9(830*400 mm)</a:t>
                          </a:r>
                          <a:endParaRPr lang="en-US" sz="1200">
                            <a:effectLst/>
                            <a:latin typeface="Times New Roman"/>
                            <a:ea typeface="Times New Roman"/>
                            <a:cs typeface="Arial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30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050"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1256</a:t>
                          </a:r>
                          <a:endParaRPr lang="en-US" sz="1200">
                            <a:effectLst/>
                            <a:latin typeface="Times New Roman"/>
                            <a:ea typeface="Times New Roman"/>
                            <a:cs typeface="Arial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30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050"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1570</a:t>
                          </a:r>
                          <a:endParaRPr lang="en-US" sz="1200">
                            <a:effectLst/>
                            <a:latin typeface="Times New Roman"/>
                            <a:ea typeface="Times New Roman"/>
                            <a:cs typeface="Arial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2"/>
                          <a:stretch>
                            <a:fillRect l="-511613" t="-1119512" r="-128387" b="-52926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2"/>
                          <a:stretch>
                            <a:fillRect l="-476382" t="-1119512" b="-529268"/>
                          </a:stretch>
                        </a:blipFill>
                      </a:tcPr>
                    </a:tc>
                  </a:tr>
                  <a:tr h="254146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30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050"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B10(800*400 mm)</a:t>
                          </a:r>
                          <a:endParaRPr lang="en-US" sz="1200">
                            <a:effectLst/>
                            <a:latin typeface="Times New Roman"/>
                            <a:ea typeface="Times New Roman"/>
                            <a:cs typeface="Arial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30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050"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1960</a:t>
                          </a:r>
                          <a:endParaRPr lang="en-US" sz="1200">
                            <a:effectLst/>
                            <a:latin typeface="Times New Roman"/>
                            <a:ea typeface="Times New Roman"/>
                            <a:cs typeface="Arial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30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050"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2455</a:t>
                          </a:r>
                          <a:endParaRPr lang="en-US" sz="1200">
                            <a:effectLst/>
                            <a:latin typeface="Times New Roman"/>
                            <a:ea typeface="Times New Roman"/>
                            <a:cs typeface="Arial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2"/>
                          <a:stretch>
                            <a:fillRect l="-511613" t="-1190476" r="-128387" b="-4166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2"/>
                          <a:stretch>
                            <a:fillRect l="-476382" t="-1190476" b="-416667"/>
                          </a:stretch>
                        </a:blipFill>
                      </a:tcPr>
                    </a:tc>
                  </a:tr>
                  <a:tr h="254146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30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050"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B11(800*400 mm)</a:t>
                          </a:r>
                          <a:endParaRPr lang="en-US" sz="1200">
                            <a:effectLst/>
                            <a:latin typeface="Times New Roman"/>
                            <a:ea typeface="Times New Roman"/>
                            <a:cs typeface="Arial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30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050"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2400</a:t>
                          </a:r>
                          <a:endParaRPr lang="en-US" sz="1200">
                            <a:effectLst/>
                            <a:latin typeface="Times New Roman"/>
                            <a:ea typeface="Times New Roman"/>
                            <a:cs typeface="Arial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30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050"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3200</a:t>
                          </a:r>
                          <a:endParaRPr lang="en-US" sz="1200">
                            <a:effectLst/>
                            <a:latin typeface="Times New Roman"/>
                            <a:ea typeface="Times New Roman"/>
                            <a:cs typeface="Arial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2"/>
                          <a:stretch>
                            <a:fillRect l="-511613" t="-1290476" r="-128387" b="-3166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2"/>
                          <a:stretch>
                            <a:fillRect l="-476382" t="-1290476" b="-316667"/>
                          </a:stretch>
                        </a:blipFill>
                      </a:tcPr>
                    </a:tc>
                  </a:tr>
                  <a:tr h="254146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30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050"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B12(800*400 mm)</a:t>
                          </a:r>
                          <a:endParaRPr lang="en-US" sz="1200">
                            <a:effectLst/>
                            <a:latin typeface="Times New Roman"/>
                            <a:ea typeface="Times New Roman"/>
                            <a:cs typeface="Arial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30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050"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1256</a:t>
                          </a:r>
                          <a:endParaRPr lang="en-US" sz="1200">
                            <a:effectLst/>
                            <a:latin typeface="Times New Roman"/>
                            <a:ea typeface="Times New Roman"/>
                            <a:cs typeface="Arial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30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050"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1570</a:t>
                          </a:r>
                          <a:endParaRPr lang="en-US" sz="1200">
                            <a:effectLst/>
                            <a:latin typeface="Times New Roman"/>
                            <a:ea typeface="Times New Roman"/>
                            <a:cs typeface="Arial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2"/>
                          <a:stretch>
                            <a:fillRect l="-511613" t="-1390476" r="-128387" b="-2166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2"/>
                          <a:stretch>
                            <a:fillRect l="-476382" t="-1390476" b="-216667"/>
                          </a:stretch>
                        </a:blipFill>
                      </a:tcPr>
                    </a:tc>
                  </a:tr>
                  <a:tr h="254146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30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050"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B13(230*350 mm)</a:t>
                          </a:r>
                          <a:endParaRPr lang="en-US" sz="1200">
                            <a:effectLst/>
                            <a:latin typeface="Times New Roman"/>
                            <a:ea typeface="Times New Roman"/>
                            <a:cs typeface="Arial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30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050"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400</a:t>
                          </a:r>
                          <a:endParaRPr lang="en-US" sz="1200">
                            <a:effectLst/>
                            <a:latin typeface="Times New Roman"/>
                            <a:ea typeface="Times New Roman"/>
                            <a:cs typeface="Arial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30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050"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600</a:t>
                          </a:r>
                          <a:endParaRPr lang="en-US" sz="1200">
                            <a:effectLst/>
                            <a:latin typeface="Times New Roman"/>
                            <a:ea typeface="Times New Roman"/>
                            <a:cs typeface="Arial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2"/>
                          <a:stretch>
                            <a:fillRect l="-511613" t="-1526829" r="-128387" b="-12195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2"/>
                          <a:stretch>
                            <a:fillRect l="-476382" t="-1526829" b="-121951"/>
                          </a:stretch>
                        </a:blipFill>
                      </a:tcPr>
                    </a:tc>
                  </a:tr>
                  <a:tr h="254146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30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050"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B14(250*350 mm)</a:t>
                          </a:r>
                          <a:endParaRPr lang="en-US" sz="1200">
                            <a:effectLst/>
                            <a:latin typeface="Times New Roman"/>
                            <a:ea typeface="Times New Roman"/>
                            <a:cs typeface="Arial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30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050"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400</a:t>
                          </a:r>
                          <a:endParaRPr lang="en-US" sz="1200">
                            <a:effectLst/>
                            <a:latin typeface="Times New Roman"/>
                            <a:ea typeface="Times New Roman"/>
                            <a:cs typeface="Arial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30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050"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600</a:t>
                          </a:r>
                          <a:endParaRPr lang="en-US" sz="1200">
                            <a:effectLst/>
                            <a:latin typeface="Times New Roman"/>
                            <a:ea typeface="Times New Roman"/>
                            <a:cs typeface="Arial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2"/>
                          <a:stretch>
                            <a:fillRect l="-511613" t="-1588095" r="-128387" b="-1904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2"/>
                          <a:stretch>
                            <a:fillRect l="-476382" t="-1588095" b="-19048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  <p:sp>
        <p:nvSpPr>
          <p:cNvPr id="2" name="عنصر نائب لرقم الشريحة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8B7A0DC-C7A8-4E38-9E21-ADFE0436B18E}" type="slidenum">
              <a:rPr lang="en-US" smtClean="0"/>
              <a:pPr/>
              <a:t>104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4168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صر نائب للمحتوى 3"/>
          <p:cNvSpPr>
            <a:spLocks noGrp="1"/>
          </p:cNvSpPr>
          <p:nvPr>
            <p:ph idx="10"/>
          </p:nvPr>
        </p:nvSpPr>
        <p:spPr>
          <a:xfrm>
            <a:off x="2134072" y="620688"/>
            <a:ext cx="6563072" cy="5760640"/>
          </a:xfrm>
        </p:spPr>
        <p:txBody>
          <a:bodyPr/>
          <a:lstStyle/>
          <a:p>
            <a:pPr marL="285750" indent="-285750">
              <a:buFont typeface="Wingdings" pitchFamily="2" charset="2"/>
              <a:buChar char="ü"/>
            </a:pP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Some beams in the roof have large compression axial loads 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( 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exceeds 0.1f</a:t>
            </a:r>
            <a:r>
              <a:rPr lang="en-US" sz="1600" baseline="-25000" dirty="0">
                <a:latin typeface="Times New Roman" pitchFamily="18" charset="0"/>
                <a:cs typeface="Times New Roman" pitchFamily="18" charset="0"/>
              </a:rPr>
              <a:t>c 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1600" baseline="-25000" dirty="0">
                <a:latin typeface="Times New Roman" pitchFamily="18" charset="0"/>
                <a:cs typeface="Times New Roman" pitchFamily="18" charset="0"/>
              </a:rPr>
              <a:t>g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) , so it should be designed as beam-column. </a:t>
            </a:r>
          </a:p>
          <a:p>
            <a:pPr marL="285750" indent="-285750">
              <a:buFont typeface="Wingdings" pitchFamily="2" charset="2"/>
              <a:buChar char="ü"/>
            </a:pPr>
            <a:endParaRPr lang="en-US" dirty="0"/>
          </a:p>
        </p:txBody>
      </p:sp>
      <p:pic>
        <p:nvPicPr>
          <p:cNvPr id="2" name="صورة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6715" y="1628800"/>
            <a:ext cx="5591175" cy="4648200"/>
          </a:xfrm>
          <a:prstGeom prst="rect">
            <a:avLst/>
          </a:prstGeom>
        </p:spPr>
      </p:pic>
      <p:sp>
        <p:nvSpPr>
          <p:cNvPr id="3" name="عنصر نائب لرقم الشريحة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8B7A0DC-C7A8-4E38-9E21-ADFE0436B18E}" type="slidenum">
              <a:rPr lang="en-US" smtClean="0"/>
              <a:pPr/>
              <a:t>105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4264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صورة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1720" y="1844823"/>
            <a:ext cx="6544588" cy="3048425"/>
          </a:xfrm>
          <a:prstGeom prst="rect">
            <a:avLst/>
          </a:prstGeom>
        </p:spPr>
      </p:pic>
      <p:sp>
        <p:nvSpPr>
          <p:cNvPr id="2" name="عنصر نائب لرقم الشريحة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8B7A0DC-C7A8-4E38-9E21-ADFE0436B18E}" type="slidenum">
              <a:rPr lang="en-US" smtClean="0"/>
              <a:pPr/>
              <a:t>106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6762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2123728" y="332656"/>
            <a:ext cx="6563072" cy="460648"/>
          </a:xfrm>
        </p:spPr>
        <p:txBody>
          <a:bodyPr/>
          <a:lstStyle/>
          <a:p>
            <a:pPr marL="342900" indent="-342900">
              <a:buFont typeface="Wingdings" pitchFamily="2" charset="2"/>
              <a:buChar char="Ø"/>
            </a:pPr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Column design </a:t>
            </a:r>
            <a:endParaRPr lang="en-US" dirty="0">
              <a:solidFill>
                <a:schemeClr val="tx2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عنصر نائب للمحتوى 4"/>
          <p:cNvPicPr>
            <a:picLocks noGrp="1"/>
          </p:cNvPicPr>
          <p:nvPr>
            <p:ph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72899" y="1197271"/>
            <a:ext cx="5485714" cy="4723809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عنصر نائب لرقم الشريحة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8B7A0DC-C7A8-4E38-9E21-ADFE0436B18E}" type="slidenum">
              <a:rPr lang="en-US" smtClean="0"/>
              <a:pPr/>
              <a:t>107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1717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صر نائب للمحتوى 3"/>
          <p:cNvSpPr>
            <a:spLocks noGrp="1"/>
          </p:cNvSpPr>
          <p:nvPr>
            <p:ph idx="10"/>
          </p:nvPr>
        </p:nvSpPr>
        <p:spPr>
          <a:xfrm>
            <a:off x="2134072" y="548680"/>
            <a:ext cx="7009928" cy="5444009"/>
          </a:xfrm>
        </p:spPr>
        <p:txBody>
          <a:bodyPr/>
          <a:lstStyle/>
          <a:p>
            <a:pPr marL="285750" indent="-285750">
              <a:buFont typeface="Wingdings" pitchFamily="2" charset="2"/>
              <a:buChar char="§"/>
            </a:pP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Column dimensions : 600 x 600 mm </a:t>
            </a:r>
          </a:p>
          <a:p>
            <a:pPr marL="285750" indent="-285750">
              <a:buFont typeface="Wingdings" pitchFamily="2" charset="2"/>
              <a:buChar char="§"/>
            </a:pPr>
            <a:endParaRPr lang="en-US" sz="1600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itchFamily="2" charset="2"/>
              <a:buChar char="§"/>
            </a:pPr>
            <a:endParaRPr lang="en-US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itchFamily="2" charset="2"/>
              <a:buChar char="§"/>
            </a:pPr>
            <a:endParaRPr lang="en-US" sz="1600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itchFamily="2" charset="2"/>
              <a:buChar char="§"/>
            </a:pPr>
            <a:endParaRPr lang="en-US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itchFamily="2" charset="2"/>
              <a:buChar char="§"/>
            </a:pPr>
            <a:endParaRPr lang="en-US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itchFamily="2" charset="2"/>
              <a:buChar char="§"/>
            </a:pPr>
            <a:endParaRPr lang="en-US" sz="1600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itchFamily="2" charset="2"/>
              <a:buChar char="§"/>
            </a:pPr>
            <a:endParaRPr lang="en-US" sz="16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itchFamily="2" charset="2"/>
              <a:buChar char="§"/>
            </a:pPr>
            <a:endParaRPr lang="en-US" sz="1600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itchFamily="2" charset="2"/>
              <a:buChar char="§"/>
            </a:pP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Axial load = 1524 </a:t>
            </a:r>
            <a:r>
              <a:rPr lang="en-US" sz="1600" dirty="0" err="1" smtClean="0">
                <a:latin typeface="Times New Roman" pitchFamily="18" charset="0"/>
                <a:cs typeface="Times New Roman" pitchFamily="18" charset="0"/>
              </a:rPr>
              <a:t>kN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, Ultimate M3 = 350.4 </a:t>
            </a:r>
            <a:r>
              <a:rPr lang="en-US" sz="1600" dirty="0" err="1" smtClean="0">
                <a:latin typeface="Times New Roman" pitchFamily="18" charset="0"/>
                <a:cs typeface="Times New Roman" pitchFamily="18" charset="0"/>
              </a:rPr>
              <a:t>kN.m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and ultimate M2 = 367  </a:t>
            </a:r>
            <a:r>
              <a:rPr lang="en-US" sz="1600" dirty="0" err="1" smtClean="0">
                <a:latin typeface="Times New Roman" pitchFamily="18" charset="0"/>
                <a:cs typeface="Times New Roman" pitchFamily="18" charset="0"/>
              </a:rPr>
              <a:t>kN.m</a:t>
            </a:r>
            <a:endParaRPr lang="en-US" sz="16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1600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itchFamily="2" charset="2"/>
              <a:buChar char="§"/>
            </a:pP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The lateral stiffness of shear walls elements are more than 12 times 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            the 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stiffness of columns, so consider the columns are braced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en-US" dirty="0"/>
          </a:p>
          <a:p>
            <a:endParaRPr lang="en-US" dirty="0"/>
          </a:p>
          <a:p>
            <a:pPr marL="285750" indent="-285750">
              <a:buFont typeface="Wingdings" pitchFamily="2" charset="2"/>
              <a:buChar char="§"/>
            </a:pPr>
            <a:endParaRPr lang="en-US" dirty="0"/>
          </a:p>
        </p:txBody>
      </p:sp>
      <p:pic>
        <p:nvPicPr>
          <p:cNvPr id="563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1340768"/>
            <a:ext cx="1865313" cy="173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عنصر نائب لرقم الشريحة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8B7A0DC-C7A8-4E38-9E21-ADFE0436B18E}" type="slidenum">
              <a:rPr lang="en-US" smtClean="0"/>
              <a:pPr/>
              <a:t>108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8655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4" name="عنصر نائب للمحتوى 3"/>
              <p:cNvSpPr>
                <a:spLocks noGrp="1"/>
              </p:cNvSpPr>
              <p:nvPr>
                <p:ph idx="10"/>
              </p:nvPr>
            </p:nvSpPr>
            <p:spPr>
              <a:xfrm>
                <a:off x="1835696" y="0"/>
                <a:ext cx="7632848" cy="6858000"/>
              </a:xfrm>
            </p:spPr>
            <p:txBody>
              <a:bodyPr/>
              <a:lstStyle/>
              <a:p>
                <a:pPr marL="285750" indent="-285750">
                  <a:buFont typeface="Wingdings" pitchFamily="2" charset="2"/>
                  <a:buChar char="§"/>
                </a:pPr>
                <a:r>
                  <a:rPr lang="en-US" sz="1600" dirty="0" smtClean="0">
                    <a:latin typeface="Times New Roman" pitchFamily="18" charset="0"/>
                    <a:cs typeface="Times New Roman" pitchFamily="18" charset="0"/>
                  </a:rPr>
                  <a:t>0.1 </a:t>
                </a:r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x f</a:t>
                </a:r>
                <a:r>
                  <a:rPr lang="en-US" sz="1600" baseline="-25000" dirty="0">
                    <a:latin typeface="Times New Roman" pitchFamily="18" charset="0"/>
                    <a:cs typeface="Times New Roman" pitchFamily="18" charset="0"/>
                  </a:rPr>
                  <a:t>c</a:t>
                </a:r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 x A</a:t>
                </a:r>
                <a:r>
                  <a:rPr lang="en-US" sz="1600" baseline="-25000" dirty="0">
                    <a:latin typeface="Times New Roman" pitchFamily="18" charset="0"/>
                    <a:cs typeface="Times New Roman" pitchFamily="18" charset="0"/>
                  </a:rPr>
                  <a:t>g</a:t>
                </a:r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 = 0.1 x 24 x 600 x 600 / 1000 = 864 </a:t>
                </a:r>
                <a:r>
                  <a:rPr lang="en-US" sz="1600" dirty="0" err="1">
                    <a:latin typeface="Times New Roman" pitchFamily="18" charset="0"/>
                    <a:cs typeface="Times New Roman" pitchFamily="18" charset="0"/>
                  </a:rPr>
                  <a:t>kN</a:t>
                </a:r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 &lt; 1524 </a:t>
                </a:r>
                <a:r>
                  <a:rPr lang="en-US" sz="1600" dirty="0" err="1">
                    <a:latin typeface="Times New Roman" pitchFamily="18" charset="0"/>
                    <a:cs typeface="Times New Roman" pitchFamily="18" charset="0"/>
                  </a:rPr>
                  <a:t>kN</a:t>
                </a:r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 , </a:t>
                </a:r>
                <a:r>
                  <a:rPr lang="en-US" sz="1600" dirty="0" smtClean="0">
                    <a:latin typeface="Times New Roman" pitchFamily="18" charset="0"/>
                    <a:cs typeface="Times New Roman" pitchFamily="18" charset="0"/>
                  </a:rPr>
                  <a:t>the </a:t>
                </a:r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element </a:t>
                </a:r>
                <a:r>
                  <a:rPr lang="en-US" sz="1600" dirty="0" smtClean="0">
                    <a:latin typeface="Times New Roman" pitchFamily="18" charset="0"/>
                    <a:cs typeface="Times New Roman" pitchFamily="18" charset="0"/>
                  </a:rPr>
                  <a:t>             considered </a:t>
                </a:r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to be a column. </a:t>
                </a:r>
                <a:endParaRPr lang="en-US" sz="1600" dirty="0" smtClean="0">
                  <a:latin typeface="Times New Roman" pitchFamily="18" charset="0"/>
                  <a:cs typeface="Times New Roman" pitchFamily="18" charset="0"/>
                </a:endParaRPr>
              </a:p>
              <a:p>
                <a:pPr marL="285750" indent="-285750">
                  <a:buFont typeface="Wingdings" pitchFamily="2" charset="2"/>
                  <a:buChar char="§"/>
                </a:pPr>
                <a:endParaRPr lang="en-US" sz="1600" dirty="0">
                  <a:latin typeface="Times New Roman" pitchFamily="18" charset="0"/>
                  <a:cs typeface="Times New Roman" pitchFamily="18" charset="0"/>
                </a:endParaRPr>
              </a:p>
              <a:p>
                <a:pPr marL="285750" indent="-285750">
                  <a:buFont typeface="Arial" pitchFamily="34" charset="0"/>
                  <a:buChar char="•"/>
                </a:pPr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Columns with h/c &lt; 5  shall be designed for shear as in intermediate </a:t>
                </a:r>
                <a:endParaRPr lang="en-US" sz="1600" dirty="0" smtClean="0">
                  <a:latin typeface="Times New Roman" pitchFamily="18" charset="0"/>
                  <a:cs typeface="Times New Roman" pitchFamily="18" charset="0"/>
                </a:endParaRPr>
              </a:p>
              <a:p>
                <a:pPr marL="285750" indent="-285750">
                  <a:buFont typeface="Arial" pitchFamily="34" charset="0"/>
                  <a:buChar char="•"/>
                </a:pPr>
                <a:endParaRPr lang="en-US" sz="1600" dirty="0">
                  <a:latin typeface="Times New Roman" pitchFamily="18" charset="0"/>
                  <a:cs typeface="Times New Roman" pitchFamily="18" charset="0"/>
                </a:endParaRPr>
              </a:p>
              <a:p>
                <a:r>
                  <a:rPr lang="en-US" sz="1600" dirty="0" smtClean="0">
                    <a:latin typeface="Times New Roman" pitchFamily="18" charset="0"/>
                    <a:cs typeface="Times New Roman" pitchFamily="18" charset="0"/>
                  </a:rPr>
                  <a:t>h </a:t>
                </a:r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:  clear column height , c : larger dimension of the cross – </a:t>
                </a:r>
                <a:r>
                  <a:rPr lang="en-US" sz="1600" dirty="0" smtClean="0">
                    <a:latin typeface="Times New Roman" pitchFamily="18" charset="0"/>
                    <a:cs typeface="Times New Roman" pitchFamily="18" charset="0"/>
                  </a:rPr>
                  <a:t>section</a:t>
                </a:r>
              </a:p>
              <a:p>
                <a:r>
                  <a:rPr lang="en-US" sz="1600" dirty="0" smtClean="0">
                    <a:latin typeface="Times New Roman" pitchFamily="18" charset="0"/>
                    <a:cs typeface="Times New Roman" pitchFamily="18" charset="0"/>
                  </a:rPr>
                  <a:t> </a:t>
                </a:r>
                <a:endParaRPr lang="en-US" sz="1600" dirty="0">
                  <a:latin typeface="Times New Roman" pitchFamily="18" charset="0"/>
                  <a:cs typeface="Times New Roman" pitchFamily="18" charset="0"/>
                </a:endParaRPr>
              </a:p>
              <a:p>
                <a:pPr marL="285750" indent="-285750">
                  <a:buFont typeface="Wingdings" pitchFamily="2" charset="2"/>
                  <a:buChar char="à"/>
                </a:pPr>
                <a:r>
                  <a:rPr lang="en-US" sz="1600" dirty="0" smtClean="0">
                    <a:latin typeface="Times New Roman" pitchFamily="18" charset="0"/>
                    <a:cs typeface="Times New Roman" pitchFamily="18" charset="0"/>
                  </a:rPr>
                  <a:t>4.16 </a:t>
                </a:r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/ 0.6 = 6.93 &gt; 5 , design as ordinary frames ( don’t use Ω</a:t>
                </a:r>
                <a:r>
                  <a:rPr lang="en-US" sz="1600" baseline="-25000" dirty="0">
                    <a:latin typeface="Times New Roman" pitchFamily="18" charset="0"/>
                    <a:cs typeface="Times New Roman" pitchFamily="18" charset="0"/>
                  </a:rPr>
                  <a:t>o</a:t>
                </a:r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 ) </a:t>
                </a:r>
                <a:endParaRPr lang="en-US" sz="1600" dirty="0" smtClean="0">
                  <a:latin typeface="Times New Roman" pitchFamily="18" charset="0"/>
                  <a:cs typeface="Times New Roman" pitchFamily="18" charset="0"/>
                </a:endParaRPr>
              </a:p>
              <a:p>
                <a:pPr marL="285750" indent="-285750">
                  <a:buFont typeface="Wingdings" pitchFamily="2" charset="2"/>
                  <a:buChar char="à"/>
                </a:pPr>
                <a:endParaRPr lang="en-US" sz="1600" dirty="0">
                  <a:latin typeface="Times New Roman" pitchFamily="18" charset="0"/>
                  <a:cs typeface="Times New Roman" pitchFamily="18" charset="0"/>
                </a:endParaRPr>
              </a:p>
              <a:p>
                <a:pPr marL="285750" indent="-285750">
                  <a:buFont typeface="Arial" pitchFamily="34" charset="0"/>
                  <a:buChar char="•"/>
                </a:pPr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Slenderness effect can be ignored if </a:t>
                </a:r>
                <a:r>
                  <a:rPr lang="en-US" sz="1600" dirty="0" smtClean="0">
                    <a:latin typeface="Times New Roman" pitchFamily="18" charset="0"/>
                    <a:cs typeface="Times New Roman" pitchFamily="18" charset="0"/>
                  </a:rPr>
                  <a:t>: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1600" i="1">
                            <a:latin typeface="Cambria Math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sz="1600">
                            <a:latin typeface="Cambria Math" panose="02040503050406030204" pitchFamily="18" charset="0"/>
                          </a:rPr>
                          <m:t>K</m:t>
                        </m:r>
                        <m:r>
                          <a:rPr lang="en-US" sz="160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 sz="1600">
                            <a:latin typeface="Cambria Math" panose="02040503050406030204" pitchFamily="18" charset="0"/>
                          </a:rPr>
                          <m:t>Lu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sz="1600">
                            <a:latin typeface="Cambria Math" panose="02040503050406030204" pitchFamily="18" charset="0"/>
                          </a:rPr>
                          <m:t>r</m:t>
                        </m:r>
                      </m:den>
                    </m:f>
                    <m:r>
                      <a:rPr lang="en-US" sz="1600">
                        <a:latin typeface="Cambria Math" panose="02040503050406030204" pitchFamily="18" charset="0"/>
                      </a:rPr>
                      <m:t>≤</m:t>
                    </m:r>
                    <m:r>
                      <a:rPr lang="en-US" sz="1600">
                        <a:latin typeface="Cambria Math" panose="02040503050406030204" pitchFamily="18" charset="0"/>
                      </a:rPr>
                      <m:t>34</m:t>
                    </m:r>
                    <m:r>
                      <a:rPr lang="en-US" sz="1600" i="1">
                        <a:latin typeface="Cambria Math" panose="02040503050406030204" pitchFamily="18" charset="0"/>
                      </a:rPr>
                      <m:t>−</m:t>
                    </m:r>
                    <m:r>
                      <a:rPr lang="en-US" sz="1600">
                        <a:latin typeface="Cambria Math" panose="02040503050406030204" pitchFamily="18" charset="0"/>
                      </a:rPr>
                      <m:t>12</m:t>
                    </m:r>
                    <m:f>
                      <m:fPr>
                        <m:ctrlPr>
                          <a:rPr lang="en-US" sz="1600" i="1">
                            <a:latin typeface="Cambria Math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sz="1600">
                            <a:latin typeface="Cambria Math" panose="02040503050406030204" pitchFamily="18" charset="0"/>
                          </a:rPr>
                          <m:t>M</m:t>
                        </m:r>
                        <m:r>
                          <a:rPr lang="en-US" sz="160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sz="1600">
                            <a:latin typeface="Cambria Math" panose="02040503050406030204" pitchFamily="18" charset="0"/>
                          </a:rPr>
                          <m:t>M</m:t>
                        </m:r>
                        <m:r>
                          <a:rPr lang="en-US" sz="1600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  <m:r>
                      <a:rPr lang="en-US" sz="1600">
                        <a:latin typeface="Cambria Math" panose="02040503050406030204" pitchFamily="18" charset="0"/>
                      </a:rPr>
                      <m:t>≤</m:t>
                    </m:r>
                    <m:r>
                      <a:rPr lang="en-US" sz="1600">
                        <a:latin typeface="Cambria Math" panose="02040503050406030204" pitchFamily="18" charset="0"/>
                      </a:rPr>
                      <m:t>40</m:t>
                    </m:r>
                  </m:oMath>
                </a14:m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 </a:t>
                </a:r>
              </a:p>
              <a:p>
                <a:pPr marL="285750" indent="-285750">
                  <a:buFont typeface="Arial" pitchFamily="34" charset="0"/>
                  <a:buChar char="•"/>
                </a:pPr>
                <a:endParaRPr lang="en-US" sz="1600" dirty="0" smtClean="0">
                  <a:latin typeface="Times New Roman" pitchFamily="18" charset="0"/>
                  <a:cs typeface="Times New Roman" pitchFamily="18" charset="0"/>
                </a:endParaRPr>
              </a:p>
              <a:p>
                <a:pPr marL="285750" indent="-285750">
                  <a:buFont typeface="Arial" pitchFamily="34" charset="0"/>
                  <a:buChar char="•"/>
                </a:pPr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0.5 </a:t>
                </a:r>
                <a14:m>
                  <m:oMath xmlns:m="http://schemas.openxmlformats.org/officeDocument/2006/math">
                    <m:r>
                      <a:rPr lang="en-US" sz="1600" i="1">
                        <a:latin typeface="Cambria Math" panose="02040503050406030204" pitchFamily="18" charset="0"/>
                      </a:rPr>
                      <m:t>≤</m:t>
                    </m:r>
                  </m:oMath>
                </a14:m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 K </a:t>
                </a:r>
                <a14:m>
                  <m:oMath xmlns:m="http://schemas.openxmlformats.org/officeDocument/2006/math">
                    <m:r>
                      <a:rPr lang="en-US" sz="1600" i="1">
                        <a:latin typeface="Cambria Math" panose="02040503050406030204" pitchFamily="18" charset="0"/>
                      </a:rPr>
                      <m:t>≤</m:t>
                    </m:r>
                  </m:oMath>
                </a14:m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 1 for braced columns, use K = 1 ( critical value for considering the </a:t>
                </a:r>
                <a:r>
                  <a:rPr lang="en-US" sz="1600" dirty="0" smtClean="0">
                    <a:latin typeface="Times New Roman" pitchFamily="18" charset="0"/>
                    <a:cs typeface="Times New Roman" pitchFamily="18" charset="0"/>
                  </a:rPr>
                  <a:t>        column </a:t>
                </a:r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is short ) </a:t>
                </a:r>
                <a:r>
                  <a:rPr lang="en-US" sz="1600" dirty="0" smtClean="0">
                    <a:latin typeface="Times New Roman" pitchFamily="18" charset="0"/>
                    <a:cs typeface="Times New Roman" pitchFamily="18" charset="0"/>
                  </a:rPr>
                  <a:t>.</a:t>
                </a:r>
              </a:p>
              <a:p>
                <a:pPr marL="285750" indent="-285750">
                  <a:buFont typeface="Arial" pitchFamily="34" charset="0"/>
                  <a:buChar char="•"/>
                </a:pPr>
                <a:endParaRPr lang="en-US" sz="1600" dirty="0">
                  <a:latin typeface="Times New Roman" pitchFamily="18" charset="0"/>
                  <a:cs typeface="Times New Roman" pitchFamily="18" charset="0"/>
                </a:endParaRPr>
              </a:p>
              <a:p>
                <a:pPr marL="285750" indent="-285750">
                  <a:buFont typeface="Arial" pitchFamily="34" charset="0"/>
                  <a:buChar char="•"/>
                </a:pPr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L</a:t>
                </a:r>
                <a:r>
                  <a:rPr lang="en-US" sz="1600" baseline="-25000" dirty="0">
                    <a:latin typeface="Times New Roman" pitchFamily="18" charset="0"/>
                    <a:cs typeface="Times New Roman" pitchFamily="18" charset="0"/>
                  </a:rPr>
                  <a:t>u</a:t>
                </a:r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 = Unsupported length = 4.16 m </a:t>
                </a:r>
                <a:endParaRPr lang="en-US" sz="1600" dirty="0" smtClean="0">
                  <a:latin typeface="Times New Roman" pitchFamily="18" charset="0"/>
                  <a:cs typeface="Times New Roman" pitchFamily="18" charset="0"/>
                </a:endParaRPr>
              </a:p>
              <a:p>
                <a:pPr marL="285750" indent="-285750">
                  <a:buFont typeface="Arial" pitchFamily="34" charset="0"/>
                  <a:buChar char="•"/>
                </a:pPr>
                <a:endParaRPr lang="en-US" sz="1600" dirty="0">
                  <a:latin typeface="Times New Roman" pitchFamily="18" charset="0"/>
                  <a:cs typeface="Times New Roman" pitchFamily="18" charset="0"/>
                </a:endParaRPr>
              </a:p>
              <a:p>
                <a:pPr marL="285750" indent="-285750">
                  <a:buFont typeface="Arial" pitchFamily="34" charset="0"/>
                  <a:buChar char="•"/>
                </a:pPr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r = radius of gyration = 0.3 h = 0.3 x 0.6 = 0.18 </a:t>
                </a:r>
                <a:r>
                  <a:rPr lang="en-US" sz="1600" dirty="0" smtClean="0">
                    <a:latin typeface="Times New Roman" pitchFamily="18" charset="0"/>
                    <a:cs typeface="Times New Roman" pitchFamily="18" charset="0"/>
                  </a:rPr>
                  <a:t>m</a:t>
                </a:r>
              </a:p>
              <a:p>
                <a:pPr marL="285750" indent="-285750">
                  <a:buFont typeface="Arial" pitchFamily="34" charset="0"/>
                  <a:buChar char="•"/>
                </a:pPr>
                <a:endParaRPr lang="en-US" sz="1600" dirty="0">
                  <a:latin typeface="Times New Roman" pitchFamily="18" charset="0"/>
                  <a:cs typeface="Times New Roman" pitchFamily="18" charset="0"/>
                </a:endParaRPr>
              </a:p>
              <a:p>
                <a:pPr marL="285750" indent="-285750">
                  <a:buFont typeface="Wingdings" pitchFamily="2" charset="2"/>
                  <a:buChar char="à"/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sz="1600" i="1">
                            <a:latin typeface="Cambria Math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sz="1600">
                            <a:latin typeface="Cambria Math" panose="02040503050406030204" pitchFamily="18" charset="0"/>
                          </a:rPr>
                          <m:t>K</m:t>
                        </m:r>
                        <m:r>
                          <a:rPr lang="en-US" sz="160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 sz="1600">
                            <a:latin typeface="Cambria Math" panose="02040503050406030204" pitchFamily="18" charset="0"/>
                          </a:rPr>
                          <m:t>Lu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sz="1600">
                            <a:latin typeface="Cambria Math" panose="02040503050406030204" pitchFamily="18" charset="0"/>
                          </a:rPr>
                          <m:t>r</m:t>
                        </m:r>
                      </m:den>
                    </m:f>
                  </m:oMath>
                </a14:m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1600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sz="1600">
                            <a:latin typeface="Cambria Math" panose="02040503050406030204" pitchFamily="18" charset="0"/>
                          </a:rPr>
                          <m:t>4</m:t>
                        </m:r>
                        <m:r>
                          <a:rPr lang="en-US" sz="1600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sz="1600">
                            <a:latin typeface="Cambria Math" panose="02040503050406030204" pitchFamily="18" charset="0"/>
                          </a:rPr>
                          <m:t>16</m:t>
                        </m:r>
                      </m:num>
                      <m:den>
                        <m:r>
                          <a:rPr lang="en-US" sz="1600">
                            <a:latin typeface="Cambria Math" panose="02040503050406030204" pitchFamily="18" charset="0"/>
                          </a:rPr>
                          <m:t>0</m:t>
                        </m:r>
                        <m:r>
                          <a:rPr lang="en-US" sz="1600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sz="1600">
                            <a:latin typeface="Cambria Math" panose="02040503050406030204" pitchFamily="18" charset="0"/>
                          </a:rPr>
                          <m:t>18</m:t>
                        </m:r>
                      </m:den>
                    </m:f>
                  </m:oMath>
                </a14:m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 = 23.11 </a:t>
                </a:r>
                <a:endParaRPr lang="en-US" sz="1600" dirty="0" smtClean="0">
                  <a:latin typeface="Times New Roman" pitchFamily="18" charset="0"/>
                  <a:cs typeface="Times New Roman" pitchFamily="18" charset="0"/>
                </a:endParaRPr>
              </a:p>
              <a:p>
                <a:endParaRPr lang="en-US" sz="1600" dirty="0">
                  <a:latin typeface="Times New Roman" pitchFamily="18" charset="0"/>
                  <a:cs typeface="Times New Roman" pitchFamily="18" charset="0"/>
                </a:endParaRPr>
              </a:p>
              <a:p>
                <a:pPr marL="285750" indent="-285750">
                  <a:buFont typeface="Arial" pitchFamily="34" charset="0"/>
                  <a:buChar char="•"/>
                </a:pPr>
                <a:r>
                  <a:rPr lang="en-US" sz="1600" b="1" dirty="0">
                    <a:latin typeface="Times New Roman" pitchFamily="18" charset="0"/>
                    <a:cs typeface="Times New Roman" pitchFamily="18" charset="0"/>
                  </a:rPr>
                  <a:t>Since the moment is double curvature,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1600" b="1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sz="1600" b="1" i="1">
                            <a:latin typeface="Cambria Math" panose="02040503050406030204" pitchFamily="18" charset="0"/>
                          </a:rPr>
                          <m:t>𝐌𝟏</m:t>
                        </m:r>
                      </m:num>
                      <m:den>
                        <m:r>
                          <a:rPr lang="en-US" sz="1600" b="1" i="1">
                            <a:latin typeface="Cambria Math" panose="02040503050406030204" pitchFamily="18" charset="0"/>
                          </a:rPr>
                          <m:t>𝐌𝟐</m:t>
                        </m:r>
                      </m:den>
                    </m:f>
                  </m:oMath>
                </a14:m>
                <a:r>
                  <a:rPr lang="en-US" sz="1600" b="1" dirty="0">
                    <a:latin typeface="Times New Roman" pitchFamily="18" charset="0"/>
                    <a:cs typeface="Times New Roman" pitchFamily="18" charset="0"/>
                  </a:rPr>
                  <a:t> will be negative , so the value of </a:t>
                </a:r>
                <a:r>
                  <a:rPr lang="en-US" sz="1600" b="1" dirty="0" smtClean="0">
                    <a:latin typeface="Times New Roman" pitchFamily="18" charset="0"/>
                    <a:cs typeface="Times New Roman" pitchFamily="18" charset="0"/>
                  </a:rPr>
                  <a:t>                                ( </a:t>
                </a:r>
                <a14:m>
                  <m:oMath xmlns:m="http://schemas.openxmlformats.org/officeDocument/2006/math">
                    <m:r>
                      <a:rPr lang="en-US" sz="1600" b="1" i="1">
                        <a:latin typeface="Cambria Math" panose="02040503050406030204" pitchFamily="18" charset="0"/>
                      </a:rPr>
                      <m:t>𝟑𝟒</m:t>
                    </m:r>
                    <m:r>
                      <a:rPr lang="en-US" sz="1600" b="1" i="1">
                        <a:latin typeface="Cambria Math" panose="02040503050406030204" pitchFamily="18" charset="0"/>
                      </a:rPr>
                      <m:t>−</m:t>
                    </m:r>
                    <m:r>
                      <a:rPr lang="en-US" sz="1600" b="1" i="1">
                        <a:latin typeface="Cambria Math" panose="02040503050406030204" pitchFamily="18" charset="0"/>
                      </a:rPr>
                      <m:t>𝟏𝟐</m:t>
                    </m:r>
                    <m:f>
                      <m:fPr>
                        <m:ctrlPr>
                          <a:rPr lang="en-US" sz="1600" b="1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sz="1600" b="1" i="1">
                            <a:latin typeface="Cambria Math" panose="02040503050406030204" pitchFamily="18" charset="0"/>
                          </a:rPr>
                          <m:t>𝐌𝟏</m:t>
                        </m:r>
                      </m:num>
                      <m:den>
                        <m:r>
                          <a:rPr lang="en-US" sz="1600" b="1" i="1">
                            <a:latin typeface="Cambria Math" panose="02040503050406030204" pitchFamily="18" charset="0"/>
                          </a:rPr>
                          <m:t>𝐌𝟐</m:t>
                        </m:r>
                      </m:den>
                    </m:f>
                  </m:oMath>
                </a14:m>
                <a:r>
                  <a:rPr lang="en-US" sz="1600" b="1" dirty="0">
                    <a:latin typeface="Times New Roman" pitchFamily="18" charset="0"/>
                    <a:cs typeface="Times New Roman" pitchFamily="18" charset="0"/>
                  </a:rPr>
                  <a:t> ) will be greater than 34, so the column is short</a:t>
                </a:r>
                <a:r>
                  <a:rPr lang="en-US" b="1" dirty="0">
                    <a:latin typeface="Times New Roman" pitchFamily="18" charset="0"/>
                    <a:cs typeface="Times New Roman" pitchFamily="18" charset="0"/>
                  </a:rPr>
                  <a:t>. </a:t>
                </a:r>
                <a:r>
                  <a:rPr lang="en-US" dirty="0">
                    <a:latin typeface="Times New Roman" pitchFamily="18" charset="0"/>
                    <a:cs typeface="Times New Roman" pitchFamily="18" charset="0"/>
                  </a:rPr>
                  <a:t/>
                </a:r>
                <a:br>
                  <a:rPr lang="en-US" dirty="0">
                    <a:latin typeface="Times New Roman" pitchFamily="18" charset="0"/>
                    <a:cs typeface="Times New Roman" pitchFamily="18" charset="0"/>
                  </a:rPr>
                </a:br>
                <a:endParaRPr lang="en-US" dirty="0">
                  <a:latin typeface="Times New Roman" pitchFamily="18" charset="0"/>
                  <a:cs typeface="Times New Roman" pitchFamily="18" charset="0"/>
                </a:endParaRPr>
              </a:p>
              <a:p>
                <a:pPr marL="285750" indent="-285750">
                  <a:buFont typeface="Wingdings" pitchFamily="2" charset="2"/>
                  <a:buChar char="§"/>
                </a:pPr>
                <a:endParaRPr lang="en-US" dirty="0"/>
              </a:p>
              <a:p>
                <a:pPr marL="285750" indent="-285750">
                  <a:buFont typeface="Wingdings" pitchFamily="2" charset="2"/>
                  <a:buChar char="§"/>
                </a:pPr>
                <a:endParaRPr lang="en-US" dirty="0"/>
              </a:p>
            </p:txBody>
          </p:sp>
        </mc:Choice>
        <mc:Fallback xmlns="">
          <p:sp>
            <p:nvSpPr>
              <p:cNvPr id="4" name="عنصر نائب للمحتوى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0"/>
              </p:nvPr>
            </p:nvSpPr>
            <p:spPr>
              <a:xfrm>
                <a:off x="1835696" y="0"/>
                <a:ext cx="7632848" cy="6858000"/>
              </a:xfrm>
              <a:blipFill rotWithShape="1">
                <a:blip r:embed="rId2"/>
                <a:stretch>
                  <a:fillRect t="-2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عنصر نائب لرقم الشريحة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8B7A0DC-C7A8-4E38-9E21-ADFE0436B18E}" type="slidenum">
              <a:rPr lang="en-US" smtClean="0"/>
              <a:pPr/>
              <a:t>109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0322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00BDA1E0-C3E8-4974-91D0-925AC347133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34072" y="634987"/>
            <a:ext cx="6563072" cy="460648"/>
          </a:xfrm>
        </p:spPr>
        <p:txBody>
          <a:bodyPr/>
          <a:lstStyle/>
          <a:p>
            <a:pPr marL="342900" indent="-342900">
              <a:buFont typeface="Wingdings" pitchFamily="2" charset="2"/>
              <a:buChar char="Ø"/>
            </a:pPr>
            <a:r>
              <a:rPr lang="en-US" dirty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Loads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A88180C2-3A87-4697-BF65-2D49B52E79CD}"/>
              </a:ext>
            </a:extLst>
          </p:cNvPr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pPr marL="285750" indent="-285750">
              <a:buFont typeface="Wingdings" pitchFamily="2" charset="2"/>
              <a:buChar char="v"/>
            </a:pP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Gravity loads </a:t>
            </a:r>
          </a:p>
          <a:p>
            <a:pPr marL="285750" indent="-285750">
              <a:buFont typeface="Wingdings" pitchFamily="2" charset="2"/>
              <a:buChar char="v"/>
            </a:pPr>
            <a:endParaRPr lang="en-US" sz="1800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itchFamily="2" charset="2"/>
              <a:buChar char="ü"/>
            </a:pP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Dead loads</a:t>
            </a:r>
          </a:p>
          <a:p>
            <a:pPr marL="285750" indent="-285750">
              <a:buFont typeface="Wingdings" pitchFamily="2" charset="2"/>
              <a:buChar char="ü"/>
            </a:pPr>
            <a:endParaRPr lang="en-US" sz="1800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itchFamily="2" charset="2"/>
              <a:buChar char="ü"/>
            </a:pP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Superimposed loads </a:t>
            </a:r>
          </a:p>
          <a:p>
            <a:pPr marL="285750" indent="-285750">
              <a:buFont typeface="Wingdings" pitchFamily="2" charset="2"/>
              <a:buChar char="ü"/>
            </a:pPr>
            <a:endParaRPr lang="en-US" sz="1800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itchFamily="2" charset="2"/>
              <a:buChar char="ü"/>
            </a:pP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Live loads </a:t>
            </a:r>
          </a:p>
          <a:p>
            <a:pPr marL="285750" indent="-285750">
              <a:buFont typeface="Wingdings" pitchFamily="2" charset="2"/>
              <a:buChar char="ü"/>
            </a:pPr>
            <a:endParaRPr lang="en-US" sz="1800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itchFamily="2" charset="2"/>
              <a:buChar char="v"/>
            </a:pP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Lateral loads </a:t>
            </a:r>
            <a:endParaRPr lang="en-US" sz="1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عنصر نائب لرقم الشريحة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8B7A0DC-C7A8-4E38-9E21-ADFE0436B18E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528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4" name="عنصر نائب للمحتوى 3"/>
              <p:cNvSpPr>
                <a:spLocks noGrp="1"/>
              </p:cNvSpPr>
              <p:nvPr>
                <p:ph idx="10"/>
              </p:nvPr>
            </p:nvSpPr>
            <p:spPr>
              <a:xfrm>
                <a:off x="1835696" y="260648"/>
                <a:ext cx="7308304" cy="6597352"/>
              </a:xfrm>
            </p:spPr>
            <p:txBody>
              <a:bodyPr/>
              <a:lstStyle/>
              <a:p>
                <a:pPr marL="285750" indent="-285750">
                  <a:buFont typeface="Wingdings" pitchFamily="2" charset="2"/>
                  <a:buChar char="ü"/>
                </a:pPr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Check the adequacy of amount of steel for this section using </a:t>
                </a:r>
                <a:r>
                  <a:rPr lang="en-US" sz="1600" dirty="0" smtClean="0"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en-US" sz="1600" dirty="0" err="1" smtClean="0">
                    <a:latin typeface="Times New Roman" pitchFamily="18" charset="0"/>
                    <a:cs typeface="Times New Roman" pitchFamily="18" charset="0"/>
                  </a:rPr>
                  <a:t>Breslar</a:t>
                </a:r>
                <a:r>
                  <a:rPr lang="en-US" sz="1600" dirty="0" smtClean="0">
                    <a:latin typeface="Times New Roman" pitchFamily="18" charset="0"/>
                    <a:cs typeface="Times New Roman" pitchFamily="18" charset="0"/>
                  </a:rPr>
                  <a:t>  method </a:t>
                </a:r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: </a:t>
                </a:r>
              </a:p>
              <a:p>
                <a:r>
                  <a:rPr lang="en-US" sz="1600" dirty="0" smtClean="0">
                    <a:latin typeface="Times New Roman" pitchFamily="18" charset="0"/>
                    <a:cs typeface="Times New Roman" pitchFamily="18" charset="0"/>
                  </a:rPr>
                  <a:t>                                            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1600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sz="160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sz="1600">
                            <a:latin typeface="Cambria Math" panose="02040503050406030204" pitchFamily="18" charset="0"/>
                            <a:sym typeface="Symbol"/>
                          </a:rPr>
                          <m:t></m:t>
                        </m:r>
                        <m:r>
                          <m:rPr>
                            <m:sty m:val="p"/>
                          </m:rPr>
                          <a:rPr lang="en-US" sz="1600">
                            <a:latin typeface="Cambria Math" panose="02040503050406030204" pitchFamily="18" charset="0"/>
                          </a:rPr>
                          <m:t>Pn</m:t>
                        </m:r>
                      </m:den>
                    </m:f>
                    <m:r>
                      <a:rPr lang="en-US" sz="160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1600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sz="160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sz="1600">
                            <a:latin typeface="Cambria Math" panose="02040503050406030204" pitchFamily="18" charset="0"/>
                            <a:sym typeface="Symbol"/>
                          </a:rPr>
                          <m:t></m:t>
                        </m:r>
                        <m:r>
                          <m:rPr>
                            <m:sty m:val="p"/>
                          </m:rPr>
                          <a:rPr lang="en-US" sz="1600">
                            <a:latin typeface="Cambria Math" panose="02040503050406030204" pitchFamily="18" charset="0"/>
                          </a:rPr>
                          <m:t>Pn</m:t>
                        </m:r>
                        <m:r>
                          <a:rPr lang="en-US" sz="1600">
                            <a:latin typeface="Cambria Math" panose="02040503050406030204" pitchFamily="18" charset="0"/>
                          </a:rPr>
                          <m:t>3</m:t>
                        </m:r>
                      </m:den>
                    </m:f>
                    <m:r>
                      <a:rPr lang="en-US" sz="1600">
                        <a:latin typeface="Cambria Math" panose="02040503050406030204" pitchFamily="18" charset="0"/>
                      </a:rPr>
                      <m:t>+</m:t>
                    </m:r>
                    <m:f>
                      <m:fPr>
                        <m:ctrlPr>
                          <a:rPr lang="en-US" sz="1600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sz="160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sz="1600">
                            <a:latin typeface="Cambria Math" panose="02040503050406030204" pitchFamily="18" charset="0"/>
                            <a:sym typeface="Symbol"/>
                          </a:rPr>
                          <m:t></m:t>
                        </m:r>
                        <m:r>
                          <m:rPr>
                            <m:sty m:val="p"/>
                          </m:rPr>
                          <a:rPr lang="en-US" sz="1600">
                            <a:latin typeface="Cambria Math" panose="02040503050406030204" pitchFamily="18" charset="0"/>
                          </a:rPr>
                          <m:t>Pn</m:t>
                        </m:r>
                        <m:r>
                          <a:rPr lang="en-US" sz="1600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  <m:r>
                      <a:rPr lang="en-US" sz="1600">
                        <a:latin typeface="Cambria Math" panose="02040503050406030204" pitchFamily="18" charset="0"/>
                      </a:rPr>
                      <m:t>+</m:t>
                    </m:r>
                    <m:f>
                      <m:fPr>
                        <m:ctrlPr>
                          <a:rPr lang="en-US" sz="1600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sz="160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sz="1600">
                            <a:latin typeface="Cambria Math" panose="02040503050406030204" pitchFamily="18" charset="0"/>
                            <a:sym typeface="Symbol"/>
                          </a:rPr>
                          <m:t></m:t>
                        </m:r>
                        <m:r>
                          <m:rPr>
                            <m:sty m:val="p"/>
                          </m:rPr>
                          <a:rPr lang="en-US" sz="1600">
                            <a:latin typeface="Cambria Math" panose="02040503050406030204" pitchFamily="18" charset="0"/>
                          </a:rPr>
                          <m:t>Pno</m:t>
                        </m:r>
                      </m:den>
                    </m:f>
                  </m:oMath>
                </a14:m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 </a:t>
                </a:r>
              </a:p>
              <a:p>
                <a:pPr marL="285750" indent="-285750">
                  <a:buFont typeface="Wingdings" pitchFamily="2" charset="2"/>
                  <a:buChar char="§"/>
                </a:pPr>
                <a:endParaRPr lang="en-US" sz="1600" dirty="0" smtClean="0">
                  <a:latin typeface="Times New Roman" pitchFamily="18" charset="0"/>
                  <a:cs typeface="Times New Roman" pitchFamily="18" charset="0"/>
                </a:endParaRPr>
              </a:p>
              <a:p>
                <a:pPr marL="285750" indent="-285750">
                  <a:buFont typeface="Wingdings" pitchFamily="2" charset="2"/>
                  <a:buChar char="§"/>
                </a:pPr>
                <a14:m>
                  <m:oMath xmlns:m="http://schemas.openxmlformats.org/officeDocument/2006/math">
                    <m:r>
                      <a:rPr lang="en-US" sz="1600" i="1">
                        <a:latin typeface="Cambria Math" panose="02040503050406030204" pitchFamily="18" charset="0"/>
                      </a:rPr>
                      <m:t>∅</m:t>
                    </m:r>
                  </m:oMath>
                </a14:m>
                <a:r>
                  <a:rPr lang="en-US" sz="1600" dirty="0" err="1">
                    <a:latin typeface="Times New Roman" pitchFamily="18" charset="0"/>
                    <a:cs typeface="Times New Roman" pitchFamily="18" charset="0"/>
                  </a:rPr>
                  <a:t>P</a:t>
                </a:r>
                <a:r>
                  <a:rPr lang="en-US" sz="1600" baseline="-25000" dirty="0" err="1">
                    <a:latin typeface="Times New Roman" pitchFamily="18" charset="0"/>
                    <a:cs typeface="Times New Roman" pitchFamily="18" charset="0"/>
                  </a:rPr>
                  <a:t>no</a:t>
                </a:r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 = 0.65 x 0.8 ( 0.85 x 24 x ( 600 x 600 ) + 420 x 0.01 x ( 600 x 600 ) </a:t>
                </a:r>
                <a:r>
                  <a:rPr lang="en-US" sz="1600" dirty="0" smtClean="0">
                    <a:latin typeface="Times New Roman" pitchFamily="18" charset="0"/>
                    <a:cs typeface="Times New Roman" pitchFamily="18" charset="0"/>
                  </a:rPr>
                  <a:t>)  </a:t>
                </a:r>
                <a:br>
                  <a:rPr lang="en-US" sz="1600" dirty="0" smtClean="0">
                    <a:latin typeface="Times New Roman" pitchFamily="18" charset="0"/>
                    <a:cs typeface="Times New Roman" pitchFamily="18" charset="0"/>
                  </a:rPr>
                </a:br>
                <a:endParaRPr lang="en-US" sz="1600" dirty="0">
                  <a:latin typeface="Times New Roman" pitchFamily="18" charset="0"/>
                  <a:cs typeface="Times New Roman" pitchFamily="18" charset="0"/>
                </a:endParaRPr>
              </a:p>
              <a:p>
                <a:r>
                  <a:rPr lang="en-US" sz="1600" dirty="0">
                    <a:latin typeface="Times New Roman" pitchFamily="18" charset="0"/>
                    <a:cs typeface="Times New Roman" pitchFamily="18" charset="0"/>
                    <a:sym typeface="Wingdings"/>
                  </a:rPr>
                  <a:t></a:t>
                </a:r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  </a:t>
                </a:r>
                <a14:m>
                  <m:oMath xmlns:m="http://schemas.openxmlformats.org/officeDocument/2006/math">
                    <m:r>
                      <a:rPr lang="en-US" sz="1600" i="1">
                        <a:latin typeface="Cambria Math" panose="02040503050406030204" pitchFamily="18" charset="0"/>
                      </a:rPr>
                      <m:t>∅</m:t>
                    </m:r>
                  </m:oMath>
                </a14:m>
                <a:r>
                  <a:rPr lang="en-US" sz="1600" dirty="0" err="1">
                    <a:latin typeface="Times New Roman" pitchFamily="18" charset="0"/>
                    <a:cs typeface="Times New Roman" pitchFamily="18" charset="0"/>
                  </a:rPr>
                  <a:t>P</a:t>
                </a:r>
                <a:r>
                  <a:rPr lang="en-US" sz="1600" baseline="-25000" dirty="0" err="1">
                    <a:latin typeface="Times New Roman" pitchFamily="18" charset="0"/>
                    <a:cs typeface="Times New Roman" pitchFamily="18" charset="0"/>
                  </a:rPr>
                  <a:t>no</a:t>
                </a:r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 = 4605 </a:t>
                </a:r>
                <a:r>
                  <a:rPr lang="en-US" sz="1600" dirty="0" err="1">
                    <a:latin typeface="Times New Roman" pitchFamily="18" charset="0"/>
                    <a:cs typeface="Times New Roman" pitchFamily="18" charset="0"/>
                  </a:rPr>
                  <a:t>kN</a:t>
                </a:r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 .</a:t>
                </a:r>
              </a:p>
              <a:p>
                <a:pPr marL="285750" indent="-285750">
                  <a:buFont typeface="Wingdings" pitchFamily="2" charset="2"/>
                  <a:buChar char="§"/>
                </a:pPr>
                <a:endParaRPr lang="en-US" sz="1600" dirty="0" smtClean="0">
                  <a:latin typeface="Times New Roman" pitchFamily="18" charset="0"/>
                  <a:cs typeface="Times New Roman" pitchFamily="18" charset="0"/>
                </a:endParaRPr>
              </a:p>
              <a:p>
                <a:pPr marL="285750" indent="-285750">
                  <a:buFont typeface="Wingdings" pitchFamily="2" charset="2"/>
                  <a:buChar char="§"/>
                </a:pPr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To find </a:t>
                </a:r>
                <a14:m>
                  <m:oMath xmlns:m="http://schemas.openxmlformats.org/officeDocument/2006/math">
                    <m:r>
                      <a:rPr lang="en-US" sz="1600" i="1">
                        <a:latin typeface="Cambria Math" panose="02040503050406030204" pitchFamily="18" charset="0"/>
                      </a:rPr>
                      <m:t>∅</m:t>
                    </m:r>
                  </m:oMath>
                </a14:m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P</a:t>
                </a:r>
                <a:r>
                  <a:rPr lang="en-US" sz="1600" baseline="-25000" dirty="0">
                    <a:latin typeface="Times New Roman" pitchFamily="18" charset="0"/>
                    <a:cs typeface="Times New Roman" pitchFamily="18" charset="0"/>
                  </a:rPr>
                  <a:t>n3</a:t>
                </a:r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 and </a:t>
                </a:r>
                <a14:m>
                  <m:oMath xmlns:m="http://schemas.openxmlformats.org/officeDocument/2006/math">
                    <m:r>
                      <a:rPr lang="en-US" sz="1600" i="1">
                        <a:latin typeface="Cambria Math" panose="02040503050406030204" pitchFamily="18" charset="0"/>
                      </a:rPr>
                      <m:t>∅</m:t>
                    </m:r>
                  </m:oMath>
                </a14:m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P</a:t>
                </a:r>
                <a:r>
                  <a:rPr lang="en-US" sz="1600" baseline="-25000" dirty="0">
                    <a:latin typeface="Times New Roman" pitchFamily="18" charset="0"/>
                    <a:cs typeface="Times New Roman" pitchFamily="18" charset="0"/>
                  </a:rPr>
                  <a:t>n2</a:t>
                </a:r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 , draw interaction diagram for </a:t>
                </a:r>
                <a14:m>
                  <m:oMath xmlns:m="http://schemas.openxmlformats.org/officeDocument/2006/math">
                    <m:r>
                      <a:rPr lang="en-US" sz="1600" i="1">
                        <a:latin typeface="Cambria Math" panose="02040503050406030204" pitchFamily="18" charset="0"/>
                      </a:rPr>
                      <m:t>𝜌</m:t>
                    </m:r>
                  </m:oMath>
                </a14:m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 = 0.01 in both directions</a:t>
                </a:r>
                <a:r>
                  <a:rPr lang="en-US" sz="1600" dirty="0" smtClean="0">
                    <a:latin typeface="Times New Roman" pitchFamily="18" charset="0"/>
                    <a:cs typeface="Times New Roman" pitchFamily="18" charset="0"/>
                  </a:rPr>
                  <a:t>.</a:t>
                </a:r>
              </a:p>
              <a:p>
                <a:pPr marL="285750" indent="-285750">
                  <a:buFont typeface="Wingdings" pitchFamily="2" charset="2"/>
                  <a:buChar char="§"/>
                </a:pPr>
                <a:endParaRPr lang="en-US" sz="1600" dirty="0">
                  <a:latin typeface="Times New Roman" pitchFamily="18" charset="0"/>
                  <a:cs typeface="Times New Roman" pitchFamily="18" charset="0"/>
                </a:endParaRPr>
              </a:p>
              <a:p>
                <a:pPr marL="285750" indent="-285750">
                  <a:buFont typeface="Wingdings" pitchFamily="2" charset="2"/>
                  <a:buChar char="§"/>
                </a:pPr>
                <a:endParaRPr lang="en-US" sz="1600" dirty="0" smtClean="0">
                  <a:latin typeface="Times New Roman" pitchFamily="18" charset="0"/>
                  <a:cs typeface="Times New Roman" pitchFamily="18" charset="0"/>
                </a:endParaRPr>
              </a:p>
              <a:p>
                <a:pPr marL="285750" indent="-285750">
                  <a:buFont typeface="Wingdings" pitchFamily="2" charset="2"/>
                  <a:buChar char="§"/>
                </a:pPr>
                <a:endParaRPr lang="en-US" sz="1600" dirty="0">
                  <a:latin typeface="Times New Roman" pitchFamily="18" charset="0"/>
                  <a:cs typeface="Times New Roman" pitchFamily="18" charset="0"/>
                </a:endParaRPr>
              </a:p>
              <a:p>
                <a:pPr marL="285750" indent="-285750">
                  <a:buFont typeface="Wingdings" pitchFamily="2" charset="2"/>
                  <a:buChar char="§"/>
                </a:pPr>
                <a:endParaRPr lang="en-US" sz="1600" dirty="0" smtClean="0">
                  <a:latin typeface="Times New Roman" pitchFamily="18" charset="0"/>
                  <a:cs typeface="Times New Roman" pitchFamily="18" charset="0"/>
                </a:endParaRPr>
              </a:p>
              <a:p>
                <a:pPr marL="285750" indent="-285750">
                  <a:buFont typeface="Wingdings" pitchFamily="2" charset="2"/>
                  <a:buChar char="§"/>
                </a:pPr>
                <a:endParaRPr lang="en-US" sz="1600" dirty="0">
                  <a:latin typeface="Times New Roman" pitchFamily="18" charset="0"/>
                  <a:cs typeface="Times New Roman" pitchFamily="18" charset="0"/>
                </a:endParaRPr>
              </a:p>
              <a:p>
                <a:pPr marL="285750" indent="-285750">
                  <a:buFont typeface="Wingdings" pitchFamily="2" charset="2"/>
                  <a:buChar char="§"/>
                </a:pPr>
                <a:endParaRPr lang="en-US" sz="1600" dirty="0" smtClean="0">
                  <a:latin typeface="Times New Roman" pitchFamily="18" charset="0"/>
                  <a:cs typeface="Times New Roman" pitchFamily="18" charset="0"/>
                </a:endParaRPr>
              </a:p>
              <a:p>
                <a:pPr marL="285750" indent="-285750">
                  <a:buFont typeface="Wingdings" pitchFamily="2" charset="2"/>
                  <a:buChar char="§"/>
                </a:pPr>
                <a:endParaRPr lang="en-US" sz="1600" dirty="0">
                  <a:latin typeface="Times New Roman" pitchFamily="18" charset="0"/>
                  <a:cs typeface="Times New Roman" pitchFamily="18" charset="0"/>
                </a:endParaRPr>
              </a:p>
              <a:p>
                <a:endParaRPr lang="en-US" sz="1600" dirty="0" smtClean="0">
                  <a:latin typeface="Times New Roman" pitchFamily="18" charset="0"/>
                  <a:cs typeface="Times New Roman" pitchFamily="18" charset="0"/>
                </a:endParaRPr>
              </a:p>
              <a:p>
                <a:pPr marL="285750" indent="-285750">
                  <a:buFont typeface="Wingdings" pitchFamily="2" charset="2"/>
                  <a:buChar char="§"/>
                </a:pPr>
                <a:endParaRPr lang="en-US" sz="1600" dirty="0">
                  <a:latin typeface="Times New Roman" pitchFamily="18" charset="0"/>
                  <a:cs typeface="Times New Roman" pitchFamily="18" charset="0"/>
                </a:endParaRPr>
              </a:p>
              <a:p>
                <a:endParaRPr lang="en-US" sz="1600" i="1" dirty="0">
                  <a:latin typeface="Cambria Math"/>
                </a:endParaRPr>
              </a:p>
              <a:p>
                <a:endParaRPr lang="en-US" sz="1600" dirty="0">
                  <a:latin typeface="Times New Roman" pitchFamily="18" charset="0"/>
                  <a:cs typeface="Times New Roman" pitchFamily="18" charset="0"/>
                </a:endParaRPr>
              </a:p>
              <a:p>
                <a:r>
                  <a:rPr lang="en-US" sz="1600" dirty="0">
                    <a:latin typeface="Times New Roman" pitchFamily="18" charset="0"/>
                    <a:cs typeface="Times New Roman" pitchFamily="18" charset="0"/>
                    <a:sym typeface="Wingdings"/>
                  </a:rPr>
                  <a:t></a:t>
                </a:r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1600" b="1" i="1">
                        <a:latin typeface="Cambria Math"/>
                      </a:rPr>
                      <m:t>∅</m:t>
                    </m:r>
                  </m:oMath>
                </a14:m>
                <a:r>
                  <a:rPr lang="en-US" sz="1600" b="1" dirty="0" err="1">
                    <a:latin typeface="Times New Roman" pitchFamily="18" charset="0"/>
                    <a:cs typeface="Times New Roman" pitchFamily="18" charset="0"/>
                  </a:rPr>
                  <a:t>P</a:t>
                </a:r>
                <a:r>
                  <a:rPr lang="en-US" sz="1600" b="1" baseline="-25000" dirty="0" err="1">
                    <a:latin typeface="Times New Roman" pitchFamily="18" charset="0"/>
                    <a:cs typeface="Times New Roman" pitchFamily="18" charset="0"/>
                  </a:rPr>
                  <a:t>n</a:t>
                </a:r>
                <a:r>
                  <a:rPr lang="en-US" sz="1600" b="1" dirty="0">
                    <a:latin typeface="Times New Roman" pitchFamily="18" charset="0"/>
                    <a:cs typeface="Times New Roman" pitchFamily="18" charset="0"/>
                  </a:rPr>
                  <a:t> = 1577 </a:t>
                </a:r>
                <a:r>
                  <a:rPr lang="en-US" sz="1600" b="1" dirty="0" err="1">
                    <a:latin typeface="Times New Roman" pitchFamily="18" charset="0"/>
                    <a:cs typeface="Times New Roman" pitchFamily="18" charset="0"/>
                  </a:rPr>
                  <a:t>kN</a:t>
                </a:r>
                <a:r>
                  <a:rPr lang="en-US" sz="1600" b="1" dirty="0">
                    <a:latin typeface="Times New Roman" pitchFamily="18" charset="0"/>
                    <a:cs typeface="Times New Roman" pitchFamily="18" charset="0"/>
                  </a:rPr>
                  <a:t> &gt; 1524 </a:t>
                </a:r>
                <a:r>
                  <a:rPr lang="en-US" sz="1600" b="1" dirty="0" err="1">
                    <a:latin typeface="Times New Roman" pitchFamily="18" charset="0"/>
                    <a:cs typeface="Times New Roman" pitchFamily="18" charset="0"/>
                  </a:rPr>
                  <a:t>kN</a:t>
                </a:r>
                <a:r>
                  <a:rPr lang="en-US" sz="1600" b="1" dirty="0">
                    <a:latin typeface="Times New Roman" pitchFamily="18" charset="0"/>
                    <a:cs typeface="Times New Roman" pitchFamily="18" charset="0"/>
                  </a:rPr>
                  <a:t> , then 1% reinforcement is adequate </a:t>
                </a:r>
              </a:p>
              <a:p>
                <a:endParaRPr lang="en-US" dirty="0"/>
              </a:p>
              <a:p>
                <a:pPr marL="285750" indent="-285750">
                  <a:buFont typeface="Wingdings" pitchFamily="2" charset="2"/>
                  <a:buChar char="§"/>
                </a:pPr>
                <a:endParaRPr lang="en-US" dirty="0" smtClean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4" name="عنصر نائب للمحتوى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0"/>
              </p:nvPr>
            </p:nvSpPr>
            <p:spPr>
              <a:xfrm>
                <a:off x="1835696" y="260648"/>
                <a:ext cx="7308304" cy="6597352"/>
              </a:xfrm>
              <a:blipFill rotWithShape="1">
                <a:blip r:embed="rId2"/>
                <a:stretch>
                  <a:fillRect t="-27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صورة 4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1795" y="2853097"/>
            <a:ext cx="3816424" cy="2876550"/>
          </a:xfrm>
          <a:prstGeom prst="rect">
            <a:avLst/>
          </a:prstGeom>
        </p:spPr>
      </p:pic>
      <p:pic>
        <p:nvPicPr>
          <p:cNvPr id="6" name="صورة 5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8256" y="2853097"/>
            <a:ext cx="3879273" cy="287655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عنصر نائب لرقم الشريحة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8B7A0DC-C7A8-4E38-9E21-ADFE0436B18E}" type="slidenum">
              <a:rPr lang="en-US" smtClean="0"/>
              <a:pPr/>
              <a:t>110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3224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2123728" y="332656"/>
            <a:ext cx="6563072" cy="460648"/>
          </a:xfrm>
        </p:spPr>
        <p:txBody>
          <a:bodyPr/>
          <a:lstStyle/>
          <a:p>
            <a:pPr marL="342900" indent="-342900">
              <a:buFont typeface="Wingdings" pitchFamily="2" charset="2"/>
              <a:buChar char="q"/>
            </a:pPr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Columns detailing's </a:t>
            </a:r>
            <a:endParaRPr lang="en-US" dirty="0">
              <a:solidFill>
                <a:schemeClr val="tx2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7" name="عنصر نائب للمحتوى 6"/>
              <p:cNvGraphicFramePr>
                <a:graphicFrameLocks noGrp="1"/>
              </p:cNvGraphicFramePr>
              <p:nvPr>
                <p:ph idx="10"/>
                <p:extLst>
                  <p:ext uri="{D42A27DB-BD31-4B8C-83A1-F6EECF244321}">
                    <p14:modId xmlns:p14="http://schemas.microsoft.com/office/powerpoint/2010/main" val="3197518611"/>
                  </p:ext>
                </p:extLst>
              </p:nvPr>
            </p:nvGraphicFramePr>
            <p:xfrm>
              <a:off x="2195736" y="1628802"/>
              <a:ext cx="6480720" cy="4320477"/>
            </p:xfrm>
            <a:graphic>
              <a:graphicData uri="http://schemas.openxmlformats.org/drawingml/2006/table">
                <a:tbl>
                  <a:tblPr firstRow="1" firstCol="1" bandRow="1"/>
                  <a:tblGrid>
                    <a:gridCol w="3240360"/>
                    <a:gridCol w="3240360"/>
                  </a:tblGrid>
                  <a:tr h="480053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30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050">
                              <a:effectLst/>
                              <a:latin typeface="Times New Roman"/>
                              <a:ea typeface="Times New Roman"/>
                              <a:cs typeface="Arial"/>
                            </a:rPr>
                            <a:t>Group Number</a:t>
                          </a:r>
                          <a:endParaRPr lang="en-US" sz="1200">
                            <a:effectLst/>
                            <a:latin typeface="Times New Roman"/>
                            <a:ea typeface="Times New Roman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30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050">
                              <a:effectLst/>
                              <a:latin typeface="Times New Roman"/>
                              <a:ea typeface="Times New Roman"/>
                              <a:cs typeface="Arial"/>
                            </a:rPr>
                            <a:t>Reinforcement</a:t>
                          </a:r>
                          <a:endParaRPr lang="en-US" sz="1200">
                            <a:effectLst/>
                            <a:latin typeface="Times New Roman"/>
                            <a:ea typeface="Times New Roman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480053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30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050">
                              <a:effectLst/>
                              <a:latin typeface="Times New Roman"/>
                              <a:ea typeface="Times New Roman"/>
                              <a:cs typeface="Arial"/>
                            </a:rPr>
                            <a:t>1</a:t>
                          </a:r>
                          <a:endParaRPr lang="en-US" sz="1200">
                            <a:effectLst/>
                            <a:latin typeface="Times New Roman"/>
                            <a:ea typeface="Times New Roman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30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050">
                              <a:effectLst/>
                              <a:latin typeface="Times New Roman"/>
                              <a:ea typeface="Times New Roman"/>
                              <a:cs typeface="Arial"/>
                            </a:rPr>
                            <a:t>8</a:t>
                          </a:r>
                          <a14:m>
                            <m:oMath xmlns:m="http://schemas.openxmlformats.org/officeDocument/2006/math">
                              <m:r>
                                <a:rPr lang="en-US" sz="1050" i="1">
                                  <a:effectLst/>
                                  <a:latin typeface="Cambria Math"/>
                                  <a:ea typeface="Times New Roman"/>
                                  <a:cs typeface="Arial"/>
                                </a:rPr>
                                <m:t>∅</m:t>
                              </m:r>
                            </m:oMath>
                          </a14:m>
                          <a:r>
                            <a:rPr lang="en-US" sz="1050">
                              <a:effectLst/>
                              <a:latin typeface="Times New Roman"/>
                              <a:ea typeface="Times New Roman"/>
                              <a:cs typeface="Arial"/>
                            </a:rPr>
                            <a:t>20</a:t>
                          </a:r>
                          <a:endParaRPr lang="en-US" sz="1200">
                            <a:effectLst/>
                            <a:latin typeface="Times New Roman"/>
                            <a:ea typeface="Times New Roman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480053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30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050">
                              <a:effectLst/>
                              <a:latin typeface="Times New Roman"/>
                              <a:ea typeface="Times New Roman"/>
                              <a:cs typeface="Arial"/>
                            </a:rPr>
                            <a:t>2</a:t>
                          </a:r>
                          <a:endParaRPr lang="en-US" sz="1200">
                            <a:effectLst/>
                            <a:latin typeface="Times New Roman"/>
                            <a:ea typeface="Times New Roman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30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050">
                              <a:effectLst/>
                              <a:latin typeface="Times New Roman"/>
                              <a:ea typeface="Times New Roman"/>
                              <a:cs typeface="Arial"/>
                            </a:rPr>
                            <a:t>12</a:t>
                          </a:r>
                          <a14:m>
                            <m:oMath xmlns:m="http://schemas.openxmlformats.org/officeDocument/2006/math">
                              <m:r>
                                <a:rPr lang="en-US" sz="1050" i="1">
                                  <a:effectLst/>
                                  <a:latin typeface="Cambria Math"/>
                                  <a:ea typeface="Times New Roman"/>
                                  <a:cs typeface="Arial"/>
                                </a:rPr>
                                <m:t>∅</m:t>
                              </m:r>
                            </m:oMath>
                          </a14:m>
                          <a:r>
                            <a:rPr lang="en-US" sz="1050">
                              <a:effectLst/>
                              <a:latin typeface="Times New Roman"/>
                              <a:ea typeface="Times New Roman"/>
                              <a:cs typeface="Arial"/>
                            </a:rPr>
                            <a:t>20</a:t>
                          </a:r>
                          <a:endParaRPr lang="en-US" sz="1200">
                            <a:effectLst/>
                            <a:latin typeface="Times New Roman"/>
                            <a:ea typeface="Times New Roman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480053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30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050">
                              <a:effectLst/>
                              <a:latin typeface="Times New Roman"/>
                              <a:ea typeface="Times New Roman"/>
                              <a:cs typeface="Arial"/>
                            </a:rPr>
                            <a:t>3</a:t>
                          </a:r>
                          <a:endParaRPr lang="en-US" sz="1200">
                            <a:effectLst/>
                            <a:latin typeface="Times New Roman"/>
                            <a:ea typeface="Times New Roman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30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050">
                              <a:effectLst/>
                              <a:latin typeface="Times New Roman"/>
                              <a:ea typeface="Times New Roman"/>
                              <a:cs typeface="Arial"/>
                            </a:rPr>
                            <a:t>8</a:t>
                          </a:r>
                          <a14:m>
                            <m:oMath xmlns:m="http://schemas.openxmlformats.org/officeDocument/2006/math">
                              <m:r>
                                <a:rPr lang="en-US" sz="1050" i="1">
                                  <a:effectLst/>
                                  <a:latin typeface="Cambria Math"/>
                                  <a:ea typeface="Times New Roman"/>
                                  <a:cs typeface="Arial"/>
                                </a:rPr>
                                <m:t>∅</m:t>
                              </m:r>
                            </m:oMath>
                          </a14:m>
                          <a:r>
                            <a:rPr lang="en-US" sz="1050">
                              <a:effectLst/>
                              <a:latin typeface="Times New Roman"/>
                              <a:ea typeface="Times New Roman"/>
                              <a:cs typeface="Arial"/>
                            </a:rPr>
                            <a:t>32</a:t>
                          </a:r>
                          <a:endParaRPr lang="en-US" sz="1200">
                            <a:effectLst/>
                            <a:latin typeface="Times New Roman"/>
                            <a:ea typeface="Times New Roman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480053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30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050">
                              <a:effectLst/>
                              <a:latin typeface="Times New Roman"/>
                              <a:ea typeface="Times New Roman"/>
                              <a:cs typeface="Arial"/>
                            </a:rPr>
                            <a:t>4</a:t>
                          </a:r>
                          <a:endParaRPr lang="en-US" sz="1200">
                            <a:effectLst/>
                            <a:latin typeface="Times New Roman"/>
                            <a:ea typeface="Times New Roman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30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050">
                              <a:effectLst/>
                              <a:latin typeface="Times New Roman"/>
                              <a:ea typeface="Times New Roman"/>
                              <a:cs typeface="Arial"/>
                            </a:rPr>
                            <a:t>8</a:t>
                          </a:r>
                          <a14:m>
                            <m:oMath xmlns:m="http://schemas.openxmlformats.org/officeDocument/2006/math">
                              <m:r>
                                <a:rPr lang="en-US" sz="1050" i="1">
                                  <a:effectLst/>
                                  <a:latin typeface="Cambria Math"/>
                                  <a:ea typeface="Times New Roman"/>
                                  <a:cs typeface="Arial"/>
                                </a:rPr>
                                <m:t>∅</m:t>
                              </m:r>
                            </m:oMath>
                          </a14:m>
                          <a:r>
                            <a:rPr lang="en-US" sz="1050">
                              <a:effectLst/>
                              <a:latin typeface="Times New Roman"/>
                              <a:ea typeface="Times New Roman"/>
                              <a:cs typeface="Arial"/>
                            </a:rPr>
                            <a:t>20</a:t>
                          </a:r>
                          <a:endParaRPr lang="en-US" sz="1200">
                            <a:effectLst/>
                            <a:latin typeface="Times New Roman"/>
                            <a:ea typeface="Times New Roman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480053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30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050">
                              <a:effectLst/>
                              <a:latin typeface="Times New Roman"/>
                              <a:ea typeface="Times New Roman"/>
                              <a:cs typeface="Arial"/>
                            </a:rPr>
                            <a:t>5</a:t>
                          </a:r>
                          <a:endParaRPr lang="en-US" sz="1200">
                            <a:effectLst/>
                            <a:latin typeface="Times New Roman"/>
                            <a:ea typeface="Times New Roman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30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050">
                              <a:effectLst/>
                              <a:latin typeface="Times New Roman"/>
                              <a:ea typeface="Times New Roman"/>
                              <a:cs typeface="Arial"/>
                            </a:rPr>
                            <a:t>10</a:t>
                          </a:r>
                          <a14:m>
                            <m:oMath xmlns:m="http://schemas.openxmlformats.org/officeDocument/2006/math">
                              <m:r>
                                <a:rPr lang="en-US" sz="1050" i="1">
                                  <a:effectLst/>
                                  <a:latin typeface="Cambria Math"/>
                                  <a:ea typeface="Times New Roman"/>
                                  <a:cs typeface="Arial"/>
                                </a:rPr>
                                <m:t>∅</m:t>
                              </m:r>
                            </m:oMath>
                          </a14:m>
                          <a:r>
                            <a:rPr lang="en-US" sz="1050">
                              <a:effectLst/>
                              <a:latin typeface="Times New Roman"/>
                              <a:ea typeface="Times New Roman"/>
                              <a:cs typeface="Arial"/>
                            </a:rPr>
                            <a:t>25</a:t>
                          </a:r>
                          <a:endParaRPr lang="en-US" sz="1200">
                            <a:effectLst/>
                            <a:latin typeface="Times New Roman"/>
                            <a:ea typeface="Times New Roman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480053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30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050">
                              <a:effectLst/>
                              <a:latin typeface="Times New Roman"/>
                              <a:ea typeface="Times New Roman"/>
                              <a:cs typeface="Arial"/>
                            </a:rPr>
                            <a:t>6</a:t>
                          </a:r>
                          <a:endParaRPr lang="en-US" sz="1200">
                            <a:effectLst/>
                            <a:latin typeface="Times New Roman"/>
                            <a:ea typeface="Times New Roman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30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050">
                              <a:effectLst/>
                              <a:latin typeface="Times New Roman"/>
                              <a:ea typeface="Times New Roman"/>
                              <a:cs typeface="Arial"/>
                            </a:rPr>
                            <a:t>14</a:t>
                          </a:r>
                          <a14:m>
                            <m:oMath xmlns:m="http://schemas.openxmlformats.org/officeDocument/2006/math">
                              <m:r>
                                <a:rPr lang="en-US" sz="1050" i="1">
                                  <a:effectLst/>
                                  <a:latin typeface="Cambria Math"/>
                                  <a:ea typeface="Times New Roman"/>
                                  <a:cs typeface="Arial"/>
                                </a:rPr>
                                <m:t>∅</m:t>
                              </m:r>
                            </m:oMath>
                          </a14:m>
                          <a:r>
                            <a:rPr lang="en-US" sz="1050">
                              <a:effectLst/>
                              <a:latin typeface="Times New Roman"/>
                              <a:ea typeface="Times New Roman"/>
                              <a:cs typeface="Arial"/>
                            </a:rPr>
                            <a:t>20</a:t>
                          </a:r>
                          <a:endParaRPr lang="en-US" sz="1200">
                            <a:effectLst/>
                            <a:latin typeface="Times New Roman"/>
                            <a:ea typeface="Times New Roman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480053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30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050">
                              <a:effectLst/>
                              <a:latin typeface="Times New Roman"/>
                              <a:ea typeface="Times New Roman"/>
                              <a:cs typeface="Arial"/>
                            </a:rPr>
                            <a:t>7</a:t>
                          </a:r>
                          <a:endParaRPr lang="en-US" sz="1200">
                            <a:effectLst/>
                            <a:latin typeface="Times New Roman"/>
                            <a:ea typeface="Times New Roman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30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050">
                              <a:effectLst/>
                              <a:latin typeface="Times New Roman"/>
                              <a:ea typeface="Times New Roman"/>
                              <a:cs typeface="Arial"/>
                            </a:rPr>
                            <a:t>12</a:t>
                          </a:r>
                          <a14:m>
                            <m:oMath xmlns:m="http://schemas.openxmlformats.org/officeDocument/2006/math">
                              <m:r>
                                <a:rPr lang="en-US" sz="1050" i="1">
                                  <a:effectLst/>
                                  <a:latin typeface="Cambria Math"/>
                                  <a:ea typeface="Times New Roman"/>
                                  <a:cs typeface="Arial"/>
                                </a:rPr>
                                <m:t>∅</m:t>
                              </m:r>
                            </m:oMath>
                          </a14:m>
                          <a:r>
                            <a:rPr lang="en-US" sz="1050">
                              <a:effectLst/>
                              <a:latin typeface="Times New Roman"/>
                              <a:ea typeface="Times New Roman"/>
                              <a:cs typeface="Arial"/>
                            </a:rPr>
                            <a:t>20</a:t>
                          </a:r>
                          <a:endParaRPr lang="en-US" sz="1200">
                            <a:effectLst/>
                            <a:latin typeface="Times New Roman"/>
                            <a:ea typeface="Times New Roman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480053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30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050">
                              <a:effectLst/>
                              <a:latin typeface="Times New Roman"/>
                              <a:ea typeface="Times New Roman"/>
                              <a:cs typeface="Arial"/>
                            </a:rPr>
                            <a:t>8</a:t>
                          </a:r>
                          <a:endParaRPr lang="en-US" sz="1200">
                            <a:effectLst/>
                            <a:latin typeface="Times New Roman"/>
                            <a:ea typeface="Times New Roman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30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050" dirty="0">
                              <a:effectLst/>
                              <a:latin typeface="Times New Roman"/>
                              <a:ea typeface="Times New Roman"/>
                              <a:cs typeface="Arial"/>
                            </a:rPr>
                            <a:t>14</a:t>
                          </a:r>
                          <a14:m>
                            <m:oMath xmlns:m="http://schemas.openxmlformats.org/officeDocument/2006/math">
                              <m:r>
                                <a:rPr lang="en-US" sz="1050" i="1">
                                  <a:effectLst/>
                                  <a:latin typeface="Cambria Math"/>
                                  <a:ea typeface="Times New Roman"/>
                                  <a:cs typeface="Arial"/>
                                </a:rPr>
                                <m:t>∅</m:t>
                              </m:r>
                            </m:oMath>
                          </a14:m>
                          <a:r>
                            <a:rPr lang="en-US" sz="1050" dirty="0">
                              <a:effectLst/>
                              <a:latin typeface="Times New Roman"/>
                              <a:ea typeface="Times New Roman"/>
                              <a:cs typeface="Arial"/>
                            </a:rPr>
                            <a:t>20</a:t>
                          </a:r>
                          <a:endParaRPr lang="en-US" sz="1200" dirty="0">
                            <a:effectLst/>
                            <a:latin typeface="Times New Roman"/>
                            <a:ea typeface="Times New Roman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7" name="عنصر نائب للمحتوى 6"/>
              <p:cNvGraphicFramePr>
                <a:graphicFrameLocks noGrp="1"/>
              </p:cNvGraphicFramePr>
              <p:nvPr>
                <p:ph idx="10"/>
                <p:extLst>
                  <p:ext uri="{D42A27DB-BD31-4B8C-83A1-F6EECF244321}">
                    <p14:modId xmlns:p14="http://schemas.microsoft.com/office/powerpoint/2010/main" val="3197518611"/>
                  </p:ext>
                </p:extLst>
              </p:nvPr>
            </p:nvGraphicFramePr>
            <p:xfrm>
              <a:off x="2195736" y="1628802"/>
              <a:ext cx="6480720" cy="4320477"/>
            </p:xfrm>
            <a:graphic>
              <a:graphicData uri="http://schemas.openxmlformats.org/drawingml/2006/table">
                <a:tbl>
                  <a:tblPr firstRow="1" firstCol="1" bandRow="1"/>
                  <a:tblGrid>
                    <a:gridCol w="3240360"/>
                    <a:gridCol w="3240360"/>
                  </a:tblGrid>
                  <a:tr h="480053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30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050">
                              <a:effectLst/>
                              <a:latin typeface="Times New Roman"/>
                              <a:ea typeface="Times New Roman"/>
                              <a:cs typeface="Arial"/>
                            </a:rPr>
                            <a:t>Group Number</a:t>
                          </a:r>
                          <a:endParaRPr lang="en-US" sz="1200">
                            <a:effectLst/>
                            <a:latin typeface="Times New Roman"/>
                            <a:ea typeface="Times New Roman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30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050">
                              <a:effectLst/>
                              <a:latin typeface="Times New Roman"/>
                              <a:ea typeface="Times New Roman"/>
                              <a:cs typeface="Arial"/>
                            </a:rPr>
                            <a:t>Reinforcement</a:t>
                          </a:r>
                          <a:endParaRPr lang="en-US" sz="1200">
                            <a:effectLst/>
                            <a:latin typeface="Times New Roman"/>
                            <a:ea typeface="Times New Roman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480053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30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050">
                              <a:effectLst/>
                              <a:latin typeface="Times New Roman"/>
                              <a:ea typeface="Times New Roman"/>
                              <a:cs typeface="Arial"/>
                            </a:rPr>
                            <a:t>1</a:t>
                          </a:r>
                          <a:endParaRPr lang="en-US" sz="1200">
                            <a:effectLst/>
                            <a:latin typeface="Times New Roman"/>
                            <a:ea typeface="Times New Roman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2"/>
                          <a:stretch>
                            <a:fillRect l="-100188" t="-101266" r="-188" b="-697468"/>
                          </a:stretch>
                        </a:blipFill>
                      </a:tcPr>
                    </a:tc>
                  </a:tr>
                  <a:tr h="480053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30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050">
                              <a:effectLst/>
                              <a:latin typeface="Times New Roman"/>
                              <a:ea typeface="Times New Roman"/>
                              <a:cs typeface="Arial"/>
                            </a:rPr>
                            <a:t>2</a:t>
                          </a:r>
                          <a:endParaRPr lang="en-US" sz="1200">
                            <a:effectLst/>
                            <a:latin typeface="Times New Roman"/>
                            <a:ea typeface="Times New Roman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2"/>
                          <a:stretch>
                            <a:fillRect l="-100188" t="-203846" r="-188" b="-606410"/>
                          </a:stretch>
                        </a:blipFill>
                      </a:tcPr>
                    </a:tc>
                  </a:tr>
                  <a:tr h="480053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30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050">
                              <a:effectLst/>
                              <a:latin typeface="Times New Roman"/>
                              <a:ea typeface="Times New Roman"/>
                              <a:cs typeface="Arial"/>
                            </a:rPr>
                            <a:t>3</a:t>
                          </a:r>
                          <a:endParaRPr lang="en-US" sz="1200">
                            <a:effectLst/>
                            <a:latin typeface="Times New Roman"/>
                            <a:ea typeface="Times New Roman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2"/>
                          <a:stretch>
                            <a:fillRect l="-100188" t="-300000" r="-188" b="-498734"/>
                          </a:stretch>
                        </a:blipFill>
                      </a:tcPr>
                    </a:tc>
                  </a:tr>
                  <a:tr h="480053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30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050">
                              <a:effectLst/>
                              <a:latin typeface="Times New Roman"/>
                              <a:ea typeface="Times New Roman"/>
                              <a:cs typeface="Arial"/>
                            </a:rPr>
                            <a:t>4</a:t>
                          </a:r>
                          <a:endParaRPr lang="en-US" sz="1200">
                            <a:effectLst/>
                            <a:latin typeface="Times New Roman"/>
                            <a:ea typeface="Times New Roman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2"/>
                          <a:stretch>
                            <a:fillRect l="-100188" t="-400000" r="-188" b="-398734"/>
                          </a:stretch>
                        </a:blipFill>
                      </a:tcPr>
                    </a:tc>
                  </a:tr>
                  <a:tr h="480053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30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050">
                              <a:effectLst/>
                              <a:latin typeface="Times New Roman"/>
                              <a:ea typeface="Times New Roman"/>
                              <a:cs typeface="Arial"/>
                            </a:rPr>
                            <a:t>5</a:t>
                          </a:r>
                          <a:endParaRPr lang="en-US" sz="1200">
                            <a:effectLst/>
                            <a:latin typeface="Times New Roman"/>
                            <a:ea typeface="Times New Roman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2"/>
                          <a:stretch>
                            <a:fillRect l="-100188" t="-500000" r="-188" b="-298734"/>
                          </a:stretch>
                        </a:blipFill>
                      </a:tcPr>
                    </a:tc>
                  </a:tr>
                  <a:tr h="480053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30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050">
                              <a:effectLst/>
                              <a:latin typeface="Times New Roman"/>
                              <a:ea typeface="Times New Roman"/>
                              <a:cs typeface="Arial"/>
                            </a:rPr>
                            <a:t>6</a:t>
                          </a:r>
                          <a:endParaRPr lang="en-US" sz="1200">
                            <a:effectLst/>
                            <a:latin typeface="Times New Roman"/>
                            <a:ea typeface="Times New Roman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2"/>
                          <a:stretch>
                            <a:fillRect l="-100188" t="-607692" r="-188" b="-202564"/>
                          </a:stretch>
                        </a:blipFill>
                      </a:tcPr>
                    </a:tc>
                  </a:tr>
                  <a:tr h="480053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30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050">
                              <a:effectLst/>
                              <a:latin typeface="Times New Roman"/>
                              <a:ea typeface="Times New Roman"/>
                              <a:cs typeface="Arial"/>
                            </a:rPr>
                            <a:t>7</a:t>
                          </a:r>
                          <a:endParaRPr lang="en-US" sz="1200">
                            <a:effectLst/>
                            <a:latin typeface="Times New Roman"/>
                            <a:ea typeface="Times New Roman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2"/>
                          <a:stretch>
                            <a:fillRect l="-100188" t="-698734" r="-188" b="-100000"/>
                          </a:stretch>
                        </a:blipFill>
                      </a:tcPr>
                    </a:tc>
                  </a:tr>
                  <a:tr h="480053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30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050">
                              <a:effectLst/>
                              <a:latin typeface="Times New Roman"/>
                              <a:ea typeface="Times New Roman"/>
                              <a:cs typeface="Arial"/>
                            </a:rPr>
                            <a:t>8</a:t>
                          </a:r>
                          <a:endParaRPr lang="en-US" sz="1200">
                            <a:effectLst/>
                            <a:latin typeface="Times New Roman"/>
                            <a:ea typeface="Times New Roman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2"/>
                          <a:stretch>
                            <a:fillRect l="-100188" t="-798734" r="-188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  <p:sp>
        <p:nvSpPr>
          <p:cNvPr id="2" name="عنصر نائب لرقم الشريحة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8B7A0DC-C7A8-4E38-9E21-ADFE0436B18E}" type="slidenum">
              <a:rPr lang="en-US" smtClean="0"/>
              <a:pPr/>
              <a:t>111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1451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عنصر نائب للمحتوى 5"/>
          <p:cNvPicPr>
            <a:picLocks noGrp="1" noChangeAspect="1"/>
          </p:cNvPicPr>
          <p:nvPr>
            <p:ph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9912" y="476672"/>
            <a:ext cx="3571306" cy="5688000"/>
          </a:xfrm>
        </p:spPr>
      </p:pic>
      <p:sp>
        <p:nvSpPr>
          <p:cNvPr id="2" name="عنصر نائب لرقم الشريحة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8B7A0DC-C7A8-4E38-9E21-ADFE0436B18E}" type="slidenum">
              <a:rPr lang="en-US" smtClean="0"/>
              <a:pPr/>
              <a:t>112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2938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2123728" y="404664"/>
            <a:ext cx="6563072" cy="460648"/>
          </a:xfrm>
        </p:spPr>
        <p:txBody>
          <a:bodyPr/>
          <a:lstStyle/>
          <a:p>
            <a:pPr marL="342900" indent="-342900">
              <a:buFont typeface="Wingdings" pitchFamily="2" charset="2"/>
              <a:buChar char="Ø"/>
            </a:pPr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Shear wall design </a:t>
            </a:r>
            <a:endParaRPr lang="en-US" dirty="0">
              <a:solidFill>
                <a:schemeClr val="tx2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314" name="Picture 2"/>
          <p:cNvPicPr>
            <a:picLocks noGrp="1" noChangeAspect="1" noChangeArrowheads="1"/>
          </p:cNvPicPr>
          <p:nvPr>
            <p:ph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1700808"/>
            <a:ext cx="5067650" cy="4148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عنصر نائب لرقم الشريحة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8B7A0DC-C7A8-4E38-9E21-ADFE0436B18E}" type="slidenum">
              <a:rPr lang="en-US" smtClean="0"/>
              <a:pPr/>
              <a:t>113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784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51720" y="476672"/>
            <a:ext cx="6563072" cy="460648"/>
          </a:xfrm>
        </p:spPr>
        <p:txBody>
          <a:bodyPr/>
          <a:lstStyle/>
          <a:p>
            <a:pPr marL="342900" indent="-342900">
              <a:buFont typeface="Wingdings" pitchFamily="2" charset="2"/>
              <a:buChar char="ü"/>
            </a:pPr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Wall dimensions and forces </a:t>
            </a:r>
            <a:endParaRPr lang="en-US" dirty="0">
              <a:solidFill>
                <a:schemeClr val="tx2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0"/>
          </p:nvPr>
        </p:nvSpPr>
        <p:spPr>
          <a:xfrm>
            <a:off x="2134072" y="1340768"/>
            <a:ext cx="6563072" cy="4651921"/>
          </a:xfrm>
        </p:spPr>
        <p:txBody>
          <a:bodyPr/>
          <a:lstStyle/>
          <a:p>
            <a:pPr marL="285750" indent="-285750">
              <a:buFont typeface="Arial" pitchFamily="34" charset="0"/>
              <a:buChar char="•"/>
            </a:pP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Length of wall: w = 9.06 m 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1600" dirty="0" smtClean="0">
                <a:latin typeface="Times New Roman" pitchFamily="18" charset="0"/>
                <a:cs typeface="Times New Roman" pitchFamily="18" charset="0"/>
              </a:rPr>
            </a:br>
            <a:endParaRPr lang="en-US" sz="1600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Thickness of wall: h = 0.3 m</a:t>
            </a:r>
            <a:r>
              <a:rPr lang="en-US" sz="1600" b="1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1600" b="1" i="1" dirty="0" smtClean="0">
                <a:latin typeface="Times New Roman" pitchFamily="18" charset="0"/>
                <a:cs typeface="Times New Roman" pitchFamily="18" charset="0"/>
              </a:rPr>
            </a:br>
            <a:endParaRPr lang="en-US" sz="1600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Height of wall: </a:t>
            </a:r>
            <a:r>
              <a:rPr lang="en-US" sz="1600" dirty="0" err="1">
                <a:latin typeface="Times New Roman" pitchFamily="18" charset="0"/>
                <a:cs typeface="Times New Roman" pitchFamily="18" charset="0"/>
              </a:rPr>
              <a:t>hw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= 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4.16 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m </a:t>
            </a:r>
          </a:p>
        </p:txBody>
      </p:sp>
      <p:pic>
        <p:nvPicPr>
          <p:cNvPr id="5" name="Picture 4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97664" y="3266816"/>
            <a:ext cx="2901008" cy="2952328"/>
          </a:xfrm>
          <a:prstGeom prst="rect">
            <a:avLst/>
          </a:prstGeom>
        </p:spPr>
      </p:pic>
      <p:pic>
        <p:nvPicPr>
          <p:cNvPr id="6" name="Picture 5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9712" y="3284984"/>
            <a:ext cx="2886026" cy="2952328"/>
          </a:xfrm>
          <a:prstGeom prst="rect">
            <a:avLst/>
          </a:prstGeom>
        </p:spPr>
      </p:pic>
      <p:sp>
        <p:nvSpPr>
          <p:cNvPr id="2" name="عنصر نائب لرقم الشريحة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8B7A0DC-C7A8-4E38-9E21-ADFE0436B18E}" type="slidenum">
              <a:rPr lang="en-US" smtClean="0"/>
              <a:pPr/>
              <a:t>114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2920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51720" y="260648"/>
            <a:ext cx="6563072" cy="460648"/>
          </a:xfrm>
        </p:spPr>
        <p:txBody>
          <a:bodyPr/>
          <a:lstStyle/>
          <a:p>
            <a:pPr marL="342900" indent="-342900">
              <a:buFont typeface="Wingdings" pitchFamily="2" charset="2"/>
              <a:buChar char="ü"/>
            </a:pPr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Forces from each load combination </a:t>
            </a:r>
            <a:endParaRPr lang="en-US" dirty="0">
              <a:solidFill>
                <a:schemeClr val="tx2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0"/>
            <p:extLst>
              <p:ext uri="{D42A27DB-BD31-4B8C-83A1-F6EECF244321}">
                <p14:modId xmlns:p14="http://schemas.microsoft.com/office/powerpoint/2010/main" val="2230692251"/>
              </p:ext>
            </p:extLst>
          </p:nvPr>
        </p:nvGraphicFramePr>
        <p:xfrm>
          <a:off x="2051720" y="1844824"/>
          <a:ext cx="6563071" cy="3264979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1445759"/>
                <a:gridCol w="833832"/>
                <a:gridCol w="961598"/>
                <a:gridCol w="945907"/>
                <a:gridCol w="1172297"/>
                <a:gridCol w="1203678"/>
              </a:tblGrid>
              <a:tr h="1153381">
                <a:tc>
                  <a:txBody>
                    <a:bodyPr/>
                    <a:lstStyle/>
                    <a:p>
                      <a:pPr marL="151130"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Design </a:t>
                      </a:r>
                      <a:r>
                        <a:rPr lang="en-US" sz="1200" dirty="0" smtClean="0">
                          <a:effectLst/>
                        </a:rPr>
                        <a:t>          Combination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151130"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Axial </a:t>
                      </a:r>
                      <a:r>
                        <a:rPr lang="en-US" sz="1200" dirty="0" smtClean="0">
                          <a:effectLst/>
                        </a:rPr>
                        <a:t>   (</a:t>
                      </a:r>
                      <a:r>
                        <a:rPr lang="en-US" sz="1200" dirty="0">
                          <a:effectLst/>
                        </a:rPr>
                        <a:t>KN)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151130"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M3-3</a:t>
                      </a:r>
                    </a:p>
                    <a:p>
                      <a:pPr marL="151130"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(KN.m)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151130"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M2-2</a:t>
                      </a:r>
                    </a:p>
                    <a:p>
                      <a:pPr marL="151130"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(KN.m)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151130"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In-plane </a:t>
                      </a:r>
                      <a:r>
                        <a:rPr lang="en-US" sz="1200" dirty="0" smtClean="0">
                          <a:effectLst/>
                        </a:rPr>
                        <a:t>    shear (KN</a:t>
                      </a:r>
                      <a:r>
                        <a:rPr lang="en-US" sz="1200" dirty="0">
                          <a:effectLst/>
                        </a:rPr>
                        <a:t>)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151130"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Out of plane </a:t>
                      </a:r>
                      <a:r>
                        <a:rPr lang="en-US" sz="1200" dirty="0" smtClean="0">
                          <a:effectLst/>
                        </a:rPr>
                        <a:t>shear (</a:t>
                      </a:r>
                      <a:r>
                        <a:rPr lang="en-US" sz="1200" dirty="0">
                          <a:effectLst/>
                        </a:rPr>
                        <a:t>KN)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351933">
                <a:tc>
                  <a:txBody>
                    <a:bodyPr/>
                    <a:lstStyle/>
                    <a:p>
                      <a:pPr marL="151130"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UDCon1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151130"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7206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151130"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5240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151130"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46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151130"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0.65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151130"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111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351933">
                <a:tc>
                  <a:txBody>
                    <a:bodyPr/>
                    <a:lstStyle/>
                    <a:p>
                      <a:pPr marL="151130"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UDCon2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151130"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7805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151130"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5692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151130"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55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151130"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38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151130"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139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351933">
                <a:tc>
                  <a:txBody>
                    <a:bodyPr/>
                    <a:lstStyle/>
                    <a:p>
                      <a:pPr marL="151130"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UDCon3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151130"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7927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151130"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8408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151130"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220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151130"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425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151130"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283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351933">
                <a:tc>
                  <a:txBody>
                    <a:bodyPr/>
                    <a:lstStyle/>
                    <a:p>
                      <a:pPr marL="151130"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UDCon5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151130"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8159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151130"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12583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151130"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198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151130"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1181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151130"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130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351933">
                <a:tc>
                  <a:txBody>
                    <a:bodyPr/>
                    <a:lstStyle/>
                    <a:p>
                      <a:pPr marL="151130"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UDCon7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151130"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4446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151130"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5875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151130"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206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151130"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435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151130"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232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351933">
                <a:tc>
                  <a:txBody>
                    <a:bodyPr/>
                    <a:lstStyle/>
                    <a:p>
                      <a:pPr marL="151130"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UDCon9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151130"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4725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151130"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10005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151130"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116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151130"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1171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151130"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147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2" name="عنصر نائب لرقم الشريحة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8B7A0DC-C7A8-4E38-9E21-ADFE0436B18E}" type="slidenum">
              <a:rPr lang="en-US" smtClean="0"/>
              <a:pPr/>
              <a:t>115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7504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23728" y="332656"/>
            <a:ext cx="6563072" cy="460648"/>
          </a:xfrm>
        </p:spPr>
        <p:txBody>
          <a:bodyPr/>
          <a:lstStyle/>
          <a:p>
            <a:pPr marL="342900" indent="-342900">
              <a:buFont typeface="Wingdings" pitchFamily="2" charset="2"/>
              <a:buChar char="ü"/>
            </a:pPr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Out of plane shear </a:t>
            </a:r>
            <a:endParaRPr lang="en-US" dirty="0">
              <a:solidFill>
                <a:schemeClr val="tx2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/>
              <p:cNvSpPr>
                <a:spLocks noGrp="1"/>
              </p:cNvSpPr>
              <p:nvPr>
                <p:ph idx="10"/>
              </p:nvPr>
            </p:nvSpPr>
            <p:spPr/>
            <p:txBody>
              <a:bodyPr/>
              <a:lstStyle/>
              <a:p>
                <a:pPr marL="285750" indent="-285750">
                  <a:buFont typeface="Arial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US" sz="1600" i="1">
                        <a:latin typeface="Cambria Math"/>
                      </a:rPr>
                      <m:t>𝜙</m:t>
                    </m:r>
                  </m:oMath>
                </a14:m>
                <a:r>
                  <a:rPr lang="en-US" sz="1600" dirty="0" err="1">
                    <a:latin typeface="Times New Roman" pitchFamily="18" charset="0"/>
                    <a:cs typeface="Times New Roman" pitchFamily="18" charset="0"/>
                  </a:rPr>
                  <a:t>Vc</a:t>
                </a:r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160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sz="1600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sz="1600">
                            <a:latin typeface="Cambria Math"/>
                          </a:rPr>
                          <m:t>0</m:t>
                        </m:r>
                        <m:r>
                          <a:rPr lang="en-US" sz="1600">
                            <a:latin typeface="Cambria Math"/>
                          </a:rPr>
                          <m:t>.</m:t>
                        </m:r>
                        <m:r>
                          <a:rPr lang="en-US" sz="1600">
                            <a:latin typeface="Cambria Math"/>
                          </a:rPr>
                          <m:t>6</m:t>
                        </m:r>
                      </m:num>
                      <m:den>
                        <m:r>
                          <a:rPr lang="en-US" sz="1600">
                            <a:latin typeface="Cambria Math"/>
                          </a:rPr>
                          <m:t>6</m:t>
                        </m:r>
                      </m:den>
                    </m:f>
                    <m:r>
                      <a:rPr lang="en-US" sz="1600">
                        <a:latin typeface="Cambria Math"/>
                      </a:rPr>
                      <m:t>×</m:t>
                    </m:r>
                    <m:rad>
                      <m:radPr>
                        <m:degHide m:val="on"/>
                        <m:ctrlPr>
                          <a:rPr lang="en-US" sz="1600" i="1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en-US" sz="1600" i="1">
                            <a:latin typeface="Cambria Math"/>
                          </a:rPr>
                          <m:t>𝑓𝑐</m:t>
                        </m:r>
                        <m:r>
                          <a:rPr lang="en-US" sz="1600">
                            <a:latin typeface="Cambria Math"/>
                          </a:rPr>
                          <m:t> </m:t>
                        </m:r>
                      </m:e>
                    </m:rad>
                    <m:r>
                      <a:rPr lang="en-US" sz="1600">
                        <a:latin typeface="Cambria Math"/>
                      </a:rPr>
                      <m:t>×</m:t>
                    </m:r>
                    <m:r>
                      <a:rPr lang="en-US" sz="1600" i="1">
                        <a:latin typeface="Cambria Math"/>
                      </a:rPr>
                      <m:t>𝑏𝑤</m:t>
                    </m:r>
                    <m:r>
                      <a:rPr lang="en-US" sz="1600">
                        <a:latin typeface="Cambria Math"/>
                      </a:rPr>
                      <m:t>×</m:t>
                    </m:r>
                    <m:r>
                      <a:rPr lang="en-US" sz="1600" i="1">
                        <a:latin typeface="Cambria Math"/>
                      </a:rPr>
                      <m:t>𝑑</m:t>
                    </m:r>
                  </m:oMath>
                </a14:m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 = </a:t>
                </a:r>
                <a14:m>
                  <m:oMath xmlns:m="http://schemas.openxmlformats.org/officeDocument/2006/math">
                    <m:r>
                      <a:rPr lang="en-US" sz="160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sz="1600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sz="1600">
                            <a:latin typeface="Cambria Math"/>
                          </a:rPr>
                          <m:t>0</m:t>
                        </m:r>
                        <m:r>
                          <a:rPr lang="en-US" sz="1600">
                            <a:latin typeface="Cambria Math"/>
                          </a:rPr>
                          <m:t>.</m:t>
                        </m:r>
                        <m:r>
                          <a:rPr lang="en-US" sz="1600">
                            <a:latin typeface="Cambria Math"/>
                          </a:rPr>
                          <m:t>6</m:t>
                        </m:r>
                      </m:num>
                      <m:den>
                        <m:r>
                          <a:rPr lang="en-US" sz="1600">
                            <a:latin typeface="Cambria Math"/>
                          </a:rPr>
                          <m:t>6</m:t>
                        </m:r>
                      </m:den>
                    </m:f>
                    <m:r>
                      <a:rPr lang="en-US" sz="1600">
                        <a:latin typeface="Cambria Math"/>
                      </a:rPr>
                      <m:t>×</m:t>
                    </m:r>
                    <m:rad>
                      <m:radPr>
                        <m:degHide m:val="on"/>
                        <m:ctrlPr>
                          <a:rPr lang="en-US" sz="1600" i="1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en-US" sz="1600">
                            <a:latin typeface="Cambria Math"/>
                          </a:rPr>
                          <m:t>24</m:t>
                        </m:r>
                        <m:r>
                          <a:rPr lang="en-US" sz="1600">
                            <a:latin typeface="Cambria Math"/>
                          </a:rPr>
                          <m:t> </m:t>
                        </m:r>
                      </m:e>
                    </m:rad>
                    <m:r>
                      <a:rPr lang="en-US" sz="1600">
                        <a:latin typeface="Cambria Math"/>
                      </a:rPr>
                      <m:t>×</m:t>
                    </m:r>
                    <m:r>
                      <a:rPr lang="en-US" sz="1600">
                        <a:latin typeface="Cambria Math"/>
                      </a:rPr>
                      <m:t>9</m:t>
                    </m:r>
                    <m:r>
                      <a:rPr lang="en-US" sz="1600">
                        <a:latin typeface="Cambria Math"/>
                      </a:rPr>
                      <m:t>.</m:t>
                    </m:r>
                    <m:r>
                      <a:rPr lang="en-US" sz="1600">
                        <a:latin typeface="Cambria Math"/>
                      </a:rPr>
                      <m:t>06</m:t>
                    </m:r>
                    <m:r>
                      <a:rPr lang="en-US" sz="1600">
                        <a:latin typeface="Cambria Math"/>
                      </a:rPr>
                      <m:t>×</m:t>
                    </m:r>
                    <m:r>
                      <a:rPr lang="en-US" sz="1600">
                        <a:latin typeface="Cambria Math"/>
                      </a:rPr>
                      <m:t>260</m:t>
                    </m:r>
                  </m:oMath>
                </a14:m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 = 1154 </a:t>
                </a:r>
                <a:r>
                  <a:rPr lang="en-US" sz="1600" dirty="0" err="1">
                    <a:latin typeface="Times New Roman" pitchFamily="18" charset="0"/>
                    <a:cs typeface="Times New Roman" pitchFamily="18" charset="0"/>
                  </a:rPr>
                  <a:t>kN</a:t>
                </a:r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 </a:t>
                </a:r>
                <a:endParaRPr lang="en-US" sz="1600" dirty="0" smtClean="0">
                  <a:latin typeface="Times New Roman" pitchFamily="18" charset="0"/>
                  <a:cs typeface="Times New Roman" pitchFamily="18" charset="0"/>
                </a:endParaRPr>
              </a:p>
              <a:p>
                <a:pPr marL="285750" indent="-285750">
                  <a:buFont typeface="Arial" pitchFamily="34" charset="0"/>
                  <a:buChar char="•"/>
                </a:pPr>
                <a:endParaRPr lang="en-US" sz="1600" dirty="0">
                  <a:latin typeface="Times New Roman" pitchFamily="18" charset="0"/>
                  <a:cs typeface="Times New Roman" pitchFamily="18" charset="0"/>
                </a:endParaRPr>
              </a:p>
              <a:p>
                <a:pPr marL="285750" indent="-285750">
                  <a:buFont typeface="Arial" pitchFamily="34" charset="0"/>
                  <a:buChar char="•"/>
                </a:pPr>
                <a:r>
                  <a:rPr lang="en-US" sz="1600" dirty="0" smtClean="0">
                    <a:latin typeface="Times New Roman" pitchFamily="18" charset="0"/>
                    <a:cs typeface="Times New Roman" pitchFamily="18" charset="0"/>
                  </a:rPr>
                  <a:t>Critical combination is UDCon3 </a:t>
                </a:r>
              </a:p>
              <a:p>
                <a:pPr marL="285750" indent="-285750">
                  <a:buFont typeface="Arial" pitchFamily="34" charset="0"/>
                  <a:buChar char="•"/>
                </a:pPr>
                <a:endParaRPr lang="en-US" sz="1600" dirty="0" smtClean="0">
                  <a:latin typeface="Times New Roman" pitchFamily="18" charset="0"/>
                  <a:cs typeface="Times New Roman" pitchFamily="18" charset="0"/>
                </a:endParaRPr>
              </a:p>
              <a:p>
                <a:pPr marL="285750" indent="-285750">
                  <a:buFont typeface="Arial" pitchFamily="34" charset="0"/>
                  <a:buChar char="•"/>
                </a:pPr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Vu = 283 </a:t>
                </a:r>
                <a:r>
                  <a:rPr lang="en-US" sz="1600" dirty="0" err="1">
                    <a:latin typeface="Times New Roman" pitchFamily="18" charset="0"/>
                    <a:cs typeface="Times New Roman" pitchFamily="18" charset="0"/>
                  </a:rPr>
                  <a:t>kN</a:t>
                </a:r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 &lt; 1154/2 </a:t>
                </a:r>
                <a:r>
                  <a:rPr lang="en-US" sz="1600" dirty="0" err="1">
                    <a:latin typeface="Times New Roman" pitchFamily="18" charset="0"/>
                    <a:cs typeface="Times New Roman" pitchFamily="18" charset="0"/>
                  </a:rPr>
                  <a:t>kN</a:t>
                </a:r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 </a:t>
                </a:r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4" name="Content Placeholder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0"/>
              </p:nvPr>
            </p:nvSpPr>
            <p:spPr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عنصر نائب لرقم الشريحة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8B7A0DC-C7A8-4E38-9E21-ADFE0436B18E}" type="slidenum">
              <a:rPr lang="en-US" smtClean="0"/>
              <a:pPr/>
              <a:t>116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754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23728" y="332656"/>
            <a:ext cx="6563072" cy="460648"/>
          </a:xfrm>
        </p:spPr>
        <p:txBody>
          <a:bodyPr/>
          <a:lstStyle/>
          <a:p>
            <a:pPr marL="342900" indent="-342900">
              <a:buFont typeface="Wingdings" pitchFamily="2" charset="2"/>
              <a:buChar char="ü"/>
            </a:pPr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In-plane shear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/>
              <p:cNvSpPr>
                <a:spLocks noGrp="1"/>
              </p:cNvSpPr>
              <p:nvPr>
                <p:ph idx="10"/>
              </p:nvPr>
            </p:nvSpPr>
            <p:spPr>
              <a:xfrm>
                <a:off x="2134072" y="1268760"/>
                <a:ext cx="7334472" cy="4723929"/>
              </a:xfrm>
            </p:spPr>
            <p:txBody>
              <a:bodyPr/>
              <a:lstStyle/>
              <a:p>
                <a:pPr marL="285750" indent="-285750">
                  <a:buFont typeface="Arial" pitchFamily="34" charset="0"/>
                  <a:buChar char="•"/>
                </a:pPr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d = 0.8 </a:t>
                </a:r>
                <a14:m>
                  <m:oMath xmlns:m="http://schemas.openxmlformats.org/officeDocument/2006/math">
                    <m:r>
                      <a:rPr lang="en-US" sz="1600" b="1" i="1">
                        <a:latin typeface="Cambria Math"/>
                      </a:rPr>
                      <m:t>𝓵</m:t>
                    </m:r>
                  </m:oMath>
                </a14:m>
                <a:r>
                  <a:rPr lang="en-US" sz="1600" dirty="0" smtClean="0">
                    <a:latin typeface="Times New Roman" pitchFamily="18" charset="0"/>
                    <a:cs typeface="Times New Roman" pitchFamily="18" charset="0"/>
                  </a:rPr>
                  <a:t>w</a:t>
                </a:r>
              </a:p>
              <a:p>
                <a:pPr marL="285750" indent="-285750">
                  <a:buFont typeface="Arial" pitchFamily="34" charset="0"/>
                  <a:buChar char="•"/>
                </a:pPr>
                <a:endParaRPr lang="en-US" sz="1600" dirty="0">
                  <a:latin typeface="Times New Roman" pitchFamily="18" charset="0"/>
                  <a:cs typeface="Times New Roman" pitchFamily="18" charset="0"/>
                </a:endParaRPr>
              </a:p>
              <a:p>
                <a:pPr marL="285750" indent="-285750">
                  <a:buFont typeface="Arial" pitchFamily="34" charset="0"/>
                  <a:buChar char="•"/>
                </a:pPr>
                <a:r>
                  <a:rPr lang="en-US" sz="1600" dirty="0" err="1">
                    <a:latin typeface="Times New Roman" pitchFamily="18" charset="0"/>
                    <a:cs typeface="Times New Roman" pitchFamily="18" charset="0"/>
                  </a:rPr>
                  <a:t>Vc</a:t>
                </a:r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1600">
                        <a:latin typeface="Cambria Math"/>
                      </a:rPr>
                      <m:t>= </m:t>
                    </m:r>
                    <m:r>
                      <a:rPr lang="en-US" sz="1600">
                        <a:latin typeface="Cambria Math"/>
                      </a:rPr>
                      <m:t>0</m:t>
                    </m:r>
                    <m:r>
                      <a:rPr lang="en-US" sz="1600">
                        <a:latin typeface="Cambria Math"/>
                      </a:rPr>
                      <m:t>.</m:t>
                    </m:r>
                    <m:r>
                      <a:rPr lang="en-US" sz="1600">
                        <a:latin typeface="Cambria Math"/>
                      </a:rPr>
                      <m:t>25</m:t>
                    </m:r>
                    <m:r>
                      <a:rPr lang="en-US" sz="1600">
                        <a:latin typeface="Cambria Math"/>
                      </a:rPr>
                      <m:t>×</m:t>
                    </m:r>
                    <m:rad>
                      <m:radPr>
                        <m:degHide m:val="on"/>
                        <m:ctrlPr>
                          <a:rPr lang="en-US" sz="1600" i="1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m:rPr>
                            <m:sty m:val="p"/>
                          </m:rPr>
                          <a:rPr lang="en-US" sz="1600">
                            <a:latin typeface="Cambria Math"/>
                          </a:rPr>
                          <m:t>fc</m:t>
                        </m:r>
                        <m:r>
                          <a:rPr lang="en-US" sz="1600">
                            <a:latin typeface="Cambria Math"/>
                          </a:rPr>
                          <m:t> </m:t>
                        </m:r>
                      </m:e>
                    </m:rad>
                    <m:r>
                      <a:rPr lang="en-US" sz="1600">
                        <a:latin typeface="Cambria Math"/>
                      </a:rPr>
                      <m:t>×</m:t>
                    </m:r>
                    <m:r>
                      <m:rPr>
                        <m:sty m:val="p"/>
                      </m:rPr>
                      <a:rPr lang="en-US" sz="1600">
                        <a:latin typeface="Cambria Math"/>
                      </a:rPr>
                      <m:t>h</m:t>
                    </m:r>
                    <m:r>
                      <a:rPr lang="en-US" sz="1600">
                        <a:latin typeface="Cambria Math"/>
                      </a:rPr>
                      <m:t>×</m:t>
                    </m:r>
                    <m:r>
                      <m:rPr>
                        <m:sty m:val="p"/>
                      </m:rPr>
                      <a:rPr lang="en-US" sz="1600">
                        <a:latin typeface="Cambria Math"/>
                      </a:rPr>
                      <m:t>Lw</m:t>
                    </m:r>
                  </m:oMath>
                </a14:m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 = </a:t>
                </a:r>
                <a14:m>
                  <m:oMath xmlns:m="http://schemas.openxmlformats.org/officeDocument/2006/math">
                    <m:r>
                      <a:rPr lang="en-US" sz="1600">
                        <a:latin typeface="Cambria Math"/>
                      </a:rPr>
                      <m:t>0</m:t>
                    </m:r>
                    <m:r>
                      <a:rPr lang="en-US" sz="1600">
                        <a:latin typeface="Cambria Math"/>
                      </a:rPr>
                      <m:t>.</m:t>
                    </m:r>
                    <m:r>
                      <a:rPr lang="en-US" sz="1600">
                        <a:latin typeface="Cambria Math"/>
                      </a:rPr>
                      <m:t>25</m:t>
                    </m:r>
                    <m:r>
                      <a:rPr lang="en-US" sz="1600">
                        <a:latin typeface="Cambria Math"/>
                      </a:rPr>
                      <m:t>×</m:t>
                    </m:r>
                    <m:rad>
                      <m:radPr>
                        <m:degHide m:val="on"/>
                        <m:ctrlPr>
                          <a:rPr lang="en-US" sz="1600" i="1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en-US" sz="1600">
                            <a:latin typeface="Cambria Math"/>
                          </a:rPr>
                          <m:t>24</m:t>
                        </m:r>
                        <m:r>
                          <a:rPr lang="en-US" sz="1600">
                            <a:latin typeface="Cambria Math"/>
                          </a:rPr>
                          <m:t> </m:t>
                        </m:r>
                      </m:e>
                    </m:rad>
                    <m:r>
                      <a:rPr lang="en-US" sz="1600">
                        <a:latin typeface="Cambria Math"/>
                      </a:rPr>
                      <m:t>×</m:t>
                    </m:r>
                    <m:r>
                      <a:rPr lang="en-US" sz="1600">
                        <a:latin typeface="Cambria Math"/>
                      </a:rPr>
                      <m:t>300</m:t>
                    </m:r>
                    <m:r>
                      <a:rPr lang="en-US" sz="1600">
                        <a:latin typeface="Cambria Math"/>
                      </a:rPr>
                      <m:t> ×</m:t>
                    </m:r>
                    <m:r>
                      <a:rPr lang="en-US" sz="1600">
                        <a:latin typeface="Cambria Math"/>
                      </a:rPr>
                      <m:t>9</m:t>
                    </m:r>
                    <m:r>
                      <a:rPr lang="en-US" sz="1600">
                        <a:latin typeface="Cambria Math"/>
                      </a:rPr>
                      <m:t>.</m:t>
                    </m:r>
                    <m:r>
                      <a:rPr lang="en-US" sz="1600">
                        <a:latin typeface="Cambria Math"/>
                      </a:rPr>
                      <m:t>06</m:t>
                    </m:r>
                  </m:oMath>
                </a14:m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 = 3328 </a:t>
                </a:r>
                <a:r>
                  <a:rPr lang="en-US" sz="1600" dirty="0" err="1">
                    <a:latin typeface="Times New Roman" pitchFamily="18" charset="0"/>
                    <a:cs typeface="Times New Roman" pitchFamily="18" charset="0"/>
                  </a:rPr>
                  <a:t>kN</a:t>
                </a:r>
                <a:r>
                  <a:rPr lang="en-US" sz="1600" dirty="0" err="1" smtClean="0">
                    <a:latin typeface="Times New Roman" pitchFamily="18" charset="0"/>
                    <a:cs typeface="Times New Roman" pitchFamily="18" charset="0"/>
                  </a:rPr>
                  <a:t>.</a:t>
                </a:r>
                <a:endParaRPr lang="en-US" sz="1600" dirty="0" smtClean="0">
                  <a:latin typeface="Times New Roman" pitchFamily="18" charset="0"/>
                  <a:cs typeface="Times New Roman" pitchFamily="18" charset="0"/>
                </a:endParaRPr>
              </a:p>
              <a:p>
                <a:pPr marL="285750" indent="-285750">
                  <a:buFont typeface="Arial" pitchFamily="34" charset="0"/>
                  <a:buChar char="•"/>
                </a:pPr>
                <a:endParaRPr lang="en-US" sz="1600" dirty="0">
                  <a:latin typeface="Times New Roman" pitchFamily="18" charset="0"/>
                  <a:cs typeface="Times New Roman" pitchFamily="18" charset="0"/>
                </a:endParaRPr>
              </a:p>
              <a:p>
                <a:pPr marL="285750" indent="-285750">
                  <a:buFont typeface="Arial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US" sz="1600">
                        <a:latin typeface="Cambria Math"/>
                      </a:rPr>
                      <m:t>∅</m:t>
                    </m:r>
                    <m:r>
                      <m:rPr>
                        <m:sty m:val="p"/>
                      </m:rPr>
                      <a:rPr lang="en-US" sz="1600">
                        <a:latin typeface="Cambria Math"/>
                      </a:rPr>
                      <m:t>Vc</m:t>
                    </m:r>
                    <m:r>
                      <a:rPr lang="en-US" sz="1600">
                        <a:latin typeface="Cambria Math"/>
                      </a:rPr>
                      <m:t>=</m:t>
                    </m:r>
                    <m:r>
                      <a:rPr lang="en-US" sz="1600">
                        <a:latin typeface="Cambria Math"/>
                      </a:rPr>
                      <m:t>0</m:t>
                    </m:r>
                    <m:r>
                      <a:rPr lang="en-US" sz="1600">
                        <a:latin typeface="Cambria Math"/>
                      </a:rPr>
                      <m:t>.</m:t>
                    </m:r>
                    <m:r>
                      <a:rPr lang="en-US" sz="1600">
                        <a:latin typeface="Cambria Math"/>
                      </a:rPr>
                      <m:t>6</m:t>
                    </m:r>
                    <m:r>
                      <a:rPr lang="en-US" sz="1600">
                        <a:latin typeface="Cambria Math"/>
                      </a:rPr>
                      <m:t>×</m:t>
                    </m:r>
                    <m:r>
                      <a:rPr lang="en-US" sz="1600">
                        <a:latin typeface="Cambria Math"/>
                      </a:rPr>
                      <m:t>3328</m:t>
                    </m:r>
                    <m:r>
                      <a:rPr lang="en-US" sz="1600">
                        <a:latin typeface="Cambria Math"/>
                      </a:rPr>
                      <m:t>=</m:t>
                    </m:r>
                    <m:r>
                      <a:rPr lang="en-US" sz="1600">
                        <a:latin typeface="Cambria Math"/>
                      </a:rPr>
                      <m:t>1997</m:t>
                    </m:r>
                    <m:r>
                      <a:rPr lang="en-US" sz="1600">
                        <a:latin typeface="Cambria Math"/>
                      </a:rPr>
                      <m:t> </m:t>
                    </m:r>
                  </m:oMath>
                </a14:m>
                <a:r>
                  <a:rPr lang="en-US" sz="1600" dirty="0" err="1">
                    <a:latin typeface="Times New Roman" pitchFamily="18" charset="0"/>
                    <a:cs typeface="Times New Roman" pitchFamily="18" charset="0"/>
                  </a:rPr>
                  <a:t>kN</a:t>
                </a:r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 </a:t>
                </a:r>
                <a:endParaRPr lang="en-US" sz="1600" dirty="0" smtClean="0">
                  <a:latin typeface="Times New Roman" pitchFamily="18" charset="0"/>
                  <a:cs typeface="Times New Roman" pitchFamily="18" charset="0"/>
                </a:endParaRPr>
              </a:p>
              <a:p>
                <a:pPr marL="285750" indent="-285750">
                  <a:buFont typeface="Arial" pitchFamily="34" charset="0"/>
                  <a:buChar char="•"/>
                </a:pPr>
                <a:endParaRPr lang="en-US" sz="1600" dirty="0">
                  <a:latin typeface="Times New Roman" pitchFamily="18" charset="0"/>
                  <a:cs typeface="Times New Roman" pitchFamily="18" charset="0"/>
                </a:endParaRPr>
              </a:p>
              <a:p>
                <a:pPr marL="285750" indent="-285750">
                  <a:buFont typeface="Arial" pitchFamily="34" charset="0"/>
                  <a:buChar char="•"/>
                </a:pPr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From the previous table UDCon5 give the maximum </a:t>
                </a:r>
                <a:r>
                  <a:rPr lang="en-US" sz="1600" dirty="0" smtClean="0">
                    <a:latin typeface="Times New Roman" pitchFamily="18" charset="0"/>
                    <a:cs typeface="Times New Roman" pitchFamily="18" charset="0"/>
                  </a:rPr>
                  <a:t>shear</a:t>
                </a:r>
              </a:p>
              <a:p>
                <a:pPr marL="285750" indent="-285750">
                  <a:buFont typeface="Arial" pitchFamily="34" charset="0"/>
                  <a:buChar char="•"/>
                </a:pPr>
                <a:endParaRPr lang="en-US" sz="1600" dirty="0">
                  <a:latin typeface="Times New Roman" pitchFamily="18" charset="0"/>
                  <a:cs typeface="Times New Roman" pitchFamily="18" charset="0"/>
                </a:endParaRPr>
              </a:p>
              <a:p>
                <a:pPr marL="285750" indent="-285750">
                  <a:buFont typeface="Arial" pitchFamily="34" charset="0"/>
                  <a:buChar char="•"/>
                </a:pPr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Vu = 1181 </a:t>
                </a:r>
                <a:r>
                  <a:rPr lang="en-US" sz="1600" dirty="0" err="1">
                    <a:latin typeface="Times New Roman" pitchFamily="18" charset="0"/>
                    <a:cs typeface="Times New Roman" pitchFamily="18" charset="0"/>
                  </a:rPr>
                  <a:t>kN</a:t>
                </a:r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 </a:t>
                </a:r>
                <a:endParaRPr lang="en-US" sz="1600" dirty="0" smtClean="0">
                  <a:latin typeface="Times New Roman" pitchFamily="18" charset="0"/>
                  <a:cs typeface="Times New Roman" pitchFamily="18" charset="0"/>
                </a:endParaRPr>
              </a:p>
              <a:p>
                <a:endParaRPr lang="en-US" sz="1600" dirty="0">
                  <a:latin typeface="Times New Roman" pitchFamily="18" charset="0"/>
                  <a:cs typeface="Times New Roman" pitchFamily="18" charset="0"/>
                </a:endParaRPr>
              </a:p>
              <a:p>
                <a:pPr marL="285750" indent="-285750">
                  <a:buFont typeface="Arial" pitchFamily="34" charset="0"/>
                  <a:buChar char="•"/>
                </a:pPr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Vu &gt; 0.5 </a:t>
                </a:r>
                <a14:m>
                  <m:oMath xmlns:m="http://schemas.openxmlformats.org/officeDocument/2006/math">
                    <m:r>
                      <a:rPr lang="en-US" sz="1600">
                        <a:latin typeface="Cambria Math"/>
                      </a:rPr>
                      <m:t>∅</m:t>
                    </m:r>
                    <m:r>
                      <m:rPr>
                        <m:sty m:val="p"/>
                      </m:rPr>
                      <a:rPr lang="en-US" sz="1600" b="0" i="0">
                        <a:latin typeface="Cambria Math"/>
                      </a:rPr>
                      <m:t>Vc</m:t>
                    </m:r>
                  </m:oMath>
                </a14:m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 </a:t>
                </a:r>
              </a:p>
              <a:p>
                <a:pPr marL="285750" indent="-285750">
                  <a:buFont typeface="Arial" pitchFamily="34" charset="0"/>
                  <a:buChar char="•"/>
                </a:pPr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As Vu &gt; 0.083Acw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sz="1600" i="1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m:rPr>
                            <m:sty m:val="p"/>
                          </m:rPr>
                          <a:rPr lang="en-US" sz="1600">
                            <a:latin typeface="Cambria Math"/>
                          </a:rPr>
                          <m:t>fc</m:t>
                        </m:r>
                        <m:r>
                          <a:rPr lang="en-US" sz="1600">
                            <a:latin typeface="Cambria Math"/>
                          </a:rPr>
                          <m:t> </m:t>
                        </m:r>
                      </m:e>
                    </m:rad>
                  </m:oMath>
                </a14:m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 = 0.083(300 x 9060)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1600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sz="1600">
                            <a:latin typeface="Cambria Math"/>
                          </a:rPr>
                          <m:t> </m:t>
                        </m:r>
                        <m:rad>
                          <m:radPr>
                            <m:degHide m:val="on"/>
                            <m:ctrlPr>
                              <a:rPr lang="en-US" sz="1600" i="1">
                                <a:latin typeface="Cambria Math"/>
                              </a:rPr>
                            </m:ctrlPr>
                          </m:radPr>
                          <m:deg/>
                          <m:e>
                            <m:r>
                              <a:rPr lang="en-US" sz="1600">
                                <a:latin typeface="Cambria Math"/>
                              </a:rPr>
                              <m:t>24</m:t>
                            </m:r>
                          </m:e>
                        </m:rad>
                      </m:num>
                      <m:den>
                        <m:r>
                          <a:rPr lang="en-US" sz="1600" i="1">
                            <a:latin typeface="Cambria Math"/>
                          </a:rPr>
                          <m:t>1000</m:t>
                        </m:r>
                      </m:den>
                    </m:f>
                  </m:oMath>
                </a14:m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 =1105 </a:t>
                </a:r>
                <a:r>
                  <a:rPr lang="en-US" sz="1600" dirty="0" err="1" smtClean="0">
                    <a:latin typeface="Times New Roman" pitchFamily="18" charset="0"/>
                    <a:cs typeface="Times New Roman" pitchFamily="18" charset="0"/>
                  </a:rPr>
                  <a:t>kN</a:t>
                </a:r>
                <a:endParaRPr lang="en-US" sz="1600" dirty="0" smtClean="0">
                  <a:latin typeface="Times New Roman" pitchFamily="18" charset="0"/>
                  <a:cs typeface="Times New Roman" pitchFamily="18" charset="0"/>
                </a:endParaRPr>
              </a:p>
              <a:p>
                <a:pPr marL="285750" indent="-285750">
                  <a:buFont typeface="Arial" pitchFamily="34" charset="0"/>
                  <a:buChar char="•"/>
                </a:pPr>
                <a:r>
                  <a:rPr lang="en-US" sz="1600" dirty="0" smtClean="0">
                    <a:latin typeface="Times New Roman" pitchFamily="18" charset="0"/>
                    <a:cs typeface="Times New Roman" pitchFamily="18" charset="0"/>
                  </a:rPr>
                  <a:t> </a:t>
                </a:r>
                <a:endParaRPr lang="en-US" sz="1600" dirty="0">
                  <a:latin typeface="Times New Roman" pitchFamily="18" charset="0"/>
                  <a:cs typeface="Times New Roman" pitchFamily="18" charset="0"/>
                </a:endParaRPr>
              </a:p>
              <a:p>
                <a:pPr marL="285750" indent="-285750">
                  <a:buFont typeface="Arial" pitchFamily="34" charset="0"/>
                  <a:buChar char="•"/>
                </a:pPr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So minimum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1600">
                        <a:latin typeface="Cambria Math"/>
                      </a:rPr>
                      <m:t>ρ</m:t>
                    </m:r>
                    <m:r>
                      <m:rPr>
                        <m:sty m:val="p"/>
                      </m:rPr>
                      <a:rPr lang="en-US" sz="1600">
                        <a:latin typeface="Cambria Math"/>
                      </a:rPr>
                      <m:t>L</m:t>
                    </m:r>
                  </m:oMath>
                </a14:m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 ,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1600">
                        <a:latin typeface="Cambria Math"/>
                      </a:rPr>
                      <m:t>ρ</m:t>
                    </m:r>
                    <m:r>
                      <m:rPr>
                        <m:sty m:val="p"/>
                      </m:rPr>
                      <a:rPr lang="en-US" sz="1600">
                        <a:latin typeface="Cambria Math"/>
                      </a:rPr>
                      <m:t>t</m:t>
                    </m:r>
                  </m:oMath>
                </a14:m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 shall be at least 0.0025 </a:t>
                </a:r>
                <a:endParaRPr lang="en-US" sz="1600" dirty="0" smtClean="0">
                  <a:latin typeface="Times New Roman" pitchFamily="18" charset="0"/>
                  <a:cs typeface="Times New Roman" pitchFamily="18" charset="0"/>
                </a:endParaRPr>
              </a:p>
              <a:p>
                <a:pPr marL="285750" indent="-285750">
                  <a:buFont typeface="Arial" pitchFamily="34" charset="0"/>
                  <a:buChar char="•"/>
                </a:pPr>
                <a:endParaRPr lang="en-US" sz="1600" dirty="0">
                  <a:latin typeface="Times New Roman" pitchFamily="18" charset="0"/>
                  <a:cs typeface="Times New Roman" pitchFamily="18" charset="0"/>
                </a:endParaRPr>
              </a:p>
              <a:p>
                <a:pPr marL="285750" indent="-285750">
                  <a:buFont typeface="Arial" pitchFamily="34" charset="0"/>
                  <a:buChar char="•"/>
                </a:pPr>
                <a:r>
                  <a:rPr lang="en-US" sz="1600" b="1" dirty="0" smtClean="0">
                    <a:latin typeface="Times New Roman" pitchFamily="18" charset="0"/>
                    <a:cs typeface="Times New Roman" pitchFamily="18" charset="0"/>
                  </a:rPr>
                  <a:t>Horizontal </a:t>
                </a:r>
                <a:r>
                  <a:rPr lang="en-US" sz="1600" b="1" dirty="0">
                    <a:latin typeface="Times New Roman" pitchFamily="18" charset="0"/>
                    <a:cs typeface="Times New Roman" pitchFamily="18" charset="0"/>
                  </a:rPr>
                  <a:t>reinforcement for the wall is two curtains of </a:t>
                </a:r>
                <a:r>
                  <a:rPr lang="en-US" sz="1600" b="1" i="1" dirty="0">
                    <a:latin typeface="Times New Roman" pitchFamily="18" charset="0"/>
                    <a:cs typeface="Times New Roman" pitchFamily="18" charset="0"/>
                  </a:rPr>
                  <a:t>1</a:t>
                </a:r>
                <a14:m>
                  <m:oMath xmlns:m="http://schemas.openxmlformats.org/officeDocument/2006/math">
                    <m:r>
                      <a:rPr lang="en-US" sz="1600" b="1" i="1">
                        <a:latin typeface="Cambria Math"/>
                      </a:rPr>
                      <m:t>∅</m:t>
                    </m:r>
                    <m:r>
                      <a:rPr lang="en-US" sz="1600" b="1" i="1">
                        <a:latin typeface="Cambria Math"/>
                      </a:rPr>
                      <m:t>𝟏𝟐</m:t>
                    </m:r>
                  </m:oMath>
                </a14:m>
                <a:r>
                  <a:rPr lang="en-US" sz="1600" b="1" i="1" dirty="0">
                    <a:latin typeface="Times New Roman" pitchFamily="18" charset="0"/>
                    <a:cs typeface="Times New Roman" pitchFamily="18" charset="0"/>
                  </a:rPr>
                  <a:t>/300 </a:t>
                </a:r>
                <a:r>
                  <a:rPr lang="en-US" sz="1600" b="1" dirty="0">
                    <a:latin typeface="Times New Roman" pitchFamily="18" charset="0"/>
                    <a:cs typeface="Times New Roman" pitchFamily="18" charset="0"/>
                  </a:rPr>
                  <a:t>mm</a:t>
                </a:r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4" name="Content Placeholder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0"/>
              </p:nvPr>
            </p:nvSpPr>
            <p:spPr>
              <a:xfrm>
                <a:off x="2134072" y="1268760"/>
                <a:ext cx="7334472" cy="4723929"/>
              </a:xfrm>
              <a:blipFill rotWithShape="1">
                <a:blip r:embed="rId2"/>
                <a:stretch>
                  <a:fillRect t="-387" b="-606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عنصر نائب لرقم الشريحة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8B7A0DC-C7A8-4E38-9E21-ADFE0436B18E}" type="slidenum">
              <a:rPr lang="en-US" smtClean="0"/>
              <a:pPr/>
              <a:t>117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2144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51720" y="332656"/>
            <a:ext cx="6563072" cy="460648"/>
          </a:xfrm>
        </p:spPr>
        <p:txBody>
          <a:bodyPr/>
          <a:lstStyle/>
          <a:p>
            <a:pPr marL="342900" indent="-342900">
              <a:buFont typeface="Wingdings" pitchFamily="2" charset="2"/>
              <a:buChar char="ü"/>
            </a:pPr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Flexural design </a:t>
            </a:r>
            <a:endParaRPr lang="en-US" dirty="0">
              <a:solidFill>
                <a:schemeClr val="tx2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/>
              <p:cNvSpPr>
                <a:spLocks noGrp="1"/>
              </p:cNvSpPr>
              <p:nvPr>
                <p:ph idx="10"/>
              </p:nvPr>
            </p:nvSpPr>
            <p:spPr>
              <a:xfrm>
                <a:off x="2134072" y="1412776"/>
                <a:ext cx="7190456" cy="4579913"/>
              </a:xfrm>
            </p:spPr>
            <p:txBody>
              <a:bodyPr/>
              <a:lstStyle/>
              <a:p>
                <a:pPr marL="285750" indent="-285750">
                  <a:buFont typeface="Wingdings" pitchFamily="2" charset="2"/>
                  <a:buChar char="q"/>
                </a:pPr>
                <a:r>
                  <a:rPr lang="en-US" sz="1600" dirty="0" smtClean="0">
                    <a:latin typeface="Times New Roman" pitchFamily="18" charset="0"/>
                    <a:cs typeface="Times New Roman" pitchFamily="18" charset="0"/>
                  </a:rPr>
                  <a:t>Out of plane moment :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sz="1600" dirty="0" smtClean="0">
                  <a:latin typeface="Times New Roman" pitchFamily="18" charset="0"/>
                  <a:cs typeface="Times New Roman" pitchFamily="18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1600" dirty="0" smtClean="0">
                    <a:latin typeface="Times New Roman" pitchFamily="18" charset="0"/>
                    <a:cs typeface="Times New Roman" pitchFamily="18" charset="0"/>
                  </a:rPr>
                  <a:t>the critical </a:t>
                </a:r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design combination is </a:t>
                </a:r>
                <a:r>
                  <a:rPr lang="en-US" sz="1600" dirty="0" smtClean="0">
                    <a:latin typeface="Times New Roman" pitchFamily="18" charset="0"/>
                    <a:cs typeface="Times New Roman" pitchFamily="18" charset="0"/>
                  </a:rPr>
                  <a:t>UDCon5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sz="1600" dirty="0" smtClean="0">
                  <a:latin typeface="Times New Roman" pitchFamily="18" charset="0"/>
                  <a:cs typeface="Times New Roman" pitchFamily="18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M2-2 = 198 </a:t>
                </a:r>
                <a:r>
                  <a:rPr lang="en-US" sz="1600" dirty="0" err="1">
                    <a:latin typeface="Times New Roman" pitchFamily="18" charset="0"/>
                    <a:cs typeface="Times New Roman" pitchFamily="18" charset="0"/>
                  </a:rPr>
                  <a:t>kN.m</a:t>
                </a:r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 </a:t>
                </a:r>
                <a:endParaRPr lang="en-US" sz="1600" dirty="0" smtClean="0">
                  <a:latin typeface="Times New Roman" pitchFamily="18" charset="0"/>
                  <a:cs typeface="Times New Roman" pitchFamily="18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sz="1600" dirty="0">
                  <a:latin typeface="Times New Roman" pitchFamily="18" charset="0"/>
                  <a:cs typeface="Times New Roman" pitchFamily="18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(</a:t>
                </a:r>
                <a:r>
                  <a:rPr lang="en-US" sz="1600" dirty="0" smtClean="0">
                    <a:latin typeface="Times New Roman" pitchFamily="18" charset="0"/>
                    <a:cs typeface="Times New Roman" pitchFamily="18" charset="0"/>
                  </a:rPr>
                  <a:t>8159kN</a:t>
                </a:r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) x e = </a:t>
                </a:r>
                <a:r>
                  <a:rPr lang="en-US" sz="1600" dirty="0" smtClean="0">
                    <a:latin typeface="Times New Roman" pitchFamily="18" charset="0"/>
                    <a:cs typeface="Times New Roman" pitchFamily="18" charset="0"/>
                  </a:rPr>
                  <a:t>198 </a:t>
                </a:r>
                <a:r>
                  <a:rPr lang="en-US" sz="1600" dirty="0" err="1">
                    <a:latin typeface="Times New Roman" pitchFamily="18" charset="0"/>
                    <a:cs typeface="Times New Roman" pitchFamily="18" charset="0"/>
                  </a:rPr>
                  <a:t>kN.m</a:t>
                </a:r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 </a:t>
                </a:r>
                <a:endParaRPr lang="en-US" sz="1600" dirty="0" smtClean="0">
                  <a:latin typeface="Times New Roman" pitchFamily="18" charset="0"/>
                  <a:cs typeface="Times New Roman" pitchFamily="18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sz="1600" dirty="0">
                  <a:latin typeface="Times New Roman" pitchFamily="18" charset="0"/>
                  <a:cs typeface="Times New Roman" pitchFamily="18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 e = 0.024 m which is &lt; 1/6(h) = 0.05 m </a:t>
                </a:r>
                <a:endParaRPr lang="en-US" sz="1600" dirty="0" smtClean="0">
                  <a:latin typeface="Times New Roman" pitchFamily="18" charset="0"/>
                  <a:cs typeface="Times New Roman" pitchFamily="18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sz="1600" dirty="0">
                  <a:latin typeface="Times New Roman" pitchFamily="18" charset="0"/>
                  <a:cs typeface="Times New Roman" pitchFamily="18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This means that simplified design method could be applied. 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US" sz="1600" i="1">
                        <a:latin typeface="Cambria Math"/>
                      </a:rPr>
                      <m:t>𝜙</m:t>
                    </m:r>
                    <m:r>
                      <a:rPr lang="en-US" sz="1600" i="1">
                        <a:latin typeface="Cambria Math"/>
                      </a:rPr>
                      <m:t>𝑃</m:t>
                    </m:r>
                  </m:oMath>
                </a14:m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 =</a:t>
                </a:r>
                <a14:m>
                  <m:oMath xmlns:m="http://schemas.openxmlformats.org/officeDocument/2006/math">
                    <m:r>
                      <a:rPr lang="en-US" sz="1600">
                        <a:latin typeface="Cambria Math"/>
                      </a:rPr>
                      <m:t>0</m:t>
                    </m:r>
                    <m:r>
                      <a:rPr lang="en-US" sz="1600">
                        <a:latin typeface="Cambria Math"/>
                      </a:rPr>
                      <m:t>.</m:t>
                    </m:r>
                    <m:r>
                      <a:rPr lang="en-US" sz="1600">
                        <a:latin typeface="Cambria Math"/>
                      </a:rPr>
                      <m:t>55</m:t>
                    </m:r>
                    <m:r>
                      <a:rPr lang="en-US" sz="1600" i="1">
                        <a:latin typeface="Cambria Math"/>
                      </a:rPr>
                      <m:t>𝜙</m:t>
                    </m:r>
                    <m:sSub>
                      <m:sSubPr>
                        <m:ctrlPr>
                          <a:rPr lang="en-US" sz="16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600" i="1">
                            <a:latin typeface="Cambria Math"/>
                          </a:rPr>
                          <m:t>𝑓</m:t>
                        </m:r>
                      </m:e>
                      <m:sub>
                        <m:r>
                          <a:rPr lang="en-US" sz="1600" i="1">
                            <a:latin typeface="Cambria Math"/>
                          </a:rPr>
                          <m:t>𝑐</m:t>
                        </m:r>
                        <m:r>
                          <a:rPr lang="en-US" sz="1600">
                            <a:latin typeface="Cambria Math"/>
                          </a:rPr>
                          <m:t> </m:t>
                        </m:r>
                      </m:sub>
                    </m:sSub>
                    <m:sSub>
                      <m:sSubPr>
                        <m:ctrlPr>
                          <a:rPr lang="en-US" sz="16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600" i="1">
                            <a:latin typeface="Cambria Math"/>
                          </a:rPr>
                          <m:t>𝐴</m:t>
                        </m:r>
                      </m:e>
                      <m:sub>
                        <m:r>
                          <a:rPr lang="en-US" sz="1600" i="1">
                            <a:latin typeface="Cambria Math"/>
                          </a:rPr>
                          <m:t>𝑔</m:t>
                        </m:r>
                      </m:sub>
                    </m:sSub>
                    <m:d>
                      <m:dPr>
                        <m:begChr m:val="["/>
                        <m:endChr m:val="]"/>
                        <m:ctrlPr>
                          <a:rPr lang="en-US" sz="1600" i="1">
                            <a:latin typeface="Cambria Math"/>
                          </a:rPr>
                        </m:ctrlPr>
                      </m:dPr>
                      <m:e>
                        <m:r>
                          <a:rPr lang="en-US" sz="1600">
                            <a:latin typeface="Cambria Math"/>
                          </a:rPr>
                          <m:t>1</m:t>
                        </m:r>
                        <m:r>
                          <a:rPr lang="en-US" sz="1600" i="1">
                            <a:latin typeface="Cambria Math"/>
                          </a:rPr>
                          <m:t>−</m:t>
                        </m:r>
                        <m:sSup>
                          <m:sSupPr>
                            <m:ctrlPr>
                              <a:rPr lang="en-US" sz="1600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sz="1600">
                                <a:latin typeface="Cambria Math"/>
                              </a:rPr>
                              <m:t> </m:t>
                            </m:r>
                            <m:d>
                              <m:dPr>
                                <m:ctrlPr>
                                  <a:rPr lang="en-US" sz="1600" i="1">
                                    <a:latin typeface="Cambria Math"/>
                                  </a:rPr>
                                </m:ctrlPr>
                              </m:dPr>
                              <m:e>
                                <m:f>
                                  <m:fPr>
                                    <m:ctrlPr>
                                      <a:rPr lang="en-US" sz="1600" i="1">
                                        <a:latin typeface="Cambria Math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sz="1600" i="1">
                                        <a:latin typeface="Cambria Math"/>
                                      </a:rPr>
                                      <m:t>𝐾</m:t>
                                    </m:r>
                                    <m:sSub>
                                      <m:sSubPr>
                                        <m:ctrlPr>
                                          <a:rPr lang="en-US" sz="1600" i="1">
                                            <a:latin typeface="Cambria Math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1600" i="1">
                                            <a:latin typeface="Cambria Math"/>
                                          </a:rPr>
                                          <m:t>𝓁</m:t>
                                        </m:r>
                                      </m:e>
                                      <m:sub>
                                        <m:r>
                                          <a:rPr lang="en-US" sz="1600" i="1">
                                            <a:latin typeface="Cambria Math"/>
                                          </a:rPr>
                                          <m:t>𝑐</m:t>
                                        </m:r>
                                      </m:sub>
                                    </m:sSub>
                                  </m:num>
                                  <m:den>
                                    <m:r>
                                      <a:rPr lang="en-US" sz="1600">
                                        <a:latin typeface="Cambria Math"/>
                                      </a:rPr>
                                      <m:t>32</m:t>
                                    </m:r>
                                    <m:r>
                                      <a:rPr lang="en-US" sz="1600" i="1">
                                        <a:latin typeface="Cambria Math"/>
                                      </a:rPr>
                                      <m:t>h</m:t>
                                    </m:r>
                                  </m:den>
                                </m:f>
                              </m:e>
                            </m:d>
                          </m:e>
                          <m:sup>
                            <m:r>
                              <a:rPr lang="en-US" sz="1600"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e>
                    </m:d>
                  </m:oMath>
                </a14:m>
                <a:endParaRPr lang="en-US" sz="1600" dirty="0">
                  <a:latin typeface="Times New Roman" pitchFamily="18" charset="0"/>
                  <a:cs typeface="Times New Roman" pitchFamily="18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US" sz="1600" i="1">
                        <a:latin typeface="Cambria Math"/>
                      </a:rPr>
                      <m:t>𝜙</m:t>
                    </m:r>
                    <m:r>
                      <a:rPr lang="en-US" sz="1600" i="1">
                        <a:latin typeface="Cambria Math"/>
                      </a:rPr>
                      <m:t>𝑃</m:t>
                    </m:r>
                  </m:oMath>
                </a14:m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 =</a:t>
                </a:r>
                <a14:m>
                  <m:oMath xmlns:m="http://schemas.openxmlformats.org/officeDocument/2006/math">
                    <m:r>
                      <a:rPr lang="en-US" sz="1600">
                        <a:latin typeface="Cambria Math"/>
                      </a:rPr>
                      <m:t>0</m:t>
                    </m:r>
                    <m:r>
                      <a:rPr lang="en-US" sz="1600">
                        <a:latin typeface="Cambria Math"/>
                      </a:rPr>
                      <m:t>.</m:t>
                    </m:r>
                    <m:r>
                      <a:rPr lang="en-US" sz="1600">
                        <a:latin typeface="Cambria Math"/>
                      </a:rPr>
                      <m:t>55</m:t>
                    </m:r>
                    <m:r>
                      <a:rPr lang="en-US" sz="1600">
                        <a:latin typeface="Cambria Math"/>
                      </a:rPr>
                      <m:t>×</m:t>
                    </m:r>
                    <m:r>
                      <a:rPr lang="en-US" sz="1600">
                        <a:latin typeface="Cambria Math"/>
                      </a:rPr>
                      <m:t>0</m:t>
                    </m:r>
                    <m:r>
                      <a:rPr lang="en-US" sz="1600">
                        <a:latin typeface="Cambria Math"/>
                      </a:rPr>
                      <m:t>.</m:t>
                    </m:r>
                    <m:r>
                      <a:rPr lang="en-US" sz="1600">
                        <a:latin typeface="Cambria Math"/>
                      </a:rPr>
                      <m:t>65</m:t>
                    </m:r>
                    <m:r>
                      <a:rPr lang="en-US" sz="1600">
                        <a:latin typeface="Cambria Math"/>
                      </a:rPr>
                      <m:t>×</m:t>
                    </m:r>
                    <m:r>
                      <a:rPr lang="en-US" sz="1600">
                        <a:latin typeface="Cambria Math"/>
                      </a:rPr>
                      <m:t>24</m:t>
                    </m:r>
                    <m:r>
                      <a:rPr lang="en-US" sz="1600">
                        <a:latin typeface="Cambria Math"/>
                      </a:rPr>
                      <m:t>×</m:t>
                    </m:r>
                    <m:r>
                      <a:rPr lang="en-US" sz="1600">
                        <a:latin typeface="Cambria Math"/>
                      </a:rPr>
                      <m:t>9060</m:t>
                    </m:r>
                    <m:r>
                      <a:rPr lang="en-US" sz="1600">
                        <a:latin typeface="Cambria Math"/>
                      </a:rPr>
                      <m:t>×</m:t>
                    </m:r>
                    <m:r>
                      <a:rPr lang="en-US" sz="1600">
                        <a:latin typeface="Cambria Math"/>
                      </a:rPr>
                      <m:t>300</m:t>
                    </m:r>
                    <m:d>
                      <m:dPr>
                        <m:begChr m:val="["/>
                        <m:endChr m:val="]"/>
                        <m:ctrlPr>
                          <a:rPr lang="en-US" sz="1600" i="1">
                            <a:latin typeface="Cambria Math"/>
                          </a:rPr>
                        </m:ctrlPr>
                      </m:dPr>
                      <m:e>
                        <m:r>
                          <a:rPr lang="en-US" sz="1600">
                            <a:latin typeface="Cambria Math"/>
                          </a:rPr>
                          <m:t>1</m:t>
                        </m:r>
                        <m:r>
                          <a:rPr lang="en-US" sz="1600" i="1">
                            <a:latin typeface="Cambria Math"/>
                          </a:rPr>
                          <m:t>−</m:t>
                        </m:r>
                        <m:sSup>
                          <m:sSupPr>
                            <m:ctrlPr>
                              <a:rPr lang="en-US" sz="1600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sz="1600">
                                <a:latin typeface="Cambria Math"/>
                              </a:rPr>
                              <m:t> </m:t>
                            </m:r>
                            <m:d>
                              <m:dPr>
                                <m:ctrlPr>
                                  <a:rPr lang="en-US" sz="1600" i="1">
                                    <a:latin typeface="Cambria Math"/>
                                  </a:rPr>
                                </m:ctrlPr>
                              </m:dPr>
                              <m:e>
                                <m:f>
                                  <m:fPr>
                                    <m:ctrlPr>
                                      <a:rPr lang="en-US" sz="1600" i="1">
                                        <a:latin typeface="Cambria Math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sz="1600">
                                        <a:latin typeface="Cambria Math"/>
                                      </a:rPr>
                                      <m:t>1</m:t>
                                    </m:r>
                                    <m:r>
                                      <a:rPr lang="en-US" sz="1600">
                                        <a:latin typeface="Cambria Math"/>
                                      </a:rPr>
                                      <m:t>×</m:t>
                                    </m:r>
                                    <m:r>
                                      <a:rPr lang="en-US" sz="1600">
                                        <a:latin typeface="Cambria Math"/>
                                      </a:rPr>
                                      <m:t>4</m:t>
                                    </m:r>
                                    <m:r>
                                      <a:rPr lang="en-US" sz="1600">
                                        <a:latin typeface="Cambria Math"/>
                                      </a:rPr>
                                      <m:t>.</m:t>
                                    </m:r>
                                    <m:r>
                                      <a:rPr lang="en-US" sz="1600">
                                        <a:latin typeface="Cambria Math"/>
                                      </a:rPr>
                                      <m:t>16</m:t>
                                    </m:r>
                                  </m:num>
                                  <m:den>
                                    <m:r>
                                      <a:rPr lang="en-US" sz="1600">
                                        <a:latin typeface="Cambria Math"/>
                                      </a:rPr>
                                      <m:t>32</m:t>
                                    </m:r>
                                    <m:r>
                                      <a:rPr lang="en-US" sz="1600">
                                        <a:latin typeface="Cambria Math"/>
                                      </a:rPr>
                                      <m:t>×</m:t>
                                    </m:r>
                                    <m:r>
                                      <a:rPr lang="en-US" sz="1600">
                                        <a:latin typeface="Cambria Math"/>
                                      </a:rPr>
                                      <m:t>0</m:t>
                                    </m:r>
                                    <m:r>
                                      <a:rPr lang="en-US" sz="1600">
                                        <a:latin typeface="Cambria Math"/>
                                      </a:rPr>
                                      <m:t>.</m:t>
                                    </m:r>
                                    <m:r>
                                      <a:rPr lang="en-US" sz="1600">
                                        <a:latin typeface="Cambria Math"/>
                                      </a:rPr>
                                      <m:t>3</m:t>
                                    </m:r>
                                  </m:den>
                                </m:f>
                              </m:e>
                            </m:d>
                          </m:e>
                          <m:sup>
                            <m:r>
                              <a:rPr lang="en-US" sz="1600"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e>
                    </m:d>
                    <m:r>
                      <a:rPr lang="en-US" sz="1600" i="1">
                        <a:latin typeface="Cambria Math"/>
                      </a:rPr>
                      <m:t>/</m:t>
                    </m:r>
                    <m:r>
                      <a:rPr lang="en-US" sz="1600" i="1">
                        <a:latin typeface="Cambria Math"/>
                      </a:rPr>
                      <m:t>1000</m:t>
                    </m:r>
                  </m:oMath>
                </a14:m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 = 18941 </a:t>
                </a:r>
                <a:r>
                  <a:rPr lang="en-US" sz="1600" dirty="0" err="1">
                    <a:latin typeface="Times New Roman" pitchFamily="18" charset="0"/>
                    <a:cs typeface="Times New Roman" pitchFamily="18" charset="0"/>
                  </a:rPr>
                  <a:t>kN</a:t>
                </a:r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 </a:t>
                </a:r>
                <a:endParaRPr lang="en-US" sz="1600" dirty="0" smtClean="0">
                  <a:latin typeface="Times New Roman" pitchFamily="18" charset="0"/>
                  <a:cs typeface="Times New Roman" pitchFamily="18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sz="1600" dirty="0">
                  <a:latin typeface="Times New Roman" pitchFamily="18" charset="0"/>
                  <a:cs typeface="Times New Roman" pitchFamily="18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18941 </a:t>
                </a:r>
                <a:r>
                  <a:rPr lang="en-US" sz="1600" dirty="0" err="1">
                    <a:latin typeface="Times New Roman" pitchFamily="18" charset="0"/>
                    <a:cs typeface="Times New Roman" pitchFamily="18" charset="0"/>
                  </a:rPr>
                  <a:t>kN</a:t>
                </a:r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 &gt; 8159 </a:t>
                </a:r>
                <a:r>
                  <a:rPr lang="en-US" sz="1600" dirty="0" err="1">
                    <a:latin typeface="Times New Roman" pitchFamily="18" charset="0"/>
                    <a:cs typeface="Times New Roman" pitchFamily="18" charset="0"/>
                  </a:rPr>
                  <a:t>kN.</a:t>
                </a:r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 (OK) </a:t>
                </a:r>
                <a:endParaRPr lang="en-US" sz="1600" dirty="0" smtClean="0">
                  <a:latin typeface="Times New Roman" pitchFamily="18" charset="0"/>
                  <a:cs typeface="Times New Roman" pitchFamily="18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4" name="Content Placeholder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0"/>
              </p:nvPr>
            </p:nvSpPr>
            <p:spPr>
              <a:xfrm>
                <a:off x="2134072" y="1412776"/>
                <a:ext cx="7190456" cy="4579913"/>
              </a:xfrm>
              <a:blipFill rotWithShape="1">
                <a:blip r:embed="rId2"/>
                <a:stretch>
                  <a:fillRect t="-399" b="-918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عنصر نائب لرقم الشريحة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8B7A0DC-C7A8-4E38-9E21-ADFE0436B18E}" type="slidenum">
              <a:rPr lang="en-US" smtClean="0"/>
              <a:pPr/>
              <a:t>118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3807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51720" y="332656"/>
            <a:ext cx="6563072" cy="460648"/>
          </a:xfrm>
        </p:spPr>
        <p:txBody>
          <a:bodyPr/>
          <a:lstStyle/>
          <a:p>
            <a:pPr marL="342900" indent="-342900">
              <a:buFont typeface="Wingdings" pitchFamily="2" charset="2"/>
              <a:buChar char="q"/>
            </a:pP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In plane 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moment : </a:t>
            </a:r>
            <a:endParaRPr lang="en-US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0"/>
          </p:nvPr>
        </p:nvSpPr>
        <p:spPr>
          <a:xfrm>
            <a:off x="2134072" y="1268760"/>
            <a:ext cx="6563072" cy="4723929"/>
          </a:xfrm>
        </p:spPr>
        <p:txBody>
          <a:bodyPr/>
          <a:lstStyle/>
          <a:p>
            <a:pPr marL="285750" indent="-285750">
              <a:buFont typeface="Arial" pitchFamily="34" charset="0"/>
              <a:buChar char="•"/>
            </a:pP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Pu = 8159 </a:t>
            </a:r>
            <a:r>
              <a:rPr lang="en-US" sz="1600" dirty="0" err="1">
                <a:latin typeface="Times New Roman" pitchFamily="18" charset="0"/>
                <a:cs typeface="Times New Roman" pitchFamily="18" charset="0"/>
              </a:rPr>
              <a:t>kN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endParaRPr lang="en-US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Arial" pitchFamily="34" charset="0"/>
              <a:buChar char="•"/>
            </a:pPr>
            <a:endParaRPr lang="en-US" sz="1600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M3-3 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= 12583 </a:t>
            </a:r>
            <a:r>
              <a:rPr lang="en-US" sz="1600" dirty="0" err="1">
                <a:latin typeface="Times New Roman" pitchFamily="18" charset="0"/>
                <a:cs typeface="Times New Roman" pitchFamily="18" charset="0"/>
              </a:rPr>
              <a:t>KN.m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endParaRPr lang="en-US" dirty="0"/>
          </a:p>
        </p:txBody>
      </p:sp>
      <p:graphicFrame>
        <p:nvGraphicFramePr>
          <p:cNvPr id="5" name="Chart 4"/>
          <p:cNvGraphicFramePr/>
          <p:nvPr>
            <p:extLst>
              <p:ext uri="{D42A27DB-BD31-4B8C-83A1-F6EECF244321}">
                <p14:modId xmlns:p14="http://schemas.microsoft.com/office/powerpoint/2010/main" val="1935001730"/>
              </p:ext>
            </p:extLst>
          </p:nvPr>
        </p:nvGraphicFramePr>
        <p:xfrm>
          <a:off x="2699792" y="2852936"/>
          <a:ext cx="5419725" cy="331914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عنصر نائب لرقم الشريحة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8B7A0DC-C7A8-4E38-9E21-ADFE0436B18E}" type="slidenum">
              <a:rPr lang="en-US" smtClean="0"/>
              <a:pPr/>
              <a:t>119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259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F7BBBE72-0889-4774-A444-4F431CDD547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34072" y="421398"/>
            <a:ext cx="6563072" cy="460648"/>
          </a:xfrm>
        </p:spPr>
        <p:txBody>
          <a:bodyPr/>
          <a:lstStyle/>
          <a:p>
            <a:pPr marL="342900" indent="-342900">
              <a:buFont typeface="Wingdings" pitchFamily="2" charset="2"/>
              <a:buChar char="ü"/>
            </a:pPr>
            <a:r>
              <a:rPr lang="en-US" dirty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Gravity loads 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50BD4FCC-F046-4C7B-ADB6-6CB05674728B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2134072" y="908720"/>
            <a:ext cx="6563072" cy="5472608"/>
          </a:xfrm>
        </p:spPr>
        <p:txBody>
          <a:bodyPr/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Dead loads : represents the own weight of the elements</a:t>
            </a:r>
          </a:p>
          <a:p>
            <a:endParaRPr lang="en-US" sz="1800" dirty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Live loads : </a:t>
            </a:r>
          </a:p>
          <a:p>
            <a:r>
              <a:rPr lang="en-US" sz="1800" dirty="0"/>
              <a:t/>
            </a:r>
            <a:br>
              <a:rPr lang="en-US" sz="1800" dirty="0"/>
            </a:br>
            <a:r>
              <a:rPr lang="en-US" sz="1800" dirty="0"/>
              <a:t>-   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5 </a:t>
            </a:r>
            <a:r>
              <a:rPr lang="en-US" sz="1800" dirty="0" err="1">
                <a:latin typeface="Times New Roman" pitchFamily="18" charset="0"/>
                <a:cs typeface="Times New Roman" pitchFamily="18" charset="0"/>
              </a:rPr>
              <a:t>kN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/m</a:t>
            </a:r>
            <a:r>
              <a:rPr lang="en-US" sz="1800" baseline="30000" dirty="0">
                <a:latin typeface="Times New Roman" pitchFamily="18" charset="0"/>
                <a:cs typeface="Times New Roman" pitchFamily="18" charset="0"/>
              </a:rPr>
              <a:t>2   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for ground floor ( Lobbies ) 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1800" dirty="0" smtClean="0">
                <a:latin typeface="Times New Roman" pitchFamily="18" charset="0"/>
                <a:cs typeface="Times New Roman" pitchFamily="18" charset="0"/>
              </a:rPr>
            </a:br>
            <a:endParaRPr lang="en-US" sz="1800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Tx/>
              <a:buChar char="-"/>
            </a:pP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3 </a:t>
            </a:r>
            <a:r>
              <a:rPr lang="en-US" sz="1800" dirty="0" err="1">
                <a:latin typeface="Times New Roman" pitchFamily="18" charset="0"/>
                <a:cs typeface="Times New Roman" pitchFamily="18" charset="0"/>
              </a:rPr>
              <a:t>kN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/m</a:t>
            </a:r>
            <a:r>
              <a:rPr lang="en-US" sz="1800" baseline="30000" dirty="0">
                <a:latin typeface="Times New Roman" pitchFamily="18" charset="0"/>
                <a:cs typeface="Times New Roman" pitchFamily="18" charset="0"/>
              </a:rPr>
              <a:t>2   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for the rest of floors 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1800" dirty="0" smtClean="0">
                <a:latin typeface="Times New Roman" pitchFamily="18" charset="0"/>
                <a:cs typeface="Times New Roman" pitchFamily="18" charset="0"/>
              </a:rPr>
            </a:br>
            <a:endParaRPr lang="en-US" sz="1800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Tx/>
              <a:buChar char="-"/>
            </a:pP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5 </a:t>
            </a:r>
            <a:r>
              <a:rPr lang="en-US" sz="1800" dirty="0" err="1">
                <a:latin typeface="Times New Roman" pitchFamily="18" charset="0"/>
                <a:cs typeface="Times New Roman" pitchFamily="18" charset="0"/>
              </a:rPr>
              <a:t>kN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/m</a:t>
            </a:r>
            <a:r>
              <a:rPr lang="en-US" sz="1800" baseline="30000" dirty="0">
                <a:latin typeface="Times New Roman" pitchFamily="18" charset="0"/>
                <a:cs typeface="Times New Roman" pitchFamily="18" charset="0"/>
              </a:rPr>
              <a:t>2  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for staircase </a:t>
            </a:r>
          </a:p>
          <a:p>
            <a:endParaRPr lang="en-US" sz="1800" dirty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Superimposed loads </a:t>
            </a:r>
          </a:p>
          <a:p>
            <a:endParaRPr lang="en-US" sz="1800" dirty="0"/>
          </a:p>
          <a:p>
            <a:pPr marL="285750" indent="-285750">
              <a:buFontTx/>
              <a:buChar char="-"/>
            </a:pP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5 </a:t>
            </a:r>
            <a:r>
              <a:rPr lang="en-US" sz="1800" dirty="0" err="1">
                <a:latin typeface="Times New Roman" pitchFamily="18" charset="0"/>
                <a:cs typeface="Times New Roman" pitchFamily="18" charset="0"/>
              </a:rPr>
              <a:t>kN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/m</a:t>
            </a:r>
            <a:r>
              <a:rPr lang="en-US" sz="1800" baseline="30000" dirty="0">
                <a:latin typeface="Times New Roman" pitchFamily="18" charset="0"/>
                <a:cs typeface="Times New Roman" pitchFamily="18" charset="0"/>
              </a:rPr>
              <a:t>2 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for floors 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1800" dirty="0" smtClean="0">
                <a:latin typeface="Times New Roman" pitchFamily="18" charset="0"/>
                <a:cs typeface="Times New Roman" pitchFamily="18" charset="0"/>
              </a:rPr>
            </a:br>
            <a:endParaRPr lang="en-US" sz="1800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Tx/>
              <a:buChar char="-"/>
            </a:pP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3.5 </a:t>
            </a:r>
            <a:r>
              <a:rPr lang="en-US" sz="1800" dirty="0" err="1">
                <a:latin typeface="Times New Roman" pitchFamily="18" charset="0"/>
                <a:cs typeface="Times New Roman" pitchFamily="18" charset="0"/>
              </a:rPr>
              <a:t>kN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/m</a:t>
            </a:r>
            <a:r>
              <a:rPr lang="en-US" sz="1800" baseline="30000" dirty="0">
                <a:latin typeface="Times New Roman" pitchFamily="18" charset="0"/>
                <a:cs typeface="Times New Roman" pitchFamily="18" charset="0"/>
              </a:rPr>
              <a:t>2 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for 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staircase</a:t>
            </a:r>
            <a:br>
              <a:rPr lang="en-US" sz="1800" dirty="0" smtClean="0">
                <a:latin typeface="Times New Roman" pitchFamily="18" charset="0"/>
                <a:cs typeface="Times New Roman" pitchFamily="18" charset="0"/>
              </a:rPr>
            </a:br>
            <a:endParaRPr lang="en-US" sz="1800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Tx/>
              <a:buChar char="-"/>
            </a:pP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2 </a:t>
            </a:r>
            <a:r>
              <a:rPr lang="en-US" sz="1800" dirty="0" err="1">
                <a:latin typeface="Times New Roman" pitchFamily="18" charset="0"/>
                <a:cs typeface="Times New Roman" pitchFamily="18" charset="0"/>
              </a:rPr>
              <a:t>kN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/m</a:t>
            </a:r>
            <a:r>
              <a:rPr lang="en-US" sz="1800" baseline="30000" dirty="0">
                <a:latin typeface="Times New Roman" pitchFamily="18" charset="0"/>
                <a:cs typeface="Times New Roman" pitchFamily="18" charset="0"/>
              </a:rPr>
              <a:t>2 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for shear wall cladding 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1800" dirty="0" smtClean="0">
                <a:latin typeface="Times New Roman" pitchFamily="18" charset="0"/>
                <a:cs typeface="Times New Roman" pitchFamily="18" charset="0"/>
              </a:rPr>
            </a:br>
            <a:endParaRPr lang="en-US" sz="1800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Tx/>
              <a:buChar char="-"/>
            </a:pP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10 </a:t>
            </a:r>
            <a:r>
              <a:rPr lang="en-US" sz="1800" dirty="0" err="1">
                <a:latin typeface="Times New Roman" pitchFamily="18" charset="0"/>
                <a:cs typeface="Times New Roman" pitchFamily="18" charset="0"/>
              </a:rPr>
              <a:t>kN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/m for stone walls </a:t>
            </a:r>
          </a:p>
        </p:txBody>
      </p:sp>
      <p:sp>
        <p:nvSpPr>
          <p:cNvPr id="2" name="عنصر نائب لرقم الشريحة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8B7A0DC-C7A8-4E38-9E21-ADFE0436B18E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9742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23728" y="332656"/>
            <a:ext cx="6563072" cy="460648"/>
          </a:xfrm>
        </p:spPr>
        <p:txBody>
          <a:bodyPr/>
          <a:lstStyle/>
          <a:p>
            <a:pPr marL="342900" indent="-342900">
              <a:buFont typeface="Wingdings" pitchFamily="2" charset="2"/>
              <a:buChar char="ü"/>
            </a:pPr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ETABS results </a:t>
            </a:r>
            <a:endParaRPr lang="en-US" dirty="0">
              <a:solidFill>
                <a:schemeClr val="tx2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Content Placeholder 4"/>
          <p:cNvPicPr>
            <a:picLocks noGrp="1"/>
          </p:cNvPicPr>
          <p:nvPr>
            <p:ph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3728" y="1268760"/>
            <a:ext cx="6686872" cy="3679761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ctangle 5"/>
              <p:cNvSpPr/>
              <p:nvPr/>
            </p:nvSpPr>
            <p:spPr>
              <a:xfrm>
                <a:off x="2123728" y="5407383"/>
                <a:ext cx="7020272" cy="33855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285750" indent="-285750">
                  <a:buFont typeface="Arial" pitchFamily="34" charset="0"/>
                  <a:buChar char="•"/>
                </a:pPr>
                <a:r>
                  <a:rPr lang="en-US" sz="1600" b="1" dirty="0" smtClean="0">
                    <a:latin typeface="Times New Roman" pitchFamily="18" charset="0"/>
                    <a:ea typeface="Calibri" panose="020F0502020204030204" pitchFamily="34" charset="0"/>
                    <a:cs typeface="Times New Roman" pitchFamily="18" charset="0"/>
                  </a:rPr>
                  <a:t>Minimum </a:t>
                </a:r>
                <a:r>
                  <a:rPr lang="en-US" sz="1600" b="1" dirty="0">
                    <a:latin typeface="Times New Roman" pitchFamily="18" charset="0"/>
                    <a:ea typeface="Calibri" panose="020F0502020204030204" pitchFamily="34" charset="0"/>
                    <a:cs typeface="Times New Roman" pitchFamily="18" charset="0"/>
                  </a:rPr>
                  <a:t>vertical and horizontal reinforcement is required </a:t>
                </a:r>
                <a:r>
                  <a:rPr lang="en-US" sz="1600" b="1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Times New Roman" pitchFamily="18" charset="0"/>
                  </a:rPr>
                  <a:t>1</a:t>
                </a:r>
                <a14:m>
                  <m:oMath xmlns:m="http://schemas.openxmlformats.org/officeDocument/2006/math">
                    <m:r>
                      <a:rPr lang="en-US" sz="1600" b="1" i="0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Arial" panose="020B0604020202020204" pitchFamily="34" charset="0"/>
                      </a:rPr>
                      <m:t>∅</m:t>
                    </m:r>
                    <m:r>
                      <a:rPr lang="en-US" sz="1600" b="1" i="0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Arial" panose="020B0604020202020204" pitchFamily="34" charset="0"/>
                      </a:rPr>
                      <m:t>𝟏𝟐</m:t>
                    </m:r>
                  </m:oMath>
                </a14:m>
                <a:r>
                  <a:rPr lang="en-US" sz="1600" b="1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Times New Roman" pitchFamily="18" charset="0"/>
                  </a:rPr>
                  <a:t>/300 mm</a:t>
                </a:r>
                <a:endParaRPr lang="en-US" sz="1600" b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6" name="Rectangle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23728" y="5407383"/>
                <a:ext cx="7020272" cy="338554"/>
              </a:xfrm>
              <a:prstGeom prst="rect">
                <a:avLst/>
              </a:prstGeom>
              <a:blipFill rotWithShape="1">
                <a:blip r:embed="rId3"/>
                <a:stretch>
                  <a:fillRect l="-260" t="-5357" b="-2142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عنصر نائب لرقم الشريحة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8B7A0DC-C7A8-4E38-9E21-ADFE0436B18E}" type="slidenum">
              <a:rPr lang="en-US" smtClean="0"/>
              <a:pPr/>
              <a:t>120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9032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23728" y="188640"/>
            <a:ext cx="6563072" cy="460648"/>
          </a:xfrm>
        </p:spPr>
        <p:txBody>
          <a:bodyPr/>
          <a:lstStyle/>
          <a:p>
            <a:pPr marL="342900" indent="-342900">
              <a:buFont typeface="Wingdings" pitchFamily="2" charset="2"/>
              <a:buChar char="ü"/>
            </a:pPr>
            <a:r>
              <a:rPr lang="en-US" dirty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Boundary element </a:t>
            </a:r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check</a:t>
            </a:r>
            <a:endParaRPr lang="en-US" dirty="0">
              <a:solidFill>
                <a:schemeClr val="tx2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/>
              <p:cNvSpPr>
                <a:spLocks noGrp="1"/>
              </p:cNvSpPr>
              <p:nvPr>
                <p:ph idx="10"/>
              </p:nvPr>
            </p:nvSpPr>
            <p:spPr>
              <a:xfrm>
                <a:off x="1907705" y="1412776"/>
                <a:ext cx="7304534" cy="3960440"/>
              </a:xfrm>
            </p:spPr>
            <p:txBody>
              <a:bodyPr/>
              <a:lstStyle/>
              <a:p>
                <a:pPr marL="342900" indent="-342900">
                  <a:buFont typeface="+mj-lt"/>
                  <a:buAutoNum type="arabicPeriod"/>
                </a:pPr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Displacement method </a:t>
                </a:r>
                <a:r>
                  <a:rPr lang="en-US" sz="1600" dirty="0" smtClean="0">
                    <a:latin typeface="Times New Roman" pitchFamily="18" charset="0"/>
                    <a:cs typeface="Times New Roman" pitchFamily="18" charset="0"/>
                  </a:rPr>
                  <a:t>: </a:t>
                </a:r>
                <a:r>
                  <a:rPr lang="en-US" sz="1600" dirty="0"/>
                  <a:t>C </a:t>
                </a:r>
                <a14:m>
                  <m:oMath xmlns:m="http://schemas.openxmlformats.org/officeDocument/2006/math">
                    <m:r>
                      <a:rPr lang="en-US" sz="1600" i="1">
                        <a:latin typeface="Cambria Math"/>
                      </a:rPr>
                      <m:t>≥</m:t>
                    </m:r>
                  </m:oMath>
                </a14:m>
                <a:r>
                  <a:rPr lang="en-US" sz="1600" dirty="0"/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1600" i="1">
                            <a:latin typeface="Cambria Math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sz="1600">
                            <a:latin typeface="Cambria Math"/>
                          </a:rPr>
                          <m:t>Lw</m:t>
                        </m:r>
                      </m:num>
                      <m:den>
                        <m:r>
                          <a:rPr lang="en-US" sz="1600">
                            <a:latin typeface="Cambria Math"/>
                          </a:rPr>
                          <m:t>600</m:t>
                        </m:r>
                        <m:r>
                          <a:rPr lang="en-US" sz="1600">
                            <a:latin typeface="Cambria Math"/>
                          </a:rPr>
                          <m:t> </m:t>
                        </m:r>
                        <m:d>
                          <m:dPr>
                            <m:ctrlPr>
                              <a:rPr lang="en-US" sz="1600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sz="1600">
                                <a:latin typeface="Cambria Math"/>
                              </a:rPr>
                              <m:t>1</m:t>
                            </m:r>
                            <m:r>
                              <a:rPr lang="en-US" sz="1600">
                                <a:latin typeface="Cambria Math"/>
                              </a:rPr>
                              <m:t>.</m:t>
                            </m:r>
                            <m:r>
                              <a:rPr lang="en-US" sz="1600">
                                <a:latin typeface="Cambria Math"/>
                              </a:rPr>
                              <m:t>5</m:t>
                            </m:r>
                            <m:f>
                              <m:fPr>
                                <m:ctrlPr>
                                  <a:rPr lang="en-US" sz="1600" i="1">
                                    <a:latin typeface="Cambria Math"/>
                                  </a:rPr>
                                </m:ctrlPr>
                              </m:fPr>
                              <m:num>
                                <m:r>
                                  <m:rPr>
                                    <m:sty m:val="p"/>
                                  </m:rPr>
                                  <a:rPr lang="en-US" sz="1600">
                                    <a:latin typeface="Cambria Math"/>
                                  </a:rPr>
                                  <m:t>δ</m:t>
                                </m:r>
                                <m:r>
                                  <m:rPr>
                                    <m:sty m:val="p"/>
                                  </m:rPr>
                                  <a:rPr lang="en-US" sz="1600">
                                    <a:latin typeface="Cambria Math"/>
                                  </a:rPr>
                                  <m:t>u</m:t>
                                </m:r>
                              </m:num>
                              <m:den>
                                <m:r>
                                  <m:rPr>
                                    <m:sty m:val="p"/>
                                  </m:rPr>
                                  <a:rPr lang="en-US" sz="1600">
                                    <a:latin typeface="Cambria Math"/>
                                  </a:rPr>
                                  <m:t>hw</m:t>
                                </m:r>
                              </m:den>
                            </m:f>
                          </m:e>
                        </m:d>
                      </m:den>
                    </m:f>
                  </m:oMath>
                </a14:m>
                <a:r>
                  <a:rPr lang="en-US" sz="1600" dirty="0"/>
                  <a:t> </a:t>
                </a:r>
              </a:p>
              <a:p>
                <a:pPr marL="342900" lvl="0" indent="-342900">
                  <a:buFont typeface="+mj-lt"/>
                  <a:buAutoNum type="arabicPeriod"/>
                </a:pPr>
                <a:endParaRPr lang="en-US" sz="1600" dirty="0" smtClean="0">
                  <a:latin typeface="Times New Roman" pitchFamily="18" charset="0"/>
                  <a:cs typeface="Times New Roman" pitchFamily="18" charset="0"/>
                </a:endParaRPr>
              </a:p>
              <a:p>
                <a:pPr marL="342900" lvl="0" indent="-342900">
                  <a:buFont typeface="+mj-lt"/>
                  <a:buAutoNum type="arabicPeriod"/>
                </a:pPr>
                <a:endParaRPr lang="en-US" sz="1600" dirty="0">
                  <a:latin typeface="Times New Roman" pitchFamily="18" charset="0"/>
                  <a:cs typeface="Times New Roman" pitchFamily="18" charset="0"/>
                </a:endParaRPr>
              </a:p>
              <a:p>
                <a:pPr marL="342900" lvl="0" indent="-342900">
                  <a:buFont typeface="+mj-lt"/>
                  <a:buAutoNum type="arabicPeriod"/>
                </a:pPr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Stress method </a:t>
                </a:r>
                <a:endParaRPr lang="en-US" sz="1600" dirty="0" smtClean="0">
                  <a:latin typeface="Times New Roman" pitchFamily="18" charset="0"/>
                  <a:cs typeface="Times New Roman" pitchFamily="18" charset="0"/>
                </a:endParaRPr>
              </a:p>
              <a:p>
                <a:pPr lvl="0"/>
                <a:endParaRPr lang="en-US" sz="1600" dirty="0">
                  <a:latin typeface="Times New Roman" pitchFamily="18" charset="0"/>
                  <a:cs typeface="Times New Roman" pitchFamily="18" charset="0"/>
                </a:endParaRPr>
              </a:p>
              <a:p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As </a:t>
                </a:r>
                <a:r>
                  <a:rPr lang="en-US" sz="1600" dirty="0" err="1">
                    <a:latin typeface="Times New Roman" pitchFamily="18" charset="0"/>
                    <a:cs typeface="Times New Roman" pitchFamily="18" charset="0"/>
                  </a:rPr>
                  <a:t>h</a:t>
                </a:r>
                <a:r>
                  <a:rPr lang="en-US" sz="1600" baseline="-25000" dirty="0" err="1">
                    <a:latin typeface="Times New Roman" pitchFamily="18" charset="0"/>
                    <a:cs typeface="Times New Roman" pitchFamily="18" charset="0"/>
                  </a:rPr>
                  <a:t>w</a:t>
                </a:r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/</a:t>
                </a:r>
                <a:r>
                  <a:rPr lang="en-US" sz="1600" dirty="0" err="1">
                    <a:latin typeface="Times New Roman" pitchFamily="18" charset="0"/>
                    <a:cs typeface="Times New Roman" pitchFamily="18" charset="0"/>
                  </a:rPr>
                  <a:t>L</a:t>
                </a:r>
                <a:r>
                  <a:rPr lang="en-US" sz="1600" baseline="-25000" dirty="0" err="1">
                    <a:latin typeface="Times New Roman" pitchFamily="18" charset="0"/>
                    <a:cs typeface="Times New Roman" pitchFamily="18" charset="0"/>
                  </a:rPr>
                  <a:t>w</a:t>
                </a:r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 = 4.16/9.06 = 0.46 &lt; 2, so stress method is used to check the need for the boundary </a:t>
                </a:r>
                <a:r>
                  <a:rPr lang="en-US" sz="1600" dirty="0" smtClean="0">
                    <a:latin typeface="Times New Roman" pitchFamily="18" charset="0"/>
                    <a:cs typeface="Times New Roman" pitchFamily="18" charset="0"/>
                  </a:rPr>
                  <a:t>element .</a:t>
                </a:r>
                <a:endParaRPr lang="en-US" sz="1600" dirty="0">
                  <a:latin typeface="Times New Roman" pitchFamily="18" charset="0"/>
                  <a:cs typeface="Times New Roman" pitchFamily="18" charset="0"/>
                </a:endParaRPr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4" name="Content Placeholder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0"/>
              </p:nvPr>
            </p:nvSpPr>
            <p:spPr>
              <a:xfrm>
                <a:off x="1907705" y="1412776"/>
                <a:ext cx="7304534" cy="3960440"/>
              </a:xfrm>
              <a:blipFill rotWithShape="1">
                <a:blip r:embed="rId2"/>
                <a:stretch>
                  <a:fillRect r="-1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عنصر نائب لرقم الشريحة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8B7A0DC-C7A8-4E38-9E21-ADFE0436B18E}" type="slidenum">
              <a:rPr lang="en-US" smtClean="0"/>
              <a:pPr/>
              <a:t>121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4953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Grp="1" noChangeAspect="1" noChangeArrowheads="1"/>
          </p:cNvPicPr>
          <p:nvPr>
            <p:ph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1052736"/>
            <a:ext cx="6559865" cy="17984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3140968"/>
            <a:ext cx="5359400" cy="2835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عنصر نائب لرقم الشريحة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8B7A0DC-C7A8-4E38-9E21-ADFE0436B18E}" type="slidenum">
              <a:rPr lang="en-US" smtClean="0"/>
              <a:pPr/>
              <a:t>122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2168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صر نائب للمحتوى 3"/>
          <p:cNvSpPr>
            <a:spLocks noGrp="1"/>
          </p:cNvSpPr>
          <p:nvPr>
            <p:ph idx="10"/>
          </p:nvPr>
        </p:nvSpPr>
        <p:spPr>
          <a:xfrm>
            <a:off x="2134072" y="620688"/>
            <a:ext cx="6758408" cy="5544616"/>
          </a:xfrm>
        </p:spPr>
        <p:txBody>
          <a:bodyPr/>
          <a:lstStyle/>
          <a:p>
            <a:pPr marL="285750" indent="-285750">
              <a:buFont typeface="Wingdings" pitchFamily="2" charset="2"/>
              <a:buChar char="ü"/>
            </a:pP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Length of boundary element is the greater of { C – 0.1L</a:t>
            </a:r>
            <a:r>
              <a:rPr lang="en-US" sz="1600" baseline="-25000" dirty="0">
                <a:latin typeface="Times New Roman" pitchFamily="18" charset="0"/>
                <a:cs typeface="Times New Roman" pitchFamily="18" charset="0"/>
              </a:rPr>
              <a:t>w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} and {  C/2 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}</a:t>
            </a:r>
          </a:p>
          <a:p>
            <a:pPr marL="285750" indent="-285750">
              <a:buFont typeface="Wingdings" pitchFamily="2" charset="2"/>
              <a:buChar char="ü"/>
            </a:pPr>
            <a:endParaRPr lang="en-US" sz="1600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C – 0.1L</a:t>
            </a:r>
            <a:r>
              <a:rPr lang="en-US" sz="1600" baseline="-25000" dirty="0">
                <a:latin typeface="Times New Roman" pitchFamily="18" charset="0"/>
                <a:cs typeface="Times New Roman" pitchFamily="18" charset="0"/>
              </a:rPr>
              <a:t>w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= 2039 – 0.1 (9060) = 1133 mm 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285750" indent="-285750">
              <a:buFont typeface="Arial" pitchFamily="34" charset="0"/>
              <a:buChar char="•"/>
            </a:pPr>
            <a:endParaRPr lang="en-US" sz="1600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C/2 = 2039/2 =1019.5 mm 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285750" indent="-285750">
              <a:buFont typeface="Arial" pitchFamily="34" charset="0"/>
              <a:buChar char="•"/>
            </a:pPr>
            <a:endParaRPr lang="en-US" sz="16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16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 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Take 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it 1200 mm </a:t>
            </a:r>
          </a:p>
          <a:p>
            <a:pPr marL="285750" indent="-285750">
              <a:buFont typeface="Wingdings" pitchFamily="2" charset="2"/>
              <a:buChar char="ü"/>
            </a:pPr>
            <a:endParaRPr lang="en-US" dirty="0"/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2890789"/>
            <a:ext cx="5194300" cy="353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عنصر نائب لرقم الشريحة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8B7A0DC-C7A8-4E38-9E21-ADFE0436B18E}" type="slidenum">
              <a:rPr lang="en-US" smtClean="0"/>
              <a:pPr/>
              <a:t>123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842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4" name="عنصر نائب للمحتوى 3"/>
              <p:cNvSpPr>
                <a:spLocks noGrp="1"/>
              </p:cNvSpPr>
              <p:nvPr>
                <p:ph idx="10"/>
              </p:nvPr>
            </p:nvSpPr>
            <p:spPr>
              <a:xfrm>
                <a:off x="2134072" y="476672"/>
                <a:ext cx="6563072" cy="5516017"/>
              </a:xfrm>
            </p:spPr>
            <p:txBody>
              <a:bodyPr/>
              <a:lstStyle/>
              <a:p>
                <a:pPr marL="285750" indent="-285750">
                  <a:buFont typeface="Arial" pitchFamily="34" charset="0"/>
                  <a:buChar char="•"/>
                </a:pPr>
                <a:r>
                  <a:rPr lang="en-US" sz="1600" dirty="0" smtClean="0">
                    <a:latin typeface="Times New Roman" pitchFamily="18" charset="0"/>
                    <a:cs typeface="Times New Roman" pitchFamily="18" charset="0"/>
                  </a:rPr>
                  <a:t>P</a:t>
                </a:r>
                <a:r>
                  <a:rPr lang="en-US" sz="1600" baseline="-25000" dirty="0" err="1">
                    <a:latin typeface="Times New Roman" pitchFamily="18" charset="0"/>
                    <a:cs typeface="Times New Roman" pitchFamily="18" charset="0"/>
                  </a:rPr>
                  <a:t>Left</a:t>
                </a:r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 or </a:t>
                </a:r>
                <a:r>
                  <a:rPr lang="en-US" sz="1600" dirty="0" err="1">
                    <a:latin typeface="Times New Roman" pitchFamily="18" charset="0"/>
                    <a:cs typeface="Times New Roman" pitchFamily="18" charset="0"/>
                  </a:rPr>
                  <a:t>P</a:t>
                </a:r>
                <a:r>
                  <a:rPr lang="en-US" sz="1600" baseline="-25000" dirty="0" err="1">
                    <a:latin typeface="Times New Roman" pitchFamily="18" charset="0"/>
                    <a:cs typeface="Times New Roman" pitchFamily="18" charset="0"/>
                  </a:rPr>
                  <a:t>Right</a:t>
                </a:r>
                <a:r>
                  <a:rPr lang="en-US" sz="1600" baseline="-25000" dirty="0"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1600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sz="1600" i="1">
                            <a:latin typeface="Cambria Math"/>
                          </a:rPr>
                          <m:t>𝑀𝑢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sz="1600">
                            <a:latin typeface="Cambria Math"/>
                          </a:rPr>
                          <m:t>Lw</m:t>
                        </m:r>
                        <m:r>
                          <a:rPr lang="en-US" sz="1600" i="1">
                            <a:latin typeface="Cambria Math"/>
                          </a:rPr>
                          <m:t>−</m:t>
                        </m:r>
                        <m:r>
                          <m:rPr>
                            <m:sty m:val="p"/>
                          </m:rPr>
                          <a:rPr lang="en-US" sz="1600">
                            <a:latin typeface="Cambria Math"/>
                          </a:rPr>
                          <m:t>boundary</m:t>
                        </m:r>
                        <m:r>
                          <a:rPr lang="en-US" sz="1600">
                            <a:latin typeface="Cambria Math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 sz="1600">
                            <a:latin typeface="Cambria Math"/>
                          </a:rPr>
                          <m:t>element</m:t>
                        </m:r>
                        <m:r>
                          <a:rPr lang="en-US" sz="1600">
                            <a:latin typeface="Cambria Math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 sz="1600">
                            <a:latin typeface="Cambria Math"/>
                          </a:rPr>
                          <m:t>length</m:t>
                        </m:r>
                      </m:den>
                    </m:f>
                  </m:oMath>
                </a14:m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160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ar-JO" sz="1600" b="0" i="1" smtClean="0">
                            <a:latin typeface="Cambria Math"/>
                          </a:rPr>
                          <m:t>12583</m:t>
                        </m:r>
                      </m:num>
                      <m:den>
                        <m:r>
                          <a:rPr lang="en-US" sz="1600" i="1">
                            <a:latin typeface="Cambria Math"/>
                          </a:rPr>
                          <m:t>9</m:t>
                        </m:r>
                        <m:r>
                          <a:rPr lang="en-US" sz="1600" i="1">
                            <a:latin typeface="Cambria Math"/>
                          </a:rPr>
                          <m:t>.</m:t>
                        </m:r>
                        <m:r>
                          <a:rPr lang="en-US" sz="1600" i="1">
                            <a:latin typeface="Cambria Math"/>
                          </a:rPr>
                          <m:t>06</m:t>
                        </m:r>
                        <m:r>
                          <a:rPr lang="en-US" sz="1600" i="1">
                            <a:latin typeface="Cambria Math"/>
                          </a:rPr>
                          <m:t>−</m:t>
                        </m:r>
                        <m:r>
                          <a:rPr lang="en-US" sz="1600" i="1">
                            <a:latin typeface="Cambria Math"/>
                          </a:rPr>
                          <m:t>1</m:t>
                        </m:r>
                        <m:r>
                          <a:rPr lang="en-US" sz="1600" i="1">
                            <a:latin typeface="Cambria Math"/>
                          </a:rPr>
                          <m:t>.</m:t>
                        </m:r>
                        <m:r>
                          <a:rPr lang="en-US" sz="1600" i="1">
                            <a:latin typeface="Cambria Math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 = </a:t>
                </a:r>
                <a:r>
                  <a:rPr lang="en-US" sz="1600" dirty="0" smtClean="0">
                    <a:latin typeface="Times New Roman" pitchFamily="18" charset="0"/>
                    <a:cs typeface="Times New Roman" pitchFamily="18" charset="0"/>
                  </a:rPr>
                  <a:t>1600 </a:t>
                </a:r>
                <a:r>
                  <a:rPr lang="en-US" sz="1600" dirty="0" err="1">
                    <a:latin typeface="Times New Roman" pitchFamily="18" charset="0"/>
                    <a:cs typeface="Times New Roman" pitchFamily="18" charset="0"/>
                  </a:rPr>
                  <a:t>kN</a:t>
                </a:r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 </a:t>
                </a:r>
              </a:p>
              <a:p>
                <a:pPr marL="285750" indent="-285750">
                  <a:buFont typeface="Arial" pitchFamily="34" charset="0"/>
                  <a:buChar char="•"/>
                </a:pPr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A</a:t>
                </a:r>
                <a:r>
                  <a:rPr lang="en-US" sz="1600" baseline="-25000" dirty="0">
                    <a:latin typeface="Times New Roman" pitchFamily="18" charset="0"/>
                    <a:cs typeface="Times New Roman" pitchFamily="18" charset="0"/>
                  </a:rPr>
                  <a:t>s </a:t>
                </a:r>
                <a14:m>
                  <m:oMath xmlns:m="http://schemas.openxmlformats.org/officeDocument/2006/math">
                    <m:r>
                      <a:rPr lang="en-US" sz="1600" i="1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sz="1600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sz="1600" i="1">
                            <a:latin typeface="Cambria Math"/>
                          </a:rPr>
                          <m:t>𝑃</m:t>
                        </m:r>
                      </m:num>
                      <m:den>
                        <m:r>
                          <a:rPr lang="en-US" sz="1600">
                            <a:latin typeface="Cambria Math"/>
                          </a:rPr>
                          <m:t>∅</m:t>
                        </m:r>
                        <m:r>
                          <m:rPr>
                            <m:sty m:val="p"/>
                          </m:rPr>
                          <a:rPr lang="en-US" sz="1600">
                            <a:latin typeface="Cambria Math"/>
                          </a:rPr>
                          <m:t>fy</m:t>
                        </m:r>
                      </m:den>
                    </m:f>
                  </m:oMath>
                </a14:m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 </a:t>
                </a:r>
              </a:p>
              <a:p>
                <a:pPr marL="285750" indent="-285750">
                  <a:buFont typeface="Arial" pitchFamily="34" charset="0"/>
                  <a:buChar char="•"/>
                </a:pPr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As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1600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sz="1600" i="1">
                            <a:latin typeface="Cambria Math"/>
                          </a:rPr>
                          <m:t>1</m:t>
                        </m:r>
                        <m:r>
                          <a:rPr lang="en-US" sz="1600" b="0" i="1" smtClean="0">
                            <a:latin typeface="Cambria Math"/>
                          </a:rPr>
                          <m:t>600</m:t>
                        </m:r>
                        <m:r>
                          <a:rPr lang="en-US" sz="1600" i="1">
                            <a:latin typeface="Cambria Math"/>
                          </a:rPr>
                          <m:t> </m:t>
                        </m:r>
                        <m:r>
                          <a:rPr lang="en-US" sz="1600" i="1">
                            <a:latin typeface="Cambria Math"/>
                          </a:rPr>
                          <m:t>𝑥</m:t>
                        </m:r>
                        <m:r>
                          <a:rPr lang="en-US" sz="1600" i="1">
                            <a:latin typeface="Cambria Math"/>
                          </a:rPr>
                          <m:t> </m:t>
                        </m:r>
                        <m:r>
                          <a:rPr lang="en-US" sz="1600" i="1">
                            <a:latin typeface="Cambria Math"/>
                          </a:rPr>
                          <m:t>1000</m:t>
                        </m:r>
                      </m:num>
                      <m:den>
                        <m:r>
                          <a:rPr lang="en-US" sz="1600">
                            <a:latin typeface="Cambria Math"/>
                          </a:rPr>
                          <m:t>0</m:t>
                        </m:r>
                        <m:r>
                          <a:rPr lang="en-US" sz="1600">
                            <a:latin typeface="Cambria Math"/>
                          </a:rPr>
                          <m:t>.</m:t>
                        </m:r>
                        <m:r>
                          <a:rPr lang="en-US" sz="1600">
                            <a:latin typeface="Cambria Math"/>
                          </a:rPr>
                          <m:t>9</m:t>
                        </m:r>
                        <m:r>
                          <a:rPr lang="en-US" sz="1600">
                            <a:latin typeface="Cambria Math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 sz="1600">
                            <a:latin typeface="Cambria Math"/>
                          </a:rPr>
                          <m:t>x</m:t>
                        </m:r>
                        <m:r>
                          <a:rPr lang="en-US" sz="1600">
                            <a:latin typeface="Cambria Math"/>
                          </a:rPr>
                          <m:t> </m:t>
                        </m:r>
                        <m:r>
                          <a:rPr lang="en-US" sz="1600">
                            <a:latin typeface="Cambria Math"/>
                          </a:rPr>
                          <m:t>420</m:t>
                        </m:r>
                      </m:den>
                    </m:f>
                    <m:r>
                      <a:rPr lang="en-US" sz="1600" i="1">
                        <a:latin typeface="Cambria Math"/>
                      </a:rPr>
                      <m:t> </m:t>
                    </m:r>
                  </m:oMath>
                </a14:m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= </a:t>
                </a:r>
                <a:r>
                  <a:rPr lang="en-US" sz="1600" dirty="0" smtClean="0">
                    <a:latin typeface="Times New Roman" pitchFamily="18" charset="0"/>
                    <a:cs typeface="Times New Roman" pitchFamily="18" charset="0"/>
                  </a:rPr>
                  <a:t>4221 </a:t>
                </a:r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mm</a:t>
                </a:r>
                <a:r>
                  <a:rPr lang="en-US" sz="1600" baseline="30000" dirty="0">
                    <a:latin typeface="Times New Roman" pitchFamily="18" charset="0"/>
                    <a:cs typeface="Times New Roman" pitchFamily="18" charset="0"/>
                  </a:rPr>
                  <a:t>2</a:t>
                </a:r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en-US" sz="1600" dirty="0" smtClean="0">
                    <a:latin typeface="Times New Roman" pitchFamily="18" charset="0"/>
                    <a:cs typeface="Times New Roman" pitchFamily="18" charset="0"/>
                  </a:rPr>
                  <a:t>, 20 </a:t>
                </a:r>
                <a14:m>
                  <m:oMath xmlns:m="http://schemas.openxmlformats.org/officeDocument/2006/math">
                    <m:r>
                      <a:rPr lang="en-US" sz="1600" i="1">
                        <a:latin typeface="Cambria Math"/>
                      </a:rPr>
                      <m:t>∅</m:t>
                    </m:r>
                    <m:r>
                      <a:rPr lang="en-US" sz="1600" i="1">
                        <a:latin typeface="Cambria Math"/>
                      </a:rPr>
                      <m:t>16</m:t>
                    </m:r>
                  </m:oMath>
                </a14:m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 for each </a:t>
                </a:r>
                <a:r>
                  <a:rPr lang="en-US" sz="1600" dirty="0" smtClean="0">
                    <a:latin typeface="Times New Roman" pitchFamily="18" charset="0"/>
                    <a:cs typeface="Times New Roman" pitchFamily="18" charset="0"/>
                  </a:rPr>
                  <a:t>end.</a:t>
                </a:r>
              </a:p>
              <a:p>
                <a:pPr marL="285750" indent="-285750">
                  <a:buFont typeface="Arial" pitchFamily="34" charset="0"/>
                  <a:buChar char="•"/>
                </a:pPr>
                <a:endParaRPr lang="en-US" dirty="0">
                  <a:latin typeface="Times New Roman" pitchFamily="18" charset="0"/>
                  <a:cs typeface="Times New Roman" pitchFamily="18" charset="0"/>
                </a:endParaRPr>
              </a:p>
              <a:p>
                <a:endParaRPr lang="en-US" dirty="0">
                  <a:latin typeface="Times New Roman" pitchFamily="18" charset="0"/>
                  <a:cs typeface="Times New Roman" pitchFamily="18" charset="0"/>
                </a:endParaRPr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4" name="عنصر نائب للمحتوى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0"/>
              </p:nvPr>
            </p:nvSpPr>
            <p:spPr>
              <a:xfrm>
                <a:off x="2134072" y="476672"/>
                <a:ext cx="6563072" cy="5516017"/>
              </a:xfr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3068960"/>
            <a:ext cx="3170237" cy="2693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مربع نص 4"/>
          <p:cNvSpPr txBox="1"/>
          <p:nvPr/>
        </p:nvSpPr>
        <p:spPr>
          <a:xfrm>
            <a:off x="6084168" y="3212976"/>
            <a:ext cx="3059832" cy="37753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Courier New" pitchFamily="49" charset="0"/>
              <a:buChar char="o"/>
            </a:pPr>
            <a:r>
              <a:rPr lang="en-US" sz="1400" dirty="0" err="1" smtClean="0">
                <a:latin typeface="Times New Roman" pitchFamily="18" charset="0"/>
                <a:cs typeface="Times New Roman" pitchFamily="18" charset="0"/>
              </a:rPr>
              <a:t>hx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 &lt; 2/3 thickness</a:t>
            </a:r>
          </a:p>
          <a:p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            &lt; 350 mm</a:t>
            </a:r>
          </a:p>
          <a:p>
            <a:endParaRPr lang="en-US" sz="1400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Courier New" pitchFamily="49" charset="0"/>
              <a:buChar char="o"/>
            </a:pP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1400" baseline="-25000" dirty="0" smtClean="0">
                <a:latin typeface="Times New Roman" pitchFamily="18" charset="0"/>
                <a:cs typeface="Times New Roman" pitchFamily="18" charset="0"/>
              </a:rPr>
              <a:t>sh /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 ( s </a:t>
            </a:r>
            <a:r>
              <a:rPr lang="en-US" sz="1400" dirty="0" err="1" smtClean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US" sz="1400" baseline="-25000" dirty="0" err="1" smtClean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sz="1400" baseline="-25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400" dirty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sz="1400" baseline="-25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400" dirty="0">
                <a:latin typeface="Times New Roman" pitchFamily="18" charset="0"/>
                <a:cs typeface="Times New Roman" pitchFamily="18" charset="0"/>
              </a:rPr>
              <a:t>&gt;</a:t>
            </a:r>
            <a:r>
              <a:rPr lang="en-US" sz="1400" baseline="-25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1400" baseline="-25000" dirty="0" smtClean="0">
                <a:latin typeface="Times New Roman" pitchFamily="18" charset="0"/>
                <a:cs typeface="Times New Roman" pitchFamily="18" charset="0"/>
              </a:rPr>
            </a:br>
            <a:endParaRPr lang="en-US" sz="1400" baseline="-25000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Courier New" pitchFamily="49" charset="0"/>
              <a:buChar char="o"/>
            </a:pPr>
            <a:endParaRPr lang="en-US" sz="1400" baseline="-25000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Courier New" pitchFamily="49" charset="0"/>
              <a:buChar char="o"/>
            </a:pPr>
            <a:endParaRPr lang="en-US" sz="1400" baseline="-25000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Courier New" pitchFamily="49" charset="0"/>
              <a:buChar char="o"/>
            </a:pPr>
            <a:r>
              <a:rPr lang="en-US" sz="1400" baseline="-25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400" dirty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1400" baseline="-25000" dirty="0">
                <a:latin typeface="Times New Roman" pitchFamily="18" charset="0"/>
                <a:cs typeface="Times New Roman" pitchFamily="18" charset="0"/>
              </a:rPr>
              <a:t>sh /</a:t>
            </a:r>
            <a:r>
              <a:rPr lang="en-US" sz="1400" dirty="0">
                <a:latin typeface="Times New Roman" pitchFamily="18" charset="0"/>
                <a:cs typeface="Times New Roman" pitchFamily="18" charset="0"/>
              </a:rPr>
              <a:t> ( s </a:t>
            </a:r>
            <a:r>
              <a:rPr lang="en-US" sz="1400" dirty="0" err="1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US" sz="1400" baseline="-25000" dirty="0" err="1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sz="1400" baseline="-25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400" dirty="0">
                <a:latin typeface="Times New Roman" pitchFamily="18" charset="0"/>
                <a:cs typeface="Times New Roman" pitchFamily="18" charset="0"/>
              </a:rPr>
              <a:t>) &gt;</a:t>
            </a:r>
          </a:p>
          <a:p>
            <a:pPr marL="285750" indent="-285750">
              <a:buFont typeface="Courier New" pitchFamily="49" charset="0"/>
              <a:buChar char="o"/>
            </a:pPr>
            <a:endParaRPr lang="en-US" sz="1400" baseline="-25000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Courier New" pitchFamily="49" charset="0"/>
              <a:buChar char="o"/>
            </a:pPr>
            <a:endParaRPr lang="en-US" sz="1400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Courier New" pitchFamily="49" charset="0"/>
              <a:buChar char="o"/>
            </a:pPr>
            <a:r>
              <a:rPr lang="en-US" sz="1400" dirty="0">
                <a:latin typeface="Times New Roman" pitchFamily="18" charset="0"/>
                <a:cs typeface="Times New Roman" pitchFamily="18" charset="0"/>
              </a:rPr>
              <a:t>S &gt; 1/3 min dimension </a:t>
            </a:r>
          </a:p>
          <a:p>
            <a:r>
              <a:rPr lang="en-US" sz="1400" dirty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       &gt; </a:t>
            </a:r>
            <a:r>
              <a:rPr lang="en-US" sz="1400" dirty="0">
                <a:latin typeface="Times New Roman" pitchFamily="18" charset="0"/>
                <a:cs typeface="Times New Roman" pitchFamily="18" charset="0"/>
              </a:rPr>
              <a:t>6db </a:t>
            </a:r>
            <a:endParaRPr lang="en-US" sz="1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 smtClean="0"/>
              <a:t>     </a:t>
            </a:r>
            <a:br>
              <a:rPr lang="en-US" dirty="0" smtClean="0"/>
            </a:br>
            <a:r>
              <a:rPr lang="en-US" dirty="0" smtClean="0"/>
              <a:t>     &gt;</a:t>
            </a:r>
          </a:p>
          <a:p>
            <a:endParaRPr lang="en-US" dirty="0"/>
          </a:p>
          <a:p>
            <a:endParaRPr lang="en-US" dirty="0"/>
          </a:p>
          <a:p>
            <a:pPr marL="285750" indent="-285750">
              <a:buFont typeface="Courier New" pitchFamily="49" charset="0"/>
              <a:buChar char="o"/>
            </a:pPr>
            <a:endParaRPr lang="en-US" dirty="0" smtClean="0"/>
          </a:p>
        </p:txBody>
      </p:sp>
      <p:pic>
        <p:nvPicPr>
          <p:cNvPr id="1638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91209" y="3608225"/>
            <a:ext cx="123825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388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97744" y="4415953"/>
            <a:ext cx="676275" cy="487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389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90328" y="5762947"/>
            <a:ext cx="1401763" cy="506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عنصر نائب لرقم الشريحة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8B7A0DC-C7A8-4E38-9E21-ADFE0436B18E}" type="slidenum">
              <a:rPr lang="en-US" smtClean="0"/>
              <a:pPr/>
              <a:t>124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9783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4" name="عنصر نائب للمحتوى 3"/>
              <p:cNvSpPr>
                <a:spLocks noGrp="1"/>
              </p:cNvSpPr>
              <p:nvPr>
                <p:ph idx="10"/>
              </p:nvPr>
            </p:nvSpPr>
            <p:spPr>
              <a:xfrm>
                <a:off x="2134072" y="188640"/>
                <a:ext cx="6563072" cy="6552728"/>
              </a:xfrm>
            </p:spPr>
            <p:txBody>
              <a:bodyPr/>
              <a:lstStyle/>
              <a:p>
                <a:pPr marL="285750" indent="-285750">
                  <a:buFont typeface="Arial" pitchFamily="34" charset="0"/>
                  <a:buChar char="•"/>
                </a:pPr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The previous wall will be designed as wall on grid I (1-3) </a:t>
                </a:r>
                <a:endParaRPr lang="en-US" sz="1600" dirty="0" smtClean="0">
                  <a:latin typeface="Times New Roman" pitchFamily="18" charset="0"/>
                  <a:cs typeface="Times New Roman" pitchFamily="18" charset="0"/>
                </a:endParaRPr>
              </a:p>
              <a:p>
                <a:pPr marL="285750" indent="-285750">
                  <a:buFont typeface="Arial" pitchFamily="34" charset="0"/>
                  <a:buChar char="•"/>
                </a:pPr>
                <a:endParaRPr lang="en-US" sz="1600" dirty="0">
                  <a:latin typeface="Times New Roman" pitchFamily="18" charset="0"/>
                  <a:cs typeface="Times New Roman" pitchFamily="18" charset="0"/>
                </a:endParaRPr>
              </a:p>
              <a:p>
                <a:pPr marL="285750" indent="-285750">
                  <a:buFont typeface="Arial" pitchFamily="34" charset="0"/>
                  <a:buChar char="•"/>
                </a:pPr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24</a:t>
                </a:r>
                <a14:m>
                  <m:oMath xmlns:m="http://schemas.openxmlformats.org/officeDocument/2006/math">
                    <m:r>
                      <a:rPr lang="en-US" sz="1600" i="1">
                        <a:latin typeface="Cambria Math" panose="02040503050406030204" pitchFamily="18" charset="0"/>
                      </a:rPr>
                      <m:t>∅</m:t>
                    </m:r>
                    <m:r>
                      <a:rPr lang="en-US" sz="1600" i="1">
                        <a:latin typeface="Cambria Math" panose="02040503050406030204" pitchFamily="18" charset="0"/>
                      </a:rPr>
                      <m:t>20</m:t>
                    </m:r>
                  </m:oMath>
                </a14:m>
                <a:endParaRPr lang="en-US" sz="1600" dirty="0" smtClean="0">
                  <a:latin typeface="Times New Roman" pitchFamily="18" charset="0"/>
                  <a:cs typeface="Times New Roman" pitchFamily="18" charset="0"/>
                </a:endParaRPr>
              </a:p>
              <a:p>
                <a:pPr marL="285750" indent="-285750">
                  <a:buFont typeface="Arial" pitchFamily="34" charset="0"/>
                  <a:buChar char="•"/>
                </a:pPr>
                <a:endParaRPr lang="en-US" sz="1600" dirty="0">
                  <a:latin typeface="Times New Roman" pitchFamily="18" charset="0"/>
                  <a:cs typeface="Times New Roman" pitchFamily="18" charset="0"/>
                </a:endParaRPr>
              </a:p>
              <a:p>
                <a:pPr marL="285750" indent="-285750">
                  <a:buFont typeface="Arial" pitchFamily="34" charset="0"/>
                  <a:buChar char="•"/>
                </a:pPr>
                <a:r>
                  <a:rPr lang="en-US" sz="1600" dirty="0" err="1">
                    <a:latin typeface="Times New Roman" pitchFamily="18" charset="0"/>
                    <a:cs typeface="Times New Roman" pitchFamily="18" charset="0"/>
                  </a:rPr>
                  <a:t>hx</a:t>
                </a:r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 = 154 </a:t>
                </a:r>
                <a:r>
                  <a:rPr lang="en-US" sz="1600" dirty="0" smtClean="0">
                    <a:latin typeface="Times New Roman" pitchFamily="18" charset="0"/>
                    <a:cs typeface="Times New Roman" pitchFamily="18" charset="0"/>
                  </a:rPr>
                  <a:t>mm</a:t>
                </a:r>
              </a:p>
              <a:p>
                <a:pPr marL="285750" indent="-285750">
                  <a:buFont typeface="Arial" pitchFamily="34" charset="0"/>
                  <a:buChar char="•"/>
                </a:pPr>
                <a:endParaRPr lang="en-US" sz="1600" dirty="0">
                  <a:latin typeface="Times New Roman" pitchFamily="18" charset="0"/>
                  <a:cs typeface="Times New Roman" pitchFamily="18" charset="0"/>
                </a:endParaRPr>
              </a:p>
              <a:p>
                <a:pPr marL="285750" indent="-285750">
                  <a:buFont typeface="Arial" pitchFamily="34" charset="0"/>
                  <a:buChar char="•"/>
                </a:pPr>
                <a:r>
                  <a:rPr lang="en-US" sz="1600" dirty="0" smtClean="0">
                    <a:latin typeface="Times New Roman" pitchFamily="18" charset="0"/>
                    <a:cs typeface="Times New Roman" pitchFamily="18" charset="0"/>
                  </a:rPr>
                  <a:t>A</a:t>
                </a:r>
                <a:r>
                  <a:rPr lang="en-US" sz="1600" baseline="-25000" dirty="0" smtClean="0">
                    <a:latin typeface="Times New Roman" pitchFamily="18" charset="0"/>
                    <a:cs typeface="Times New Roman" pitchFamily="18" charset="0"/>
                  </a:rPr>
                  <a:t>sh </a:t>
                </a:r>
                <a:r>
                  <a:rPr lang="en-US" sz="1600" dirty="0" smtClean="0">
                    <a:latin typeface="Times New Roman" pitchFamily="18" charset="0"/>
                    <a:cs typeface="Times New Roman" pitchFamily="18" charset="0"/>
                  </a:rPr>
                  <a:t>= </a:t>
                </a:r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11 x 113 =</a:t>
                </a:r>
                <a:r>
                  <a:rPr lang="en-US" sz="1600" dirty="0" smtClean="0">
                    <a:latin typeface="Times New Roman" pitchFamily="18" charset="0"/>
                    <a:cs typeface="Times New Roman" pitchFamily="18" charset="0"/>
                  </a:rPr>
                  <a:t>1243 </a:t>
                </a:r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mm</a:t>
                </a:r>
                <a:r>
                  <a:rPr lang="en-US" sz="1600" baseline="30000" dirty="0">
                    <a:latin typeface="Times New Roman" pitchFamily="18" charset="0"/>
                    <a:cs typeface="Times New Roman" pitchFamily="18" charset="0"/>
                  </a:rPr>
                  <a:t>2</a:t>
                </a:r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 </a:t>
                </a:r>
                <a:endParaRPr lang="en-US" sz="1600" dirty="0" smtClean="0">
                  <a:latin typeface="Times New Roman" pitchFamily="18" charset="0"/>
                  <a:cs typeface="Times New Roman" pitchFamily="18" charset="0"/>
                </a:endParaRPr>
              </a:p>
              <a:p>
                <a:pPr marL="285750" indent="-285750">
                  <a:buFont typeface="Arial" pitchFamily="34" charset="0"/>
                  <a:buChar char="•"/>
                </a:pPr>
                <a:endParaRPr lang="en-US" sz="1600" dirty="0">
                  <a:latin typeface="Times New Roman" pitchFamily="18" charset="0"/>
                  <a:cs typeface="Times New Roman" pitchFamily="18" charset="0"/>
                </a:endParaRPr>
              </a:p>
              <a:p>
                <a:pPr marL="285750" indent="-285750">
                  <a:buFont typeface="Arial" pitchFamily="34" charset="0"/>
                  <a:buChar char="•"/>
                </a:pPr>
                <a:r>
                  <a:rPr lang="en-US" sz="1600" dirty="0" smtClean="0">
                    <a:latin typeface="Times New Roman" pitchFamily="18" charset="0"/>
                    <a:cs typeface="Times New Roman" pitchFamily="18" charset="0"/>
                  </a:rPr>
                  <a:t>A</a:t>
                </a:r>
                <a:r>
                  <a:rPr lang="en-US" sz="1600" baseline="-25000" dirty="0" smtClean="0">
                    <a:latin typeface="Times New Roman" pitchFamily="18" charset="0"/>
                    <a:cs typeface="Times New Roman" pitchFamily="18" charset="0"/>
                  </a:rPr>
                  <a:t>g</a:t>
                </a:r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en-US" sz="1600" dirty="0" smtClean="0">
                    <a:latin typeface="Times New Roman" pitchFamily="18" charset="0"/>
                    <a:cs typeface="Times New Roman" pitchFamily="18" charset="0"/>
                  </a:rPr>
                  <a:t>= 0.48 m</a:t>
                </a:r>
                <a:r>
                  <a:rPr lang="en-US" sz="1600" baseline="30000" dirty="0" smtClean="0">
                    <a:latin typeface="Times New Roman" pitchFamily="18" charset="0"/>
                    <a:cs typeface="Times New Roman" pitchFamily="18" charset="0"/>
                  </a:rPr>
                  <a:t>2</a:t>
                </a:r>
              </a:p>
              <a:p>
                <a:pPr marL="285750" indent="-285750">
                  <a:buFont typeface="Arial" pitchFamily="34" charset="0"/>
                  <a:buChar char="•"/>
                </a:pPr>
                <a:endParaRPr lang="en-US" sz="1600" dirty="0" smtClean="0">
                  <a:latin typeface="Times New Roman" pitchFamily="18" charset="0"/>
                  <a:cs typeface="Times New Roman" pitchFamily="18" charset="0"/>
                </a:endParaRPr>
              </a:p>
              <a:p>
                <a:pPr marL="285750" indent="-285750">
                  <a:buFont typeface="Arial" pitchFamily="34" charset="0"/>
                  <a:buChar char="•"/>
                </a:pPr>
                <a:r>
                  <a:rPr lang="en-US" sz="1600" dirty="0" smtClean="0">
                    <a:latin typeface="Times New Roman" pitchFamily="18" charset="0"/>
                    <a:cs typeface="Times New Roman" pitchFamily="18" charset="0"/>
                  </a:rPr>
                  <a:t>A</a:t>
                </a:r>
                <a:r>
                  <a:rPr lang="en-US" sz="1600" baseline="-25000" dirty="0" smtClean="0">
                    <a:latin typeface="Times New Roman" pitchFamily="18" charset="0"/>
                    <a:cs typeface="Times New Roman" pitchFamily="18" charset="0"/>
                  </a:rPr>
                  <a:t>ch </a:t>
                </a:r>
                <a:r>
                  <a:rPr lang="en-US" sz="1600" dirty="0" smtClean="0">
                    <a:latin typeface="Times New Roman" pitchFamily="18" charset="0"/>
                    <a:cs typeface="Times New Roman" pitchFamily="18" charset="0"/>
                  </a:rPr>
                  <a:t> = 0.343 m</a:t>
                </a:r>
                <a:r>
                  <a:rPr lang="en-US" sz="1600" baseline="30000" dirty="0" smtClean="0">
                    <a:latin typeface="Times New Roman" pitchFamily="18" charset="0"/>
                    <a:cs typeface="Times New Roman" pitchFamily="18" charset="0"/>
                  </a:rPr>
                  <a:t>2</a:t>
                </a:r>
              </a:p>
              <a:p>
                <a:pPr marL="285750" indent="-285750">
                  <a:buFont typeface="Arial" pitchFamily="34" charset="0"/>
                  <a:buChar char="•"/>
                </a:pPr>
                <a:endParaRPr lang="en-US" sz="1600" baseline="30000" dirty="0">
                  <a:latin typeface="Times New Roman" pitchFamily="18" charset="0"/>
                  <a:cs typeface="Times New Roman" pitchFamily="18" charset="0"/>
                </a:endParaRPr>
              </a:p>
              <a:p>
                <a:pPr marL="285750" indent="-285750">
                  <a:buFont typeface="Arial" pitchFamily="34" charset="0"/>
                  <a:buChar char="•"/>
                </a:pPr>
                <a:endParaRPr lang="en-US" sz="1600" baseline="30000" dirty="0" smtClean="0">
                  <a:latin typeface="Times New Roman" pitchFamily="18" charset="0"/>
                  <a:cs typeface="Times New Roman" pitchFamily="18" charset="0"/>
                </a:endParaRPr>
              </a:p>
              <a:p>
                <a:pPr marL="285750" indent="-285750">
                  <a:buFont typeface="Arial" pitchFamily="34" charset="0"/>
                  <a:buChar char="•"/>
                </a:pPr>
                <a:r>
                  <a:rPr lang="en-US" sz="1600" dirty="0" smtClean="0">
                    <a:latin typeface="Times New Roman" pitchFamily="18" charset="0"/>
                    <a:cs typeface="Times New Roman" pitchFamily="18" charset="0"/>
                  </a:rPr>
                  <a:t>                      = 0.006</a:t>
                </a:r>
              </a:p>
              <a:p>
                <a:pPr marL="285750" indent="-285750">
                  <a:buFont typeface="Arial" pitchFamily="34" charset="0"/>
                  <a:buChar char="•"/>
                </a:pPr>
                <a:endParaRPr lang="en-US" sz="1600" dirty="0">
                  <a:latin typeface="Times New Roman" pitchFamily="18" charset="0"/>
                  <a:cs typeface="Times New Roman" pitchFamily="18" charset="0"/>
                </a:endParaRPr>
              </a:p>
              <a:p>
                <a:pPr marL="285750" indent="-285750">
                  <a:buFont typeface="Arial" pitchFamily="34" charset="0"/>
                  <a:buChar char="•"/>
                </a:pPr>
                <a:endParaRPr lang="en-US" sz="1600" dirty="0" smtClean="0">
                  <a:latin typeface="Times New Roman" pitchFamily="18" charset="0"/>
                  <a:cs typeface="Times New Roman" pitchFamily="18" charset="0"/>
                </a:endParaRPr>
              </a:p>
              <a:p>
                <a:pPr marL="285750" indent="-285750">
                  <a:buFont typeface="Arial" pitchFamily="34" charset="0"/>
                  <a:buChar char="•"/>
                </a:pPr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en-US" sz="1600" dirty="0" smtClean="0">
                    <a:latin typeface="Times New Roman" pitchFamily="18" charset="0"/>
                    <a:cs typeface="Times New Roman" pitchFamily="18" charset="0"/>
                  </a:rPr>
                  <a:t>               = 0.005</a:t>
                </a:r>
              </a:p>
              <a:p>
                <a:pPr marL="285750" indent="-285750">
                  <a:buFont typeface="Arial" pitchFamily="34" charset="0"/>
                  <a:buChar char="•"/>
                </a:pPr>
                <a:endParaRPr lang="en-US" sz="1600" dirty="0">
                  <a:latin typeface="Times New Roman" pitchFamily="18" charset="0"/>
                  <a:cs typeface="Times New Roman" pitchFamily="18" charset="0"/>
                </a:endParaRPr>
              </a:p>
              <a:p>
                <a:pPr marL="285750" indent="-285750">
                  <a:buFont typeface="Arial" pitchFamily="34" charset="0"/>
                  <a:buChar char="•"/>
                </a:pPr>
                <a:r>
                  <a:rPr lang="en-US" sz="1600" dirty="0" smtClean="0">
                    <a:latin typeface="Times New Roman" pitchFamily="18" charset="0"/>
                    <a:cs typeface="Times New Roman" pitchFamily="18" charset="0"/>
                  </a:rPr>
                  <a:t> S &gt;  100 mm</a:t>
                </a:r>
                <a:br>
                  <a:rPr lang="en-US" sz="1600" dirty="0" smtClean="0">
                    <a:latin typeface="Times New Roman" pitchFamily="18" charset="0"/>
                    <a:cs typeface="Times New Roman" pitchFamily="18" charset="0"/>
                  </a:rPr>
                </a:br>
                <a:r>
                  <a:rPr lang="en-US" sz="1600" dirty="0" smtClean="0">
                    <a:latin typeface="Times New Roman" pitchFamily="18" charset="0"/>
                    <a:cs typeface="Times New Roman" pitchFamily="18" charset="0"/>
                  </a:rPr>
                  <a:t>    &gt; 120 mm</a:t>
                </a:r>
                <a:br>
                  <a:rPr lang="en-US" sz="1600" dirty="0" smtClean="0">
                    <a:latin typeface="Times New Roman" pitchFamily="18" charset="0"/>
                    <a:cs typeface="Times New Roman" pitchFamily="18" charset="0"/>
                  </a:rPr>
                </a:br>
                <a:r>
                  <a:rPr lang="en-US" sz="1600" dirty="0" smtClean="0">
                    <a:latin typeface="Times New Roman" pitchFamily="18" charset="0"/>
                    <a:cs typeface="Times New Roman" pitchFamily="18" charset="0"/>
                  </a:rPr>
                  <a:t>    &gt; 165 mm </a:t>
                </a:r>
              </a:p>
              <a:p>
                <a:pPr marL="285750" indent="-285750">
                  <a:buFont typeface="Arial" pitchFamily="34" charset="0"/>
                  <a:buChar char="•"/>
                </a:pPr>
                <a:endParaRPr lang="en-US" sz="1600" dirty="0">
                  <a:latin typeface="Times New Roman" pitchFamily="18" charset="0"/>
                  <a:cs typeface="Times New Roman" pitchFamily="18" charset="0"/>
                </a:endParaRPr>
              </a:p>
              <a:p>
                <a:pPr marL="285750" indent="-285750">
                  <a:buFont typeface="Arial" pitchFamily="34" charset="0"/>
                  <a:buChar char="•"/>
                </a:pPr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A</a:t>
                </a:r>
                <a:r>
                  <a:rPr lang="en-US" sz="1600" baseline="-25000" dirty="0">
                    <a:latin typeface="Times New Roman" pitchFamily="18" charset="0"/>
                    <a:cs typeface="Times New Roman" pitchFamily="18" charset="0"/>
                  </a:rPr>
                  <a:t>sh /</a:t>
                </a:r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 ( s </a:t>
                </a:r>
                <a:r>
                  <a:rPr lang="en-US" sz="1600" dirty="0" err="1">
                    <a:latin typeface="Times New Roman" pitchFamily="18" charset="0"/>
                    <a:cs typeface="Times New Roman" pitchFamily="18" charset="0"/>
                  </a:rPr>
                  <a:t>b</a:t>
                </a:r>
                <a:r>
                  <a:rPr lang="en-US" sz="1600" baseline="-25000" dirty="0" err="1">
                    <a:latin typeface="Times New Roman" pitchFamily="18" charset="0"/>
                    <a:cs typeface="Times New Roman" pitchFamily="18" charset="0"/>
                  </a:rPr>
                  <a:t>c</a:t>
                </a:r>
                <a:r>
                  <a:rPr lang="en-US" sz="1600" baseline="-25000" dirty="0"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en-US" sz="1600" dirty="0" smtClean="0">
                    <a:latin typeface="Times New Roman" pitchFamily="18" charset="0"/>
                    <a:cs typeface="Times New Roman" pitchFamily="18" charset="0"/>
                  </a:rPr>
                  <a:t>) = 0.0079 &gt; 0.006</a:t>
                </a:r>
              </a:p>
              <a:p>
                <a:pPr marL="285750" indent="-285750">
                  <a:buFont typeface="Arial" pitchFamily="34" charset="0"/>
                  <a:buChar char="•"/>
                </a:pPr>
                <a:endParaRPr lang="en-US" dirty="0">
                  <a:latin typeface="Times New Roman" pitchFamily="18" charset="0"/>
                  <a:cs typeface="Times New Roman" pitchFamily="18" charset="0"/>
                </a:endParaRPr>
              </a:p>
              <a:p>
                <a:pPr marL="285750" indent="-285750">
                  <a:buFont typeface="Arial" pitchFamily="34" charset="0"/>
                  <a:buChar char="•"/>
                </a:pPr>
                <a:endParaRPr lang="en-US" dirty="0" smtClean="0">
                  <a:latin typeface="Times New Roman" pitchFamily="18" charset="0"/>
                  <a:cs typeface="Times New Roman" pitchFamily="18" charset="0"/>
                </a:endParaRPr>
              </a:p>
              <a:p>
                <a:pPr marL="285750" indent="-285750">
                  <a:buFont typeface="Arial" pitchFamily="34" charset="0"/>
                  <a:buChar char="•"/>
                </a:pPr>
                <a:endParaRPr lang="en-US" dirty="0" smtClean="0">
                  <a:latin typeface="Times New Roman" pitchFamily="18" charset="0"/>
                  <a:cs typeface="Times New Roman" pitchFamily="18" charset="0"/>
                </a:endParaRPr>
              </a:p>
              <a:p>
                <a:pPr marL="285750" indent="-285750">
                  <a:buFont typeface="Arial" pitchFamily="34" charset="0"/>
                  <a:buChar char="•"/>
                </a:pPr>
                <a:endParaRPr lang="en-US" dirty="0">
                  <a:latin typeface="Times New Roman" pitchFamily="18" charset="0"/>
                  <a:cs typeface="Times New Roman" pitchFamily="18" charset="0"/>
                </a:endParaRPr>
              </a:p>
              <a:p>
                <a:pPr marL="285750" indent="-285750">
                  <a:buFont typeface="Arial" pitchFamily="34" charset="0"/>
                  <a:buChar char="•"/>
                </a:pPr>
                <a:endParaRPr lang="en-US" dirty="0">
                  <a:latin typeface="Times New Roman" pitchFamily="18" charset="0"/>
                  <a:cs typeface="Times New Roman" pitchFamily="18" charset="0"/>
                </a:endParaRPr>
              </a:p>
              <a:p>
                <a:endParaRPr lang="en-US" dirty="0" smtClean="0"/>
              </a:p>
              <a:p>
                <a:pPr marL="285750" indent="-285750">
                  <a:buFont typeface="Arial" pitchFamily="34" charset="0"/>
                  <a:buChar char="•"/>
                </a:pPr>
                <a:endParaRPr lang="en-US" dirty="0"/>
              </a:p>
            </p:txBody>
          </p:sp>
        </mc:Choice>
        <mc:Fallback xmlns="">
          <p:sp>
            <p:nvSpPr>
              <p:cNvPr id="4" name="عنصر نائب للمحتوى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0"/>
              </p:nvPr>
            </p:nvSpPr>
            <p:spPr>
              <a:xfrm>
                <a:off x="2134072" y="188640"/>
                <a:ext cx="6563072" cy="6552728"/>
              </a:xfrm>
              <a:blipFill rotWithShape="1">
                <a:blip r:embed="rId2"/>
                <a:stretch>
                  <a:fillRect t="-279" b="-9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64340" y="3573016"/>
            <a:ext cx="1053117" cy="6480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41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64340" y="4646942"/>
            <a:ext cx="676275" cy="487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عنصر نائب لرقم الشريحة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8B7A0DC-C7A8-4E38-9E21-ADFE0436B18E}" type="slidenum">
              <a:rPr lang="en-US" smtClean="0"/>
              <a:pPr/>
              <a:t>125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9997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/>
          <p:cNvPicPr>
            <a:picLocks noGrp="1" noChangeAspect="1" noChangeArrowheads="1"/>
          </p:cNvPicPr>
          <p:nvPr>
            <p:ph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1700808"/>
            <a:ext cx="6078239" cy="25727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عنصر نائب لرقم الشريحة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8B7A0DC-C7A8-4E38-9E21-ADFE0436B18E}" type="slidenum">
              <a:rPr lang="en-US" smtClean="0"/>
              <a:pPr/>
              <a:t>126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7960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2123728" y="404664"/>
            <a:ext cx="6563072" cy="460648"/>
          </a:xfrm>
        </p:spPr>
        <p:txBody>
          <a:bodyPr/>
          <a:lstStyle/>
          <a:p>
            <a:pPr marL="342900" indent="-342900">
              <a:buFont typeface="Wingdings" pitchFamily="2" charset="2"/>
              <a:buChar char="ü"/>
            </a:pPr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Spandrel check </a:t>
            </a:r>
            <a:endParaRPr lang="en-US" dirty="0">
              <a:solidFill>
                <a:schemeClr val="tx2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9458" name="Picture 2"/>
          <p:cNvPicPr>
            <a:picLocks noGrp="1" noChangeAspect="1" noChangeArrowheads="1"/>
          </p:cNvPicPr>
          <p:nvPr>
            <p:ph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872" y="1556792"/>
            <a:ext cx="4022437" cy="4148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عنصر نائب لرقم الشريحة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8B7A0DC-C7A8-4E38-9E21-ADFE0436B18E}" type="slidenum">
              <a:rPr lang="en-US" smtClean="0"/>
              <a:pPr/>
              <a:t>127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0652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صر نائب للمحتوى 3"/>
          <p:cNvSpPr>
            <a:spLocks noGrp="1"/>
          </p:cNvSpPr>
          <p:nvPr>
            <p:ph idx="10"/>
          </p:nvPr>
        </p:nvSpPr>
        <p:spPr>
          <a:xfrm>
            <a:off x="2134072" y="908720"/>
            <a:ext cx="6563072" cy="5083969"/>
          </a:xfrm>
        </p:spPr>
        <p:txBody>
          <a:bodyPr/>
          <a:lstStyle/>
          <a:p>
            <a:pPr marL="285750" indent="-285750">
              <a:buFont typeface="Arial" pitchFamily="34" charset="0"/>
              <a:buChar char="•"/>
            </a:pP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Dimensions of this spandrel 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: h 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= 2.3m, b = 0.25m, L = 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4.2m</a:t>
            </a:r>
          </a:p>
          <a:p>
            <a:pPr marL="285750" indent="-285750">
              <a:buFont typeface="Arial" pitchFamily="34" charset="0"/>
              <a:buChar char="•"/>
            </a:pPr>
            <a:endParaRPr lang="en-US" sz="1600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UDCon3 is the critical combination </a:t>
            </a:r>
            <a:endParaRPr lang="en-US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Arial" pitchFamily="34" charset="0"/>
              <a:buChar char="•"/>
            </a:pPr>
            <a:endParaRPr lang="en-US" sz="1600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Vu 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= 1066 </a:t>
            </a:r>
            <a:r>
              <a:rPr lang="en-US" sz="1600" dirty="0" err="1" smtClean="0">
                <a:latin typeface="Times New Roman" pitchFamily="18" charset="0"/>
                <a:cs typeface="Times New Roman" pitchFamily="18" charset="0"/>
              </a:rPr>
              <a:t>kN</a:t>
            </a:r>
            <a:endParaRPr lang="en-US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Arial" pitchFamily="34" charset="0"/>
              <a:buChar char="•"/>
            </a:pPr>
            <a:endParaRPr lang="en-US" sz="1600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Pu = 88 </a:t>
            </a:r>
            <a:r>
              <a:rPr lang="en-US" sz="1600" dirty="0" err="1">
                <a:latin typeface="Times New Roman" pitchFamily="18" charset="0"/>
                <a:cs typeface="Times New Roman" pitchFamily="18" charset="0"/>
              </a:rPr>
              <a:t>kN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endParaRPr lang="en-US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Arial" pitchFamily="34" charset="0"/>
              <a:buChar char="•"/>
            </a:pPr>
            <a:endParaRPr lang="en-US" sz="1600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Mu = 2010 </a:t>
            </a:r>
            <a:r>
              <a:rPr lang="en-US" sz="1600" dirty="0" err="1" smtClean="0">
                <a:latin typeface="Times New Roman" pitchFamily="18" charset="0"/>
                <a:cs typeface="Times New Roman" pitchFamily="18" charset="0"/>
              </a:rPr>
              <a:t>kN.m</a:t>
            </a:r>
            <a:endParaRPr lang="en-US" sz="16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endParaRPr lang="en-US" dirty="0"/>
          </a:p>
        </p:txBody>
      </p:sp>
      <p:sp>
        <p:nvSpPr>
          <p:cNvPr id="2" name="عنصر نائب لرقم الشريحة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8B7A0DC-C7A8-4E38-9E21-ADFE0436B18E}" type="slidenum">
              <a:rPr lang="en-US" smtClean="0"/>
              <a:pPr/>
              <a:t>128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733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4" name="عنصر نائب للمحتوى 3"/>
              <p:cNvSpPr>
                <a:spLocks noGrp="1"/>
              </p:cNvSpPr>
              <p:nvPr>
                <p:ph idx="10"/>
              </p:nvPr>
            </p:nvSpPr>
            <p:spPr>
              <a:xfrm>
                <a:off x="2134072" y="620688"/>
                <a:ext cx="6563072" cy="5372001"/>
              </a:xfrm>
            </p:spPr>
            <p:txBody>
              <a:bodyPr/>
              <a:lstStyle/>
              <a:p>
                <a:pPr marL="285750" indent="-285750">
                  <a:buFontTx/>
                  <a:buChar char="-"/>
                </a:pPr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Flexural design : </a:t>
                </a:r>
              </a:p>
              <a:p>
                <a:pPr marL="285750" indent="-285750">
                  <a:buFontTx/>
                  <a:buChar char="-"/>
                </a:pPr>
                <a:endParaRPr lang="en-US" sz="1600" dirty="0">
                  <a:latin typeface="Times New Roman" pitchFamily="18" charset="0"/>
                  <a:cs typeface="Times New Roman" pitchFamily="18" charset="0"/>
                </a:endParaRPr>
              </a:p>
              <a:p>
                <a:pPr marL="285750" indent="-285750">
                  <a:buFont typeface="Arial" pitchFamily="34" charset="0"/>
                  <a:buChar char="•"/>
                </a:pPr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𝜌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1600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sz="1600">
                            <a:latin typeface="Cambria Math"/>
                          </a:rPr>
                          <m:t>0</m:t>
                        </m:r>
                        <m:r>
                          <a:rPr lang="en-US" sz="1600">
                            <a:latin typeface="Cambria Math"/>
                          </a:rPr>
                          <m:t>.</m:t>
                        </m:r>
                        <m:r>
                          <a:rPr lang="en-US" sz="1600">
                            <a:latin typeface="Cambria Math"/>
                          </a:rPr>
                          <m:t>85</m:t>
                        </m:r>
                        <m:r>
                          <a:rPr lang="en-US" sz="1600">
                            <a:latin typeface="Cambria Math"/>
                          </a:rPr>
                          <m:t> </m:t>
                        </m:r>
                        <m:r>
                          <a:rPr lang="en-US" sz="1600" i="1">
                            <a:latin typeface="Cambria Math"/>
                          </a:rPr>
                          <m:t>𝑓𝑐</m:t>
                        </m:r>
                      </m:num>
                      <m:den>
                        <m:r>
                          <a:rPr lang="en-US" sz="1600" i="1">
                            <a:latin typeface="Cambria Math"/>
                          </a:rPr>
                          <m:t>𝑓𝑦</m:t>
                        </m:r>
                      </m:den>
                    </m:f>
                  </m:oMath>
                </a14:m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 (1-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sz="1600" i="1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en-US" sz="1600">
                            <a:latin typeface="Cambria Math"/>
                          </a:rPr>
                          <m:t>1</m:t>
                        </m:r>
                        <m:r>
                          <a:rPr lang="en-US" sz="1600" i="1">
                            <a:latin typeface="Cambria Math"/>
                          </a:rPr>
                          <m:t>−</m:t>
                        </m:r>
                        <m:f>
                          <m:fPr>
                            <m:ctrlPr>
                              <a:rPr lang="en-US" sz="1600" i="1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US" sz="1600">
                                <a:latin typeface="Cambria Math"/>
                              </a:rPr>
                              <m:t>2</m:t>
                            </m:r>
                            <m:r>
                              <a:rPr lang="en-US" sz="1600">
                                <a:latin typeface="Cambria Math"/>
                              </a:rPr>
                              <m:t>.</m:t>
                            </m:r>
                            <m:r>
                              <a:rPr lang="en-US" sz="1600">
                                <a:latin typeface="Cambria Math"/>
                              </a:rPr>
                              <m:t>61</m:t>
                            </m:r>
                            <m:r>
                              <a:rPr lang="en-US" sz="1600">
                                <a:latin typeface="Cambria Math"/>
                              </a:rPr>
                              <m:t> </m:t>
                            </m:r>
                            <m:r>
                              <a:rPr lang="en-US" sz="1600" i="1">
                                <a:latin typeface="Cambria Math"/>
                              </a:rPr>
                              <m:t>𝑀𝑢</m:t>
                            </m:r>
                          </m:num>
                          <m:den>
                            <m:r>
                              <a:rPr lang="en-US" sz="1600" i="1">
                                <a:latin typeface="Cambria Math"/>
                              </a:rPr>
                              <m:t>𝑏</m:t>
                            </m:r>
                            <m:sSup>
                              <m:sSupPr>
                                <m:ctrlPr>
                                  <a:rPr lang="en-US" sz="1600" i="1">
                                    <a:latin typeface="Cambria Math"/>
                                  </a:rPr>
                                </m:ctrlPr>
                              </m:sSupPr>
                              <m:e>
                                <m:r>
                                  <a:rPr lang="en-US" sz="1600" i="1">
                                    <a:latin typeface="Cambria Math"/>
                                  </a:rPr>
                                  <m:t>𝑑</m:t>
                                </m:r>
                              </m:e>
                              <m:sup>
                                <m:r>
                                  <a:rPr lang="en-US" sz="1600">
                                    <a:latin typeface="Cambria Math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en-US" sz="1600" i="1">
                                <a:latin typeface="Cambria Math"/>
                              </a:rPr>
                              <m:t>𝑓𝑐</m:t>
                            </m:r>
                          </m:den>
                        </m:f>
                      </m:e>
                    </m:rad>
                  </m:oMath>
                </a14:m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 )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1600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sz="1600">
                            <a:latin typeface="Cambria Math"/>
                          </a:rPr>
                          <m:t>0</m:t>
                        </m:r>
                        <m:r>
                          <a:rPr lang="en-US" sz="1600">
                            <a:latin typeface="Cambria Math"/>
                          </a:rPr>
                          <m:t>.</m:t>
                        </m:r>
                        <m:r>
                          <a:rPr lang="en-US" sz="1600">
                            <a:latin typeface="Cambria Math"/>
                          </a:rPr>
                          <m:t>85</m:t>
                        </m:r>
                        <m:r>
                          <a:rPr lang="en-US" sz="1600">
                            <a:latin typeface="Cambria Math"/>
                          </a:rPr>
                          <m:t>×</m:t>
                        </m:r>
                        <m:r>
                          <a:rPr lang="en-US" sz="1600">
                            <a:latin typeface="Cambria Math"/>
                          </a:rPr>
                          <m:t>24</m:t>
                        </m:r>
                      </m:num>
                      <m:den>
                        <m:r>
                          <a:rPr lang="en-US" sz="1600">
                            <a:latin typeface="Cambria Math"/>
                          </a:rPr>
                          <m:t>420</m:t>
                        </m:r>
                      </m:den>
                    </m:f>
                  </m:oMath>
                </a14:m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 (1-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sz="1600" i="1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en-US" sz="1600">
                            <a:latin typeface="Cambria Math"/>
                          </a:rPr>
                          <m:t>1</m:t>
                        </m:r>
                        <m:r>
                          <a:rPr lang="en-US" sz="1600" i="1">
                            <a:latin typeface="Cambria Math"/>
                          </a:rPr>
                          <m:t>−</m:t>
                        </m:r>
                        <m:f>
                          <m:fPr>
                            <m:ctrlPr>
                              <a:rPr lang="en-US" sz="1600" i="1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US" sz="1600">
                                <a:latin typeface="Cambria Math"/>
                              </a:rPr>
                              <m:t>2</m:t>
                            </m:r>
                            <m:r>
                              <a:rPr lang="en-US" sz="1600">
                                <a:latin typeface="Cambria Math"/>
                              </a:rPr>
                              <m:t>.</m:t>
                            </m:r>
                            <m:r>
                              <a:rPr lang="en-US" sz="1600">
                                <a:latin typeface="Cambria Math"/>
                              </a:rPr>
                              <m:t>61</m:t>
                            </m:r>
                            <m:r>
                              <a:rPr lang="en-US" sz="1600">
                                <a:latin typeface="Cambria Math"/>
                              </a:rPr>
                              <m:t>×</m:t>
                            </m:r>
                            <m:r>
                              <a:rPr lang="en-US" sz="1600">
                                <a:latin typeface="Cambria Math"/>
                              </a:rPr>
                              <m:t>2010</m:t>
                            </m:r>
                            <m:r>
                              <a:rPr lang="en-US" sz="1600">
                                <a:latin typeface="Cambria Math"/>
                              </a:rPr>
                              <m:t>×</m:t>
                            </m:r>
                            <m:d>
                              <m:dPr>
                                <m:ctrlPr>
                                  <a:rPr lang="en-US" sz="1600" i="1">
                                    <a:latin typeface="Cambria Math"/>
                                  </a:rPr>
                                </m:ctrlPr>
                              </m:dPr>
                              <m:e>
                                <m:sSup>
                                  <m:sSupPr>
                                    <m:ctrlPr>
                                      <a:rPr lang="en-US" sz="1600" i="1">
                                        <a:latin typeface="Cambria Math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600">
                                        <a:latin typeface="Cambria Math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en-US" sz="1600">
                                        <a:latin typeface="Cambria Math"/>
                                      </a:rPr>
                                      <m:t>6</m:t>
                                    </m:r>
                                  </m:sup>
                                </m:sSup>
                              </m:e>
                            </m:d>
                          </m:num>
                          <m:den>
                            <m:r>
                              <a:rPr lang="en-US" sz="1600">
                                <a:latin typeface="Cambria Math"/>
                              </a:rPr>
                              <m:t>250</m:t>
                            </m:r>
                            <m:r>
                              <a:rPr lang="en-US" sz="1600">
                                <a:latin typeface="Cambria Math"/>
                              </a:rPr>
                              <m:t>×</m:t>
                            </m:r>
                            <m:d>
                              <m:dPr>
                                <m:ctrlPr>
                                  <a:rPr lang="en-US" sz="1600" i="1">
                                    <a:latin typeface="Cambria Math"/>
                                  </a:rPr>
                                </m:ctrlPr>
                              </m:dPr>
                              <m:e>
                                <m:sSup>
                                  <m:sSupPr>
                                    <m:ctrlPr>
                                      <a:rPr lang="en-US" sz="1600" i="1">
                                        <a:latin typeface="Cambria Math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600">
                                        <a:latin typeface="Cambria Math"/>
                                      </a:rPr>
                                      <m:t>2260</m:t>
                                    </m:r>
                                  </m:e>
                                  <m:sup>
                                    <m:r>
                                      <a:rPr lang="en-US" sz="1600">
                                        <a:latin typeface="Cambria Math"/>
                                      </a:rPr>
                                      <m:t>2</m:t>
                                    </m:r>
                                  </m:sup>
                                </m:sSup>
                              </m:e>
                            </m:d>
                            <m:r>
                              <a:rPr lang="en-US" sz="1600">
                                <a:latin typeface="Cambria Math"/>
                              </a:rPr>
                              <m:t>×</m:t>
                            </m:r>
                            <m:r>
                              <a:rPr lang="en-US" sz="1600">
                                <a:latin typeface="Cambria Math"/>
                              </a:rPr>
                              <m:t>24</m:t>
                            </m:r>
                          </m:den>
                        </m:f>
                      </m:e>
                    </m:rad>
                  </m:oMath>
                </a14:m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 )</a:t>
                </a:r>
              </a:p>
              <a:p>
                <a:pPr marL="285750" indent="-285750">
                  <a:buFont typeface="Arial" pitchFamily="34" charset="0"/>
                  <a:buChar char="•"/>
                </a:pPr>
                <a:endParaRPr lang="en-US" sz="1600" dirty="0">
                  <a:latin typeface="Times New Roman" pitchFamily="18" charset="0"/>
                  <a:cs typeface="Times New Roman" pitchFamily="18" charset="0"/>
                </a:endParaRPr>
              </a:p>
              <a:p>
                <a:pPr marL="285750" indent="-285750">
                  <a:buFont typeface="Arial" pitchFamily="34" charset="0"/>
                  <a:buChar char="•"/>
                </a:pPr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ρ = 0.00435 &gt; 0.00333</a:t>
                </a:r>
                <a:br>
                  <a:rPr lang="en-US" sz="1600" dirty="0">
                    <a:latin typeface="Times New Roman" pitchFamily="18" charset="0"/>
                    <a:cs typeface="Times New Roman" pitchFamily="18" charset="0"/>
                  </a:rPr>
                </a:br>
                <a:endParaRPr lang="en-US" sz="1600" dirty="0">
                  <a:latin typeface="Times New Roman" pitchFamily="18" charset="0"/>
                  <a:cs typeface="Times New Roman" pitchFamily="18" charset="0"/>
                </a:endParaRPr>
              </a:p>
              <a:p>
                <a:pPr marL="285750" indent="-285750">
                  <a:buFont typeface="Arial" pitchFamily="34" charset="0"/>
                  <a:buChar char="•"/>
                </a:pPr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As = 0.00435 x 250 x 2260 = 2459 </a:t>
                </a:r>
                <a:r>
                  <a:rPr lang="en-US" sz="1600" dirty="0" smtClean="0">
                    <a:latin typeface="Times New Roman" pitchFamily="18" charset="0"/>
                    <a:cs typeface="Times New Roman" pitchFamily="18" charset="0"/>
                  </a:rPr>
                  <a:t>mm</a:t>
                </a:r>
                <a:r>
                  <a:rPr lang="en-US" sz="1600" baseline="30000" dirty="0" smtClean="0">
                    <a:latin typeface="Times New Roman" pitchFamily="18" charset="0"/>
                    <a:cs typeface="Times New Roman" pitchFamily="18" charset="0"/>
                  </a:rPr>
                  <a:t>2</a:t>
                </a:r>
              </a:p>
              <a:p>
                <a:pPr marL="285750" indent="-285750">
                  <a:buFont typeface="Arial" pitchFamily="34" charset="0"/>
                  <a:buChar char="•"/>
                </a:pPr>
                <a:endParaRPr lang="en-US" sz="1600" baseline="30000" dirty="0">
                  <a:latin typeface="Times New Roman" pitchFamily="18" charset="0"/>
                  <a:cs typeface="Times New Roman" pitchFamily="18" charset="0"/>
                </a:endParaRPr>
              </a:p>
              <a:p>
                <a:pPr marL="285750" indent="-285750">
                  <a:buFont typeface="Arial" pitchFamily="34" charset="0"/>
                  <a:buChar char="•"/>
                </a:pPr>
                <a:endParaRPr lang="en-US" sz="1600" baseline="30000" dirty="0" smtClean="0">
                  <a:latin typeface="Times New Roman" pitchFamily="18" charset="0"/>
                  <a:cs typeface="Times New Roman" pitchFamily="18" charset="0"/>
                </a:endParaRPr>
              </a:p>
              <a:p>
                <a:pPr marL="285750" indent="-285750">
                  <a:buFont typeface="Arial" pitchFamily="34" charset="0"/>
                  <a:buChar char="•"/>
                </a:pPr>
                <a:endParaRPr lang="en-US" sz="1600" baseline="30000" dirty="0">
                  <a:latin typeface="Times New Roman" pitchFamily="18" charset="0"/>
                  <a:cs typeface="Times New Roman" pitchFamily="18" charset="0"/>
                </a:endParaRPr>
              </a:p>
              <a:p>
                <a:pPr marL="285750" indent="-285750">
                  <a:buFont typeface="Arial" pitchFamily="34" charset="0"/>
                  <a:buChar char="•"/>
                </a:pPr>
                <a:endParaRPr lang="en-US" sz="1600" baseline="30000" dirty="0" smtClean="0">
                  <a:latin typeface="Times New Roman" pitchFamily="18" charset="0"/>
                  <a:cs typeface="Times New Roman" pitchFamily="18" charset="0"/>
                </a:endParaRPr>
              </a:p>
              <a:p>
                <a:pPr marL="285750" indent="-285750">
                  <a:buFont typeface="Arial" pitchFamily="34" charset="0"/>
                  <a:buChar char="•"/>
                </a:pPr>
                <a:endParaRPr lang="en-US" sz="1600" baseline="30000" dirty="0">
                  <a:latin typeface="Times New Roman" pitchFamily="18" charset="0"/>
                  <a:cs typeface="Times New Roman" pitchFamily="18" charset="0"/>
                </a:endParaRPr>
              </a:p>
              <a:p>
                <a:pPr marL="285750" indent="-285750">
                  <a:buFont typeface="Arial" pitchFamily="34" charset="0"/>
                  <a:buChar char="•"/>
                </a:pPr>
                <a:endParaRPr lang="en-US" sz="1600" baseline="30000" dirty="0" smtClean="0">
                  <a:latin typeface="Times New Roman" pitchFamily="18" charset="0"/>
                  <a:cs typeface="Times New Roman" pitchFamily="18" charset="0"/>
                </a:endParaRPr>
              </a:p>
              <a:p>
                <a:pPr marL="285750" indent="-285750">
                  <a:buFont typeface="Arial" pitchFamily="34" charset="0"/>
                  <a:buChar char="•"/>
                </a:pPr>
                <a:endParaRPr lang="en-US" sz="1600" baseline="30000" dirty="0">
                  <a:latin typeface="Times New Roman" pitchFamily="18" charset="0"/>
                  <a:cs typeface="Times New Roman" pitchFamily="18" charset="0"/>
                </a:endParaRPr>
              </a:p>
              <a:p>
                <a:pPr marL="285750" indent="-285750">
                  <a:buFont typeface="Arial" pitchFamily="34" charset="0"/>
                  <a:buChar char="•"/>
                </a:pPr>
                <a:endParaRPr lang="en-US" sz="1600" baseline="30000" dirty="0" smtClean="0">
                  <a:latin typeface="Times New Roman" pitchFamily="18" charset="0"/>
                  <a:cs typeface="Times New Roman" pitchFamily="18" charset="0"/>
                </a:endParaRPr>
              </a:p>
              <a:p>
                <a:pPr marL="285750" indent="-285750">
                  <a:buFont typeface="Arial" pitchFamily="34" charset="0"/>
                  <a:buChar char="•"/>
                </a:pPr>
                <a:endParaRPr lang="en-US" sz="1600" baseline="30000" dirty="0">
                  <a:latin typeface="Times New Roman" pitchFamily="18" charset="0"/>
                  <a:cs typeface="Times New Roman" pitchFamily="18" charset="0"/>
                </a:endParaRPr>
              </a:p>
              <a:p>
                <a:pPr marL="285750" indent="-285750">
                  <a:buFont typeface="Arial" pitchFamily="34" charset="0"/>
                  <a:buChar char="•"/>
                </a:pPr>
                <a:endParaRPr lang="en-US" sz="1600" baseline="30000" dirty="0" smtClean="0">
                  <a:latin typeface="Times New Roman" pitchFamily="18" charset="0"/>
                  <a:cs typeface="Times New Roman" pitchFamily="18" charset="0"/>
                </a:endParaRPr>
              </a:p>
              <a:p>
                <a:pPr marL="285750" indent="-285750">
                  <a:buFont typeface="Arial" pitchFamily="34" charset="0"/>
                  <a:buChar char="•"/>
                </a:pPr>
                <a:endParaRPr lang="en-US" sz="1600" baseline="30000" dirty="0">
                  <a:latin typeface="Times New Roman" pitchFamily="18" charset="0"/>
                  <a:cs typeface="Times New Roman" pitchFamily="18" charset="0"/>
                </a:endParaRPr>
              </a:p>
              <a:p>
                <a:pPr marL="285750" indent="-285750">
                  <a:buFont typeface="Arial" pitchFamily="34" charset="0"/>
                  <a:buChar char="•"/>
                </a:pPr>
                <a:r>
                  <a:rPr lang="en-US" sz="1600" b="1" dirty="0"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% Difference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1600" b="1" i="1">
                            <a:latin typeface="Cambria Math"/>
                            <a:ea typeface="Cambria Math" panose="02040503050406030204" pitchFamily="18" charset="0"/>
                            <a:cs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16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mbria Math" panose="02040503050406030204" pitchFamily="18" charset="0"/>
                          </a:rPr>
                          <m:t>𝟐𝟒𝟔𝟓</m:t>
                        </m:r>
                        <m:r>
                          <a:rPr lang="en-US" sz="16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mbria Math" panose="02040503050406030204" pitchFamily="18" charset="0"/>
                          </a:rPr>
                          <m:t>−</m:t>
                        </m:r>
                        <m:r>
                          <a:rPr lang="en-US" sz="16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mbria Math" panose="02040503050406030204" pitchFamily="18" charset="0"/>
                          </a:rPr>
                          <m:t>𝟐𝟒𝟓𝟗</m:t>
                        </m:r>
                      </m:num>
                      <m:den>
                        <m:r>
                          <a:rPr lang="en-US" sz="16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mbria Math" panose="02040503050406030204" pitchFamily="18" charset="0"/>
                          </a:rPr>
                          <m:t>𝟐𝟒𝟔𝟓</m:t>
                        </m:r>
                        <m:r>
                          <a:rPr lang="en-US" sz="1600" b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mbria Math" panose="02040503050406030204" pitchFamily="18" charset="0"/>
                          </a:rPr>
                          <m:t> </m:t>
                        </m:r>
                      </m:den>
                    </m:f>
                    <m:r>
                      <a:rPr lang="en-US" sz="1600" b="1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Cambria Math" panose="02040503050406030204" pitchFamily="18" charset="0"/>
                      </a:rPr>
                      <m:t>𝐗</m:t>
                    </m:r>
                    <m:r>
                      <a:rPr lang="en-US" sz="1600" b="1">
                        <a:latin typeface="Cambria Math" panose="02040503050406030204" pitchFamily="18" charset="0"/>
                        <a:ea typeface="Cambria Math" panose="02040503050406030204" pitchFamily="18" charset="0"/>
                        <a:cs typeface="Cambria Math" panose="02040503050406030204" pitchFamily="18" charset="0"/>
                      </a:rPr>
                      <m:t> </m:t>
                    </m:r>
                    <m:r>
                      <a:rPr lang="en-US" sz="1600" b="1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Cambria Math" panose="02040503050406030204" pitchFamily="18" charset="0"/>
                      </a:rPr>
                      <m:t>𝟏𝟎𝟎</m:t>
                    </m:r>
                    <m:r>
                      <a:rPr lang="en-US" sz="1600" b="1">
                        <a:latin typeface="Cambria Math" panose="02040503050406030204" pitchFamily="18" charset="0"/>
                        <a:ea typeface="Cambria Math" panose="02040503050406030204" pitchFamily="18" charset="0"/>
                        <a:cs typeface="Cambria Math" panose="02040503050406030204" pitchFamily="18" charset="0"/>
                      </a:rPr>
                      <m:t>%</m:t>
                    </m:r>
                    <m:r>
                      <a:rPr lang="en-US" sz="1600" b="1">
                        <a:latin typeface="Cambria Math" panose="02040503050406030204" pitchFamily="18" charset="0"/>
                        <a:ea typeface="Cambria Math" panose="02040503050406030204" pitchFamily="18" charset="0"/>
                        <a:cs typeface="Cambria Math" panose="02040503050406030204" pitchFamily="18" charset="0"/>
                      </a:rPr>
                      <m:t>=</m:t>
                    </m:r>
                    <m:r>
                      <a:rPr lang="en-US" sz="1600" b="1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Cambria Math" panose="02040503050406030204" pitchFamily="18" charset="0"/>
                      </a:rPr>
                      <m:t>𝟎</m:t>
                    </m:r>
                    <m:r>
                      <a:rPr lang="en-US" sz="1600" b="1">
                        <a:latin typeface="Cambria Math" panose="02040503050406030204" pitchFamily="18" charset="0"/>
                        <a:ea typeface="Cambria Math" panose="02040503050406030204" pitchFamily="18" charset="0"/>
                        <a:cs typeface="Cambria Math" panose="02040503050406030204" pitchFamily="18" charset="0"/>
                      </a:rPr>
                      <m:t>.</m:t>
                    </m:r>
                    <m:r>
                      <a:rPr lang="en-US" sz="1600" b="1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Cambria Math" panose="02040503050406030204" pitchFamily="18" charset="0"/>
                      </a:rPr>
                      <m:t>𝟐𝟒</m:t>
                    </m:r>
                    <m:r>
                      <a:rPr lang="en-US" sz="1600" b="1">
                        <a:latin typeface="Cambria Math" panose="02040503050406030204" pitchFamily="18" charset="0"/>
                        <a:ea typeface="Cambria Math" panose="02040503050406030204" pitchFamily="18" charset="0"/>
                        <a:cs typeface="Cambria Math" panose="02040503050406030204" pitchFamily="18" charset="0"/>
                      </a:rPr>
                      <m:t> </m:t>
                    </m:r>
                    <m:r>
                      <a:rPr lang="en-US" sz="1600" b="1">
                        <a:latin typeface="Cambria Math" panose="02040503050406030204" pitchFamily="18" charset="0"/>
                        <a:ea typeface="Cambria Math" panose="02040503050406030204" pitchFamily="18" charset="0"/>
                        <a:cs typeface="Cambria Math" panose="02040503050406030204" pitchFamily="18" charset="0"/>
                      </a:rPr>
                      <m:t>%</m:t>
                    </m:r>
                  </m:oMath>
                </a14:m>
                <a:endParaRPr lang="en-US" sz="1600" b="1" dirty="0">
                  <a:latin typeface="Times New Roman" panose="02020603050405020304" pitchFamily="18" charset="0"/>
                  <a:ea typeface="Times New Roman" panose="02020603050405020304" pitchFamily="18" charset="0"/>
                  <a:cs typeface="Arial" panose="020B0604020202020204" pitchFamily="34" charset="0"/>
                </a:endParaRPr>
              </a:p>
              <a:p>
                <a:endParaRPr lang="en-US" dirty="0" smtClean="0">
                  <a:latin typeface="Times New Roman" pitchFamily="18" charset="0"/>
                  <a:cs typeface="Times New Roman" pitchFamily="18" charset="0"/>
                </a:endParaRPr>
              </a:p>
              <a:p>
                <a:endParaRPr lang="en-US" dirty="0">
                  <a:latin typeface="Times New Roman" pitchFamily="18" charset="0"/>
                  <a:cs typeface="Times New Roman" pitchFamily="18" charset="0"/>
                </a:endParaRPr>
              </a:p>
              <a:p>
                <a:endParaRPr lang="en-US" dirty="0" smtClean="0"/>
              </a:p>
              <a:p>
                <a:endParaRPr lang="en-US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4" name="عنصر نائب للمحتوى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0"/>
              </p:nvPr>
            </p:nvSpPr>
            <p:spPr>
              <a:xfrm>
                <a:off x="2134072" y="620688"/>
                <a:ext cx="6563072" cy="5372001"/>
              </a:xfrm>
              <a:blipFill rotWithShape="1">
                <a:blip r:embed="rId2"/>
                <a:stretch>
                  <a:fillRect t="-34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8" y="3212976"/>
            <a:ext cx="352425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عنصر نائب لرقم الشريحة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8B7A0DC-C7A8-4E38-9E21-ADFE0436B18E}" type="slidenum">
              <a:rPr lang="en-US" smtClean="0"/>
              <a:pPr/>
              <a:t>129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4189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C82E6260-177E-43BB-A622-E850E715FF2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42173" y="620688"/>
            <a:ext cx="6563072" cy="460648"/>
          </a:xfrm>
        </p:spPr>
        <p:txBody>
          <a:bodyPr/>
          <a:lstStyle/>
          <a:p>
            <a:pPr marL="342900" indent="-342900">
              <a:buFont typeface="Wingdings" pitchFamily="2" charset="2"/>
              <a:buChar char="ü"/>
            </a:pPr>
            <a:r>
              <a:rPr lang="en-US" dirty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Lateral loads 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775C709F-017B-4FF1-9C04-92647762663F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2134072" y="1340768"/>
            <a:ext cx="6563072" cy="5328592"/>
          </a:xfrm>
        </p:spPr>
        <p:txBody>
          <a:bodyPr/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Select the most appropriate risk category </a:t>
            </a:r>
            <a:r>
              <a:rPr lang="en-US" sz="18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1800" b="1" dirty="0">
                <a:latin typeface="Times New Roman" pitchFamily="18" charset="0"/>
                <a:cs typeface="Times New Roman" pitchFamily="18" charset="0"/>
              </a:rPr>
            </a:br>
            <a:endParaRPr lang="en-US" sz="1800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Risk category 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ΙΙΙ</a:t>
            </a:r>
          </a:p>
          <a:p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2708920"/>
            <a:ext cx="5486400" cy="3097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عنصر نائب لرقم الشريحة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8B7A0DC-C7A8-4E38-9E21-ADFE0436B18E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7288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4" name="عنصر نائب للمحتوى 3"/>
              <p:cNvSpPr>
                <a:spLocks noGrp="1"/>
              </p:cNvSpPr>
              <p:nvPr>
                <p:ph idx="10"/>
              </p:nvPr>
            </p:nvSpPr>
            <p:spPr>
              <a:xfrm>
                <a:off x="2134072" y="0"/>
                <a:ext cx="6686400" cy="6858000"/>
              </a:xfrm>
            </p:spPr>
            <p:txBody>
              <a:bodyPr/>
              <a:lstStyle/>
              <a:p>
                <a:pPr marL="285750" indent="-285750">
                  <a:buFontTx/>
                  <a:buChar char="-"/>
                </a:pPr>
                <a:r>
                  <a:rPr lang="en-US" sz="1600" dirty="0" smtClean="0">
                    <a:latin typeface="Times New Roman" pitchFamily="18" charset="0"/>
                    <a:cs typeface="Times New Roman" pitchFamily="18" charset="0"/>
                  </a:rPr>
                  <a:t>Shear design </a:t>
                </a:r>
                <a:r>
                  <a:rPr lang="en-US" sz="1600" dirty="0" smtClean="0"/>
                  <a:t>: </a:t>
                </a:r>
              </a:p>
              <a:p>
                <a:pPr marL="285750" indent="-285750">
                  <a:buFontTx/>
                  <a:buChar char="-"/>
                </a:pPr>
                <a:endParaRPr lang="en-US" sz="1600" dirty="0"/>
              </a:p>
              <a:p>
                <a:pPr marL="285750" indent="-285750">
                  <a:buFont typeface="Arial" pitchFamily="34" charset="0"/>
                  <a:buChar char="•"/>
                </a:pPr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L</a:t>
                </a:r>
                <a:r>
                  <a:rPr lang="en-US" sz="1600" baseline="-25000" dirty="0">
                    <a:latin typeface="Times New Roman" pitchFamily="18" charset="0"/>
                    <a:cs typeface="Times New Roman" pitchFamily="18" charset="0"/>
                  </a:rPr>
                  <a:t>n</a:t>
                </a:r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/h = 4.2/2.3 = 1.83 &lt; 2 </a:t>
                </a:r>
                <a:endParaRPr lang="en-US" sz="1600" dirty="0" smtClean="0">
                  <a:latin typeface="Times New Roman" pitchFamily="18" charset="0"/>
                  <a:cs typeface="Times New Roman" pitchFamily="18" charset="0"/>
                </a:endParaRPr>
              </a:p>
              <a:p>
                <a:pPr marL="285750" indent="-285750">
                  <a:buFont typeface="Arial" pitchFamily="34" charset="0"/>
                  <a:buChar char="•"/>
                </a:pPr>
                <a:endParaRPr lang="en-US" sz="1600" dirty="0">
                  <a:latin typeface="Times New Roman" pitchFamily="18" charset="0"/>
                  <a:cs typeface="Times New Roman" pitchFamily="18" charset="0"/>
                </a:endParaRPr>
              </a:p>
              <a:p>
                <a:pPr marL="285750" indent="-285750">
                  <a:buFont typeface="Arial" pitchFamily="34" charset="0"/>
                  <a:buChar char="•"/>
                </a:pPr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V</a:t>
                </a:r>
                <a:r>
                  <a:rPr lang="en-US" sz="1600" baseline="-25000" dirty="0">
                    <a:latin typeface="Times New Roman" pitchFamily="18" charset="0"/>
                    <a:cs typeface="Times New Roman" pitchFamily="18" charset="0"/>
                  </a:rPr>
                  <a:t>u</a:t>
                </a:r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 = 1066 </a:t>
                </a:r>
                <a:r>
                  <a:rPr lang="en-US" sz="1600" dirty="0" err="1">
                    <a:latin typeface="Times New Roman" pitchFamily="18" charset="0"/>
                    <a:cs typeface="Times New Roman" pitchFamily="18" charset="0"/>
                  </a:rPr>
                  <a:t>kN</a:t>
                </a:r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 &gt;  </a:t>
                </a:r>
                <a14:m>
                  <m:oMath xmlns:m="http://schemas.openxmlformats.org/officeDocument/2006/math">
                    <m:r>
                      <a:rPr lang="en-US" sz="1600" i="1">
                        <a:latin typeface="Cambria Math"/>
                      </a:rPr>
                      <m:t>0</m:t>
                    </m:r>
                    <m:r>
                      <a:rPr lang="en-US" sz="1600" i="1">
                        <a:latin typeface="Cambria Math"/>
                      </a:rPr>
                      <m:t>.</m:t>
                    </m:r>
                    <m:r>
                      <a:rPr lang="en-US" sz="1600" i="1">
                        <a:latin typeface="Cambria Math"/>
                      </a:rPr>
                      <m:t>33</m:t>
                    </m:r>
                    <m:rad>
                      <m:radPr>
                        <m:degHide m:val="on"/>
                        <m:ctrlPr>
                          <a:rPr lang="en-US" sz="1600" i="1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en-US" sz="1600" i="1">
                            <a:latin typeface="Cambria Math"/>
                          </a:rPr>
                          <m:t>24</m:t>
                        </m:r>
                      </m:e>
                    </m:rad>
                    <m:r>
                      <a:rPr lang="en-US" sz="1600" i="1">
                        <a:latin typeface="Cambria Math"/>
                      </a:rPr>
                      <m:t>×</m:t>
                    </m:r>
                    <m:r>
                      <a:rPr lang="en-US" sz="1600" i="1">
                        <a:latin typeface="Cambria Math"/>
                      </a:rPr>
                      <m:t>2</m:t>
                    </m:r>
                    <m:r>
                      <a:rPr lang="en-US" sz="1600" i="1">
                        <a:latin typeface="Cambria Math"/>
                      </a:rPr>
                      <m:t>.</m:t>
                    </m:r>
                    <m:r>
                      <a:rPr lang="en-US" sz="1600" i="1">
                        <a:latin typeface="Cambria Math"/>
                      </a:rPr>
                      <m:t>3</m:t>
                    </m:r>
                    <m:r>
                      <a:rPr lang="en-US" sz="1600" i="1">
                        <a:latin typeface="Cambria Math"/>
                      </a:rPr>
                      <m:t>×</m:t>
                    </m:r>
                    <m:r>
                      <a:rPr lang="en-US" sz="1600" i="1">
                        <a:latin typeface="Cambria Math"/>
                      </a:rPr>
                      <m:t>250</m:t>
                    </m:r>
                  </m:oMath>
                </a14:m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 = 929.6 </a:t>
                </a:r>
                <a:r>
                  <a:rPr lang="en-US" sz="1600" dirty="0" err="1">
                    <a:latin typeface="Times New Roman" pitchFamily="18" charset="0"/>
                    <a:cs typeface="Times New Roman" pitchFamily="18" charset="0"/>
                  </a:rPr>
                  <a:t>kN</a:t>
                </a:r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  </a:t>
                </a:r>
                <a:r>
                  <a:rPr lang="en-US" sz="1600" dirty="0" smtClean="0">
                    <a:latin typeface="Times New Roman" pitchFamily="18" charset="0"/>
                    <a:cs typeface="Times New Roman" pitchFamily="18" charset="0"/>
                  </a:rPr>
                  <a:t/>
                </a:r>
                <a:br>
                  <a:rPr lang="en-US" sz="1600" dirty="0" smtClean="0">
                    <a:latin typeface="Times New Roman" pitchFamily="18" charset="0"/>
                    <a:cs typeface="Times New Roman" pitchFamily="18" charset="0"/>
                  </a:rPr>
                </a:br>
                <a:endParaRPr lang="en-US" sz="1600" dirty="0">
                  <a:latin typeface="Times New Roman" pitchFamily="18" charset="0"/>
                  <a:cs typeface="Times New Roman" pitchFamily="18" charset="0"/>
                </a:endParaRPr>
              </a:p>
              <a:p>
                <a:pPr marL="285750" indent="-285750">
                  <a:buFont typeface="Arial" pitchFamily="34" charset="0"/>
                  <a:buChar char="•"/>
                </a:pPr>
                <a:r>
                  <a:rPr lang="en-US" sz="1600" u="sng" dirty="0">
                    <a:latin typeface="Times New Roman" pitchFamily="18" charset="0"/>
                    <a:cs typeface="Times New Roman" pitchFamily="18" charset="0"/>
                  </a:rPr>
                  <a:t>So diagonal reinforcement shall be used</a:t>
                </a:r>
                <a:r>
                  <a:rPr lang="en-US" sz="1600" u="sng" dirty="0" smtClean="0">
                    <a:latin typeface="Times New Roman" pitchFamily="18" charset="0"/>
                    <a:cs typeface="Times New Roman" pitchFamily="18" charset="0"/>
                  </a:rPr>
                  <a:t>.</a:t>
                </a:r>
              </a:p>
              <a:p>
                <a:pPr marL="285750" indent="-285750">
                  <a:buFont typeface="Arial" pitchFamily="34" charset="0"/>
                  <a:buChar char="•"/>
                </a:pPr>
                <a:endParaRPr lang="en-US" sz="1600" dirty="0" smtClean="0">
                  <a:latin typeface="Times New Roman" pitchFamily="18" charset="0"/>
                  <a:cs typeface="Times New Roman" pitchFamily="18" charset="0"/>
                </a:endParaRPr>
              </a:p>
              <a:p>
                <a:pPr marL="285750" indent="-285750">
                  <a:buFont typeface="Arial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600" i="1">
                            <a:latin typeface="Cambria Math"/>
                          </a:rPr>
                          <m:t>𝑉</m:t>
                        </m:r>
                      </m:e>
                      <m:sub>
                        <m:r>
                          <a:rPr lang="en-US" sz="1600" i="1">
                            <a:latin typeface="Cambria Math"/>
                          </a:rPr>
                          <m:t>𝑛</m:t>
                        </m:r>
                      </m:sub>
                    </m:sSub>
                    <m:r>
                      <a:rPr lang="en-US" sz="1600" i="1">
                        <a:latin typeface="Cambria Math"/>
                      </a:rPr>
                      <m:t>=</m:t>
                    </m:r>
                    <m:r>
                      <a:rPr lang="en-US" sz="1600" i="1">
                        <a:latin typeface="Cambria Math"/>
                      </a:rPr>
                      <m:t>2</m:t>
                    </m:r>
                    <m:sSub>
                      <m:sSubPr>
                        <m:ctrlPr>
                          <a:rPr lang="en-US" sz="16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600" i="1">
                            <a:latin typeface="Cambria Math"/>
                          </a:rPr>
                          <m:t>𝐴</m:t>
                        </m:r>
                      </m:e>
                      <m:sub>
                        <m:r>
                          <a:rPr lang="en-US" sz="1600" i="1">
                            <a:latin typeface="Cambria Math"/>
                          </a:rPr>
                          <m:t>𝑣𝑑</m:t>
                        </m:r>
                      </m:sub>
                    </m:sSub>
                    <m:sSub>
                      <m:sSubPr>
                        <m:ctrlPr>
                          <a:rPr lang="en-US" sz="16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600" i="1">
                            <a:latin typeface="Cambria Math"/>
                          </a:rPr>
                          <m:t>𝑓</m:t>
                        </m:r>
                      </m:e>
                      <m:sub>
                        <m:r>
                          <a:rPr lang="en-US" sz="1600" i="1">
                            <a:latin typeface="Cambria Math"/>
                          </a:rPr>
                          <m:t>𝑦</m:t>
                        </m:r>
                      </m:sub>
                    </m:sSub>
                    <m:r>
                      <a:rPr lang="en-US" sz="1600" i="1">
                        <a:latin typeface="Cambria Math"/>
                      </a:rPr>
                      <m:t>𝑠𝑖𝑛</m:t>
                    </m:r>
                    <m:r>
                      <a:rPr lang="en-US" sz="1600" i="1">
                        <a:latin typeface="Cambria Math"/>
                      </a:rPr>
                      <m:t>𝛼</m:t>
                    </m:r>
                    <m:r>
                      <a:rPr lang="en-US" sz="1600" i="1">
                        <a:latin typeface="Cambria Math"/>
                      </a:rPr>
                      <m:t> ≤</m:t>
                    </m:r>
                    <m:r>
                      <a:rPr lang="en-US" sz="1600" i="1">
                        <a:latin typeface="Cambria Math"/>
                      </a:rPr>
                      <m:t>0</m:t>
                    </m:r>
                    <m:r>
                      <a:rPr lang="en-US" sz="1600" i="1">
                        <a:latin typeface="Cambria Math"/>
                      </a:rPr>
                      <m:t>.</m:t>
                    </m:r>
                    <m:r>
                      <a:rPr lang="en-US" sz="1600" i="1">
                        <a:latin typeface="Cambria Math"/>
                      </a:rPr>
                      <m:t>83</m:t>
                    </m:r>
                    <m:rad>
                      <m:radPr>
                        <m:degHide m:val="on"/>
                        <m:ctrlPr>
                          <a:rPr lang="en-US" sz="1600" i="1">
                            <a:latin typeface="Cambria Math"/>
                          </a:rPr>
                        </m:ctrlPr>
                      </m:radPr>
                      <m:deg/>
                      <m:e>
                        <m:sSub>
                          <m:sSubPr>
                            <m:ctrlPr>
                              <a:rPr lang="en-US" sz="16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1600" i="1">
                                <a:latin typeface="Cambria Math"/>
                              </a:rPr>
                              <m:t>𝑓</m:t>
                            </m:r>
                          </m:e>
                          <m:sub>
                            <m:r>
                              <a:rPr lang="en-US" sz="1600" i="1">
                                <a:latin typeface="Cambria Math"/>
                              </a:rPr>
                              <m:t>𝑐</m:t>
                            </m:r>
                          </m:sub>
                        </m:sSub>
                      </m:e>
                    </m:rad>
                    <m:sSub>
                      <m:sSubPr>
                        <m:ctrlPr>
                          <a:rPr lang="en-US" sz="16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600" i="1">
                            <a:latin typeface="Cambria Math"/>
                          </a:rPr>
                          <m:t>𝐴</m:t>
                        </m:r>
                      </m:e>
                      <m:sub>
                        <m:r>
                          <a:rPr lang="en-US" sz="1600" i="1">
                            <a:latin typeface="Cambria Math"/>
                          </a:rPr>
                          <m:t>𝑐𝑤</m:t>
                        </m:r>
                      </m:sub>
                    </m:sSub>
                  </m:oMath>
                </a14:m>
                <a:endParaRPr lang="en-US" sz="1600" dirty="0" smtClean="0">
                  <a:latin typeface="Times New Roman" pitchFamily="18" charset="0"/>
                  <a:cs typeface="Times New Roman" pitchFamily="18" charset="0"/>
                </a:endParaRPr>
              </a:p>
              <a:p>
                <a:pPr marL="285750" indent="-285750">
                  <a:buFont typeface="Arial" pitchFamily="34" charset="0"/>
                  <a:buChar char="•"/>
                </a:pPr>
                <a:endParaRPr lang="en-US" sz="1600" dirty="0">
                  <a:latin typeface="Times New Roman" pitchFamily="18" charset="0"/>
                  <a:cs typeface="Times New Roman" pitchFamily="18" charset="0"/>
                </a:endParaRPr>
              </a:p>
              <a:p>
                <a:r>
                  <a:rPr lang="en-US" sz="1600" dirty="0" smtClean="0">
                    <a:latin typeface="Times New Roman" pitchFamily="18" charset="0"/>
                    <a:cs typeface="Times New Roman" pitchFamily="18" charset="0"/>
                  </a:rPr>
                  <a:t>        Where </a:t>
                </a:r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: </a:t>
                </a:r>
                <a14:m>
                  <m:oMath xmlns:m="http://schemas.openxmlformats.org/officeDocument/2006/math">
                    <m:r>
                      <a:rPr lang="en-US" sz="1600" i="1">
                        <a:latin typeface="Cambria Math"/>
                      </a:rPr>
                      <m:t>𝛼</m:t>
                    </m:r>
                  </m:oMath>
                </a14:m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 is the angle between </a:t>
                </a:r>
                <a:r>
                  <a:rPr lang="en-US" sz="1600" dirty="0" smtClean="0">
                    <a:latin typeface="Times New Roman" pitchFamily="18" charset="0"/>
                    <a:cs typeface="Times New Roman" pitchFamily="18" charset="0"/>
                  </a:rPr>
                  <a:t>the </a:t>
                </a:r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diagonal bars and the longitudinal axis of </a:t>
                </a:r>
                <a:r>
                  <a:rPr lang="en-US" sz="1600" dirty="0" smtClean="0">
                    <a:latin typeface="Times New Roman" pitchFamily="18" charset="0"/>
                    <a:cs typeface="Times New Roman" pitchFamily="18" charset="0"/>
                  </a:rPr>
                  <a:t>the spandrel </a:t>
                </a:r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beam </a:t>
                </a:r>
                <a:endParaRPr lang="en-US" sz="1600" dirty="0" smtClean="0">
                  <a:latin typeface="Times New Roman" pitchFamily="18" charset="0"/>
                  <a:cs typeface="Times New Roman" pitchFamily="18" charset="0"/>
                </a:endParaRPr>
              </a:p>
              <a:p>
                <a:pPr marL="285750" indent="-285750">
                  <a:buFont typeface="Arial" pitchFamily="34" charset="0"/>
                  <a:buChar char="•"/>
                </a:pPr>
                <a:endParaRPr lang="en-US" sz="1600" dirty="0">
                  <a:latin typeface="Times New Roman" pitchFamily="18" charset="0"/>
                  <a:cs typeface="Times New Roman" pitchFamily="18" charset="0"/>
                </a:endParaRPr>
              </a:p>
              <a:p>
                <a:pPr marL="285750" indent="-285750">
                  <a:buFont typeface="Arial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600" i="1">
                            <a:latin typeface="Cambria Math"/>
                          </a:rPr>
                          <m:t>𝑉</m:t>
                        </m:r>
                      </m:e>
                      <m:sub>
                        <m:r>
                          <a:rPr lang="en-US" sz="1600" i="1">
                            <a:latin typeface="Cambria Math"/>
                          </a:rPr>
                          <m:t>𝑛</m:t>
                        </m:r>
                      </m:sub>
                    </m:sSub>
                    <m:r>
                      <a:rPr lang="en-US" sz="1600" i="1">
                        <a:latin typeface="Cambria Math"/>
                      </a:rPr>
                      <m:t>=</m:t>
                    </m:r>
                    <m:r>
                      <a:rPr lang="en-US" sz="1600" i="1">
                        <a:latin typeface="Cambria Math"/>
                      </a:rPr>
                      <m:t>1066</m:t>
                    </m:r>
                    <m:r>
                      <a:rPr lang="en-US" sz="1600" i="1">
                        <a:latin typeface="Cambria Math"/>
                      </a:rPr>
                      <m:t>/</m:t>
                    </m:r>
                    <m:r>
                      <a:rPr lang="en-US" sz="1600" i="1">
                        <a:latin typeface="Cambria Math"/>
                      </a:rPr>
                      <m:t>0</m:t>
                    </m:r>
                    <m:r>
                      <a:rPr lang="en-US" sz="1600" i="1">
                        <a:latin typeface="Cambria Math"/>
                      </a:rPr>
                      <m:t>.</m:t>
                    </m:r>
                    <m:r>
                      <a:rPr lang="en-US" sz="1600" i="1">
                        <a:latin typeface="Cambria Math"/>
                      </a:rPr>
                      <m:t>85</m:t>
                    </m:r>
                    <m:r>
                      <a:rPr lang="en-US" sz="1600" i="1">
                        <a:latin typeface="Cambria Math"/>
                      </a:rPr>
                      <m:t> ≤</m:t>
                    </m:r>
                    <m:r>
                      <a:rPr lang="en-US" sz="1600" i="1">
                        <a:latin typeface="Cambria Math"/>
                      </a:rPr>
                      <m:t>0</m:t>
                    </m:r>
                    <m:r>
                      <a:rPr lang="en-US" sz="1600" i="1">
                        <a:latin typeface="Cambria Math"/>
                      </a:rPr>
                      <m:t>.</m:t>
                    </m:r>
                    <m:r>
                      <a:rPr lang="en-US" sz="1600" i="1">
                        <a:latin typeface="Cambria Math"/>
                      </a:rPr>
                      <m:t>83</m:t>
                    </m:r>
                    <m:rad>
                      <m:radPr>
                        <m:degHide m:val="on"/>
                        <m:ctrlPr>
                          <a:rPr lang="en-US" sz="1600" i="1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en-US" sz="1600" i="1">
                            <a:latin typeface="Cambria Math"/>
                          </a:rPr>
                          <m:t>24</m:t>
                        </m:r>
                      </m:e>
                    </m:rad>
                    <m:r>
                      <a:rPr lang="en-US" sz="1600" i="1">
                        <a:latin typeface="Cambria Math"/>
                      </a:rPr>
                      <m:t> ×</m:t>
                    </m:r>
                    <m:r>
                      <a:rPr lang="en-US" sz="1600" i="1">
                        <a:latin typeface="Cambria Math"/>
                      </a:rPr>
                      <m:t>250</m:t>
                    </m:r>
                    <m:r>
                      <a:rPr lang="en-US" sz="1600" i="1">
                        <a:latin typeface="Cambria Math"/>
                      </a:rPr>
                      <m:t>×</m:t>
                    </m:r>
                    <m:r>
                      <a:rPr lang="en-US" sz="1600" i="1">
                        <a:latin typeface="Cambria Math"/>
                      </a:rPr>
                      <m:t>2</m:t>
                    </m:r>
                    <m:r>
                      <a:rPr lang="en-US" sz="1600" i="1">
                        <a:latin typeface="Cambria Math"/>
                      </a:rPr>
                      <m:t>.</m:t>
                    </m:r>
                    <m:r>
                      <a:rPr lang="en-US" sz="1600" i="1">
                        <a:latin typeface="Cambria Math"/>
                      </a:rPr>
                      <m:t>3</m:t>
                    </m:r>
                    <m:r>
                      <a:rPr lang="en-US" sz="1600" i="1">
                        <a:latin typeface="Cambria Math"/>
                      </a:rPr>
                      <m:t>=</m:t>
                    </m:r>
                    <m:r>
                      <a:rPr lang="en-US" sz="1600" i="1">
                        <a:latin typeface="Cambria Math"/>
                      </a:rPr>
                      <m:t>2338</m:t>
                    </m:r>
                    <m:r>
                      <a:rPr lang="en-US" sz="1600" i="1">
                        <a:latin typeface="Cambria Math"/>
                      </a:rPr>
                      <m:t> </m:t>
                    </m:r>
                    <m:r>
                      <a:rPr lang="en-US" sz="1600" i="1">
                        <a:latin typeface="Cambria Math"/>
                      </a:rPr>
                      <m:t>𝑘𝑁</m:t>
                    </m:r>
                  </m:oMath>
                </a14:m>
                <a:endParaRPr lang="en-US" sz="1600" dirty="0">
                  <a:latin typeface="Times New Roman" pitchFamily="18" charset="0"/>
                  <a:cs typeface="Times New Roman" pitchFamily="18" charset="0"/>
                </a:endParaRPr>
              </a:p>
              <a:p>
                <a:pPr marL="285750" indent="-285750">
                  <a:buFont typeface="Arial" pitchFamily="34" charset="0"/>
                  <a:buChar char="•"/>
                </a:pPr>
                <a:endParaRPr lang="en-US" sz="1600" i="1" dirty="0">
                  <a:latin typeface="Times New Roman" pitchFamily="18" charset="0"/>
                  <a:cs typeface="Times New Roman" pitchFamily="18" charset="0"/>
                </a:endParaRPr>
              </a:p>
              <a:p>
                <a:pPr marL="285750" indent="-285750">
                  <a:buFont typeface="Arial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US" sz="1600" i="1">
                        <a:latin typeface="Cambria Math"/>
                      </a:rPr>
                      <m:t>𝑠𝑖𝑛</m:t>
                    </m:r>
                    <m:r>
                      <a:rPr lang="en-US" sz="1600" i="1">
                        <a:latin typeface="Cambria Math"/>
                      </a:rPr>
                      <m:t>𝛼</m:t>
                    </m:r>
                    <m:r>
                      <a:rPr lang="en-US" sz="1600" i="1">
                        <a:latin typeface="Cambria Math"/>
                      </a:rPr>
                      <m:t>= </m:t>
                    </m:r>
                    <m:f>
                      <m:fPr>
                        <m:ctrlPr>
                          <a:rPr lang="en-US" sz="1600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sz="1600" i="1">
                            <a:latin typeface="Cambria Math"/>
                          </a:rPr>
                          <m:t>0</m:t>
                        </m:r>
                        <m:r>
                          <a:rPr lang="en-US" sz="1600" i="1">
                            <a:latin typeface="Cambria Math"/>
                          </a:rPr>
                          <m:t>.</m:t>
                        </m:r>
                        <m:r>
                          <a:rPr lang="en-US" sz="1600" i="1">
                            <a:latin typeface="Cambria Math"/>
                          </a:rPr>
                          <m:t>8</m:t>
                        </m:r>
                        <m:r>
                          <a:rPr lang="en-US" sz="1600" i="1">
                            <a:latin typeface="Cambria Math"/>
                          </a:rPr>
                          <m:t>𝐻𝑠</m:t>
                        </m:r>
                      </m:num>
                      <m:den>
                        <m:rad>
                          <m:radPr>
                            <m:degHide m:val="on"/>
                            <m:ctrlPr>
                              <a:rPr lang="en-US" sz="1600" i="1">
                                <a:latin typeface="Cambria Math"/>
                              </a:rPr>
                            </m:ctrlPr>
                          </m:radPr>
                          <m:deg/>
                          <m:e>
                            <m:sSup>
                              <m:sSupPr>
                                <m:ctrlPr>
                                  <a:rPr lang="en-US" sz="1600" i="1">
                                    <a:latin typeface="Cambria Math"/>
                                  </a:rPr>
                                </m:ctrlPr>
                              </m:sSupPr>
                              <m:e>
                                <m:r>
                                  <a:rPr lang="en-US" sz="1600" i="1">
                                    <a:latin typeface="Cambria Math"/>
                                  </a:rPr>
                                  <m:t>𝐿𝑠</m:t>
                                </m:r>
                              </m:e>
                              <m:sup>
                                <m:r>
                                  <a:rPr lang="en-US" sz="1600" i="1">
                                    <a:latin typeface="Cambria Math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en-US" sz="1600" i="1">
                                <a:latin typeface="Cambria Math"/>
                              </a:rPr>
                              <m:t>+</m:t>
                            </m:r>
                            <m:sSup>
                              <m:sSupPr>
                                <m:ctrlPr>
                                  <a:rPr lang="en-US" sz="1600" i="1">
                                    <a:latin typeface="Cambria Math"/>
                                  </a:rPr>
                                </m:ctrlPr>
                              </m:sSupPr>
                              <m:e>
                                <m:r>
                                  <a:rPr lang="en-US" sz="1600" i="1">
                                    <a:latin typeface="Cambria Math"/>
                                  </a:rPr>
                                  <m:t>0</m:t>
                                </m:r>
                                <m:r>
                                  <a:rPr lang="en-US" sz="1600" i="1">
                                    <a:latin typeface="Cambria Math"/>
                                  </a:rPr>
                                  <m:t>.</m:t>
                                </m:r>
                                <m:r>
                                  <a:rPr lang="en-US" sz="1600" i="1">
                                    <a:latin typeface="Cambria Math"/>
                                  </a:rPr>
                                  <m:t>8</m:t>
                                </m:r>
                                <m:r>
                                  <a:rPr lang="en-US" sz="1600" i="1">
                                    <a:latin typeface="Cambria Math"/>
                                  </a:rPr>
                                  <m:t>𝐻𝑠</m:t>
                                </m:r>
                              </m:e>
                              <m:sup>
                                <m:r>
                                  <a:rPr lang="en-US" sz="1600" i="1">
                                    <a:latin typeface="Cambria Math"/>
                                  </a:rPr>
                                  <m:t>2</m:t>
                                </m:r>
                              </m:sup>
                            </m:sSup>
                          </m:e>
                        </m:rad>
                      </m:den>
                    </m:f>
                  </m:oMath>
                </a14:m>
                <a:endParaRPr lang="en-US" sz="1600" dirty="0">
                  <a:latin typeface="Times New Roman" pitchFamily="18" charset="0"/>
                  <a:cs typeface="Times New Roman" pitchFamily="18" charset="0"/>
                </a:endParaRPr>
              </a:p>
              <a:p>
                <a:pPr marL="285750" indent="-285750">
                  <a:buFont typeface="Arial" pitchFamily="34" charset="0"/>
                  <a:buChar char="•"/>
                </a:pPr>
                <a:endParaRPr lang="en-US" sz="1600" dirty="0">
                  <a:latin typeface="Times New Roman" pitchFamily="18" charset="0"/>
                  <a:cs typeface="Times New Roman" pitchFamily="18" charset="0"/>
                </a:endParaRPr>
              </a:p>
              <a:p>
                <a:pPr marL="285750" indent="-285750">
                  <a:buFont typeface="Arial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600" i="1">
                            <a:latin typeface="Cambria Math"/>
                          </a:rPr>
                          <m:t>𝐴</m:t>
                        </m:r>
                      </m:e>
                      <m:sub>
                        <m:r>
                          <a:rPr lang="en-US" sz="1600" i="1">
                            <a:latin typeface="Cambria Math"/>
                          </a:rPr>
                          <m:t>𝑣𝑑</m:t>
                        </m:r>
                      </m:sub>
                    </m:sSub>
                    <m:r>
                      <a:rPr lang="en-US" sz="1600" i="1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sz="1600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sz="1600" i="1">
                            <a:latin typeface="Cambria Math"/>
                          </a:rPr>
                          <m:t>1066</m:t>
                        </m:r>
                      </m:num>
                      <m:den>
                        <m:r>
                          <a:rPr lang="en-US" sz="1600" i="1">
                            <a:latin typeface="Cambria Math"/>
                          </a:rPr>
                          <m:t>2</m:t>
                        </m:r>
                        <m:r>
                          <a:rPr lang="en-US" sz="1600" i="1">
                            <a:latin typeface="Cambria Math"/>
                          </a:rPr>
                          <m:t>×</m:t>
                        </m:r>
                        <m:r>
                          <a:rPr lang="en-US" sz="1600" i="1">
                            <a:latin typeface="Cambria Math"/>
                          </a:rPr>
                          <m:t>0</m:t>
                        </m:r>
                        <m:r>
                          <a:rPr lang="en-US" sz="1600" i="1">
                            <a:latin typeface="Cambria Math"/>
                          </a:rPr>
                          <m:t>.</m:t>
                        </m:r>
                        <m:r>
                          <a:rPr lang="en-US" sz="1600" i="1">
                            <a:latin typeface="Cambria Math"/>
                          </a:rPr>
                          <m:t>85</m:t>
                        </m:r>
                        <m:r>
                          <a:rPr lang="en-US" sz="1600" i="1">
                            <a:latin typeface="Cambria Math"/>
                          </a:rPr>
                          <m:t>×</m:t>
                        </m:r>
                        <m:r>
                          <a:rPr lang="en-US" sz="1600" i="1">
                            <a:latin typeface="Cambria Math"/>
                          </a:rPr>
                          <m:t>420</m:t>
                        </m:r>
                        <m:r>
                          <a:rPr lang="en-US" sz="1600" i="1">
                            <a:latin typeface="Cambria Math"/>
                          </a:rPr>
                          <m:t>×</m:t>
                        </m:r>
                        <m:r>
                          <a:rPr lang="en-US" sz="1600" i="1">
                            <a:latin typeface="Cambria Math"/>
                          </a:rPr>
                          <m:t>0</m:t>
                        </m:r>
                        <m:r>
                          <a:rPr lang="en-US" sz="1600" i="1">
                            <a:latin typeface="Cambria Math"/>
                          </a:rPr>
                          <m:t>.</m:t>
                        </m:r>
                        <m:r>
                          <a:rPr lang="en-US" sz="1600" i="1">
                            <a:latin typeface="Cambria Math"/>
                          </a:rPr>
                          <m:t>4</m:t>
                        </m:r>
                        <m:r>
                          <a:rPr lang="en-US" sz="1600" i="1">
                            <a:latin typeface="Cambria Math"/>
                          </a:rPr>
                          <m:t> </m:t>
                        </m:r>
                      </m:den>
                    </m:f>
                  </m:oMath>
                </a14:m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 = 3732 </a:t>
                </a:r>
                <a:r>
                  <a:rPr lang="en-US" sz="1600" dirty="0" smtClean="0">
                    <a:latin typeface="Times New Roman" pitchFamily="18" charset="0"/>
                    <a:cs typeface="Times New Roman" pitchFamily="18" charset="0"/>
                  </a:rPr>
                  <a:t>mm</a:t>
                </a:r>
                <a:r>
                  <a:rPr lang="en-US" sz="1600" baseline="30000" dirty="0" smtClean="0">
                    <a:latin typeface="Times New Roman" pitchFamily="18" charset="0"/>
                    <a:cs typeface="Times New Roman" pitchFamily="18" charset="0"/>
                  </a:rPr>
                  <a:t>2</a:t>
                </a:r>
              </a:p>
              <a:p>
                <a:pPr marL="285750" indent="-285750">
                  <a:buFont typeface="Arial" pitchFamily="34" charset="0"/>
                  <a:buChar char="•"/>
                </a:pPr>
                <a:endParaRPr lang="en-US" sz="1600" dirty="0">
                  <a:latin typeface="Times New Roman" pitchFamily="18" charset="0"/>
                  <a:cs typeface="Times New Roman" pitchFamily="18" charset="0"/>
                </a:endParaRPr>
              </a:p>
              <a:p>
                <a:pPr marL="285750" indent="-285750">
                  <a:buFont typeface="Arial" pitchFamily="34" charset="0"/>
                  <a:buChar char="•"/>
                </a:pPr>
                <a:r>
                  <a:rPr lang="en-US" sz="1600" b="1" dirty="0">
                    <a:latin typeface="Times New Roman" pitchFamily="18" charset="0"/>
                    <a:cs typeface="Times New Roman" pitchFamily="18" charset="0"/>
                  </a:rPr>
                  <a:t>Minimum area of horizontal and vertical reinforcement is required </a:t>
                </a:r>
                <a:endParaRPr lang="en-US" sz="1600" b="1" dirty="0" smtClean="0">
                  <a:latin typeface="Times New Roman" pitchFamily="18" charset="0"/>
                  <a:cs typeface="Times New Roman" pitchFamily="18" charset="0"/>
                </a:endParaRPr>
              </a:p>
              <a:p>
                <a:pPr marL="285750" indent="-285750">
                  <a:buFont typeface="Arial" pitchFamily="34" charset="0"/>
                  <a:buChar char="•"/>
                </a:pPr>
                <a:endParaRPr lang="en-US" sz="1600" dirty="0">
                  <a:latin typeface="Times New Roman" pitchFamily="18" charset="0"/>
                  <a:cs typeface="Times New Roman" pitchFamily="18" charset="0"/>
                </a:endParaRPr>
              </a:p>
              <a:p>
                <a:pPr marL="285750" indent="-285750">
                  <a:buFont typeface="Arial" pitchFamily="34" charset="0"/>
                  <a:buChar char="•"/>
                </a:pPr>
                <a:r>
                  <a:rPr lang="en-US" sz="1600" b="1" dirty="0">
                    <a:latin typeface="Times New Roman" pitchFamily="18" charset="0"/>
                    <a:cs typeface="Times New Roman" pitchFamily="18" charset="0"/>
                  </a:rPr>
                  <a:t>A</a:t>
                </a:r>
                <a:r>
                  <a:rPr lang="en-US" sz="1600" b="1" baseline="-25000" dirty="0">
                    <a:latin typeface="Times New Roman" pitchFamily="18" charset="0"/>
                    <a:cs typeface="Times New Roman" pitchFamily="18" charset="0"/>
                  </a:rPr>
                  <a:t>h</a:t>
                </a:r>
                <a:r>
                  <a:rPr lang="en-US" sz="1600" b="1" dirty="0">
                    <a:latin typeface="Times New Roman" pitchFamily="18" charset="0"/>
                    <a:cs typeface="Times New Roman" pitchFamily="18" charset="0"/>
                  </a:rPr>
                  <a:t> = A</a:t>
                </a:r>
                <a:r>
                  <a:rPr lang="en-US" sz="1600" b="1" baseline="-25000" dirty="0">
                    <a:latin typeface="Times New Roman" pitchFamily="18" charset="0"/>
                    <a:cs typeface="Times New Roman" pitchFamily="18" charset="0"/>
                  </a:rPr>
                  <a:t>v</a:t>
                </a:r>
                <a:r>
                  <a:rPr lang="en-US" sz="1600" b="1" dirty="0">
                    <a:latin typeface="Times New Roman" pitchFamily="18" charset="0"/>
                    <a:cs typeface="Times New Roman" pitchFamily="18" charset="0"/>
                  </a:rPr>
                  <a:t> = 0.0025 x 250 x 1000 = 625 mm</a:t>
                </a:r>
                <a:r>
                  <a:rPr lang="en-US" sz="1600" b="1" baseline="30000" dirty="0">
                    <a:latin typeface="Times New Roman" pitchFamily="18" charset="0"/>
                    <a:cs typeface="Times New Roman" pitchFamily="18" charset="0"/>
                  </a:rPr>
                  <a:t>2</a:t>
                </a:r>
                <a:r>
                  <a:rPr lang="en-US" sz="1600" b="1" dirty="0">
                    <a:latin typeface="Times New Roman" pitchFamily="18" charset="0"/>
                    <a:cs typeface="Times New Roman" pitchFamily="18" charset="0"/>
                  </a:rPr>
                  <a:t>/m</a:t>
                </a:r>
              </a:p>
              <a:p>
                <a:endParaRPr lang="en-US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4" name="عنصر نائب للمحتوى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0"/>
              </p:nvPr>
            </p:nvSpPr>
            <p:spPr>
              <a:xfrm>
                <a:off x="2134072" y="0"/>
                <a:ext cx="6686400" cy="6858000"/>
              </a:xfrm>
              <a:blipFill rotWithShape="1">
                <a:blip r:embed="rId2"/>
                <a:stretch>
                  <a:fillRect t="-35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عنصر نائب لرقم الشريحة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8B7A0DC-C7A8-4E38-9E21-ADFE0436B18E}" type="slidenum">
              <a:rPr lang="en-US" smtClean="0"/>
              <a:pPr/>
              <a:t>130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4415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Grp="1" noChangeAspect="1" noChangeArrowheads="1"/>
          </p:cNvPicPr>
          <p:nvPr>
            <p:ph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1268760"/>
            <a:ext cx="6564313" cy="41069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عنصر نائب لرقم الشريحة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8B7A0DC-C7A8-4E38-9E21-ADFE0436B18E}" type="slidenum">
              <a:rPr lang="en-US" smtClean="0"/>
              <a:pPr/>
              <a:t>131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5627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Grp="1" noChangeAspect="1" noChangeArrowheads="1"/>
          </p:cNvPicPr>
          <p:nvPr>
            <p:ph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1268760"/>
            <a:ext cx="6564313" cy="39482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عنصر نائب لرقم الشريحة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8B7A0DC-C7A8-4E38-9E21-ADFE0436B18E}" type="slidenum">
              <a:rPr lang="en-US" smtClean="0"/>
              <a:pPr/>
              <a:t>132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6014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Grp="1" noChangeAspect="1" noChangeArrowheads="1"/>
          </p:cNvPicPr>
          <p:nvPr>
            <p:ph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980728"/>
            <a:ext cx="4871126" cy="4389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عنصر نائب لرقم الشريحة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8B7A0DC-C7A8-4E38-9E21-ADFE0436B18E}" type="slidenum">
              <a:rPr lang="en-US" smtClean="0"/>
              <a:pPr/>
              <a:t>133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0702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Grp="1" noChangeAspect="1" noChangeArrowheads="1"/>
          </p:cNvPicPr>
          <p:nvPr>
            <p:ph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1412776"/>
            <a:ext cx="6564313" cy="41202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عنصر نائب لرقم الشريحة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8B7A0DC-C7A8-4E38-9E21-ADFE0436B18E}" type="slidenum">
              <a:rPr lang="en-US" smtClean="0"/>
              <a:pPr/>
              <a:t>134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5221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2123728" y="332656"/>
            <a:ext cx="6563072" cy="460648"/>
          </a:xfrm>
        </p:spPr>
        <p:txBody>
          <a:bodyPr/>
          <a:lstStyle/>
          <a:p>
            <a:pPr marL="342900" indent="-342900">
              <a:buFont typeface="Wingdings" pitchFamily="2" charset="2"/>
              <a:buChar char="Ø"/>
            </a:pPr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Slab design </a:t>
            </a:r>
            <a:endParaRPr lang="en-US" dirty="0">
              <a:solidFill>
                <a:schemeClr val="tx2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عنصر نائب للمحتوى 3"/>
              <p:cNvSpPr>
                <a:spLocks noGrp="1"/>
              </p:cNvSpPr>
              <p:nvPr>
                <p:ph idx="10"/>
              </p:nvPr>
            </p:nvSpPr>
            <p:spPr>
              <a:xfrm>
                <a:off x="2134072" y="908720"/>
                <a:ext cx="6563072" cy="5472608"/>
              </a:xfrm>
            </p:spPr>
            <p:txBody>
              <a:bodyPr/>
              <a:lstStyle/>
              <a:p>
                <a:pPr marL="285750" indent="-285750">
                  <a:buFont typeface="Arial" pitchFamily="34" charset="0"/>
                  <a:buChar char="•"/>
                </a:pPr>
                <a:endParaRPr lang="en-US" dirty="0" smtClean="0"/>
              </a:p>
              <a:p>
                <a:pPr marL="285750" indent="-285750">
                  <a:buFont typeface="Arial" pitchFamily="34" charset="0"/>
                  <a:buChar char="•"/>
                </a:pPr>
                <a:r>
                  <a:rPr lang="en-US" sz="1600" dirty="0" smtClean="0">
                    <a:latin typeface="Times New Roman" pitchFamily="18" charset="0"/>
                    <a:cs typeface="Times New Roman" pitchFamily="18" charset="0"/>
                  </a:rPr>
                  <a:t>For </a:t>
                </a:r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all slabs except ground floor, the dimension are : </a:t>
                </a:r>
                <a:endParaRPr lang="en-US" sz="1600" dirty="0" smtClean="0">
                  <a:latin typeface="Times New Roman" pitchFamily="18" charset="0"/>
                  <a:cs typeface="Times New Roman" pitchFamily="18" charset="0"/>
                </a:endParaRPr>
              </a:p>
              <a:p>
                <a:endParaRPr lang="en-US" sz="1600" dirty="0">
                  <a:latin typeface="Times New Roman" pitchFamily="18" charset="0"/>
                  <a:cs typeface="Times New Roman" pitchFamily="18" charset="0"/>
                </a:endParaRPr>
              </a:p>
              <a:p>
                <a:r>
                  <a:rPr lang="en-US" sz="1600" dirty="0" smtClean="0">
                    <a:latin typeface="Times New Roman" pitchFamily="18" charset="0"/>
                    <a:cs typeface="Times New Roman" pitchFamily="18" charset="0"/>
                  </a:rPr>
                  <a:t>      h </a:t>
                </a:r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= 230 mm, b = 1000 </a:t>
                </a:r>
                <a:r>
                  <a:rPr lang="en-US" sz="1600" dirty="0" smtClean="0">
                    <a:latin typeface="Times New Roman" pitchFamily="18" charset="0"/>
                    <a:cs typeface="Times New Roman" pitchFamily="18" charset="0"/>
                  </a:rPr>
                  <a:t>mm and d= 200 mm </a:t>
                </a:r>
              </a:p>
              <a:p>
                <a:endParaRPr lang="en-US" sz="1600" dirty="0">
                  <a:latin typeface="Times New Roman" pitchFamily="18" charset="0"/>
                  <a:cs typeface="Times New Roman" pitchFamily="18" charset="0"/>
                </a:endParaRPr>
              </a:p>
              <a:p>
                <a:pPr marL="285750" indent="-285750">
                  <a:buFont typeface="Arial" pitchFamily="34" charset="0"/>
                  <a:buChar char="•"/>
                </a:pPr>
                <a:r>
                  <a:rPr lang="en-US" sz="1600" dirty="0" err="1">
                    <a:latin typeface="Times New Roman" pitchFamily="18" charset="0"/>
                    <a:cs typeface="Times New Roman" pitchFamily="18" charset="0"/>
                  </a:rPr>
                  <a:t>A</a:t>
                </a:r>
                <a:r>
                  <a:rPr lang="en-US" sz="1600" baseline="-25000" dirty="0" err="1">
                    <a:latin typeface="Times New Roman" pitchFamily="18" charset="0"/>
                    <a:cs typeface="Times New Roman" pitchFamily="18" charset="0"/>
                  </a:rPr>
                  <a:t>smin</a:t>
                </a:r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 = 1000 x 230 x 0.0018 = 414 mm</a:t>
                </a:r>
                <a:r>
                  <a:rPr lang="en-US" sz="1600" baseline="30000" dirty="0">
                    <a:latin typeface="Times New Roman" pitchFamily="18" charset="0"/>
                    <a:cs typeface="Times New Roman" pitchFamily="18" charset="0"/>
                  </a:rPr>
                  <a:t>2</a:t>
                </a:r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 (4 Ø 12 ) </a:t>
                </a:r>
              </a:p>
              <a:p>
                <a:endParaRPr lang="en-US" sz="1600" dirty="0" smtClean="0">
                  <a:latin typeface="Times New Roman" pitchFamily="18" charset="0"/>
                  <a:cs typeface="Times New Roman" pitchFamily="18" charset="0"/>
                </a:endParaRPr>
              </a:p>
              <a:p>
                <a:pPr marL="285750" indent="-285750">
                  <a:buFont typeface="Arial" pitchFamily="34" charset="0"/>
                  <a:buChar char="•"/>
                </a:pPr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a = (As x </a:t>
                </a:r>
                <a:r>
                  <a:rPr lang="en-US" sz="1600" dirty="0" err="1">
                    <a:latin typeface="Times New Roman" pitchFamily="18" charset="0"/>
                    <a:cs typeface="Times New Roman" pitchFamily="18" charset="0"/>
                  </a:rPr>
                  <a:t>f</a:t>
                </a:r>
                <a:r>
                  <a:rPr lang="en-US" sz="1600" baseline="-25000" dirty="0" err="1">
                    <a:latin typeface="Times New Roman" pitchFamily="18" charset="0"/>
                    <a:cs typeface="Times New Roman" pitchFamily="18" charset="0"/>
                  </a:rPr>
                  <a:t>y</a:t>
                </a:r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) / (0.85 x f</a:t>
                </a:r>
                <a:r>
                  <a:rPr lang="en-US" sz="1600" baseline="-25000" dirty="0">
                    <a:latin typeface="Times New Roman" pitchFamily="18" charset="0"/>
                    <a:cs typeface="Times New Roman" pitchFamily="18" charset="0"/>
                  </a:rPr>
                  <a:t>c</a:t>
                </a:r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 x b ) = 9.65 mm ( where f</a:t>
                </a:r>
                <a:r>
                  <a:rPr lang="en-US" sz="1600" baseline="-25000" dirty="0">
                    <a:latin typeface="Times New Roman" pitchFamily="18" charset="0"/>
                    <a:cs typeface="Times New Roman" pitchFamily="18" charset="0"/>
                  </a:rPr>
                  <a:t>c</a:t>
                </a:r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 = 24 </a:t>
                </a:r>
                <a:r>
                  <a:rPr lang="en-US" sz="1600" dirty="0" err="1">
                    <a:latin typeface="Times New Roman" pitchFamily="18" charset="0"/>
                    <a:cs typeface="Times New Roman" pitchFamily="18" charset="0"/>
                  </a:rPr>
                  <a:t>MPa</a:t>
                </a:r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 )  , </a:t>
                </a:r>
                <a:endParaRPr lang="en-US" sz="1600" dirty="0" smtClean="0">
                  <a:latin typeface="Times New Roman" pitchFamily="18" charset="0"/>
                  <a:cs typeface="Times New Roman" pitchFamily="18" charset="0"/>
                </a:endParaRPr>
              </a:p>
              <a:p>
                <a:pPr marL="285750" indent="-285750">
                  <a:buFont typeface="Arial" pitchFamily="34" charset="0"/>
                  <a:buChar char="•"/>
                </a:pPr>
                <a:endParaRPr lang="en-US" sz="1600" dirty="0">
                  <a:latin typeface="Times New Roman" pitchFamily="18" charset="0"/>
                  <a:cs typeface="Times New Roman" pitchFamily="18" charset="0"/>
                </a:endParaRPr>
              </a:p>
              <a:p>
                <a:pPr marL="285750" indent="-285750">
                  <a:buFont typeface="Arial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US" sz="1600" i="1">
                        <a:latin typeface="Cambria Math" panose="02040503050406030204" pitchFamily="18" charset="0"/>
                      </a:rPr>
                      <m:t>∅</m:t>
                    </m:r>
                  </m:oMath>
                </a14:m>
                <a:r>
                  <a:rPr lang="en-US" sz="1600" dirty="0" err="1">
                    <a:latin typeface="Times New Roman" pitchFamily="18" charset="0"/>
                    <a:cs typeface="Times New Roman" pitchFamily="18" charset="0"/>
                  </a:rPr>
                  <a:t>Mn</a:t>
                </a:r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 = 0.9 x  </a:t>
                </a:r>
                <a:r>
                  <a:rPr lang="en-US" sz="1600" dirty="0" err="1">
                    <a:latin typeface="Times New Roman" pitchFamily="18" charset="0"/>
                    <a:cs typeface="Times New Roman" pitchFamily="18" charset="0"/>
                  </a:rPr>
                  <a:t>f</a:t>
                </a:r>
                <a:r>
                  <a:rPr lang="en-US" sz="1600" baseline="-25000" dirty="0" err="1">
                    <a:latin typeface="Times New Roman" pitchFamily="18" charset="0"/>
                    <a:cs typeface="Times New Roman" pitchFamily="18" charset="0"/>
                  </a:rPr>
                  <a:t>y</a:t>
                </a:r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 x A</a:t>
                </a:r>
                <a:r>
                  <a:rPr lang="en-US" sz="1600" baseline="-25000" dirty="0">
                    <a:latin typeface="Times New Roman" pitchFamily="18" charset="0"/>
                    <a:cs typeface="Times New Roman" pitchFamily="18" charset="0"/>
                  </a:rPr>
                  <a:t>s</a:t>
                </a:r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 x ( d -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1600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𝑎</m:t>
                        </m:r>
                      </m:num>
                      <m:den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  <m:r>
                      <a:rPr lang="en-US" sz="1600" i="1">
                        <a:latin typeface="Cambria Math" panose="02040503050406030204" pitchFamily="18" charset="0"/>
                      </a:rPr>
                      <m:t>  </m:t>
                    </m:r>
                  </m:oMath>
                </a14:m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) = 33.4 </a:t>
                </a:r>
                <a:r>
                  <a:rPr lang="en-US" sz="1600" dirty="0" err="1">
                    <a:latin typeface="Times New Roman" pitchFamily="18" charset="0"/>
                    <a:cs typeface="Times New Roman" pitchFamily="18" charset="0"/>
                  </a:rPr>
                  <a:t>kN.m</a:t>
                </a:r>
                <a:r>
                  <a:rPr lang="en-US" dirty="0">
                    <a:latin typeface="Times New Roman" pitchFamily="18" charset="0"/>
                    <a:cs typeface="Times New Roman" pitchFamily="18" charset="0"/>
                  </a:rPr>
                  <a:t>. </a:t>
                </a:r>
              </a:p>
              <a:p>
                <a:pPr marL="285750" indent="-285750">
                  <a:buFont typeface="Arial" pitchFamily="34" charset="0"/>
                  <a:buChar char="•"/>
                </a:pPr>
                <a:endParaRPr lang="en-US" dirty="0" smtClean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4" name="عنصر نائب للمحتوى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0"/>
              </p:nvPr>
            </p:nvSpPr>
            <p:spPr>
              <a:xfrm>
                <a:off x="2134072" y="908720"/>
                <a:ext cx="6563072" cy="5472608"/>
              </a:xfr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عنصر نائب لرقم الشريحة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8B7A0DC-C7A8-4E38-9E21-ADFE0436B18E}" type="slidenum">
              <a:rPr lang="en-US" smtClean="0"/>
              <a:pPr/>
              <a:t>135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9890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4" name="عنصر نائب للمحتوى 3"/>
              <p:cNvSpPr>
                <a:spLocks noGrp="1"/>
              </p:cNvSpPr>
              <p:nvPr>
                <p:ph idx="10"/>
              </p:nvPr>
            </p:nvSpPr>
            <p:spPr>
              <a:xfrm>
                <a:off x="2134072" y="548680"/>
                <a:ext cx="6563072" cy="6192688"/>
              </a:xfrm>
            </p:spPr>
            <p:txBody>
              <a:bodyPr/>
              <a:lstStyle/>
              <a:p>
                <a:pPr marL="285750" indent="-285750">
                  <a:buFont typeface="Arial" pitchFamily="34" charset="0"/>
                  <a:buChar char="•"/>
                </a:pPr>
                <a:endParaRPr lang="en-US" dirty="0" smtClean="0"/>
              </a:p>
              <a:p>
                <a:pPr marL="285750" indent="-285750">
                  <a:buFont typeface="Arial" pitchFamily="34" charset="0"/>
                  <a:buChar char="•"/>
                </a:pPr>
                <a:endParaRPr lang="en-US" dirty="0"/>
              </a:p>
              <a:p>
                <a:pPr marL="285750" indent="-285750">
                  <a:buFont typeface="Arial" pitchFamily="34" charset="0"/>
                  <a:buChar char="•"/>
                </a:pPr>
                <a:endParaRPr lang="en-US" dirty="0" smtClean="0"/>
              </a:p>
              <a:p>
                <a:pPr marL="285750" indent="-285750">
                  <a:buFont typeface="Arial" pitchFamily="34" charset="0"/>
                  <a:buChar char="•"/>
                </a:pPr>
                <a:endParaRPr lang="en-US" dirty="0"/>
              </a:p>
              <a:p>
                <a:pPr marL="285750" indent="-285750">
                  <a:buFont typeface="Arial" pitchFamily="34" charset="0"/>
                  <a:buChar char="•"/>
                </a:pPr>
                <a:endParaRPr lang="en-US" dirty="0" smtClean="0"/>
              </a:p>
              <a:p>
                <a:pPr marL="285750" indent="-285750">
                  <a:buFont typeface="Arial" pitchFamily="34" charset="0"/>
                  <a:buChar char="•"/>
                </a:pPr>
                <a:endParaRPr lang="en-US" dirty="0"/>
              </a:p>
              <a:p>
                <a:pPr marL="285750" indent="-285750">
                  <a:buFont typeface="Arial" pitchFamily="34" charset="0"/>
                  <a:buChar char="•"/>
                </a:pPr>
                <a:endParaRPr lang="en-US" dirty="0" smtClean="0"/>
              </a:p>
              <a:p>
                <a:pPr marL="285750" indent="-285750">
                  <a:buFont typeface="Arial" pitchFamily="34" charset="0"/>
                  <a:buChar char="•"/>
                </a:pPr>
                <a:endParaRPr lang="en-US" dirty="0"/>
              </a:p>
              <a:p>
                <a:pPr marL="285750" indent="-285750">
                  <a:buFont typeface="Arial" pitchFamily="34" charset="0"/>
                  <a:buChar char="•"/>
                </a:pPr>
                <a:endParaRPr lang="en-US" dirty="0" smtClean="0"/>
              </a:p>
              <a:p>
                <a:pPr marL="285750" indent="-285750">
                  <a:buFont typeface="Arial" pitchFamily="34" charset="0"/>
                  <a:buChar char="•"/>
                </a:pPr>
                <a:endParaRPr lang="en-US" dirty="0"/>
              </a:p>
              <a:p>
                <a:pPr marL="285750" indent="-285750">
                  <a:buFont typeface="Arial" pitchFamily="34" charset="0"/>
                  <a:buChar char="•"/>
                </a:pPr>
                <a:endParaRPr lang="en-US" dirty="0" smtClean="0"/>
              </a:p>
              <a:p>
                <a:pPr marL="285750" indent="-285750">
                  <a:buFont typeface="Arial" pitchFamily="34" charset="0"/>
                  <a:buChar char="•"/>
                </a:pPr>
                <a:endParaRPr lang="en-US" dirty="0"/>
              </a:p>
              <a:p>
                <a:pPr marL="285750" indent="-285750">
                  <a:buFont typeface="Arial" pitchFamily="34" charset="0"/>
                  <a:buChar char="•"/>
                </a:pPr>
                <a:endParaRPr lang="en-US" dirty="0" smtClean="0"/>
              </a:p>
              <a:p>
                <a:pPr marL="285750" indent="-285750">
                  <a:buFont typeface="Arial" pitchFamily="34" charset="0"/>
                  <a:buChar char="•"/>
                </a:pPr>
                <a:endParaRPr lang="en-US" sz="1600" dirty="0" smtClean="0"/>
              </a:p>
              <a:p>
                <a:pPr marL="285750" indent="-285750">
                  <a:buFont typeface="Arial" pitchFamily="34" charset="0"/>
                  <a:buChar char="•"/>
                </a:pPr>
                <a:r>
                  <a:rPr lang="en-US" sz="1600" dirty="0" smtClean="0">
                    <a:latin typeface="Times New Roman" pitchFamily="18" charset="0"/>
                    <a:cs typeface="Times New Roman" pitchFamily="18" charset="0"/>
                  </a:rPr>
                  <a:t>Maximum </a:t>
                </a:r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moment from ETABS = 51 </a:t>
                </a:r>
                <a:r>
                  <a:rPr lang="en-US" sz="1600" dirty="0" err="1">
                    <a:latin typeface="Times New Roman" pitchFamily="18" charset="0"/>
                    <a:cs typeface="Times New Roman" pitchFamily="18" charset="0"/>
                  </a:rPr>
                  <a:t>kN.m</a:t>
                </a:r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 </a:t>
                </a:r>
                <a:endParaRPr lang="en-US" sz="1600" dirty="0" smtClean="0">
                  <a:latin typeface="Times New Roman" pitchFamily="18" charset="0"/>
                  <a:cs typeface="Times New Roman" pitchFamily="18" charset="0"/>
                </a:endParaRPr>
              </a:p>
              <a:p>
                <a:endParaRPr lang="en-US" sz="1600" dirty="0">
                  <a:latin typeface="Times New Roman" pitchFamily="18" charset="0"/>
                  <a:cs typeface="Times New Roman" pitchFamily="18" charset="0"/>
                </a:endParaRPr>
              </a:p>
              <a:p>
                <a:pPr marL="285750" indent="-285750">
                  <a:buFont typeface="Arial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US" sz="1600" i="1">
                        <a:latin typeface="Cambria Math" panose="02040503050406030204" pitchFamily="18" charset="0"/>
                      </a:rPr>
                      <m:t>𝜌</m:t>
                    </m:r>
                  </m:oMath>
                </a14:m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1600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0</m:t>
                        </m:r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85</m:t>
                        </m:r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𝑓𝑐</m:t>
                        </m:r>
                      </m:num>
                      <m:den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𝑓𝑦</m:t>
                        </m:r>
                      </m:den>
                    </m:f>
                  </m:oMath>
                </a14:m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 ( 1-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sz="1600" i="1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−</m:t>
                        </m:r>
                        <m:f>
                          <m:fPr>
                            <m:ctrlPr>
                              <a:rPr lang="en-US" sz="1600" i="1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US" sz="16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  <m:r>
                              <a:rPr lang="en-US" sz="1600" i="1">
                                <a:latin typeface="Cambria Math" panose="02040503050406030204" pitchFamily="18" charset="0"/>
                              </a:rPr>
                              <m:t>.</m:t>
                            </m:r>
                            <m:r>
                              <a:rPr lang="en-US" sz="1600" i="1">
                                <a:latin typeface="Cambria Math" panose="02040503050406030204" pitchFamily="18" charset="0"/>
                              </a:rPr>
                              <m:t>61</m:t>
                            </m:r>
                            <m:r>
                              <a:rPr lang="en-US" sz="1600" i="1"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 sz="1600" i="1">
                                <a:latin typeface="Cambria Math" panose="02040503050406030204" pitchFamily="18" charset="0"/>
                              </a:rPr>
                              <m:t>𝑀𝑢</m:t>
                            </m:r>
                          </m:num>
                          <m:den>
                            <m:r>
                              <a:rPr lang="en-US" sz="1600" i="1">
                                <a:latin typeface="Cambria Math" panose="02040503050406030204" pitchFamily="18" charset="0"/>
                              </a:rPr>
                              <m:t>𝑏</m:t>
                            </m:r>
                            <m:sSup>
                              <m:sSupPr>
                                <m:ctrlPr>
                                  <a:rPr lang="en-US" sz="1600" i="1">
                                    <a:latin typeface="Cambria Math"/>
                                  </a:rPr>
                                </m:ctrlPr>
                              </m:sSupPr>
                              <m:e>
                                <m:r>
                                  <a:rPr lang="en-US" sz="1600" i="1">
                                    <a:latin typeface="Cambria Math" panose="02040503050406030204" pitchFamily="18" charset="0"/>
                                  </a:rPr>
                                  <m:t>𝑑</m:t>
                                </m:r>
                              </m:e>
                              <m:sup>
                                <m:r>
                                  <a:rPr lang="en-US" sz="1600" i="1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en-US" sz="1600" i="1">
                                <a:latin typeface="Cambria Math" panose="02040503050406030204" pitchFamily="18" charset="0"/>
                              </a:rPr>
                              <m:t>𝑓𝑐</m:t>
                            </m:r>
                          </m:den>
                        </m:f>
                      </m:e>
                    </m:rad>
                  </m:oMath>
                </a14:m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 ) = 0.00345 ( for the maximum moment) </a:t>
                </a:r>
                <a:endParaRPr lang="en-US" sz="1600" dirty="0" smtClean="0">
                  <a:latin typeface="Times New Roman" pitchFamily="18" charset="0"/>
                  <a:cs typeface="Times New Roman" pitchFamily="18" charset="0"/>
                </a:endParaRPr>
              </a:p>
              <a:p>
                <a:pPr marL="285750" indent="-285750">
                  <a:buFont typeface="Arial" pitchFamily="34" charset="0"/>
                  <a:buChar char="•"/>
                </a:pPr>
                <a:endParaRPr lang="en-US" sz="1600" dirty="0">
                  <a:latin typeface="Times New Roman" pitchFamily="18" charset="0"/>
                  <a:cs typeface="Times New Roman" pitchFamily="18" charset="0"/>
                </a:endParaRPr>
              </a:p>
              <a:p>
                <a:pPr marL="285750" indent="-285750">
                  <a:buFont typeface="Arial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US" sz="1600" i="1">
                        <a:latin typeface="Cambria Math" panose="02040503050406030204" pitchFamily="18" charset="0"/>
                      </a:rPr>
                      <m:t>𝜌</m:t>
                    </m:r>
                  </m:oMath>
                </a14:m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 = 0.0035 </a:t>
                </a:r>
                <a:r>
                  <a:rPr lang="en-US" sz="1600" dirty="0" smtClean="0">
                    <a:latin typeface="Times New Roman" pitchFamily="18" charset="0"/>
                    <a:cs typeface="Times New Roman" pitchFamily="18" charset="0"/>
                  </a:rPr>
                  <a:t>, A</a:t>
                </a:r>
                <a:r>
                  <a:rPr lang="en-US" sz="1600" baseline="-25000" dirty="0" smtClean="0">
                    <a:latin typeface="Times New Roman" pitchFamily="18" charset="0"/>
                    <a:cs typeface="Times New Roman" pitchFamily="18" charset="0"/>
                  </a:rPr>
                  <a:t>s</a:t>
                </a:r>
                <a:r>
                  <a:rPr lang="en-US" sz="1600" dirty="0" smtClean="0"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= 0.0035 x 1000 x 230 = 804 mm</a:t>
                </a:r>
                <a:r>
                  <a:rPr lang="en-US" sz="1600" baseline="30000" dirty="0">
                    <a:latin typeface="Times New Roman" pitchFamily="18" charset="0"/>
                    <a:cs typeface="Times New Roman" pitchFamily="18" charset="0"/>
                  </a:rPr>
                  <a:t>2</a:t>
                </a:r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 </a:t>
                </a:r>
                <a:endParaRPr lang="en-US" sz="1600" dirty="0" smtClean="0">
                  <a:latin typeface="Times New Roman" pitchFamily="18" charset="0"/>
                  <a:cs typeface="Times New Roman" pitchFamily="18" charset="0"/>
                </a:endParaRPr>
              </a:p>
              <a:p>
                <a:pPr marL="285750" indent="-285750">
                  <a:buFont typeface="Arial" pitchFamily="34" charset="0"/>
                  <a:buChar char="•"/>
                </a:pPr>
                <a:endParaRPr lang="en-US" sz="1600" dirty="0">
                  <a:latin typeface="Times New Roman" pitchFamily="18" charset="0"/>
                  <a:cs typeface="Times New Roman" pitchFamily="18" charset="0"/>
                </a:endParaRPr>
              </a:p>
              <a:p>
                <a:pPr marL="285750" indent="-285750">
                  <a:buFont typeface="Wingdings" pitchFamily="2" charset="2"/>
                  <a:buChar char="ü"/>
                </a:pPr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The same way is done for the reinforcement in X – direction </a:t>
                </a:r>
              </a:p>
            </p:txBody>
          </p:sp>
        </mc:Choice>
        <mc:Fallback xmlns="">
          <p:sp>
            <p:nvSpPr>
              <p:cNvPr id="4" name="عنصر نائب للمحتوى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0"/>
              </p:nvPr>
            </p:nvSpPr>
            <p:spPr>
              <a:xfrm>
                <a:off x="2134072" y="548680"/>
                <a:ext cx="6563072" cy="6192688"/>
              </a:xfr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837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40068" y="116632"/>
            <a:ext cx="4968000" cy="40135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عنصر نائب لرقم الشريحة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8B7A0DC-C7A8-4E38-9E21-ADFE0436B18E}" type="slidenum">
              <a:rPr lang="en-US" smtClean="0"/>
              <a:pPr/>
              <a:t>136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803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صورة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1760" y="840981"/>
            <a:ext cx="5982535" cy="5153744"/>
          </a:xfrm>
          <a:prstGeom prst="rect">
            <a:avLst/>
          </a:prstGeom>
        </p:spPr>
      </p:pic>
      <p:sp>
        <p:nvSpPr>
          <p:cNvPr id="2" name="عنصر نائب لرقم الشريحة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8B7A0DC-C7A8-4E38-9E21-ADFE0436B18E}" type="slidenum">
              <a:rPr lang="en-US" smtClean="0"/>
              <a:pPr/>
              <a:t>137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7523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صورة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1306" y="764704"/>
            <a:ext cx="5792008" cy="5106113"/>
          </a:xfrm>
          <a:prstGeom prst="rect">
            <a:avLst/>
          </a:prstGeom>
        </p:spPr>
      </p:pic>
      <p:sp>
        <p:nvSpPr>
          <p:cNvPr id="2" name="عنصر نائب لرقم الشريحة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8B7A0DC-C7A8-4E38-9E21-ADFE0436B18E}" type="slidenum">
              <a:rPr lang="en-US" smtClean="0"/>
              <a:pPr/>
              <a:t>138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2583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2123728" y="404664"/>
            <a:ext cx="6563072" cy="460648"/>
          </a:xfrm>
        </p:spPr>
        <p:txBody>
          <a:bodyPr/>
          <a:lstStyle/>
          <a:p>
            <a:pPr marL="342900" indent="-342900">
              <a:buFont typeface="Wingdings" pitchFamily="2" charset="2"/>
              <a:buChar char="Ø"/>
            </a:pPr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Mat foundation design </a:t>
            </a:r>
            <a:endParaRPr lang="en-US" dirty="0">
              <a:solidFill>
                <a:schemeClr val="tx2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عنصر نائب للمحتوى 3"/>
              <p:cNvSpPr>
                <a:spLocks noGrp="1"/>
              </p:cNvSpPr>
              <p:nvPr>
                <p:ph idx="10"/>
              </p:nvPr>
            </p:nvSpPr>
            <p:spPr>
              <a:xfrm>
                <a:off x="2134072" y="1124744"/>
                <a:ext cx="6563072" cy="5256584"/>
              </a:xfrm>
            </p:spPr>
            <p:txBody>
              <a:bodyPr/>
              <a:lstStyle/>
              <a:p>
                <a:pPr marL="285750" indent="-285750">
                  <a:buFont typeface="Wingdings" pitchFamily="2" charset="2"/>
                  <a:buChar char="ü"/>
                </a:pPr>
                <a:r>
                  <a:rPr lang="en-US" sz="1600" dirty="0" smtClean="0">
                    <a:latin typeface="Times New Roman" pitchFamily="18" charset="0"/>
                    <a:cs typeface="Times New Roman" pitchFamily="18" charset="0"/>
                  </a:rPr>
                  <a:t>Top steel for mat with thickness of 750 mm </a:t>
                </a:r>
              </a:p>
              <a:p>
                <a:pPr marL="285750" indent="-285750">
                  <a:buFont typeface="Wingdings" pitchFamily="2" charset="2"/>
                  <a:buChar char="ü"/>
                </a:pPr>
                <a:endParaRPr lang="en-US" sz="1600" dirty="0">
                  <a:latin typeface="Times New Roman" pitchFamily="18" charset="0"/>
                  <a:cs typeface="Times New Roman" pitchFamily="18" charset="0"/>
                </a:endParaRPr>
              </a:p>
              <a:p>
                <a:pPr marL="285750" indent="-285750">
                  <a:buFont typeface="Wingdings" pitchFamily="2" charset="2"/>
                  <a:buChar char="§"/>
                </a:pPr>
                <a14:m>
                  <m:oMath xmlns:m="http://schemas.openxmlformats.org/officeDocument/2006/math">
                    <m:r>
                      <a:rPr lang="en-US" sz="1600" i="1">
                        <a:latin typeface="Cambria Math"/>
                      </a:rPr>
                      <m:t>∅</m:t>
                    </m:r>
                  </m:oMath>
                </a14:m>
                <a:r>
                  <a:rPr lang="en-US" sz="1600" dirty="0" err="1" smtClean="0">
                    <a:latin typeface="Times New Roman" pitchFamily="18" charset="0"/>
                    <a:cs typeface="Times New Roman" pitchFamily="18" charset="0"/>
                  </a:rPr>
                  <a:t>Mn</a:t>
                </a:r>
                <a:r>
                  <a:rPr lang="en-US" sz="1600" dirty="0" smtClean="0">
                    <a:latin typeface="Times New Roman" pitchFamily="18" charset="0"/>
                    <a:cs typeface="Times New Roman" pitchFamily="18" charset="0"/>
                  </a:rPr>
                  <a:t> ( for minimum steel ) = 330 </a:t>
                </a:r>
                <a:r>
                  <a:rPr lang="en-US" sz="1600" dirty="0" err="1" smtClean="0">
                    <a:latin typeface="Times New Roman" pitchFamily="18" charset="0"/>
                    <a:cs typeface="Times New Roman" pitchFamily="18" charset="0"/>
                  </a:rPr>
                  <a:t>kN.m</a:t>
                </a:r>
                <a:r>
                  <a:rPr lang="en-US" sz="1600" dirty="0" smtClean="0">
                    <a:latin typeface="Times New Roman" pitchFamily="18" charset="0"/>
                    <a:cs typeface="Times New Roman" pitchFamily="18" charset="0"/>
                  </a:rPr>
                  <a:t> </a:t>
                </a:r>
              </a:p>
              <a:p>
                <a:pPr marL="285750" indent="-285750">
                  <a:buFont typeface="Wingdings" pitchFamily="2" charset="2"/>
                  <a:buChar char="§"/>
                </a:pPr>
                <a:endParaRPr lang="en-US" sz="1600" dirty="0">
                  <a:latin typeface="Times New Roman" pitchFamily="18" charset="0"/>
                  <a:cs typeface="Times New Roman" pitchFamily="18" charset="0"/>
                </a:endParaRPr>
              </a:p>
              <a:p>
                <a:pPr marL="285750" indent="-285750">
                  <a:buFont typeface="Wingdings" pitchFamily="2" charset="2"/>
                  <a:buChar char="§"/>
                </a:pPr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By drawing a contour line of moment m</a:t>
                </a:r>
                <a:r>
                  <a:rPr lang="en-US" sz="1600" baseline="-25000" dirty="0">
                    <a:latin typeface="Times New Roman" pitchFamily="18" charset="0"/>
                    <a:cs typeface="Times New Roman" pitchFamily="18" charset="0"/>
                  </a:rPr>
                  <a:t>11 </a:t>
                </a:r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and m</a:t>
                </a:r>
                <a:r>
                  <a:rPr lang="en-US" sz="1600" baseline="-25000" dirty="0">
                    <a:latin typeface="Times New Roman" pitchFamily="18" charset="0"/>
                    <a:cs typeface="Times New Roman" pitchFamily="18" charset="0"/>
                  </a:rPr>
                  <a:t>22 </a:t>
                </a:r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 between (-330,0</a:t>
                </a:r>
                <a:r>
                  <a:rPr lang="en-US" dirty="0" smtClean="0"/>
                  <a:t>)</a:t>
                </a:r>
              </a:p>
              <a:p>
                <a:pPr marL="285750" indent="-285750">
                  <a:buFont typeface="Wingdings" pitchFamily="2" charset="2"/>
                  <a:buChar char="§"/>
                </a:pPr>
                <a:endParaRPr lang="en-US" dirty="0"/>
              </a:p>
              <a:p>
                <a:endParaRPr lang="en-US" dirty="0"/>
              </a:p>
              <a:p>
                <a:pPr marL="285750" indent="-285750">
                  <a:buFont typeface="Wingdings" pitchFamily="2" charset="2"/>
                  <a:buChar char="§"/>
                </a:pPr>
                <a:endParaRPr lang="en-US" dirty="0"/>
              </a:p>
            </p:txBody>
          </p:sp>
        </mc:Choice>
        <mc:Fallback xmlns="">
          <p:sp>
            <p:nvSpPr>
              <p:cNvPr id="4" name="عنصر نائب للمحتوى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0"/>
              </p:nvPr>
            </p:nvSpPr>
            <p:spPr>
              <a:xfrm>
                <a:off x="2134072" y="1124744"/>
                <a:ext cx="6563072" cy="5256584"/>
              </a:xfrm>
              <a:blipFill rotWithShape="1">
                <a:blip r:embed="rId2"/>
                <a:stretch>
                  <a:fillRect t="-34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939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378" y="2995527"/>
            <a:ext cx="5273675" cy="3389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عنصر نائب لرقم الشريحة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8B7A0DC-C7A8-4E38-9E21-ADFE0436B18E}" type="slidenum">
              <a:rPr lang="en-US" smtClean="0"/>
              <a:pPr/>
              <a:t>139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6509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صر نائب للمحتوى 3"/>
          <p:cNvSpPr>
            <a:spLocks noGrp="1"/>
          </p:cNvSpPr>
          <p:nvPr>
            <p:ph idx="10"/>
          </p:nvPr>
        </p:nvSpPr>
        <p:spPr>
          <a:xfrm>
            <a:off x="2134072" y="692696"/>
            <a:ext cx="6563072" cy="5299993"/>
          </a:xfrm>
        </p:spPr>
        <p:txBody>
          <a:bodyPr/>
          <a:lstStyle/>
          <a:p>
            <a:pPr marL="285750" indent="-285750">
              <a:buFont typeface="Wingdings" pitchFamily="2" charset="2"/>
              <a:buChar char="q"/>
            </a:pP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Set the importance factor</a:t>
            </a:r>
          </a:p>
          <a:p>
            <a:endParaRPr lang="en-US" sz="1800" dirty="0">
              <a:latin typeface="Times New Roman" pitchFamily="18" charset="0"/>
              <a:cs typeface="Times New Roman" pitchFamily="18" charset="0"/>
            </a:endParaRPr>
          </a:p>
          <a:p>
            <a:endParaRPr lang="en-US" sz="1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1800" dirty="0" err="1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1800" baseline="-25000" dirty="0" err="1" smtClean="0">
                <a:latin typeface="Times New Roman" pitchFamily="18" charset="0"/>
                <a:cs typeface="Times New Roman" pitchFamily="18" charset="0"/>
              </a:rPr>
              <a:t>e</a:t>
            </a:r>
            <a:r>
              <a:rPr lang="en-US" sz="1800" baseline="-25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equals to 1.25 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285750" indent="-285750">
              <a:buFont typeface="Wingdings" pitchFamily="2" charset="2"/>
              <a:buChar char="q"/>
            </a:pPr>
            <a:endParaRPr lang="en-US" dirty="0"/>
          </a:p>
          <a:p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8577" y="2708920"/>
            <a:ext cx="5486400" cy="176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عنصر نائب لرقم الشريحة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8B7A0DC-C7A8-4E38-9E21-ADFE0436B18E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2027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صر نائب للمحتوى 3"/>
          <p:cNvSpPr>
            <a:spLocks noGrp="1"/>
          </p:cNvSpPr>
          <p:nvPr>
            <p:ph idx="10"/>
          </p:nvPr>
        </p:nvSpPr>
        <p:spPr>
          <a:xfrm>
            <a:off x="1907704" y="260648"/>
            <a:ext cx="7128792" cy="6408712"/>
          </a:xfrm>
        </p:spPr>
        <p:txBody>
          <a:bodyPr/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endParaRPr lang="en-US" dirty="0"/>
          </a:p>
          <a:p>
            <a:endParaRPr lang="en-US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As 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shown in the figures 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above, the 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maximum moment in the top face of mat 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foundation  is 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less than -330 </a:t>
            </a:r>
            <a:r>
              <a:rPr lang="en-US" sz="1600" dirty="0" err="1">
                <a:latin typeface="Times New Roman" pitchFamily="18" charset="0"/>
                <a:cs typeface="Times New Roman" pitchFamily="18" charset="0"/>
              </a:rPr>
              <a:t>kN.m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which corresponding to minimum steel.</a:t>
            </a:r>
          </a:p>
          <a:p>
            <a:endParaRPr lang="en-US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Minimum 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steel = 0.0018×1000×750 =1350 mm</a:t>
            </a:r>
            <a:r>
              <a:rPr lang="en-US" sz="1600" baseline="30000" dirty="0">
                <a:latin typeface="Times New Roman" pitchFamily="18" charset="0"/>
                <a:cs typeface="Times New Roman" pitchFamily="18" charset="0"/>
              </a:rPr>
              <a:t>2</a:t>
            </a:r>
            <a:endParaRPr lang="en-US" sz="1600" dirty="0">
              <a:latin typeface="Times New Roman" pitchFamily="18" charset="0"/>
              <a:cs typeface="Times New Roman" pitchFamily="18" charset="0"/>
            </a:endParaRPr>
          </a:p>
          <a:p>
            <a:endParaRPr lang="en-US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So </a:t>
            </a:r>
            <a:r>
              <a:rPr lang="en-US" sz="1600" b="1" dirty="0">
                <a:latin typeface="Times New Roman" pitchFamily="18" charset="0"/>
                <a:cs typeface="Times New Roman" pitchFamily="18" charset="0"/>
              </a:rPr>
              <a:t>use 5Ø20 / 1 meter top in both direction.</a:t>
            </a:r>
          </a:p>
          <a:p>
            <a:endParaRPr lang="en-US" dirty="0"/>
          </a:p>
        </p:txBody>
      </p:sp>
      <p:pic>
        <p:nvPicPr>
          <p:cNvPr id="6041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476672"/>
            <a:ext cx="5273675" cy="3378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عنصر نائب لرقم الشريحة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8B7A0DC-C7A8-4E38-9E21-ADFE0436B18E}" type="slidenum">
              <a:rPr lang="en-US" smtClean="0"/>
              <a:pPr/>
              <a:t>140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9980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صر نائب للمحتوى 3"/>
          <p:cNvSpPr>
            <a:spLocks noGrp="1"/>
          </p:cNvSpPr>
          <p:nvPr>
            <p:ph idx="10"/>
          </p:nvPr>
        </p:nvSpPr>
        <p:spPr>
          <a:xfrm>
            <a:off x="2134072" y="692696"/>
            <a:ext cx="6563072" cy="5904656"/>
          </a:xfrm>
        </p:spPr>
        <p:txBody>
          <a:bodyPr/>
          <a:lstStyle/>
          <a:p>
            <a:pPr marL="285750" indent="-285750">
              <a:buFont typeface="Wingdings" pitchFamily="2" charset="2"/>
              <a:buChar char="ü"/>
            </a:pP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Top steel for mat with thickness of 850 mm</a:t>
            </a:r>
          </a:p>
          <a:p>
            <a:pPr marL="285750" indent="-285750">
              <a:buFont typeface="Wingdings" pitchFamily="2" charset="2"/>
              <a:buChar char="ü"/>
            </a:pPr>
            <a:endParaRPr lang="en-US" sz="1600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itchFamily="2" charset="2"/>
              <a:buChar char="§"/>
            </a:pP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Minimum 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steel =0.0018×1000×850 =1530 mm</a:t>
            </a:r>
            <a:r>
              <a:rPr lang="en-US" sz="1600" baseline="30000" dirty="0">
                <a:latin typeface="Times New Roman" pitchFamily="18" charset="0"/>
                <a:cs typeface="Times New Roman" pitchFamily="18" charset="0"/>
              </a:rPr>
              <a:t>2</a:t>
            </a:r>
            <a:endParaRPr lang="en-US" sz="1600" dirty="0">
              <a:latin typeface="Times New Roman" pitchFamily="18" charset="0"/>
              <a:cs typeface="Times New Roman" pitchFamily="18" charset="0"/>
            </a:endParaRPr>
          </a:p>
          <a:p>
            <a:endParaRPr lang="en-US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itchFamily="2" charset="2"/>
              <a:buChar char="§"/>
            </a:pP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So </a:t>
            </a:r>
            <a:r>
              <a:rPr lang="en-US" sz="1600" b="1" dirty="0">
                <a:latin typeface="Times New Roman" pitchFamily="18" charset="0"/>
                <a:cs typeface="Times New Roman" pitchFamily="18" charset="0"/>
              </a:rPr>
              <a:t>use 5Ø20 / 1 meter top in both direction 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285750" indent="-285750">
              <a:buFont typeface="Arial" pitchFamily="34" charset="0"/>
              <a:buChar char="•"/>
            </a:pPr>
            <a:endParaRPr lang="en-US" dirty="0"/>
          </a:p>
          <a:p>
            <a:r>
              <a:rPr lang="en-US" dirty="0"/>
              <a:t/>
            </a:r>
            <a:br>
              <a:rPr lang="en-US" dirty="0"/>
            </a:br>
            <a:endParaRPr lang="en-US" dirty="0"/>
          </a:p>
          <a:p>
            <a:endParaRPr lang="en-US" dirty="0" smtClean="0"/>
          </a:p>
          <a:p>
            <a:pPr marL="285750" indent="-285750">
              <a:buFont typeface="Wingdings" pitchFamily="2" charset="2"/>
              <a:buChar char="ü"/>
            </a:pPr>
            <a:endParaRPr lang="en-US" dirty="0"/>
          </a:p>
          <a:p>
            <a:endParaRPr lang="en-US" dirty="0"/>
          </a:p>
        </p:txBody>
      </p:sp>
      <p:sp>
        <p:nvSpPr>
          <p:cNvPr id="2" name="عنصر نائب لرقم الشريحة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8B7A0DC-C7A8-4E38-9E21-ADFE0436B18E}" type="slidenum">
              <a:rPr lang="en-US" smtClean="0"/>
              <a:pPr/>
              <a:t>141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8091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4" name="عنصر نائب للمحتوى 3"/>
              <p:cNvSpPr>
                <a:spLocks noGrp="1"/>
              </p:cNvSpPr>
              <p:nvPr>
                <p:ph idx="10"/>
              </p:nvPr>
            </p:nvSpPr>
            <p:spPr>
              <a:xfrm>
                <a:off x="2134072" y="476672"/>
                <a:ext cx="6563072" cy="5904656"/>
              </a:xfrm>
            </p:spPr>
            <p:txBody>
              <a:bodyPr/>
              <a:lstStyle/>
              <a:p>
                <a:pPr marL="285750" indent="-285750">
                  <a:buFont typeface="Wingdings" pitchFamily="2" charset="2"/>
                  <a:buChar char="ü"/>
                </a:pPr>
                <a:r>
                  <a:rPr lang="en-US" sz="1600" dirty="0" smtClean="0">
                    <a:latin typeface="Times New Roman" pitchFamily="18" charset="0"/>
                    <a:cs typeface="Times New Roman" pitchFamily="18" charset="0"/>
                  </a:rPr>
                  <a:t>Bottom steel for mat with thickness of  750 mm</a:t>
                </a:r>
              </a:p>
              <a:p>
                <a:pPr marL="285750" indent="-285750">
                  <a:buFont typeface="Wingdings" pitchFamily="2" charset="2"/>
                  <a:buChar char="ü"/>
                </a:pPr>
                <a:endParaRPr lang="en-US" sz="1600" dirty="0">
                  <a:latin typeface="Times New Roman" pitchFamily="18" charset="0"/>
                  <a:cs typeface="Times New Roman" pitchFamily="18" charset="0"/>
                </a:endParaRPr>
              </a:p>
              <a:p>
                <a:pPr marL="285750" indent="-285750">
                  <a:buFont typeface="Wingdings" pitchFamily="2" charset="2"/>
                  <a:buChar char="§"/>
                </a:pPr>
                <a:r>
                  <a:rPr lang="en-US" sz="1600" dirty="0" smtClean="0">
                    <a:latin typeface="Times New Roman" pitchFamily="18" charset="0"/>
                    <a:cs typeface="Times New Roman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1600" i="1">
                        <a:latin typeface="Cambria Math"/>
                      </a:rPr>
                      <m:t>∅</m:t>
                    </m:r>
                  </m:oMath>
                </a14:m>
                <a:r>
                  <a:rPr lang="en-US" sz="1600" dirty="0" err="1">
                    <a:latin typeface="Times New Roman" pitchFamily="18" charset="0"/>
                    <a:cs typeface="Times New Roman" pitchFamily="18" charset="0"/>
                  </a:rPr>
                  <a:t>Mn</a:t>
                </a:r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 ( for minimum steel ) = 330 </a:t>
                </a:r>
                <a:r>
                  <a:rPr lang="en-US" sz="1600" dirty="0" err="1" smtClean="0">
                    <a:latin typeface="Times New Roman" pitchFamily="18" charset="0"/>
                    <a:cs typeface="Times New Roman" pitchFamily="18" charset="0"/>
                  </a:rPr>
                  <a:t>kN.m</a:t>
                </a:r>
                <a:r>
                  <a:rPr lang="en-US" sz="1600" dirty="0" smtClean="0">
                    <a:latin typeface="Times New Roman" pitchFamily="18" charset="0"/>
                    <a:cs typeface="Times New Roman" pitchFamily="18" charset="0"/>
                  </a:rPr>
                  <a:t> </a:t>
                </a:r>
                <a:endParaRPr lang="en-US" sz="1600" dirty="0">
                  <a:latin typeface="Times New Roman" pitchFamily="18" charset="0"/>
                  <a:cs typeface="Times New Roman" pitchFamily="18" charset="0"/>
                </a:endParaRPr>
              </a:p>
              <a:p>
                <a:pPr marL="285750" indent="-285750">
                  <a:buFont typeface="Wingdings" pitchFamily="2" charset="2"/>
                  <a:buChar char="§"/>
                </a:pPr>
                <a:endParaRPr lang="en-US" sz="1600" dirty="0">
                  <a:latin typeface="Times New Roman" pitchFamily="18" charset="0"/>
                  <a:cs typeface="Times New Roman" pitchFamily="18" charset="0"/>
                </a:endParaRPr>
              </a:p>
              <a:p>
                <a:pPr marL="285750" indent="-285750">
                  <a:buFont typeface="Wingdings" pitchFamily="2" charset="2"/>
                  <a:buChar char="§"/>
                </a:pPr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By drawing a contour line of moment m</a:t>
                </a:r>
                <a:r>
                  <a:rPr lang="en-US" sz="1600" baseline="-25000" dirty="0">
                    <a:latin typeface="Times New Roman" pitchFamily="18" charset="0"/>
                    <a:cs typeface="Times New Roman" pitchFamily="18" charset="0"/>
                  </a:rPr>
                  <a:t>11 </a:t>
                </a:r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and m</a:t>
                </a:r>
                <a:r>
                  <a:rPr lang="en-US" sz="1600" baseline="-25000" dirty="0">
                    <a:latin typeface="Times New Roman" pitchFamily="18" charset="0"/>
                    <a:cs typeface="Times New Roman" pitchFamily="18" charset="0"/>
                  </a:rPr>
                  <a:t>22 </a:t>
                </a:r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 between </a:t>
                </a:r>
                <a:r>
                  <a:rPr lang="en-US" sz="1600" dirty="0" smtClean="0">
                    <a:latin typeface="Times New Roman" pitchFamily="18" charset="0"/>
                    <a:cs typeface="Times New Roman" pitchFamily="18" charset="0"/>
                  </a:rPr>
                  <a:t>( 0 , 330 )</a:t>
                </a:r>
              </a:p>
              <a:p>
                <a:pPr marL="285750" indent="-285750">
                  <a:buFont typeface="Wingdings" pitchFamily="2" charset="2"/>
                  <a:buChar char="§"/>
                </a:pPr>
                <a:endParaRPr lang="en-US" dirty="0"/>
              </a:p>
              <a:p>
                <a:pPr marL="285750" indent="-285750">
                  <a:buFont typeface="Wingdings" pitchFamily="2" charset="2"/>
                  <a:buChar char="§"/>
                </a:pPr>
                <a:endParaRPr lang="en-US" dirty="0"/>
              </a:p>
              <a:p>
                <a:pPr marL="285750" indent="-285750">
                  <a:buFont typeface="Wingdings" pitchFamily="2" charset="2"/>
                  <a:buChar char="§"/>
                </a:pPr>
                <a:endParaRPr lang="en-US" dirty="0" smtClean="0"/>
              </a:p>
              <a:p>
                <a:pPr marL="285750" indent="-285750">
                  <a:buFont typeface="Wingdings" pitchFamily="2" charset="2"/>
                  <a:buChar char="ü"/>
                </a:pPr>
                <a:endParaRPr lang="en-US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4" name="عنصر نائب للمحتوى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0"/>
              </p:nvPr>
            </p:nvSpPr>
            <p:spPr>
              <a:xfrm>
                <a:off x="2134072" y="476672"/>
                <a:ext cx="6563072" cy="5904656"/>
              </a:xfrm>
              <a:blipFill rotWithShape="1">
                <a:blip r:embed="rId2"/>
                <a:stretch>
                  <a:fillRect t="-31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246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2708919"/>
            <a:ext cx="5273675" cy="3157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عنصر نائب لرقم الشريحة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8B7A0DC-C7A8-4E38-9E21-ADFE0436B18E}" type="slidenum">
              <a:rPr lang="en-US" smtClean="0"/>
              <a:pPr/>
              <a:t>142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9575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4" name="عنصر نائب للمحتوى 3"/>
              <p:cNvSpPr>
                <a:spLocks noGrp="1"/>
              </p:cNvSpPr>
              <p:nvPr>
                <p:ph idx="10"/>
              </p:nvPr>
            </p:nvSpPr>
            <p:spPr>
              <a:xfrm>
                <a:off x="1475656" y="620688"/>
                <a:ext cx="7776864" cy="6237312"/>
              </a:xfrm>
            </p:spPr>
            <p:txBody>
              <a:bodyPr/>
              <a:lstStyle/>
              <a:p>
                <a:pPr marL="285750" indent="-285750">
                  <a:buFont typeface="Wingdings" pitchFamily="2" charset="2"/>
                  <a:buChar char="§"/>
                </a:pPr>
                <a:endParaRPr lang="en-US" dirty="0" smtClean="0"/>
              </a:p>
              <a:p>
                <a:pPr marL="285750" indent="-285750">
                  <a:buFont typeface="Wingdings" pitchFamily="2" charset="2"/>
                  <a:buChar char="§"/>
                </a:pPr>
                <a:endParaRPr lang="en-US" dirty="0"/>
              </a:p>
              <a:p>
                <a:pPr marL="285750" indent="-285750">
                  <a:buFont typeface="Wingdings" pitchFamily="2" charset="2"/>
                  <a:buChar char="§"/>
                </a:pPr>
                <a:endParaRPr lang="en-US" dirty="0" smtClean="0"/>
              </a:p>
              <a:p>
                <a:pPr marL="285750" indent="-285750">
                  <a:buFont typeface="Wingdings" pitchFamily="2" charset="2"/>
                  <a:buChar char="§"/>
                </a:pPr>
                <a:endParaRPr lang="en-US" dirty="0"/>
              </a:p>
              <a:p>
                <a:pPr marL="285750" indent="-285750">
                  <a:buFont typeface="Wingdings" pitchFamily="2" charset="2"/>
                  <a:buChar char="§"/>
                </a:pPr>
                <a:endParaRPr lang="en-US" dirty="0" smtClean="0"/>
              </a:p>
              <a:p>
                <a:pPr marL="285750" indent="-285750">
                  <a:buFont typeface="Wingdings" pitchFamily="2" charset="2"/>
                  <a:buChar char="§"/>
                </a:pPr>
                <a:endParaRPr lang="en-US" dirty="0" smtClean="0"/>
              </a:p>
              <a:p>
                <a:pPr marL="285750" indent="-285750">
                  <a:buFont typeface="Wingdings" pitchFamily="2" charset="2"/>
                  <a:buChar char="§"/>
                </a:pPr>
                <a:endParaRPr lang="en-US" dirty="0"/>
              </a:p>
              <a:p>
                <a:pPr marL="285750" indent="-285750">
                  <a:buFont typeface="Wingdings" pitchFamily="2" charset="2"/>
                  <a:buChar char="§"/>
                </a:pPr>
                <a:endParaRPr lang="en-US" dirty="0" smtClean="0"/>
              </a:p>
              <a:p>
                <a:pPr marL="285750" indent="-285750">
                  <a:buFont typeface="Wingdings" pitchFamily="2" charset="2"/>
                  <a:buChar char="§"/>
                </a:pPr>
                <a:endParaRPr lang="en-US" dirty="0"/>
              </a:p>
              <a:p>
                <a:endParaRPr lang="en-US" dirty="0" smtClean="0"/>
              </a:p>
              <a:p>
                <a:pPr marL="285750" indent="-285750">
                  <a:buFont typeface="Wingdings" pitchFamily="2" charset="2"/>
                  <a:buChar char="§"/>
                </a:pPr>
                <a:endParaRPr lang="en-US" dirty="0"/>
              </a:p>
              <a:p>
                <a:pPr marL="285750" indent="-285750">
                  <a:buFont typeface="Wingdings" pitchFamily="2" charset="2"/>
                  <a:buChar char="§"/>
                </a:pPr>
                <a:r>
                  <a:rPr lang="en-US" sz="1600" dirty="0" smtClean="0">
                    <a:latin typeface="Times New Roman" pitchFamily="18" charset="0"/>
                    <a:cs typeface="Times New Roman" pitchFamily="18" charset="0"/>
                  </a:rPr>
                  <a:t>the </a:t>
                </a:r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maximum moment in </a:t>
                </a:r>
                <a:r>
                  <a:rPr lang="en-US" sz="1600" dirty="0" smtClean="0">
                    <a:latin typeface="Times New Roman" pitchFamily="18" charset="0"/>
                    <a:cs typeface="Times New Roman" pitchFamily="18" charset="0"/>
                  </a:rPr>
                  <a:t>the </a:t>
                </a:r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bottom face of mat foundation is more </a:t>
                </a:r>
                <a:r>
                  <a:rPr lang="en-US" sz="1600" dirty="0" smtClean="0">
                    <a:latin typeface="Times New Roman" pitchFamily="18" charset="0"/>
                    <a:cs typeface="Times New Roman" pitchFamily="18" charset="0"/>
                  </a:rPr>
                  <a:t>than 330 </a:t>
                </a:r>
                <a:r>
                  <a:rPr lang="en-US" sz="1600" dirty="0" err="1" smtClean="0">
                    <a:latin typeface="Times New Roman" pitchFamily="18" charset="0"/>
                    <a:cs typeface="Times New Roman" pitchFamily="18" charset="0"/>
                  </a:rPr>
                  <a:t>kN.m</a:t>
                </a:r>
                <a:r>
                  <a:rPr lang="en-US" sz="1600" dirty="0" smtClean="0">
                    <a:latin typeface="Times New Roman" pitchFamily="18" charset="0"/>
                    <a:cs typeface="Times New Roman" pitchFamily="18" charset="0"/>
                  </a:rPr>
                  <a:t>. </a:t>
                </a:r>
              </a:p>
              <a:p>
                <a:pPr marL="285750" indent="-285750">
                  <a:buFont typeface="Wingdings" pitchFamily="2" charset="2"/>
                  <a:buChar char="§"/>
                </a:pPr>
                <a:endParaRPr lang="en-US" sz="1600" dirty="0">
                  <a:latin typeface="Times New Roman" pitchFamily="18" charset="0"/>
                  <a:cs typeface="Times New Roman" pitchFamily="18" charset="0"/>
                </a:endParaRPr>
              </a:p>
              <a:p>
                <a:pPr marL="285750" indent="-285750">
                  <a:buFont typeface="Wingdings" pitchFamily="2" charset="2"/>
                  <a:buChar char="§"/>
                </a:pPr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the maximum value of moment in both direction is less than 580 </a:t>
                </a:r>
                <a:r>
                  <a:rPr lang="en-US" sz="1600" dirty="0" err="1" smtClean="0">
                    <a:latin typeface="Times New Roman" pitchFamily="18" charset="0"/>
                    <a:cs typeface="Times New Roman" pitchFamily="18" charset="0"/>
                  </a:rPr>
                  <a:t>kN.m</a:t>
                </a:r>
                <a:r>
                  <a:rPr lang="en-US" sz="1600" dirty="0" smtClean="0">
                    <a:latin typeface="Times New Roman" pitchFamily="18" charset="0"/>
                    <a:cs typeface="Times New Roman" pitchFamily="18" charset="0"/>
                  </a:rPr>
                  <a:t>, by reading     the </a:t>
                </a:r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value of moment with blue color far away the center of column and shear wall</a:t>
                </a:r>
                <a:r>
                  <a:rPr lang="en-US" sz="1600" dirty="0" smtClean="0">
                    <a:latin typeface="Times New Roman" pitchFamily="18" charset="0"/>
                    <a:cs typeface="Times New Roman" pitchFamily="18" charset="0"/>
                  </a:rPr>
                  <a:t>.</a:t>
                </a:r>
              </a:p>
              <a:p>
                <a:pPr marL="285750" indent="-285750">
                  <a:buFont typeface="Wingdings" pitchFamily="2" charset="2"/>
                  <a:buChar char="§"/>
                </a:pPr>
                <a:endParaRPr lang="en-US" sz="1600" dirty="0">
                  <a:latin typeface="Times New Roman" pitchFamily="18" charset="0"/>
                  <a:cs typeface="Times New Roman" pitchFamily="18" charset="0"/>
                </a:endParaRPr>
              </a:p>
              <a:p>
                <a:pPr marL="285750" indent="-285750">
                  <a:buFont typeface="Wingdings" pitchFamily="2" charset="2"/>
                  <a:buChar char="§"/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1600">
                        <a:latin typeface="Cambria Math" panose="02040503050406030204" pitchFamily="18" charset="0"/>
                      </a:rPr>
                      <m:t>ρ</m:t>
                    </m:r>
                  </m:oMath>
                </a14:m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  =</a:t>
                </a:r>
                <a:r>
                  <a:rPr lang="en-US" sz="1600" dirty="0" smtClean="0">
                    <a:latin typeface="Times New Roman" pitchFamily="18" charset="0"/>
                    <a:cs typeface="Times New Roman" pitchFamily="18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1600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0</m:t>
                        </m:r>
                        <m:r>
                          <a:rPr lang="en-US" sz="1600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sz="1600">
                            <a:latin typeface="Cambria Math" panose="02040503050406030204" pitchFamily="18" charset="0"/>
                          </a:rPr>
                          <m:t>85</m:t>
                        </m:r>
                        <m:r>
                          <a:rPr lang="en-US" sz="1600">
                            <a:latin typeface="Cambria Math" panose="02040503050406030204" pitchFamily="18" charset="0"/>
                          </a:rPr>
                          <m:t>×</m:t>
                        </m:r>
                        <m:r>
                          <a:rPr lang="en-US" sz="1600">
                            <a:latin typeface="Cambria Math" panose="02040503050406030204" pitchFamily="18" charset="0"/>
                          </a:rPr>
                          <m:t>34</m:t>
                        </m:r>
                      </m:num>
                      <m:den>
                        <m:r>
                          <a:rPr lang="en-US" sz="1600">
                            <a:latin typeface="Cambria Math" panose="02040503050406030204" pitchFamily="18" charset="0"/>
                          </a:rPr>
                          <m:t>420</m:t>
                        </m:r>
                      </m:den>
                    </m:f>
                    <m:r>
                      <a:rPr lang="en-US" sz="1600">
                        <a:latin typeface="Cambria Math" panose="02040503050406030204" pitchFamily="18" charset="0"/>
                      </a:rPr>
                      <m:t>×(</m:t>
                    </m:r>
                    <m:r>
                      <a:rPr lang="en-US" sz="1600">
                        <a:latin typeface="Cambria Math" panose="02040503050406030204" pitchFamily="18" charset="0"/>
                      </a:rPr>
                      <m:t>1</m:t>
                    </m:r>
                    <m:r>
                      <a:rPr lang="en-US" sz="1600" i="1">
                        <a:latin typeface="Cambria Math" panose="02040503050406030204" pitchFamily="18" charset="0"/>
                      </a:rPr>
                      <m:t>−</m:t>
                    </m:r>
                    <m:rad>
                      <m:radPr>
                        <m:degHide m:val="on"/>
                        <m:ctrlPr>
                          <a:rPr lang="en-US" sz="1600" i="1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en-US" sz="1600"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−</m:t>
                        </m:r>
                        <m:f>
                          <m:fPr>
                            <m:ctrlPr>
                              <a:rPr lang="en-US" sz="1600" i="1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US" sz="1600">
                                <a:latin typeface="Cambria Math" panose="02040503050406030204" pitchFamily="18" charset="0"/>
                              </a:rPr>
                              <m:t>2</m:t>
                            </m:r>
                            <m:r>
                              <a:rPr lang="en-US" sz="1600">
                                <a:latin typeface="Cambria Math" panose="02040503050406030204" pitchFamily="18" charset="0"/>
                              </a:rPr>
                              <m:t>.</m:t>
                            </m:r>
                            <m:r>
                              <a:rPr lang="en-US" sz="1600">
                                <a:latin typeface="Cambria Math" panose="02040503050406030204" pitchFamily="18" charset="0"/>
                              </a:rPr>
                              <m:t>61</m:t>
                            </m:r>
                            <m:r>
                              <a:rPr lang="en-US" sz="1600">
                                <a:latin typeface="Cambria Math" panose="02040503050406030204" pitchFamily="18" charset="0"/>
                              </a:rPr>
                              <m:t>×(</m:t>
                            </m:r>
                            <m:r>
                              <a:rPr lang="en-US" sz="1600">
                                <a:latin typeface="Cambria Math" panose="02040503050406030204" pitchFamily="18" charset="0"/>
                              </a:rPr>
                              <m:t>480</m:t>
                            </m:r>
                            <m:r>
                              <a:rPr lang="en-US" sz="1600">
                                <a:latin typeface="Cambria Math" panose="02040503050406030204" pitchFamily="18" charset="0"/>
                              </a:rPr>
                              <m:t>)×</m:t>
                            </m:r>
                            <m:sSup>
                              <m:sSupPr>
                                <m:ctrlPr>
                                  <a:rPr lang="en-US" sz="1600" i="1">
                                    <a:latin typeface="Cambria Math"/>
                                  </a:rPr>
                                </m:ctrlPr>
                              </m:sSupPr>
                              <m:e>
                                <m:r>
                                  <a:rPr lang="en-US" sz="1600" i="1">
                                    <a:latin typeface="Cambria Math" panose="02040503050406030204" pitchFamily="18" charset="0"/>
                                  </a:rPr>
                                  <m:t>10</m:t>
                                </m:r>
                              </m:e>
                              <m:sup>
                                <m:r>
                                  <a:rPr lang="en-US" sz="1600" i="1">
                                    <a:latin typeface="Cambria Math" panose="02040503050406030204" pitchFamily="18" charset="0"/>
                                  </a:rPr>
                                  <m:t>6</m:t>
                                </m:r>
                              </m:sup>
                            </m:sSup>
                          </m:num>
                          <m:den>
                            <m:r>
                              <a:rPr lang="en-US" sz="1600">
                                <a:latin typeface="Cambria Math" panose="02040503050406030204" pitchFamily="18" charset="0"/>
                              </a:rPr>
                              <m:t>1000</m:t>
                            </m:r>
                            <m:r>
                              <a:rPr lang="en-US" sz="1600">
                                <a:latin typeface="Cambria Math" panose="02040503050406030204" pitchFamily="18" charset="0"/>
                              </a:rPr>
                              <m:t>×</m:t>
                            </m:r>
                            <m:sSup>
                              <m:sSupPr>
                                <m:ctrlPr>
                                  <a:rPr lang="en-US" sz="1600" i="1">
                                    <a:latin typeface="Cambria Math"/>
                                  </a:rPr>
                                </m:ctrlPr>
                              </m:sSupPr>
                              <m:e>
                                <m:r>
                                  <a:rPr lang="en-US" sz="1600">
                                    <a:latin typeface="Cambria Math" panose="02040503050406030204" pitchFamily="18" charset="0"/>
                                  </a:rPr>
                                  <m:t>700</m:t>
                                </m:r>
                              </m:e>
                              <m:sup>
                                <m:r>
                                  <a:rPr lang="en-US" sz="160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en-US" sz="1600">
                                <a:latin typeface="Cambria Math" panose="02040503050406030204" pitchFamily="18" charset="0"/>
                              </a:rPr>
                              <m:t>×</m:t>
                            </m:r>
                            <m:r>
                              <a:rPr lang="en-US" sz="1600">
                                <a:latin typeface="Cambria Math" panose="02040503050406030204" pitchFamily="18" charset="0"/>
                              </a:rPr>
                              <m:t>34</m:t>
                            </m:r>
                          </m:den>
                        </m:f>
                      </m:e>
                    </m:rad>
                    <m:r>
                      <a:rPr lang="en-US" sz="1600">
                        <a:latin typeface="Cambria Math" panose="02040503050406030204" pitchFamily="18" charset="0"/>
                      </a:rPr>
                      <m:t> )</m:t>
                    </m:r>
                  </m:oMath>
                </a14:m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=</a:t>
                </a:r>
                <a:r>
                  <a:rPr lang="en-US" sz="1600" dirty="0" smtClean="0">
                    <a:latin typeface="Times New Roman" pitchFamily="18" charset="0"/>
                    <a:cs typeface="Times New Roman" pitchFamily="18" charset="0"/>
                  </a:rPr>
                  <a:t>0.0032</a:t>
                </a:r>
              </a:p>
              <a:p>
                <a:pPr marL="285750" indent="-285750">
                  <a:buFont typeface="Wingdings" pitchFamily="2" charset="2"/>
                  <a:buChar char="§"/>
                </a:pPr>
                <a:endParaRPr lang="en-US" sz="1600" dirty="0">
                  <a:latin typeface="Times New Roman" pitchFamily="18" charset="0"/>
                  <a:cs typeface="Times New Roman" pitchFamily="18" charset="0"/>
                </a:endParaRPr>
              </a:p>
              <a:p>
                <a:pPr marL="285750" indent="-285750">
                  <a:buFont typeface="Wingdings" pitchFamily="2" charset="2"/>
                  <a:buChar char="§"/>
                </a:pPr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As =0.0032</a:t>
                </a:r>
                <a14:m>
                  <m:oMath xmlns:m="http://schemas.openxmlformats.org/officeDocument/2006/math">
                    <m:r>
                      <a:rPr lang="en-US" sz="1600">
                        <a:latin typeface="Cambria Math" panose="02040503050406030204" pitchFamily="18" charset="0"/>
                      </a:rPr>
                      <m:t>×</m:t>
                    </m:r>
                    <m:r>
                      <a:rPr lang="en-US" sz="1600">
                        <a:latin typeface="Cambria Math" panose="02040503050406030204" pitchFamily="18" charset="0"/>
                      </a:rPr>
                      <m:t>1000</m:t>
                    </m:r>
                    <m:r>
                      <a:rPr lang="en-US" sz="1600">
                        <a:latin typeface="Cambria Math" panose="02040503050406030204" pitchFamily="18" charset="0"/>
                      </a:rPr>
                      <m:t>×</m:t>
                    </m:r>
                    <m:r>
                      <a:rPr lang="en-US" sz="1600">
                        <a:latin typeface="Cambria Math" panose="02040503050406030204" pitchFamily="18" charset="0"/>
                      </a:rPr>
                      <m:t>700</m:t>
                    </m:r>
                  </m:oMath>
                </a14:m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 = 2240 mm</a:t>
                </a:r>
                <a:r>
                  <a:rPr lang="en-US" sz="1600" baseline="30000" dirty="0">
                    <a:latin typeface="Times New Roman" pitchFamily="18" charset="0"/>
                    <a:cs typeface="Times New Roman" pitchFamily="18" charset="0"/>
                  </a:rPr>
                  <a:t>2</a:t>
                </a:r>
                <a:endParaRPr lang="en-US" sz="1600" dirty="0">
                  <a:latin typeface="Times New Roman" pitchFamily="18" charset="0"/>
                  <a:cs typeface="Times New Roman" pitchFamily="18" charset="0"/>
                </a:endParaRPr>
              </a:p>
              <a:p>
                <a:endParaRPr lang="en-US" sz="1600" dirty="0">
                  <a:latin typeface="Times New Roman" pitchFamily="18" charset="0"/>
                  <a:cs typeface="Times New Roman" pitchFamily="18" charset="0"/>
                </a:endParaRPr>
              </a:p>
              <a:p>
                <a:pPr marL="285750" indent="-285750">
                  <a:buFont typeface="Wingdings" pitchFamily="2" charset="2"/>
                  <a:buChar char="§"/>
                </a:pPr>
                <a:r>
                  <a:rPr lang="en-US" sz="1600" b="1" dirty="0">
                    <a:latin typeface="Times New Roman" pitchFamily="18" charset="0"/>
                    <a:cs typeface="Times New Roman" pitchFamily="18" charset="0"/>
                  </a:rPr>
                  <a:t>So use 5Ø25 / 1 meter </a:t>
                </a:r>
                <a:r>
                  <a:rPr lang="en-US" sz="1600" b="1" dirty="0" smtClean="0">
                    <a:latin typeface="Times New Roman" pitchFamily="18" charset="0"/>
                    <a:cs typeface="Times New Roman" pitchFamily="18" charset="0"/>
                  </a:rPr>
                  <a:t>bottom steel </a:t>
                </a:r>
                <a:r>
                  <a:rPr lang="en-US" sz="1600" b="1" dirty="0">
                    <a:latin typeface="Times New Roman" pitchFamily="18" charset="0"/>
                    <a:cs typeface="Times New Roman" pitchFamily="18" charset="0"/>
                  </a:rPr>
                  <a:t>in both direction in dark blue area </a:t>
                </a:r>
                <a:r>
                  <a:rPr lang="en-US" sz="1600" b="1" dirty="0" smtClean="0">
                    <a:latin typeface="Times New Roman" pitchFamily="18" charset="0"/>
                    <a:cs typeface="Times New Roman" pitchFamily="18" charset="0"/>
                  </a:rPr>
                  <a:t>,                far away from the </a:t>
                </a:r>
                <a:r>
                  <a:rPr lang="en-US" sz="1600" b="1" dirty="0">
                    <a:latin typeface="Times New Roman" pitchFamily="18" charset="0"/>
                    <a:cs typeface="Times New Roman" pitchFamily="18" charset="0"/>
                  </a:rPr>
                  <a:t>center of column and shear wall</a:t>
                </a:r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.</a:t>
                </a:r>
              </a:p>
              <a:p>
                <a:pPr marL="285750" indent="-285750">
                  <a:buFont typeface="Wingdings" pitchFamily="2" charset="2"/>
                  <a:buChar char="§"/>
                </a:pPr>
                <a:endParaRPr lang="en-US" dirty="0"/>
              </a:p>
              <a:p>
                <a:pPr marL="285750" indent="-285750">
                  <a:buFont typeface="Wingdings" pitchFamily="2" charset="2"/>
                  <a:buChar char="§"/>
                </a:pPr>
                <a:endParaRPr lang="en-US" dirty="0"/>
              </a:p>
            </p:txBody>
          </p:sp>
        </mc:Choice>
        <mc:Fallback xmlns="">
          <p:sp>
            <p:nvSpPr>
              <p:cNvPr id="4" name="عنصر نائب للمحتوى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0"/>
              </p:nvPr>
            </p:nvSpPr>
            <p:spPr>
              <a:xfrm>
                <a:off x="1475656" y="620688"/>
                <a:ext cx="7776864" cy="6237312"/>
              </a:xfrm>
              <a:blipFill rotWithShape="1">
                <a:blip r:embed="rId2"/>
                <a:stretch>
                  <a:fillRect r="-235" b="-215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349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116632"/>
            <a:ext cx="5273675" cy="3163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عنصر نائب لرقم الشريحة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8B7A0DC-C7A8-4E38-9E21-ADFE0436B18E}" type="slidenum">
              <a:rPr lang="en-US" smtClean="0"/>
              <a:pPr/>
              <a:t>143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9696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4" name="عنصر نائب للمحتوى 3"/>
              <p:cNvSpPr>
                <a:spLocks noGrp="1"/>
              </p:cNvSpPr>
              <p:nvPr>
                <p:ph idx="10"/>
              </p:nvPr>
            </p:nvSpPr>
            <p:spPr>
              <a:xfrm>
                <a:off x="2134072" y="692696"/>
                <a:ext cx="6563072" cy="5299993"/>
              </a:xfrm>
            </p:spPr>
            <p:txBody>
              <a:bodyPr/>
              <a:lstStyle/>
              <a:p>
                <a:pPr marL="285750" indent="-285750">
                  <a:buFont typeface="Wingdings" pitchFamily="2" charset="2"/>
                  <a:buChar char="ü"/>
                </a:pPr>
                <a:r>
                  <a:rPr lang="en-US" sz="1600" dirty="0" smtClean="0">
                    <a:latin typeface="Times New Roman" pitchFamily="18" charset="0"/>
                    <a:cs typeface="Times New Roman" pitchFamily="18" charset="0"/>
                  </a:rPr>
                  <a:t>Bottom steel for mat with thickness of 850 mm</a:t>
                </a:r>
              </a:p>
              <a:p>
                <a:pPr marL="285750" indent="-285750">
                  <a:buFont typeface="Wingdings" pitchFamily="2" charset="2"/>
                  <a:buChar char="ü"/>
                </a:pPr>
                <a:endParaRPr lang="en-US" sz="1600" dirty="0">
                  <a:latin typeface="Times New Roman" pitchFamily="18" charset="0"/>
                  <a:cs typeface="Times New Roman" pitchFamily="18" charset="0"/>
                </a:endParaRPr>
              </a:p>
              <a:p>
                <a:pPr marL="285750" indent="-285750">
                  <a:buFont typeface="Wingdings" pitchFamily="2" charset="2"/>
                  <a:buChar char="§"/>
                </a:pPr>
                <a:r>
                  <a:rPr lang="en-US" sz="1600" dirty="0" smtClean="0">
                    <a:latin typeface="Times New Roman" pitchFamily="18" charset="0"/>
                    <a:cs typeface="Times New Roman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1600" i="1">
                        <a:latin typeface="Cambria Math"/>
                      </a:rPr>
                      <m:t>∅</m:t>
                    </m:r>
                  </m:oMath>
                </a14:m>
                <a:r>
                  <a:rPr lang="en-US" sz="1600" dirty="0" err="1">
                    <a:latin typeface="Times New Roman" pitchFamily="18" charset="0"/>
                    <a:cs typeface="Times New Roman" pitchFamily="18" charset="0"/>
                  </a:rPr>
                  <a:t>Mn</a:t>
                </a:r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 ( for minimum steel ) = </a:t>
                </a:r>
                <a:r>
                  <a:rPr lang="en-US" sz="1600" dirty="0" smtClean="0">
                    <a:latin typeface="Times New Roman" pitchFamily="18" charset="0"/>
                    <a:cs typeface="Times New Roman" pitchFamily="18" charset="0"/>
                  </a:rPr>
                  <a:t>430 </a:t>
                </a:r>
                <a:r>
                  <a:rPr lang="en-US" sz="1600" dirty="0" err="1">
                    <a:latin typeface="Times New Roman" pitchFamily="18" charset="0"/>
                    <a:cs typeface="Times New Roman" pitchFamily="18" charset="0"/>
                  </a:rPr>
                  <a:t>kN.m</a:t>
                </a:r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 </a:t>
                </a:r>
              </a:p>
              <a:p>
                <a:pPr marL="285750" indent="-285750">
                  <a:buFont typeface="Wingdings" pitchFamily="2" charset="2"/>
                  <a:buChar char="§"/>
                </a:pPr>
                <a:endParaRPr lang="en-US" sz="1600" dirty="0">
                  <a:latin typeface="Times New Roman" pitchFamily="18" charset="0"/>
                  <a:cs typeface="Times New Roman" pitchFamily="18" charset="0"/>
                </a:endParaRPr>
              </a:p>
              <a:p>
                <a:pPr marL="285750" indent="-285750">
                  <a:buFont typeface="Wingdings" pitchFamily="2" charset="2"/>
                  <a:buChar char="§"/>
                </a:pPr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By drawing a contour line of moment m</a:t>
                </a:r>
                <a:r>
                  <a:rPr lang="en-US" sz="1600" baseline="-25000" dirty="0">
                    <a:latin typeface="Times New Roman" pitchFamily="18" charset="0"/>
                    <a:cs typeface="Times New Roman" pitchFamily="18" charset="0"/>
                  </a:rPr>
                  <a:t>11 </a:t>
                </a:r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and m</a:t>
                </a:r>
                <a:r>
                  <a:rPr lang="en-US" sz="1600" baseline="-25000" dirty="0">
                    <a:latin typeface="Times New Roman" pitchFamily="18" charset="0"/>
                    <a:cs typeface="Times New Roman" pitchFamily="18" charset="0"/>
                  </a:rPr>
                  <a:t>22 </a:t>
                </a:r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 between </a:t>
                </a:r>
                <a:r>
                  <a:rPr lang="en-US" sz="1600" dirty="0" smtClean="0">
                    <a:latin typeface="Times New Roman" pitchFamily="18" charset="0"/>
                    <a:cs typeface="Times New Roman" pitchFamily="18" charset="0"/>
                  </a:rPr>
                  <a:t>(0, 430</a:t>
                </a:r>
                <a:r>
                  <a:rPr lang="en-US" dirty="0" smtClean="0"/>
                  <a:t>)</a:t>
                </a:r>
              </a:p>
              <a:p>
                <a:pPr marL="285750" indent="-285750">
                  <a:buFont typeface="Wingdings" pitchFamily="2" charset="2"/>
                  <a:buChar char="§"/>
                </a:pPr>
                <a:endParaRPr lang="en-US" dirty="0"/>
              </a:p>
              <a:p>
                <a:endParaRPr lang="en-US" dirty="0"/>
              </a:p>
              <a:p>
                <a:pPr marL="285750" indent="-285750">
                  <a:buFont typeface="Wingdings" pitchFamily="2" charset="2"/>
                  <a:buChar char="§"/>
                </a:pPr>
                <a:endParaRPr lang="en-US" dirty="0"/>
              </a:p>
              <a:p>
                <a:pPr marL="285750" indent="-285750">
                  <a:buFont typeface="Wingdings" pitchFamily="2" charset="2"/>
                  <a:buChar char="§"/>
                </a:pPr>
                <a:endParaRPr lang="en-US" dirty="0"/>
              </a:p>
            </p:txBody>
          </p:sp>
        </mc:Choice>
        <mc:Fallback xmlns="">
          <p:sp>
            <p:nvSpPr>
              <p:cNvPr id="4" name="عنصر نائب للمحتوى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0"/>
              </p:nvPr>
            </p:nvSpPr>
            <p:spPr>
              <a:xfrm>
                <a:off x="2134072" y="692696"/>
                <a:ext cx="6563072" cy="5299993"/>
              </a:xfrm>
              <a:blipFill rotWithShape="1">
                <a:blip r:embed="rId2"/>
                <a:stretch>
                  <a:fillRect t="-34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451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2708920"/>
            <a:ext cx="5273675" cy="3157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عنصر نائب لرقم الشريحة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8B7A0DC-C7A8-4E38-9E21-ADFE0436B18E}" type="slidenum">
              <a:rPr lang="en-US" smtClean="0"/>
              <a:pPr/>
              <a:t>144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7452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4" name="عنصر نائب للمحتوى 3"/>
              <p:cNvSpPr>
                <a:spLocks noGrp="1"/>
              </p:cNvSpPr>
              <p:nvPr>
                <p:ph idx="10"/>
              </p:nvPr>
            </p:nvSpPr>
            <p:spPr>
              <a:xfrm>
                <a:off x="1547664" y="188640"/>
                <a:ext cx="7704856" cy="6669360"/>
              </a:xfrm>
            </p:spPr>
            <p:txBody>
              <a:bodyPr/>
              <a:lstStyle/>
              <a:p>
                <a:pPr marL="285750" indent="-285750">
                  <a:buFont typeface="Wingdings" pitchFamily="2" charset="2"/>
                  <a:buChar char="§"/>
                </a:pPr>
                <a:endParaRPr lang="en-US" dirty="0" smtClean="0"/>
              </a:p>
              <a:p>
                <a:pPr marL="285750" indent="-285750">
                  <a:buFont typeface="Wingdings" pitchFamily="2" charset="2"/>
                  <a:buChar char="§"/>
                </a:pPr>
                <a:endParaRPr lang="en-US" dirty="0"/>
              </a:p>
              <a:p>
                <a:pPr marL="285750" indent="-285750">
                  <a:buFont typeface="Wingdings" pitchFamily="2" charset="2"/>
                  <a:buChar char="§"/>
                </a:pPr>
                <a:endParaRPr lang="en-US" dirty="0" smtClean="0"/>
              </a:p>
              <a:p>
                <a:pPr marL="285750" indent="-285750">
                  <a:buFont typeface="Wingdings" pitchFamily="2" charset="2"/>
                  <a:buChar char="§"/>
                </a:pPr>
                <a:endParaRPr lang="en-US" dirty="0"/>
              </a:p>
              <a:p>
                <a:pPr marL="285750" indent="-285750">
                  <a:buFont typeface="Wingdings" pitchFamily="2" charset="2"/>
                  <a:buChar char="§"/>
                </a:pPr>
                <a:endParaRPr lang="en-US" dirty="0" smtClean="0"/>
              </a:p>
              <a:p>
                <a:pPr marL="285750" indent="-285750">
                  <a:buFont typeface="Wingdings" pitchFamily="2" charset="2"/>
                  <a:buChar char="§"/>
                </a:pPr>
                <a:endParaRPr lang="en-US" dirty="0"/>
              </a:p>
              <a:p>
                <a:pPr marL="285750" indent="-285750">
                  <a:buFont typeface="Wingdings" pitchFamily="2" charset="2"/>
                  <a:buChar char="§"/>
                </a:pPr>
                <a:endParaRPr lang="en-US" dirty="0" smtClean="0"/>
              </a:p>
              <a:p>
                <a:pPr marL="285750" indent="-285750">
                  <a:buFont typeface="Wingdings" pitchFamily="2" charset="2"/>
                  <a:buChar char="§"/>
                </a:pPr>
                <a:endParaRPr lang="en-US" dirty="0" smtClean="0"/>
              </a:p>
              <a:p>
                <a:pPr marL="285750" indent="-285750">
                  <a:buFont typeface="Wingdings" pitchFamily="2" charset="2"/>
                  <a:buChar char="§"/>
                </a:pPr>
                <a:endParaRPr lang="en-US" dirty="0"/>
              </a:p>
              <a:p>
                <a:pPr marL="285750" indent="-285750">
                  <a:buFont typeface="Wingdings" pitchFamily="2" charset="2"/>
                  <a:buChar char="§"/>
                </a:pPr>
                <a:endParaRPr lang="en-US" dirty="0"/>
              </a:p>
              <a:p>
                <a:pPr marL="285750" indent="-285750">
                  <a:buFont typeface="Wingdings" pitchFamily="2" charset="2"/>
                  <a:buChar char="§"/>
                </a:pPr>
                <a:endParaRPr lang="en-US" dirty="0" smtClean="0"/>
              </a:p>
              <a:p>
                <a:pPr marL="285750" indent="-285750">
                  <a:buFont typeface="Wingdings" pitchFamily="2" charset="2"/>
                  <a:buChar char="§"/>
                </a:pPr>
                <a:endParaRPr lang="en-US" dirty="0"/>
              </a:p>
              <a:p>
                <a:pPr marL="285750" indent="-285750">
                  <a:buFont typeface="Wingdings" pitchFamily="2" charset="2"/>
                  <a:buChar char="§"/>
                </a:pPr>
                <a:endParaRPr lang="en-US" dirty="0" smtClean="0"/>
              </a:p>
              <a:p>
                <a:pPr marL="285750" indent="-285750">
                  <a:buFont typeface="Wingdings" pitchFamily="2" charset="2"/>
                  <a:buChar char="§"/>
                </a:pPr>
                <a:r>
                  <a:rPr lang="en-US" sz="1600" dirty="0" smtClean="0">
                    <a:latin typeface="Times New Roman" pitchFamily="18" charset="0"/>
                    <a:cs typeface="Times New Roman" pitchFamily="18" charset="0"/>
                  </a:rPr>
                  <a:t>The maximum moment </a:t>
                </a:r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in the </a:t>
                </a:r>
                <a:r>
                  <a:rPr lang="en-US" sz="1600" dirty="0" smtClean="0">
                    <a:latin typeface="Times New Roman" pitchFamily="18" charset="0"/>
                    <a:cs typeface="Times New Roman" pitchFamily="18" charset="0"/>
                  </a:rPr>
                  <a:t>bottom </a:t>
                </a:r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face of mat foundation is more </a:t>
                </a:r>
                <a:r>
                  <a:rPr lang="en-US" sz="1600" dirty="0" smtClean="0">
                    <a:latin typeface="Times New Roman" pitchFamily="18" charset="0"/>
                    <a:cs typeface="Times New Roman" pitchFamily="18" charset="0"/>
                  </a:rPr>
                  <a:t>than  430 </a:t>
                </a:r>
                <a:r>
                  <a:rPr lang="en-US" sz="1600" dirty="0" err="1" smtClean="0">
                    <a:latin typeface="Times New Roman" pitchFamily="18" charset="0"/>
                    <a:cs typeface="Times New Roman" pitchFamily="18" charset="0"/>
                  </a:rPr>
                  <a:t>kN.m</a:t>
                </a:r>
                <a:r>
                  <a:rPr lang="en-US" sz="1600" dirty="0" smtClean="0">
                    <a:latin typeface="Times New Roman" pitchFamily="18" charset="0"/>
                    <a:cs typeface="Times New Roman" pitchFamily="18" charset="0"/>
                  </a:rPr>
                  <a:t>.</a:t>
                </a:r>
              </a:p>
              <a:p>
                <a:pPr marL="285750" indent="-285750">
                  <a:buFont typeface="Wingdings" pitchFamily="2" charset="2"/>
                  <a:buChar char="§"/>
                </a:pPr>
                <a:r>
                  <a:rPr lang="en-US" sz="1600" dirty="0" smtClean="0">
                    <a:latin typeface="Times New Roman" pitchFamily="18" charset="0"/>
                    <a:cs typeface="Times New Roman" pitchFamily="18" charset="0"/>
                  </a:rPr>
                  <a:t>The </a:t>
                </a:r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maximum value of moment in both direction is less than 680 </a:t>
                </a:r>
                <a:r>
                  <a:rPr lang="en-US" sz="1600" dirty="0" err="1" smtClean="0">
                    <a:latin typeface="Times New Roman" pitchFamily="18" charset="0"/>
                    <a:cs typeface="Times New Roman" pitchFamily="18" charset="0"/>
                  </a:rPr>
                  <a:t>kN.m</a:t>
                </a:r>
                <a:r>
                  <a:rPr lang="en-US" sz="1600" dirty="0" smtClean="0">
                    <a:latin typeface="Times New Roman" pitchFamily="18" charset="0"/>
                    <a:cs typeface="Times New Roman" pitchFamily="18" charset="0"/>
                  </a:rPr>
                  <a:t>, by reading  the </a:t>
                </a:r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value of moment with blue color far away the center of column </a:t>
                </a:r>
                <a:r>
                  <a:rPr lang="en-US" sz="1600" dirty="0" smtClean="0">
                    <a:latin typeface="Times New Roman" pitchFamily="18" charset="0"/>
                    <a:cs typeface="Times New Roman" pitchFamily="18" charset="0"/>
                  </a:rPr>
                  <a:t>and </a:t>
                </a:r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shear wall.</a:t>
                </a:r>
              </a:p>
              <a:p>
                <a:pPr marL="285750" indent="-285750">
                  <a:buFont typeface="Wingdings" pitchFamily="2" charset="2"/>
                  <a:buChar char="§"/>
                </a:pPr>
                <a:endParaRPr lang="en-US" sz="1600" dirty="0" smtClean="0">
                  <a:latin typeface="Times New Roman" pitchFamily="18" charset="0"/>
                  <a:cs typeface="Times New Roman" pitchFamily="18" charset="0"/>
                </a:endParaRPr>
              </a:p>
              <a:p>
                <a:pPr marL="285750" indent="-285750">
                  <a:buFont typeface="Wingdings" pitchFamily="2" charset="2"/>
                  <a:buChar char="§"/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1600">
                        <a:latin typeface="Cambria Math" panose="02040503050406030204" pitchFamily="18" charset="0"/>
                      </a:rPr>
                      <m:t>ρ</m:t>
                    </m:r>
                  </m:oMath>
                </a14:m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   =</a:t>
                </a:r>
                <a14:m>
                  <m:oMath xmlns:m="http://schemas.openxmlformats.org/officeDocument/2006/math">
                    <m:r>
                      <a:rPr lang="en-US" sz="1600" i="1">
                        <a:latin typeface="Cambria Math" panose="02040503050406030204" pitchFamily="18" charset="0"/>
                      </a:rPr>
                      <m:t> </m:t>
                    </m:r>
                    <m:f>
                      <m:fPr>
                        <m:ctrlPr>
                          <a:rPr lang="en-US" sz="1600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0</m:t>
                        </m:r>
                        <m:r>
                          <a:rPr lang="en-US" sz="1600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sz="1600">
                            <a:latin typeface="Cambria Math" panose="02040503050406030204" pitchFamily="18" charset="0"/>
                          </a:rPr>
                          <m:t>85</m:t>
                        </m:r>
                        <m:r>
                          <a:rPr lang="en-US" sz="1600">
                            <a:latin typeface="Cambria Math" panose="02040503050406030204" pitchFamily="18" charset="0"/>
                          </a:rPr>
                          <m:t>×</m:t>
                        </m:r>
                        <m:r>
                          <a:rPr lang="en-US" sz="1600">
                            <a:latin typeface="Cambria Math" panose="02040503050406030204" pitchFamily="18" charset="0"/>
                          </a:rPr>
                          <m:t>34</m:t>
                        </m:r>
                      </m:num>
                      <m:den>
                        <m:r>
                          <a:rPr lang="en-US" sz="1600">
                            <a:latin typeface="Cambria Math" panose="02040503050406030204" pitchFamily="18" charset="0"/>
                          </a:rPr>
                          <m:t>420</m:t>
                        </m:r>
                      </m:den>
                    </m:f>
                    <m:r>
                      <a:rPr lang="en-US" sz="1600">
                        <a:latin typeface="Cambria Math" panose="02040503050406030204" pitchFamily="18" charset="0"/>
                      </a:rPr>
                      <m:t>×(</m:t>
                    </m:r>
                    <m:r>
                      <a:rPr lang="en-US" sz="1600">
                        <a:latin typeface="Cambria Math" panose="02040503050406030204" pitchFamily="18" charset="0"/>
                      </a:rPr>
                      <m:t>1</m:t>
                    </m:r>
                    <m:r>
                      <a:rPr lang="en-US" sz="1600" i="1">
                        <a:latin typeface="Cambria Math" panose="02040503050406030204" pitchFamily="18" charset="0"/>
                      </a:rPr>
                      <m:t>−</m:t>
                    </m:r>
                    <m:rad>
                      <m:radPr>
                        <m:degHide m:val="on"/>
                        <m:ctrlPr>
                          <a:rPr lang="en-US" sz="1600" i="1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en-US" sz="1600"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−</m:t>
                        </m:r>
                        <m:f>
                          <m:fPr>
                            <m:ctrlPr>
                              <a:rPr lang="en-US" sz="1600" i="1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US" sz="1600">
                                <a:latin typeface="Cambria Math" panose="02040503050406030204" pitchFamily="18" charset="0"/>
                              </a:rPr>
                              <m:t>2</m:t>
                            </m:r>
                            <m:r>
                              <a:rPr lang="en-US" sz="1600">
                                <a:latin typeface="Cambria Math" panose="02040503050406030204" pitchFamily="18" charset="0"/>
                              </a:rPr>
                              <m:t>.</m:t>
                            </m:r>
                            <m:r>
                              <a:rPr lang="en-US" sz="1600">
                                <a:latin typeface="Cambria Math" panose="02040503050406030204" pitchFamily="18" charset="0"/>
                              </a:rPr>
                              <m:t>61</m:t>
                            </m:r>
                            <m:r>
                              <a:rPr lang="en-US" sz="1600">
                                <a:latin typeface="Cambria Math" panose="02040503050406030204" pitchFamily="18" charset="0"/>
                              </a:rPr>
                              <m:t>×(</m:t>
                            </m:r>
                            <m:r>
                              <a:rPr lang="en-US" sz="1600">
                                <a:latin typeface="Cambria Math" panose="02040503050406030204" pitchFamily="18" charset="0"/>
                              </a:rPr>
                              <m:t>680</m:t>
                            </m:r>
                            <m:r>
                              <a:rPr lang="en-US" sz="1600">
                                <a:latin typeface="Cambria Math" panose="02040503050406030204" pitchFamily="18" charset="0"/>
                              </a:rPr>
                              <m:t>)×</m:t>
                            </m:r>
                            <m:sSup>
                              <m:sSupPr>
                                <m:ctrlPr>
                                  <a:rPr lang="en-US" sz="1600" i="1">
                                    <a:latin typeface="Cambria Math"/>
                                  </a:rPr>
                                </m:ctrlPr>
                              </m:sSupPr>
                              <m:e>
                                <m:r>
                                  <a:rPr lang="en-US" sz="1600" i="1">
                                    <a:latin typeface="Cambria Math" panose="02040503050406030204" pitchFamily="18" charset="0"/>
                                  </a:rPr>
                                  <m:t>10</m:t>
                                </m:r>
                              </m:e>
                              <m:sup>
                                <m:r>
                                  <a:rPr lang="en-US" sz="1600" i="1">
                                    <a:latin typeface="Cambria Math" panose="02040503050406030204" pitchFamily="18" charset="0"/>
                                  </a:rPr>
                                  <m:t>6</m:t>
                                </m:r>
                              </m:sup>
                            </m:sSup>
                          </m:num>
                          <m:den>
                            <m:r>
                              <a:rPr lang="en-US" sz="1600">
                                <a:latin typeface="Cambria Math" panose="02040503050406030204" pitchFamily="18" charset="0"/>
                              </a:rPr>
                              <m:t>1000</m:t>
                            </m:r>
                            <m:r>
                              <a:rPr lang="en-US" sz="1600">
                                <a:latin typeface="Cambria Math" panose="02040503050406030204" pitchFamily="18" charset="0"/>
                              </a:rPr>
                              <m:t>×</m:t>
                            </m:r>
                            <m:sSup>
                              <m:sSupPr>
                                <m:ctrlPr>
                                  <a:rPr lang="en-US" sz="1600" i="1">
                                    <a:latin typeface="Cambria Math"/>
                                  </a:rPr>
                                </m:ctrlPr>
                              </m:sSupPr>
                              <m:e>
                                <m:r>
                                  <a:rPr lang="en-US" sz="1600">
                                    <a:latin typeface="Cambria Math" panose="02040503050406030204" pitchFamily="18" charset="0"/>
                                  </a:rPr>
                                  <m:t>800</m:t>
                                </m:r>
                              </m:e>
                              <m:sup>
                                <m:r>
                                  <a:rPr lang="en-US" sz="160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en-US" sz="1600">
                                <a:latin typeface="Cambria Math" panose="02040503050406030204" pitchFamily="18" charset="0"/>
                              </a:rPr>
                              <m:t>×</m:t>
                            </m:r>
                            <m:r>
                              <a:rPr lang="en-US" sz="1600">
                                <a:latin typeface="Cambria Math" panose="02040503050406030204" pitchFamily="18" charset="0"/>
                              </a:rPr>
                              <m:t>34</m:t>
                            </m:r>
                          </m:den>
                        </m:f>
                      </m:e>
                    </m:rad>
                    <m:r>
                      <a:rPr lang="en-US" sz="1600">
                        <a:latin typeface="Cambria Math" panose="02040503050406030204" pitchFamily="18" charset="0"/>
                      </a:rPr>
                      <m:t> )</m:t>
                    </m:r>
                  </m:oMath>
                </a14:m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 = 0.00286</a:t>
                </a:r>
              </a:p>
              <a:p>
                <a:pPr marL="285750" indent="-285750">
                  <a:buFont typeface="Wingdings" pitchFamily="2" charset="2"/>
                  <a:buChar char="§"/>
                </a:pPr>
                <a:endParaRPr lang="en-US" sz="1600" dirty="0" smtClean="0">
                  <a:latin typeface="Times New Roman" pitchFamily="18" charset="0"/>
                  <a:cs typeface="Times New Roman" pitchFamily="18" charset="0"/>
                </a:endParaRPr>
              </a:p>
              <a:p>
                <a:pPr marL="285750" indent="-285750">
                  <a:buFont typeface="Wingdings" pitchFamily="2" charset="2"/>
                  <a:buChar char="§"/>
                </a:pPr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As =0.00286</a:t>
                </a:r>
                <a14:m>
                  <m:oMath xmlns:m="http://schemas.openxmlformats.org/officeDocument/2006/math">
                    <m:r>
                      <a:rPr lang="en-US" sz="1600">
                        <a:latin typeface="Cambria Math" panose="02040503050406030204" pitchFamily="18" charset="0"/>
                      </a:rPr>
                      <m:t>×</m:t>
                    </m:r>
                    <m:r>
                      <a:rPr lang="en-US" sz="1600">
                        <a:latin typeface="Cambria Math" panose="02040503050406030204" pitchFamily="18" charset="0"/>
                      </a:rPr>
                      <m:t>1000</m:t>
                    </m:r>
                    <m:r>
                      <a:rPr lang="en-US" sz="1600">
                        <a:latin typeface="Cambria Math" panose="02040503050406030204" pitchFamily="18" charset="0"/>
                      </a:rPr>
                      <m:t>×</m:t>
                    </m:r>
                    <m:r>
                      <a:rPr lang="en-US" sz="1600">
                        <a:latin typeface="Cambria Math" panose="02040503050406030204" pitchFamily="18" charset="0"/>
                      </a:rPr>
                      <m:t>800</m:t>
                    </m:r>
                  </m:oMath>
                </a14:m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 = 2288 </a:t>
                </a:r>
                <a:r>
                  <a:rPr lang="en-US" sz="1600" dirty="0" smtClean="0">
                    <a:latin typeface="Times New Roman" pitchFamily="18" charset="0"/>
                    <a:cs typeface="Times New Roman" pitchFamily="18" charset="0"/>
                  </a:rPr>
                  <a:t>mm</a:t>
                </a:r>
                <a:r>
                  <a:rPr lang="en-US" sz="1600" baseline="30000" dirty="0" smtClean="0">
                    <a:latin typeface="Times New Roman" pitchFamily="18" charset="0"/>
                    <a:cs typeface="Times New Roman" pitchFamily="18" charset="0"/>
                  </a:rPr>
                  <a:t>2</a:t>
                </a:r>
              </a:p>
              <a:p>
                <a:pPr marL="285750" indent="-285750">
                  <a:buFont typeface="Wingdings" pitchFamily="2" charset="2"/>
                  <a:buChar char="§"/>
                </a:pPr>
                <a:endParaRPr lang="en-US" sz="1600" baseline="30000" dirty="0">
                  <a:latin typeface="Times New Roman" pitchFamily="18" charset="0"/>
                  <a:cs typeface="Times New Roman" pitchFamily="18" charset="0"/>
                </a:endParaRPr>
              </a:p>
              <a:p>
                <a:pPr marL="285750" indent="-285750">
                  <a:buFont typeface="Wingdings" pitchFamily="2" charset="2"/>
                  <a:buChar char="§"/>
                </a:pPr>
                <a:r>
                  <a:rPr lang="en-US" sz="1600" b="1" dirty="0">
                    <a:latin typeface="Times New Roman" pitchFamily="18" charset="0"/>
                    <a:cs typeface="Times New Roman" pitchFamily="18" charset="0"/>
                  </a:rPr>
                  <a:t>U</a:t>
                </a:r>
                <a:r>
                  <a:rPr lang="en-US" sz="1600" b="1" dirty="0" smtClean="0">
                    <a:latin typeface="Times New Roman" pitchFamily="18" charset="0"/>
                    <a:cs typeface="Times New Roman" pitchFamily="18" charset="0"/>
                  </a:rPr>
                  <a:t>se </a:t>
                </a:r>
                <a:r>
                  <a:rPr lang="en-US" sz="1600" b="1" dirty="0">
                    <a:latin typeface="Times New Roman" pitchFamily="18" charset="0"/>
                    <a:cs typeface="Times New Roman" pitchFamily="18" charset="0"/>
                  </a:rPr>
                  <a:t>5Ø25 / 1 meter bottom </a:t>
                </a:r>
                <a:r>
                  <a:rPr lang="en-US" sz="1600" b="1" dirty="0" smtClean="0">
                    <a:latin typeface="Times New Roman" pitchFamily="18" charset="0"/>
                    <a:cs typeface="Times New Roman" pitchFamily="18" charset="0"/>
                  </a:rPr>
                  <a:t>steel in </a:t>
                </a:r>
                <a:r>
                  <a:rPr lang="en-US" sz="1600" b="1" dirty="0">
                    <a:latin typeface="Times New Roman" pitchFamily="18" charset="0"/>
                    <a:cs typeface="Times New Roman" pitchFamily="18" charset="0"/>
                  </a:rPr>
                  <a:t>both direction in dark blue area </a:t>
                </a:r>
                <a:r>
                  <a:rPr lang="en-US" sz="1600" b="1" dirty="0" smtClean="0">
                    <a:latin typeface="Times New Roman" pitchFamily="18" charset="0"/>
                    <a:cs typeface="Times New Roman" pitchFamily="18" charset="0"/>
                  </a:rPr>
                  <a:t>,                   far </a:t>
                </a:r>
                <a:r>
                  <a:rPr lang="en-US" sz="1600" b="1" dirty="0">
                    <a:latin typeface="Times New Roman" pitchFamily="18" charset="0"/>
                    <a:cs typeface="Times New Roman" pitchFamily="18" charset="0"/>
                  </a:rPr>
                  <a:t>away </a:t>
                </a:r>
                <a:r>
                  <a:rPr lang="en-US" sz="1600" b="1" dirty="0" smtClean="0">
                    <a:latin typeface="Times New Roman" pitchFamily="18" charset="0"/>
                    <a:cs typeface="Times New Roman" pitchFamily="18" charset="0"/>
                  </a:rPr>
                  <a:t>the center </a:t>
                </a:r>
                <a:r>
                  <a:rPr lang="en-US" sz="1600" b="1" dirty="0">
                    <a:latin typeface="Times New Roman" pitchFamily="18" charset="0"/>
                    <a:cs typeface="Times New Roman" pitchFamily="18" charset="0"/>
                  </a:rPr>
                  <a:t>of column and shear wall</a:t>
                </a:r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.</a:t>
                </a:r>
              </a:p>
              <a:p>
                <a:pPr marL="285750" indent="-285750">
                  <a:buFont typeface="Wingdings" pitchFamily="2" charset="2"/>
                  <a:buChar char="§"/>
                </a:pPr>
                <a:endParaRPr lang="en-US" dirty="0"/>
              </a:p>
            </p:txBody>
          </p:sp>
        </mc:Choice>
        <mc:Fallback xmlns="">
          <p:sp>
            <p:nvSpPr>
              <p:cNvPr id="4" name="عنصر نائب للمحتوى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0"/>
              </p:nvPr>
            </p:nvSpPr>
            <p:spPr>
              <a:xfrm>
                <a:off x="1547664" y="188640"/>
                <a:ext cx="7704856" cy="6669360"/>
              </a:xfrm>
              <a:blipFill rotWithShape="1">
                <a:blip r:embed="rId2"/>
                <a:stretch>
                  <a:fillRect r="-237" b="-100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553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188640"/>
            <a:ext cx="5273675" cy="3176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عنصر نائب لرقم الشريحة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8B7A0DC-C7A8-4E38-9E21-ADFE0436B18E}" type="slidenum">
              <a:rPr lang="en-US" smtClean="0"/>
              <a:pPr/>
              <a:t>145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1310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2123728" y="260648"/>
            <a:ext cx="6563072" cy="460648"/>
          </a:xfrm>
        </p:spPr>
        <p:txBody>
          <a:bodyPr/>
          <a:lstStyle/>
          <a:p>
            <a:pPr marL="342900" indent="-342900">
              <a:buFont typeface="Wingdings" pitchFamily="2" charset="2"/>
              <a:buChar char="Ø"/>
            </a:pPr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Punching check </a:t>
            </a:r>
            <a:endParaRPr lang="en-US" dirty="0">
              <a:solidFill>
                <a:schemeClr val="tx2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6562" name="Picture 2"/>
          <p:cNvPicPr>
            <a:picLocks noGrp="1" noChangeAspect="1" noChangeArrowheads="1"/>
          </p:cNvPicPr>
          <p:nvPr>
            <p:ph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1412776"/>
            <a:ext cx="5486876" cy="46150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عنصر نائب لرقم الشريحة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8B7A0DC-C7A8-4E38-9E21-ADFE0436B18E}" type="slidenum">
              <a:rPr lang="en-US" smtClean="0"/>
              <a:pPr/>
              <a:t>146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6252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صورة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3768" y="856361"/>
            <a:ext cx="5868219" cy="5048955"/>
          </a:xfrm>
          <a:prstGeom prst="rect">
            <a:avLst/>
          </a:prstGeom>
        </p:spPr>
      </p:pic>
      <p:sp>
        <p:nvSpPr>
          <p:cNvPr id="2" name="عنصر نائب لرقم الشريحة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8B7A0DC-C7A8-4E38-9E21-ADFE0436B18E}" type="slidenum">
              <a:rPr lang="en-US" smtClean="0"/>
              <a:pPr/>
              <a:t>147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7601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صورة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1760" y="823549"/>
            <a:ext cx="6382641" cy="5210902"/>
          </a:xfrm>
          <a:prstGeom prst="rect">
            <a:avLst/>
          </a:prstGeom>
        </p:spPr>
      </p:pic>
      <p:sp>
        <p:nvSpPr>
          <p:cNvPr id="2" name="عنصر نائب لرقم الشريحة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8B7A0DC-C7A8-4E38-9E21-ADFE0436B18E}" type="slidenum">
              <a:rPr lang="en-US" smtClean="0"/>
              <a:pPr/>
              <a:t>148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6908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2123728" y="332656"/>
            <a:ext cx="6563072" cy="460648"/>
          </a:xfrm>
        </p:spPr>
        <p:txBody>
          <a:bodyPr/>
          <a:lstStyle/>
          <a:p>
            <a:pPr marL="342900" indent="-342900">
              <a:buFont typeface="Wingdings" pitchFamily="2" charset="2"/>
              <a:buChar char="Ø"/>
            </a:pPr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Staircase design </a:t>
            </a:r>
            <a:endParaRPr lang="en-US" dirty="0">
              <a:solidFill>
                <a:schemeClr val="tx2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عنصر نائب للمحتوى 3"/>
          <p:cNvSpPr>
            <a:spLocks noGrp="1"/>
          </p:cNvSpPr>
          <p:nvPr>
            <p:ph idx="10"/>
          </p:nvPr>
        </p:nvSpPr>
        <p:spPr>
          <a:xfrm>
            <a:off x="2134072" y="1124744"/>
            <a:ext cx="6563072" cy="5328592"/>
          </a:xfrm>
        </p:spPr>
        <p:txBody>
          <a:bodyPr/>
          <a:lstStyle/>
          <a:p>
            <a:pPr marL="285750" indent="-285750">
              <a:buFont typeface="Wingdings" pitchFamily="2" charset="2"/>
              <a:buChar char="ü"/>
            </a:pP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Dimensions of staircase </a:t>
            </a:r>
          </a:p>
          <a:p>
            <a:pPr marL="285750" indent="-285750">
              <a:buFont typeface="Wingdings" pitchFamily="2" charset="2"/>
              <a:buChar char="ü"/>
            </a:pPr>
            <a:endParaRPr lang="en-US" sz="1600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itchFamily="2" charset="2"/>
              <a:buChar char="§"/>
            </a:pP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The width of single flight is 2.1 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m</a:t>
            </a:r>
          </a:p>
          <a:p>
            <a:pPr marL="285750" indent="-285750">
              <a:buFont typeface="Wingdings" pitchFamily="2" charset="2"/>
              <a:buChar char="§"/>
            </a:pPr>
            <a:endParaRPr lang="en-US" sz="1600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itchFamily="2" charset="2"/>
              <a:buChar char="§"/>
            </a:pP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Riser 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= 17 cm </a:t>
            </a:r>
            <a:endParaRPr lang="en-US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itchFamily="2" charset="2"/>
              <a:buChar char="§"/>
            </a:pPr>
            <a:endParaRPr lang="en-US" sz="1600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itchFamily="2" charset="2"/>
              <a:buChar char="§"/>
            </a:pP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Tread = 28 cm </a:t>
            </a:r>
            <a:endParaRPr lang="en-US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itchFamily="2" charset="2"/>
              <a:buChar char="§"/>
            </a:pPr>
            <a:endParaRPr lang="en-US" sz="1600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itchFamily="2" charset="2"/>
              <a:buChar char="§"/>
            </a:pP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Span of staircase = 3.1 m </a:t>
            </a:r>
          </a:p>
          <a:p>
            <a:pPr marL="285750" indent="-285750">
              <a:buFont typeface="Wingdings" pitchFamily="2" charset="2"/>
              <a:buChar char="§"/>
            </a:pPr>
            <a:endParaRPr lang="en-US" sz="1600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itchFamily="2" charset="2"/>
              <a:buChar char="§"/>
            </a:pP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Landing = 1.1 m </a:t>
            </a:r>
          </a:p>
          <a:p>
            <a:pPr marL="285750" indent="-285750">
              <a:buFont typeface="Wingdings" pitchFamily="2" charset="2"/>
              <a:buChar char="§"/>
            </a:pPr>
            <a:endParaRPr lang="en-US" sz="1600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itchFamily="2" charset="2"/>
              <a:buChar char="§"/>
            </a:pP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Slab 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waist as 15 cm</a:t>
            </a:r>
            <a:r>
              <a:rPr lang="en-US" dirty="0" smtClean="0"/>
              <a:t>.</a:t>
            </a:r>
          </a:p>
          <a:p>
            <a:pPr marL="285750" indent="-285750">
              <a:buFont typeface="Wingdings" pitchFamily="2" charset="2"/>
              <a:buChar char="§"/>
            </a:pPr>
            <a:endParaRPr lang="en-US" dirty="0"/>
          </a:p>
          <a:p>
            <a:endParaRPr lang="en-US" dirty="0"/>
          </a:p>
        </p:txBody>
      </p:sp>
      <p:sp>
        <p:nvSpPr>
          <p:cNvPr id="2" name="عنصر نائب لرقم الشريحة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8B7A0DC-C7A8-4E38-9E21-ADFE0436B18E}" type="slidenum">
              <a:rPr lang="en-US" smtClean="0"/>
              <a:pPr/>
              <a:t>149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4658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صر نائب للمحتوى 3"/>
          <p:cNvSpPr>
            <a:spLocks noGrp="1"/>
          </p:cNvSpPr>
          <p:nvPr>
            <p:ph idx="10"/>
          </p:nvPr>
        </p:nvSpPr>
        <p:spPr>
          <a:xfrm>
            <a:off x="2134072" y="404664"/>
            <a:ext cx="6902424" cy="6453336"/>
          </a:xfrm>
        </p:spPr>
        <p:txBody>
          <a:bodyPr/>
          <a:lstStyle/>
          <a:p>
            <a:pPr marL="285750" indent="-285750">
              <a:buFont typeface="Wingdings" pitchFamily="2" charset="2"/>
              <a:buChar char="q"/>
            </a:pP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Determination of </a:t>
            </a:r>
            <a:r>
              <a:rPr lang="en-US" sz="1800" dirty="0" err="1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en-US" sz="1800" baseline="-25000" dirty="0" err="1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&amp; S</a:t>
            </a:r>
            <a:r>
              <a:rPr lang="en-US" sz="1800" baseline="-25000" dirty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</a:t>
            </a:r>
            <a:endParaRPr lang="en-US" sz="1800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itchFamily="2" charset="2"/>
              <a:buChar char="q"/>
            </a:pPr>
            <a:endParaRPr lang="en-US" dirty="0" smtClean="0"/>
          </a:p>
          <a:p>
            <a:pPr marL="285750" indent="-285750">
              <a:buFont typeface="Wingdings" pitchFamily="2" charset="2"/>
              <a:buChar char="q"/>
            </a:pPr>
            <a:endParaRPr lang="en-US" dirty="0"/>
          </a:p>
          <a:p>
            <a:endParaRPr lang="en-US" dirty="0"/>
          </a:p>
          <a:p>
            <a:endParaRPr lang="en-US" dirty="0" smtClean="0"/>
          </a:p>
          <a:p>
            <a:pPr marL="285750" indent="-285750">
              <a:buFont typeface="Wingdings" pitchFamily="2" charset="2"/>
              <a:buChar char="q"/>
            </a:pPr>
            <a:endParaRPr lang="en-US" dirty="0"/>
          </a:p>
          <a:p>
            <a:pPr marL="285750" indent="-285750">
              <a:buFont typeface="Arial" pitchFamily="34" charset="0"/>
              <a:buChar char="•"/>
            </a:pP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For </a:t>
            </a:r>
            <a:r>
              <a:rPr lang="en-US" sz="1600" dirty="0" err="1">
                <a:latin typeface="Times New Roman" pitchFamily="18" charset="0"/>
                <a:cs typeface="Times New Roman" pitchFamily="18" charset="0"/>
              </a:rPr>
              <a:t>Tulkarem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, Z = 0.15 </a:t>
            </a:r>
          </a:p>
          <a:p>
            <a:pPr marL="285750" indent="-285750">
              <a:buFont typeface="Arial" pitchFamily="34" charset="0"/>
              <a:buChar char="•"/>
            </a:pPr>
            <a:endParaRPr lang="en-US" sz="1600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US" sz="1600" dirty="0" err="1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en-US" sz="1600" baseline="-25000" dirty="0" err="1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= 2.5 x 0.15 = 0.375</a:t>
            </a:r>
          </a:p>
          <a:p>
            <a:pPr marL="285750" indent="-285750">
              <a:buFont typeface="Arial" pitchFamily="34" charset="0"/>
              <a:buChar char="•"/>
            </a:pPr>
            <a:endParaRPr lang="en-US" sz="1600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en-US" sz="1600" baseline="-250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= 1.25 x 0.15 = 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0.1875</a:t>
            </a:r>
          </a:p>
          <a:p>
            <a:pPr marL="285750" indent="-285750">
              <a:buFont typeface="Arial" pitchFamily="34" charset="0"/>
              <a:buChar char="•"/>
            </a:pPr>
            <a:endParaRPr lang="en-US" sz="1600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Arial" pitchFamily="34" charset="0"/>
              <a:buChar char="•"/>
            </a:pPr>
            <a:endParaRPr lang="en-US" sz="16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1600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These values are for 10% 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probability of </a:t>
            </a:r>
            <a:r>
              <a:rPr lang="en-US" sz="1600" dirty="0" err="1">
                <a:latin typeface="Times New Roman" pitchFamily="18" charset="0"/>
                <a:cs typeface="Times New Roman" pitchFamily="18" charset="0"/>
              </a:rPr>
              <a:t>exceedance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, for 2% 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probability of </a:t>
            </a:r>
            <a:r>
              <a:rPr lang="en-US" sz="1600" dirty="0" err="1">
                <a:latin typeface="Times New Roman" pitchFamily="18" charset="0"/>
                <a:cs typeface="Times New Roman" pitchFamily="18" charset="0"/>
              </a:rPr>
              <a:t>exceedance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: </a:t>
            </a:r>
            <a:br>
              <a:rPr lang="en-US" sz="1600" dirty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1600" dirty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err="1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en-US" sz="1600" baseline="-25000" dirty="0" err="1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= 1.5 x 0.375 = 0.5625</a:t>
            </a:r>
            <a:br>
              <a:rPr lang="en-US" sz="1600" dirty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1600" dirty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en-US" sz="1600" baseline="-25000" dirty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= 1.5 x 0.1875 = 0.28125</a:t>
            </a:r>
          </a:p>
          <a:p>
            <a:endParaRPr lang="en-US" dirty="0"/>
          </a:p>
          <a:p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5" y="1874365"/>
            <a:ext cx="3852863" cy="2219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عنصر نائب لرقم الشريحة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8B7A0DC-C7A8-4E38-9E21-ADFE0436B18E}" type="slidenum">
              <a:rPr lang="en-US" smtClean="0"/>
              <a:pPr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8870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صر نائب للمحتوى 3"/>
          <p:cNvSpPr>
            <a:spLocks noGrp="1"/>
          </p:cNvSpPr>
          <p:nvPr>
            <p:ph idx="10"/>
          </p:nvPr>
        </p:nvSpPr>
        <p:spPr>
          <a:xfrm>
            <a:off x="2134072" y="836712"/>
            <a:ext cx="6563072" cy="5688632"/>
          </a:xfrm>
        </p:spPr>
        <p:txBody>
          <a:bodyPr/>
          <a:lstStyle/>
          <a:p>
            <a:pPr marL="285750" indent="-285750">
              <a:buFont typeface="Wingdings" pitchFamily="2" charset="2"/>
              <a:buChar char="ü"/>
            </a:pP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Loads </a:t>
            </a:r>
          </a:p>
          <a:p>
            <a:pPr marL="285750" indent="-285750">
              <a:buFont typeface="Wingdings" pitchFamily="2" charset="2"/>
              <a:buChar char="ü"/>
            </a:pPr>
            <a:endParaRPr lang="en-US" sz="1600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itchFamily="2" charset="2"/>
              <a:buChar char="§"/>
            </a:pP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Dead = average height of steps x width of steps x 24.5 </a:t>
            </a:r>
          </a:p>
          <a:p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= (15+17/2) x 2.1 x 24.5 =12.1kN/m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en-US" sz="1600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itchFamily="2" charset="2"/>
              <a:buChar char="§"/>
            </a:pP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Superimposed dead = width of steps x 3.5 = 2.1 x 3.5 = 7.5 </a:t>
            </a:r>
            <a:r>
              <a:rPr lang="en-US" sz="1600" dirty="0" err="1" smtClean="0">
                <a:latin typeface="Times New Roman" pitchFamily="18" charset="0"/>
                <a:cs typeface="Times New Roman" pitchFamily="18" charset="0"/>
              </a:rPr>
              <a:t>kN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/m</a:t>
            </a:r>
          </a:p>
          <a:p>
            <a:pPr marL="285750" indent="-285750">
              <a:buFont typeface="Wingdings" pitchFamily="2" charset="2"/>
              <a:buChar char="§"/>
            </a:pPr>
            <a:endParaRPr lang="en-US" sz="1600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itchFamily="2" charset="2"/>
              <a:buChar char="§"/>
            </a:pP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Live= width of steps x 5=2.1 x 5=10.5 </a:t>
            </a:r>
            <a:r>
              <a:rPr lang="en-US" sz="1600" dirty="0" err="1" smtClean="0">
                <a:latin typeface="Times New Roman" pitchFamily="18" charset="0"/>
                <a:cs typeface="Times New Roman" pitchFamily="18" charset="0"/>
              </a:rPr>
              <a:t>kN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/m . </a:t>
            </a:r>
          </a:p>
          <a:p>
            <a:pPr marL="285750" indent="-285750">
              <a:buFont typeface="Wingdings" pitchFamily="2" charset="2"/>
              <a:buChar char="§"/>
            </a:pPr>
            <a:endParaRPr lang="en-US" sz="1600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itchFamily="2" charset="2"/>
              <a:buChar char="§"/>
            </a:pP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W</a:t>
            </a:r>
            <a:r>
              <a:rPr lang="en-US" sz="1600" baseline="-25000" dirty="0">
                <a:latin typeface="Times New Roman" pitchFamily="18" charset="0"/>
                <a:cs typeface="Times New Roman" pitchFamily="18" charset="0"/>
              </a:rPr>
              <a:t>u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=1.2 x (12.1+7.5) + 1.6 x 10.5 = 42 </a:t>
            </a:r>
            <a:r>
              <a:rPr lang="en-US" sz="1600" dirty="0" err="1" smtClean="0">
                <a:latin typeface="Times New Roman" pitchFamily="18" charset="0"/>
                <a:cs typeface="Times New Roman" pitchFamily="18" charset="0"/>
              </a:rPr>
              <a:t>kN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/m. </a:t>
            </a:r>
          </a:p>
          <a:p>
            <a:pPr marL="285750" indent="-285750">
              <a:buFont typeface="Wingdings" pitchFamily="2" charset="2"/>
              <a:buChar char="§"/>
            </a:pPr>
            <a:endParaRPr lang="en-US" dirty="0"/>
          </a:p>
          <a:p>
            <a:endParaRPr lang="en-US" dirty="0"/>
          </a:p>
          <a:p>
            <a:pPr marL="285750" indent="-285750">
              <a:buFont typeface="Wingdings" pitchFamily="2" charset="2"/>
              <a:buChar char="§"/>
            </a:pPr>
            <a:endParaRPr lang="en-US" dirty="0"/>
          </a:p>
        </p:txBody>
      </p:sp>
      <p:sp>
        <p:nvSpPr>
          <p:cNvPr id="2" name="عنصر نائب لرقم الشريحة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8B7A0DC-C7A8-4E38-9E21-ADFE0436B18E}" type="slidenum">
              <a:rPr lang="en-US" smtClean="0"/>
              <a:pPr/>
              <a:t>150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8546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4" name="عنصر نائب للمحتوى 3"/>
              <p:cNvSpPr>
                <a:spLocks noGrp="1"/>
              </p:cNvSpPr>
              <p:nvPr>
                <p:ph idx="10"/>
              </p:nvPr>
            </p:nvSpPr>
            <p:spPr>
              <a:xfrm>
                <a:off x="2134072" y="476672"/>
                <a:ext cx="6758408" cy="5904656"/>
              </a:xfrm>
            </p:spPr>
            <p:txBody>
              <a:bodyPr/>
              <a:lstStyle/>
              <a:p>
                <a:pPr marL="285750" indent="-285750">
                  <a:buFont typeface="Wingdings" pitchFamily="2" charset="2"/>
                  <a:buChar char="Ø"/>
                </a:pPr>
                <a:r>
                  <a:rPr lang="en-US" sz="1600" dirty="0" smtClean="0">
                    <a:latin typeface="Times New Roman" pitchFamily="18" charset="0"/>
                    <a:cs typeface="Times New Roman" pitchFamily="18" charset="0"/>
                  </a:rPr>
                  <a:t>Flexural design </a:t>
                </a:r>
              </a:p>
              <a:p>
                <a:pPr marL="285750" indent="-285750">
                  <a:buFont typeface="Wingdings" pitchFamily="2" charset="2"/>
                  <a:buChar char="Ø"/>
                </a:pPr>
                <a:endParaRPr lang="en-US" sz="1600" dirty="0">
                  <a:latin typeface="Times New Roman" pitchFamily="18" charset="0"/>
                  <a:cs typeface="Times New Roman" pitchFamily="18" charset="0"/>
                </a:endParaRPr>
              </a:p>
              <a:p>
                <a:pPr marL="285750" indent="-285750">
                  <a:buFont typeface="Wingdings" pitchFamily="2" charset="2"/>
                  <a:buChar char="§"/>
                </a:pPr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M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1600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𝑊</m:t>
                        </m:r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 </m:t>
                        </m:r>
                        <m:sSup>
                          <m:sSupPr>
                            <m:ctrlPr>
                              <a:rPr lang="en-US" sz="1600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sz="1600" i="1">
                                <a:latin typeface="Cambria Math" panose="02040503050406030204" pitchFamily="18" charset="0"/>
                              </a:rPr>
                              <m:t>𝐿</m:t>
                            </m:r>
                          </m:e>
                          <m:sup>
                            <m:r>
                              <a:rPr lang="en-US" sz="16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8</m:t>
                        </m:r>
                      </m:den>
                    </m:f>
                    <m:r>
                      <a:rPr lang="en-US" sz="1600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= 52.9 </a:t>
                </a:r>
                <a:r>
                  <a:rPr lang="en-US" sz="1600" dirty="0" err="1">
                    <a:latin typeface="Times New Roman" pitchFamily="18" charset="0"/>
                    <a:cs typeface="Times New Roman" pitchFamily="18" charset="0"/>
                  </a:rPr>
                  <a:t>kN.m</a:t>
                </a:r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 </a:t>
                </a:r>
              </a:p>
              <a:p>
                <a:pPr marL="285750" indent="-285750">
                  <a:buFont typeface="Wingdings" pitchFamily="2" charset="2"/>
                  <a:buChar char="§"/>
                </a:pPr>
                <a:endParaRPr lang="en-US" sz="1600" dirty="0" smtClean="0">
                  <a:latin typeface="Times New Roman" pitchFamily="18" charset="0"/>
                  <a:cs typeface="Times New Roman" pitchFamily="18" charset="0"/>
                </a:endParaRPr>
              </a:p>
              <a:p>
                <a:pPr marL="285750" indent="-285750">
                  <a:buFont typeface="Wingdings" pitchFamily="2" charset="2"/>
                  <a:buChar char="§"/>
                </a:pPr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𝜌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1600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0</m:t>
                        </m:r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85</m:t>
                        </m:r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𝑓𝑐</m:t>
                        </m:r>
                      </m:num>
                      <m:den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𝑓𝑦</m:t>
                        </m:r>
                      </m:den>
                    </m:f>
                  </m:oMath>
                </a14:m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 ( 1-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sz="1600" i="1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−</m:t>
                        </m:r>
                        <m:f>
                          <m:fPr>
                            <m:ctrlPr>
                              <a:rPr lang="en-US" sz="1600" i="1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US" sz="16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  <m:r>
                              <a:rPr lang="en-US" sz="1600" i="1">
                                <a:latin typeface="Cambria Math" panose="02040503050406030204" pitchFamily="18" charset="0"/>
                              </a:rPr>
                              <m:t>.</m:t>
                            </m:r>
                            <m:r>
                              <a:rPr lang="en-US" sz="1600" i="1">
                                <a:latin typeface="Cambria Math" panose="02040503050406030204" pitchFamily="18" charset="0"/>
                              </a:rPr>
                              <m:t>61</m:t>
                            </m:r>
                            <m:r>
                              <a:rPr lang="en-US" sz="1600" i="1"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 sz="1600" i="1">
                                <a:latin typeface="Cambria Math" panose="02040503050406030204" pitchFamily="18" charset="0"/>
                              </a:rPr>
                              <m:t>𝑀𝑢</m:t>
                            </m:r>
                          </m:num>
                          <m:den>
                            <m:r>
                              <a:rPr lang="en-US" sz="1600" i="1">
                                <a:latin typeface="Cambria Math" panose="02040503050406030204" pitchFamily="18" charset="0"/>
                              </a:rPr>
                              <m:t>𝑏</m:t>
                            </m:r>
                            <m:sSup>
                              <m:sSupPr>
                                <m:ctrlPr>
                                  <a:rPr lang="en-US" sz="1600" i="1">
                                    <a:latin typeface="Cambria Math"/>
                                  </a:rPr>
                                </m:ctrlPr>
                              </m:sSupPr>
                              <m:e>
                                <m:r>
                                  <a:rPr lang="en-US" sz="1600" i="1">
                                    <a:latin typeface="Cambria Math" panose="02040503050406030204" pitchFamily="18" charset="0"/>
                                  </a:rPr>
                                  <m:t>𝑑</m:t>
                                </m:r>
                              </m:e>
                              <m:sup>
                                <m:r>
                                  <a:rPr lang="en-US" sz="1600" i="1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en-US" sz="1600" i="1">
                                <a:latin typeface="Cambria Math" panose="02040503050406030204" pitchFamily="18" charset="0"/>
                              </a:rPr>
                              <m:t>𝑓𝑐</m:t>
                            </m:r>
                          </m:den>
                        </m:f>
                      </m:e>
                    </m:rad>
                  </m:oMath>
                </a14:m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 )</a:t>
                </a:r>
              </a:p>
              <a:p>
                <a:pPr marL="285750" indent="-285750">
                  <a:buFont typeface="Wingdings" pitchFamily="2" charset="2"/>
                  <a:buChar char="§"/>
                </a:pPr>
                <a:endParaRPr lang="en-US" sz="1600" dirty="0" smtClean="0">
                  <a:latin typeface="Times New Roman" pitchFamily="18" charset="0"/>
                  <a:cs typeface="Times New Roman" pitchFamily="18" charset="0"/>
                </a:endParaRPr>
              </a:p>
              <a:p>
                <a:pPr marL="285750" indent="-285750">
                  <a:buFont typeface="Wingdings" pitchFamily="2" charset="2"/>
                  <a:buChar char="§"/>
                </a:pPr>
                <a:r>
                  <a:rPr lang="en-US" sz="1600" dirty="0" smtClean="0">
                    <a:latin typeface="Times New Roman" pitchFamily="18" charset="0"/>
                    <a:cs typeface="Times New Roman" pitchFamily="18" charset="0"/>
                  </a:rPr>
                  <a:t>ρ </a:t>
                </a:r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= 0.009 &gt; </a:t>
                </a:r>
                <a:r>
                  <a:rPr lang="en-US" sz="1600" dirty="0" smtClean="0">
                    <a:latin typeface="Times New Roman" pitchFamily="18" charset="0"/>
                    <a:cs typeface="Times New Roman" pitchFamily="18" charset="0"/>
                  </a:rPr>
                  <a:t>0.0033</a:t>
                </a:r>
              </a:p>
              <a:p>
                <a:pPr marL="285750" indent="-285750">
                  <a:buFont typeface="Wingdings" pitchFamily="2" charset="2"/>
                  <a:buChar char="§"/>
                </a:pPr>
                <a:endParaRPr lang="en-US" sz="1600" dirty="0">
                  <a:latin typeface="Times New Roman" pitchFamily="18" charset="0"/>
                  <a:cs typeface="Times New Roman" pitchFamily="18" charset="0"/>
                </a:endParaRPr>
              </a:p>
              <a:p>
                <a:pPr marL="285750" indent="-285750">
                  <a:buFont typeface="Wingdings" pitchFamily="2" charset="2"/>
                  <a:buChar char="§"/>
                </a:pPr>
                <a:r>
                  <a:rPr lang="en-US" sz="1600" dirty="0" err="1">
                    <a:latin typeface="Times New Roman" pitchFamily="18" charset="0"/>
                    <a:cs typeface="Times New Roman" pitchFamily="18" charset="0"/>
                  </a:rPr>
                  <a:t>ρ</a:t>
                </a:r>
                <a:r>
                  <a:rPr lang="en-US" sz="1600" baseline="-25000" dirty="0" err="1">
                    <a:latin typeface="Times New Roman" pitchFamily="18" charset="0"/>
                    <a:cs typeface="Times New Roman" pitchFamily="18" charset="0"/>
                  </a:rPr>
                  <a:t>max</a:t>
                </a:r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= 0.375 β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1600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sz="1600">
                            <a:latin typeface="Cambria Math" panose="02040503050406030204" pitchFamily="18" charset="0"/>
                          </a:rPr>
                          <m:t>0</m:t>
                        </m:r>
                        <m:r>
                          <a:rPr lang="en-US" sz="1600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sz="1600">
                            <a:latin typeface="Cambria Math" panose="02040503050406030204" pitchFamily="18" charset="0"/>
                          </a:rPr>
                          <m:t>85</m:t>
                        </m:r>
                        <m:r>
                          <a:rPr lang="en-US" sz="160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 sz="1600">
                            <a:latin typeface="Cambria Math" panose="02040503050406030204" pitchFamily="18" charset="0"/>
                          </a:rPr>
                          <m:t>fc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sz="1600">
                            <a:latin typeface="Cambria Math" panose="02040503050406030204" pitchFamily="18" charset="0"/>
                          </a:rPr>
                          <m:t>fy</m:t>
                        </m:r>
                      </m:den>
                    </m:f>
                  </m:oMath>
                </a14:m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 = 0.015 ( where </a:t>
                </a:r>
                <a14:m>
                  <m:oMath xmlns:m="http://schemas.openxmlformats.org/officeDocument/2006/math">
                    <m:r>
                      <a:rPr lang="en-US" sz="1600" i="1">
                        <a:latin typeface="Cambria Math" panose="02040503050406030204" pitchFamily="18" charset="0"/>
                      </a:rPr>
                      <m:t>𝛽</m:t>
                    </m:r>
                  </m:oMath>
                </a14:m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= 0.85 for f</a:t>
                </a:r>
                <a:r>
                  <a:rPr lang="en-US" sz="1600" baseline="-25000" dirty="0">
                    <a:latin typeface="Times New Roman" pitchFamily="18" charset="0"/>
                    <a:cs typeface="Times New Roman" pitchFamily="18" charset="0"/>
                  </a:rPr>
                  <a:t>c</a:t>
                </a:r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1600" i="1">
                        <a:latin typeface="Cambria Math" panose="02040503050406030204" pitchFamily="18" charset="0"/>
                      </a:rPr>
                      <m:t>≤</m:t>
                    </m:r>
                  </m:oMath>
                </a14:m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 28 </a:t>
                </a:r>
                <a:r>
                  <a:rPr lang="en-US" sz="1600" dirty="0" err="1">
                    <a:latin typeface="Times New Roman" pitchFamily="18" charset="0"/>
                    <a:cs typeface="Times New Roman" pitchFamily="18" charset="0"/>
                  </a:rPr>
                  <a:t>MPa</a:t>
                </a:r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 ) </a:t>
                </a:r>
              </a:p>
              <a:p>
                <a:pPr marL="285750" indent="-285750">
                  <a:buFont typeface="Wingdings" pitchFamily="2" charset="2"/>
                  <a:buChar char="§"/>
                </a:pPr>
                <a:endParaRPr lang="en-US" sz="1600" dirty="0" smtClean="0">
                  <a:latin typeface="Times New Roman" pitchFamily="18" charset="0"/>
                  <a:cs typeface="Times New Roman" pitchFamily="18" charset="0"/>
                </a:endParaRPr>
              </a:p>
              <a:p>
                <a:pPr marL="285750" indent="-285750">
                  <a:buFont typeface="Wingdings" pitchFamily="2" charset="2"/>
                  <a:buChar char="§"/>
                </a:pPr>
                <a:r>
                  <a:rPr lang="en-US" sz="1600" b="1" dirty="0">
                    <a:latin typeface="Times New Roman" pitchFamily="18" charset="0"/>
                    <a:cs typeface="Times New Roman" pitchFamily="18" charset="0"/>
                  </a:rPr>
                  <a:t>A</a:t>
                </a:r>
                <a:r>
                  <a:rPr lang="en-US" sz="1600" b="1" baseline="-25000" dirty="0">
                    <a:latin typeface="Times New Roman" pitchFamily="18" charset="0"/>
                    <a:cs typeface="Times New Roman" pitchFamily="18" charset="0"/>
                  </a:rPr>
                  <a:t>s</a:t>
                </a:r>
                <a:r>
                  <a:rPr lang="en-US" sz="1600" b="1" dirty="0">
                    <a:latin typeface="Times New Roman" pitchFamily="18" charset="0"/>
                    <a:cs typeface="Times New Roman" pitchFamily="18" charset="0"/>
                  </a:rPr>
                  <a:t> = 0.009 x 150 x1000 = 1370 mm</a:t>
                </a:r>
                <a:r>
                  <a:rPr lang="en-US" sz="1600" b="1" baseline="30000" dirty="0">
                    <a:latin typeface="Times New Roman" pitchFamily="18" charset="0"/>
                    <a:cs typeface="Times New Roman" pitchFamily="18" charset="0"/>
                  </a:rPr>
                  <a:t>2</a:t>
                </a:r>
                <a:r>
                  <a:rPr lang="en-US" sz="1600" b="1" dirty="0">
                    <a:latin typeface="Times New Roman" pitchFamily="18" charset="0"/>
                    <a:cs typeface="Times New Roman" pitchFamily="18" charset="0"/>
                  </a:rPr>
                  <a:t>, 9Ø14/ m in longitudinal direction</a:t>
                </a:r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. </a:t>
                </a:r>
                <a:endParaRPr lang="en-US" sz="1600" dirty="0" smtClean="0">
                  <a:latin typeface="Times New Roman" pitchFamily="18" charset="0"/>
                  <a:cs typeface="Times New Roman" pitchFamily="18" charset="0"/>
                </a:endParaRPr>
              </a:p>
              <a:p>
                <a:pPr marL="285750" indent="-285750">
                  <a:buFont typeface="Wingdings" pitchFamily="2" charset="2"/>
                  <a:buChar char="§"/>
                </a:pPr>
                <a:endParaRPr lang="en-US" sz="1600" dirty="0">
                  <a:latin typeface="Times New Roman" pitchFamily="18" charset="0"/>
                  <a:cs typeface="Times New Roman" pitchFamily="18" charset="0"/>
                </a:endParaRPr>
              </a:p>
              <a:p>
                <a:pPr marL="285750" indent="-285750">
                  <a:buFont typeface="Wingdings" pitchFamily="2" charset="2"/>
                  <a:buChar char="§"/>
                </a:pPr>
                <a:r>
                  <a:rPr lang="en-US" sz="1600" b="1" dirty="0" err="1">
                    <a:latin typeface="Times New Roman" pitchFamily="18" charset="0"/>
                    <a:cs typeface="Times New Roman" pitchFamily="18" charset="0"/>
                  </a:rPr>
                  <a:t>A</a:t>
                </a:r>
                <a:r>
                  <a:rPr lang="en-US" sz="1600" b="1" baseline="-25000" dirty="0" err="1">
                    <a:latin typeface="Times New Roman" pitchFamily="18" charset="0"/>
                    <a:cs typeface="Times New Roman" pitchFamily="18" charset="0"/>
                  </a:rPr>
                  <a:t>smin</a:t>
                </a:r>
                <a:r>
                  <a:rPr lang="en-US" sz="1600" b="1" baseline="-25000" dirty="0"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en-US" sz="1600" b="1" dirty="0">
                    <a:latin typeface="Times New Roman" pitchFamily="18" charset="0"/>
                    <a:cs typeface="Times New Roman" pitchFamily="18" charset="0"/>
                  </a:rPr>
                  <a:t>= </a:t>
                </a:r>
                <a:r>
                  <a:rPr lang="en-US" sz="1600" b="1" dirty="0" err="1">
                    <a:latin typeface="Times New Roman" pitchFamily="18" charset="0"/>
                    <a:cs typeface="Times New Roman" pitchFamily="18" charset="0"/>
                  </a:rPr>
                  <a:t>ρ</a:t>
                </a:r>
                <a:r>
                  <a:rPr lang="en-US" sz="1600" b="1" baseline="-25000" dirty="0" err="1">
                    <a:latin typeface="Times New Roman" pitchFamily="18" charset="0"/>
                    <a:cs typeface="Times New Roman" pitchFamily="18" charset="0"/>
                  </a:rPr>
                  <a:t>min</a:t>
                </a:r>
                <a:r>
                  <a:rPr lang="en-US" sz="1600" b="1" dirty="0">
                    <a:latin typeface="Times New Roman" pitchFamily="18" charset="0"/>
                    <a:cs typeface="Times New Roman" pitchFamily="18" charset="0"/>
                  </a:rPr>
                  <a:t> x b x h  = 492 mm</a:t>
                </a:r>
                <a:r>
                  <a:rPr lang="en-US" sz="1600" b="1" baseline="30000" dirty="0">
                    <a:latin typeface="Times New Roman" pitchFamily="18" charset="0"/>
                    <a:cs typeface="Times New Roman" pitchFamily="18" charset="0"/>
                  </a:rPr>
                  <a:t>2</a:t>
                </a:r>
                <a:r>
                  <a:rPr lang="en-US" sz="1600" b="1" dirty="0">
                    <a:latin typeface="Times New Roman" pitchFamily="18" charset="0"/>
                    <a:cs typeface="Times New Roman" pitchFamily="18" charset="0"/>
                  </a:rPr>
                  <a:t>, 4Ø14/ m in transverse </a:t>
                </a:r>
                <a:r>
                  <a:rPr lang="en-US" sz="1600" b="1" dirty="0" smtClean="0">
                    <a:latin typeface="Times New Roman" pitchFamily="18" charset="0"/>
                    <a:cs typeface="Times New Roman" pitchFamily="18" charset="0"/>
                  </a:rPr>
                  <a:t>direction</a:t>
                </a:r>
              </a:p>
              <a:p>
                <a:pPr marL="285750" indent="-285750">
                  <a:buFont typeface="Wingdings" pitchFamily="2" charset="2"/>
                  <a:buChar char="§"/>
                </a:pPr>
                <a:endParaRPr lang="en-US" dirty="0"/>
              </a:p>
              <a:p>
                <a:pPr marL="285750" indent="-285750">
                  <a:buFont typeface="Wingdings" pitchFamily="2" charset="2"/>
                  <a:buChar char="§"/>
                </a:pPr>
                <a:endParaRPr lang="en-US" dirty="0"/>
              </a:p>
              <a:p>
                <a:pPr marL="285750" indent="-285750">
                  <a:buFont typeface="Wingdings" pitchFamily="2" charset="2"/>
                  <a:buChar char="§"/>
                </a:pPr>
                <a:endParaRPr lang="en-US" dirty="0"/>
              </a:p>
              <a:p>
                <a:pPr marL="285750" indent="-285750">
                  <a:buFont typeface="Wingdings" pitchFamily="2" charset="2"/>
                  <a:buChar char="§"/>
                </a:pPr>
                <a:endParaRPr lang="en-US" dirty="0"/>
              </a:p>
            </p:txBody>
          </p:sp>
        </mc:Choice>
        <mc:Fallback xmlns="">
          <p:sp>
            <p:nvSpPr>
              <p:cNvPr id="4" name="عنصر نائب للمحتوى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0"/>
              </p:nvPr>
            </p:nvSpPr>
            <p:spPr>
              <a:xfrm>
                <a:off x="2134072" y="476672"/>
                <a:ext cx="6758408" cy="5904656"/>
              </a:xfrm>
              <a:blipFill rotWithShape="1">
                <a:blip r:embed="rId2"/>
                <a:stretch>
                  <a:fillRect t="-31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عنصر نائب لرقم الشريحة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8B7A0DC-C7A8-4E38-9E21-ADFE0436B18E}" type="slidenum">
              <a:rPr lang="en-US" smtClean="0"/>
              <a:pPr/>
              <a:t>151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7480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4" name="عنصر نائب للمحتوى 3"/>
              <p:cNvSpPr>
                <a:spLocks noGrp="1"/>
              </p:cNvSpPr>
              <p:nvPr>
                <p:ph idx="10"/>
              </p:nvPr>
            </p:nvSpPr>
            <p:spPr>
              <a:xfrm>
                <a:off x="2134072" y="260648"/>
                <a:ext cx="6563072" cy="6120680"/>
              </a:xfrm>
            </p:spPr>
            <p:txBody>
              <a:bodyPr/>
              <a:lstStyle/>
              <a:p>
                <a:pPr marL="285750" indent="-285750">
                  <a:buFont typeface="Wingdings" pitchFamily="2" charset="2"/>
                  <a:buChar char="Ø"/>
                </a:pPr>
                <a:r>
                  <a:rPr lang="en-US" sz="1600" dirty="0" smtClean="0">
                    <a:latin typeface="Times New Roman" pitchFamily="18" charset="0"/>
                    <a:cs typeface="Times New Roman" pitchFamily="18" charset="0"/>
                  </a:rPr>
                  <a:t>Shear design </a:t>
                </a:r>
              </a:p>
              <a:p>
                <a:pPr marL="285750" indent="-285750">
                  <a:buFont typeface="Wingdings" pitchFamily="2" charset="2"/>
                  <a:buChar char="Ø"/>
                </a:pPr>
                <a:endParaRPr lang="en-US" sz="1600" dirty="0">
                  <a:latin typeface="Times New Roman" pitchFamily="18" charset="0"/>
                  <a:cs typeface="Times New Roman" pitchFamily="18" charset="0"/>
                </a:endParaRPr>
              </a:p>
              <a:p>
                <a:pPr marL="285750" indent="-285750">
                  <a:buFont typeface="Wingdings" pitchFamily="2" charset="2"/>
                  <a:buChar char="§"/>
                </a:pPr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V</a:t>
                </a:r>
                <a:r>
                  <a:rPr lang="en-US" sz="1600" baseline="-25000" dirty="0">
                    <a:latin typeface="Times New Roman" pitchFamily="18" charset="0"/>
                    <a:cs typeface="Times New Roman" pitchFamily="18" charset="0"/>
                  </a:rPr>
                  <a:t>u</a:t>
                </a:r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1600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𝑊</m:t>
                        </m:r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𝐿</m:t>
                        </m:r>
                      </m:num>
                      <m:den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 = 68.2 </a:t>
                </a:r>
                <a:r>
                  <a:rPr lang="en-US" sz="1600" dirty="0" err="1">
                    <a:latin typeface="Times New Roman" pitchFamily="18" charset="0"/>
                    <a:cs typeface="Times New Roman" pitchFamily="18" charset="0"/>
                  </a:rPr>
                  <a:t>kN</a:t>
                </a:r>
                <a:r>
                  <a:rPr lang="en-US" sz="1600" dirty="0" err="1" smtClean="0">
                    <a:latin typeface="Times New Roman" pitchFamily="18" charset="0"/>
                    <a:cs typeface="Times New Roman" pitchFamily="18" charset="0"/>
                  </a:rPr>
                  <a:t>.</a:t>
                </a:r>
                <a:endParaRPr lang="en-US" sz="1600" dirty="0" smtClean="0">
                  <a:latin typeface="Times New Roman" pitchFamily="18" charset="0"/>
                  <a:cs typeface="Times New Roman" pitchFamily="18" charset="0"/>
                </a:endParaRPr>
              </a:p>
              <a:p>
                <a:pPr marL="285750" indent="-285750">
                  <a:buFont typeface="Wingdings" pitchFamily="2" charset="2"/>
                  <a:buChar char="§"/>
                </a:pPr>
                <a:endParaRPr lang="en-US" sz="1600" dirty="0">
                  <a:latin typeface="Times New Roman" pitchFamily="18" charset="0"/>
                  <a:cs typeface="Times New Roman" pitchFamily="18" charset="0"/>
                </a:endParaRPr>
              </a:p>
              <a:p>
                <a:pPr marL="285750" indent="-285750">
                  <a:buFont typeface="Wingdings" pitchFamily="2" charset="2"/>
                  <a:buChar char="§"/>
                </a:pPr>
                <a:r>
                  <a:rPr lang="en-US" sz="1600" dirty="0" err="1" smtClean="0">
                    <a:latin typeface="Times New Roman" pitchFamily="18" charset="0"/>
                    <a:cs typeface="Times New Roman" pitchFamily="18" charset="0"/>
                  </a:rPr>
                  <a:t>V</a:t>
                </a:r>
                <a:r>
                  <a:rPr lang="en-US" sz="1600" baseline="-25000" dirty="0" err="1" smtClean="0">
                    <a:latin typeface="Times New Roman" pitchFamily="18" charset="0"/>
                    <a:cs typeface="Times New Roman" pitchFamily="18" charset="0"/>
                  </a:rPr>
                  <a:t>n</a:t>
                </a:r>
                <a:r>
                  <a:rPr lang="en-US" sz="1600" dirty="0" smtClean="0"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= V</a:t>
                </a:r>
                <a:r>
                  <a:rPr lang="en-US" sz="1600" baseline="-25000" dirty="0">
                    <a:latin typeface="Times New Roman" pitchFamily="18" charset="0"/>
                    <a:cs typeface="Times New Roman" pitchFamily="18" charset="0"/>
                  </a:rPr>
                  <a:t>u</a:t>
                </a:r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/∅ = 68.2/0.75  = 91 </a:t>
                </a:r>
                <a:r>
                  <a:rPr lang="en-US" sz="1600" dirty="0" err="1" smtClean="0">
                    <a:latin typeface="Times New Roman" pitchFamily="18" charset="0"/>
                    <a:cs typeface="Times New Roman" pitchFamily="18" charset="0"/>
                  </a:rPr>
                  <a:t>kN</a:t>
                </a:r>
                <a:endParaRPr lang="en-US" sz="1600" dirty="0" smtClean="0">
                  <a:latin typeface="Times New Roman" pitchFamily="18" charset="0"/>
                  <a:cs typeface="Times New Roman" pitchFamily="18" charset="0"/>
                </a:endParaRPr>
              </a:p>
              <a:p>
                <a:pPr marL="285750" indent="-285750">
                  <a:buFont typeface="Wingdings" pitchFamily="2" charset="2"/>
                  <a:buChar char="§"/>
                </a:pPr>
                <a:endParaRPr lang="en-US" sz="1600" dirty="0">
                  <a:latin typeface="Times New Roman" pitchFamily="18" charset="0"/>
                  <a:cs typeface="Times New Roman" pitchFamily="18" charset="0"/>
                </a:endParaRPr>
              </a:p>
              <a:p>
                <a:pPr marL="285750" indent="-285750">
                  <a:buFont typeface="Wingdings" pitchFamily="2" charset="2"/>
                  <a:buChar char="§"/>
                </a:pPr>
                <a:r>
                  <a:rPr lang="en-US" sz="1600" dirty="0" err="1">
                    <a:latin typeface="Times New Roman" pitchFamily="18" charset="0"/>
                    <a:cs typeface="Times New Roman" pitchFamily="18" charset="0"/>
                  </a:rPr>
                  <a:t>V</a:t>
                </a:r>
                <a:r>
                  <a:rPr lang="en-US" sz="1600" baseline="-25000" dirty="0" err="1">
                    <a:latin typeface="Times New Roman" pitchFamily="18" charset="0"/>
                    <a:cs typeface="Times New Roman" pitchFamily="18" charset="0"/>
                  </a:rPr>
                  <a:t>c</a:t>
                </a:r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 =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1600" i="1">
                            <a:latin typeface="Cambria Math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sz="1600" i="1">
                                <a:latin typeface="Cambria Math"/>
                              </a:rPr>
                            </m:ctrlPr>
                          </m:radPr>
                          <m:deg/>
                          <m:e>
                            <m:r>
                              <a:rPr lang="en-US" sz="1600" i="1">
                                <a:latin typeface="Cambria Math" panose="02040503050406030204" pitchFamily="18" charset="0"/>
                              </a:rPr>
                              <m:t>𝑓𝑐</m:t>
                            </m:r>
                          </m:e>
                        </m:rad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 </m:t>
                        </m:r>
                      </m:num>
                      <m:den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6</m:t>
                        </m:r>
                      </m:den>
                    </m:f>
                  </m:oMath>
                </a14:m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en-US" sz="1600" dirty="0" err="1">
                    <a:latin typeface="Times New Roman" pitchFamily="18" charset="0"/>
                    <a:cs typeface="Times New Roman" pitchFamily="18" charset="0"/>
                  </a:rPr>
                  <a:t>bd</a:t>
                </a:r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 =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1600" i="1">
                            <a:latin typeface="Cambria Math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sz="1600" i="1">
                                <a:latin typeface="Cambria Math"/>
                              </a:rPr>
                            </m:ctrlPr>
                          </m:radPr>
                          <m:deg/>
                          <m:e>
                            <m:r>
                              <a:rPr lang="en-US" sz="1600" i="1">
                                <a:latin typeface="Cambria Math" panose="02040503050406030204" pitchFamily="18" charset="0"/>
                              </a:rPr>
                              <m:t>24</m:t>
                            </m:r>
                          </m:e>
                        </m:rad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 </m:t>
                        </m:r>
                      </m:num>
                      <m:den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6</m:t>
                        </m:r>
                      </m:den>
                    </m:f>
                  </m:oMath>
                </a14:m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 x 1000 x 130 = 106 </a:t>
                </a:r>
                <a:r>
                  <a:rPr lang="en-US" sz="1600" dirty="0" err="1" smtClean="0">
                    <a:latin typeface="Times New Roman" pitchFamily="18" charset="0"/>
                    <a:cs typeface="Times New Roman" pitchFamily="18" charset="0"/>
                  </a:rPr>
                  <a:t>kN</a:t>
                </a:r>
                <a:endParaRPr lang="en-US" sz="1600" dirty="0" smtClean="0">
                  <a:latin typeface="Times New Roman" pitchFamily="18" charset="0"/>
                  <a:cs typeface="Times New Roman" pitchFamily="18" charset="0"/>
                </a:endParaRPr>
              </a:p>
              <a:p>
                <a:pPr marL="285750" indent="-285750">
                  <a:buFont typeface="Wingdings" pitchFamily="2" charset="2"/>
                  <a:buChar char="§"/>
                </a:pPr>
                <a:endParaRPr lang="en-US" sz="1600" dirty="0">
                  <a:latin typeface="Times New Roman" pitchFamily="18" charset="0"/>
                  <a:cs typeface="Times New Roman" pitchFamily="18" charset="0"/>
                </a:endParaRPr>
              </a:p>
              <a:p>
                <a:pPr marL="285750" indent="-285750">
                  <a:buFont typeface="Wingdings" pitchFamily="2" charset="2"/>
                  <a:buChar char="§"/>
                </a:pPr>
                <a:r>
                  <a:rPr lang="en-US" sz="1600" dirty="0" err="1" smtClean="0">
                    <a:latin typeface="Times New Roman" pitchFamily="18" charset="0"/>
                    <a:cs typeface="Times New Roman" pitchFamily="18" charset="0"/>
                  </a:rPr>
                  <a:t>V</a:t>
                </a:r>
                <a:r>
                  <a:rPr lang="en-US" sz="1600" baseline="-25000" dirty="0" err="1" smtClean="0">
                    <a:latin typeface="Times New Roman" pitchFamily="18" charset="0"/>
                    <a:cs typeface="Times New Roman" pitchFamily="18" charset="0"/>
                  </a:rPr>
                  <a:t>c</a:t>
                </a:r>
                <a:r>
                  <a:rPr lang="en-US" sz="1600" dirty="0" smtClean="0"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&gt; </a:t>
                </a:r>
                <a:r>
                  <a:rPr lang="en-US" sz="1600" dirty="0" err="1">
                    <a:latin typeface="Times New Roman" pitchFamily="18" charset="0"/>
                    <a:cs typeface="Times New Roman" pitchFamily="18" charset="0"/>
                  </a:rPr>
                  <a:t>V</a:t>
                </a:r>
                <a:r>
                  <a:rPr lang="en-US" sz="1600" baseline="-25000" dirty="0" err="1">
                    <a:latin typeface="Times New Roman" pitchFamily="18" charset="0"/>
                    <a:cs typeface="Times New Roman" pitchFamily="18" charset="0"/>
                  </a:rPr>
                  <a:t>n</a:t>
                </a:r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  , so use minimum shear reinforcement </a:t>
                </a:r>
                <a:r>
                  <a:rPr lang="en-US" sz="1600" dirty="0" smtClean="0">
                    <a:latin typeface="Times New Roman" pitchFamily="18" charset="0"/>
                    <a:cs typeface="Times New Roman" pitchFamily="18" charset="0"/>
                  </a:rPr>
                  <a:t>.</a:t>
                </a:r>
              </a:p>
              <a:p>
                <a:endParaRPr lang="en-US" sz="1600" dirty="0">
                  <a:latin typeface="Times New Roman" pitchFamily="18" charset="0"/>
                  <a:cs typeface="Times New Roman" pitchFamily="18" charset="0"/>
                </a:endParaRPr>
              </a:p>
              <a:p>
                <a:pPr marL="285750" indent="-285750">
                  <a:buFont typeface="Wingdings" pitchFamily="2" charset="2"/>
                  <a:buChar char="§"/>
                </a:pPr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( Av/s )</a:t>
                </a:r>
                <a:r>
                  <a:rPr lang="en-US" sz="1600" baseline="-25000" dirty="0">
                    <a:latin typeface="Times New Roman" pitchFamily="18" charset="0"/>
                    <a:cs typeface="Times New Roman" pitchFamily="18" charset="0"/>
                  </a:rPr>
                  <a:t>min </a:t>
                </a:r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= max. (0.062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sz="1600" i="1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𝑓𝑐</m:t>
                        </m:r>
                      </m:e>
                    </m:rad>
                  </m:oMath>
                </a14:m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1600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𝑏𝑤</m:t>
                        </m:r>
                      </m:num>
                      <m:den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𝑓𝑦𝑡</m:t>
                        </m:r>
                      </m:den>
                    </m:f>
                  </m:oMath>
                </a14:m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 ,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1600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0</m:t>
                        </m:r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35</m:t>
                        </m:r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𝑏𝑤</m:t>
                        </m:r>
                      </m:num>
                      <m:den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𝑓𝑦𝑡</m:t>
                        </m:r>
                      </m:den>
                    </m:f>
                  </m:oMath>
                </a14:m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) = 0.833   mm</a:t>
                </a:r>
                <a:r>
                  <a:rPr lang="en-US" sz="1600" baseline="30000" dirty="0">
                    <a:latin typeface="Times New Roman" pitchFamily="18" charset="0"/>
                    <a:cs typeface="Times New Roman" pitchFamily="18" charset="0"/>
                  </a:rPr>
                  <a:t>2</a:t>
                </a:r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/mm </a:t>
                </a:r>
                <a:endParaRPr lang="en-US" sz="1600" dirty="0" smtClean="0">
                  <a:latin typeface="Times New Roman" pitchFamily="18" charset="0"/>
                  <a:cs typeface="Times New Roman" pitchFamily="18" charset="0"/>
                </a:endParaRPr>
              </a:p>
              <a:p>
                <a:pPr marL="285750" indent="-285750">
                  <a:buFont typeface="Wingdings" pitchFamily="2" charset="2"/>
                  <a:buChar char="§"/>
                </a:pPr>
                <a:endParaRPr lang="en-US" sz="1600" dirty="0">
                  <a:latin typeface="Times New Roman" pitchFamily="18" charset="0"/>
                  <a:cs typeface="Times New Roman" pitchFamily="18" charset="0"/>
                </a:endParaRPr>
              </a:p>
              <a:p>
                <a:pPr marL="285750" indent="-285750">
                  <a:buFont typeface="Wingdings" pitchFamily="2" charset="2"/>
                  <a:buChar char="§"/>
                </a:pPr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S = Av/0.833 = 2 x 79/ 0.833 = 185 mm </a:t>
                </a:r>
                <a:endParaRPr lang="en-US" sz="1600" dirty="0" smtClean="0">
                  <a:latin typeface="Times New Roman" pitchFamily="18" charset="0"/>
                  <a:cs typeface="Times New Roman" pitchFamily="18" charset="0"/>
                </a:endParaRPr>
              </a:p>
              <a:p>
                <a:pPr marL="285750" indent="-285750">
                  <a:buFont typeface="Wingdings" pitchFamily="2" charset="2"/>
                  <a:buChar char="§"/>
                </a:pPr>
                <a:endParaRPr lang="en-US" sz="1600" dirty="0">
                  <a:latin typeface="Times New Roman" pitchFamily="18" charset="0"/>
                  <a:cs typeface="Times New Roman" pitchFamily="18" charset="0"/>
                </a:endParaRPr>
              </a:p>
              <a:p>
                <a:pPr marL="285750" indent="-285750">
                  <a:buFont typeface="Wingdings" pitchFamily="2" charset="2"/>
                  <a:buChar char="§"/>
                </a:pPr>
                <a:r>
                  <a:rPr lang="en-US" sz="1600" b="1" dirty="0">
                    <a:latin typeface="Times New Roman" pitchFamily="18" charset="0"/>
                    <a:cs typeface="Times New Roman" pitchFamily="18" charset="0"/>
                  </a:rPr>
                  <a:t>Shear reinforcement (stirrups</a:t>
                </a:r>
                <a:r>
                  <a:rPr lang="en-US" sz="1600" b="1" dirty="0" smtClean="0">
                    <a:latin typeface="Times New Roman" pitchFamily="18" charset="0"/>
                    <a:cs typeface="Times New Roman" pitchFamily="18" charset="0"/>
                  </a:rPr>
                  <a:t>) :  </a:t>
                </a:r>
                <a:r>
                  <a:rPr lang="en-US" sz="1600" b="1" dirty="0">
                    <a:latin typeface="Times New Roman" pitchFamily="18" charset="0"/>
                    <a:cs typeface="Times New Roman" pitchFamily="18" charset="0"/>
                  </a:rPr>
                  <a:t>5Ø10/ m</a:t>
                </a:r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4" name="عنصر نائب للمحتوى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0"/>
              </p:nvPr>
            </p:nvSpPr>
            <p:spPr>
              <a:xfrm>
                <a:off x="2134072" y="260648"/>
                <a:ext cx="6563072" cy="6120680"/>
              </a:xfrm>
              <a:blipFill rotWithShape="1">
                <a:blip r:embed="rId2"/>
                <a:stretch>
                  <a:fillRect t="-29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عنصر نائب لرقم الشريحة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8B7A0DC-C7A8-4E38-9E21-ADFE0436B18E}" type="slidenum">
              <a:rPr lang="en-US" smtClean="0"/>
              <a:pPr/>
              <a:t>152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3828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صورة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374"/>
          <a:stretch/>
        </p:blipFill>
        <p:spPr>
          <a:xfrm>
            <a:off x="1619672" y="1358346"/>
            <a:ext cx="7305964" cy="4496427"/>
          </a:xfrm>
          <a:prstGeom prst="rect">
            <a:avLst/>
          </a:prstGeom>
        </p:spPr>
      </p:pic>
      <p:sp>
        <p:nvSpPr>
          <p:cNvPr id="2" name="عنصر نائب لرقم الشريحة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8B7A0DC-C7A8-4E38-9E21-ADFE0436B18E}" type="slidenum">
              <a:rPr lang="en-US" smtClean="0"/>
              <a:pPr/>
              <a:t>153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7780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619672" y="0"/>
            <a:ext cx="7524328" cy="5373216"/>
          </a:xfrm>
        </p:spPr>
        <p:txBody>
          <a:bodyPr/>
          <a:lstStyle/>
          <a:p>
            <a:pPr algn="ctr"/>
            <a:r>
              <a:rPr lang="en-US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THANK YOU FOR LISTENING</a:t>
            </a:r>
            <a:br>
              <a:rPr lang="en-US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endParaRPr lang="en-US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صورة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9912" y="2852936"/>
            <a:ext cx="3240000" cy="3240000"/>
          </a:xfrm>
          <a:prstGeom prst="rect">
            <a:avLst/>
          </a:prstGeom>
        </p:spPr>
      </p:pic>
      <p:sp>
        <p:nvSpPr>
          <p:cNvPr id="3" name="عنصر نائب لرقم الشريحة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8B7A0DC-C7A8-4E38-9E21-ADFE0436B18E}" type="slidenum">
              <a:rPr lang="en-US" smtClean="0"/>
              <a:pPr/>
              <a:t>154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9379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6BB5CDC0-5606-4A4C-BEF9-90744869B3CD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2134072" y="620688"/>
            <a:ext cx="6563072" cy="5976664"/>
          </a:xfrm>
        </p:spPr>
        <p:txBody>
          <a:bodyPr/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Determination of site classification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US" sz="18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Site class is C 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2104756"/>
            <a:ext cx="5486400" cy="3621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عنصر نائب لرقم الشريحة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8B7A0DC-C7A8-4E38-9E21-ADFE0436B18E}" type="slidenum">
              <a:rPr lang="en-US" smtClean="0"/>
              <a:pPr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9068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صر نائب للمحتوى 3"/>
          <p:cNvSpPr>
            <a:spLocks noGrp="1"/>
          </p:cNvSpPr>
          <p:nvPr>
            <p:ph idx="10"/>
          </p:nvPr>
        </p:nvSpPr>
        <p:spPr>
          <a:xfrm>
            <a:off x="2134072" y="476672"/>
            <a:ext cx="6563072" cy="6048672"/>
          </a:xfrm>
        </p:spPr>
        <p:txBody>
          <a:bodyPr/>
          <a:lstStyle/>
          <a:p>
            <a:pPr marL="285750" indent="-285750">
              <a:buFont typeface="Wingdings" pitchFamily="2" charset="2"/>
              <a:buChar char="q"/>
            </a:pP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Determination of response accelerations </a:t>
            </a:r>
            <a:r>
              <a:rPr lang="en-US" sz="1800" dirty="0" err="1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en-US" sz="1800" baseline="-25000" dirty="0" err="1">
                <a:latin typeface="Times New Roman" pitchFamily="18" charset="0"/>
                <a:cs typeface="Times New Roman" pitchFamily="18" charset="0"/>
              </a:rPr>
              <a:t>ms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&amp; S</a:t>
            </a:r>
            <a:r>
              <a:rPr lang="en-US" sz="1800" baseline="-25000" dirty="0">
                <a:latin typeface="Times New Roman" pitchFamily="18" charset="0"/>
                <a:cs typeface="Times New Roman" pitchFamily="18" charset="0"/>
              </a:rPr>
              <a:t>m1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</a:t>
            </a:r>
            <a:endParaRPr lang="ar-JO" sz="1800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itchFamily="2" charset="2"/>
              <a:buChar char="q"/>
            </a:pPr>
            <a:endParaRPr lang="ar-JO" dirty="0">
              <a:cs typeface="+mj-cs"/>
            </a:endParaRPr>
          </a:p>
          <a:p>
            <a:pPr marL="285750" indent="-285750">
              <a:buFont typeface="Wingdings" pitchFamily="2" charset="2"/>
              <a:buChar char="q"/>
            </a:pPr>
            <a:endParaRPr lang="ar-JO" dirty="0" smtClean="0">
              <a:cs typeface="+mj-cs"/>
            </a:endParaRPr>
          </a:p>
          <a:p>
            <a:pPr marL="285750" indent="-285750">
              <a:buFont typeface="Wingdings" pitchFamily="2" charset="2"/>
              <a:buChar char="q"/>
            </a:pPr>
            <a:endParaRPr lang="ar-JO" dirty="0">
              <a:cs typeface="+mj-cs"/>
            </a:endParaRPr>
          </a:p>
          <a:p>
            <a:pPr marL="285750" indent="-285750">
              <a:buFont typeface="Wingdings" pitchFamily="2" charset="2"/>
              <a:buChar char="q"/>
            </a:pPr>
            <a:endParaRPr lang="ar-JO" dirty="0" smtClean="0">
              <a:cs typeface="+mj-cs"/>
            </a:endParaRPr>
          </a:p>
          <a:p>
            <a:pPr marL="285750" indent="-285750">
              <a:buFont typeface="Wingdings" pitchFamily="2" charset="2"/>
              <a:buChar char="q"/>
            </a:pPr>
            <a:endParaRPr lang="ar-JO" dirty="0">
              <a:cs typeface="+mj-cs"/>
            </a:endParaRPr>
          </a:p>
          <a:p>
            <a:pPr marL="285750" indent="-285750">
              <a:buFont typeface="Wingdings" pitchFamily="2" charset="2"/>
              <a:buChar char="q"/>
            </a:pPr>
            <a:endParaRPr lang="ar-JO" dirty="0" smtClean="0">
              <a:cs typeface="+mj-cs"/>
            </a:endParaRPr>
          </a:p>
          <a:p>
            <a:pPr marL="285750" indent="-285750">
              <a:buFont typeface="Wingdings" pitchFamily="2" charset="2"/>
              <a:buChar char="q"/>
            </a:pPr>
            <a:endParaRPr lang="ar-JO" dirty="0">
              <a:cs typeface="+mj-cs"/>
            </a:endParaRPr>
          </a:p>
          <a:p>
            <a:pPr marL="285750" indent="-285750">
              <a:buFont typeface="Wingdings" pitchFamily="2" charset="2"/>
              <a:buChar char="q"/>
            </a:pPr>
            <a:endParaRPr lang="ar-JO" dirty="0" smtClean="0">
              <a:cs typeface="+mj-cs"/>
            </a:endParaRPr>
          </a:p>
          <a:p>
            <a:pPr marL="285750" indent="-285750">
              <a:buFont typeface="Wingdings" pitchFamily="2" charset="2"/>
              <a:buChar char="q"/>
            </a:pPr>
            <a:endParaRPr lang="ar-JO" dirty="0">
              <a:cs typeface="+mj-cs"/>
            </a:endParaRPr>
          </a:p>
          <a:p>
            <a:pPr marL="285750" indent="-285750">
              <a:buFont typeface="Wingdings" pitchFamily="2" charset="2"/>
              <a:buChar char="q"/>
            </a:pPr>
            <a:endParaRPr lang="ar-JO" dirty="0" smtClean="0">
              <a:cs typeface="+mj-cs"/>
            </a:endParaRPr>
          </a:p>
          <a:p>
            <a:pPr marL="285750" indent="-285750">
              <a:buFont typeface="Wingdings" pitchFamily="2" charset="2"/>
              <a:buChar char="q"/>
            </a:pPr>
            <a:endParaRPr lang="ar-JO" dirty="0">
              <a:cs typeface="+mj-cs"/>
            </a:endParaRPr>
          </a:p>
          <a:p>
            <a:pPr marL="285750" indent="-285750">
              <a:buFont typeface="Wingdings" pitchFamily="2" charset="2"/>
              <a:buChar char="q"/>
            </a:pPr>
            <a:endParaRPr lang="ar-JO" dirty="0" smtClean="0">
              <a:cs typeface="+mj-cs"/>
            </a:endParaRPr>
          </a:p>
          <a:p>
            <a:pPr marL="285750" indent="-285750">
              <a:buFont typeface="Wingdings" pitchFamily="2" charset="2"/>
              <a:buChar char="q"/>
            </a:pPr>
            <a:endParaRPr lang="ar-JO" dirty="0">
              <a:cs typeface="+mj-cs"/>
            </a:endParaRPr>
          </a:p>
          <a:p>
            <a:pPr marL="285750" indent="-285750">
              <a:buFont typeface="Wingdings" pitchFamily="2" charset="2"/>
              <a:buChar char="q"/>
            </a:pPr>
            <a:endParaRPr lang="ar-JO" dirty="0" smtClean="0">
              <a:cs typeface="+mj-cs"/>
            </a:endParaRPr>
          </a:p>
          <a:p>
            <a:pPr marL="285750" indent="-285750">
              <a:buFont typeface="Wingdings" pitchFamily="2" charset="2"/>
              <a:buChar char="q"/>
            </a:pPr>
            <a:endParaRPr lang="ar-JO" dirty="0">
              <a:cs typeface="+mj-cs"/>
            </a:endParaRPr>
          </a:p>
          <a:p>
            <a:pPr marL="285750" indent="-285750">
              <a:buFont typeface="Wingdings" pitchFamily="2" charset="2"/>
              <a:buChar char="q"/>
            </a:pPr>
            <a:endParaRPr lang="ar-JO" dirty="0" smtClean="0">
              <a:cs typeface="+mj-cs"/>
            </a:endParaRPr>
          </a:p>
          <a:p>
            <a:pPr marL="285750" indent="-285750">
              <a:buFont typeface="Wingdings" pitchFamily="2" charset="2"/>
              <a:buChar char="q"/>
            </a:pPr>
            <a:endParaRPr lang="ar-JO" dirty="0">
              <a:latin typeface="Times New Roman" pitchFamily="18" charset="0"/>
              <a:cs typeface="Times New Roman" pitchFamily="18" charset="0"/>
            </a:endParaRPr>
          </a:p>
          <a:p>
            <a:endParaRPr lang="en-US" sz="1800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itchFamily="2" charset="2"/>
              <a:buChar char="ü"/>
            </a:pPr>
            <a:r>
              <a:rPr lang="en-US" sz="1800" b="1" dirty="0" err="1" smtClean="0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en-US" sz="1800" b="1" baseline="-25000" dirty="0" err="1" smtClean="0">
                <a:latin typeface="Times New Roman" pitchFamily="18" charset="0"/>
                <a:cs typeface="Times New Roman" pitchFamily="18" charset="0"/>
              </a:rPr>
              <a:t>ms</a:t>
            </a:r>
            <a:r>
              <a:rPr lang="en-US" sz="1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b="1" dirty="0">
                <a:latin typeface="Times New Roman" pitchFamily="18" charset="0"/>
                <a:cs typeface="Times New Roman" pitchFamily="18" charset="0"/>
              </a:rPr>
              <a:t>= 1.175 x 0.5625 = </a:t>
            </a:r>
            <a:r>
              <a:rPr lang="en-US" sz="1800" b="1" dirty="0" smtClean="0">
                <a:latin typeface="Times New Roman" pitchFamily="18" charset="0"/>
                <a:cs typeface="Times New Roman" pitchFamily="18" charset="0"/>
              </a:rPr>
              <a:t>0.6609</a:t>
            </a:r>
            <a:endParaRPr lang="en-US" sz="1800" b="1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itchFamily="2" charset="2"/>
              <a:buChar char="ü"/>
            </a:pPr>
            <a:endParaRPr lang="en-US" sz="1800" b="1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itchFamily="2" charset="2"/>
              <a:buChar char="ü"/>
            </a:pPr>
            <a:r>
              <a:rPr lang="en-US" sz="1800" b="1" dirty="0" smtClean="0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en-US" sz="1800" b="1" baseline="-25000" dirty="0" smtClean="0">
                <a:latin typeface="Times New Roman" pitchFamily="18" charset="0"/>
                <a:cs typeface="Times New Roman" pitchFamily="18" charset="0"/>
              </a:rPr>
              <a:t>m1</a:t>
            </a:r>
            <a:r>
              <a:rPr lang="en-US" sz="1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b="1" dirty="0">
                <a:latin typeface="Times New Roman" pitchFamily="18" charset="0"/>
                <a:cs typeface="Times New Roman" pitchFamily="18" charset="0"/>
              </a:rPr>
              <a:t>= 1.52 x 0.28125 = 0.4275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>
                <a:latin typeface="Times New Roman" pitchFamily="18" charset="0"/>
                <a:cs typeface="Times New Roman" pitchFamily="18" charset="0"/>
              </a:rPr>
            </a:b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1266063"/>
            <a:ext cx="5694363" cy="3770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عنصر نائب لرقم الشريحة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8B7A0DC-C7A8-4E38-9E21-ADFE0436B18E}" type="slidenum">
              <a:rPr lang="en-US" smtClean="0"/>
              <a:pPr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3742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صر نائب للمحتوى 3"/>
          <p:cNvSpPr>
            <a:spLocks noGrp="1"/>
          </p:cNvSpPr>
          <p:nvPr>
            <p:ph idx="10"/>
          </p:nvPr>
        </p:nvSpPr>
        <p:spPr>
          <a:xfrm>
            <a:off x="2134072" y="548680"/>
            <a:ext cx="7009928" cy="5616624"/>
          </a:xfrm>
        </p:spPr>
        <p:txBody>
          <a:bodyPr/>
          <a:lstStyle/>
          <a:p>
            <a:pPr marL="285750" indent="-285750">
              <a:buFont typeface="Wingdings" pitchFamily="2" charset="2"/>
              <a:buChar char="q"/>
            </a:pP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Calculate the design spectral accelerations S</a:t>
            </a:r>
            <a:r>
              <a:rPr lang="en-US" sz="1800" baseline="-25000" dirty="0">
                <a:latin typeface="Times New Roman" pitchFamily="18" charset="0"/>
                <a:cs typeface="Times New Roman" pitchFamily="18" charset="0"/>
              </a:rPr>
              <a:t>DS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&amp; S</a:t>
            </a:r>
            <a:r>
              <a:rPr lang="en-US" sz="1800" baseline="-25000" dirty="0">
                <a:latin typeface="Times New Roman" pitchFamily="18" charset="0"/>
                <a:cs typeface="Times New Roman" pitchFamily="18" charset="0"/>
              </a:rPr>
              <a:t>D1</a:t>
            </a:r>
          </a:p>
          <a:p>
            <a:endParaRPr lang="en-US" sz="1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For 10% probability of </a:t>
            </a:r>
            <a:r>
              <a:rPr lang="en-US" sz="1800" dirty="0" err="1">
                <a:latin typeface="Times New Roman" pitchFamily="18" charset="0"/>
                <a:cs typeface="Times New Roman" pitchFamily="18" charset="0"/>
              </a:rPr>
              <a:t>exceedance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of return period 50 years. </a:t>
            </a:r>
            <a:endParaRPr lang="en-US" sz="1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1800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itchFamily="2" charset="2"/>
              <a:buChar char="ü"/>
            </a:pPr>
            <a:r>
              <a:rPr lang="en-US" sz="1800" b="1" dirty="0" smtClean="0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en-US" sz="1800" b="1" baseline="-25000" dirty="0" smtClean="0">
                <a:latin typeface="Times New Roman" pitchFamily="18" charset="0"/>
                <a:cs typeface="Times New Roman" pitchFamily="18" charset="0"/>
              </a:rPr>
              <a:t>DS</a:t>
            </a:r>
            <a:r>
              <a:rPr lang="en-US" sz="1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b="1" dirty="0">
                <a:latin typeface="Times New Roman" pitchFamily="18" charset="0"/>
                <a:cs typeface="Times New Roman" pitchFamily="18" charset="0"/>
              </a:rPr>
              <a:t>= 2/3 S</a:t>
            </a:r>
            <a:r>
              <a:rPr lang="en-US" sz="1800" b="1" baseline="-25000" dirty="0">
                <a:latin typeface="Times New Roman" pitchFamily="18" charset="0"/>
                <a:cs typeface="Times New Roman" pitchFamily="18" charset="0"/>
              </a:rPr>
              <a:t>Ms </a:t>
            </a:r>
            <a:r>
              <a:rPr lang="en-US" sz="1800" b="1" dirty="0">
                <a:latin typeface="Times New Roman" pitchFamily="18" charset="0"/>
                <a:cs typeface="Times New Roman" pitchFamily="18" charset="0"/>
              </a:rPr>
              <a:t>= 0.4406 </a:t>
            </a:r>
            <a:endParaRPr lang="en-US" sz="1800" b="1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itchFamily="2" charset="2"/>
              <a:buChar char="ü"/>
            </a:pPr>
            <a:endParaRPr lang="en-US" sz="1800" b="1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itchFamily="2" charset="2"/>
              <a:buChar char="ü"/>
            </a:pPr>
            <a:r>
              <a:rPr lang="en-US" sz="1800" b="1" dirty="0" smtClean="0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en-US" sz="1800" b="1" baseline="-25000" dirty="0" smtClean="0">
                <a:latin typeface="Times New Roman" pitchFamily="18" charset="0"/>
                <a:cs typeface="Times New Roman" pitchFamily="18" charset="0"/>
              </a:rPr>
              <a:t>D1</a:t>
            </a:r>
            <a:r>
              <a:rPr lang="en-US" sz="1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b="1" dirty="0">
                <a:latin typeface="Times New Roman" pitchFamily="18" charset="0"/>
                <a:cs typeface="Times New Roman" pitchFamily="18" charset="0"/>
              </a:rPr>
              <a:t>= 2/3 S</a:t>
            </a:r>
            <a:r>
              <a:rPr lang="en-US" sz="1800" b="1" baseline="-25000" dirty="0">
                <a:latin typeface="Times New Roman" pitchFamily="18" charset="0"/>
                <a:cs typeface="Times New Roman" pitchFamily="18" charset="0"/>
              </a:rPr>
              <a:t>M1</a:t>
            </a:r>
            <a:r>
              <a:rPr lang="en-US" sz="1800" b="1" dirty="0">
                <a:latin typeface="Times New Roman" pitchFamily="18" charset="0"/>
                <a:cs typeface="Times New Roman" pitchFamily="18" charset="0"/>
              </a:rPr>
              <a:t> = </a:t>
            </a:r>
            <a:r>
              <a:rPr lang="en-US" sz="1800" b="1" dirty="0" smtClean="0">
                <a:latin typeface="Times New Roman" pitchFamily="18" charset="0"/>
                <a:cs typeface="Times New Roman" pitchFamily="18" charset="0"/>
              </a:rPr>
              <a:t>0.285</a:t>
            </a:r>
          </a:p>
          <a:p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itchFamily="2" charset="2"/>
              <a:buChar char="q"/>
            </a:pP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Determination the seismic design 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category</a:t>
            </a:r>
          </a:p>
          <a:p>
            <a:pPr marL="285750" indent="-285750">
              <a:buFont typeface="Wingdings" pitchFamily="2" charset="2"/>
              <a:buChar char="q"/>
            </a:pPr>
            <a:endParaRPr lang="en-US" sz="18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Based on risk category and design spectral accelerations ( S</a:t>
            </a:r>
            <a:r>
              <a:rPr lang="en-US" sz="1800" baseline="-25000" dirty="0">
                <a:latin typeface="Times New Roman" pitchFamily="18" charset="0"/>
                <a:cs typeface="Times New Roman" pitchFamily="18" charset="0"/>
              </a:rPr>
              <a:t>Ds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&amp; S</a:t>
            </a:r>
            <a:r>
              <a:rPr lang="en-US" sz="1800" baseline="-25000" dirty="0">
                <a:latin typeface="Times New Roman" pitchFamily="18" charset="0"/>
                <a:cs typeface="Times New Roman" pitchFamily="18" charset="0"/>
              </a:rPr>
              <a:t>D1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), the seismic design category is D</a:t>
            </a:r>
          </a:p>
          <a:p>
            <a:endParaRPr lang="en-US" dirty="0"/>
          </a:p>
          <a:p>
            <a:endParaRPr lang="en-US" dirty="0"/>
          </a:p>
          <a:p>
            <a:pPr marL="285750" indent="-285750">
              <a:buFont typeface="Wingdings" pitchFamily="2" charset="2"/>
              <a:buChar char="q"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>
                <a:latin typeface="Times New Roman" pitchFamily="18" charset="0"/>
                <a:cs typeface="Times New Roman" pitchFamily="18" charset="0"/>
              </a:rPr>
            </a:b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عنصر نائب لرقم الشريحة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8B7A0DC-C7A8-4E38-9E21-ADFE0436B18E}" type="slidenum">
              <a:rPr lang="en-US" smtClean="0"/>
              <a:pPr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9226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صر نائب للمحتوى 3"/>
          <p:cNvSpPr>
            <a:spLocks noGrp="1"/>
          </p:cNvSpPr>
          <p:nvPr>
            <p:ph idx="10"/>
          </p:nvPr>
        </p:nvSpPr>
        <p:spPr>
          <a:xfrm>
            <a:off x="2134072" y="548680"/>
            <a:ext cx="6563072" cy="5444009"/>
          </a:xfrm>
        </p:spPr>
        <p:txBody>
          <a:bodyPr/>
          <a:lstStyle/>
          <a:p>
            <a:endParaRPr lang="en-US" dirty="0"/>
          </a:p>
          <a:p>
            <a:endParaRPr lang="en-US" dirty="0"/>
          </a:p>
          <a:p>
            <a:pPr marL="285750" indent="-285750">
              <a:buFont typeface="Wingdings" pitchFamily="2" charset="2"/>
              <a:buChar char="q"/>
            </a:pPr>
            <a:endParaRPr lang="en-US" dirty="0" smtClean="0"/>
          </a:p>
          <a:p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620688"/>
            <a:ext cx="5505450" cy="5621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عنصر نائب لرقم الشريحة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8B7A0DC-C7A8-4E38-9E21-ADFE0436B18E}" type="slidenum">
              <a:rPr lang="en-US" smtClean="0"/>
              <a:pPr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4680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>
                <a:solidFill>
                  <a:schemeClr val="bg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Outline</a:t>
            </a:r>
            <a:r>
              <a:rPr lang="en-US" sz="3600" dirty="0">
                <a:solidFill>
                  <a:schemeClr val="bg1"/>
                </a:solidFill>
                <a:ea typeface="+mn-ea"/>
              </a:rPr>
              <a:t>:</a:t>
            </a:r>
            <a:endParaRPr lang="ko-KR" altLang="en-US" sz="3600" dirty="0">
              <a:solidFill>
                <a:schemeClr val="bg1"/>
              </a:solidFill>
              <a:ea typeface="+mn-ea"/>
            </a:endParaRPr>
          </a:p>
        </p:txBody>
      </p:sp>
      <p:sp>
        <p:nvSpPr>
          <p:cNvPr id="2" name="عنصر نائب للمحتوى 1"/>
          <p:cNvSpPr>
            <a:spLocks noGrp="1"/>
          </p:cNvSpPr>
          <p:nvPr>
            <p:ph idx="10"/>
          </p:nvPr>
        </p:nvSpPr>
        <p:spPr>
          <a:xfrm>
            <a:off x="323528" y="1412776"/>
            <a:ext cx="8373616" cy="5328592"/>
          </a:xfrm>
        </p:spPr>
        <p:txBody>
          <a:bodyPr/>
          <a:lstStyle/>
          <a:p>
            <a:pPr marL="285750" indent="-285750">
              <a:buFont typeface="Wingdings" pitchFamily="2" charset="2"/>
              <a:buChar char="Ø"/>
            </a:pPr>
            <a:r>
              <a:rPr lang="en-US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Introduction </a:t>
            </a:r>
          </a:p>
          <a:p>
            <a:pPr marL="285750" indent="-285750">
              <a:buFont typeface="Wingdings" pitchFamily="2" charset="2"/>
              <a:buChar char="Ø"/>
            </a:pPr>
            <a:endParaRPr lang="en-US" sz="1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itchFamily="2" charset="2"/>
              <a:buChar char="Ø"/>
            </a:pPr>
            <a:r>
              <a:rPr lang="en-US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Preliminary design </a:t>
            </a:r>
          </a:p>
          <a:p>
            <a:pPr marL="285750" indent="-285750">
              <a:buFont typeface="Wingdings" pitchFamily="2" charset="2"/>
              <a:buChar char="Ø"/>
            </a:pPr>
            <a:endParaRPr lang="en-US" sz="1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itchFamily="2" charset="2"/>
              <a:buChar char="Ø"/>
            </a:pPr>
            <a:r>
              <a:rPr lang="en-US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Project modeling </a:t>
            </a:r>
          </a:p>
          <a:p>
            <a:pPr marL="285750" indent="-285750">
              <a:buFont typeface="Wingdings" pitchFamily="2" charset="2"/>
              <a:buChar char="Ø"/>
            </a:pPr>
            <a:endParaRPr lang="en-US" sz="1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itchFamily="2" charset="2"/>
              <a:buChar char="Ø"/>
            </a:pPr>
            <a:r>
              <a:rPr lang="en-US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Model checks </a:t>
            </a:r>
          </a:p>
          <a:p>
            <a:pPr marL="285750" indent="-285750">
              <a:buFont typeface="Wingdings" pitchFamily="2" charset="2"/>
              <a:buChar char="Ø"/>
            </a:pPr>
            <a:endParaRPr lang="en-US" sz="1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itchFamily="2" charset="2"/>
              <a:buChar char="Ø"/>
            </a:pPr>
            <a:r>
              <a:rPr lang="en-US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Type of structural system</a:t>
            </a:r>
          </a:p>
          <a:p>
            <a:pPr marL="285750" indent="-285750">
              <a:buFont typeface="Wingdings" pitchFamily="2" charset="2"/>
              <a:buChar char="Ø"/>
            </a:pPr>
            <a:endParaRPr lang="en-US" sz="1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itchFamily="2" charset="2"/>
              <a:buChar char="Ø"/>
            </a:pPr>
            <a:r>
              <a:rPr lang="en-US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Seismic analysis and checks </a:t>
            </a:r>
          </a:p>
          <a:p>
            <a:pPr marL="285750" indent="-285750">
              <a:buFont typeface="Wingdings" pitchFamily="2" charset="2"/>
              <a:buChar char="Ø"/>
            </a:pPr>
            <a:endParaRPr lang="en-US" sz="1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itchFamily="2" charset="2"/>
              <a:buChar char="Ø"/>
            </a:pPr>
            <a:r>
              <a:rPr lang="en-US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Soil interaction effects </a:t>
            </a:r>
          </a:p>
          <a:p>
            <a:pPr marL="285750" indent="-285750">
              <a:buFont typeface="Wingdings" pitchFamily="2" charset="2"/>
              <a:buChar char="Ø"/>
            </a:pPr>
            <a:endParaRPr lang="en-US" sz="1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itchFamily="2" charset="2"/>
              <a:buChar char="Ø"/>
            </a:pPr>
            <a:r>
              <a:rPr lang="en-US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Final design of the building </a:t>
            </a:r>
          </a:p>
          <a:p>
            <a:pPr marL="285750" indent="-285750">
              <a:buFont typeface="Wingdings" pitchFamily="2" charset="2"/>
              <a:buChar char="Ø"/>
            </a:pPr>
            <a:endParaRPr lang="en-US" sz="1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itchFamily="2" charset="2"/>
              <a:buChar char="Ø"/>
            </a:pPr>
            <a:r>
              <a:rPr lang="en-US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Design and design checks </a:t>
            </a:r>
          </a:p>
        </p:txBody>
      </p:sp>
      <p:sp>
        <p:nvSpPr>
          <p:cNvPr id="3" name="عنصر نائب لرقم الشريحة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8B7A0DC-C7A8-4E38-9E21-ADFE0436B18E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1763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778A5B9C-EF3C-417D-B614-2DCB550E47CA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2134072" y="476672"/>
            <a:ext cx="6563072" cy="5516017"/>
          </a:xfrm>
        </p:spPr>
        <p:txBody>
          <a:bodyPr/>
          <a:lstStyle/>
          <a:p>
            <a:endParaRPr lang="en-US" dirty="0"/>
          </a:p>
          <a:p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8F0B55A7-B175-4036-9CE8-01CE828B36C5}"/>
              </a:ext>
            </a:extLst>
          </p:cNvPr>
          <p:cNvSpPr txBox="1"/>
          <p:nvPr/>
        </p:nvSpPr>
        <p:spPr>
          <a:xfrm>
            <a:off x="1795627" y="449504"/>
            <a:ext cx="28803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itchFamily="2" charset="2"/>
              <a:buChar char="Ø"/>
            </a:pPr>
            <a:r>
              <a:rPr lang="en-US" sz="2000" dirty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Load combinations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2F52F35E-BA46-424C-A1B0-FE77EAD78FE8}"/>
              </a:ext>
            </a:extLst>
          </p:cNvPr>
          <p:cNvSpPr txBox="1"/>
          <p:nvPr/>
        </p:nvSpPr>
        <p:spPr>
          <a:xfrm>
            <a:off x="1725452" y="1412776"/>
            <a:ext cx="7380312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Ultimate load combinations 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According to the "ACI 318-2014 and ASCE7-10, the load factors that are used in the analysis and design are:</a:t>
            </a: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a)  1.4 D</a:t>
            </a: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b) 1.2D + 1.6 L</a:t>
            </a: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c) 1.2D+E+L</a:t>
            </a: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d) 0.9D +E</a:t>
            </a:r>
          </a:p>
          <a:p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Service load combinations 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a) D +L</a:t>
            </a: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b) D +0.75L</a:t>
            </a: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c) D +0.7E</a:t>
            </a: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d) D +0.75L +0.75(0.7E)</a:t>
            </a: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e) 0.6 D+ 0.7E</a:t>
            </a:r>
          </a:p>
          <a:p>
            <a:endParaRPr lang="en-US" dirty="0"/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US" dirty="0"/>
          </a:p>
          <a:p>
            <a:endParaRPr lang="en-US" dirty="0"/>
          </a:p>
        </p:txBody>
      </p:sp>
      <p:sp>
        <p:nvSpPr>
          <p:cNvPr id="2" name="عنصر نائب لرقم الشريحة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8B7A0DC-C7A8-4E38-9E21-ADFE0436B18E}" type="slidenum">
              <a:rPr lang="en-US" smtClean="0"/>
              <a:pPr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6880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B2E1D1D0-38CA-411F-BAAE-50E400EFD9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Preliminary design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7223E857-72E3-44BC-9F06-AF66E3FD127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Wingdings" pitchFamily="2" charset="2"/>
              <a:buChar char="Ø"/>
            </a:pPr>
            <a:r>
              <a:rPr lang="en-US" dirty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Slab thickness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xmlns="" id="{A4FB6E95-6EB0-4C2F-BE73-64115BFFDC35}"/>
                  </a:ext>
                </a:extLst>
              </p:cNvPr>
              <p:cNvSpPr>
                <a:spLocks noGrp="1"/>
              </p:cNvSpPr>
              <p:nvPr>
                <p:ph idx="10"/>
              </p:nvPr>
            </p:nvSpPr>
            <p:spPr>
              <a:xfrm>
                <a:off x="1547664" y="1844824"/>
                <a:ext cx="7149480" cy="5013176"/>
              </a:xfrm>
            </p:spPr>
            <p:txBody>
              <a:bodyPr/>
              <a:lstStyle/>
              <a:p>
                <a:pPr marL="285750" indent="-285750">
                  <a:buFont typeface="Wingdings" pitchFamily="2" charset="2"/>
                  <a:buChar char="ü"/>
                </a:pPr>
                <a:r>
                  <a:rPr lang="en-US" sz="1600" dirty="0" smtClean="0">
                    <a:latin typeface="Times New Roman" pitchFamily="18" charset="0"/>
                    <a:cs typeface="Times New Roman" pitchFamily="18" charset="0"/>
                  </a:rPr>
                  <a:t>Two way solid slab with beams .</a:t>
                </a:r>
              </a:p>
              <a:p>
                <a:pPr marL="285750" indent="-285750">
                  <a:buFont typeface="Wingdings" panose="05000000000000000000" pitchFamily="2" charset="2"/>
                  <a:buChar char="q"/>
                </a:pPr>
                <a:endParaRPr lang="en-US" sz="1600" dirty="0">
                  <a:latin typeface="Times New Roman" pitchFamily="18" charset="0"/>
                  <a:cs typeface="Times New Roman" pitchFamily="18" charset="0"/>
                </a:endParaRPr>
              </a:p>
              <a:p>
                <a:pPr marL="285750" indent="-285750">
                  <a:buFont typeface="Wingdings" panose="05000000000000000000" pitchFamily="2" charset="2"/>
                  <a:buChar char="q"/>
                </a:pPr>
                <a:r>
                  <a:rPr lang="en-US" sz="1600" dirty="0" smtClean="0">
                    <a:latin typeface="Times New Roman" pitchFamily="18" charset="0"/>
                    <a:cs typeface="Times New Roman" pitchFamily="18" charset="0"/>
                  </a:rPr>
                  <a:t>Ground slab</a:t>
                </a:r>
              </a:p>
              <a:p>
                <a:r>
                  <a:rPr lang="en-US" sz="1600" dirty="0" smtClean="0">
                    <a:latin typeface="Times New Roman" pitchFamily="18" charset="0"/>
                    <a:cs typeface="Times New Roman" pitchFamily="18" charset="0"/>
                  </a:rPr>
                  <a:t> </a:t>
                </a:r>
                <a:endParaRPr lang="en-US" sz="1600" dirty="0">
                  <a:latin typeface="Times New Roman" pitchFamily="18" charset="0"/>
                  <a:cs typeface="Times New Roman" pitchFamily="18" charset="0"/>
                </a:endParaRPr>
              </a:p>
              <a:p>
                <a:pPr marL="285750" indent="-285750">
                  <a:buFont typeface="Wingdings" panose="05000000000000000000" pitchFamily="2" charset="2"/>
                  <a:buChar char="q"/>
                </a:pPr>
                <a:endParaRPr lang="en-US" dirty="0">
                  <a:latin typeface="Times New Roman" pitchFamily="18" charset="0"/>
                  <a:cs typeface="Times New Roman" pitchFamily="18" charset="0"/>
                </a:endParaRPr>
              </a:p>
              <a:p>
                <a:pPr marL="285750" indent="-285750">
                  <a:buFont typeface="Arial" pitchFamily="34" charset="0"/>
                  <a:buChar char="•"/>
                </a:pPr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h </a:t>
                </a:r>
                <a14:m>
                  <m:oMath xmlns:m="http://schemas.openxmlformats.org/officeDocument/2006/math">
                    <m:r>
                      <a:rPr lang="en-US" sz="160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sz="1600" i="1">
                            <a:latin typeface="Cambria Math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sz="1600">
                            <a:latin typeface="Cambria Math"/>
                          </a:rPr>
                          <m:t>ln</m:t>
                        </m:r>
                        <m:r>
                          <a:rPr lang="en-US" sz="1600" i="1" smtClean="0">
                            <a:latin typeface="Cambria Math"/>
                          </a:rPr>
                          <m:t> </m:t>
                        </m:r>
                        <m:r>
                          <a:rPr lang="en-US" sz="1600">
                            <a:latin typeface="Cambria Math"/>
                          </a:rPr>
                          <m:t>(</m:t>
                        </m:r>
                        <m:r>
                          <a:rPr lang="en-US" sz="1600">
                            <a:latin typeface="Cambria Math"/>
                          </a:rPr>
                          <m:t>0</m:t>
                        </m:r>
                        <m:r>
                          <a:rPr lang="en-US" sz="1600">
                            <a:latin typeface="Cambria Math"/>
                          </a:rPr>
                          <m:t>.</m:t>
                        </m:r>
                        <m:r>
                          <a:rPr lang="en-US" sz="1600">
                            <a:latin typeface="Cambria Math"/>
                          </a:rPr>
                          <m:t>8</m:t>
                        </m:r>
                        <m:r>
                          <a:rPr lang="en-US" sz="1600">
                            <a:latin typeface="Cambria Math"/>
                          </a:rPr>
                          <m:t>+</m:t>
                        </m:r>
                        <m:f>
                          <m:fPr>
                            <m:ctrlPr>
                              <a:rPr lang="en-US" sz="1600" i="1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US" sz="1600" i="1">
                                <a:latin typeface="Cambria Math"/>
                              </a:rPr>
                              <m:t>𝑓𝑦</m:t>
                            </m:r>
                          </m:num>
                          <m:den>
                            <m:r>
                              <a:rPr lang="en-US" sz="1600">
                                <a:latin typeface="Cambria Math"/>
                              </a:rPr>
                              <m:t>1400</m:t>
                            </m:r>
                          </m:den>
                        </m:f>
                        <m:r>
                          <a:rPr lang="en-US" sz="1600">
                            <a:latin typeface="Cambria Math"/>
                          </a:rPr>
                          <m:t>)</m:t>
                        </m:r>
                      </m:num>
                      <m:den>
                        <m:r>
                          <a:rPr lang="en-US" sz="1600">
                            <a:latin typeface="Cambria Math"/>
                          </a:rPr>
                          <m:t>36</m:t>
                        </m:r>
                        <m:r>
                          <a:rPr lang="en-US" sz="1600">
                            <a:latin typeface="Cambria Math"/>
                          </a:rPr>
                          <m:t>+</m:t>
                        </m:r>
                        <m:r>
                          <a:rPr lang="en-US" sz="1600">
                            <a:latin typeface="Cambria Math"/>
                          </a:rPr>
                          <m:t>9</m:t>
                        </m:r>
                        <m:r>
                          <a:rPr lang="en-US" sz="1600" i="1">
                            <a:latin typeface="Cambria Math"/>
                          </a:rPr>
                          <m:t>𝛽</m:t>
                        </m:r>
                      </m:den>
                    </m:f>
                  </m:oMath>
                </a14:m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 </a:t>
                </a:r>
              </a:p>
              <a:p>
                <a:pPr marL="285750" indent="-285750">
                  <a:buFont typeface="Arial" pitchFamily="34" charset="0"/>
                  <a:buChar char="•"/>
                </a:pPr>
                <a:endParaRPr lang="en-US" sz="1600" dirty="0">
                  <a:latin typeface="Times New Roman" pitchFamily="18" charset="0"/>
                  <a:cs typeface="Times New Roman" pitchFamily="18" charset="0"/>
                </a:endParaRPr>
              </a:p>
              <a:p>
                <a:pPr marL="285750" indent="-285750">
                  <a:buFont typeface="Arial" pitchFamily="34" charset="0"/>
                  <a:buChar char="•"/>
                </a:pPr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h = 23 cm</a:t>
                </a:r>
                <a:r>
                  <a:rPr lang="en-US" sz="1600" dirty="0" smtClean="0">
                    <a:latin typeface="Times New Roman" pitchFamily="18" charset="0"/>
                    <a:cs typeface="Times New Roman" pitchFamily="18" charset="0"/>
                  </a:rPr>
                  <a:t>,</a:t>
                </a:r>
              </a:p>
              <a:p>
                <a:pPr marL="285750" indent="-285750">
                  <a:buFont typeface="Arial" pitchFamily="34" charset="0"/>
                  <a:buChar char="•"/>
                </a:pPr>
                <a:endParaRPr lang="en-US" sz="1600" dirty="0">
                  <a:latin typeface="Times New Roman" pitchFamily="18" charset="0"/>
                  <a:cs typeface="Times New Roman" pitchFamily="18" charset="0"/>
                </a:endParaRPr>
              </a:p>
              <a:p>
                <a:pPr marL="285750" indent="-285750">
                  <a:buFont typeface="Arial" pitchFamily="34" charset="0"/>
                  <a:buChar char="•"/>
                </a:pPr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use 25 cm.</a:t>
                </a:r>
              </a:p>
              <a:p>
                <a:endParaRPr lang="en-US" dirty="0"/>
              </a:p>
              <a:p>
                <a:pPr marL="285750" indent="-285750">
                  <a:buFont typeface="Wingdings" panose="05000000000000000000" pitchFamily="2" charset="2"/>
                  <a:buChar char="q"/>
                </a:pPr>
                <a:endParaRPr lang="en-US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xmlns="" xmlns:a14="http://schemas.microsoft.com/office/drawing/2010/main" id="{A4FB6E95-6EB0-4C2F-BE73-64115BFFDC3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0"/>
              </p:nvPr>
            </p:nvSpPr>
            <p:spPr>
              <a:xfrm>
                <a:off x="1547664" y="1844824"/>
                <a:ext cx="7149480" cy="5013176"/>
              </a:xfrm>
              <a:blipFill rotWithShape="1">
                <a:blip r:embed="rId2"/>
                <a:stretch>
                  <a:fillRect t="-36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صورة 4" descr="Panel ground.jpg">
            <a:extLst>
              <a:ext uri="{FF2B5EF4-FFF2-40B4-BE49-F238E27FC236}">
                <a16:creationId xmlns:a16="http://schemas.microsoft.com/office/drawing/2014/main" xmlns="" id="{14CCFB80-6ADA-4CC5-9C2F-15873D18A8C3}"/>
              </a:ext>
            </a:extLst>
          </p:cNvPr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755169" y="2351212"/>
            <a:ext cx="5364000" cy="4428000"/>
          </a:xfrm>
          <a:prstGeom prst="rect">
            <a:avLst/>
          </a:prstGeom>
        </p:spPr>
      </p:pic>
      <p:sp>
        <p:nvSpPr>
          <p:cNvPr id="6" name="عنصر نائب لرقم الشريحة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8B7A0DC-C7A8-4E38-9E21-ADFE0436B18E}" type="slidenum">
              <a:rPr lang="en-US" smtClean="0"/>
              <a:pPr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1721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EE93F178-270A-41D8-889F-E0186B7AF7F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34072" y="421398"/>
            <a:ext cx="6563072" cy="460648"/>
          </a:xfrm>
        </p:spPr>
        <p:txBody>
          <a:bodyPr/>
          <a:lstStyle/>
          <a:p>
            <a:pPr marL="342900" indent="-342900">
              <a:buFont typeface="Wingdings" pitchFamily="2" charset="2"/>
              <a:buChar char="Ø"/>
            </a:pPr>
            <a:r>
              <a:rPr lang="en-US" dirty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The rest of floors 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xmlns="" id="{10AC892D-3FD7-428A-A98F-DE4C53EC8B2C}"/>
              </a:ext>
            </a:extLst>
          </p:cNvPr>
          <p:cNvPicPr>
            <a:picLocks noGrp="1" noChangeAspect="1"/>
          </p:cNvPicPr>
          <p:nvPr>
            <p:ph idx="10"/>
          </p:nvPr>
        </p:nvPicPr>
        <p:blipFill>
          <a:blip r:embed="rId2"/>
          <a:stretch>
            <a:fillRect/>
          </a:stretch>
        </p:blipFill>
        <p:spPr>
          <a:xfrm>
            <a:off x="2483768" y="1723986"/>
            <a:ext cx="5486876" cy="4712616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8BCC57B4-18FA-4DA8-A637-4E463CF3B85E}"/>
              </a:ext>
            </a:extLst>
          </p:cNvPr>
          <p:cNvSpPr txBox="1"/>
          <p:nvPr/>
        </p:nvSpPr>
        <p:spPr>
          <a:xfrm>
            <a:off x="2100680" y="1268760"/>
            <a:ext cx="65630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h = 21 cm, use 23 cm in all floors except ground floor</a:t>
            </a:r>
          </a:p>
        </p:txBody>
      </p:sp>
      <p:sp>
        <p:nvSpPr>
          <p:cNvPr id="2" name="عنصر نائب لرقم الشريحة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8B7A0DC-C7A8-4E38-9E21-ADFE0436B18E}" type="slidenum">
              <a:rPr lang="en-US" smtClean="0"/>
              <a:pPr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5772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19E01AA3-D4A5-45EC-9A6D-DCA0811968E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34072" y="404663"/>
            <a:ext cx="6563072" cy="460648"/>
          </a:xfrm>
        </p:spPr>
        <p:txBody>
          <a:bodyPr/>
          <a:lstStyle/>
          <a:p>
            <a:pPr marL="342900" indent="-342900">
              <a:buFont typeface="Wingdings" pitchFamily="2" charset="2"/>
              <a:buChar char="Ø"/>
            </a:pPr>
            <a:r>
              <a:rPr lang="en-US" dirty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Check shear for slab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xmlns="" id="{886B2ACE-F819-44D2-8F2D-BEFFF441D495}"/>
                  </a:ext>
                </a:extLst>
              </p:cNvPr>
              <p:cNvSpPr>
                <a:spLocks noGrp="1"/>
              </p:cNvSpPr>
              <p:nvPr>
                <p:ph idx="10"/>
              </p:nvPr>
            </p:nvSpPr>
            <p:spPr>
              <a:xfrm>
                <a:off x="2134072" y="865312"/>
                <a:ext cx="6902424" cy="5992688"/>
              </a:xfrm>
            </p:spPr>
            <p:txBody>
              <a:bodyPr/>
              <a:lstStyle/>
              <a:p>
                <a:endParaRPr lang="en-US" i="1" dirty="0"/>
              </a:p>
              <a:p>
                <a:r>
                  <a:rPr lang="en-US" sz="1600" i="1" dirty="0">
                    <a:latin typeface="Times New Roman" pitchFamily="18" charset="0"/>
                    <a:cs typeface="Times New Roman" pitchFamily="18" charset="0"/>
                  </a:rPr>
                  <a:t>- </a:t>
                </a:r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Ground floor </a:t>
                </a:r>
              </a:p>
              <a:p>
                <a:endParaRPr lang="en-US" sz="1600" i="1" dirty="0">
                  <a:latin typeface="Times New Roman" pitchFamily="18" charset="0"/>
                  <a:cs typeface="Times New Roman" pitchFamily="18" charset="0"/>
                </a:endParaRPr>
              </a:p>
              <a:p>
                <a:pPr marL="285750" indent="-285750">
                  <a:buFont typeface="Arial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US" sz="1600" i="1">
                        <a:latin typeface="Cambria Math"/>
                      </a:rPr>
                      <m:t>∅</m:t>
                    </m:r>
                    <m:r>
                      <a:rPr lang="en-US" sz="1600" i="1">
                        <a:latin typeface="Cambria Math"/>
                      </a:rPr>
                      <m:t>𝑉𝑐</m:t>
                    </m:r>
                    <m:r>
                      <a:rPr lang="en-US" sz="1600" i="1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sz="1600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sz="1600" i="1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en-US" sz="1600" i="1">
                            <a:latin typeface="Cambria Math"/>
                          </a:rPr>
                          <m:t>6</m:t>
                        </m:r>
                      </m:den>
                    </m:f>
                    <m:r>
                      <a:rPr lang="en-US" sz="1600" i="1">
                        <a:latin typeface="Cambria Math"/>
                      </a:rPr>
                      <m:t>∗</m:t>
                    </m:r>
                    <m:r>
                      <a:rPr lang="en-US" sz="1600" i="1">
                        <a:latin typeface="Cambria Math"/>
                      </a:rPr>
                      <m:t>0</m:t>
                    </m:r>
                    <m:r>
                      <a:rPr lang="en-US" sz="1600" i="1">
                        <a:latin typeface="Cambria Math"/>
                      </a:rPr>
                      <m:t>.</m:t>
                    </m:r>
                    <m:r>
                      <a:rPr lang="en-US" sz="1600" i="1">
                        <a:latin typeface="Cambria Math"/>
                      </a:rPr>
                      <m:t>75</m:t>
                    </m:r>
                    <m:r>
                      <a:rPr lang="en-US" sz="1600" i="1">
                        <a:latin typeface="Cambria Math"/>
                      </a:rPr>
                      <m:t>𝑏𝑑</m:t>
                    </m:r>
                    <m:rad>
                      <m:radPr>
                        <m:degHide m:val="on"/>
                        <m:ctrlPr>
                          <a:rPr lang="en-US" sz="1600" i="1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en-US" sz="1600" i="1">
                            <a:latin typeface="Cambria Math"/>
                          </a:rPr>
                          <m:t>𝐹𝑐</m:t>
                        </m:r>
                      </m:e>
                    </m:rad>
                  </m:oMath>
                </a14:m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en-US" sz="1600" dirty="0" smtClean="0">
                    <a:latin typeface="Times New Roman" pitchFamily="18" charset="0"/>
                    <a:cs typeface="Times New Roman" pitchFamily="18" charset="0"/>
                  </a:rPr>
                  <a:t>= 129 </a:t>
                </a:r>
                <a:r>
                  <a:rPr lang="en-US" sz="1600" dirty="0" err="1" smtClean="0">
                    <a:latin typeface="Times New Roman" pitchFamily="18" charset="0"/>
                    <a:cs typeface="Times New Roman" pitchFamily="18" charset="0"/>
                  </a:rPr>
                  <a:t>kN</a:t>
                </a:r>
                <a:endParaRPr lang="en-US" sz="1600" dirty="0">
                  <a:latin typeface="Times New Roman" pitchFamily="18" charset="0"/>
                  <a:cs typeface="Times New Roman" pitchFamily="18" charset="0"/>
                </a:endParaRPr>
              </a:p>
              <a:p>
                <a:pPr marL="285750" indent="-285750">
                  <a:buFont typeface="Arial" pitchFamily="34" charset="0"/>
                  <a:buChar char="•"/>
                </a:pPr>
                <a:endParaRPr lang="en-US" sz="1600" dirty="0">
                  <a:latin typeface="Times New Roman" pitchFamily="18" charset="0"/>
                  <a:cs typeface="Times New Roman" pitchFamily="18" charset="0"/>
                </a:endParaRPr>
              </a:p>
              <a:p>
                <a:pPr marL="285750" indent="-285750">
                  <a:buFont typeface="Arial" pitchFamily="34" charset="0"/>
                  <a:buChar char="•"/>
                </a:pPr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Where f</a:t>
                </a:r>
                <a:r>
                  <a:rPr lang="en-US" sz="1600" baseline="-25000" dirty="0">
                    <a:latin typeface="Times New Roman" pitchFamily="18" charset="0"/>
                    <a:cs typeface="Times New Roman" pitchFamily="18" charset="0"/>
                  </a:rPr>
                  <a:t>c </a:t>
                </a:r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=24 MPa, b=1000 mm, and d = 250 – 40(cover) = 210 mm</a:t>
                </a:r>
                <a:r>
                  <a:rPr lang="en-US" sz="1600" dirty="0" smtClean="0">
                    <a:latin typeface="Times New Roman" pitchFamily="18" charset="0"/>
                    <a:cs typeface="Times New Roman" pitchFamily="18" charset="0"/>
                  </a:rPr>
                  <a:t>.</a:t>
                </a:r>
                <a:endParaRPr lang="en-US" sz="1600" dirty="0">
                  <a:latin typeface="Times New Roman" pitchFamily="18" charset="0"/>
                  <a:cs typeface="Times New Roman" pitchFamily="18" charset="0"/>
                </a:endParaRPr>
              </a:p>
              <a:p>
                <a:pPr marL="285750" indent="-285750">
                  <a:buFont typeface="Arial" pitchFamily="34" charset="0"/>
                  <a:buChar char="•"/>
                </a:pPr>
                <a:endParaRPr lang="en-US" sz="1600" dirty="0">
                  <a:latin typeface="Times New Roman" pitchFamily="18" charset="0"/>
                  <a:cs typeface="Times New Roman" pitchFamily="18" charset="0"/>
                </a:endParaRPr>
              </a:p>
              <a:p>
                <a:pPr marL="285750" indent="-285750">
                  <a:buFont typeface="Arial" pitchFamily="34" charset="0"/>
                  <a:buChar char="•"/>
                </a:pPr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W</a:t>
                </a:r>
                <a:r>
                  <a:rPr lang="en-US" sz="1600" baseline="-25000" dirty="0">
                    <a:latin typeface="Times New Roman" pitchFamily="18" charset="0"/>
                    <a:cs typeface="Times New Roman" pitchFamily="18" charset="0"/>
                  </a:rPr>
                  <a:t>u</a:t>
                </a:r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 = 1.2 ( 0.25 x 24.5 + 5 ) + 1.6 ( 5 ) = 21.35 </a:t>
                </a:r>
                <a:r>
                  <a:rPr lang="en-US" sz="1600" dirty="0" err="1">
                    <a:latin typeface="Times New Roman" pitchFamily="18" charset="0"/>
                    <a:cs typeface="Times New Roman" pitchFamily="18" charset="0"/>
                  </a:rPr>
                  <a:t>kN</a:t>
                </a:r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/m</a:t>
                </a:r>
                <a:r>
                  <a:rPr lang="en-US" sz="1600" baseline="30000" dirty="0">
                    <a:latin typeface="Times New Roman" pitchFamily="18" charset="0"/>
                    <a:cs typeface="Times New Roman" pitchFamily="18" charset="0"/>
                  </a:rPr>
                  <a:t>2</a:t>
                </a:r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 </a:t>
                </a:r>
                <a:br>
                  <a:rPr lang="en-US" sz="1600" dirty="0">
                    <a:latin typeface="Times New Roman" pitchFamily="18" charset="0"/>
                    <a:cs typeface="Times New Roman" pitchFamily="18" charset="0"/>
                  </a:rPr>
                </a:br>
                <a:endParaRPr lang="en-US" sz="1600" dirty="0">
                  <a:latin typeface="Times New Roman" pitchFamily="18" charset="0"/>
                  <a:cs typeface="Times New Roman" pitchFamily="18" charset="0"/>
                </a:endParaRPr>
              </a:p>
              <a:p>
                <a:pPr marL="285750" indent="-285750">
                  <a:buFont typeface="Arial" pitchFamily="34" charset="0"/>
                  <a:buChar char="•"/>
                </a:pPr>
                <a:endParaRPr lang="en-US" sz="1600" dirty="0">
                  <a:latin typeface="Times New Roman" pitchFamily="18" charset="0"/>
                  <a:cs typeface="Times New Roman" pitchFamily="18" charset="0"/>
                </a:endParaRPr>
              </a:p>
              <a:p>
                <a:pPr marL="285750" indent="-285750">
                  <a:buFont typeface="Arial" pitchFamily="34" charset="0"/>
                  <a:buChar char="•"/>
                </a:pPr>
                <a:endParaRPr lang="en-US" sz="1600" dirty="0">
                  <a:latin typeface="Times New Roman" pitchFamily="18" charset="0"/>
                  <a:cs typeface="Times New Roman" pitchFamily="18" charset="0"/>
                </a:endParaRPr>
              </a:p>
              <a:p>
                <a:pPr marL="285750" indent="-285750">
                  <a:buFont typeface="Arial" pitchFamily="34" charset="0"/>
                  <a:buChar char="•"/>
                </a:pPr>
                <a:endParaRPr lang="en-US" sz="1600" dirty="0">
                  <a:latin typeface="Times New Roman" pitchFamily="18" charset="0"/>
                  <a:cs typeface="Times New Roman" pitchFamily="18" charset="0"/>
                </a:endParaRPr>
              </a:p>
              <a:p>
                <a:pPr marL="285750" indent="-285750">
                  <a:buFont typeface="Arial" pitchFamily="34" charset="0"/>
                  <a:buChar char="•"/>
                </a:pPr>
                <a:endParaRPr lang="en-US" sz="1600" dirty="0">
                  <a:latin typeface="Times New Roman" pitchFamily="18" charset="0"/>
                  <a:cs typeface="Times New Roman" pitchFamily="18" charset="0"/>
                </a:endParaRPr>
              </a:p>
              <a:p>
                <a:pPr marL="285750" indent="-285750">
                  <a:buFont typeface="Arial" pitchFamily="34" charset="0"/>
                  <a:buChar char="•"/>
                </a:pPr>
                <a:endParaRPr lang="en-US" sz="1600" dirty="0">
                  <a:latin typeface="Times New Roman" pitchFamily="18" charset="0"/>
                  <a:cs typeface="Times New Roman" pitchFamily="18" charset="0"/>
                </a:endParaRPr>
              </a:p>
              <a:p>
                <a:pPr marL="285750" indent="-285750">
                  <a:buFont typeface="Arial" pitchFamily="34" charset="0"/>
                  <a:buChar char="•"/>
                </a:pPr>
                <a:endParaRPr lang="en-US" sz="1600" dirty="0">
                  <a:latin typeface="Times New Roman" pitchFamily="18" charset="0"/>
                  <a:cs typeface="Times New Roman" pitchFamily="18" charset="0"/>
                </a:endParaRPr>
              </a:p>
              <a:p>
                <a:pPr marL="285750" indent="-285750">
                  <a:buFont typeface="Arial" pitchFamily="34" charset="0"/>
                  <a:buChar char="•"/>
                </a:pPr>
                <a:endParaRPr lang="en-US" sz="1600" dirty="0" smtClean="0">
                  <a:latin typeface="Times New Roman" pitchFamily="18" charset="0"/>
                  <a:cs typeface="Times New Roman" pitchFamily="18" charset="0"/>
                </a:endParaRPr>
              </a:p>
              <a:p>
                <a:pPr marL="285750" indent="-285750">
                  <a:buFont typeface="Arial" pitchFamily="34" charset="0"/>
                  <a:buChar char="•"/>
                </a:pPr>
                <a:endParaRPr lang="en-US" sz="1600" dirty="0">
                  <a:latin typeface="Times New Roman" pitchFamily="18" charset="0"/>
                  <a:cs typeface="Times New Roman" pitchFamily="18" charset="0"/>
                </a:endParaRPr>
              </a:p>
              <a:p>
                <a:pPr marL="285750" indent="-285750">
                  <a:buFont typeface="Arial" pitchFamily="34" charset="0"/>
                  <a:buChar char="•"/>
                </a:pPr>
                <a:r>
                  <a:rPr lang="en-US" sz="1600" b="1" dirty="0">
                    <a:latin typeface="Times New Roman" pitchFamily="18" charset="0"/>
                    <a:cs typeface="Times New Roman" pitchFamily="18" charset="0"/>
                  </a:rPr>
                  <a:t>Since V</a:t>
                </a:r>
                <a:r>
                  <a:rPr lang="en-US" sz="1600" b="1" baseline="-25000" dirty="0">
                    <a:latin typeface="Times New Roman" pitchFamily="18" charset="0"/>
                    <a:cs typeface="Times New Roman" pitchFamily="18" charset="0"/>
                  </a:rPr>
                  <a:t>u</a:t>
                </a:r>
                <a:r>
                  <a:rPr lang="en-US" sz="1600" b="1" dirty="0">
                    <a:latin typeface="Times New Roman" pitchFamily="18" charset="0"/>
                    <a:cs typeface="Times New Roman" pitchFamily="18" charset="0"/>
                  </a:rPr>
                  <a:t> = 100.13 &lt; 129 </a:t>
                </a:r>
                <a:r>
                  <a:rPr lang="en-US" sz="1600" b="1" dirty="0" err="1">
                    <a:latin typeface="Times New Roman" pitchFamily="18" charset="0"/>
                    <a:cs typeface="Times New Roman" pitchFamily="18" charset="0"/>
                  </a:rPr>
                  <a:t>kN</a:t>
                </a:r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, slab thickness is adequate for resisting shear. So there is no need for shear reinforcement</a:t>
                </a:r>
              </a:p>
            </p:txBody>
          </p:sp>
        </mc:Choice>
        <mc:Fallback xmlns=""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xmlns="" xmlns:a14="http://schemas.microsoft.com/office/drawing/2010/main" id="{886B2ACE-F819-44D2-8F2D-BEFFF441D49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0"/>
              </p:nvPr>
            </p:nvSpPr>
            <p:spPr>
              <a:xfrm>
                <a:off x="2134072" y="865312"/>
                <a:ext cx="6902424" cy="5992688"/>
              </a:xfrm>
              <a:blipFill rotWithShape="1">
                <a:blip r:embed="rId3"/>
                <a:stretch>
                  <a:fillRect r="-53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6FC3E74F-9C37-411D-AD87-CC1AEDCFFAB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55776" y="3288003"/>
            <a:ext cx="5486876" cy="2536156"/>
          </a:xfrm>
          <a:prstGeom prst="rect">
            <a:avLst/>
          </a:prstGeom>
        </p:spPr>
      </p:pic>
      <p:sp>
        <p:nvSpPr>
          <p:cNvPr id="2" name="عنصر نائب لرقم الشريحة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8B7A0DC-C7A8-4E38-9E21-ADFE0436B18E}" type="slidenum">
              <a:rPr lang="en-US" smtClean="0"/>
              <a:pPr/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068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058F4598-EE63-4EEB-9FC2-94A60CBC535B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2134072" y="188640"/>
            <a:ext cx="6686400" cy="6336704"/>
          </a:xfrm>
        </p:spPr>
        <p:txBody>
          <a:bodyPr/>
          <a:lstStyle/>
          <a:p>
            <a:r>
              <a:rPr lang="en-US" dirty="0"/>
              <a:t>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- Rest of floors : </a:t>
            </a:r>
          </a:p>
          <a:p>
            <a:pPr marL="285750" indent="-285750">
              <a:buFont typeface="Arial" pitchFamily="34" charset="0"/>
              <a:buChar char="•"/>
            </a:pPr>
            <a:endParaRPr lang="en-US" sz="1600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∅</a:t>
            </a:r>
            <a:r>
              <a:rPr lang="en-US" sz="1600" dirty="0" err="1">
                <a:latin typeface="Times New Roman" pitchFamily="18" charset="0"/>
                <a:cs typeface="Times New Roman" pitchFamily="18" charset="0"/>
              </a:rPr>
              <a:t>Vc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= 116 </a:t>
            </a:r>
            <a:r>
              <a:rPr lang="en-US" sz="1600" dirty="0" err="1">
                <a:latin typeface="Times New Roman" pitchFamily="18" charset="0"/>
                <a:cs typeface="Times New Roman" pitchFamily="18" charset="0"/>
              </a:rPr>
              <a:t>kN.</a:t>
            </a:r>
            <a:endParaRPr lang="en-US" sz="1600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Arial" pitchFamily="34" charset="0"/>
              <a:buChar char="•"/>
            </a:pPr>
            <a:endParaRPr lang="en-US" sz="1600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Where f</a:t>
            </a:r>
            <a:r>
              <a:rPr lang="en-US" sz="1600" baseline="-25000" dirty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=24 MPa, b=1000 mm, and d = 230 – 40(cover) = 190 mm.</a:t>
            </a:r>
          </a:p>
          <a:p>
            <a:pPr marL="285750" indent="-285750">
              <a:buFont typeface="Arial" pitchFamily="34" charset="0"/>
              <a:buChar char="•"/>
            </a:pPr>
            <a:endParaRPr lang="en-US" sz="1600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W</a:t>
            </a:r>
            <a:r>
              <a:rPr lang="en-US" sz="1600" baseline="-25000" dirty="0">
                <a:latin typeface="Times New Roman" pitchFamily="18" charset="0"/>
                <a:cs typeface="Times New Roman" pitchFamily="18" charset="0"/>
              </a:rPr>
              <a:t>u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= 1.2 ( 0.23 x 24.5 + 5 ) + 1.6 ( 3 ) = 17.562  </a:t>
            </a:r>
            <a:r>
              <a:rPr lang="en-US" sz="1600" dirty="0" err="1">
                <a:latin typeface="Times New Roman" pitchFamily="18" charset="0"/>
                <a:cs typeface="Times New Roman" pitchFamily="18" charset="0"/>
              </a:rPr>
              <a:t>kN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/m</a:t>
            </a:r>
            <a:r>
              <a:rPr lang="en-US" sz="1600" baseline="30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en-US" sz="1600" dirty="0">
                <a:latin typeface="Times New Roman" pitchFamily="18" charset="0"/>
                <a:cs typeface="Times New Roman" pitchFamily="18" charset="0"/>
              </a:rPr>
            </a:br>
            <a:endParaRPr lang="en-US" sz="1600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Arial" pitchFamily="34" charset="0"/>
              <a:buChar char="•"/>
            </a:pPr>
            <a:endParaRPr lang="en-US" sz="1600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Arial" pitchFamily="34" charset="0"/>
              <a:buChar char="•"/>
            </a:pPr>
            <a:endParaRPr lang="en-US" sz="1600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Arial" pitchFamily="34" charset="0"/>
              <a:buChar char="•"/>
            </a:pPr>
            <a:endParaRPr lang="en-US" sz="1600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Arial" pitchFamily="34" charset="0"/>
              <a:buChar char="•"/>
            </a:pPr>
            <a:endParaRPr lang="en-US" sz="1600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Arial" pitchFamily="34" charset="0"/>
              <a:buChar char="•"/>
            </a:pPr>
            <a:endParaRPr lang="en-US" sz="1600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Arial" pitchFamily="34" charset="0"/>
              <a:buChar char="•"/>
            </a:pPr>
            <a:endParaRPr lang="en-US" sz="1600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Arial" pitchFamily="34" charset="0"/>
              <a:buChar char="•"/>
            </a:pPr>
            <a:endParaRPr lang="en-US" sz="1600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Arial" pitchFamily="34" charset="0"/>
              <a:buChar char="•"/>
            </a:pPr>
            <a:endParaRPr lang="en-US" sz="1600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Arial" pitchFamily="34" charset="0"/>
              <a:buChar char="•"/>
            </a:pPr>
            <a:endParaRPr lang="en-US" sz="1600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Arial" pitchFamily="34" charset="0"/>
              <a:buChar char="•"/>
            </a:pPr>
            <a:endParaRPr lang="en-US" sz="1600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Arial" pitchFamily="34" charset="0"/>
              <a:buChar char="•"/>
            </a:pPr>
            <a:endParaRPr lang="en-US" sz="1600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US" sz="1600" b="1" dirty="0">
                <a:latin typeface="Times New Roman" pitchFamily="18" charset="0"/>
                <a:cs typeface="Times New Roman" pitchFamily="18" charset="0"/>
              </a:rPr>
              <a:t>Since V</a:t>
            </a:r>
            <a:r>
              <a:rPr lang="en-US" sz="1600" b="1" baseline="-25000" dirty="0">
                <a:latin typeface="Times New Roman" pitchFamily="18" charset="0"/>
                <a:cs typeface="Times New Roman" pitchFamily="18" charset="0"/>
              </a:rPr>
              <a:t>u</a:t>
            </a:r>
            <a:r>
              <a:rPr lang="en-US" sz="1600" b="1" dirty="0">
                <a:latin typeface="Times New Roman" pitchFamily="18" charset="0"/>
                <a:cs typeface="Times New Roman" pitchFamily="18" charset="0"/>
              </a:rPr>
              <a:t> = 59.5 &lt; 116 </a:t>
            </a:r>
            <a:r>
              <a:rPr lang="en-US" sz="1600" b="1" dirty="0" err="1">
                <a:latin typeface="Times New Roman" pitchFamily="18" charset="0"/>
                <a:cs typeface="Times New Roman" pitchFamily="18" charset="0"/>
              </a:rPr>
              <a:t>kN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, slab thickness is adequate for resisting shear. So there is no 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need  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for shear reinforcement</a:t>
            </a:r>
            <a:r>
              <a:rPr lang="en-US" sz="1600" dirty="0"/>
              <a:t>.</a:t>
            </a:r>
          </a:p>
          <a:p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E90FFBBC-10A8-46C7-9325-838A8054AD8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43808" y="2780928"/>
            <a:ext cx="5486876" cy="3005588"/>
          </a:xfrm>
          <a:prstGeom prst="rect">
            <a:avLst/>
          </a:prstGeom>
        </p:spPr>
      </p:pic>
      <p:sp>
        <p:nvSpPr>
          <p:cNvPr id="2" name="عنصر نائب لرقم الشريحة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8B7A0DC-C7A8-4E38-9E21-ADFE0436B18E}" type="slidenum">
              <a:rPr lang="en-US" smtClean="0"/>
              <a:pPr/>
              <a:t>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6967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1B91D91-6879-494A-B309-B820725D2D0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34072" y="260648"/>
            <a:ext cx="6563072" cy="460648"/>
          </a:xfrm>
        </p:spPr>
        <p:txBody>
          <a:bodyPr/>
          <a:lstStyle/>
          <a:p>
            <a:pPr marL="342900" indent="-342900">
              <a:buFont typeface="Wingdings" pitchFamily="2" charset="2"/>
              <a:buChar char="Ø"/>
            </a:pPr>
            <a:r>
              <a:rPr lang="en-US" dirty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Preliminary design for beams </a:t>
            </a:r>
          </a:p>
        </p:txBody>
      </p:sp>
      <p:sp>
        <p:nvSpPr>
          <p:cNvPr id="11" name="Rectangle 1">
            <a:extLst>
              <a:ext uri="{FF2B5EF4-FFF2-40B4-BE49-F238E27FC236}">
                <a16:creationId xmlns:a16="http://schemas.microsoft.com/office/drawing/2014/main" xmlns="" id="{4FA39B20-C8D4-4C1F-85C4-5B628D05D583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1124744"/>
            <a:ext cx="6264784" cy="241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4" name="جدول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96576077"/>
              </p:ext>
            </p:extLst>
          </p:nvPr>
        </p:nvGraphicFramePr>
        <p:xfrm>
          <a:off x="1979712" y="4365104"/>
          <a:ext cx="2880320" cy="1406144"/>
        </p:xfrm>
        <a:graphic>
          <a:graphicData uri="http://schemas.openxmlformats.org/drawingml/2006/table">
            <a:tbl>
              <a:tblPr firstRow="1" firstCol="1" bandRow="1"/>
              <a:tblGrid>
                <a:gridCol w="1440160"/>
                <a:gridCol w="1440160"/>
              </a:tblGrid>
              <a:tr h="283210"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800"/>
                        </a:spcAft>
                      </a:pPr>
                      <a:r>
                        <a:rPr lang="en-US" sz="1050"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Group number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800"/>
                        </a:spcAft>
                      </a:pPr>
                      <a:r>
                        <a:rPr lang="en-US" sz="1050"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Dimension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3535"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800"/>
                        </a:spcAft>
                      </a:pPr>
                      <a:r>
                        <a:rPr lang="en-US" sz="1050" dirty="0"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1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800"/>
                        </a:spcAft>
                      </a:pPr>
                      <a:r>
                        <a:rPr lang="en-US" sz="1050"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/>
                      </a:r>
                      <a:br>
                        <a:rPr lang="en-US" sz="1050">
                          <a:effectLst/>
                          <a:latin typeface="Times New Roman"/>
                          <a:ea typeface="Times New Roman"/>
                          <a:cs typeface="Arial"/>
                        </a:rPr>
                      </a:br>
                      <a:r>
                        <a:rPr lang="en-US" sz="1050"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800X350 mm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9395"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800"/>
                        </a:spcAft>
                      </a:pPr>
                      <a:r>
                        <a:rPr lang="en-US" sz="1050"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2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800"/>
                        </a:spcAft>
                      </a:pPr>
                      <a:r>
                        <a:rPr lang="en-US" sz="1050"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/>
                      </a:r>
                      <a:br>
                        <a:rPr lang="en-US" sz="1050">
                          <a:effectLst/>
                          <a:latin typeface="Times New Roman"/>
                          <a:ea typeface="Times New Roman"/>
                          <a:cs typeface="Arial"/>
                        </a:rPr>
                      </a:br>
                      <a:r>
                        <a:rPr lang="en-US" sz="1050"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600X350 mm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0830"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800"/>
                        </a:spcAft>
                      </a:pPr>
                      <a:r>
                        <a:rPr lang="en-US" sz="1050"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3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800"/>
                        </a:spcAft>
                      </a:pPr>
                      <a:r>
                        <a:rPr lang="en-US" sz="1050" dirty="0"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250X350 mm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5" name="جدول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12341226"/>
              </p:ext>
            </p:extLst>
          </p:nvPr>
        </p:nvGraphicFramePr>
        <p:xfrm>
          <a:off x="5652120" y="4365104"/>
          <a:ext cx="2952328" cy="1404239"/>
        </p:xfrm>
        <a:graphic>
          <a:graphicData uri="http://schemas.openxmlformats.org/drawingml/2006/table">
            <a:tbl>
              <a:tblPr firstRow="1" firstCol="1" bandRow="1"/>
              <a:tblGrid>
                <a:gridCol w="1296144"/>
                <a:gridCol w="1656184"/>
              </a:tblGrid>
              <a:tr h="258645"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800"/>
                        </a:spcAft>
                      </a:pPr>
                      <a:r>
                        <a:rPr lang="en-US" sz="1050" dirty="0"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Group number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800"/>
                        </a:spcAft>
                      </a:pPr>
                      <a:r>
                        <a:rPr lang="en-US" sz="1050"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Dimension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9965"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800"/>
                        </a:spcAft>
                      </a:pPr>
                      <a:r>
                        <a:rPr lang="en-US" sz="1050"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1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800"/>
                        </a:spcAft>
                      </a:pPr>
                      <a:r>
                        <a:rPr lang="en-US" sz="1050"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/>
                      </a:r>
                      <a:br>
                        <a:rPr lang="en-US" sz="1050">
                          <a:effectLst/>
                          <a:latin typeface="Times New Roman"/>
                          <a:ea typeface="Times New Roman"/>
                          <a:cs typeface="Arial"/>
                        </a:rPr>
                      </a:br>
                      <a:r>
                        <a:rPr lang="en-US" sz="1050"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830X350 mm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3938"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800"/>
                        </a:spcAft>
                      </a:pPr>
                      <a:r>
                        <a:rPr lang="en-US" sz="1050"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2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800"/>
                        </a:spcAft>
                      </a:pPr>
                      <a:r>
                        <a:rPr lang="en-US" sz="1050"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/>
                      </a:r>
                      <a:br>
                        <a:rPr lang="en-US" sz="1050">
                          <a:effectLst/>
                          <a:latin typeface="Times New Roman"/>
                          <a:ea typeface="Times New Roman"/>
                          <a:cs typeface="Arial"/>
                        </a:rPr>
                      </a:br>
                      <a:r>
                        <a:rPr lang="en-US" sz="1050"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630X350 mm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5604"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800"/>
                        </a:spcAft>
                      </a:pPr>
                      <a:r>
                        <a:rPr lang="en-US" sz="1050"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3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800"/>
                        </a:spcAft>
                      </a:pPr>
                      <a:r>
                        <a:rPr lang="en-US" sz="1050" dirty="0"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230X350 mm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" name="عنصر نائب لرقم الشريحة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8B7A0DC-C7A8-4E38-9E21-ADFE0436B18E}" type="slidenum">
              <a:rPr lang="en-US" smtClean="0"/>
              <a:pPr/>
              <a:t>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7148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38C8C962-53B3-4A09-8833-01C8C01ACA5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34072" y="260648"/>
            <a:ext cx="6563072" cy="460648"/>
          </a:xfrm>
        </p:spPr>
        <p:txBody>
          <a:bodyPr/>
          <a:lstStyle/>
          <a:p>
            <a:pPr marL="342900" indent="-342900">
              <a:buFont typeface="Wingdings" pitchFamily="2" charset="2"/>
              <a:buChar char="Ø"/>
            </a:pPr>
            <a:r>
              <a:rPr lang="en-US" dirty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Preliminary design for columns </a:t>
            </a:r>
          </a:p>
        </p:txBody>
      </p:sp>
      <p:graphicFrame>
        <p:nvGraphicFramePr>
          <p:cNvPr id="5" name="Content Placeholder 4">
            <a:extLst>
              <a:ext uri="{FF2B5EF4-FFF2-40B4-BE49-F238E27FC236}">
                <a16:creationId xmlns:a16="http://schemas.microsoft.com/office/drawing/2014/main" xmlns="" id="{6ABB97FB-FE60-49A8-B871-261586CD0BEC}"/>
              </a:ext>
            </a:extLst>
          </p:cNvPr>
          <p:cNvGraphicFramePr>
            <a:graphicFrameLocks noGrp="1"/>
          </p:cNvGraphicFramePr>
          <p:nvPr>
            <p:ph idx="10"/>
            <p:extLst>
              <p:ext uri="{D42A27DB-BD31-4B8C-83A1-F6EECF244321}">
                <p14:modId xmlns:p14="http://schemas.microsoft.com/office/powerpoint/2010/main" val="1574520218"/>
              </p:ext>
            </p:extLst>
          </p:nvPr>
        </p:nvGraphicFramePr>
        <p:xfrm>
          <a:off x="2339752" y="2636911"/>
          <a:ext cx="5904656" cy="2635985"/>
        </p:xfrm>
        <a:graphic>
          <a:graphicData uri="http://schemas.openxmlformats.org/drawingml/2006/table">
            <a:tbl>
              <a:tblPr firstRow="1" firstCol="1" bandRow="1"/>
              <a:tblGrid>
                <a:gridCol w="2780975">
                  <a:extLst>
                    <a:ext uri="{9D8B030D-6E8A-4147-A177-3AD203B41FA5}">
                      <a16:colId xmlns:a16="http://schemas.microsoft.com/office/drawing/2014/main" xmlns="" val="2534681752"/>
                    </a:ext>
                  </a:extLst>
                </a:gridCol>
                <a:gridCol w="3123681">
                  <a:extLst>
                    <a:ext uri="{9D8B030D-6E8A-4147-A177-3AD203B41FA5}">
                      <a16:colId xmlns:a16="http://schemas.microsoft.com/office/drawing/2014/main" xmlns="" val="2624794337"/>
                    </a:ext>
                  </a:extLst>
                </a:gridCol>
              </a:tblGrid>
              <a:tr h="91400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Group number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05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Dimensions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03034897"/>
                  </a:ext>
                </a:extLst>
              </a:tr>
              <a:tr h="61331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800X250 mm</a:t>
                      </a:r>
                      <a:br>
                        <a:rPr lang="en-US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</a:b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251176300"/>
                  </a:ext>
                </a:extLst>
              </a:tr>
              <a:tr h="61331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05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800X400 mm</a:t>
                      </a:r>
                      <a:br>
                        <a:rPr lang="en-US" sz="105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</a:b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058256674"/>
                  </a:ext>
                </a:extLst>
              </a:tr>
              <a:tr h="49535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05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800X800 mm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037577412"/>
                  </a:ext>
                </a:extLst>
              </a:tr>
            </a:tbl>
          </a:graphicData>
        </a:graphic>
      </p:graphicFrame>
      <p:sp>
        <p:nvSpPr>
          <p:cNvPr id="2" name="مربع نص 1"/>
          <p:cNvSpPr txBox="1"/>
          <p:nvPr/>
        </p:nvSpPr>
        <p:spPr>
          <a:xfrm>
            <a:off x="2339752" y="1268760"/>
            <a:ext cx="41764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ü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By using tributary area method </a:t>
            </a:r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8B7A0DC-C7A8-4E38-9E21-ADFE0436B18E}" type="slidenum">
              <a:rPr lang="en-US" smtClean="0"/>
              <a:pPr/>
              <a:t>26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9181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50672951-5253-4EA3-90EC-DB0BE1F3B8B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34537" y="260648"/>
            <a:ext cx="6563072" cy="460648"/>
          </a:xfrm>
        </p:spPr>
        <p:txBody>
          <a:bodyPr/>
          <a:lstStyle/>
          <a:p>
            <a:pPr marL="342900" indent="-342900">
              <a:buFont typeface="Wingdings" pitchFamily="2" charset="2"/>
              <a:buChar char="Ø"/>
            </a:pPr>
            <a:r>
              <a:rPr lang="en-US" dirty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Preliminary design for shear walls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xmlns="" id="{B1B3BE2A-9381-4DAB-8D2C-BFBFBDF79C15}"/>
                  </a:ext>
                </a:extLst>
              </p:cNvPr>
              <p:cNvSpPr>
                <a:spLocks noGrp="1"/>
              </p:cNvSpPr>
              <p:nvPr>
                <p:ph idx="10"/>
              </p:nvPr>
            </p:nvSpPr>
            <p:spPr>
              <a:xfrm>
                <a:off x="2134072" y="1268760"/>
                <a:ext cx="6563072" cy="4723929"/>
              </a:xfrm>
            </p:spPr>
            <p:txBody>
              <a:bodyPr/>
              <a:lstStyle/>
              <a:p>
                <a:endParaRPr lang="en-US" dirty="0" smtClean="0"/>
              </a:p>
              <a:p>
                <a:endParaRPr lang="en-US" dirty="0"/>
              </a:p>
              <a:p>
                <a:endParaRPr lang="en-US" dirty="0" smtClean="0"/>
              </a:p>
              <a:p>
                <a:endParaRPr lang="en-US" dirty="0"/>
              </a:p>
              <a:p>
                <a:endParaRPr lang="en-US" dirty="0" smtClean="0"/>
              </a:p>
              <a:p>
                <a:endParaRPr lang="en-US" dirty="0"/>
              </a:p>
              <a:p>
                <a:endParaRPr lang="en-US" dirty="0" smtClean="0"/>
              </a:p>
              <a:p>
                <a:endParaRPr lang="en-US" dirty="0" smtClean="0"/>
              </a:p>
              <a:p>
                <a:endParaRPr lang="en-US" dirty="0"/>
              </a:p>
              <a:p>
                <a:endParaRPr lang="en-US" dirty="0" smtClean="0"/>
              </a:p>
              <a:p>
                <a:endParaRPr lang="en-US" dirty="0"/>
              </a:p>
              <a:p>
                <a:pPr marL="285750" indent="-285750">
                  <a:buFont typeface="Wingdings" pitchFamily="2" charset="2"/>
                  <a:buChar char="ü"/>
                </a:pPr>
                <a:r>
                  <a:rPr lang="en-US" sz="1600" dirty="0" smtClean="0">
                    <a:latin typeface="Times New Roman" pitchFamily="18" charset="0"/>
                    <a:cs typeface="Times New Roman" pitchFamily="18" charset="0"/>
                  </a:rPr>
                  <a:t>By using tributary area method and </a:t>
                </a:r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this equation:</a:t>
                </a:r>
              </a:p>
              <a:p>
                <a14:m>
                  <m:oMath xmlns:m="http://schemas.openxmlformats.org/officeDocument/2006/math">
                    <m:r>
                      <a:rPr lang="en-US" sz="1600" i="1">
                        <a:latin typeface="Cambria Math"/>
                      </a:rPr>
                      <m:t>𝜙</m:t>
                    </m:r>
                    <m:r>
                      <a:rPr lang="en-US" sz="1600" i="1">
                        <a:latin typeface="Cambria Math"/>
                      </a:rPr>
                      <m:t>𝑃</m:t>
                    </m:r>
                  </m:oMath>
                </a14:m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 =</a:t>
                </a:r>
                <a14:m>
                  <m:oMath xmlns:m="http://schemas.openxmlformats.org/officeDocument/2006/math">
                    <m:r>
                      <a:rPr lang="en-US" sz="1600">
                        <a:latin typeface="Cambria Math"/>
                      </a:rPr>
                      <m:t>0</m:t>
                    </m:r>
                    <m:r>
                      <a:rPr lang="en-US" sz="1600">
                        <a:latin typeface="Cambria Math"/>
                      </a:rPr>
                      <m:t>.</m:t>
                    </m:r>
                    <m:r>
                      <a:rPr lang="en-US" sz="1600">
                        <a:latin typeface="Cambria Math"/>
                      </a:rPr>
                      <m:t>55</m:t>
                    </m:r>
                    <m:r>
                      <a:rPr lang="en-US" sz="1600" i="1">
                        <a:latin typeface="Cambria Math"/>
                      </a:rPr>
                      <m:t>𝜙</m:t>
                    </m:r>
                    <m:sSub>
                      <m:sSubPr>
                        <m:ctrlPr>
                          <a:rPr lang="en-US" sz="16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600" i="1">
                            <a:latin typeface="Cambria Math"/>
                          </a:rPr>
                          <m:t>𝑓</m:t>
                        </m:r>
                      </m:e>
                      <m:sub>
                        <m:r>
                          <a:rPr lang="en-US" sz="1600" i="1">
                            <a:latin typeface="Cambria Math"/>
                          </a:rPr>
                          <m:t>𝑐</m:t>
                        </m:r>
                        <m:r>
                          <a:rPr lang="en-US" sz="1600">
                            <a:latin typeface="Cambria Math"/>
                          </a:rPr>
                          <m:t> </m:t>
                        </m:r>
                      </m:sub>
                    </m:sSub>
                    <m:sSub>
                      <m:sSubPr>
                        <m:ctrlPr>
                          <a:rPr lang="en-US" sz="16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600" i="1">
                            <a:latin typeface="Cambria Math"/>
                          </a:rPr>
                          <m:t>𝐴</m:t>
                        </m:r>
                      </m:e>
                      <m:sub>
                        <m:r>
                          <a:rPr lang="en-US" sz="1600" i="1">
                            <a:latin typeface="Cambria Math"/>
                          </a:rPr>
                          <m:t>𝑔</m:t>
                        </m:r>
                      </m:sub>
                    </m:sSub>
                    <m:d>
                      <m:dPr>
                        <m:begChr m:val="["/>
                        <m:endChr m:val="]"/>
                        <m:ctrlPr>
                          <a:rPr lang="en-US" sz="1600" i="1">
                            <a:latin typeface="Cambria Math"/>
                          </a:rPr>
                        </m:ctrlPr>
                      </m:dPr>
                      <m:e>
                        <m:r>
                          <a:rPr lang="en-US" sz="1600">
                            <a:latin typeface="Cambria Math"/>
                          </a:rPr>
                          <m:t>1</m:t>
                        </m:r>
                        <m:r>
                          <a:rPr lang="en-US" sz="1600" i="1">
                            <a:latin typeface="Cambria Math"/>
                          </a:rPr>
                          <m:t>−</m:t>
                        </m:r>
                        <m:sSup>
                          <m:sSupPr>
                            <m:ctrlPr>
                              <a:rPr lang="en-US" sz="1600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sz="1600">
                                <a:latin typeface="Cambria Math"/>
                              </a:rPr>
                              <m:t> </m:t>
                            </m:r>
                            <m:d>
                              <m:dPr>
                                <m:ctrlPr>
                                  <a:rPr lang="en-US" sz="1600" i="1">
                                    <a:latin typeface="Cambria Math"/>
                                  </a:rPr>
                                </m:ctrlPr>
                              </m:dPr>
                              <m:e>
                                <m:f>
                                  <m:fPr>
                                    <m:ctrlPr>
                                      <a:rPr lang="en-US" sz="1600" i="1">
                                        <a:latin typeface="Cambria Math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sz="1600" i="1">
                                        <a:latin typeface="Cambria Math"/>
                                      </a:rPr>
                                      <m:t>𝐾</m:t>
                                    </m:r>
                                    <m:sSub>
                                      <m:sSubPr>
                                        <m:ctrlPr>
                                          <a:rPr lang="en-US" sz="1600" i="1">
                                            <a:latin typeface="Cambria Math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1600" i="1">
                                            <a:latin typeface="Cambria Math"/>
                                          </a:rPr>
                                          <m:t>𝓁</m:t>
                                        </m:r>
                                      </m:e>
                                      <m:sub>
                                        <m:r>
                                          <a:rPr lang="en-US" sz="1600" i="1">
                                            <a:latin typeface="Cambria Math"/>
                                          </a:rPr>
                                          <m:t>𝑐</m:t>
                                        </m:r>
                                      </m:sub>
                                    </m:sSub>
                                  </m:num>
                                  <m:den>
                                    <m:r>
                                      <a:rPr lang="en-US" sz="1600">
                                        <a:latin typeface="Cambria Math"/>
                                      </a:rPr>
                                      <m:t>32</m:t>
                                    </m:r>
                                    <m:r>
                                      <a:rPr lang="en-US" sz="1600" i="1">
                                        <a:latin typeface="Cambria Math"/>
                                      </a:rPr>
                                      <m:t>h</m:t>
                                    </m:r>
                                  </m:den>
                                </m:f>
                              </m:e>
                            </m:d>
                          </m:e>
                          <m:sup>
                            <m:r>
                              <a:rPr lang="en-US" sz="1600"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e>
                    </m:d>
                  </m:oMath>
                </a14:m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  (11.5.3.1)</a:t>
                </a:r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xmlns="" xmlns:a14="http://schemas.microsoft.com/office/drawing/2010/main" id="{B1B3BE2A-9381-4DAB-8D2C-BFBFBDF79C1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0"/>
              </p:nvPr>
            </p:nvSpPr>
            <p:spPr>
              <a:xfrm>
                <a:off x="2134072" y="1268760"/>
                <a:ext cx="6563072" cy="4723929"/>
              </a:xfr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xmlns="" id="{3029AB07-E01D-4211-BE4E-DA33A88BF1C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29410692"/>
              </p:ext>
            </p:extLst>
          </p:nvPr>
        </p:nvGraphicFramePr>
        <p:xfrm>
          <a:off x="2987824" y="5157192"/>
          <a:ext cx="4536504" cy="1608949"/>
        </p:xfrm>
        <a:graphic>
          <a:graphicData uri="http://schemas.openxmlformats.org/drawingml/2006/table">
            <a:tbl>
              <a:tblPr firstRow="1" firstCol="1" bandRow="1"/>
              <a:tblGrid>
                <a:gridCol w="2270564">
                  <a:extLst>
                    <a:ext uri="{9D8B030D-6E8A-4147-A177-3AD203B41FA5}">
                      <a16:colId xmlns:a16="http://schemas.microsoft.com/office/drawing/2014/main" xmlns="" val="2563581265"/>
                    </a:ext>
                  </a:extLst>
                </a:gridCol>
                <a:gridCol w="2265940">
                  <a:extLst>
                    <a:ext uri="{9D8B030D-6E8A-4147-A177-3AD203B41FA5}">
                      <a16:colId xmlns:a16="http://schemas.microsoft.com/office/drawing/2014/main" xmlns="" val="3504779110"/>
                    </a:ext>
                  </a:extLst>
                </a:gridCol>
              </a:tblGrid>
              <a:tr h="50405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05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Group Number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05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Thickness ( mm )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246999650"/>
                  </a:ext>
                </a:extLst>
              </a:tr>
              <a:tr h="36686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200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90393130"/>
                  </a:ext>
                </a:extLst>
              </a:tr>
              <a:tr h="41630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250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830671959"/>
                  </a:ext>
                </a:extLst>
              </a:tr>
              <a:tr h="32172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05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530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309236112"/>
                  </a:ext>
                </a:extLst>
              </a:tr>
            </a:tbl>
          </a:graphicData>
        </a:graphic>
      </p:graphicFrame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8" y="1052736"/>
            <a:ext cx="3913187" cy="2657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عنصر نائب لرقم الشريحة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8B7A0DC-C7A8-4E38-9E21-ADFE0436B18E}" type="slidenum">
              <a:rPr lang="en-US" smtClean="0"/>
              <a:pPr/>
              <a:t>27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3498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0505483-9F27-4991-BC1D-BD6FA10E76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Project modeling 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xmlns="" id="{811D1D60-12C3-487F-875C-76EBF0629463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1331640" y="1700808"/>
            <a:ext cx="7992888" cy="4536504"/>
          </a:xfrm>
        </p:spPr>
        <p:txBody>
          <a:bodyPr/>
          <a:lstStyle/>
          <a:p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1. Bring 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the layout of the project from </a:t>
            </a:r>
            <a:r>
              <a:rPr lang="en-US" sz="1600" dirty="0" err="1">
                <a:latin typeface="Times New Roman" pitchFamily="18" charset="0"/>
                <a:cs typeface="Times New Roman" pitchFamily="18" charset="0"/>
              </a:rPr>
              <a:t>AutoCad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architectural drawing. </a:t>
            </a:r>
            <a:endParaRPr lang="en-US" sz="1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16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1600" dirty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2. Define the materials used in the building (concrete and steel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).</a:t>
            </a:r>
          </a:p>
          <a:p>
            <a:r>
              <a:rPr lang="en-US" sz="16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1600" dirty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3. Define element sections of the structure with their suitable modifiers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en-US" sz="16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1600" dirty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4. Define area section (slabs and shear walls) with their suitable modifiers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en-US" sz="16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1600" dirty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5.  Define load patterns on the structure, such as Dead, Superimposed and live loads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en-US" sz="16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1600" dirty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6. Define load combinations according to the code for analysis and design. </a:t>
            </a:r>
            <a:endParaRPr lang="en-US" sz="1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16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1600" dirty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7. Draw the structural elements (sections) and slabs (area sections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).</a:t>
            </a:r>
          </a:p>
          <a:p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1600" dirty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8. Assign the loads ( except own weight -dead- ) on structural elements 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and 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slabs according to the values of superimposed , and live loads.</a:t>
            </a:r>
          </a:p>
          <a:p>
            <a:endParaRPr lang="en-US" dirty="0"/>
          </a:p>
        </p:txBody>
      </p:sp>
      <p:sp>
        <p:nvSpPr>
          <p:cNvPr id="3" name="عنصر نائب لرقم الشريحة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8B7A0DC-C7A8-4E38-9E21-ADFE0436B18E}" type="slidenum">
              <a:rPr lang="en-US" smtClean="0"/>
              <a:pPr/>
              <a:t>28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1402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06484B68-F435-40EC-A27B-A6AF57A43CA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95736" y="260498"/>
            <a:ext cx="6563072" cy="460648"/>
          </a:xfrm>
        </p:spPr>
        <p:txBody>
          <a:bodyPr/>
          <a:lstStyle/>
          <a:p>
            <a:pPr marL="342900" indent="-342900">
              <a:buFont typeface="Wingdings" pitchFamily="2" charset="2"/>
              <a:buChar char="Ø"/>
            </a:pPr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Definition of </a:t>
            </a:r>
            <a:r>
              <a:rPr lang="en-US" dirty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materials </a:t>
            </a:r>
          </a:p>
        </p:txBody>
      </p:sp>
      <p:pic>
        <p:nvPicPr>
          <p:cNvPr id="5" name="صورة 26" descr="materail properties.jpg">
            <a:extLst>
              <a:ext uri="{FF2B5EF4-FFF2-40B4-BE49-F238E27FC236}">
                <a16:creationId xmlns:a16="http://schemas.microsoft.com/office/drawing/2014/main" xmlns="" id="{3C3805D1-A883-44A7-8861-4069A2483776}"/>
              </a:ext>
            </a:extLst>
          </p:cNvPr>
          <p:cNvPicPr>
            <a:picLocks noGrp="1"/>
          </p:cNvPicPr>
          <p:nvPr>
            <p:ph idx="10"/>
          </p:nvPr>
        </p:nvPicPr>
        <p:blipFill>
          <a:blip r:embed="rId2" cstate="print"/>
          <a:stretch>
            <a:fillRect/>
          </a:stretch>
        </p:blipFill>
        <p:spPr>
          <a:xfrm>
            <a:off x="2339752" y="1412776"/>
            <a:ext cx="6120680" cy="5184726"/>
          </a:xfrm>
          <a:prstGeom prst="rect">
            <a:avLst/>
          </a:prstGeom>
        </p:spPr>
      </p:pic>
      <p:sp>
        <p:nvSpPr>
          <p:cNvPr id="2" name="عنصر نائب لرقم الشريحة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8B7A0DC-C7A8-4E38-9E21-ADFE0436B18E}" type="slidenum">
              <a:rPr lang="en-US" smtClean="0"/>
              <a:pPr/>
              <a:t>29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8351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42938AB1-3346-4988-95D8-006DF62238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Basement</a:t>
            </a:r>
            <a:r>
              <a:rPr lang="en-US" dirty="0"/>
              <a:t> 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xmlns="" id="{07297AC9-04F0-4A51-9FF6-96E63BB4FCB4}"/>
              </a:ext>
            </a:extLst>
          </p:cNvPr>
          <p:cNvPicPr>
            <a:picLocks noGrp="1" noChangeAspect="1"/>
          </p:cNvPicPr>
          <p:nvPr>
            <p:ph idx="10"/>
          </p:nvPr>
        </p:nvPicPr>
        <p:blipFill>
          <a:blip r:embed="rId2"/>
          <a:stretch>
            <a:fillRect/>
          </a:stretch>
        </p:blipFill>
        <p:spPr>
          <a:xfrm>
            <a:off x="1187624" y="1484784"/>
            <a:ext cx="6539056" cy="5145488"/>
          </a:xfrm>
          <a:prstGeom prst="rect">
            <a:avLst/>
          </a:prstGeom>
        </p:spPr>
      </p:pic>
      <p:sp>
        <p:nvSpPr>
          <p:cNvPr id="3" name="عنصر نائب لرقم الشريحة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8B7A0DC-C7A8-4E38-9E21-ADFE0436B18E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6814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صورة 6">
            <a:extLst>
              <a:ext uri="{FF2B5EF4-FFF2-40B4-BE49-F238E27FC236}">
                <a16:creationId xmlns:a16="http://schemas.microsoft.com/office/drawing/2014/main" xmlns="" id="{05C803C8-157D-4334-AA00-65175A188221}"/>
              </a:ext>
            </a:extLst>
          </p:cNvPr>
          <p:cNvPicPr>
            <a:picLocks noGrp="1"/>
          </p:cNvPicPr>
          <p:nvPr>
            <p:ph idx="10"/>
          </p:nvPr>
        </p:nvPicPr>
        <p:blipFill>
          <a:blip r:embed="rId2" cstate="print"/>
          <a:stretch>
            <a:fillRect/>
          </a:stretch>
        </p:blipFill>
        <p:spPr>
          <a:xfrm>
            <a:off x="2699792" y="584684"/>
            <a:ext cx="5112568" cy="5688632"/>
          </a:xfrm>
          <a:prstGeom prst="rect">
            <a:avLst/>
          </a:prstGeom>
        </p:spPr>
      </p:pic>
      <p:sp>
        <p:nvSpPr>
          <p:cNvPr id="2" name="عنصر نائب لرقم الشريحة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8B7A0DC-C7A8-4E38-9E21-ADFE0436B18E}" type="slidenum">
              <a:rPr lang="en-US" smtClean="0"/>
              <a:pPr/>
              <a:t>30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0827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FBD93E9B-AC79-435C-97B8-B450C934DE7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34072" y="407331"/>
            <a:ext cx="6563072" cy="460648"/>
          </a:xfrm>
        </p:spPr>
        <p:txBody>
          <a:bodyPr/>
          <a:lstStyle/>
          <a:p>
            <a:pPr marL="342900" indent="-342900">
              <a:buFont typeface="Wingdings" pitchFamily="2" charset="2"/>
              <a:buChar char="Ø"/>
            </a:pPr>
            <a:r>
              <a:rPr lang="en-US" dirty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Stiffness modifiers 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6259F60C-C358-48A8-8676-6F2FE11E195C}"/>
              </a:ext>
            </a:extLst>
          </p:cNvPr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pPr marL="285750" indent="-285750">
              <a:buFont typeface="Wingdings" pitchFamily="2" charset="2"/>
              <a:buChar char="ü"/>
            </a:pP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Slabs                 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      0.35 </a:t>
            </a:r>
            <a:br>
              <a:rPr lang="en-US" sz="1600" dirty="0" smtClean="0">
                <a:latin typeface="Times New Roman" pitchFamily="18" charset="0"/>
                <a:cs typeface="Times New Roman" pitchFamily="18" charset="0"/>
              </a:rPr>
            </a:br>
            <a:endParaRPr lang="en-US" sz="1600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itchFamily="2" charset="2"/>
              <a:buChar char="ü"/>
            </a:pP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Beams                 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     0.35</a:t>
            </a:r>
            <a:endParaRPr lang="en-US" sz="1600" dirty="0">
              <a:latin typeface="Times New Roman" pitchFamily="18" charset="0"/>
              <a:cs typeface="Times New Roman" pitchFamily="18" charset="0"/>
            </a:endParaRPr>
          </a:p>
          <a:p>
            <a:endParaRPr lang="en-US" sz="1600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itchFamily="2" charset="2"/>
              <a:buChar char="ü"/>
            </a:pP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Columns and shear wall                 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   0.7 </a:t>
            </a:r>
            <a:endParaRPr lang="en-US" sz="1600" dirty="0">
              <a:latin typeface="Times New Roman" pitchFamily="18" charset="0"/>
              <a:cs typeface="Times New Roman" pitchFamily="18" charset="0"/>
            </a:endParaRPr>
          </a:p>
          <a:p>
            <a:endParaRPr lang="en-US" dirty="0"/>
          </a:p>
          <a:p>
            <a:r>
              <a:rPr lang="en-US" dirty="0"/>
              <a:t>     </a:t>
            </a:r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xmlns="" id="{E6337DCB-440D-4CB5-966A-6D2FC17695A7}"/>
              </a:ext>
            </a:extLst>
          </p:cNvPr>
          <p:cNvCxnSpPr/>
          <p:nvPr/>
        </p:nvCxnSpPr>
        <p:spPr>
          <a:xfrm>
            <a:off x="3512683" y="2564904"/>
            <a:ext cx="936104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xmlns="" id="{F316C385-AF7F-42E3-8A1A-364081ED2BBA}"/>
              </a:ext>
            </a:extLst>
          </p:cNvPr>
          <p:cNvCxnSpPr/>
          <p:nvPr/>
        </p:nvCxnSpPr>
        <p:spPr>
          <a:xfrm>
            <a:off x="4860032" y="3140968"/>
            <a:ext cx="936104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xmlns="" id="{C0B73A0E-DFA7-45E2-A394-3B3000AFED8C}"/>
              </a:ext>
            </a:extLst>
          </p:cNvPr>
          <p:cNvCxnSpPr/>
          <p:nvPr/>
        </p:nvCxnSpPr>
        <p:spPr>
          <a:xfrm>
            <a:off x="3433002" y="1998755"/>
            <a:ext cx="936104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عنصر نائب لرقم الشريحة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8B7A0DC-C7A8-4E38-9E21-ADFE0436B18E}" type="slidenum">
              <a:rPr lang="en-US" smtClean="0"/>
              <a:pPr/>
              <a:t>31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9483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72D7A9D9-887E-4135-85F0-AC9F9BCEF0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Model checks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CE5E5E5B-8878-4317-9837-C2A2F6134FB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Wingdings" pitchFamily="2" charset="2"/>
              <a:buChar char="Ø"/>
            </a:pPr>
            <a:r>
              <a:rPr lang="en-US" dirty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Compatibility check </a:t>
            </a:r>
          </a:p>
        </p:txBody>
      </p:sp>
      <p:pic>
        <p:nvPicPr>
          <p:cNvPr id="5" name="صورة 28">
            <a:extLst>
              <a:ext uri="{FF2B5EF4-FFF2-40B4-BE49-F238E27FC236}">
                <a16:creationId xmlns:a16="http://schemas.microsoft.com/office/drawing/2014/main" xmlns="" id="{755C1B18-89C0-4592-9C76-C637101164DE}"/>
              </a:ext>
            </a:extLst>
          </p:cNvPr>
          <p:cNvPicPr>
            <a:picLocks noGrp="1"/>
          </p:cNvPicPr>
          <p:nvPr>
            <p:ph idx="10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67744" y="1928654"/>
            <a:ext cx="5760640" cy="48127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عنصر نائب لرقم الشريحة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8B7A0DC-C7A8-4E38-9E21-ADFE0436B18E}" type="slidenum">
              <a:rPr lang="en-US" smtClean="0"/>
              <a:pPr/>
              <a:t>32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6805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79C384CD-8582-402A-9F1C-64B44CE210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34072" y="404663"/>
            <a:ext cx="6563072" cy="460648"/>
          </a:xfrm>
        </p:spPr>
        <p:txBody>
          <a:bodyPr/>
          <a:lstStyle/>
          <a:p>
            <a:endParaRPr lang="en-US" dirty="0"/>
          </a:p>
          <a:p>
            <a:pPr marL="342900" indent="-342900">
              <a:buFont typeface="Wingdings" pitchFamily="2" charset="2"/>
              <a:buChar char="Ø"/>
            </a:pPr>
            <a:r>
              <a:rPr lang="en-US" dirty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Equilibrium check </a:t>
            </a:r>
          </a:p>
          <a:p>
            <a:endParaRPr lang="en-US" dirty="0"/>
          </a:p>
        </p:txBody>
      </p:sp>
      <p:graphicFrame>
        <p:nvGraphicFramePr>
          <p:cNvPr id="7" name="Content Placeholder 6">
            <a:extLst>
              <a:ext uri="{FF2B5EF4-FFF2-40B4-BE49-F238E27FC236}">
                <a16:creationId xmlns:a16="http://schemas.microsoft.com/office/drawing/2014/main" xmlns="" id="{2F876DA3-07FE-4DA8-A008-69CF7707F67A}"/>
              </a:ext>
            </a:extLst>
          </p:cNvPr>
          <p:cNvGraphicFramePr>
            <a:graphicFrameLocks noGrp="1"/>
          </p:cNvGraphicFramePr>
          <p:nvPr>
            <p:ph idx="10"/>
            <p:extLst>
              <p:ext uri="{D42A27DB-BD31-4B8C-83A1-F6EECF244321}">
                <p14:modId xmlns:p14="http://schemas.microsoft.com/office/powerpoint/2010/main" val="2449319951"/>
              </p:ext>
            </p:extLst>
          </p:nvPr>
        </p:nvGraphicFramePr>
        <p:xfrm>
          <a:off x="2267744" y="1714346"/>
          <a:ext cx="5884253" cy="1873731"/>
        </p:xfrm>
        <a:graphic>
          <a:graphicData uri="http://schemas.openxmlformats.org/drawingml/2006/table">
            <a:tbl>
              <a:tblPr firstRow="1" firstCol="1" bandRow="1"/>
              <a:tblGrid>
                <a:gridCol w="832610">
                  <a:extLst>
                    <a:ext uri="{9D8B030D-6E8A-4147-A177-3AD203B41FA5}">
                      <a16:colId xmlns:a16="http://schemas.microsoft.com/office/drawing/2014/main" xmlns="" val="2686740242"/>
                    </a:ext>
                  </a:extLst>
                </a:gridCol>
                <a:gridCol w="2225078">
                  <a:extLst>
                    <a:ext uri="{9D8B030D-6E8A-4147-A177-3AD203B41FA5}">
                      <a16:colId xmlns:a16="http://schemas.microsoft.com/office/drawing/2014/main" xmlns="" val="2737902972"/>
                    </a:ext>
                  </a:extLst>
                </a:gridCol>
                <a:gridCol w="976163">
                  <a:extLst>
                    <a:ext uri="{9D8B030D-6E8A-4147-A177-3AD203B41FA5}">
                      <a16:colId xmlns:a16="http://schemas.microsoft.com/office/drawing/2014/main" xmlns="" val="933301072"/>
                    </a:ext>
                  </a:extLst>
                </a:gridCol>
                <a:gridCol w="925201">
                  <a:extLst>
                    <a:ext uri="{9D8B030D-6E8A-4147-A177-3AD203B41FA5}">
                      <a16:colId xmlns:a16="http://schemas.microsoft.com/office/drawing/2014/main" xmlns="" val="2348198601"/>
                    </a:ext>
                  </a:extLst>
                </a:gridCol>
                <a:gridCol w="925201">
                  <a:extLst>
                    <a:ext uri="{9D8B030D-6E8A-4147-A177-3AD203B41FA5}">
                      <a16:colId xmlns:a16="http://schemas.microsoft.com/office/drawing/2014/main" xmlns="" val="462264315"/>
                    </a:ext>
                  </a:extLst>
                </a:gridCol>
              </a:tblGrid>
              <a:tr h="535821">
                <a:tc>
                  <a:txBody>
                    <a:bodyPr/>
                    <a:lstStyle/>
                    <a:p>
                      <a:pPr algn="ctr">
                        <a:lnSpc>
                          <a:spcPct val="300000"/>
                        </a:lnSpc>
                      </a:pPr>
                      <a:endParaRPr lang="en-US" sz="1100" dirty="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Hand calculation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ETABS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%Difference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&lt; 5%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768131417"/>
                  </a:ext>
                </a:extLst>
              </a:tr>
              <a:tr h="44597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Dead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91105.07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90564.5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0.59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OK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4166057314"/>
                  </a:ext>
                </a:extLst>
              </a:tr>
              <a:tr h="44597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SD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53551.65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53475.06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0.14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OK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389732757"/>
                  </a:ext>
                </a:extLst>
              </a:tr>
              <a:tr h="44597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Live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28493.1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28451.64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0.14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OK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822630298"/>
                  </a:ext>
                </a:extLst>
              </a:tr>
            </a:tbl>
          </a:graphicData>
        </a:graphic>
      </p:graphicFrame>
      <p:sp>
        <p:nvSpPr>
          <p:cNvPr id="8" name="Rectangle 2">
            <a:extLst>
              <a:ext uri="{FF2B5EF4-FFF2-40B4-BE49-F238E27FC236}">
                <a16:creationId xmlns:a16="http://schemas.microsoft.com/office/drawing/2014/main" xmlns="" id="{E4D7BF73-7B6F-4711-944E-812737C58E90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9" name="صورة 43">
            <a:extLst>
              <a:ext uri="{FF2B5EF4-FFF2-40B4-BE49-F238E27FC236}">
                <a16:creationId xmlns:a16="http://schemas.microsoft.com/office/drawing/2014/main" xmlns="" id="{79DBE16D-DB44-447A-AFE2-A38D6F919EA9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4437111"/>
            <a:ext cx="4968552" cy="1728193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عنصر نائب لرقم الشريحة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8B7A0DC-C7A8-4E38-9E21-ADFE0436B18E}" type="slidenum">
              <a:rPr lang="en-US" smtClean="0"/>
              <a:pPr/>
              <a:t>33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793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محتوى 1"/>
          <p:cNvSpPr>
            <a:spLocks noGrp="1"/>
          </p:cNvSpPr>
          <p:nvPr>
            <p:ph idx="1"/>
          </p:nvPr>
        </p:nvSpPr>
        <p:spPr>
          <a:xfrm>
            <a:off x="2051720" y="476672"/>
            <a:ext cx="6563072" cy="460648"/>
          </a:xfrm>
        </p:spPr>
        <p:txBody>
          <a:bodyPr/>
          <a:lstStyle/>
          <a:p>
            <a:pPr marL="342900" indent="-342900">
              <a:buFont typeface="Wingdings" pitchFamily="2" charset="2"/>
              <a:buChar char="Ø"/>
            </a:pPr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Stress – strain check </a:t>
            </a:r>
            <a:endParaRPr lang="en-US" dirty="0">
              <a:solidFill>
                <a:schemeClr val="tx2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19334" y="1412776"/>
            <a:ext cx="5486400" cy="4694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عنصر نائب لرقم الشريحة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8B7A0DC-C7A8-4E38-9E21-ADFE0436B18E}" type="slidenum">
              <a:rPr lang="en-US" smtClean="0"/>
              <a:pPr/>
              <a:t>34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229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Grp="1" noChangeAspect="1" noChangeArrowheads="1"/>
          </p:cNvPicPr>
          <p:nvPr>
            <p:ph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1340768"/>
            <a:ext cx="4125501" cy="4148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عنصر نائب لرقم الشريحة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8B7A0DC-C7A8-4E38-9E21-ADFE0436B18E}" type="slidenum">
              <a:rPr lang="en-US" smtClean="0"/>
              <a:pPr/>
              <a:t>35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4694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xmlns="" id="{8F79FAA7-A494-407F-893A-26BEA53F3F99}"/>
                  </a:ext>
                </a:extLst>
              </p:cNvPr>
              <p:cNvSpPr/>
              <p:nvPr/>
            </p:nvSpPr>
            <p:spPr>
              <a:xfrm>
                <a:off x="1907704" y="419763"/>
                <a:ext cx="6912768" cy="756553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285750" indent="-285750">
                  <a:lnSpc>
                    <a:spcPct val="130000"/>
                  </a:lnSpc>
                  <a:spcAft>
                    <a:spcPts val="800"/>
                  </a:spcAft>
                  <a:buFont typeface="Wingdings" pitchFamily="2" charset="2"/>
                  <a:buChar char="q"/>
                </a:pPr>
                <a:r>
                  <a:rPr lang="en-US" dirty="0" smtClean="0">
                    <a:solidFill>
                      <a:schemeClr val="tx2">
                        <a:lumMod val="60000"/>
                        <a:lumOff val="40000"/>
                      </a:schemeClr>
                    </a:solidFill>
                    <a:latin typeface="Times New Roman" panose="02020603050405020304" pitchFamily="18" charset="0"/>
                    <a:cs typeface="Arial" panose="020B0604020202020204" pitchFamily="34" charset="0"/>
                  </a:rPr>
                  <a:t>Slab check </a:t>
                </a:r>
              </a:p>
              <a:p>
                <a:pPr marL="285750" indent="-285750">
                  <a:lnSpc>
                    <a:spcPct val="130000"/>
                  </a:lnSpc>
                  <a:spcAft>
                    <a:spcPts val="800"/>
                  </a:spcAft>
                  <a:buFont typeface="Wingdings" pitchFamily="2" charset="2"/>
                  <a:buChar char="ü"/>
                </a:pPr>
                <a:endParaRPr lang="en-US" sz="1400" dirty="0">
                  <a:latin typeface="Times New Roman" panose="02020603050405020304" pitchFamily="18" charset="0"/>
                  <a:cs typeface="Arial" panose="020B0604020202020204" pitchFamily="34" charset="0"/>
                </a:endParaRPr>
              </a:p>
              <a:p>
                <a:pPr marL="285750" indent="-285750">
                  <a:lnSpc>
                    <a:spcPct val="130000"/>
                  </a:lnSpc>
                  <a:spcAft>
                    <a:spcPts val="800"/>
                  </a:spcAft>
                  <a:buFont typeface="Wingdings" pitchFamily="2" charset="2"/>
                  <a:buChar char="ü"/>
                </a:pPr>
                <a:r>
                  <a:rPr lang="en-US" sz="1600" dirty="0" smtClean="0">
                    <a:latin typeface="Times New Roman" panose="02020603050405020304" pitchFamily="18" charset="0"/>
                    <a:cs typeface="Arial" panose="020B0604020202020204" pitchFamily="34" charset="0"/>
                  </a:rPr>
                  <a:t>Manual calculations </a:t>
                </a:r>
                <a:br>
                  <a:rPr lang="en-US" sz="1600" dirty="0" smtClean="0">
                    <a:latin typeface="Times New Roman" panose="02020603050405020304" pitchFamily="18" charset="0"/>
                    <a:cs typeface="Arial" panose="020B0604020202020204" pitchFamily="34" charset="0"/>
                  </a:rPr>
                </a:br>
                <a:endParaRPr lang="en-US" sz="1600" dirty="0" smtClean="0">
                  <a:latin typeface="Times New Roman" pitchFamily="18" charset="0"/>
                  <a:cs typeface="Times New Roman" pitchFamily="18" charset="0"/>
                </a:endParaRPr>
              </a:p>
              <a:p>
                <a:pPr>
                  <a:lnSpc>
                    <a:spcPct val="130000"/>
                  </a:lnSpc>
                  <a:spcAft>
                    <a:spcPts val="800"/>
                  </a:spcAft>
                </a:pPr>
                <a:r>
                  <a:rPr lang="en-US" sz="1600" dirty="0" smtClean="0">
                    <a:latin typeface="Times New Roman" pitchFamily="18" charset="0"/>
                    <a:cs typeface="Times New Roman" pitchFamily="18" charset="0"/>
                  </a:rPr>
                  <a:t>For </a:t>
                </a:r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service loads,  W = (0.25x24.5+5) +5 = 16.125 </a:t>
                </a:r>
                <a:r>
                  <a:rPr lang="en-US" sz="1600" dirty="0" err="1" smtClean="0">
                    <a:latin typeface="Times New Roman" pitchFamily="18" charset="0"/>
                    <a:cs typeface="Times New Roman" pitchFamily="18" charset="0"/>
                  </a:rPr>
                  <a:t>kN</a:t>
                </a:r>
                <a:r>
                  <a:rPr lang="en-US" sz="1600" dirty="0" smtClean="0">
                    <a:latin typeface="Times New Roman" pitchFamily="18" charset="0"/>
                    <a:cs typeface="Times New Roman" pitchFamily="18" charset="0"/>
                  </a:rPr>
                  <a:t>/m</a:t>
                </a:r>
                <a:r>
                  <a:rPr lang="en-US" sz="1600" baseline="30000" dirty="0" smtClean="0">
                    <a:latin typeface="Times New Roman" pitchFamily="18" charset="0"/>
                    <a:cs typeface="Times New Roman" pitchFamily="18" charset="0"/>
                  </a:rPr>
                  <a:t>2</a:t>
                </a:r>
                <a:endParaRPr lang="en-US" sz="1600" dirty="0">
                  <a:latin typeface="Times New Roman" panose="02020603050405020304" pitchFamily="18" charset="0"/>
                  <a:cs typeface="Times New Roman" pitchFamily="18" charset="0"/>
                </a:endParaRPr>
              </a:p>
              <a:p>
                <a:pPr marL="285750" indent="-285750">
                  <a:lnSpc>
                    <a:spcPct val="130000"/>
                  </a:lnSpc>
                  <a:spcAft>
                    <a:spcPts val="800"/>
                  </a:spcAft>
                  <a:buFont typeface="Arial" pitchFamily="34" charset="0"/>
                  <a:buChar char="•"/>
                </a:pPr>
                <a:r>
                  <a:rPr lang="en-US" sz="1600" dirty="0" smtClean="0">
                    <a:latin typeface="Times New Roman" panose="02020603050405020304" pitchFamily="18" charset="0"/>
                    <a:cs typeface="Times New Roman" pitchFamily="18" charset="0"/>
                  </a:rPr>
                  <a:t>M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itchFamily="18" charset="0"/>
                  </a:rPr>
                  <a:t>◦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1600" i="1">
                            <a:latin typeface="Cambria Math"/>
                            <a:cs typeface="Arial" panose="020B0604020202020204" pitchFamily="34" charset="0"/>
                          </a:rPr>
                        </m:ctrlPr>
                      </m:fPr>
                      <m:num>
                        <m:r>
                          <a:rPr lang="en-US" sz="160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𝑊𝐿𝑛</m:t>
                        </m:r>
                        <m:sSup>
                          <m:sSupPr>
                            <m:ctrlPr>
                              <a:rPr lang="en-US" sz="1600" i="1">
                                <a:latin typeface="Cambria Math"/>
                                <a:cs typeface="Arial" panose="020B0604020202020204" pitchFamily="34" charset="0"/>
                              </a:rPr>
                            </m:ctrlPr>
                          </m:sSupPr>
                          <m:e>
                            <m:r>
                              <a:rPr lang="en-US" sz="1600"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  <m:t>𝐿</m:t>
                            </m:r>
                          </m:e>
                          <m:sup>
                            <m:r>
                              <a:rPr lang="en-US" sz="1600"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  <m:t>2</m:t>
                            </m:r>
                            <m:r>
                              <a:rPr lang="en-US" sz="1600"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  <m:t> </m:t>
                            </m:r>
                          </m:sup>
                        </m:sSup>
                      </m:num>
                      <m:den>
                        <m:r>
                          <a:rPr lang="en-US" sz="160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8</m:t>
                        </m:r>
                      </m:den>
                    </m:f>
                  </m:oMath>
                </a14:m>
                <a:r>
                  <a:rPr lang="en-US" sz="1600" dirty="0">
                    <a:latin typeface="Times New Roman" panose="02020603050405020304" pitchFamily="18" charset="0"/>
                    <a:cs typeface="Times New Roman" pitchFamily="18" charset="0"/>
                  </a:rPr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1600" i="1">
                            <a:latin typeface="Cambria Math"/>
                            <a:cs typeface="Arial" panose="020B0604020202020204" pitchFamily="34" charset="0"/>
                          </a:rPr>
                        </m:ctrlPr>
                      </m:fPr>
                      <m:num>
                        <m:r>
                          <a:rPr lang="en-US" sz="160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16</m:t>
                        </m:r>
                        <m:r>
                          <a:rPr lang="en-US" sz="160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.</m:t>
                        </m:r>
                        <m:r>
                          <a:rPr lang="en-US" sz="160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125</m:t>
                        </m:r>
                        <m:r>
                          <a:rPr lang="en-US" sz="160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 </m:t>
                        </m:r>
                        <m:r>
                          <a:rPr lang="en-US" sz="160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𝑥</m:t>
                        </m:r>
                        <m:r>
                          <a:rPr lang="en-US" sz="160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 </m:t>
                        </m:r>
                        <m:sSup>
                          <m:sSupPr>
                            <m:ctrlPr>
                              <a:rPr lang="en-US" sz="1600" i="1">
                                <a:latin typeface="Cambria Math"/>
                                <a:cs typeface="Arial" panose="020B0604020202020204" pitchFamily="34" charset="0"/>
                              </a:rPr>
                            </m:ctrlPr>
                          </m:sSupPr>
                          <m:e>
                            <m:r>
                              <a:rPr lang="en-US" sz="1600"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  <m:t>6</m:t>
                            </m:r>
                            <m:r>
                              <a:rPr lang="en-US" sz="1600"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  <m:t>.</m:t>
                            </m:r>
                            <m:r>
                              <a:rPr lang="en-US" sz="1600"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  <m:t>25</m:t>
                            </m:r>
                          </m:e>
                          <m:sup>
                            <m:r>
                              <a:rPr lang="en-US" sz="1600"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sz="160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8</m:t>
                        </m:r>
                      </m:den>
                    </m:f>
                  </m:oMath>
                </a14:m>
                <a:r>
                  <a:rPr lang="en-US" sz="1600" dirty="0">
                    <a:latin typeface="Times New Roman" panose="02020603050405020304" pitchFamily="18" charset="0"/>
                    <a:cs typeface="Times New Roman" pitchFamily="18" charset="0"/>
                  </a:rPr>
                  <a:t>  =78 </a:t>
                </a:r>
                <a:r>
                  <a:rPr lang="en-US" sz="1600" dirty="0" err="1" smtClean="0">
                    <a:latin typeface="Times New Roman" panose="02020603050405020304" pitchFamily="18" charset="0"/>
                    <a:cs typeface="Times New Roman" pitchFamily="18" charset="0"/>
                  </a:rPr>
                  <a:t>kN.m</a:t>
                </a:r>
                <a:r>
                  <a:rPr lang="en-US" sz="1600" dirty="0" smtClean="0">
                    <a:latin typeface="Times New Roman" panose="02020603050405020304" pitchFamily="18" charset="0"/>
                    <a:cs typeface="Times New Roman" pitchFamily="18" charset="0"/>
                  </a:rPr>
                  <a:t/>
                </a:r>
                <a:br>
                  <a:rPr lang="en-US" sz="1600" dirty="0" smtClean="0">
                    <a:latin typeface="Times New Roman" panose="02020603050405020304" pitchFamily="18" charset="0"/>
                    <a:cs typeface="Times New Roman" pitchFamily="18" charset="0"/>
                  </a:rPr>
                </a:br>
                <a:endParaRPr lang="en-US" sz="1600" dirty="0">
                  <a:latin typeface="Times New Roman" panose="02020603050405020304" pitchFamily="18" charset="0"/>
                  <a:cs typeface="Times New Roman" pitchFamily="18" charset="0"/>
                </a:endParaRPr>
              </a:p>
              <a:p>
                <a:pPr marL="285750" indent="-285750">
                  <a:lnSpc>
                    <a:spcPct val="130000"/>
                  </a:lnSpc>
                  <a:spcAft>
                    <a:spcPts val="800"/>
                  </a:spcAft>
                  <a:buFont typeface="Wingdings" pitchFamily="2" charset="2"/>
                  <a:buChar char="ü"/>
                </a:pPr>
                <a:r>
                  <a:rPr lang="en-US" sz="1600" dirty="0" smtClean="0">
                    <a:latin typeface="Times New Roman" panose="02020603050405020304" pitchFamily="18" charset="0"/>
                    <a:cs typeface="Times New Roman" pitchFamily="18" charset="0"/>
                  </a:rPr>
                  <a:t>ETABS results</a:t>
                </a:r>
                <a:br>
                  <a:rPr lang="en-US" sz="1600" dirty="0" smtClean="0">
                    <a:latin typeface="Times New Roman" panose="02020603050405020304" pitchFamily="18" charset="0"/>
                    <a:cs typeface="Times New Roman" pitchFamily="18" charset="0"/>
                  </a:rPr>
                </a:br>
                <a:endParaRPr lang="en-US" sz="1600" dirty="0">
                  <a:latin typeface="Times New Roman" panose="02020603050405020304" pitchFamily="18" charset="0"/>
                  <a:cs typeface="Times New Roman" pitchFamily="18" charset="0"/>
                </a:endParaRPr>
              </a:p>
              <a:p>
                <a:pPr marL="285750" indent="-285750">
                  <a:lnSpc>
                    <a:spcPct val="130000"/>
                  </a:lnSpc>
                  <a:spcAft>
                    <a:spcPts val="800"/>
                  </a:spcAft>
                  <a:buFont typeface="Arial" pitchFamily="34" charset="0"/>
                  <a:buChar char="•"/>
                </a:pPr>
                <a:r>
                  <a:rPr lang="en-US" sz="1600" dirty="0"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itchFamily="18" charset="0"/>
                  </a:rPr>
                  <a:t>M</a:t>
                </a:r>
                <a:r>
                  <a:rPr lang="en-US" sz="1600" baseline="30000" dirty="0"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itchFamily="18" charset="0"/>
                  </a:rPr>
                  <a:t>-</a:t>
                </a:r>
                <a:r>
                  <a:rPr lang="en-US" sz="1600" dirty="0"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itchFamily="18" charset="0"/>
                  </a:rPr>
                  <a:t> right = 45 </a:t>
                </a:r>
                <a:r>
                  <a:rPr lang="en-US" sz="1600" dirty="0" err="1"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itchFamily="18" charset="0"/>
                  </a:rPr>
                  <a:t>kN.m</a:t>
                </a:r>
                <a:endParaRPr lang="en-US" sz="1600" dirty="0">
                  <a:latin typeface="Times New Roman" panose="02020603050405020304" pitchFamily="18" charset="0"/>
                  <a:ea typeface="Times New Roman" panose="02020603050405020304" pitchFamily="18" charset="0"/>
                  <a:cs typeface="Times New Roman" pitchFamily="18" charset="0"/>
                </a:endParaRPr>
              </a:p>
              <a:p>
                <a:pPr marL="285750" indent="-285750">
                  <a:lnSpc>
                    <a:spcPct val="130000"/>
                  </a:lnSpc>
                  <a:spcAft>
                    <a:spcPts val="800"/>
                  </a:spcAft>
                  <a:buFont typeface="Arial" pitchFamily="34" charset="0"/>
                  <a:buChar char="•"/>
                </a:pPr>
                <a:r>
                  <a:rPr lang="en-US" sz="1600" dirty="0"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itchFamily="18" charset="0"/>
                  </a:rPr>
                  <a:t>M</a:t>
                </a:r>
                <a:r>
                  <a:rPr lang="en-US" sz="1600" baseline="30000" dirty="0"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itchFamily="18" charset="0"/>
                  </a:rPr>
                  <a:t>+</a:t>
                </a:r>
                <a:r>
                  <a:rPr lang="en-US" sz="1600" dirty="0"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itchFamily="18" charset="0"/>
                  </a:rPr>
                  <a:t> at mid of the span = 38 </a:t>
                </a:r>
                <a:r>
                  <a:rPr lang="en-US" sz="1600" dirty="0" err="1"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itchFamily="18" charset="0"/>
                  </a:rPr>
                  <a:t>kN.m</a:t>
                </a:r>
                <a:endParaRPr lang="en-US" sz="1600" dirty="0">
                  <a:latin typeface="Times New Roman" panose="02020603050405020304" pitchFamily="18" charset="0"/>
                  <a:ea typeface="Times New Roman" panose="02020603050405020304" pitchFamily="18" charset="0"/>
                  <a:cs typeface="Times New Roman" pitchFamily="18" charset="0"/>
                </a:endParaRPr>
              </a:p>
              <a:p>
                <a:pPr marL="285750" indent="-285750">
                  <a:lnSpc>
                    <a:spcPct val="130000"/>
                  </a:lnSpc>
                  <a:spcAft>
                    <a:spcPts val="800"/>
                  </a:spcAft>
                  <a:buFont typeface="Arial" pitchFamily="34" charset="0"/>
                  <a:buChar char="•"/>
                </a:pPr>
                <a:r>
                  <a:rPr lang="en-US" sz="1600" dirty="0"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itchFamily="18" charset="0"/>
                  </a:rPr>
                  <a:t>M</a:t>
                </a:r>
                <a:r>
                  <a:rPr lang="en-US" sz="1600" baseline="30000" dirty="0"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itchFamily="18" charset="0"/>
                  </a:rPr>
                  <a:t>-</a:t>
                </a:r>
                <a:r>
                  <a:rPr lang="en-US" sz="1600" dirty="0"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itchFamily="18" charset="0"/>
                  </a:rPr>
                  <a:t> left = 29 </a:t>
                </a:r>
                <a:r>
                  <a:rPr lang="en-US" sz="1600" dirty="0" err="1"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itchFamily="18" charset="0"/>
                  </a:rPr>
                  <a:t>kN.m</a:t>
                </a:r>
                <a:endParaRPr lang="en-US" sz="1600" dirty="0">
                  <a:latin typeface="Times New Roman" panose="02020603050405020304" pitchFamily="18" charset="0"/>
                  <a:ea typeface="Times New Roman" panose="02020603050405020304" pitchFamily="18" charset="0"/>
                  <a:cs typeface="Times New Roman" pitchFamily="18" charset="0"/>
                </a:endParaRPr>
              </a:p>
              <a:p>
                <a:pPr marL="285750" indent="-285750">
                  <a:buFont typeface="Arial" pitchFamily="34" charset="0"/>
                  <a:buChar char="•"/>
                </a:pPr>
                <a:r>
                  <a:rPr lang="en-US" sz="1600" dirty="0">
                    <a:latin typeface="Times New Roman" panose="02020603050405020304" pitchFamily="18" charset="0"/>
                    <a:cs typeface="Times New Roman" pitchFamily="18" charset="0"/>
                  </a:rPr>
                  <a:t>M (model) =M (middle) + (M left +M right)/2</a:t>
                </a:r>
              </a:p>
              <a:p>
                <a:endParaRPr lang="en-US" sz="1600" dirty="0">
                  <a:latin typeface="Times New Roman" panose="02020603050405020304" pitchFamily="18" charset="0"/>
                  <a:cs typeface="Times New Roman" pitchFamily="18" charset="0"/>
                </a:endParaRPr>
              </a:p>
              <a:p>
                <a:pPr marL="285750" indent="-285750">
                  <a:buFont typeface="Arial" pitchFamily="34" charset="0"/>
                  <a:buChar char="•"/>
                </a:pPr>
                <a:r>
                  <a:rPr lang="en-US" sz="1600" dirty="0">
                    <a:latin typeface="Times New Roman" panose="02020603050405020304" pitchFamily="18" charset="0"/>
                    <a:cs typeface="Times New Roman" pitchFamily="18" charset="0"/>
                  </a:rPr>
                  <a:t>M (model) = 38 + (29 + 45)/2 = 75 </a:t>
                </a:r>
                <a:r>
                  <a:rPr lang="en-US" sz="1600" dirty="0" err="1" smtClean="0">
                    <a:latin typeface="Times New Roman" panose="02020603050405020304" pitchFamily="18" charset="0"/>
                    <a:cs typeface="Times New Roman" pitchFamily="18" charset="0"/>
                  </a:rPr>
                  <a:t>kN.m</a:t>
                </a:r>
                <a:endParaRPr lang="en-US" sz="1600" dirty="0" smtClean="0">
                  <a:latin typeface="Times New Roman" panose="02020603050405020304" pitchFamily="18" charset="0"/>
                  <a:cs typeface="Times New Roman" pitchFamily="18" charset="0"/>
                </a:endParaRPr>
              </a:p>
              <a:p>
                <a:endParaRPr lang="en-US" sz="1600" dirty="0">
                  <a:latin typeface="Times New Roman" panose="02020603050405020304" pitchFamily="18" charset="0"/>
                  <a:cs typeface="Times New Roman" pitchFamily="18" charset="0"/>
                </a:endParaRPr>
              </a:p>
              <a:p>
                <a:pPr marL="285750" indent="-285750">
                  <a:buFont typeface="Arial" pitchFamily="34" charset="0"/>
                  <a:buChar char="•"/>
                </a:pPr>
                <a:r>
                  <a:rPr lang="en-US" sz="1600" b="1" dirty="0">
                    <a:latin typeface="Times New Roman" panose="02020603050405020304" pitchFamily="18" charset="0"/>
                    <a:cs typeface="Times New Roman" pitchFamily="18" charset="0"/>
                  </a:rPr>
                  <a:t>%Difference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1600" b="1" i="1">
                            <a:latin typeface="Cambria Math"/>
                            <a:cs typeface="Arial" panose="020B0604020202020204" pitchFamily="34" charset="0"/>
                          </a:rPr>
                        </m:ctrlPr>
                      </m:fPr>
                      <m:num>
                        <m:r>
                          <a:rPr lang="en-US" sz="1600" b="1" i="1">
                            <a:latin typeface="Cambria Math"/>
                            <a:cs typeface="Arial" panose="020B0604020202020204" pitchFamily="34" charset="0"/>
                          </a:rPr>
                          <m:t>𝟕𝟖</m:t>
                        </m:r>
                        <m:r>
                          <a:rPr lang="en-US" sz="1600" b="1">
                            <a:latin typeface="Cambria Math"/>
                            <a:cs typeface="Arial" panose="020B0604020202020204" pitchFamily="34" charset="0"/>
                          </a:rPr>
                          <m:t>−</m:t>
                        </m:r>
                        <m:r>
                          <a:rPr lang="en-US" sz="1600" b="1" i="1">
                            <a:latin typeface="Cambria Math"/>
                            <a:cs typeface="Arial" panose="020B0604020202020204" pitchFamily="34" charset="0"/>
                          </a:rPr>
                          <m:t>𝟕𝟓</m:t>
                        </m:r>
                      </m:num>
                      <m:den>
                        <m:r>
                          <a:rPr lang="en-US" sz="1600" b="1" i="1">
                            <a:latin typeface="Cambria Math"/>
                            <a:cs typeface="Arial" panose="020B0604020202020204" pitchFamily="34" charset="0"/>
                          </a:rPr>
                          <m:t>𝟕𝟖</m:t>
                        </m:r>
                      </m:den>
                    </m:f>
                  </m:oMath>
                </a14:m>
                <a:r>
                  <a:rPr lang="en-US" sz="1600" b="1" dirty="0">
                    <a:latin typeface="Times New Roman" panose="02020603050405020304" pitchFamily="18" charset="0"/>
                    <a:cs typeface="Times New Roman" pitchFamily="18" charset="0"/>
                  </a:rPr>
                  <a:t> x 100% = 3.85% &lt; 10% 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itchFamily="18" charset="0"/>
                  </a:rPr>
                  <a:t>.OK</a:t>
                </a:r>
              </a:p>
              <a:p>
                <a:endParaRPr lang="en-US" dirty="0">
                  <a:latin typeface="Times New Roman" panose="02020603050405020304" pitchFamily="18" charset="0"/>
                  <a:cs typeface="Arial" panose="020B0604020202020204" pitchFamily="34" charset="0"/>
                </a:endParaRPr>
              </a:p>
              <a:p>
                <a:endParaRPr lang="en-US" dirty="0">
                  <a:latin typeface="Times New Roman" panose="02020603050405020304" pitchFamily="18" charset="0"/>
                  <a:cs typeface="Arial" panose="020B0604020202020204" pitchFamily="34" charset="0"/>
                </a:endParaRPr>
              </a:p>
              <a:p>
                <a:endParaRPr lang="en-US" dirty="0">
                  <a:latin typeface="Times New Roman" panose="02020603050405020304" pitchFamily="18" charset="0"/>
                  <a:cs typeface="Arial" panose="020B0604020202020204" pitchFamily="34" charset="0"/>
                </a:endParaRPr>
              </a:p>
              <a:p>
                <a:pPr>
                  <a:lnSpc>
                    <a:spcPct val="130000"/>
                  </a:lnSpc>
                  <a:spcAft>
                    <a:spcPts val="800"/>
                  </a:spcAft>
                </a:pPr>
                <a:endParaRPr lang="en-US" dirty="0">
                  <a:latin typeface="Times New Roman" panose="02020603050405020304" pitchFamily="18" charset="0"/>
                  <a:ea typeface="Times New Roman" panose="02020603050405020304" pitchFamily="18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xmlns="" xmlns:a14="http://schemas.microsoft.com/office/drawing/2010/main" id="{8F79FAA7-A494-407F-893A-26BEA53F3F9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07704" y="419763"/>
                <a:ext cx="6912768" cy="7565533"/>
              </a:xfrm>
              <a:prstGeom prst="rect">
                <a:avLst/>
              </a:prstGeom>
              <a:blipFill rotWithShape="1">
                <a:blip r:embed="rId2"/>
                <a:stretch>
                  <a:fillRect l="-61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عنصر نائب لرقم الشريحة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8B7A0DC-C7A8-4E38-9E21-ADFE0436B18E}" type="slidenum">
              <a:rPr lang="en-US" smtClean="0"/>
              <a:pPr/>
              <a:t>36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1653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B0F66DCC-C51E-427D-84BA-A24BB187B4C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34072" y="260648"/>
            <a:ext cx="6563072" cy="460648"/>
          </a:xfrm>
        </p:spPr>
        <p:txBody>
          <a:bodyPr/>
          <a:lstStyle/>
          <a:p>
            <a:pPr marL="342900" indent="-342900">
              <a:buFont typeface="Wingdings" pitchFamily="2" charset="2"/>
              <a:buChar char="q"/>
            </a:pPr>
            <a:r>
              <a:rPr lang="en-US" dirty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Beam check 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xmlns="" id="{787BA396-89B5-4E21-8387-E524BC2BF611}"/>
                  </a:ext>
                </a:extLst>
              </p:cNvPr>
              <p:cNvSpPr>
                <a:spLocks noGrp="1"/>
              </p:cNvSpPr>
              <p:nvPr>
                <p:ph idx="10"/>
              </p:nvPr>
            </p:nvSpPr>
            <p:spPr>
              <a:xfrm>
                <a:off x="2134072" y="764704"/>
                <a:ext cx="6563072" cy="6480720"/>
              </a:xfrm>
            </p:spPr>
            <p:txBody>
              <a:bodyPr/>
              <a:lstStyle/>
              <a:p>
                <a:pPr marL="285750" lvl="0" indent="-285750">
                  <a:buFont typeface="Wingdings" pitchFamily="2" charset="2"/>
                  <a:buChar char="ü"/>
                </a:pP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Manual calculation </a:t>
                </a:r>
                <a:r>
                  <a:rPr lang="en-US" sz="1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: </a:t>
                </a:r>
                <a:endParaRPr lang="en-US" sz="1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285750" lvl="0" indent="-285750">
                  <a:buFont typeface="Arial" pitchFamily="34" charset="0"/>
                  <a:buChar char="•"/>
                </a:pPr>
                <a:r>
                  <a:rPr lang="en-US" sz="1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Load 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from slab = </a:t>
                </a:r>
                <a:r>
                  <a:rPr lang="en-US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W</a:t>
                </a:r>
                <a:r>
                  <a:rPr lang="en-US" sz="1600" baseline="-250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slab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x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1600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sz="1600" i="1">
                            <a:latin typeface="Cambria Math"/>
                          </a:rPr>
                          <m:t>6</m:t>
                        </m:r>
                        <m:r>
                          <a:rPr lang="en-US" sz="1600" i="1">
                            <a:latin typeface="Cambria Math"/>
                          </a:rPr>
                          <m:t>.</m:t>
                        </m:r>
                        <m:r>
                          <a:rPr lang="en-US" sz="1600" i="1">
                            <a:latin typeface="Cambria Math"/>
                          </a:rPr>
                          <m:t>6</m:t>
                        </m:r>
                        <m:r>
                          <a:rPr lang="en-US" sz="1600" i="1">
                            <a:latin typeface="Cambria Math"/>
                          </a:rPr>
                          <m:t>+</m:t>
                        </m:r>
                        <m:r>
                          <a:rPr lang="en-US" sz="1600" i="1">
                            <a:latin typeface="Cambria Math"/>
                          </a:rPr>
                          <m:t>6</m:t>
                        </m:r>
                        <m:r>
                          <a:rPr lang="en-US" sz="1600" i="1">
                            <a:latin typeface="Cambria Math"/>
                          </a:rPr>
                          <m:t>.</m:t>
                        </m:r>
                        <m:r>
                          <a:rPr lang="en-US" sz="1600" i="1">
                            <a:latin typeface="Cambria Math"/>
                          </a:rPr>
                          <m:t>75</m:t>
                        </m:r>
                      </m:num>
                      <m:den>
                        <m:r>
                          <a:rPr lang="en-US" sz="1600" i="1">
                            <a:latin typeface="Cambria Math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= 16.125 x 6.68 = 107.7 </a:t>
                </a:r>
                <a:r>
                  <a:rPr lang="en-US" sz="1600" dirty="0" err="1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kN</a:t>
                </a:r>
                <a:r>
                  <a:rPr lang="en-US" sz="1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/m</a:t>
                </a:r>
              </a:p>
              <a:p>
                <a:pPr marL="285750" indent="-285750">
                  <a:buFont typeface="Arial" pitchFamily="34" charset="0"/>
                  <a:buChar char="•"/>
                </a:pPr>
                <a:endParaRPr lang="en-US" sz="1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285750" indent="-285750">
                  <a:buFont typeface="Arial" pitchFamily="34" charset="0"/>
                  <a:buChar char="•"/>
                </a:pP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Weight of dropped beam = 0.55 x 0.35 x 24.5 = 4.72 </a:t>
                </a:r>
                <a:r>
                  <a:rPr lang="en-US" sz="1600" dirty="0" err="1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kN</a:t>
                </a:r>
                <a:r>
                  <a:rPr lang="en-US" sz="1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/m</a:t>
                </a:r>
              </a:p>
              <a:p>
                <a:pPr marL="285750" indent="-285750">
                  <a:buFont typeface="Arial" pitchFamily="34" charset="0"/>
                  <a:buChar char="•"/>
                </a:pPr>
                <a:endParaRPr lang="en-US" sz="1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285750" indent="-285750">
                  <a:buFont typeface="Arial" pitchFamily="34" charset="0"/>
                  <a:buChar char="•"/>
                </a:pP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Distributed load on the beam = 107.7+4.72 = 112.44 </a:t>
                </a:r>
                <a:r>
                  <a:rPr lang="en-US" sz="1600" dirty="0" err="1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kN</a:t>
                </a:r>
                <a:r>
                  <a:rPr lang="en-US" sz="1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/m</a:t>
                </a:r>
                <a:br>
                  <a:rPr lang="en-US" sz="1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</a:br>
                <a:endParaRPr lang="en-US" sz="1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285750" indent="-285750">
                  <a:buFont typeface="Arial" pitchFamily="34" charset="0"/>
                  <a:buChar char="•"/>
                </a:pP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</a:t>
                </a:r>
                <a:r>
                  <a:rPr lang="en-US" sz="1600" baseline="-25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◦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1600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sz="1600" i="1">
                            <a:latin typeface="Cambria Math"/>
                          </a:rPr>
                          <m:t>𝑊</m:t>
                        </m:r>
                        <m:sSup>
                          <m:sSupPr>
                            <m:ctrlPr>
                              <a:rPr lang="en-US" sz="1600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sz="1600" i="1">
                                <a:latin typeface="Cambria Math"/>
                              </a:rPr>
                              <m:t>𝐿</m:t>
                            </m:r>
                          </m:e>
                          <m:sup>
                            <m:r>
                              <a:rPr lang="en-US" sz="1600">
                                <a:latin typeface="Cambria Math"/>
                              </a:rPr>
                              <m:t>2</m:t>
                            </m:r>
                            <m:r>
                              <a:rPr lang="en-US" sz="1600">
                                <a:latin typeface="Cambria Math"/>
                              </a:rPr>
                              <m:t> </m:t>
                            </m:r>
                          </m:sup>
                        </m:sSup>
                      </m:num>
                      <m:den>
                        <m:r>
                          <a:rPr lang="en-US" sz="1600">
                            <a:latin typeface="Cambria Math"/>
                          </a:rPr>
                          <m:t>8</m:t>
                        </m:r>
                      </m:den>
                    </m:f>
                  </m:oMath>
                </a14:m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1600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sz="1600">
                            <a:latin typeface="Cambria Math"/>
                          </a:rPr>
                          <m:t>112</m:t>
                        </m:r>
                        <m:r>
                          <a:rPr lang="en-US" sz="1600">
                            <a:latin typeface="Cambria Math"/>
                          </a:rPr>
                          <m:t>.</m:t>
                        </m:r>
                        <m:r>
                          <a:rPr lang="en-US" sz="1600">
                            <a:latin typeface="Cambria Math"/>
                          </a:rPr>
                          <m:t>44</m:t>
                        </m:r>
                        <m:r>
                          <a:rPr lang="en-US" sz="1600">
                            <a:latin typeface="Cambria Math"/>
                          </a:rPr>
                          <m:t> </m:t>
                        </m:r>
                        <m:r>
                          <a:rPr lang="en-US" sz="1600" i="1">
                            <a:latin typeface="Cambria Math"/>
                          </a:rPr>
                          <m:t>𝑥</m:t>
                        </m:r>
                        <m:r>
                          <a:rPr lang="en-US" sz="1600">
                            <a:latin typeface="Cambria Math"/>
                          </a:rPr>
                          <m:t> </m:t>
                        </m:r>
                        <m:sSup>
                          <m:sSupPr>
                            <m:ctrlPr>
                              <a:rPr lang="en-US" sz="1600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sz="1600" i="1">
                                <a:latin typeface="Cambria Math"/>
                              </a:rPr>
                              <m:t>8</m:t>
                            </m:r>
                            <m:r>
                              <a:rPr lang="en-US" sz="1600" i="1">
                                <a:latin typeface="Cambria Math"/>
                              </a:rPr>
                              <m:t>.</m:t>
                            </m:r>
                            <m:r>
                              <a:rPr lang="en-US" sz="1600" i="1">
                                <a:latin typeface="Cambria Math"/>
                              </a:rPr>
                              <m:t>26</m:t>
                            </m:r>
                          </m:e>
                          <m:sup>
                            <m:r>
                              <a:rPr lang="en-US" sz="1600"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sz="1600">
                            <a:latin typeface="Cambria Math"/>
                          </a:rPr>
                          <m:t>8</m:t>
                        </m:r>
                      </m:den>
                    </m:f>
                  </m:oMath>
                </a14:m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= 959 </a:t>
                </a:r>
                <a:r>
                  <a:rPr lang="en-US" sz="1600" dirty="0" err="1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kN.m</a:t>
                </a:r>
                <a:endParaRPr lang="en-US" sz="1600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285750" indent="-285750">
                  <a:buFont typeface="Arial" pitchFamily="34" charset="0"/>
                  <a:buChar char="•"/>
                </a:pPr>
                <a:endParaRPr lang="en-US" sz="1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285750" indent="-285750">
                  <a:buFont typeface="Wingdings" pitchFamily="2" charset="2"/>
                  <a:buChar char="ü"/>
                </a:pPr>
                <a:r>
                  <a:rPr lang="en-US" sz="1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ETABS results :</a:t>
                </a:r>
                <a:br>
                  <a:rPr lang="en-US" sz="1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</a:br>
                <a:endParaRPr lang="en-US" sz="1600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285750" indent="-285750">
                  <a:buFont typeface="Arial" pitchFamily="34" charset="0"/>
                  <a:buChar char="•"/>
                </a:pPr>
                <a:r>
                  <a:rPr lang="en-US" sz="1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M</a:t>
                </a:r>
                <a:r>
                  <a:rPr lang="en-US" sz="1600" baseline="30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-</a:t>
                </a:r>
                <a:r>
                  <a:rPr lang="en-US" sz="1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right = 517 </a:t>
                </a:r>
                <a:r>
                  <a:rPr lang="en-US" sz="1600" dirty="0" err="1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kN.m</a:t>
                </a:r>
                <a:r>
                  <a:rPr lang="en-US" sz="1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/>
                </a:r>
                <a:br>
                  <a:rPr lang="en-US" sz="1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</a:br>
                <a:endParaRPr lang="en-US" sz="1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285750" indent="-285750">
                  <a:buFont typeface="Arial" pitchFamily="34" charset="0"/>
                  <a:buChar char="•"/>
                </a:pP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</a:t>
                </a:r>
                <a:r>
                  <a:rPr lang="en-US" sz="1600" baseline="30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+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at mid of the span = 395 </a:t>
                </a:r>
                <a:r>
                  <a:rPr lang="en-US" sz="1600" dirty="0" err="1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kN.m</a:t>
                </a:r>
                <a:r>
                  <a:rPr lang="en-US" sz="1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/>
                </a:r>
                <a:br>
                  <a:rPr lang="en-US" sz="1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</a:br>
                <a:endParaRPr lang="en-US" sz="1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285750" indent="-285750">
                  <a:buFont typeface="Arial" pitchFamily="34" charset="0"/>
                  <a:buChar char="•"/>
                </a:pP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</a:t>
                </a:r>
                <a:r>
                  <a:rPr lang="en-US" sz="1600" baseline="30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-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left = 521 </a:t>
                </a:r>
                <a:r>
                  <a:rPr lang="en-US" sz="1600" dirty="0" err="1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kN.m</a:t>
                </a:r>
                <a:r>
                  <a:rPr lang="en-US" sz="1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/>
                </a:r>
                <a:br>
                  <a:rPr lang="en-US" sz="1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</a:br>
                <a:endParaRPr lang="en-US" sz="1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285750" indent="-285750">
                  <a:buFont typeface="Arial" pitchFamily="34" charset="0"/>
                  <a:buChar char="•"/>
                </a:pP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 (model) = M(middle)+(M left +M right)/</a:t>
                </a:r>
                <a:r>
                  <a:rPr lang="en-US" sz="1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 = 914 </a:t>
                </a:r>
                <a:r>
                  <a:rPr lang="en-US" sz="1600" dirty="0" err="1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kN.m</a:t>
                </a:r>
                <a:r>
                  <a:rPr lang="en-US" sz="1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/>
                </a:r>
                <a:br>
                  <a:rPr lang="en-US" sz="1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</a:br>
                <a:endParaRPr lang="en-US" sz="1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285750" indent="-285750">
                  <a:buFont typeface="Arial" pitchFamily="34" charset="0"/>
                  <a:buChar char="•"/>
                </a:pPr>
                <a:r>
                  <a:rPr lang="en-US" sz="16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%</a:t>
                </a:r>
                <a:r>
                  <a:rPr lang="en-US" sz="16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Difference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1600" b="1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sz="1600" b="1" i="1">
                            <a:latin typeface="Cambria Math"/>
                          </a:rPr>
                          <m:t>𝟗𝟓𝟗</m:t>
                        </m:r>
                        <m:r>
                          <a:rPr lang="en-US" sz="1600" b="1" i="1">
                            <a:latin typeface="Cambria Math"/>
                          </a:rPr>
                          <m:t>−</m:t>
                        </m:r>
                        <m:r>
                          <a:rPr lang="en-US" sz="1600" b="1" i="1">
                            <a:latin typeface="Cambria Math"/>
                          </a:rPr>
                          <m:t>𝟗𝟏𝟒</m:t>
                        </m:r>
                      </m:num>
                      <m:den>
                        <m:r>
                          <a:rPr lang="en-US" sz="1600" b="1" i="1">
                            <a:latin typeface="Cambria Math"/>
                          </a:rPr>
                          <m:t>𝟗𝟓𝟗</m:t>
                        </m:r>
                      </m:den>
                    </m:f>
                  </m:oMath>
                </a14:m>
                <a:r>
                  <a:rPr lang="en-US" sz="16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x 100% = 4.7% &lt; 10% 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.OK </a:t>
                </a:r>
              </a:p>
              <a:p>
                <a:pPr marL="285750" indent="-285750">
                  <a:buFont typeface="Arial" pitchFamily="34" charset="0"/>
                  <a:buChar char="•"/>
                </a:pPr>
                <a:endParaRPr lang="en-US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xmlns="" xmlns:a14="http://schemas.microsoft.com/office/drawing/2010/main" id="{787BA396-89B5-4E21-8387-E524BC2BF61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0"/>
              </p:nvPr>
            </p:nvSpPr>
            <p:spPr>
              <a:xfrm>
                <a:off x="2134072" y="764704"/>
                <a:ext cx="6563072" cy="6480720"/>
              </a:xfrm>
              <a:blipFill rotWithShape="1">
                <a:blip r:embed="rId2"/>
                <a:stretch>
                  <a:fillRect t="-28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عنصر نائب لرقم الشريحة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8B7A0DC-C7A8-4E38-9E21-ADFE0436B18E}" type="slidenum">
              <a:rPr lang="en-US" smtClean="0"/>
              <a:pPr/>
              <a:t>37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8234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3B5F6FCD-4A56-44E5-A9FD-DA702146C11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50521" y="548680"/>
            <a:ext cx="6563072" cy="460648"/>
          </a:xfrm>
        </p:spPr>
        <p:txBody>
          <a:bodyPr/>
          <a:lstStyle/>
          <a:p>
            <a:pPr marL="285750" indent="-285750">
              <a:buFont typeface="Wingdings" pitchFamily="2" charset="2"/>
              <a:buChar char="q"/>
            </a:pPr>
            <a:r>
              <a:rPr lang="en-US" dirty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Column check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xmlns="" id="{BB4A38A1-FB63-4464-9CDB-23B7AE9FCFE6}"/>
                  </a:ext>
                </a:extLst>
              </p:cNvPr>
              <p:cNvSpPr>
                <a:spLocks noGrp="1"/>
              </p:cNvSpPr>
              <p:nvPr>
                <p:ph idx="10"/>
              </p:nvPr>
            </p:nvSpPr>
            <p:spPr>
              <a:xfrm>
                <a:off x="1619672" y="1844824"/>
                <a:ext cx="7272808" cy="4147865"/>
              </a:xfrm>
            </p:spPr>
            <p:txBody>
              <a:bodyPr/>
              <a:lstStyle/>
              <a:p>
                <a:pPr marL="285750" indent="-285750">
                  <a:buFont typeface="Wingdings" pitchFamily="2" charset="2"/>
                  <a:buChar char="ü"/>
                </a:pPr>
                <a:r>
                  <a:rPr lang="en-US" sz="1600" dirty="0" smtClean="0">
                    <a:latin typeface="Times New Roman" pitchFamily="18" charset="0"/>
                    <a:cs typeface="Times New Roman" pitchFamily="18" charset="0"/>
                  </a:rPr>
                  <a:t>Manual calculations :</a:t>
                </a:r>
              </a:p>
              <a:p>
                <a:pPr marL="285750" indent="-285750">
                  <a:buFont typeface="Arial" pitchFamily="34" charset="0"/>
                  <a:buChar char="•"/>
                </a:pPr>
                <a:endParaRPr lang="en-US" sz="1600" dirty="0">
                  <a:latin typeface="Times New Roman" pitchFamily="18" charset="0"/>
                  <a:cs typeface="Times New Roman" pitchFamily="18" charset="0"/>
                </a:endParaRPr>
              </a:p>
              <a:p>
                <a:pPr marL="285750" indent="-285750">
                  <a:buFont typeface="Arial" pitchFamily="34" charset="0"/>
                  <a:buChar char="•"/>
                </a:pPr>
                <a:r>
                  <a:rPr lang="en-US" sz="1600" dirty="0" smtClean="0">
                    <a:latin typeface="Times New Roman" pitchFamily="18" charset="0"/>
                    <a:cs typeface="Times New Roman" pitchFamily="18" charset="0"/>
                  </a:rPr>
                  <a:t>By </a:t>
                </a:r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using tributary area </a:t>
                </a:r>
              </a:p>
              <a:p>
                <a:pPr marL="285750" indent="-285750">
                  <a:buFont typeface="Arial" pitchFamily="34" charset="0"/>
                  <a:buChar char="•"/>
                </a:pPr>
                <a:endParaRPr lang="en-US" sz="1600" dirty="0">
                  <a:latin typeface="Times New Roman" pitchFamily="18" charset="0"/>
                  <a:cs typeface="Times New Roman" pitchFamily="18" charset="0"/>
                </a:endParaRPr>
              </a:p>
              <a:p>
                <a:pPr marL="285750" indent="-285750">
                  <a:buFont typeface="Arial" pitchFamily="34" charset="0"/>
                  <a:buChar char="•"/>
                </a:pPr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Total axial load = {(16.125 + 54.54) x (42.5)} + 154.8 + 41.4 + 185 = 3384 </a:t>
                </a:r>
                <a:r>
                  <a:rPr lang="en-US" sz="1600" dirty="0" err="1">
                    <a:latin typeface="Times New Roman" pitchFamily="18" charset="0"/>
                    <a:cs typeface="Times New Roman" pitchFamily="18" charset="0"/>
                  </a:rPr>
                  <a:t>kN</a:t>
                </a:r>
                <a:endParaRPr lang="en-US" sz="1600" dirty="0">
                  <a:latin typeface="Times New Roman" pitchFamily="18" charset="0"/>
                  <a:cs typeface="Times New Roman" pitchFamily="18" charset="0"/>
                </a:endParaRPr>
              </a:p>
              <a:p>
                <a:pPr marL="285750" indent="-285750">
                  <a:buFont typeface="Arial" pitchFamily="34" charset="0"/>
                  <a:buChar char="•"/>
                </a:pPr>
                <a:endParaRPr lang="en-US" sz="1600" dirty="0">
                  <a:latin typeface="Times New Roman" pitchFamily="18" charset="0"/>
                  <a:cs typeface="Times New Roman" pitchFamily="18" charset="0"/>
                </a:endParaRPr>
              </a:p>
              <a:p>
                <a:pPr marL="285750" indent="-285750">
                  <a:buFont typeface="Wingdings" pitchFamily="2" charset="2"/>
                  <a:buChar char="ü"/>
                </a:pPr>
                <a:r>
                  <a:rPr lang="en-US" sz="1600" dirty="0" smtClean="0">
                    <a:latin typeface="Times New Roman" pitchFamily="18" charset="0"/>
                    <a:cs typeface="Times New Roman" pitchFamily="18" charset="0"/>
                  </a:rPr>
                  <a:t>ETABS results :</a:t>
                </a:r>
              </a:p>
              <a:p>
                <a:pPr marL="285750" indent="-285750">
                  <a:buFont typeface="Wingdings" pitchFamily="2" charset="2"/>
                  <a:buChar char="ü"/>
                </a:pPr>
                <a:endParaRPr lang="en-US" sz="1600" dirty="0">
                  <a:latin typeface="Times New Roman" pitchFamily="18" charset="0"/>
                  <a:cs typeface="Times New Roman" pitchFamily="18" charset="0"/>
                </a:endParaRPr>
              </a:p>
              <a:p>
                <a:pPr marL="285750" indent="-285750">
                  <a:buFont typeface="Arial" pitchFamily="34" charset="0"/>
                  <a:buChar char="•"/>
                </a:pPr>
                <a:r>
                  <a:rPr lang="en-US" sz="1600" dirty="0" smtClean="0">
                    <a:latin typeface="Times New Roman" pitchFamily="18" charset="0"/>
                    <a:cs typeface="Times New Roman" pitchFamily="18" charset="0"/>
                  </a:rPr>
                  <a:t>Axial load = 3181 </a:t>
                </a:r>
                <a:r>
                  <a:rPr lang="en-US" sz="1600" dirty="0" err="1" smtClean="0">
                    <a:latin typeface="Times New Roman" pitchFamily="18" charset="0"/>
                    <a:cs typeface="Times New Roman" pitchFamily="18" charset="0"/>
                  </a:rPr>
                  <a:t>kN</a:t>
                </a:r>
                <a:r>
                  <a:rPr lang="en-US" sz="1600" dirty="0" smtClean="0">
                    <a:latin typeface="Times New Roman" pitchFamily="18" charset="0"/>
                    <a:cs typeface="Times New Roman" pitchFamily="18" charset="0"/>
                  </a:rPr>
                  <a:t> . </a:t>
                </a:r>
                <a:endParaRPr lang="en-US" sz="1600" dirty="0">
                  <a:latin typeface="Times New Roman" pitchFamily="18" charset="0"/>
                  <a:cs typeface="Times New Roman" pitchFamily="18" charset="0"/>
                </a:endParaRPr>
              </a:p>
              <a:p>
                <a:pPr marL="285750" indent="-285750">
                  <a:buFont typeface="Arial" pitchFamily="34" charset="0"/>
                  <a:buChar char="•"/>
                </a:pPr>
                <a:endParaRPr lang="en-US" sz="1600" dirty="0">
                  <a:latin typeface="Times New Roman" pitchFamily="18" charset="0"/>
                  <a:cs typeface="Times New Roman" pitchFamily="18" charset="0"/>
                </a:endParaRPr>
              </a:p>
              <a:p>
                <a:pPr marL="285750" indent="-285750">
                  <a:buFont typeface="Arial" pitchFamily="34" charset="0"/>
                  <a:buChar char="•"/>
                </a:pPr>
                <a:r>
                  <a:rPr lang="en-US" sz="1600" b="1" dirty="0">
                    <a:latin typeface="Times New Roman" pitchFamily="18" charset="0"/>
                    <a:cs typeface="Times New Roman" pitchFamily="18" charset="0"/>
                  </a:rPr>
                  <a:t>%Difference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1600" b="1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sz="1600" b="1" i="1">
                            <a:latin typeface="Cambria Math"/>
                          </a:rPr>
                          <m:t>𝟑𝟑𝟖𝟒</m:t>
                        </m:r>
                        <m:r>
                          <a:rPr lang="en-US" sz="1600" b="1" i="1">
                            <a:latin typeface="Cambria Math"/>
                          </a:rPr>
                          <m:t>−</m:t>
                        </m:r>
                        <m:r>
                          <a:rPr lang="en-US" sz="1600" b="1" i="1">
                            <a:latin typeface="Cambria Math"/>
                          </a:rPr>
                          <m:t>𝟑𝟏𝟖𝟏</m:t>
                        </m:r>
                      </m:num>
                      <m:den>
                        <m:r>
                          <a:rPr lang="en-US" sz="1600" b="1" i="1">
                            <a:latin typeface="Cambria Math"/>
                          </a:rPr>
                          <m:t>𝟑𝟑𝟖𝟒</m:t>
                        </m:r>
                      </m:den>
                    </m:f>
                  </m:oMath>
                </a14:m>
                <a:r>
                  <a:rPr lang="en-US" sz="1600" b="1" dirty="0">
                    <a:latin typeface="Times New Roman" pitchFamily="18" charset="0"/>
                    <a:cs typeface="Times New Roman" pitchFamily="18" charset="0"/>
                  </a:rPr>
                  <a:t> x 100% = 6% &lt; 10% </a:t>
                </a:r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.OK</a:t>
                </a:r>
              </a:p>
              <a:p>
                <a:pPr marL="285750" indent="-285750">
                  <a:buFont typeface="Arial" pitchFamily="34" charset="0"/>
                  <a:buChar char="•"/>
                </a:pPr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xmlns="" xmlns:a14="http://schemas.microsoft.com/office/drawing/2010/main" id="{BB4A38A1-FB63-4464-9CDB-23B7AE9FCFE6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0"/>
              </p:nvPr>
            </p:nvSpPr>
            <p:spPr>
              <a:xfrm>
                <a:off x="1619672" y="1844824"/>
                <a:ext cx="7272808" cy="4147865"/>
              </a:xfrm>
              <a:blipFill rotWithShape="1">
                <a:blip r:embed="rId2"/>
                <a:stretch>
                  <a:fillRect t="-44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عنصر نائب لرقم الشريحة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8B7A0DC-C7A8-4E38-9E21-ADFE0436B18E}" type="slidenum">
              <a:rPr lang="en-US" smtClean="0"/>
              <a:pPr/>
              <a:t>38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3894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E2312C0C-BA36-4035-9BFC-475ED0CAE5C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07359" y="260648"/>
            <a:ext cx="6563072" cy="460648"/>
          </a:xfrm>
        </p:spPr>
        <p:txBody>
          <a:bodyPr/>
          <a:lstStyle/>
          <a:p>
            <a:endParaRPr lang="en-US" dirty="0"/>
          </a:p>
          <a:p>
            <a:pPr marL="342900" indent="-342900">
              <a:buFont typeface="Wingdings" pitchFamily="2" charset="2"/>
              <a:buChar char="q"/>
            </a:pPr>
            <a:r>
              <a:rPr lang="en-US" dirty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Wall check</a:t>
            </a:r>
          </a:p>
          <a:p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xmlns="" id="{0B9B4710-F5A3-4AB2-8F3D-5CDB4ADF775A}"/>
                  </a:ext>
                </a:extLst>
              </p:cNvPr>
              <p:cNvSpPr>
                <a:spLocks noGrp="1"/>
              </p:cNvSpPr>
              <p:nvPr>
                <p:ph idx="10"/>
              </p:nvPr>
            </p:nvSpPr>
            <p:spPr>
              <a:xfrm>
                <a:off x="2134072" y="1628800"/>
                <a:ext cx="6563072" cy="4363889"/>
              </a:xfrm>
            </p:spPr>
            <p:txBody>
              <a:bodyPr/>
              <a:lstStyle/>
              <a:p>
                <a:pPr marL="285750" indent="-285750">
                  <a:buFont typeface="Wingdings" pitchFamily="2" charset="2"/>
                  <a:buChar char="ü"/>
                </a:pPr>
                <a:r>
                  <a:rPr lang="en-US" sz="1600" dirty="0" smtClean="0">
                    <a:latin typeface="Times New Roman" pitchFamily="18" charset="0"/>
                    <a:cs typeface="Times New Roman" pitchFamily="18" charset="0"/>
                  </a:rPr>
                  <a:t>Manual calculations : </a:t>
                </a:r>
              </a:p>
              <a:p>
                <a:endParaRPr lang="en-US" sz="1600" dirty="0">
                  <a:latin typeface="Times New Roman" pitchFamily="18" charset="0"/>
                  <a:cs typeface="Times New Roman" pitchFamily="18" charset="0"/>
                </a:endParaRPr>
              </a:p>
              <a:p>
                <a:pPr marL="285750" indent="-285750">
                  <a:buFont typeface="Arial" pitchFamily="34" charset="0"/>
                  <a:buChar char="•"/>
                </a:pPr>
                <a:r>
                  <a:rPr lang="en-US" sz="1600" dirty="0" smtClean="0">
                    <a:latin typeface="Times New Roman" pitchFamily="18" charset="0"/>
                    <a:cs typeface="Times New Roman" pitchFamily="18" charset="0"/>
                  </a:rPr>
                  <a:t>By </a:t>
                </a:r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using tributary area: </a:t>
                </a:r>
              </a:p>
              <a:p>
                <a:pPr marL="285750" indent="-285750">
                  <a:buFont typeface="Arial" pitchFamily="34" charset="0"/>
                  <a:buChar char="•"/>
                </a:pPr>
                <a:endParaRPr lang="en-US" sz="1600" dirty="0">
                  <a:latin typeface="Times New Roman" pitchFamily="18" charset="0"/>
                  <a:cs typeface="Times New Roman" pitchFamily="18" charset="0"/>
                </a:endParaRPr>
              </a:p>
              <a:p>
                <a:pPr marL="285750" indent="-285750">
                  <a:buFont typeface="Arial" pitchFamily="34" charset="0"/>
                  <a:buChar char="•"/>
                </a:pPr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Load carried by wall = 54.5 + 184.4 + 121 + 39.48 = 399.4 </a:t>
                </a:r>
                <a:r>
                  <a:rPr lang="en-US" sz="1600" dirty="0" err="1" smtClean="0">
                    <a:latin typeface="Times New Roman" pitchFamily="18" charset="0"/>
                    <a:cs typeface="Times New Roman" pitchFamily="18" charset="0"/>
                  </a:rPr>
                  <a:t>kN</a:t>
                </a:r>
                <a:endParaRPr lang="en-US" sz="1600" dirty="0" smtClean="0">
                  <a:latin typeface="Times New Roman" pitchFamily="18" charset="0"/>
                  <a:cs typeface="Times New Roman" pitchFamily="18" charset="0"/>
                </a:endParaRPr>
              </a:p>
              <a:p>
                <a:r>
                  <a:rPr lang="en-US" sz="1600" dirty="0" smtClean="0">
                    <a:latin typeface="Times New Roman" pitchFamily="18" charset="0"/>
                    <a:cs typeface="Times New Roman" pitchFamily="18" charset="0"/>
                  </a:rPr>
                  <a:t> </a:t>
                </a:r>
                <a:endParaRPr lang="en-US" sz="1600" dirty="0">
                  <a:latin typeface="Times New Roman" pitchFamily="18" charset="0"/>
                  <a:cs typeface="Times New Roman" pitchFamily="18" charset="0"/>
                </a:endParaRPr>
              </a:p>
              <a:p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 </a:t>
                </a:r>
              </a:p>
              <a:p>
                <a:pPr marL="285750" indent="-285750">
                  <a:buFont typeface="Wingdings" pitchFamily="2" charset="2"/>
                  <a:buChar char="ü"/>
                </a:pPr>
                <a:r>
                  <a:rPr lang="en-US" sz="1600" dirty="0" smtClean="0">
                    <a:latin typeface="Times New Roman" pitchFamily="18" charset="0"/>
                    <a:cs typeface="Times New Roman" pitchFamily="18" charset="0"/>
                  </a:rPr>
                  <a:t>ETABS results :</a:t>
                </a:r>
              </a:p>
              <a:p>
                <a:pPr marL="285750" indent="-285750">
                  <a:buFont typeface="Wingdings" pitchFamily="2" charset="2"/>
                  <a:buChar char="ü"/>
                </a:pPr>
                <a:endParaRPr lang="en-US" sz="1600" dirty="0">
                  <a:latin typeface="Times New Roman" pitchFamily="18" charset="0"/>
                  <a:cs typeface="Times New Roman" pitchFamily="18" charset="0"/>
                </a:endParaRPr>
              </a:p>
              <a:p>
                <a:pPr marL="285750" indent="-285750">
                  <a:buFont typeface="Arial" pitchFamily="34" charset="0"/>
                  <a:buChar char="•"/>
                </a:pPr>
                <a:r>
                  <a:rPr lang="en-US" sz="1600" dirty="0" err="1">
                    <a:latin typeface="Times New Roman" pitchFamily="18" charset="0"/>
                    <a:cs typeface="Times New Roman" pitchFamily="18" charset="0"/>
                  </a:rPr>
                  <a:t>Fz</a:t>
                </a:r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 = 361 </a:t>
                </a:r>
                <a:r>
                  <a:rPr lang="en-US" sz="1600" dirty="0" err="1">
                    <a:latin typeface="Times New Roman" pitchFamily="18" charset="0"/>
                    <a:cs typeface="Times New Roman" pitchFamily="18" charset="0"/>
                  </a:rPr>
                  <a:t>kN</a:t>
                </a:r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 </a:t>
                </a:r>
                <a:endParaRPr lang="en-US" sz="1600" dirty="0" smtClean="0">
                  <a:latin typeface="Times New Roman" pitchFamily="18" charset="0"/>
                  <a:cs typeface="Times New Roman" pitchFamily="18" charset="0"/>
                </a:endParaRPr>
              </a:p>
              <a:p>
                <a:pPr marL="285750" indent="-285750">
                  <a:buFont typeface="Arial" pitchFamily="34" charset="0"/>
                  <a:buChar char="•"/>
                </a:pPr>
                <a:endParaRPr lang="en-US" sz="1600" dirty="0">
                  <a:latin typeface="Times New Roman" pitchFamily="18" charset="0"/>
                  <a:cs typeface="Times New Roman" pitchFamily="18" charset="0"/>
                </a:endParaRPr>
              </a:p>
              <a:p>
                <a:pPr marL="285750" indent="-285750">
                  <a:buFont typeface="Arial" pitchFamily="34" charset="0"/>
                  <a:buChar char="•"/>
                </a:pPr>
                <a:r>
                  <a:rPr lang="en-US" sz="1600" b="1" dirty="0">
                    <a:latin typeface="Times New Roman" pitchFamily="18" charset="0"/>
                    <a:cs typeface="Times New Roman" pitchFamily="18" charset="0"/>
                  </a:rPr>
                  <a:t>%Difference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1600" b="1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sz="1600" b="1" i="1">
                            <a:latin typeface="Cambria Math"/>
                          </a:rPr>
                          <m:t>𝟑𝟗𝟗</m:t>
                        </m:r>
                        <m:r>
                          <a:rPr lang="en-US" sz="1600" b="1">
                            <a:latin typeface="Cambria Math"/>
                          </a:rPr>
                          <m:t>.</m:t>
                        </m:r>
                        <m:r>
                          <a:rPr lang="en-US" sz="1600" b="1" i="1">
                            <a:latin typeface="Cambria Math"/>
                          </a:rPr>
                          <m:t>𝟒</m:t>
                        </m:r>
                        <m:r>
                          <a:rPr lang="en-US" sz="1600" b="1" i="1">
                            <a:latin typeface="Cambria Math"/>
                          </a:rPr>
                          <m:t>−</m:t>
                        </m:r>
                        <m:r>
                          <a:rPr lang="en-US" sz="1600" b="1" i="1">
                            <a:latin typeface="Cambria Math"/>
                          </a:rPr>
                          <m:t>𝟑𝟔𝟏</m:t>
                        </m:r>
                      </m:num>
                      <m:den>
                        <m:r>
                          <a:rPr lang="en-US" sz="1600" b="1" i="1">
                            <a:latin typeface="Cambria Math"/>
                          </a:rPr>
                          <m:t>𝟑𝟗𝟗</m:t>
                        </m:r>
                        <m:r>
                          <a:rPr lang="en-US" sz="1600" b="1">
                            <a:latin typeface="Cambria Math"/>
                          </a:rPr>
                          <m:t>.</m:t>
                        </m:r>
                        <m:r>
                          <a:rPr lang="en-US" sz="1600" b="1" i="1">
                            <a:latin typeface="Cambria Math"/>
                          </a:rPr>
                          <m:t>𝟒</m:t>
                        </m:r>
                      </m:den>
                    </m:f>
                  </m:oMath>
                </a14:m>
                <a:r>
                  <a:rPr lang="en-US" sz="1600" b="1" dirty="0">
                    <a:latin typeface="Times New Roman" pitchFamily="18" charset="0"/>
                    <a:cs typeface="Times New Roman" pitchFamily="18" charset="0"/>
                  </a:rPr>
                  <a:t> x 100% = 9.6% &lt; 10% </a:t>
                </a:r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.OK </a:t>
                </a:r>
              </a:p>
              <a:p>
                <a:endParaRPr lang="en-US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xmlns="" xmlns:a14="http://schemas.microsoft.com/office/drawing/2010/main" id="{0B9B4710-F5A3-4AB2-8F3D-5CDB4ADF775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0"/>
              </p:nvPr>
            </p:nvSpPr>
            <p:spPr>
              <a:xfrm>
                <a:off x="2134072" y="1628800"/>
                <a:ext cx="6563072" cy="4363889"/>
              </a:xfrm>
              <a:blipFill rotWithShape="1">
                <a:blip r:embed="rId2"/>
                <a:stretch>
                  <a:fillRect t="-41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عنصر نائب لرقم الشريحة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8B7A0DC-C7A8-4E38-9E21-ADFE0436B18E}" type="slidenum">
              <a:rPr lang="en-US" smtClean="0"/>
              <a:pPr/>
              <a:t>39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7181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E8CEF90F-8AF8-48B4-A4B6-BACA39CB30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Ground</a:t>
            </a:r>
            <a:r>
              <a:rPr lang="en-US" dirty="0"/>
              <a:t> floor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CBE179A2-D8A8-4C11-9273-A007F8F0680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34440" y="1268760"/>
            <a:ext cx="6675120" cy="5067497"/>
          </a:xfrm>
          <a:prstGeom prst="rect">
            <a:avLst/>
          </a:prstGeom>
        </p:spPr>
      </p:pic>
      <p:sp>
        <p:nvSpPr>
          <p:cNvPr id="3" name="عنصر نائب لرقم الشريحة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8B7A0DC-C7A8-4E38-9E21-ADFE0436B18E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5783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2123728" y="836712"/>
            <a:ext cx="6563072" cy="432048"/>
          </a:xfrm>
        </p:spPr>
        <p:txBody>
          <a:bodyPr/>
          <a:lstStyle/>
          <a:p>
            <a:pPr marL="342900" indent="-342900">
              <a:buFont typeface="Wingdings" pitchFamily="2" charset="2"/>
              <a:buChar char="Ø"/>
            </a:pPr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Deflection check </a:t>
            </a:r>
          </a:p>
          <a:p>
            <a:endParaRPr lang="en-US" dirty="0"/>
          </a:p>
        </p:txBody>
      </p:sp>
      <p:sp>
        <p:nvSpPr>
          <p:cNvPr id="4" name="عنصر نائب للمحتوى 3"/>
          <p:cNvSpPr>
            <a:spLocks noGrp="1"/>
          </p:cNvSpPr>
          <p:nvPr>
            <p:ph idx="10"/>
          </p:nvPr>
        </p:nvSpPr>
        <p:spPr>
          <a:xfrm>
            <a:off x="2134072" y="1484784"/>
            <a:ext cx="6758408" cy="4507905"/>
          </a:xfrm>
        </p:spPr>
        <p:txBody>
          <a:bodyPr/>
          <a:lstStyle/>
          <a:p>
            <a:pPr marL="285750" indent="-285750">
              <a:buFont typeface="Wingdings" pitchFamily="2" charset="2"/>
              <a:buChar char="ü"/>
            </a:pP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This check is important to check the deflection in the 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building and 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make sure that it will not exceed the allowable 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limits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pPr marL="285750" indent="-285750">
              <a:buFontTx/>
              <a:buChar char="-"/>
            </a:pPr>
            <a:endParaRPr lang="en-US" dirty="0"/>
          </a:p>
          <a:p>
            <a:r>
              <a:rPr lang="en-US" dirty="0" smtClean="0"/>
              <a:t> </a:t>
            </a:r>
          </a:p>
          <a:p>
            <a:pPr marL="285750" indent="-285750">
              <a:buFontTx/>
              <a:buChar char="-"/>
            </a:pPr>
            <a:endParaRPr lang="en-US" dirty="0"/>
          </a:p>
          <a:p>
            <a:pPr marL="285750" indent="-285750">
              <a:buFontTx/>
              <a:buChar char="-"/>
            </a:pPr>
            <a:endParaRPr lang="en-US" dirty="0"/>
          </a:p>
        </p:txBody>
      </p:sp>
      <p:pic>
        <p:nvPicPr>
          <p:cNvPr id="6" name="صورة 5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2780928"/>
            <a:ext cx="6264696" cy="1944216"/>
          </a:xfrm>
          <a:prstGeom prst="rect">
            <a:avLst/>
          </a:prstGeom>
          <a:noFill/>
        </p:spPr>
      </p:pic>
      <p:sp>
        <p:nvSpPr>
          <p:cNvPr id="2" name="عنصر نائب لرقم الشريحة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8B7A0DC-C7A8-4E38-9E21-ADFE0436B18E}" type="slidenum">
              <a:rPr lang="en-US" smtClean="0"/>
              <a:pPr/>
              <a:t>40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4388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2123728" y="404664"/>
            <a:ext cx="6563072" cy="460648"/>
          </a:xfrm>
        </p:spPr>
        <p:txBody>
          <a:bodyPr/>
          <a:lstStyle/>
          <a:p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- Ground floor </a:t>
            </a:r>
            <a:endParaRPr lang="en-US" dirty="0">
              <a:solidFill>
                <a:schemeClr val="tx2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عنصر نائب للمحتوى 3"/>
          <p:cNvSpPr>
            <a:spLocks noGrp="1"/>
          </p:cNvSpPr>
          <p:nvPr>
            <p:ph idx="10"/>
          </p:nvPr>
        </p:nvSpPr>
        <p:spPr>
          <a:xfrm>
            <a:off x="1691680" y="980728"/>
            <a:ext cx="7452320" cy="5760640"/>
          </a:xfrm>
        </p:spPr>
        <p:txBody>
          <a:bodyPr/>
          <a:lstStyle/>
          <a:p>
            <a:pPr marL="285750" indent="-285750">
              <a:buFont typeface="Wingdings" pitchFamily="2" charset="2"/>
              <a:buChar char="ü"/>
            </a:pP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According to ACI 318-14, deflection due to floors not supporting to nonstructural element likely to be damaged by large deflection shall be less than L/360</a:t>
            </a:r>
            <a:r>
              <a:rPr lang="en-US" dirty="0"/>
              <a:t>. </a:t>
            </a:r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sz="1600" dirty="0"/>
          </a:p>
          <a:p>
            <a:pPr marL="285750" indent="-285750">
              <a:buFont typeface="Arial" pitchFamily="34" charset="0"/>
              <a:buChar char="•"/>
            </a:pP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Total 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deflection = deflection in the middle of the whole panel - average deflection of the 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four 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columns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.</a:t>
            </a:r>
            <a:br>
              <a:rPr lang="en-US" sz="1600" dirty="0" smtClean="0">
                <a:latin typeface="Times New Roman" pitchFamily="18" charset="0"/>
                <a:cs typeface="Times New Roman" pitchFamily="18" charset="0"/>
              </a:rPr>
            </a:br>
            <a:endParaRPr lang="en-US" sz="1600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Total deflection = 11.7 mm. ( neglect corners deflection) 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1600" dirty="0" smtClean="0">
                <a:latin typeface="Times New Roman" pitchFamily="18" charset="0"/>
                <a:cs typeface="Times New Roman" pitchFamily="18" charset="0"/>
              </a:rPr>
            </a:br>
            <a:endParaRPr lang="en-US" sz="1600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Allowable deflection according to ACI is equal to L/360 = 9.38/360 =26 mm. 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1600" dirty="0" smtClean="0">
                <a:latin typeface="Times New Roman" pitchFamily="18" charset="0"/>
                <a:cs typeface="Times New Roman" pitchFamily="18" charset="0"/>
              </a:rPr>
            </a:br>
            <a:endParaRPr lang="en-US" sz="1600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US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So there’s no problem in ground floor. 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1772816"/>
            <a:ext cx="5486400" cy="2590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عنصر نائب لرقم الشريحة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8B7A0DC-C7A8-4E38-9E21-ADFE0436B18E}" type="slidenum">
              <a:rPr lang="en-US" smtClean="0"/>
              <a:pPr/>
              <a:t>41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1161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2123728" y="404664"/>
            <a:ext cx="6563072" cy="460648"/>
          </a:xfrm>
        </p:spPr>
        <p:txBody>
          <a:bodyPr/>
          <a:lstStyle/>
          <a:p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- Rest of floors </a:t>
            </a:r>
            <a:endParaRPr lang="en-US" dirty="0">
              <a:solidFill>
                <a:schemeClr val="tx2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2159496"/>
            <a:ext cx="5423419" cy="472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مربع نص 4"/>
          <p:cNvSpPr txBox="1"/>
          <p:nvPr/>
        </p:nvSpPr>
        <p:spPr>
          <a:xfrm>
            <a:off x="1985432" y="908720"/>
            <a:ext cx="741110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ü"/>
            </a:pP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Another check is done for a panel attached to non-structural system that is not likely to be 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damaged 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by large deflection at grids of ( I - K  , 2-3 ) in the roof. </a:t>
            </a:r>
            <a:endParaRPr lang="en-US" sz="16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1600" dirty="0"/>
          </a:p>
          <a:p>
            <a:pPr marL="285750" indent="-285750">
              <a:buFont typeface="Wingdings" pitchFamily="2" charset="2"/>
              <a:buChar char="ü"/>
            </a:pP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This panel is the critical panel for all floor except the ground floor</a:t>
            </a:r>
          </a:p>
        </p:txBody>
      </p:sp>
      <p:sp>
        <p:nvSpPr>
          <p:cNvPr id="2" name="عنصر نائب لرقم الشريحة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8B7A0DC-C7A8-4E38-9E21-ADFE0436B18E}" type="slidenum">
              <a:rPr lang="en-US" smtClean="0"/>
              <a:pPr/>
              <a:t>42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5680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عنصر نائب للمحتوى 4"/>
          <p:cNvGraphicFramePr>
            <a:graphicFrameLocks noGrp="1"/>
          </p:cNvGraphicFramePr>
          <p:nvPr>
            <p:ph idx="10"/>
            <p:extLst>
              <p:ext uri="{D42A27DB-BD31-4B8C-83A1-F6EECF244321}">
                <p14:modId xmlns:p14="http://schemas.microsoft.com/office/powerpoint/2010/main" val="2940309829"/>
              </p:ext>
            </p:extLst>
          </p:nvPr>
        </p:nvGraphicFramePr>
        <p:xfrm>
          <a:off x="2411760" y="260648"/>
          <a:ext cx="6120680" cy="1584176"/>
        </p:xfrm>
        <a:graphic>
          <a:graphicData uri="http://schemas.openxmlformats.org/drawingml/2006/table">
            <a:tbl>
              <a:tblPr rtl="1" firstRow="1" firstCol="1" bandRow="1"/>
              <a:tblGrid>
                <a:gridCol w="3060340"/>
                <a:gridCol w="3060340"/>
              </a:tblGrid>
              <a:tr h="396044">
                <a:tc>
                  <a:txBody>
                    <a:bodyPr/>
                    <a:lstStyle/>
                    <a:p>
                      <a:pPr algn="ctr" rtl="0">
                        <a:lnSpc>
                          <a:spcPct val="130000"/>
                        </a:lnSpc>
                        <a:spcAft>
                          <a:spcPts val="800"/>
                        </a:spcAft>
                      </a:pPr>
                      <a:r>
                        <a:rPr lang="en-US" sz="1050"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Relative deflection ( mm )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30000"/>
                        </a:lnSpc>
                        <a:spcAft>
                          <a:spcPts val="800"/>
                        </a:spcAft>
                      </a:pPr>
                      <a:r>
                        <a:rPr lang="en-US" sz="1050"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Load Case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6044">
                <a:tc>
                  <a:txBody>
                    <a:bodyPr/>
                    <a:lstStyle/>
                    <a:p>
                      <a:pPr algn="ctr" rtl="0">
                        <a:lnSpc>
                          <a:spcPct val="130000"/>
                        </a:lnSpc>
                        <a:spcAft>
                          <a:spcPts val="800"/>
                        </a:spcAft>
                      </a:pPr>
                      <a:r>
                        <a:rPr lang="en-US" sz="1050"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6.2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30000"/>
                        </a:lnSpc>
                        <a:spcAft>
                          <a:spcPts val="800"/>
                        </a:spcAft>
                      </a:pPr>
                      <a:r>
                        <a:rPr lang="en-US" sz="1050"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Dead load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6044">
                <a:tc>
                  <a:txBody>
                    <a:bodyPr/>
                    <a:lstStyle/>
                    <a:p>
                      <a:pPr algn="ctr" rtl="0">
                        <a:lnSpc>
                          <a:spcPct val="130000"/>
                        </a:lnSpc>
                        <a:spcAft>
                          <a:spcPts val="800"/>
                        </a:spcAft>
                      </a:pPr>
                      <a:r>
                        <a:rPr lang="en-US" sz="1050"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5.2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30000"/>
                        </a:lnSpc>
                        <a:spcAft>
                          <a:spcPts val="800"/>
                        </a:spcAft>
                      </a:pPr>
                      <a:r>
                        <a:rPr lang="en-US" sz="1050"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Superimposed load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6044">
                <a:tc>
                  <a:txBody>
                    <a:bodyPr/>
                    <a:lstStyle/>
                    <a:p>
                      <a:pPr algn="ctr" rtl="0">
                        <a:lnSpc>
                          <a:spcPct val="130000"/>
                        </a:lnSpc>
                        <a:spcAft>
                          <a:spcPts val="800"/>
                        </a:spcAft>
                      </a:pPr>
                      <a:r>
                        <a:rPr lang="en-US" sz="1050"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3.2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30000"/>
                        </a:lnSpc>
                        <a:spcAft>
                          <a:spcPts val="800"/>
                        </a:spcAft>
                      </a:pPr>
                      <a:r>
                        <a:rPr lang="en-US" sz="1050" dirty="0"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Live load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مربع نص 5"/>
          <p:cNvSpPr txBox="1"/>
          <p:nvPr/>
        </p:nvSpPr>
        <p:spPr>
          <a:xfrm>
            <a:off x="1619672" y="2348880"/>
            <a:ext cx="7632848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Total deflection = 2 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( 6.2 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+ 5.2 ) + 1.3 ( 3.2 ) = 26.96 mm </a:t>
            </a:r>
            <a:endParaRPr lang="en-US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Arial" pitchFamily="34" charset="0"/>
              <a:buChar char="•"/>
            </a:pPr>
            <a:endParaRPr lang="en-US" sz="1600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By assuming that 0.3 of live load is sustained, and this is acceptable, because 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in            universities ( 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colleges ) the sustained live load is very small compared with the normal 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buildings ( 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such as residential buildings ), and this is because the live load after the 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end 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of work in 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colleges ( 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sustained ) is very small compared with the live load 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during the  work times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, so use 0.3 instead of 0.5 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1600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Arial" pitchFamily="34" charset="0"/>
              <a:buChar char="•"/>
            </a:pPr>
            <a:endParaRPr lang="en-US" sz="1600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Allowable 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deflection according to ACI=L/240= 6.46/240 x1000 = </a:t>
            </a:r>
            <a:r>
              <a:rPr lang="en-US" sz="1600" b="1" dirty="0">
                <a:latin typeface="Times New Roman" pitchFamily="18" charset="0"/>
                <a:cs typeface="Times New Roman" pitchFamily="18" charset="0"/>
              </a:rPr>
              <a:t>27 mm &gt; 26.96 mm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( OK </a:t>
            </a:r>
            <a:r>
              <a:rPr lang="en-US" sz="1400" dirty="0">
                <a:latin typeface="Times New Roman" pitchFamily="18" charset="0"/>
                <a:cs typeface="Times New Roman" pitchFamily="18" charset="0"/>
              </a:rPr>
              <a:t>)</a:t>
            </a:r>
          </a:p>
        </p:txBody>
      </p:sp>
      <p:sp>
        <p:nvSpPr>
          <p:cNvPr id="2" name="عنصر نائب لرقم الشريحة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8B7A0DC-C7A8-4E38-9E21-ADFE0436B18E}" type="slidenum">
              <a:rPr lang="en-US" smtClean="0"/>
              <a:pPr/>
              <a:t>43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8026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Type of structural system </a:t>
            </a:r>
            <a:endParaRPr lang="en-US" dirty="0">
              <a:solidFill>
                <a:schemeClr val="tx2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عنصر نائب للمحتوى 3"/>
          <p:cNvSpPr>
            <a:spLocks noGrp="1"/>
          </p:cNvSpPr>
          <p:nvPr>
            <p:ph idx="10"/>
          </p:nvPr>
        </p:nvSpPr>
        <p:spPr>
          <a:xfrm>
            <a:off x="1979712" y="1412776"/>
            <a:ext cx="6984776" cy="4579913"/>
          </a:xfrm>
        </p:spPr>
        <p:txBody>
          <a:bodyPr/>
          <a:lstStyle/>
          <a:p>
            <a:pPr marL="285750" indent="-285750">
              <a:buFont typeface="Wingdings" pitchFamily="2" charset="2"/>
              <a:buChar char="ü"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itchFamily="2" charset="2"/>
              <a:buChar char="ü"/>
            </a:pP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itchFamily="2" charset="2"/>
              <a:buChar char="ü"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itchFamily="2" charset="2"/>
              <a:buChar char="ü"/>
            </a:pP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itchFamily="2" charset="2"/>
              <a:buChar char="ü"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itchFamily="2" charset="2"/>
              <a:buChar char="ü"/>
            </a:pP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Our 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expectation is around Bearing Wall System and to ensure that, 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forces    that 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are 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taken 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by wall shall be 50% of gravity loads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en-US" sz="1600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itchFamily="2" charset="2"/>
              <a:buChar char="ü"/>
            </a:pP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Using ETABS it appears that columns takes 32% of vertical loads and walls takes 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68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% of vertical loads, which means that our expectation is right.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>
                <a:latin typeface="Times New Roman" pitchFamily="18" charset="0"/>
                <a:cs typeface="Times New Roman" pitchFamily="18" charset="0"/>
              </a:rPr>
            </a:b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dirty="0"/>
          </a:p>
        </p:txBody>
      </p:sp>
      <p:sp>
        <p:nvSpPr>
          <p:cNvPr id="3" name="عنصر نائب لرقم الشريحة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8B7A0DC-C7A8-4E38-9E21-ADFE0436B18E}" type="slidenum">
              <a:rPr lang="en-US" smtClean="0"/>
              <a:pPr/>
              <a:t>44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4241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Grp="1" noChangeAspect="1" noChangeArrowheads="1"/>
          </p:cNvPicPr>
          <p:nvPr>
            <p:ph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404664"/>
            <a:ext cx="6408712" cy="20882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مربع نص 6"/>
          <p:cNvSpPr txBox="1"/>
          <p:nvPr/>
        </p:nvSpPr>
        <p:spPr>
          <a:xfrm>
            <a:off x="1995008" y="3501008"/>
            <a:ext cx="714899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the structural system allowed to be used for seismic design category D 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for          concrete 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structure is Special reinforced concrete shear walls</a:t>
            </a:r>
            <a:r>
              <a:rPr lang="en-US" sz="1600" dirty="0"/>
              <a:t>. </a:t>
            </a:r>
            <a:endParaRPr lang="en-US" sz="1600" dirty="0" smtClean="0"/>
          </a:p>
          <a:p>
            <a:r>
              <a:rPr lang="en-US" sz="1400" dirty="0"/>
              <a:t/>
            </a:r>
            <a:br>
              <a:rPr lang="en-US" sz="1400" dirty="0"/>
            </a:br>
            <a:endParaRPr lang="en-US" sz="1400" dirty="0"/>
          </a:p>
        </p:txBody>
      </p:sp>
      <p:sp>
        <p:nvSpPr>
          <p:cNvPr id="8" name="مربع نص 7"/>
          <p:cNvSpPr txBox="1"/>
          <p:nvPr/>
        </p:nvSpPr>
        <p:spPr>
          <a:xfrm>
            <a:off x="1995008" y="2889551"/>
            <a:ext cx="67687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From the figure above ( Table 12.2-1 in ASCE 7 – 10 </a:t>
            </a:r>
            <a:r>
              <a:rPr lang="en-US" sz="1600" dirty="0"/>
              <a:t>)</a:t>
            </a:r>
          </a:p>
        </p:txBody>
      </p:sp>
      <p:sp>
        <p:nvSpPr>
          <p:cNvPr id="9" name="مربع نص 8"/>
          <p:cNvSpPr txBox="1"/>
          <p:nvPr/>
        </p:nvSpPr>
        <p:spPr>
          <a:xfrm>
            <a:off x="2059368" y="4293096"/>
            <a:ext cx="664003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q"/>
            </a:pP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response modification coefficient ( R ) = 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5</a:t>
            </a:r>
            <a:endParaRPr lang="en-US" sz="1600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itchFamily="2" charset="2"/>
              <a:buChar char="q"/>
            </a:pP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Over 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strength factor ( Ω</a:t>
            </a:r>
            <a:r>
              <a:rPr lang="en-US" sz="1600" baseline="-25000" dirty="0">
                <a:latin typeface="Times New Roman" pitchFamily="18" charset="0"/>
                <a:cs typeface="Times New Roman" pitchFamily="18" charset="0"/>
              </a:rPr>
              <a:t>o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) = 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2.5</a:t>
            </a:r>
          </a:p>
          <a:p>
            <a:pPr marL="285750" indent="-285750">
              <a:buFont typeface="Wingdings" pitchFamily="2" charset="2"/>
              <a:buChar char="q"/>
            </a:pP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Deflection 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amplification factor ( C</a:t>
            </a:r>
            <a:r>
              <a:rPr lang="en-US" sz="1600" baseline="-25000" dirty="0">
                <a:latin typeface="Times New Roman" pitchFamily="18" charset="0"/>
                <a:cs typeface="Times New Roman" pitchFamily="18" charset="0"/>
              </a:rPr>
              <a:t>d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) = 5 </a:t>
            </a:r>
            <a:r>
              <a:rPr lang="en-US" sz="1400" dirty="0"/>
              <a:t>.</a:t>
            </a:r>
          </a:p>
        </p:txBody>
      </p:sp>
      <p:sp>
        <p:nvSpPr>
          <p:cNvPr id="10" name="مربع نص 9"/>
          <p:cNvSpPr txBox="1"/>
          <p:nvPr/>
        </p:nvSpPr>
        <p:spPr>
          <a:xfrm>
            <a:off x="1995008" y="5301208"/>
            <a:ext cx="714899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design of frames will be ordinary frames while shear walls will be special 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   shear walls</a:t>
            </a:r>
            <a:r>
              <a:rPr lang="en-US" sz="1400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2" name="عنصر نائب لرقم الشريحة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8B7A0DC-C7A8-4E38-9E21-ADFE0436B18E}" type="slidenum">
              <a:rPr lang="en-US" smtClean="0"/>
              <a:pPr/>
              <a:t>45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4914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Seismic analysis and checks</a:t>
            </a:r>
            <a:endParaRPr lang="en-US" dirty="0">
              <a:solidFill>
                <a:schemeClr val="tx2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lvl="1" indent="-342900">
              <a:buFont typeface="Wingdings" pitchFamily="2" charset="2"/>
              <a:buChar char="Ø"/>
            </a:pPr>
            <a:r>
              <a:rPr lang="en-US" sz="2000" dirty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Modal Mass Participation Ratio </a:t>
            </a:r>
          </a:p>
          <a:p>
            <a:endParaRPr lang="en-US" dirty="0"/>
          </a:p>
        </p:txBody>
      </p:sp>
      <p:pic>
        <p:nvPicPr>
          <p:cNvPr id="5" name="عنصر نائب للمحتوى 4"/>
          <p:cNvPicPr>
            <a:picLocks noGrp="1"/>
          </p:cNvPicPr>
          <p:nvPr>
            <p:ph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1700808"/>
            <a:ext cx="6187976" cy="1835055"/>
          </a:xfrm>
          <a:prstGeom prst="rect">
            <a:avLst/>
          </a:prstGeom>
          <a:noFill/>
        </p:spPr>
      </p:pic>
      <p:sp>
        <p:nvSpPr>
          <p:cNvPr id="6" name="مربع نص 5"/>
          <p:cNvSpPr txBox="1"/>
          <p:nvPr/>
        </p:nvSpPr>
        <p:spPr>
          <a:xfrm>
            <a:off x="2195736" y="4221088"/>
            <a:ext cx="694826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From the table above, it obvious that the summation of modes are more than 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 0.9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, which is mean that  most masses of the structure move in these modes 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     ( 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the main motion are in X 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 and 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Y direction ) .</a:t>
            </a:r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8B7A0DC-C7A8-4E38-9E21-ADFE0436B18E}" type="slidenum">
              <a:rPr lang="en-US" smtClean="0"/>
              <a:pPr/>
              <a:t>46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7458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2123728" y="404664"/>
            <a:ext cx="6563072" cy="460648"/>
          </a:xfrm>
        </p:spPr>
        <p:txBody>
          <a:bodyPr/>
          <a:lstStyle/>
          <a:p>
            <a:pPr marL="342900" indent="-342900">
              <a:buFont typeface="Wingdings" pitchFamily="2" charset="2"/>
              <a:buChar char="Ø"/>
            </a:pPr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Period calculations </a:t>
            </a:r>
            <a:endParaRPr lang="en-US" dirty="0">
              <a:solidFill>
                <a:schemeClr val="tx2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عنصر نائب للمحتوى 3"/>
              <p:cNvSpPr>
                <a:spLocks noGrp="1"/>
              </p:cNvSpPr>
              <p:nvPr>
                <p:ph idx="10"/>
              </p:nvPr>
            </p:nvSpPr>
            <p:spPr>
              <a:xfrm>
                <a:off x="2134072" y="1196752"/>
                <a:ext cx="6563072" cy="4795937"/>
              </a:xfrm>
            </p:spPr>
            <p:txBody>
              <a:bodyPr/>
              <a:lstStyle/>
              <a:p>
                <a:pPr marL="285750" indent="-285750">
                  <a:buFont typeface="Wingdings" pitchFamily="2" charset="2"/>
                  <a:buChar char="ü"/>
                </a:pPr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Ta = C</a:t>
                </a:r>
                <a:r>
                  <a:rPr lang="en-US" sz="1600" baseline="-25000" dirty="0">
                    <a:latin typeface="Times New Roman" pitchFamily="18" charset="0"/>
                    <a:cs typeface="Times New Roman" pitchFamily="18" charset="0"/>
                  </a:rPr>
                  <a:t>t</a:t>
                </a:r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×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600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h</m:t>
                        </m:r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  <m:sup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𝑥</m:t>
                        </m:r>
                      </m:sup>
                    </m:sSup>
                  </m:oMath>
                </a14:m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 </a:t>
                </a:r>
                <a:endParaRPr lang="en-US" sz="1600" dirty="0" smtClean="0">
                  <a:latin typeface="Times New Roman" pitchFamily="18" charset="0"/>
                  <a:cs typeface="Times New Roman" pitchFamily="18" charset="0"/>
                </a:endParaRPr>
              </a:p>
              <a:p>
                <a:endParaRPr lang="en-US" sz="1600" dirty="0" smtClean="0">
                  <a:latin typeface="Times New Roman" pitchFamily="18" charset="0"/>
                  <a:cs typeface="Times New Roman" pitchFamily="18" charset="0"/>
                </a:endParaRPr>
              </a:p>
              <a:p>
                <a:endParaRPr lang="en-US" sz="1600" dirty="0">
                  <a:latin typeface="Times New Roman" pitchFamily="18" charset="0"/>
                  <a:cs typeface="Times New Roman" pitchFamily="18" charset="0"/>
                </a:endParaRPr>
              </a:p>
              <a:p>
                <a:endParaRPr lang="en-US" sz="1600" dirty="0" smtClean="0">
                  <a:latin typeface="Times New Roman" pitchFamily="18" charset="0"/>
                  <a:cs typeface="Times New Roman" pitchFamily="18" charset="0"/>
                </a:endParaRPr>
              </a:p>
              <a:p>
                <a:endParaRPr lang="en-US" sz="1600" dirty="0">
                  <a:latin typeface="Times New Roman" pitchFamily="18" charset="0"/>
                  <a:cs typeface="Times New Roman" pitchFamily="18" charset="0"/>
                </a:endParaRPr>
              </a:p>
              <a:p>
                <a:endParaRPr lang="en-US" sz="1600" dirty="0" smtClean="0">
                  <a:latin typeface="Times New Roman" pitchFamily="18" charset="0"/>
                  <a:cs typeface="Times New Roman" pitchFamily="18" charset="0"/>
                </a:endParaRPr>
              </a:p>
              <a:p>
                <a:endParaRPr lang="en-US" sz="1600" dirty="0">
                  <a:latin typeface="Times New Roman" pitchFamily="18" charset="0"/>
                  <a:cs typeface="Times New Roman" pitchFamily="18" charset="0"/>
                </a:endParaRPr>
              </a:p>
              <a:p>
                <a:endParaRPr lang="en-US" sz="1600" dirty="0" smtClean="0">
                  <a:latin typeface="Times New Roman" pitchFamily="18" charset="0"/>
                  <a:cs typeface="Times New Roman" pitchFamily="18" charset="0"/>
                </a:endParaRPr>
              </a:p>
              <a:p>
                <a:endParaRPr lang="en-US" sz="1600" dirty="0">
                  <a:latin typeface="Times New Roman" pitchFamily="18" charset="0"/>
                  <a:cs typeface="Times New Roman" pitchFamily="18" charset="0"/>
                </a:endParaRPr>
              </a:p>
              <a:p>
                <a:endParaRPr lang="en-US" sz="1600" dirty="0" smtClean="0">
                  <a:latin typeface="Times New Roman" pitchFamily="18" charset="0"/>
                  <a:cs typeface="Times New Roman" pitchFamily="18" charset="0"/>
                </a:endParaRPr>
              </a:p>
              <a:p>
                <a:pPr marL="285750" indent="-285750">
                  <a:buFont typeface="Wingdings" pitchFamily="2" charset="2"/>
                  <a:buChar char="ü"/>
                </a:pPr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Ta =0.0488×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600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20</m:t>
                        </m:r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8</m:t>
                        </m:r>
                      </m:e>
                      <m:sup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0</m:t>
                        </m:r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75</m:t>
                        </m:r>
                      </m:sup>
                    </m:sSup>
                  </m:oMath>
                </a14:m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 = 0.475 sec</a:t>
                </a:r>
                <a:r>
                  <a:rPr lang="en-US" sz="1600" dirty="0" smtClean="0">
                    <a:latin typeface="Times New Roman" pitchFamily="18" charset="0"/>
                    <a:cs typeface="Times New Roman" pitchFamily="18" charset="0"/>
                  </a:rPr>
                  <a:t>.</a:t>
                </a:r>
              </a:p>
              <a:p>
                <a:endParaRPr lang="en-US" dirty="0"/>
              </a:p>
              <a:p>
                <a:endParaRPr lang="en-US" dirty="0"/>
              </a:p>
              <a:p>
                <a:endParaRPr lang="en-US" dirty="0" smtClean="0"/>
              </a:p>
              <a:p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4" name="عنصر نائب للمحتوى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0"/>
              </p:nvPr>
            </p:nvSpPr>
            <p:spPr>
              <a:xfrm>
                <a:off x="2134072" y="1196752"/>
                <a:ext cx="6563072" cy="4795937"/>
              </a:xfrm>
              <a:blipFill rotWithShape="1">
                <a:blip r:embed="rId2"/>
                <a:stretch>
                  <a:fillRect t="-38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" name="صورة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3728" y="1909902"/>
            <a:ext cx="6296025" cy="1924050"/>
          </a:xfrm>
          <a:prstGeom prst="rect">
            <a:avLst/>
          </a:prstGeom>
        </p:spPr>
      </p:pic>
      <p:sp>
        <p:nvSpPr>
          <p:cNvPr id="5" name="عنصر نائب لرقم الشريحة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8B7A0DC-C7A8-4E38-9E21-ADFE0436B18E}" type="slidenum">
              <a:rPr lang="en-US" smtClean="0"/>
              <a:pPr/>
              <a:t>47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2675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صر نائب للمحتوى 3"/>
          <p:cNvSpPr>
            <a:spLocks noGrp="1"/>
          </p:cNvSpPr>
          <p:nvPr>
            <p:ph idx="10"/>
          </p:nvPr>
        </p:nvSpPr>
        <p:spPr>
          <a:xfrm>
            <a:off x="2134072" y="476672"/>
            <a:ext cx="7009928" cy="5516017"/>
          </a:xfrm>
        </p:spPr>
        <p:txBody>
          <a:bodyPr/>
          <a:lstStyle/>
          <a:p>
            <a:endParaRPr lang="en-US" dirty="0" smtClean="0"/>
          </a:p>
          <a:p>
            <a:endParaRPr lang="en-US" dirty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pPr marL="285750" indent="-285750">
              <a:buFont typeface="Wingdings" pitchFamily="2" charset="2"/>
              <a:buChar char="ü"/>
            </a:pP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Cu is found by linear 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interpolation ,Cu 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= 1.415 </a:t>
            </a:r>
            <a:endParaRPr lang="en-US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itchFamily="2" charset="2"/>
              <a:buChar char="ü"/>
            </a:pPr>
            <a:endParaRPr lang="en-US" sz="1600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itchFamily="2" charset="2"/>
              <a:buChar char="ü"/>
            </a:pPr>
            <a:r>
              <a:rPr lang="en-US" sz="1600" b="1" dirty="0">
                <a:latin typeface="Times New Roman" pitchFamily="18" charset="0"/>
                <a:cs typeface="Times New Roman" pitchFamily="18" charset="0"/>
              </a:rPr>
              <a:t>Cu Ta = 0.6725 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sec</a:t>
            </a:r>
          </a:p>
          <a:p>
            <a:endParaRPr lang="en-US" dirty="0"/>
          </a:p>
          <a:p>
            <a:r>
              <a:rPr lang="en-US" dirty="0" smtClean="0"/>
              <a:t>.</a:t>
            </a:r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2" name="صورة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7824" y="609416"/>
            <a:ext cx="5486400" cy="1819275"/>
          </a:xfrm>
          <a:prstGeom prst="rect">
            <a:avLst/>
          </a:prstGeom>
        </p:spPr>
      </p:pic>
      <p:sp>
        <p:nvSpPr>
          <p:cNvPr id="3" name="عنصر نائب لرقم الشريحة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8B7A0DC-C7A8-4E38-9E21-ADFE0436B18E}" type="slidenum">
              <a:rPr lang="en-US" smtClean="0"/>
              <a:pPr/>
              <a:t>48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2784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صر نائب للمحتوى 3"/>
          <p:cNvSpPr>
            <a:spLocks noGrp="1"/>
          </p:cNvSpPr>
          <p:nvPr>
            <p:ph idx="10"/>
          </p:nvPr>
        </p:nvSpPr>
        <p:spPr>
          <a:xfrm>
            <a:off x="1907704" y="548680"/>
            <a:ext cx="7236296" cy="5444009"/>
          </a:xfrm>
        </p:spPr>
        <p:txBody>
          <a:bodyPr/>
          <a:lstStyle/>
          <a:p>
            <a:pPr marL="285750" indent="-285750">
              <a:buFont typeface="Wingdings" pitchFamily="2" charset="2"/>
              <a:buChar char="ü"/>
            </a:pP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Fundamental period for the structure = 0.564 sec which is less than 0.6725 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sec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en-US" dirty="0"/>
          </a:p>
          <a:p>
            <a:endParaRPr lang="en-US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3744" y="1124744"/>
            <a:ext cx="5237163" cy="5322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عنصر نائب لرقم الشريحة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8B7A0DC-C7A8-4E38-9E21-ADFE0436B18E}" type="slidenum">
              <a:rPr lang="en-US" smtClean="0"/>
              <a:pPr/>
              <a:t>49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5893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F22ED3D5-FC15-4D96-BD10-A261FFC018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rest of the floors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xmlns="" id="{6F733450-A601-4692-8F50-28E6992C05A6}"/>
              </a:ext>
            </a:extLst>
          </p:cNvPr>
          <p:cNvPicPr>
            <a:picLocks noGrp="1" noChangeAspect="1"/>
          </p:cNvPicPr>
          <p:nvPr>
            <p:ph idx="10"/>
          </p:nvPr>
        </p:nvPicPr>
        <p:blipFill>
          <a:blip r:embed="rId2"/>
          <a:stretch>
            <a:fillRect/>
          </a:stretch>
        </p:blipFill>
        <p:spPr>
          <a:xfrm>
            <a:off x="1187624" y="1556792"/>
            <a:ext cx="6440338" cy="4846320"/>
          </a:xfrm>
          <a:prstGeom prst="rect">
            <a:avLst/>
          </a:prstGeom>
        </p:spPr>
      </p:pic>
      <p:sp>
        <p:nvSpPr>
          <p:cNvPr id="3" name="عنصر نائب لرقم الشريحة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8B7A0DC-C7A8-4E38-9E21-ADFE0436B18E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5485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2123728" y="260648"/>
            <a:ext cx="6563072" cy="460648"/>
          </a:xfrm>
        </p:spPr>
        <p:txBody>
          <a:bodyPr/>
          <a:lstStyle/>
          <a:p>
            <a:pPr marL="342900" indent="-342900">
              <a:buFont typeface="Wingdings" pitchFamily="2" charset="2"/>
              <a:buChar char="Ø"/>
            </a:pPr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Base shear </a:t>
            </a:r>
            <a:endParaRPr lang="en-US" dirty="0">
              <a:solidFill>
                <a:schemeClr val="tx2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عنصر نائب للمحتوى 3"/>
              <p:cNvSpPr>
                <a:spLocks noGrp="1"/>
              </p:cNvSpPr>
              <p:nvPr>
                <p:ph idx="10"/>
              </p:nvPr>
            </p:nvSpPr>
            <p:spPr>
              <a:xfrm>
                <a:off x="2134072" y="908720"/>
                <a:ext cx="6563072" cy="5083969"/>
              </a:xfrm>
            </p:spPr>
            <p:txBody>
              <a:bodyPr/>
              <a:lstStyle/>
              <a:p>
                <a:pPr marL="285750" indent="-285750">
                  <a:buFont typeface="Wingdings" pitchFamily="2" charset="2"/>
                  <a:buChar char="ü"/>
                </a:pPr>
                <a:r>
                  <a:rPr lang="en-US" sz="1600" dirty="0" smtClean="0">
                    <a:latin typeface="Times New Roman" pitchFamily="18" charset="0"/>
                    <a:cs typeface="Times New Roman" pitchFamily="18" charset="0"/>
                  </a:rPr>
                  <a:t>Hand calculations </a:t>
                </a:r>
              </a:p>
              <a:p>
                <a:pPr marL="285750" indent="-285750">
                  <a:buFont typeface="Wingdings" pitchFamily="2" charset="2"/>
                  <a:buChar char="ü"/>
                </a:pPr>
                <a:endParaRPr lang="en-US" sz="1600" dirty="0"/>
              </a:p>
              <a:p>
                <a:pPr marL="285750" indent="-285750">
                  <a:buFont typeface="Arial" pitchFamily="34" charset="0"/>
                  <a:buChar char="•"/>
                </a:pPr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V = </a:t>
                </a:r>
                <a:r>
                  <a:rPr lang="en-US" sz="1600" dirty="0" smtClean="0">
                    <a:latin typeface="Times New Roman" pitchFamily="18" charset="0"/>
                    <a:cs typeface="Times New Roman" pitchFamily="18" charset="0"/>
                  </a:rPr>
                  <a:t>Cs x W , </a:t>
                </a:r>
              </a:p>
              <a:p>
                <a:pPr marL="285750" indent="-285750">
                  <a:buFont typeface="Arial" pitchFamily="34" charset="0"/>
                  <a:buChar char="•"/>
                </a:pPr>
                <a:endParaRPr lang="en-US" sz="1600" dirty="0">
                  <a:latin typeface="Times New Roman" pitchFamily="18" charset="0"/>
                  <a:cs typeface="Times New Roman" pitchFamily="18" charset="0"/>
                </a:endParaRPr>
              </a:p>
              <a:p>
                <a:pPr marL="285750" indent="-285750">
                  <a:buFont typeface="Arial" pitchFamily="34" charset="0"/>
                  <a:buChar char="•"/>
                </a:pPr>
                <a:r>
                  <a:rPr lang="en-US" sz="1600" dirty="0" smtClean="0">
                    <a:latin typeface="Times New Roman" pitchFamily="18" charset="0"/>
                    <a:cs typeface="Times New Roman" pitchFamily="18" charset="0"/>
                  </a:rPr>
                  <a:t>Where : </a:t>
                </a:r>
              </a:p>
              <a:p>
                <a:pPr marL="285750" indent="-285750">
                  <a:buFont typeface="Arial" pitchFamily="34" charset="0"/>
                  <a:buChar char="•"/>
                </a:pPr>
                <a:endParaRPr lang="en-US" sz="1600" dirty="0">
                  <a:latin typeface="Times New Roman" pitchFamily="18" charset="0"/>
                  <a:cs typeface="Times New Roman" pitchFamily="18" charset="0"/>
                </a:endParaRPr>
              </a:p>
              <a:p>
                <a:pPr marL="285750" indent="-285750">
                  <a:buFont typeface="Arial" pitchFamily="34" charset="0"/>
                  <a:buChar char="•"/>
                </a:pPr>
                <a:r>
                  <a:rPr lang="en-US" sz="1600" dirty="0" smtClean="0">
                    <a:latin typeface="Times New Roman" pitchFamily="18" charset="0"/>
                    <a:cs typeface="Times New Roman" pitchFamily="18" charset="0"/>
                  </a:rPr>
                  <a:t>Cs : </a:t>
                </a:r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the seismic response </a:t>
                </a:r>
                <a:r>
                  <a:rPr lang="en-US" sz="1600" dirty="0" smtClean="0">
                    <a:latin typeface="Times New Roman" pitchFamily="18" charset="0"/>
                    <a:cs typeface="Times New Roman" pitchFamily="18" charset="0"/>
                  </a:rPr>
                  <a:t>coefﬁcient </a:t>
                </a:r>
              </a:p>
              <a:p>
                <a:pPr marL="285750" indent="-285750">
                  <a:buFont typeface="Arial" pitchFamily="34" charset="0"/>
                  <a:buChar char="•"/>
                </a:pPr>
                <a:r>
                  <a:rPr lang="en-US" sz="1600" dirty="0" smtClean="0">
                    <a:latin typeface="Times New Roman" pitchFamily="18" charset="0"/>
                    <a:cs typeface="Times New Roman" pitchFamily="18" charset="0"/>
                  </a:rPr>
                  <a:t>W : </a:t>
                </a:r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the effective seismic </a:t>
                </a:r>
                <a:r>
                  <a:rPr lang="en-US" sz="1600" dirty="0" smtClean="0">
                    <a:latin typeface="Times New Roman" pitchFamily="18" charset="0"/>
                    <a:cs typeface="Times New Roman" pitchFamily="18" charset="0"/>
                  </a:rPr>
                  <a:t>weight</a:t>
                </a:r>
              </a:p>
              <a:p>
                <a:pPr marL="285750" indent="-285750">
                  <a:buFont typeface="Arial" pitchFamily="34" charset="0"/>
                  <a:buChar char="•"/>
                </a:pPr>
                <a:endParaRPr lang="en-US" sz="1600" dirty="0">
                  <a:latin typeface="Times New Roman" pitchFamily="18" charset="0"/>
                  <a:cs typeface="Times New Roman" pitchFamily="18" charset="0"/>
                </a:endParaRPr>
              </a:p>
              <a:p>
                <a:pPr marL="285750" indent="-285750">
                  <a:buFont typeface="Arial" pitchFamily="34" charset="0"/>
                  <a:buChar char="•"/>
                </a:pPr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Cs =</a:t>
                </a:r>
                <a14:m>
                  <m:oMath xmlns:m="http://schemas.openxmlformats.org/officeDocument/2006/math">
                    <m:r>
                      <a:rPr lang="en-US" sz="1600">
                        <a:latin typeface="Cambria Math" panose="02040503050406030204" pitchFamily="18" charset="0"/>
                        <a:cs typeface="+mj-cs"/>
                      </a:rPr>
                      <m:t> </m:t>
                    </m:r>
                    <m:f>
                      <m:fPr>
                        <m:ctrlPr>
                          <a:rPr lang="en-US" sz="1600" i="1">
                            <a:latin typeface="Cambria Math"/>
                            <a:cs typeface="+mj-cs"/>
                          </a:rPr>
                        </m:ctrlPr>
                      </m:fPr>
                      <m:num>
                        <m:r>
                          <a:rPr lang="en-US" sz="1600" i="1">
                            <a:latin typeface="Cambria Math" panose="02040503050406030204" pitchFamily="18" charset="0"/>
                            <a:cs typeface="+mj-cs"/>
                          </a:rPr>
                          <m:t>𝑆𝑑𝑠</m:t>
                        </m:r>
                      </m:num>
                      <m:den>
                        <m:f>
                          <m:fPr>
                            <m:ctrlPr>
                              <a:rPr lang="en-US" sz="1600" i="1">
                                <a:latin typeface="Cambria Math"/>
                                <a:cs typeface="+mj-cs"/>
                              </a:rPr>
                            </m:ctrlPr>
                          </m:fPr>
                          <m:num>
                            <m:r>
                              <a:rPr lang="en-US" sz="1600" i="1">
                                <a:latin typeface="Cambria Math" panose="02040503050406030204" pitchFamily="18" charset="0"/>
                                <a:cs typeface="+mj-cs"/>
                              </a:rPr>
                              <m:t>𝑅</m:t>
                            </m:r>
                          </m:num>
                          <m:den>
                            <m:r>
                              <a:rPr lang="en-US" sz="1600" i="1">
                                <a:latin typeface="Cambria Math" panose="02040503050406030204" pitchFamily="18" charset="0"/>
                                <a:cs typeface="+mj-cs"/>
                              </a:rPr>
                              <m:t>𝐼𝑒</m:t>
                            </m:r>
                          </m:den>
                        </m:f>
                      </m:den>
                    </m:f>
                  </m:oMath>
                </a14:m>
                <a:r>
                  <a:rPr lang="ar-SA" sz="1600" dirty="0">
                    <a:latin typeface="Times New Roman" pitchFamily="18" charset="0"/>
                    <a:cs typeface="Times New Roman" pitchFamily="18" charset="0"/>
                  </a:rPr>
                  <a:t>  </a:t>
                </a:r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=</a:t>
                </a:r>
                <a14:m>
                  <m:oMath xmlns:m="http://schemas.openxmlformats.org/officeDocument/2006/math">
                    <m:r>
                      <a:rPr lang="en-US" sz="1600" i="1">
                        <a:latin typeface="Cambria Math" panose="02040503050406030204" pitchFamily="18" charset="0"/>
                        <a:cs typeface="+mj-cs"/>
                      </a:rPr>
                      <m:t> </m:t>
                    </m:r>
                    <m:f>
                      <m:fPr>
                        <m:ctrlPr>
                          <a:rPr lang="en-US" sz="1600" i="1">
                            <a:latin typeface="Cambria Math"/>
                            <a:cs typeface="+mj-cs"/>
                          </a:rPr>
                        </m:ctrlPr>
                      </m:fPr>
                      <m:num>
                        <m:r>
                          <a:rPr lang="en-US" sz="1600" i="1">
                            <a:latin typeface="Cambria Math" panose="02040503050406030204" pitchFamily="18" charset="0"/>
                            <a:cs typeface="+mj-cs"/>
                          </a:rPr>
                          <m:t>0</m:t>
                        </m:r>
                        <m:r>
                          <a:rPr lang="en-US" sz="1600" i="1">
                            <a:latin typeface="Cambria Math" panose="02040503050406030204" pitchFamily="18" charset="0"/>
                            <a:cs typeface="+mj-cs"/>
                          </a:rPr>
                          <m:t>.</m:t>
                        </m:r>
                        <m:r>
                          <a:rPr lang="en-US" sz="1600" i="1">
                            <a:latin typeface="Cambria Math" panose="02040503050406030204" pitchFamily="18" charset="0"/>
                            <a:cs typeface="+mj-cs"/>
                          </a:rPr>
                          <m:t>4406</m:t>
                        </m:r>
                      </m:num>
                      <m:den>
                        <m:f>
                          <m:fPr>
                            <m:ctrlPr>
                              <a:rPr lang="en-US" sz="1600" i="1">
                                <a:latin typeface="Cambria Math"/>
                                <a:cs typeface="+mj-cs"/>
                              </a:rPr>
                            </m:ctrlPr>
                          </m:fPr>
                          <m:num>
                            <m:r>
                              <a:rPr lang="en-US" sz="1600" i="1">
                                <a:latin typeface="Cambria Math" panose="02040503050406030204" pitchFamily="18" charset="0"/>
                                <a:cs typeface="+mj-cs"/>
                              </a:rPr>
                              <m:t>5</m:t>
                            </m:r>
                          </m:num>
                          <m:den>
                            <m:r>
                              <a:rPr lang="en-US" sz="1600" i="1">
                                <a:latin typeface="Cambria Math" panose="02040503050406030204" pitchFamily="18" charset="0"/>
                                <a:cs typeface="+mj-cs"/>
                              </a:rPr>
                              <m:t>1</m:t>
                            </m:r>
                            <m:r>
                              <a:rPr lang="en-US" sz="1600" i="1">
                                <a:latin typeface="Cambria Math" panose="02040503050406030204" pitchFamily="18" charset="0"/>
                                <a:cs typeface="+mj-cs"/>
                              </a:rPr>
                              <m:t>.</m:t>
                            </m:r>
                            <m:r>
                              <a:rPr lang="en-US" sz="1600" i="1">
                                <a:latin typeface="Cambria Math" panose="02040503050406030204" pitchFamily="18" charset="0"/>
                                <a:cs typeface="+mj-cs"/>
                              </a:rPr>
                              <m:t>25</m:t>
                            </m:r>
                          </m:den>
                        </m:f>
                      </m:den>
                    </m:f>
                  </m:oMath>
                </a14:m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 = 0.11015, but this value should not exceed :</a:t>
                </a:r>
              </a:p>
              <a:p>
                <a:pPr marL="285750" indent="-285750">
                  <a:buFont typeface="Arial" pitchFamily="34" charset="0"/>
                  <a:buChar char="•"/>
                </a:pPr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Cs =</a:t>
                </a:r>
                <a14:m>
                  <m:oMath xmlns:m="http://schemas.openxmlformats.org/officeDocument/2006/math">
                    <m:r>
                      <a:rPr lang="en-US" sz="1600" i="1">
                        <a:latin typeface="Cambria Math" panose="02040503050406030204" pitchFamily="18" charset="0"/>
                        <a:cs typeface="+mj-cs"/>
                      </a:rPr>
                      <m:t> </m:t>
                    </m:r>
                    <m:f>
                      <m:fPr>
                        <m:ctrlPr>
                          <a:rPr lang="en-US" sz="1600" i="1">
                            <a:latin typeface="Cambria Math"/>
                            <a:cs typeface="+mj-cs"/>
                          </a:rPr>
                        </m:ctrlPr>
                      </m:fPr>
                      <m:num>
                        <m:r>
                          <a:rPr lang="en-US" sz="1600" i="1">
                            <a:latin typeface="Cambria Math" panose="02040503050406030204" pitchFamily="18" charset="0"/>
                            <a:cs typeface="+mj-cs"/>
                          </a:rPr>
                          <m:t>𝑆𝑑</m:t>
                        </m:r>
                        <m:r>
                          <a:rPr lang="en-US" sz="1600" i="1">
                            <a:latin typeface="Cambria Math" panose="02040503050406030204" pitchFamily="18" charset="0"/>
                            <a:cs typeface="+mj-cs"/>
                          </a:rPr>
                          <m:t>1</m:t>
                        </m:r>
                      </m:num>
                      <m:den>
                        <m:r>
                          <a:rPr lang="en-US" sz="1600" i="1">
                            <a:latin typeface="Cambria Math" panose="02040503050406030204" pitchFamily="18" charset="0"/>
                            <a:cs typeface="+mj-cs"/>
                          </a:rPr>
                          <m:t>𝑇</m:t>
                        </m:r>
                        <m:f>
                          <m:fPr>
                            <m:ctrlPr>
                              <a:rPr lang="en-US" sz="1600" i="1">
                                <a:latin typeface="Cambria Math"/>
                                <a:cs typeface="+mj-cs"/>
                              </a:rPr>
                            </m:ctrlPr>
                          </m:fPr>
                          <m:num>
                            <m:r>
                              <a:rPr lang="en-US" sz="1600" i="1">
                                <a:latin typeface="Cambria Math" panose="02040503050406030204" pitchFamily="18" charset="0"/>
                                <a:cs typeface="+mj-cs"/>
                              </a:rPr>
                              <m:t>𝑅</m:t>
                            </m:r>
                          </m:num>
                          <m:den>
                            <m:r>
                              <a:rPr lang="en-US" sz="1600" i="1">
                                <a:latin typeface="Cambria Math" panose="02040503050406030204" pitchFamily="18" charset="0"/>
                                <a:cs typeface="+mj-cs"/>
                              </a:rPr>
                              <m:t>𝐼𝑒</m:t>
                            </m:r>
                          </m:den>
                        </m:f>
                      </m:den>
                    </m:f>
                  </m:oMath>
                </a14:m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   for T ≤ T</a:t>
                </a:r>
                <a:r>
                  <a:rPr lang="en-US" sz="1600" baseline="-25000" dirty="0">
                    <a:latin typeface="Times New Roman" pitchFamily="18" charset="0"/>
                    <a:cs typeface="Times New Roman" pitchFamily="18" charset="0"/>
                  </a:rPr>
                  <a:t>L</a:t>
                </a:r>
                <a:endParaRPr lang="en-US" sz="1600" dirty="0">
                  <a:latin typeface="Times New Roman" pitchFamily="18" charset="0"/>
                  <a:cs typeface="Times New Roman" pitchFamily="18" charset="0"/>
                </a:endParaRPr>
              </a:p>
              <a:p>
                <a:pPr marL="285750" indent="-285750">
                  <a:buFont typeface="Arial" pitchFamily="34" charset="0"/>
                  <a:buChar char="•"/>
                </a:pPr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Cs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1600" i="1">
                            <a:latin typeface="Cambria Math"/>
                            <a:cs typeface="+mj-cs"/>
                          </a:rPr>
                        </m:ctrlPr>
                      </m:fPr>
                      <m:num>
                        <m:r>
                          <a:rPr lang="en-US" sz="1600" i="1">
                            <a:latin typeface="Cambria Math" panose="02040503050406030204" pitchFamily="18" charset="0"/>
                            <a:cs typeface="+mj-cs"/>
                          </a:rPr>
                          <m:t>0</m:t>
                        </m:r>
                        <m:r>
                          <a:rPr lang="en-US" sz="1600" i="1">
                            <a:latin typeface="Cambria Math" panose="02040503050406030204" pitchFamily="18" charset="0"/>
                            <a:cs typeface="+mj-cs"/>
                          </a:rPr>
                          <m:t>.</m:t>
                        </m:r>
                        <m:r>
                          <a:rPr lang="en-US" sz="1600" i="1">
                            <a:latin typeface="Cambria Math" panose="02040503050406030204" pitchFamily="18" charset="0"/>
                            <a:cs typeface="+mj-cs"/>
                          </a:rPr>
                          <m:t>285</m:t>
                        </m:r>
                      </m:num>
                      <m:den>
                        <m:r>
                          <a:rPr lang="en-US" sz="1600" i="1">
                            <a:latin typeface="Cambria Math" panose="02040503050406030204" pitchFamily="18" charset="0"/>
                            <a:cs typeface="+mj-cs"/>
                          </a:rPr>
                          <m:t>0</m:t>
                        </m:r>
                        <m:r>
                          <a:rPr lang="en-US" sz="1600" i="1">
                            <a:latin typeface="Cambria Math" panose="02040503050406030204" pitchFamily="18" charset="0"/>
                            <a:cs typeface="+mj-cs"/>
                          </a:rPr>
                          <m:t>.</m:t>
                        </m:r>
                        <m:r>
                          <a:rPr lang="en-US" sz="1600" i="1">
                            <a:latin typeface="Cambria Math" panose="02040503050406030204" pitchFamily="18" charset="0"/>
                            <a:cs typeface="+mj-cs"/>
                          </a:rPr>
                          <m:t>564</m:t>
                        </m:r>
                        <m:f>
                          <m:fPr>
                            <m:ctrlPr>
                              <a:rPr lang="en-US" sz="1600" i="1">
                                <a:latin typeface="Cambria Math"/>
                                <a:cs typeface="+mj-cs"/>
                              </a:rPr>
                            </m:ctrlPr>
                          </m:fPr>
                          <m:num>
                            <m:r>
                              <a:rPr lang="en-US" sz="1600" i="1">
                                <a:latin typeface="Cambria Math" panose="02040503050406030204" pitchFamily="18" charset="0"/>
                                <a:cs typeface="+mj-cs"/>
                              </a:rPr>
                              <m:t>5</m:t>
                            </m:r>
                          </m:num>
                          <m:den>
                            <m:r>
                              <a:rPr lang="en-US" sz="1600" i="1">
                                <a:latin typeface="Cambria Math" panose="02040503050406030204" pitchFamily="18" charset="0"/>
                                <a:cs typeface="+mj-cs"/>
                              </a:rPr>
                              <m:t>1</m:t>
                            </m:r>
                            <m:r>
                              <a:rPr lang="en-US" sz="1600" i="1">
                                <a:latin typeface="Cambria Math" panose="02040503050406030204" pitchFamily="18" charset="0"/>
                                <a:cs typeface="+mj-cs"/>
                              </a:rPr>
                              <m:t>.</m:t>
                            </m:r>
                            <m:r>
                              <a:rPr lang="en-US" sz="1600" i="1">
                                <a:latin typeface="Cambria Math" panose="02040503050406030204" pitchFamily="18" charset="0"/>
                                <a:cs typeface="+mj-cs"/>
                              </a:rPr>
                              <m:t>25</m:t>
                            </m:r>
                          </m:den>
                        </m:f>
                      </m:den>
                    </m:f>
                  </m:oMath>
                </a14:m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 = </a:t>
                </a:r>
                <a:r>
                  <a:rPr lang="en-US" sz="1600" dirty="0" smtClean="0">
                    <a:latin typeface="Times New Roman" pitchFamily="18" charset="0"/>
                    <a:cs typeface="Times New Roman" pitchFamily="18" charset="0"/>
                  </a:rPr>
                  <a:t>0.12633</a:t>
                </a:r>
              </a:p>
              <a:p>
                <a:pPr marL="285750" indent="-285750">
                  <a:buFont typeface="Arial" pitchFamily="34" charset="0"/>
                  <a:buChar char="•"/>
                </a:pPr>
                <a:endParaRPr lang="en-US" sz="1600" dirty="0">
                  <a:latin typeface="Times New Roman" pitchFamily="18" charset="0"/>
                  <a:cs typeface="Times New Roman" pitchFamily="18" charset="0"/>
                </a:endParaRPr>
              </a:p>
              <a:p>
                <a:pPr marL="285750" indent="-285750">
                  <a:buFont typeface="Arial" pitchFamily="34" charset="0"/>
                  <a:buChar char="•"/>
                </a:pPr>
                <a:r>
                  <a:rPr lang="en-US" sz="1600" b="1" dirty="0" smtClean="0">
                    <a:latin typeface="Times New Roman" pitchFamily="18" charset="0"/>
                    <a:cs typeface="Times New Roman" pitchFamily="18" charset="0"/>
                  </a:rPr>
                  <a:t>So, use </a:t>
                </a:r>
                <a:r>
                  <a:rPr lang="en-US" sz="1600" b="1" dirty="0">
                    <a:latin typeface="Times New Roman" pitchFamily="18" charset="0"/>
                    <a:cs typeface="Times New Roman" pitchFamily="18" charset="0"/>
                  </a:rPr>
                  <a:t>Cs = 0.11015</a:t>
                </a:r>
              </a:p>
              <a:p>
                <a:endParaRPr lang="en-US" dirty="0" smtClean="0"/>
              </a:p>
              <a:p>
                <a:endParaRPr lang="en-US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4" name="عنصر نائب للمحتوى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0"/>
              </p:nvPr>
            </p:nvSpPr>
            <p:spPr>
              <a:xfrm>
                <a:off x="2134072" y="908720"/>
                <a:ext cx="6563072" cy="5083969"/>
              </a:xfrm>
              <a:blipFill rotWithShape="1">
                <a:blip r:embed="rId2"/>
                <a:stretch>
                  <a:fillRect t="-36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عنصر نائب لرقم الشريحة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8B7A0DC-C7A8-4E38-9E21-ADFE0436B18E}" type="slidenum">
              <a:rPr lang="en-US" smtClean="0"/>
              <a:pPr/>
              <a:t>50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1102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صر نائب للمحتوى 3"/>
          <p:cNvSpPr>
            <a:spLocks noGrp="1"/>
          </p:cNvSpPr>
          <p:nvPr>
            <p:ph idx="10"/>
          </p:nvPr>
        </p:nvSpPr>
        <p:spPr>
          <a:xfrm>
            <a:off x="2134072" y="476672"/>
            <a:ext cx="7334472" cy="6048672"/>
          </a:xfrm>
        </p:spPr>
        <p:txBody>
          <a:bodyPr/>
          <a:lstStyle/>
          <a:p>
            <a:pPr marL="285750" indent="-285750">
              <a:buFont typeface="Arial" pitchFamily="34" charset="0"/>
              <a:buChar char="•"/>
            </a:pP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W = Dead load + Superimposed 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load.</a:t>
            </a:r>
          </a:p>
          <a:p>
            <a:pPr marL="285750" indent="-285750">
              <a:buFont typeface="Arial" pitchFamily="34" charset="0"/>
              <a:buChar char="•"/>
            </a:pPr>
            <a:endParaRPr lang="en-US" sz="16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where  : </a:t>
            </a:r>
            <a:endParaRPr lang="en-US" sz="16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1600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itchFamily="2" charset="2"/>
              <a:buChar char="ü"/>
            </a:pP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Superimposed 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load = 53475 </a:t>
            </a:r>
            <a:r>
              <a:rPr lang="en-US" sz="1600" dirty="0" err="1">
                <a:latin typeface="Times New Roman" pitchFamily="18" charset="0"/>
                <a:cs typeface="Times New Roman" pitchFamily="18" charset="0"/>
              </a:rPr>
              <a:t>kN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, </a:t>
            </a:r>
            <a:endParaRPr lang="en-US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itchFamily="2" charset="2"/>
              <a:buChar char="ü"/>
            </a:pP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Dead 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load = 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91105.07 </a:t>
            </a:r>
            <a:r>
              <a:rPr lang="en-US" sz="1600" dirty="0" err="1">
                <a:latin typeface="Times New Roman" pitchFamily="18" charset="0"/>
                <a:cs typeface="Times New Roman" pitchFamily="18" charset="0"/>
              </a:rPr>
              <a:t>kN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as obtained 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from equilibrium check.</a:t>
            </a:r>
          </a:p>
          <a:p>
            <a:pPr marL="285750" indent="-285750">
              <a:buFont typeface="Arial" pitchFamily="34" charset="0"/>
              <a:buChar char="•"/>
            </a:pPr>
            <a:endParaRPr lang="en-US" sz="1600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The half weight of columns and shear walls in ground floor should 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be                abstracted from 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the total dead 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load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Arial" pitchFamily="34" charset="0"/>
              <a:buChar char="•"/>
            </a:pPr>
            <a:endParaRPr lang="en-US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Arial" pitchFamily="34" charset="0"/>
              <a:buChar char="•"/>
            </a:pPr>
            <a:endParaRPr lang="en-US" sz="1600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Arial" pitchFamily="34" charset="0"/>
              <a:buChar char="•"/>
            </a:pPr>
            <a:endParaRPr lang="en-US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Arial" pitchFamily="34" charset="0"/>
              <a:buChar char="•"/>
            </a:pPr>
            <a:endParaRPr lang="en-US" sz="1600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Arial" pitchFamily="34" charset="0"/>
              <a:buChar char="•"/>
            </a:pPr>
            <a:endParaRPr lang="en-US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Arial" pitchFamily="34" charset="0"/>
              <a:buChar char="•"/>
            </a:pPr>
            <a:endParaRPr lang="en-US" sz="1600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Arial" pitchFamily="34" charset="0"/>
              <a:buChar char="•"/>
            </a:pPr>
            <a:endParaRPr lang="en-US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So, 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( </a:t>
            </a:r>
            <a:r>
              <a:rPr lang="en-US" sz="1600" b="1" dirty="0">
                <a:latin typeface="Times New Roman" pitchFamily="18" charset="0"/>
                <a:cs typeface="Times New Roman" pitchFamily="18" charset="0"/>
              </a:rPr>
              <a:t>W ) = ( 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91105.07 </a:t>
            </a:r>
            <a:r>
              <a:rPr lang="en-US" sz="1600" b="1" dirty="0">
                <a:latin typeface="Times New Roman" pitchFamily="18" charset="0"/>
                <a:cs typeface="Times New Roman" pitchFamily="18" charset="0"/>
              </a:rPr>
              <a:t>– 4046.7 ) + 53475 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=140533.37 </a:t>
            </a:r>
            <a:r>
              <a:rPr lang="en-US" sz="1600" b="1" dirty="0" err="1" smtClean="0">
                <a:latin typeface="Times New Roman" pitchFamily="18" charset="0"/>
                <a:cs typeface="Times New Roman" pitchFamily="18" charset="0"/>
              </a:rPr>
              <a:t>kN</a:t>
            </a:r>
            <a:r>
              <a:rPr lang="en-US" sz="1600" dirty="0" err="1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Arial" pitchFamily="34" charset="0"/>
              <a:buChar char="•"/>
            </a:pPr>
            <a:endParaRPr lang="en-US" sz="1600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US" sz="1600" b="1" dirty="0">
                <a:latin typeface="Times New Roman" pitchFamily="18" charset="0"/>
                <a:cs typeface="Times New Roman" pitchFamily="18" charset="0"/>
              </a:rPr>
              <a:t>V= 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0.11015×140533.37 </a:t>
            </a:r>
            <a:r>
              <a:rPr lang="en-US" sz="1600" b="1" dirty="0">
                <a:latin typeface="Times New Roman" pitchFamily="18" charset="0"/>
                <a:cs typeface="Times New Roman" pitchFamily="18" charset="0"/>
              </a:rPr>
              <a:t>= 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15479.75 </a:t>
            </a:r>
            <a:r>
              <a:rPr lang="en-US" sz="1600" b="1" dirty="0" err="1" smtClean="0">
                <a:latin typeface="Times New Roman" pitchFamily="18" charset="0"/>
                <a:cs typeface="Times New Roman" pitchFamily="18" charset="0"/>
              </a:rPr>
              <a:t>kN</a:t>
            </a:r>
            <a:endParaRPr lang="en-US" sz="1600" b="1" dirty="0">
              <a:latin typeface="Times New Roman" pitchFamily="18" charset="0"/>
              <a:cs typeface="Times New Roman" pitchFamily="18" charset="0"/>
            </a:endParaRPr>
          </a:p>
          <a:p>
            <a:endParaRPr lang="en-US" dirty="0" smtClean="0"/>
          </a:p>
          <a:p>
            <a:endParaRPr lang="en-US" dirty="0"/>
          </a:p>
          <a:p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graphicFrame>
        <p:nvGraphicFramePr>
          <p:cNvPr id="5" name="جدول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6007418"/>
              </p:ext>
            </p:extLst>
          </p:nvPr>
        </p:nvGraphicFramePr>
        <p:xfrm>
          <a:off x="2771800" y="3573016"/>
          <a:ext cx="5505400" cy="1126998"/>
        </p:xfrm>
        <a:graphic>
          <a:graphicData uri="http://schemas.openxmlformats.org/drawingml/2006/table">
            <a:tbl>
              <a:tblPr firstRow="1" firstCol="1" bandRow="1"/>
              <a:tblGrid>
                <a:gridCol w="2128755"/>
                <a:gridCol w="1725025"/>
                <a:gridCol w="1651620"/>
              </a:tblGrid>
              <a:tr h="170077"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05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The structural element 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Total weight ( kN ) 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Half weight ( kN ) 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0077"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Column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1084.43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542.22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0077"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Shear walls 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7008.97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3504.49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5320">
                <a:tc>
                  <a:txBody>
                    <a:bodyPr/>
                    <a:lstStyle/>
                    <a:p>
                      <a:pPr algn="l">
                        <a:lnSpc>
                          <a:spcPct val="300000"/>
                        </a:lnSpc>
                      </a:pPr>
                      <a:endParaRPr lang="en-US" sz="1100">
                        <a:effectLst/>
                        <a:latin typeface="Calibri"/>
                        <a:cs typeface="Arial"/>
                      </a:endParaRPr>
                    </a:p>
                  </a:txBody>
                  <a:tcPr marL="68580" marR="6858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Total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4046.70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" name="عنصر نائب لرقم الشريحة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8B7A0DC-C7A8-4E38-9E21-ADFE0436B18E}" type="slidenum">
              <a:rPr lang="en-US" smtClean="0"/>
              <a:pPr/>
              <a:t>51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1023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2123728" y="260648"/>
            <a:ext cx="6563072" cy="460648"/>
          </a:xfrm>
        </p:spPr>
        <p:txBody>
          <a:bodyPr/>
          <a:lstStyle/>
          <a:p>
            <a:pPr marL="342900" indent="-342900">
              <a:buFont typeface="Wingdings" pitchFamily="2" charset="2"/>
              <a:buChar char="q"/>
            </a:pPr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Definition of ELF in ETABS</a:t>
            </a:r>
            <a:endParaRPr lang="en-US" dirty="0">
              <a:solidFill>
                <a:schemeClr val="tx2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عنصر نائب للمحتوى 4"/>
          <p:cNvPicPr>
            <a:picLocks noGrp="1"/>
          </p:cNvPicPr>
          <p:nvPr>
            <p:ph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1700808"/>
            <a:ext cx="6564313" cy="2088232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عنصر نائب لرقم الشريحة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8B7A0DC-C7A8-4E38-9E21-ADFE0436B18E}" type="slidenum">
              <a:rPr lang="en-US" smtClean="0"/>
              <a:pPr/>
              <a:t>52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0162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2123728" y="332656"/>
            <a:ext cx="6563072" cy="460648"/>
          </a:xfrm>
        </p:spPr>
        <p:txBody>
          <a:bodyPr/>
          <a:lstStyle/>
          <a:p>
            <a:pPr marL="342900" indent="-342900">
              <a:buFont typeface="Wingdings" pitchFamily="2" charset="2"/>
              <a:buChar char="ü"/>
            </a:pPr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ELF in X – direction </a:t>
            </a:r>
            <a:endParaRPr lang="en-US" dirty="0">
              <a:solidFill>
                <a:schemeClr val="tx2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43" name="Picture 3"/>
          <p:cNvPicPr>
            <a:picLocks noGrp="1" noChangeAspect="1" noChangeArrowheads="1"/>
          </p:cNvPicPr>
          <p:nvPr>
            <p:ph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1556792"/>
            <a:ext cx="5486876" cy="36640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عنصر نائب لرقم الشريحة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8B7A0DC-C7A8-4E38-9E21-ADFE0436B18E}" type="slidenum">
              <a:rPr lang="en-US" smtClean="0"/>
              <a:pPr/>
              <a:t>53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9568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2123728" y="332656"/>
            <a:ext cx="6563072" cy="460648"/>
          </a:xfrm>
        </p:spPr>
        <p:txBody>
          <a:bodyPr/>
          <a:lstStyle/>
          <a:p>
            <a:pPr marL="342900" indent="-342900">
              <a:buFont typeface="Wingdings" pitchFamily="2" charset="2"/>
              <a:buChar char="ü"/>
            </a:pPr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ELF in Y – direction </a:t>
            </a:r>
            <a:endParaRPr lang="en-US" dirty="0">
              <a:solidFill>
                <a:schemeClr val="tx2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266" name="Picture 2"/>
          <p:cNvPicPr>
            <a:picLocks noGrp="1" noChangeAspect="1" noChangeArrowheads="1"/>
          </p:cNvPicPr>
          <p:nvPr>
            <p:ph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72318" y="1727168"/>
            <a:ext cx="5486876" cy="36640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عنصر نائب لرقم الشريحة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8B7A0DC-C7A8-4E38-9E21-ADFE0436B18E}" type="slidenum">
              <a:rPr lang="en-US" smtClean="0"/>
              <a:pPr/>
              <a:t>54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8105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2195736" y="332656"/>
            <a:ext cx="6563072" cy="460648"/>
          </a:xfrm>
        </p:spPr>
        <p:txBody>
          <a:bodyPr/>
          <a:lstStyle/>
          <a:p>
            <a:pPr marL="342900" indent="-342900">
              <a:buFont typeface="Wingdings" pitchFamily="2" charset="2"/>
              <a:buChar char="ü"/>
            </a:pPr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Base shear in ETABS </a:t>
            </a:r>
            <a:endParaRPr lang="en-US" dirty="0">
              <a:solidFill>
                <a:schemeClr val="tx2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عنصر نائب للمحتوى 3"/>
              <p:cNvSpPr>
                <a:spLocks noGrp="1"/>
              </p:cNvSpPr>
              <p:nvPr>
                <p:ph idx="10"/>
              </p:nvPr>
            </p:nvSpPr>
            <p:spPr>
              <a:xfrm>
                <a:off x="1331640" y="1052736"/>
                <a:ext cx="7992888" cy="4939953"/>
              </a:xfrm>
            </p:spPr>
            <p:txBody>
              <a:bodyPr/>
              <a:lstStyle/>
              <a:p>
                <a:endParaRPr lang="en-US" dirty="0" smtClean="0"/>
              </a:p>
              <a:p>
                <a:endParaRPr lang="en-US" dirty="0"/>
              </a:p>
              <a:p>
                <a:endParaRPr lang="en-US" dirty="0" smtClean="0"/>
              </a:p>
              <a:p>
                <a:endParaRPr lang="en-US" dirty="0"/>
              </a:p>
              <a:p>
                <a:endParaRPr lang="en-US" dirty="0" smtClean="0"/>
              </a:p>
              <a:p>
                <a:endParaRPr lang="en-US" dirty="0"/>
              </a:p>
              <a:p>
                <a:endParaRPr lang="en-US" dirty="0" smtClean="0"/>
              </a:p>
              <a:p>
                <a:endParaRPr lang="en-US" dirty="0"/>
              </a:p>
              <a:p>
                <a:endParaRPr lang="en-US" dirty="0" smtClean="0"/>
              </a:p>
              <a:p>
                <a:endParaRPr lang="en-US" dirty="0"/>
              </a:p>
              <a:p>
                <a:endParaRPr lang="en-US" dirty="0" smtClean="0"/>
              </a:p>
              <a:p>
                <a:endParaRPr lang="en-US" dirty="0"/>
              </a:p>
              <a:p>
                <a:pPr marL="285750" indent="-285750">
                  <a:buFont typeface="Arial" pitchFamily="34" charset="0"/>
                  <a:buChar char="•"/>
                </a:pPr>
                <a:r>
                  <a:rPr lang="en-US" sz="1600" b="1" dirty="0" smtClean="0">
                    <a:latin typeface="Times New Roman" pitchFamily="18" charset="0"/>
                    <a:cs typeface="Times New Roman" pitchFamily="18" charset="0"/>
                  </a:rPr>
                  <a:t>%</a:t>
                </a:r>
                <a:r>
                  <a:rPr lang="en-US" sz="1600" b="1" dirty="0">
                    <a:latin typeface="Times New Roman" pitchFamily="18" charset="0"/>
                    <a:cs typeface="Times New Roman" pitchFamily="18" charset="0"/>
                  </a:rPr>
                  <a:t>Difference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1600" b="1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sz="1600" b="1" i="1">
                            <a:latin typeface="Cambria Math" panose="02040503050406030204" pitchFamily="18" charset="0"/>
                          </a:rPr>
                          <m:t>𝑬𝑳𝑭</m:t>
                        </m:r>
                        <m:r>
                          <a:rPr lang="en-US" sz="1600" b="1" i="1">
                            <a:latin typeface="Cambria Math" panose="02040503050406030204" pitchFamily="18" charset="0"/>
                          </a:rPr>
                          <m:t> </m:t>
                        </m:r>
                        <m:d>
                          <m:dPr>
                            <m:ctrlPr>
                              <a:rPr lang="en-US" sz="1600" b="1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sz="1600" b="1" i="1"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 sz="1600" b="1" i="1">
                                <a:latin typeface="Cambria Math" panose="02040503050406030204" pitchFamily="18" charset="0"/>
                              </a:rPr>
                              <m:t>𝑬𝑻𝑨𝑩𝑺</m:t>
                            </m:r>
                            <m:r>
                              <a:rPr lang="en-US" sz="1600" b="1" i="1">
                                <a:latin typeface="Cambria Math" panose="02040503050406030204" pitchFamily="18" charset="0"/>
                              </a:rPr>
                              <m:t> </m:t>
                            </m:r>
                          </m:e>
                        </m:d>
                        <m:r>
                          <a:rPr lang="en-US" sz="1600" b="1" i="1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sz="1600" b="1" i="1">
                            <a:latin typeface="Cambria Math" panose="02040503050406030204" pitchFamily="18" charset="0"/>
                          </a:rPr>
                          <m:t>𝑬𝑳𝑭</m:t>
                        </m:r>
                        <m:r>
                          <a:rPr lang="en-US" sz="1600" b="1" i="1">
                            <a:latin typeface="Cambria Math" panose="02040503050406030204" pitchFamily="18" charset="0"/>
                          </a:rPr>
                          <m:t> </m:t>
                        </m:r>
                        <m:d>
                          <m:dPr>
                            <m:ctrlPr>
                              <a:rPr lang="en-US" sz="1600" b="1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sz="1600" b="1" i="1"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 sz="1600" b="1" i="1">
                                <a:latin typeface="Cambria Math" panose="02040503050406030204" pitchFamily="18" charset="0"/>
                              </a:rPr>
                              <m:t>𝑯𝑨𝑵𝑫</m:t>
                            </m:r>
                            <m:r>
                              <a:rPr lang="en-US" sz="1600" b="1" i="1">
                                <a:latin typeface="Cambria Math" panose="02040503050406030204" pitchFamily="18" charset="0"/>
                              </a:rPr>
                              <m:t> </m:t>
                            </m:r>
                          </m:e>
                        </m:d>
                      </m:num>
                      <m:den>
                        <m:r>
                          <a:rPr lang="en-US" sz="1600" b="1" i="1">
                            <a:latin typeface="Cambria Math" panose="02040503050406030204" pitchFamily="18" charset="0"/>
                          </a:rPr>
                          <m:t>𝑬𝑳𝑭</m:t>
                        </m:r>
                        <m:r>
                          <a:rPr lang="en-US" sz="1600" b="1" i="1">
                            <a:latin typeface="Cambria Math" panose="02040503050406030204" pitchFamily="18" charset="0"/>
                          </a:rPr>
                          <m:t> </m:t>
                        </m:r>
                        <m:d>
                          <m:dPr>
                            <m:ctrlPr>
                              <a:rPr lang="en-US" sz="1600" b="1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sz="1600" b="1" i="1"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 sz="1600" b="1" i="1">
                                <a:latin typeface="Cambria Math" panose="02040503050406030204" pitchFamily="18" charset="0"/>
                              </a:rPr>
                              <m:t>𝑯𝑨𝑵𝑫</m:t>
                            </m:r>
                            <m:r>
                              <a:rPr lang="en-US" sz="1600" b="1" i="1">
                                <a:latin typeface="Cambria Math" panose="02040503050406030204" pitchFamily="18" charset="0"/>
                              </a:rPr>
                              <m:t> </m:t>
                            </m:r>
                          </m:e>
                        </m:d>
                      </m:den>
                    </m:f>
                  </m:oMath>
                </a14:m>
                <a:r>
                  <a:rPr lang="en-US" sz="1600" b="1" dirty="0">
                    <a:latin typeface="Times New Roman" pitchFamily="18" charset="0"/>
                    <a:cs typeface="Times New Roman" pitchFamily="18" charset="0"/>
                  </a:rPr>
                  <a:t> x 100%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1600" b="1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sz="1600" b="1" i="1">
                            <a:latin typeface="Cambria Math" panose="02040503050406030204" pitchFamily="18" charset="0"/>
                          </a:rPr>
                          <m:t>𝟏𝟓𝟓𝟐𝟓</m:t>
                        </m:r>
                        <m:r>
                          <a:rPr lang="en-US" sz="1600" b="1" i="1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sz="1600" b="1" i="1">
                            <a:latin typeface="Cambria Math" panose="02040503050406030204" pitchFamily="18" charset="0"/>
                          </a:rPr>
                          <m:t>𝟕</m:t>
                        </m:r>
                        <m:r>
                          <a:rPr lang="en-US" sz="1600" b="1" i="1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sz="1600" b="1" i="1">
                            <a:latin typeface="Cambria Math" panose="02040503050406030204" pitchFamily="18" charset="0"/>
                          </a:rPr>
                          <m:t>𝟏𝟓𝟒𝟕𝟗</m:t>
                        </m:r>
                        <m:r>
                          <a:rPr lang="en-US" sz="1600" b="1" i="1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sz="1600" b="1" i="1">
                            <a:latin typeface="Cambria Math" panose="02040503050406030204" pitchFamily="18" charset="0"/>
                          </a:rPr>
                          <m:t>𝟕𝟓</m:t>
                        </m:r>
                      </m:num>
                      <m:den>
                        <m:r>
                          <a:rPr lang="en-US" sz="1600" b="1" i="1">
                            <a:latin typeface="Cambria Math" panose="02040503050406030204" pitchFamily="18" charset="0"/>
                          </a:rPr>
                          <m:t>𝟏𝟓𝟒𝟕𝟗</m:t>
                        </m:r>
                        <m:r>
                          <a:rPr lang="en-US" sz="1600" b="1" i="1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sz="1600" b="1" i="1">
                            <a:latin typeface="Cambria Math" panose="02040503050406030204" pitchFamily="18" charset="0"/>
                          </a:rPr>
                          <m:t>𝟕𝟓</m:t>
                        </m:r>
                      </m:den>
                    </m:f>
                  </m:oMath>
                </a14:m>
                <a:r>
                  <a:rPr lang="en-US" sz="1600" b="1" dirty="0">
                    <a:latin typeface="Times New Roman" pitchFamily="18" charset="0"/>
                    <a:cs typeface="Times New Roman" pitchFamily="18" charset="0"/>
                  </a:rPr>
                  <a:t> x 100% = 0.3%</a:t>
                </a:r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en-US" sz="1600" dirty="0" smtClean="0">
                    <a:latin typeface="Times New Roman" pitchFamily="18" charset="0"/>
                    <a:cs typeface="Times New Roman" pitchFamily="18" charset="0"/>
                  </a:rPr>
                  <a:t>.</a:t>
                </a:r>
              </a:p>
              <a:p>
                <a:r>
                  <a:rPr lang="en-US" sz="1600" dirty="0" smtClean="0">
                    <a:latin typeface="Times New Roman" pitchFamily="18" charset="0"/>
                    <a:cs typeface="Times New Roman" pitchFamily="18" charset="0"/>
                  </a:rPr>
                  <a:t> </a:t>
                </a:r>
                <a:endParaRPr lang="en-US" sz="1600" dirty="0">
                  <a:latin typeface="Times New Roman" pitchFamily="18" charset="0"/>
                  <a:cs typeface="Times New Roman" pitchFamily="18" charset="0"/>
                </a:endParaRPr>
              </a:p>
              <a:p>
                <a:pPr marL="285750" indent="-285750">
                  <a:buFont typeface="Arial" pitchFamily="34" charset="0"/>
                  <a:buChar char="•"/>
                </a:pPr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The difference between hand results and ETABS results is less than </a:t>
                </a:r>
                <a:r>
                  <a:rPr lang="en-US" sz="1600" dirty="0" smtClean="0">
                    <a:latin typeface="Times New Roman" pitchFamily="18" charset="0"/>
                    <a:cs typeface="Times New Roman" pitchFamily="18" charset="0"/>
                  </a:rPr>
                  <a:t>the allowable(15</a:t>
                </a:r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%), which is ok </a:t>
                </a:r>
                <a:r>
                  <a:rPr lang="en-US" dirty="0">
                    <a:latin typeface="Times New Roman" pitchFamily="18" charset="0"/>
                    <a:cs typeface="Times New Roman" pitchFamily="18" charset="0"/>
                  </a:rPr>
                  <a:t>. </a:t>
                </a:r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4" name="عنصر نائب للمحتوى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0"/>
              </p:nvPr>
            </p:nvSpPr>
            <p:spPr>
              <a:xfrm>
                <a:off x="1331640" y="1052736"/>
                <a:ext cx="7992888" cy="4939953"/>
              </a:xfrm>
              <a:blipFill rotWithShape="1">
                <a:blip r:embed="rId2"/>
                <a:stretch>
                  <a:fillRect r="-83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1605568"/>
            <a:ext cx="4140000" cy="16760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عنصر نائب لرقم الشريحة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8B7A0DC-C7A8-4E38-9E21-ADFE0436B18E}" type="slidenum">
              <a:rPr lang="en-US" smtClean="0"/>
              <a:pPr/>
              <a:t>55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7605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2123728" y="404664"/>
            <a:ext cx="6563072" cy="460648"/>
          </a:xfrm>
        </p:spPr>
        <p:txBody>
          <a:bodyPr/>
          <a:lstStyle/>
          <a:p>
            <a:pPr marL="342900" indent="-342900">
              <a:buFont typeface="Wingdings" pitchFamily="2" charset="2"/>
              <a:buChar char="ü"/>
            </a:pPr>
            <a:r>
              <a:rPr lang="en-US" dirty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DEFINITION OF RESPONSE SPECTRUM</a:t>
            </a:r>
          </a:p>
        </p:txBody>
      </p:sp>
      <p:pic>
        <p:nvPicPr>
          <p:cNvPr id="13314" name="Picture 2"/>
          <p:cNvPicPr>
            <a:picLocks noGrp="1" noChangeAspect="1" noChangeArrowheads="1"/>
          </p:cNvPicPr>
          <p:nvPr>
            <p:ph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72318" y="1756790"/>
            <a:ext cx="5486876" cy="36762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عنصر نائب لرقم الشريحة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8B7A0DC-C7A8-4E38-9E21-ADFE0436B18E}" type="slidenum">
              <a:rPr lang="en-US" smtClean="0"/>
              <a:pPr/>
              <a:t>56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3237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2123728" y="332656"/>
            <a:ext cx="6563072" cy="460648"/>
          </a:xfrm>
        </p:spPr>
        <p:txBody>
          <a:bodyPr/>
          <a:lstStyle/>
          <a:p>
            <a:pPr marL="342900" indent="-342900">
              <a:buFont typeface="Wingdings" pitchFamily="2" charset="2"/>
              <a:buChar char="ü"/>
            </a:pPr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Response spectrum in X – direction </a:t>
            </a:r>
            <a:endParaRPr lang="en-US" dirty="0">
              <a:solidFill>
                <a:schemeClr val="tx2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338" name="Picture 2"/>
          <p:cNvPicPr>
            <a:picLocks noGrp="1" noChangeAspect="1" noChangeArrowheads="1"/>
          </p:cNvPicPr>
          <p:nvPr>
            <p:ph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1196752"/>
            <a:ext cx="4594545" cy="486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عنصر نائب لرقم الشريحة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8B7A0DC-C7A8-4E38-9E21-ADFE0436B18E}" type="slidenum">
              <a:rPr lang="en-US" smtClean="0"/>
              <a:pPr/>
              <a:t>57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6488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2123728" y="548680"/>
            <a:ext cx="6563072" cy="460648"/>
          </a:xfrm>
        </p:spPr>
        <p:txBody>
          <a:bodyPr/>
          <a:lstStyle/>
          <a:p>
            <a:pPr marL="342900" indent="-342900">
              <a:buFont typeface="Wingdings" pitchFamily="2" charset="2"/>
              <a:buChar char="ü"/>
            </a:pPr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Response spectrum in Y – direction </a:t>
            </a:r>
            <a:endParaRPr lang="en-US" dirty="0">
              <a:solidFill>
                <a:schemeClr val="tx2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5362" name="Picture 2"/>
          <p:cNvPicPr>
            <a:picLocks noGrp="1" noChangeAspect="1" noChangeArrowheads="1"/>
          </p:cNvPicPr>
          <p:nvPr>
            <p:ph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1340768"/>
            <a:ext cx="4957865" cy="525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عنصر نائب لرقم الشريحة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8B7A0DC-C7A8-4E38-9E21-ADFE0436B18E}" type="slidenum">
              <a:rPr lang="en-US" smtClean="0"/>
              <a:pPr/>
              <a:t>58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8989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2123728" y="332656"/>
            <a:ext cx="7020272" cy="460648"/>
          </a:xfrm>
        </p:spPr>
        <p:txBody>
          <a:bodyPr/>
          <a:lstStyle/>
          <a:p>
            <a:pPr marL="342900" indent="-342900">
              <a:buFont typeface="Wingdings" pitchFamily="2" charset="2"/>
              <a:buChar char="ü"/>
            </a:pPr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Base shear from response spectrum before adjustment</a:t>
            </a:r>
            <a:endParaRPr lang="en-US" dirty="0">
              <a:solidFill>
                <a:schemeClr val="tx2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عنصر نائب للمحتوى 3"/>
              <p:cNvSpPr>
                <a:spLocks noGrp="1"/>
              </p:cNvSpPr>
              <p:nvPr>
                <p:ph idx="10"/>
              </p:nvPr>
            </p:nvSpPr>
            <p:spPr>
              <a:xfrm>
                <a:off x="1475656" y="980728"/>
                <a:ext cx="7848872" cy="5256584"/>
              </a:xfrm>
            </p:spPr>
            <p:txBody>
              <a:bodyPr/>
              <a:lstStyle/>
              <a:p>
                <a:endParaRPr lang="en-US" dirty="0" smtClean="0"/>
              </a:p>
              <a:p>
                <a:endParaRPr lang="en-US" dirty="0"/>
              </a:p>
              <a:p>
                <a:endParaRPr lang="en-US" dirty="0" smtClean="0"/>
              </a:p>
              <a:p>
                <a:endParaRPr lang="en-US" dirty="0"/>
              </a:p>
              <a:p>
                <a:endParaRPr lang="en-US" dirty="0" smtClean="0"/>
              </a:p>
              <a:p>
                <a:endParaRPr lang="en-US" dirty="0"/>
              </a:p>
              <a:p>
                <a:endParaRPr lang="en-US" dirty="0" smtClean="0"/>
              </a:p>
              <a:p>
                <a:pPr marL="285750" indent="-285750">
                  <a:buFont typeface="Arial" pitchFamily="34" charset="0"/>
                  <a:buChar char="•"/>
                </a:pPr>
                <a:r>
                  <a:rPr lang="en-US" sz="1600" dirty="0" smtClean="0">
                    <a:latin typeface="Times New Roman" pitchFamily="18" charset="0"/>
                    <a:cs typeface="Times New Roman" pitchFamily="18" charset="0"/>
                  </a:rPr>
                  <a:t>To </a:t>
                </a:r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reach 100% of ELF base shear, the scale factor </a:t>
                </a:r>
                <a:r>
                  <a:rPr lang="en-US" sz="1600" dirty="0" smtClean="0">
                    <a:latin typeface="Times New Roman" pitchFamily="18" charset="0"/>
                    <a:cs typeface="Times New Roman" pitchFamily="18" charset="0"/>
                  </a:rPr>
                  <a:t>of response  spectrum could </a:t>
                </a:r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be </a:t>
                </a:r>
                <a:r>
                  <a:rPr lang="en-US" sz="1600" dirty="0" smtClean="0">
                    <a:latin typeface="Times New Roman" pitchFamily="18" charset="0"/>
                    <a:cs typeface="Times New Roman" pitchFamily="18" charset="0"/>
                  </a:rPr>
                  <a:t>      changed </a:t>
                </a:r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as the following </a:t>
                </a:r>
                <a:r>
                  <a:rPr lang="en-US" sz="1600" dirty="0"/>
                  <a:t>: </a:t>
                </a:r>
              </a:p>
              <a:p>
                <a:endParaRPr lang="en-US" sz="1600" dirty="0" smtClean="0"/>
              </a:p>
              <a:p>
                <a:pPr marL="285750" lvl="0" indent="-285750">
                  <a:buFont typeface="Wingdings" pitchFamily="2" charset="2"/>
                  <a:buChar char="§"/>
                </a:pPr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For response spectrum in X – direction : </a:t>
                </a:r>
                <a:endParaRPr lang="en-US" sz="1600" dirty="0" smtClean="0">
                  <a:latin typeface="Times New Roman" pitchFamily="18" charset="0"/>
                  <a:cs typeface="Times New Roman" pitchFamily="18" charset="0"/>
                </a:endParaRPr>
              </a:p>
              <a:p>
                <a:pPr lvl="0"/>
                <a:endParaRPr lang="en-US" sz="1600" dirty="0">
                  <a:latin typeface="Times New Roman" pitchFamily="18" charset="0"/>
                  <a:cs typeface="Times New Roman" pitchFamily="18" charset="0"/>
                </a:endParaRPr>
              </a:p>
              <a:p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Scale factor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1600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𝑔</m:t>
                        </m:r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𝐼</m:t>
                        </m:r>
                      </m:num>
                      <m:den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𝑅</m:t>
                        </m:r>
                      </m:den>
                    </m:f>
                  </m:oMath>
                </a14:m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 x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1600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𝐵𝑎𝑠𝑒</m:t>
                        </m:r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𝑠</m:t>
                        </m:r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h</m:t>
                        </m:r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𝑒𝑎𝑟</m:t>
                        </m:r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 </m:t>
                        </m:r>
                        <m:d>
                          <m:dPr>
                            <m:ctrlPr>
                              <a:rPr lang="en-US" sz="1600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sz="1600" i="1"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 sz="1600" i="1">
                                <a:latin typeface="Cambria Math" panose="02040503050406030204" pitchFamily="18" charset="0"/>
                              </a:rPr>
                              <m:t>𝐸𝐿𝐹</m:t>
                            </m:r>
                            <m:r>
                              <a:rPr lang="en-US" sz="1600" i="1">
                                <a:latin typeface="Cambria Math" panose="02040503050406030204" pitchFamily="18" charset="0"/>
                              </a:rPr>
                              <m:t> </m:t>
                            </m:r>
                          </m:e>
                        </m:d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𝑥</m:t>
                        </m:r>
                      </m:num>
                      <m:den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𝐵𝑎𝑠𝑒</m:t>
                        </m:r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𝑠</m:t>
                        </m:r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h</m:t>
                        </m:r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𝑒𝑎𝑟</m:t>
                        </m:r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 </m:t>
                        </m:r>
                        <m:d>
                          <m:dPr>
                            <m:ctrlPr>
                              <a:rPr lang="en-US" sz="1600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sz="1600" i="1"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 sz="1600" i="1">
                                <a:latin typeface="Cambria Math" panose="02040503050406030204" pitchFamily="18" charset="0"/>
                              </a:rPr>
                              <m:t>𝑟𝑒𝑠𝑝𝑜𝑛𝑠𝑒</m:t>
                            </m:r>
                            <m:r>
                              <a:rPr lang="en-US" sz="1600" i="1">
                                <a:latin typeface="Cambria Math" panose="02040503050406030204" pitchFamily="18" charset="0"/>
                              </a:rPr>
                              <m:t> </m:t>
                            </m:r>
                          </m:e>
                        </m:d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 </m:t>
                        </m:r>
                      </m:den>
                    </m:f>
                  </m:oMath>
                </a14:m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 x 1000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1600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9</m:t>
                        </m:r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81</m:t>
                        </m:r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25</m:t>
                        </m:r>
                      </m:num>
                      <m:den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 x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1600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15525</m:t>
                        </m:r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7</m:t>
                        </m:r>
                      </m:num>
                      <m:den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13576</m:t>
                        </m:r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 x 1000 = </a:t>
                </a:r>
                <a:r>
                  <a:rPr lang="en-US" sz="1600" b="1" dirty="0">
                    <a:latin typeface="Times New Roman" pitchFamily="18" charset="0"/>
                    <a:cs typeface="Times New Roman" pitchFamily="18" charset="0"/>
                  </a:rPr>
                  <a:t>2805</a:t>
                </a:r>
              </a:p>
              <a:p>
                <a:endParaRPr lang="en-US" sz="1600" dirty="0" smtClean="0">
                  <a:latin typeface="Times New Roman" pitchFamily="18" charset="0"/>
                  <a:cs typeface="Times New Roman" pitchFamily="18" charset="0"/>
                </a:endParaRPr>
              </a:p>
              <a:p>
                <a:pPr marL="285750" lvl="0" indent="-285750">
                  <a:buFont typeface="Wingdings" pitchFamily="2" charset="2"/>
                  <a:buChar char="§"/>
                </a:pPr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For response spectrum in Y – direction : </a:t>
                </a:r>
                <a:endParaRPr lang="en-US" sz="1600" dirty="0" smtClean="0">
                  <a:latin typeface="Times New Roman" pitchFamily="18" charset="0"/>
                  <a:cs typeface="Times New Roman" pitchFamily="18" charset="0"/>
                </a:endParaRPr>
              </a:p>
              <a:p>
                <a:pPr marL="285750" lvl="0" indent="-285750">
                  <a:buFont typeface="Wingdings" pitchFamily="2" charset="2"/>
                  <a:buChar char="§"/>
                </a:pPr>
                <a:endParaRPr lang="en-US" sz="1600" dirty="0">
                  <a:latin typeface="Times New Roman" pitchFamily="18" charset="0"/>
                  <a:cs typeface="Times New Roman" pitchFamily="18" charset="0"/>
                </a:endParaRPr>
              </a:p>
              <a:p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/>
                </a:r>
                <a:br>
                  <a:rPr lang="en-US" sz="1600" dirty="0">
                    <a:latin typeface="Times New Roman" pitchFamily="18" charset="0"/>
                    <a:cs typeface="Times New Roman" pitchFamily="18" charset="0"/>
                  </a:rPr>
                </a:br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Scale factor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1600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𝑔</m:t>
                        </m:r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𝐼</m:t>
                        </m:r>
                      </m:num>
                      <m:den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𝑅</m:t>
                        </m:r>
                      </m:den>
                    </m:f>
                  </m:oMath>
                </a14:m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 x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1600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𝐵𝑎𝑠𝑒</m:t>
                        </m:r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𝑠</m:t>
                        </m:r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h</m:t>
                        </m:r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𝑒𝑎𝑟</m:t>
                        </m:r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 </m:t>
                        </m:r>
                        <m:d>
                          <m:dPr>
                            <m:ctrlPr>
                              <a:rPr lang="en-US" sz="1600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sz="1600" i="1"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 sz="1600" i="1">
                                <a:latin typeface="Cambria Math" panose="02040503050406030204" pitchFamily="18" charset="0"/>
                              </a:rPr>
                              <m:t>𝐸𝐿𝐹</m:t>
                            </m:r>
                            <m:r>
                              <a:rPr lang="en-US" sz="1600" i="1">
                                <a:latin typeface="Cambria Math" panose="02040503050406030204" pitchFamily="18" charset="0"/>
                              </a:rPr>
                              <m:t> </m:t>
                            </m:r>
                          </m:e>
                        </m:d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𝑥</m:t>
                        </m:r>
                      </m:num>
                      <m:den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𝐵𝑎𝑠𝑒</m:t>
                        </m:r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𝑠</m:t>
                        </m:r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h</m:t>
                        </m:r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𝑒𝑎𝑟</m:t>
                        </m:r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 </m:t>
                        </m:r>
                        <m:d>
                          <m:dPr>
                            <m:ctrlPr>
                              <a:rPr lang="en-US" sz="1600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sz="1600" i="1"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 sz="1600" i="1">
                                <a:latin typeface="Cambria Math" panose="02040503050406030204" pitchFamily="18" charset="0"/>
                              </a:rPr>
                              <m:t>𝑟𝑒𝑠𝑝𝑜𝑛𝑠𝑒</m:t>
                            </m:r>
                            <m:r>
                              <a:rPr lang="en-US" sz="1600" i="1">
                                <a:latin typeface="Cambria Math" panose="02040503050406030204" pitchFamily="18" charset="0"/>
                              </a:rPr>
                              <m:t> </m:t>
                            </m:r>
                          </m:e>
                        </m:d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 </m:t>
                        </m:r>
                      </m:den>
                    </m:f>
                  </m:oMath>
                </a14:m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 x 1000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1600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9</m:t>
                        </m:r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81</m:t>
                        </m:r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25</m:t>
                        </m:r>
                      </m:num>
                      <m:den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 x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1600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15525</m:t>
                        </m:r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7</m:t>
                        </m:r>
                      </m:num>
                      <m:den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13651</m:t>
                        </m:r>
                      </m:den>
                    </m:f>
                  </m:oMath>
                </a14:m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 x 1000 = </a:t>
                </a:r>
                <a:r>
                  <a:rPr lang="en-US" sz="1600" b="1" dirty="0">
                    <a:latin typeface="Times New Roman" pitchFamily="18" charset="0"/>
                    <a:cs typeface="Times New Roman" pitchFamily="18" charset="0"/>
                  </a:rPr>
                  <a:t>2789</a:t>
                </a:r>
              </a:p>
              <a:p>
                <a:endParaRPr lang="en-US" dirty="0"/>
              </a:p>
              <a:p>
                <a:endParaRPr lang="en-US" dirty="0" smtClean="0"/>
              </a:p>
              <a:p>
                <a:endParaRPr lang="en-US" dirty="0"/>
              </a:p>
              <a:p>
                <a:endParaRPr lang="en-US" dirty="0" smtClean="0"/>
              </a:p>
              <a:p>
                <a:endParaRPr lang="en-US" dirty="0"/>
              </a:p>
              <a:p>
                <a:endParaRPr lang="en-US" dirty="0" smtClean="0"/>
              </a:p>
              <a:p>
                <a:endParaRPr lang="en-US" dirty="0"/>
              </a:p>
              <a:p>
                <a:endParaRPr lang="en-US" dirty="0" smtClean="0"/>
              </a:p>
              <a:p>
                <a:endParaRPr lang="en-US" dirty="0" smtClean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4" name="عنصر نائب للمحتوى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0"/>
              </p:nvPr>
            </p:nvSpPr>
            <p:spPr>
              <a:xfrm>
                <a:off x="1475656" y="980728"/>
                <a:ext cx="7848872" cy="5256584"/>
              </a:xfrm>
              <a:blipFill rotWithShape="1">
                <a:blip r:embed="rId2"/>
                <a:stretch>
                  <a:fillRect b="-69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4" y="1124744"/>
            <a:ext cx="4986298" cy="129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عنصر نائب لرقم الشريحة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8B7A0DC-C7A8-4E38-9E21-ADFE0436B18E}" type="slidenum">
              <a:rPr lang="en-US" smtClean="0"/>
              <a:pPr/>
              <a:t>59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8253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 </a:t>
            </a:r>
            <a:r>
              <a:rPr lang="en-US" altLang="ko-KR" dirty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Introduction</a:t>
            </a:r>
            <a:r>
              <a:rPr lang="en-US" altLang="ko-KR" dirty="0"/>
              <a:t> </a:t>
            </a:r>
            <a:endParaRPr lang="ko-KR" alt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idx="10"/>
          </p:nvPr>
        </p:nvSpPr>
        <p:spPr>
          <a:xfrm>
            <a:off x="1259632" y="1124744"/>
            <a:ext cx="7884368" cy="4867945"/>
          </a:xfrm>
        </p:spPr>
        <p:txBody>
          <a:bodyPr/>
          <a:lstStyle/>
          <a:p>
            <a:pPr marL="285750" indent="-285750" algn="justLow">
              <a:buFont typeface="Wingdings" pitchFamily="2" charset="2"/>
              <a:buChar char="ü"/>
            </a:pP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The project is a college with auditorium in </a:t>
            </a:r>
            <a:r>
              <a:rPr lang="en-US" sz="1800" dirty="0" err="1">
                <a:latin typeface="Times New Roman" pitchFamily="18" charset="0"/>
                <a:cs typeface="Times New Roman" pitchFamily="18" charset="0"/>
              </a:rPr>
              <a:t>Khadouri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University in </a:t>
            </a:r>
            <a:r>
              <a:rPr lang="en-US" sz="1800" dirty="0" err="1">
                <a:latin typeface="Times New Roman" pitchFamily="18" charset="0"/>
                <a:cs typeface="Times New Roman" pitchFamily="18" charset="0"/>
              </a:rPr>
              <a:t>Tulkarm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city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. It consists of five floors, one basement floor level, ground floor level 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   and 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three 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floors 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above it. </a:t>
            </a:r>
          </a:p>
          <a:p>
            <a:endParaRPr lang="en-US" altLang="ko-KR" dirty="0">
              <a:latin typeface="Arial" pitchFamily="34" charset="0"/>
              <a:cs typeface="Arial" pitchFamily="34" charset="0"/>
            </a:endParaRPr>
          </a:p>
          <a:p>
            <a:endParaRPr lang="en-US" altLang="ko-KR" dirty="0">
              <a:latin typeface="Arial" pitchFamily="34" charset="0"/>
              <a:cs typeface="Arial" pitchFamily="34" charset="0"/>
            </a:endParaRPr>
          </a:p>
          <a:p>
            <a:endParaRPr lang="ko-KR" altLang="en-US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5" name="Picture 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2636912"/>
            <a:ext cx="7200800" cy="37444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عنصر نائب لرقم الشريحة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8B7A0DC-C7A8-4E38-9E21-ADFE0436B18E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9674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2123728" y="332656"/>
            <a:ext cx="7020272" cy="460648"/>
          </a:xfrm>
        </p:spPr>
        <p:txBody>
          <a:bodyPr/>
          <a:lstStyle/>
          <a:p>
            <a:pPr marL="342900" indent="-342900">
              <a:buFont typeface="Wingdings" pitchFamily="2" charset="2"/>
              <a:buChar char="ü"/>
            </a:pPr>
            <a:r>
              <a:rPr lang="en-US" dirty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Base shear from response spectrum before adjustment</a:t>
            </a:r>
          </a:p>
          <a:p>
            <a:pPr marL="342900" indent="-342900">
              <a:buFont typeface="Wingdings" pitchFamily="2" charset="2"/>
              <a:buChar char="ü"/>
            </a:pPr>
            <a:endParaRPr lang="en-US" dirty="0">
              <a:solidFill>
                <a:schemeClr val="tx2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7410" name="Picture 2"/>
          <p:cNvPicPr>
            <a:picLocks noGrp="1" noChangeAspect="1" noChangeArrowheads="1"/>
          </p:cNvPicPr>
          <p:nvPr>
            <p:ph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1700808"/>
            <a:ext cx="5606560" cy="144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عنصر نائب لرقم الشريحة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8B7A0DC-C7A8-4E38-9E21-ADFE0436B18E}" type="slidenum">
              <a:rPr lang="en-US" smtClean="0"/>
              <a:pPr/>
              <a:t>60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1502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2123728" y="404664"/>
            <a:ext cx="6563072" cy="460648"/>
          </a:xfrm>
        </p:spPr>
        <p:txBody>
          <a:bodyPr/>
          <a:lstStyle/>
          <a:p>
            <a:pPr marL="342900" indent="-342900">
              <a:buFont typeface="Wingdings" pitchFamily="2" charset="2"/>
              <a:buChar char="q"/>
            </a:pPr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Response spectrum curve </a:t>
            </a:r>
            <a:endParaRPr lang="en-US" dirty="0">
              <a:solidFill>
                <a:schemeClr val="tx2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عنصر نائب للمحتوى 3"/>
          <p:cNvSpPr>
            <a:spLocks noGrp="1"/>
          </p:cNvSpPr>
          <p:nvPr>
            <p:ph idx="10"/>
          </p:nvPr>
        </p:nvSpPr>
        <p:spPr>
          <a:xfrm>
            <a:off x="1547664" y="1052736"/>
            <a:ext cx="7499354" cy="5805264"/>
          </a:xfrm>
        </p:spPr>
        <p:txBody>
          <a:bodyPr/>
          <a:lstStyle/>
          <a:p>
            <a:pPr lvl="0"/>
            <a:endParaRPr lang="en-US" dirty="0" smtClean="0"/>
          </a:p>
          <a:p>
            <a:pPr lvl="0"/>
            <a:endParaRPr lang="en-US" dirty="0"/>
          </a:p>
          <a:p>
            <a:pPr lvl="0"/>
            <a:endParaRPr lang="en-US" dirty="0" smtClean="0"/>
          </a:p>
          <a:p>
            <a:pPr lvl="0"/>
            <a:endParaRPr lang="en-US" dirty="0"/>
          </a:p>
          <a:p>
            <a:pPr lvl="0"/>
            <a:endParaRPr lang="en-US" dirty="0" smtClean="0"/>
          </a:p>
          <a:p>
            <a:pPr lvl="0"/>
            <a:endParaRPr lang="en-US" dirty="0"/>
          </a:p>
          <a:p>
            <a:pPr lvl="0"/>
            <a:endParaRPr lang="en-US" dirty="0" smtClean="0"/>
          </a:p>
          <a:p>
            <a:pPr lvl="0"/>
            <a:endParaRPr lang="en-US" dirty="0"/>
          </a:p>
          <a:p>
            <a:pPr lvl="0"/>
            <a:endParaRPr lang="en-US" dirty="0" smtClean="0"/>
          </a:p>
          <a:p>
            <a:pPr lvl="0"/>
            <a:endParaRPr lang="en-US" dirty="0"/>
          </a:p>
          <a:p>
            <a:pPr lvl="0"/>
            <a:endParaRPr lang="en-US" dirty="0" smtClean="0"/>
          </a:p>
          <a:p>
            <a:pPr lvl="0"/>
            <a:endParaRPr lang="en-US" dirty="0"/>
          </a:p>
          <a:p>
            <a:pPr lvl="0"/>
            <a:endParaRPr lang="en-US" dirty="0" smtClean="0"/>
          </a:p>
          <a:p>
            <a:pPr lvl="0"/>
            <a:endParaRPr lang="en-US" dirty="0"/>
          </a:p>
          <a:p>
            <a:pPr lvl="0"/>
            <a:endParaRPr lang="en-US" dirty="0" smtClean="0"/>
          </a:p>
          <a:p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1520001"/>
            <a:ext cx="5764213" cy="3770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عنصر نائب لرقم الشريحة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8B7A0DC-C7A8-4E38-9E21-ADFE0436B18E}" type="slidenum">
              <a:rPr lang="en-US" smtClean="0"/>
              <a:pPr/>
              <a:t>61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7680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Seismic checks </a:t>
            </a:r>
            <a:endParaRPr lang="en-US" dirty="0">
              <a:solidFill>
                <a:schemeClr val="tx2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Wingdings" pitchFamily="2" charset="2"/>
              <a:buChar char="Ø"/>
            </a:pPr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Drift check </a:t>
            </a:r>
            <a:endParaRPr lang="en-US" dirty="0">
              <a:solidFill>
                <a:schemeClr val="tx2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عنصر نائب للمحتوى 3"/>
          <p:cNvSpPr>
            <a:spLocks noGrp="1"/>
          </p:cNvSpPr>
          <p:nvPr>
            <p:ph idx="10"/>
          </p:nvPr>
        </p:nvSpPr>
        <p:spPr>
          <a:xfrm>
            <a:off x="1763688" y="1844824"/>
            <a:ext cx="7200800" cy="4147865"/>
          </a:xfrm>
        </p:spPr>
        <p:txBody>
          <a:bodyPr/>
          <a:lstStyle/>
          <a:p>
            <a:pPr marL="285750" indent="-285750">
              <a:buFont typeface="Wingdings" pitchFamily="2" charset="2"/>
              <a:buChar char="ü"/>
            </a:pP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The design story drift (Δ) shall not exceed the allowable story drift ( </a:t>
            </a:r>
            <a:r>
              <a:rPr lang="en-US" sz="1600" dirty="0" err="1">
                <a:latin typeface="Times New Roman" pitchFamily="18" charset="0"/>
                <a:cs typeface="Times New Roman" pitchFamily="18" charset="0"/>
              </a:rPr>
              <a:t>Δa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) as 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   obtained 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from Table 12.12-1 in ASCE 7-10 for any story which is ≤ 0.015h</a:t>
            </a:r>
            <a:r>
              <a:rPr lang="en-US" sz="1600" baseline="-25000" dirty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en-US" sz="1600" dirty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5" name="صورة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9712" y="3239521"/>
            <a:ext cx="6972300" cy="1905000"/>
          </a:xfrm>
          <a:prstGeom prst="rect">
            <a:avLst/>
          </a:prstGeom>
        </p:spPr>
      </p:pic>
      <p:sp>
        <p:nvSpPr>
          <p:cNvPr id="6" name="عنصر نائب لرقم الشريحة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8B7A0DC-C7A8-4E38-9E21-ADFE0436B18E}" type="slidenum">
              <a:rPr lang="en-US" smtClean="0"/>
              <a:pPr/>
              <a:t>62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714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2123728" y="332656"/>
            <a:ext cx="6563072" cy="460648"/>
          </a:xfrm>
        </p:spPr>
        <p:txBody>
          <a:bodyPr/>
          <a:lstStyle/>
          <a:p>
            <a:pPr marL="342900" indent="-342900">
              <a:buFont typeface="Wingdings" pitchFamily="2" charset="2"/>
              <a:buChar char="ü"/>
            </a:pPr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Drift in X – direction </a:t>
            </a:r>
            <a:endParaRPr lang="en-US" dirty="0">
              <a:solidFill>
                <a:schemeClr val="tx2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عنصر نائب للمحتوى 4"/>
          <p:cNvGraphicFramePr>
            <a:graphicFrameLocks noGrp="1"/>
          </p:cNvGraphicFramePr>
          <p:nvPr>
            <p:ph idx="10"/>
            <p:extLst>
              <p:ext uri="{D42A27DB-BD31-4B8C-83A1-F6EECF244321}">
                <p14:modId xmlns:p14="http://schemas.microsoft.com/office/powerpoint/2010/main" val="4073877411"/>
              </p:ext>
            </p:extLst>
          </p:nvPr>
        </p:nvGraphicFramePr>
        <p:xfrm>
          <a:off x="2843808" y="980728"/>
          <a:ext cx="5207000" cy="2376297"/>
        </p:xfrm>
        <a:graphic>
          <a:graphicData uri="http://schemas.openxmlformats.org/drawingml/2006/table">
            <a:tbl>
              <a:tblPr firstRow="1" firstCol="1" bandRow="1"/>
              <a:tblGrid>
                <a:gridCol w="843915"/>
                <a:gridCol w="1308735"/>
                <a:gridCol w="910590"/>
                <a:gridCol w="668655"/>
                <a:gridCol w="668655"/>
                <a:gridCol w="806450"/>
              </a:tblGrid>
              <a:tr h="415925"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05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Story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Load Case/Combo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Direction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Elastic drift (m )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In elastic drift ( m )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Allowable drift ( m )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9570"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Roof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1.0617D+0.7Qx Max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0.001681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0.006723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0.0624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5130"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Third floor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1.0617D+0.7Qx Max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0.001797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0.007188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0.0624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9580"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Second floor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1.0617D+0.7Qx Max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0.001868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0.007471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0.0624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4970"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First floor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1.0617D+0.7Qx Max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05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0.001847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0.007388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0.0624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0995"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Ground floor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1.0617D+0.7Qx Max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0.001593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0.006373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05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0.0624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مربع نص 5"/>
          <p:cNvSpPr txBox="1"/>
          <p:nvPr/>
        </p:nvSpPr>
        <p:spPr>
          <a:xfrm>
            <a:off x="2259716" y="3717032"/>
            <a:ext cx="30243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ü"/>
            </a:pPr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Drift in Y – direction </a:t>
            </a:r>
            <a:endParaRPr lang="en-US" dirty="0">
              <a:solidFill>
                <a:schemeClr val="tx2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7" name="جدول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84662955"/>
              </p:ext>
            </p:extLst>
          </p:nvPr>
        </p:nvGraphicFramePr>
        <p:xfrm>
          <a:off x="2267745" y="4293096"/>
          <a:ext cx="6339582" cy="2005766"/>
        </p:xfrm>
        <a:graphic>
          <a:graphicData uri="http://schemas.openxmlformats.org/drawingml/2006/table">
            <a:tbl>
              <a:tblPr firstRow="1" firstCol="1" bandRow="1"/>
              <a:tblGrid>
                <a:gridCol w="973832"/>
                <a:gridCol w="1397000"/>
                <a:gridCol w="810260"/>
                <a:gridCol w="810260"/>
                <a:gridCol w="899795"/>
                <a:gridCol w="1448435"/>
              </a:tblGrid>
              <a:tr h="591881"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05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Story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Load Case/Combo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Direction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Elastic drift ( m )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In elastic drift ( m )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Allowable drift ( m )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6305"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Roof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1.0617D+0.7Qy Max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Y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0.002438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0.009751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0.0624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2611"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Third floor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1.0617D+0.7Qy Max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Y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0.002508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0.0100339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0.0624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2611"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Second floor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1.0617D+0.7Qy Max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Y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0.002454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0.0098176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0.0624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6305"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First floor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1.0617D+0.7Qy Max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Y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0.0025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0.0100006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0.0624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2611"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Ground floor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05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1.0617D+0.7Qy Max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Y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0.002292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0.0091686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05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0.0624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" name="عنصر نائب لرقم الشريحة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8B7A0DC-C7A8-4E38-9E21-ADFE0436B18E}" type="slidenum">
              <a:rPr lang="en-US" smtClean="0"/>
              <a:pPr/>
              <a:t>63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0322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2123728" y="548680"/>
            <a:ext cx="6563072" cy="460648"/>
          </a:xfrm>
        </p:spPr>
        <p:txBody>
          <a:bodyPr/>
          <a:lstStyle/>
          <a:p>
            <a:pPr marL="342900" indent="-342900">
              <a:buFont typeface="Wingdings" pitchFamily="2" charset="2"/>
              <a:buChar char="Ø"/>
            </a:pPr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Torsional irregularity </a:t>
            </a:r>
            <a:endParaRPr lang="en-US" dirty="0">
              <a:solidFill>
                <a:schemeClr val="tx2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عنصر نائب للمحتوى 3"/>
          <p:cNvSpPr>
            <a:spLocks noGrp="1"/>
          </p:cNvSpPr>
          <p:nvPr>
            <p:ph idx="10"/>
          </p:nvPr>
        </p:nvSpPr>
        <p:spPr>
          <a:xfrm>
            <a:off x="1835696" y="1196752"/>
            <a:ext cx="7488832" cy="4795937"/>
          </a:xfrm>
        </p:spPr>
        <p:txBody>
          <a:bodyPr/>
          <a:lstStyle/>
          <a:p>
            <a:pPr marL="285750" indent="-285750">
              <a:buFont typeface="Wingdings" pitchFamily="2" charset="2"/>
              <a:buChar char="ü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Horizontal torsional irregularity </a:t>
            </a:r>
          </a:p>
          <a:p>
            <a:pPr marL="285750" indent="-285750">
              <a:buFont typeface="Wingdings" pitchFamily="2" charset="2"/>
              <a:buChar char="ü"/>
            </a:pPr>
            <a:endParaRPr lang="en-US" dirty="0"/>
          </a:p>
          <a:p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Torsional irregularity shall be considered when the 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maximum story drift, computed     including accidental 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torsion, at one end of the structure transverse to an axis is 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        more 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than 1.2 times the 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average 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of the story drifts of the two ends of the structure</a:t>
            </a:r>
            <a:r>
              <a:rPr lang="ar-SA" sz="1600" dirty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1600" dirty="0">
              <a:latin typeface="Times New Roman" pitchFamily="18" charset="0"/>
              <a:cs typeface="Times New Roman" pitchFamily="18" charset="0"/>
            </a:endParaRPr>
          </a:p>
          <a:p>
            <a:endParaRPr lang="en-US" sz="16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16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At the first time, the ratio ( maximum drift / average ) for ground floor exceeded 1.2, and the 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torsional 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irregularity type is considered to be extreme 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torsional irregularity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 So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, to avoid 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this, different 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changes to the model are done to 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neglect  the 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horizontal 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   torsional irregularity by making 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the center of rigidity very close to 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center of mass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2" name="عنصر نائب لرقم الشريحة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8B7A0DC-C7A8-4E38-9E21-ADFE0436B18E}" type="slidenum">
              <a:rPr lang="en-US" smtClean="0"/>
              <a:pPr/>
              <a:t>64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2770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476672"/>
            <a:ext cx="5960925" cy="504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عنصر نائب لرقم الشريحة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8B7A0DC-C7A8-4E38-9E21-ADFE0436B18E}" type="slidenum">
              <a:rPr lang="en-US" smtClean="0"/>
              <a:pPr/>
              <a:t>65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848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2051720" y="476672"/>
            <a:ext cx="6563072" cy="460648"/>
          </a:xfrm>
        </p:spPr>
        <p:txBody>
          <a:bodyPr/>
          <a:lstStyle/>
          <a:p>
            <a:pPr marL="342900" indent="-342900">
              <a:buFont typeface="Wingdings" pitchFamily="2" charset="2"/>
              <a:buChar char="ü"/>
            </a:pPr>
            <a:r>
              <a:rPr lang="en-US" dirty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According to the figure, the changes are : </a:t>
            </a:r>
          </a:p>
          <a:p>
            <a:endParaRPr lang="en-US" dirty="0"/>
          </a:p>
        </p:txBody>
      </p:sp>
      <p:sp>
        <p:nvSpPr>
          <p:cNvPr id="4" name="عنصر نائب للمحتوى 3"/>
          <p:cNvSpPr>
            <a:spLocks noGrp="1"/>
          </p:cNvSpPr>
          <p:nvPr>
            <p:ph idx="10"/>
          </p:nvPr>
        </p:nvSpPr>
        <p:spPr>
          <a:xfrm>
            <a:off x="1835696" y="1844824"/>
            <a:ext cx="7200800" cy="4147865"/>
          </a:xfrm>
        </p:spPr>
        <p:txBody>
          <a:bodyPr/>
          <a:lstStyle/>
          <a:p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1. Increase the external shear wall thickness located at grids of  ( T , 10 – 12 ) ,  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  ( 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S , 1-3 ) and ( L – S , 1 ) in the basement story ( ground floor in ETABS ) from 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 25 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cm to 30 cm .</a:t>
            </a:r>
            <a:br>
              <a:rPr lang="en-US" sz="1600" dirty="0">
                <a:latin typeface="Times New Roman" pitchFamily="18" charset="0"/>
                <a:cs typeface="Times New Roman" pitchFamily="18" charset="0"/>
              </a:rPr>
            </a:br>
            <a:endParaRPr lang="en-US" sz="16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2. Remove the external shear walls located at grids of ( T , 9 –10 ) , ( S, 3– 4 ) 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,    ( 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A,  3-4 ) and ( B, 9- 10 ) in basement story ( ground floor in ETABS ) .</a:t>
            </a:r>
            <a:br>
              <a:rPr lang="en-US" sz="1600" dirty="0">
                <a:latin typeface="Times New Roman" pitchFamily="18" charset="0"/>
                <a:cs typeface="Times New Roman" pitchFamily="18" charset="0"/>
              </a:rPr>
            </a:br>
            <a:endParaRPr lang="en-US" sz="16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3. Remove the external shear wall located at grids of ( I – K , 11 ) in all stories . </a:t>
            </a:r>
            <a:br>
              <a:rPr lang="en-US" sz="1600" dirty="0">
                <a:latin typeface="Times New Roman" pitchFamily="18" charset="0"/>
                <a:cs typeface="Times New Roman" pitchFamily="18" charset="0"/>
              </a:rPr>
            </a:br>
            <a:endParaRPr lang="en-US" sz="16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4. Remove internal shear wall located at grids of ( K – L , 5 ) in basement story  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                    ( 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ground floor in ETABS ) and it can be placed with brick wall.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2" name="عنصر نائب لرقم الشريحة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8B7A0DC-C7A8-4E38-9E21-ADFE0436B18E}" type="slidenum">
              <a:rPr lang="en-US" smtClean="0"/>
              <a:pPr/>
              <a:t>66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9181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صر نائب للمحتوى 3"/>
          <p:cNvSpPr>
            <a:spLocks noGrp="1"/>
          </p:cNvSpPr>
          <p:nvPr>
            <p:ph idx="10"/>
          </p:nvPr>
        </p:nvSpPr>
        <p:spPr>
          <a:xfrm>
            <a:off x="2134072" y="548680"/>
            <a:ext cx="6563072" cy="5444009"/>
          </a:xfrm>
        </p:spPr>
        <p:txBody>
          <a:bodyPr/>
          <a:lstStyle/>
          <a:p>
            <a:pPr marL="285750" indent="-285750">
              <a:buFont typeface="Wingdings" pitchFamily="2" charset="2"/>
              <a:buChar char="§"/>
            </a:pP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Horizontal torsional irregularity in X – direction </a:t>
            </a:r>
          </a:p>
          <a:p>
            <a:pPr marL="285750" indent="-285750">
              <a:buFont typeface="Wingdings" pitchFamily="2" charset="2"/>
              <a:buChar char="§"/>
            </a:pPr>
            <a:endParaRPr lang="en-US" dirty="0"/>
          </a:p>
          <a:p>
            <a:pPr marL="285750" indent="-285750">
              <a:buFont typeface="Wingdings" pitchFamily="2" charset="2"/>
              <a:buChar char="§"/>
            </a:pPr>
            <a:endParaRPr lang="en-US" dirty="0" smtClean="0"/>
          </a:p>
          <a:p>
            <a:pPr marL="285750" indent="-285750">
              <a:buFont typeface="Wingdings" pitchFamily="2" charset="2"/>
              <a:buChar char="§"/>
            </a:pPr>
            <a:endParaRPr lang="en-US" dirty="0"/>
          </a:p>
          <a:p>
            <a:pPr marL="285750" indent="-285750">
              <a:buFont typeface="Wingdings" pitchFamily="2" charset="2"/>
              <a:buChar char="§"/>
            </a:pPr>
            <a:endParaRPr lang="en-US" dirty="0" smtClean="0"/>
          </a:p>
          <a:p>
            <a:pPr marL="285750" indent="-285750">
              <a:buFont typeface="Wingdings" pitchFamily="2" charset="2"/>
              <a:buChar char="§"/>
            </a:pPr>
            <a:endParaRPr lang="en-US" dirty="0"/>
          </a:p>
          <a:p>
            <a:pPr marL="285750" indent="-285750">
              <a:buFont typeface="Wingdings" pitchFamily="2" charset="2"/>
              <a:buChar char="§"/>
            </a:pPr>
            <a:endParaRPr lang="en-US" dirty="0" smtClean="0"/>
          </a:p>
          <a:p>
            <a:pPr marL="285750" indent="-285750">
              <a:buFont typeface="Wingdings" pitchFamily="2" charset="2"/>
              <a:buChar char="§"/>
            </a:pPr>
            <a:endParaRPr lang="en-US" dirty="0"/>
          </a:p>
          <a:p>
            <a:pPr marL="285750" indent="-285750">
              <a:buFont typeface="Wingdings" pitchFamily="2" charset="2"/>
              <a:buChar char="§"/>
            </a:pPr>
            <a:endParaRPr lang="en-US" dirty="0" smtClean="0"/>
          </a:p>
          <a:p>
            <a:pPr marL="285750" indent="-285750">
              <a:buFont typeface="Wingdings" pitchFamily="2" charset="2"/>
              <a:buChar char="§"/>
            </a:pPr>
            <a:endParaRPr lang="en-US" dirty="0"/>
          </a:p>
          <a:p>
            <a:pPr marL="285750" indent="-285750">
              <a:buFont typeface="Wingdings" pitchFamily="2" charset="2"/>
              <a:buChar char="§"/>
            </a:pPr>
            <a:endParaRPr lang="en-US" dirty="0" smtClean="0"/>
          </a:p>
          <a:p>
            <a:pPr marL="285750" indent="-285750">
              <a:buFont typeface="Wingdings" pitchFamily="2" charset="2"/>
              <a:buChar char="§"/>
            </a:pPr>
            <a:endParaRPr lang="en-US" dirty="0"/>
          </a:p>
          <a:p>
            <a:pPr marL="285750" indent="-285750">
              <a:buFont typeface="Wingdings" pitchFamily="2" charset="2"/>
              <a:buChar char="§"/>
            </a:pP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Horizontal torsional irregularity in X – direction </a:t>
            </a:r>
          </a:p>
          <a:p>
            <a:endParaRPr lang="en-US" dirty="0" smtClean="0"/>
          </a:p>
          <a:p>
            <a:endParaRPr lang="en-US" dirty="0" smtClean="0"/>
          </a:p>
          <a:p>
            <a:pPr marL="285750" indent="-285750">
              <a:buFont typeface="Wingdings" pitchFamily="2" charset="2"/>
              <a:buChar char="§"/>
            </a:pPr>
            <a:endParaRPr lang="en-US" dirty="0"/>
          </a:p>
          <a:p>
            <a:pPr marL="285750" indent="-285750">
              <a:buFont typeface="Wingdings" pitchFamily="2" charset="2"/>
              <a:buChar char="§"/>
            </a:pPr>
            <a:endParaRPr lang="en-US" dirty="0" smtClean="0"/>
          </a:p>
          <a:p>
            <a:pPr marL="285750" indent="-285750">
              <a:buFont typeface="Wingdings" pitchFamily="2" charset="2"/>
              <a:buChar char="§"/>
            </a:pPr>
            <a:endParaRPr lang="en-US" dirty="0"/>
          </a:p>
          <a:p>
            <a:pPr marL="285750" indent="-285750">
              <a:buFont typeface="Wingdings" pitchFamily="2" charset="2"/>
              <a:buChar char="§"/>
            </a:pPr>
            <a:endParaRPr lang="en-US" dirty="0" smtClean="0"/>
          </a:p>
          <a:p>
            <a:pPr marL="285750" indent="-285750">
              <a:buFont typeface="Wingdings" pitchFamily="2" charset="2"/>
              <a:buChar char="§"/>
            </a:pPr>
            <a:endParaRPr lang="en-US" dirty="0"/>
          </a:p>
          <a:p>
            <a:pPr marL="285750" indent="-285750">
              <a:buFont typeface="Wingdings" pitchFamily="2" charset="2"/>
              <a:buChar char="§"/>
            </a:pPr>
            <a:endParaRPr lang="en-US" dirty="0" smtClean="0"/>
          </a:p>
          <a:p>
            <a:pPr marL="285750" indent="-285750">
              <a:buFont typeface="Wingdings" pitchFamily="2" charset="2"/>
              <a:buChar char="§"/>
            </a:pPr>
            <a:endParaRPr lang="en-US" dirty="0"/>
          </a:p>
          <a:p>
            <a:pPr marL="285750" indent="-285750">
              <a:buFont typeface="Wingdings" pitchFamily="2" charset="2"/>
              <a:buChar char="§"/>
            </a:pPr>
            <a:endParaRPr lang="en-US" dirty="0" smtClean="0"/>
          </a:p>
          <a:p>
            <a:pPr marL="285750" indent="-285750">
              <a:buFont typeface="Wingdings" pitchFamily="2" charset="2"/>
              <a:buChar char="§"/>
            </a:pPr>
            <a:endParaRPr lang="en-US" dirty="0"/>
          </a:p>
          <a:p>
            <a:pPr marL="285750" indent="-285750">
              <a:buFont typeface="Wingdings" pitchFamily="2" charset="2"/>
              <a:buChar char="§"/>
            </a:pPr>
            <a:endParaRPr lang="en-US" dirty="0" smtClean="0"/>
          </a:p>
          <a:p>
            <a:pPr marL="285750" indent="-285750">
              <a:buFont typeface="Wingdings" pitchFamily="2" charset="2"/>
              <a:buChar char="§"/>
            </a:pPr>
            <a:endParaRPr lang="en-US" dirty="0" smtClean="0"/>
          </a:p>
          <a:p>
            <a:pPr marL="285750" indent="-285750">
              <a:buFont typeface="Wingdings" pitchFamily="2" charset="2"/>
              <a:buChar char="§"/>
            </a:pPr>
            <a:endParaRPr lang="en-US" dirty="0"/>
          </a:p>
          <a:p>
            <a:endParaRPr lang="en-US" dirty="0"/>
          </a:p>
        </p:txBody>
      </p:sp>
      <p:graphicFrame>
        <p:nvGraphicFramePr>
          <p:cNvPr id="5" name="جدول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58313211"/>
              </p:ext>
            </p:extLst>
          </p:nvPr>
        </p:nvGraphicFramePr>
        <p:xfrm>
          <a:off x="2627784" y="1196752"/>
          <a:ext cx="5453380" cy="2017141"/>
        </p:xfrm>
        <a:graphic>
          <a:graphicData uri="http://schemas.openxmlformats.org/drawingml/2006/table">
            <a:tbl>
              <a:tblPr firstRow="1" firstCol="1" bandRow="1"/>
              <a:tblGrid>
                <a:gridCol w="1025525"/>
                <a:gridCol w="1572895"/>
                <a:gridCol w="664845"/>
                <a:gridCol w="719455"/>
                <a:gridCol w="610870"/>
                <a:gridCol w="859790"/>
              </a:tblGrid>
              <a:tr h="381000">
                <a:tc rowSpan="2"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Story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Load Case/Combo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Direction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Maximum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Average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Ratio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mm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mm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78765"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Roof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1.0617D+0.7Qx Max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9.2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7.941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1.159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2895"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Third floor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1.0617D+0.7Qx Max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7.513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6.546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1.148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8610"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Second floor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1.0617D+0.7Qx Max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5.715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5.025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1.137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4960"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First floor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1.0617D+0.7Qx Max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3.869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3.431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1.128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2885"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Ground floor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1.0617D+0.7Qx Max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2.048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1.846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05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1.109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7" name="جدول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4267065"/>
              </p:ext>
            </p:extLst>
          </p:nvPr>
        </p:nvGraphicFramePr>
        <p:xfrm>
          <a:off x="2483768" y="4221088"/>
          <a:ext cx="5760639" cy="2148078"/>
        </p:xfrm>
        <a:graphic>
          <a:graphicData uri="http://schemas.openxmlformats.org/drawingml/2006/table">
            <a:tbl>
              <a:tblPr firstRow="1" firstCol="1" bandRow="1"/>
              <a:tblGrid>
                <a:gridCol w="1151735"/>
                <a:gridCol w="1450140"/>
                <a:gridCol w="685152"/>
                <a:gridCol w="791163"/>
                <a:gridCol w="791163"/>
                <a:gridCol w="891286"/>
              </a:tblGrid>
              <a:tr h="381000">
                <a:tc rowSpan="2"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05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Story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Load Case/Combo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Direction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Maximum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Average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Ratio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351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mm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mm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90500"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Roof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1.0617D+0.7Qy Max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Y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12.566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11.893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1.057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Third floor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1.0617D+0.7Qy Max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Y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10.098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9.558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1.057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Second floor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1.0617D+0.7Qy Max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Y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7.593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7.18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1.058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First floor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1.0617D+0.7Qy Max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Y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5.054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4.784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1.056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Ground floor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1.0617D+0.7Qy Max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Y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2.68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2.508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05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1.068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" name="عنصر نائب لرقم الشريحة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8B7A0DC-C7A8-4E38-9E21-ADFE0436B18E}" type="slidenum">
              <a:rPr lang="en-US" smtClean="0"/>
              <a:pPr/>
              <a:t>67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3293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صر نائب للمحتوى 3"/>
          <p:cNvSpPr>
            <a:spLocks noGrp="1"/>
          </p:cNvSpPr>
          <p:nvPr>
            <p:ph idx="10"/>
          </p:nvPr>
        </p:nvSpPr>
        <p:spPr>
          <a:xfrm>
            <a:off x="2134072" y="476672"/>
            <a:ext cx="7118448" cy="5516017"/>
          </a:xfrm>
        </p:spPr>
        <p:txBody>
          <a:bodyPr/>
          <a:lstStyle/>
          <a:p>
            <a:pPr marL="285750" indent="-285750">
              <a:buFont typeface="Wingdings" pitchFamily="2" charset="2"/>
              <a:buChar char="ü"/>
            </a:pP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Vertical torsional irregularity </a:t>
            </a:r>
          </a:p>
          <a:p>
            <a:pPr marL="285750" indent="-285750">
              <a:buFont typeface="Wingdings" pitchFamily="2" charset="2"/>
              <a:buChar char="ü"/>
            </a:pPr>
            <a:endParaRPr lang="en-US" sz="16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1. Stiffness 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irregularity – soft story: by inspection, the stories of this structure 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   have  already 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the same stiffness's so this irregularity does not exist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.                       ( 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all stories have shear walls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) 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AutoNum type="arabicPeriod"/>
            </a:pPr>
            <a:endParaRPr lang="en-US" dirty="0" smtClean="0"/>
          </a:p>
          <a:p>
            <a:pPr marL="342900" indent="-342900">
              <a:buAutoNum type="arabicPeriod"/>
            </a:pPr>
            <a:endParaRPr lang="en-US" dirty="0"/>
          </a:p>
          <a:p>
            <a:endParaRPr lang="en-US" dirty="0"/>
          </a:p>
        </p:txBody>
      </p:sp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6" y="2636911"/>
            <a:ext cx="3182937" cy="3133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عنصر نائب لرقم الشريحة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8B7A0DC-C7A8-4E38-9E21-ADFE0436B18E}" type="slidenum">
              <a:rPr lang="en-US" smtClean="0"/>
              <a:pPr/>
              <a:t>68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8860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صر نائب للمحتوى 3"/>
          <p:cNvSpPr>
            <a:spLocks noGrp="1"/>
          </p:cNvSpPr>
          <p:nvPr>
            <p:ph idx="10"/>
          </p:nvPr>
        </p:nvSpPr>
        <p:spPr>
          <a:xfrm>
            <a:off x="2134072" y="548680"/>
            <a:ext cx="6902424" cy="5444009"/>
          </a:xfrm>
        </p:spPr>
        <p:txBody>
          <a:bodyPr/>
          <a:lstStyle/>
          <a:p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2. Weight (mass) irregularity: this is considered when the effective mass of 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   any 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story is 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more 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than 150 percent of the effective mass of an adjacent story, but in this structure all 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 story 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masses are close to each other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en-US" sz="1600" dirty="0">
              <a:latin typeface="Times New Roman" pitchFamily="18" charset="0"/>
              <a:cs typeface="Times New Roman" pitchFamily="18" charset="0"/>
            </a:endParaRPr>
          </a:p>
          <a:p>
            <a:endParaRPr lang="en-US" sz="1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3. Vertical geometry irregularity: by inspection, the horizontal dimension 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of    the 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lateral 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force 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resisting system in any story is not more than 130 percent 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of   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that in adjacent 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story.</a:t>
            </a:r>
          </a:p>
          <a:p>
            <a:endParaRPr lang="en-US" dirty="0"/>
          </a:p>
          <a:p>
            <a:endParaRPr lang="en-US" dirty="0"/>
          </a:p>
        </p:txBody>
      </p:sp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4" y="2636912"/>
            <a:ext cx="4730750" cy="3663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عنصر نائب لرقم الشريحة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8B7A0DC-C7A8-4E38-9E21-ADFE0436B18E}" type="slidenum">
              <a:rPr lang="en-US" smtClean="0"/>
              <a:pPr/>
              <a:t>69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9864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54970A2A-EE12-4410-AB5A-567676A730F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34072" y="435466"/>
            <a:ext cx="6563072" cy="460648"/>
          </a:xfrm>
        </p:spPr>
        <p:txBody>
          <a:bodyPr/>
          <a:lstStyle/>
          <a:p>
            <a:pPr marL="342900" indent="-342900">
              <a:buFont typeface="Wingdings" pitchFamily="2" charset="2"/>
              <a:buChar char="Ø"/>
            </a:pPr>
            <a:r>
              <a:rPr lang="en-US" dirty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Soil investigation 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38FD8704-DC47-4FEE-844B-2103E4BCB9D7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1259632" y="2708920"/>
            <a:ext cx="7884368" cy="3283769"/>
          </a:xfrm>
        </p:spPr>
        <p:txBody>
          <a:bodyPr/>
          <a:lstStyle/>
          <a:p>
            <a:pPr marL="285750" indent="-285750">
              <a:buFont typeface="Wingdings" pitchFamily="2" charset="2"/>
              <a:buChar char="ü"/>
            </a:pP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Based on soil investigation report, the foundations are designed for allowable bearing capacity equal to 3 kg/cm² at depth not less than 2 m (about 4 m ) .</a:t>
            </a:r>
          </a:p>
          <a:p>
            <a:endParaRPr lang="en-US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عنصر نائب لرقم الشريحة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8B7A0DC-C7A8-4E38-9E21-ADFE0436B18E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2981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صر نائب للمحتوى 3"/>
          <p:cNvSpPr>
            <a:spLocks noGrp="1"/>
          </p:cNvSpPr>
          <p:nvPr>
            <p:ph idx="10"/>
          </p:nvPr>
        </p:nvSpPr>
        <p:spPr>
          <a:xfrm>
            <a:off x="2134072" y="548680"/>
            <a:ext cx="7009928" cy="5444009"/>
          </a:xfrm>
        </p:spPr>
        <p:txBody>
          <a:bodyPr/>
          <a:lstStyle/>
          <a:p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4. In-plane discontinuity in vertical lateral –force-resisting 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element : </a:t>
            </a:r>
          </a:p>
          <a:p>
            <a:endParaRPr lang="en-US" sz="1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this 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irregularity does not exist in this structure, because the in-plane offset 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of     the 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lateral 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–   load-resisting 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elements is not greater than the length of those 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     elements.</a:t>
            </a:r>
          </a:p>
          <a:p>
            <a:endParaRPr lang="en-US" sz="16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5. 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Discontinuity in capacity –weak story : all stories have approximately the 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   same 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strength, so weak story does not exist</a:t>
            </a:r>
            <a:r>
              <a:rPr lang="en-US" sz="1600" dirty="0"/>
              <a:t>.</a:t>
            </a:r>
          </a:p>
          <a:p>
            <a:endParaRPr lang="en-US" dirty="0"/>
          </a:p>
        </p:txBody>
      </p:sp>
      <p:sp>
        <p:nvSpPr>
          <p:cNvPr id="2" name="عنصر نائب لرقم الشريحة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8B7A0DC-C7A8-4E38-9E21-ADFE0436B18E}" type="slidenum">
              <a:rPr lang="en-US" smtClean="0"/>
              <a:pPr/>
              <a:t>70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5916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2123728" y="404664"/>
            <a:ext cx="6563072" cy="460648"/>
          </a:xfrm>
        </p:spPr>
        <p:txBody>
          <a:bodyPr/>
          <a:lstStyle/>
          <a:p>
            <a:pPr marL="342900" indent="-342900">
              <a:buFont typeface="Wingdings" pitchFamily="2" charset="2"/>
              <a:buChar char="Ø"/>
            </a:pPr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P – Delta check </a:t>
            </a:r>
            <a:endParaRPr lang="en-US" dirty="0">
              <a:solidFill>
                <a:schemeClr val="tx2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عنصر نائب للمحتوى 3"/>
              <p:cNvSpPr>
                <a:spLocks noGrp="1"/>
              </p:cNvSpPr>
              <p:nvPr>
                <p:ph idx="10"/>
              </p:nvPr>
            </p:nvSpPr>
            <p:spPr>
              <a:xfrm>
                <a:off x="2134072" y="1124744"/>
                <a:ext cx="6563072" cy="5544616"/>
              </a:xfrm>
            </p:spPr>
            <p:txBody>
              <a:bodyPr/>
              <a:lstStyle/>
              <a:p>
                <a:pPr marL="285750" indent="-285750">
                  <a:buFont typeface="Wingdings" pitchFamily="2" charset="2"/>
                  <a:buChar char="ü"/>
                </a:pPr>
                <a14:m>
                  <m:oMath xmlns:m="http://schemas.openxmlformats.org/officeDocument/2006/math">
                    <m:r>
                      <a:rPr lang="en-US" sz="1600" i="1">
                        <a:latin typeface="Cambria Math"/>
                      </a:rPr>
                      <m:t> </m:t>
                    </m:r>
                    <m:r>
                      <a:rPr lang="en-US" sz="1600" i="1">
                        <a:latin typeface="Cambria Math"/>
                      </a:rPr>
                      <m:t>𝜃</m:t>
                    </m:r>
                  </m:oMath>
                </a14:m>
                <a:r>
                  <a:rPr lang="en-US" sz="1600" dirty="0"/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000" i="1">
                            <a:latin typeface="Cambria Math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sz="2000">
                            <a:latin typeface="Cambria Math"/>
                          </a:rPr>
                          <m:t>P</m:t>
                        </m:r>
                        <m:r>
                          <a:rPr lang="en-US" sz="2000">
                            <a:latin typeface="Cambria Math"/>
                          </a:rPr>
                          <m:t> ∆ </m:t>
                        </m:r>
                        <m:r>
                          <m:rPr>
                            <m:sty m:val="p"/>
                          </m:rPr>
                          <a:rPr lang="en-US" sz="2000">
                            <a:latin typeface="Cambria Math"/>
                          </a:rPr>
                          <m:t>Ie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sz="2000">
                            <a:latin typeface="Cambria Math"/>
                          </a:rPr>
                          <m:t>V</m:t>
                        </m:r>
                        <m:r>
                          <a:rPr lang="en-US" sz="2000">
                            <a:latin typeface="Cambria Math"/>
                          </a:rPr>
                          <m:t>  </m:t>
                        </m:r>
                        <m:r>
                          <m:rPr>
                            <m:sty m:val="p"/>
                          </m:rPr>
                          <a:rPr lang="en-US" sz="2000">
                            <a:latin typeface="Cambria Math"/>
                          </a:rPr>
                          <m:t>h</m:t>
                        </m:r>
                        <m:r>
                          <a:rPr lang="en-US" sz="2000">
                            <a:latin typeface="Cambria Math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 sz="2000">
                            <a:latin typeface="Cambria Math"/>
                          </a:rPr>
                          <m:t>Cd</m:t>
                        </m:r>
                      </m:den>
                    </m:f>
                  </m:oMath>
                </a14:m>
                <a:r>
                  <a:rPr lang="en-US" sz="1600" dirty="0"/>
                  <a:t> </a:t>
                </a:r>
                <a:endParaRPr lang="en-US" sz="1600" dirty="0" smtClean="0">
                  <a:latin typeface="Times New Roman" pitchFamily="18" charset="0"/>
                  <a:cs typeface="Times New Roman" pitchFamily="18" charset="0"/>
                </a:endParaRPr>
              </a:p>
              <a:p>
                <a:pPr marL="285750" indent="-285750">
                  <a:buFont typeface="Wingdings" pitchFamily="2" charset="2"/>
                  <a:buChar char="ü"/>
                </a:pPr>
                <a:endParaRPr lang="en-US" sz="1600" dirty="0">
                  <a:latin typeface="Times New Roman" pitchFamily="18" charset="0"/>
                  <a:cs typeface="Times New Roman" pitchFamily="18" charset="0"/>
                </a:endParaRPr>
              </a:p>
              <a:p>
                <a:pPr marL="285750" indent="-285750">
                  <a:buFont typeface="Wingdings" pitchFamily="2" charset="2"/>
                  <a:buChar char="ü"/>
                </a:pPr>
                <a:endParaRPr lang="en-US" sz="1600" dirty="0" smtClean="0">
                  <a:latin typeface="Times New Roman" pitchFamily="18" charset="0"/>
                  <a:cs typeface="Times New Roman" pitchFamily="18" charset="0"/>
                </a:endParaRPr>
              </a:p>
              <a:p>
                <a:pPr marL="285750" indent="-285750">
                  <a:buFont typeface="Wingdings" pitchFamily="2" charset="2"/>
                  <a:buChar char="ü"/>
                </a:pPr>
                <a:r>
                  <a:rPr lang="en-US" sz="1600" dirty="0" smtClean="0">
                    <a:latin typeface="Times New Roman" pitchFamily="18" charset="0"/>
                    <a:cs typeface="Times New Roman" pitchFamily="18" charset="0"/>
                  </a:rPr>
                  <a:t>X – direction </a:t>
                </a:r>
              </a:p>
              <a:p>
                <a:pPr marL="285750" indent="-285750">
                  <a:buFont typeface="Wingdings" pitchFamily="2" charset="2"/>
                  <a:buChar char="ü"/>
                </a:pPr>
                <a:endParaRPr lang="en-US" dirty="0"/>
              </a:p>
              <a:p>
                <a:pPr marL="285750" indent="-285750">
                  <a:buFont typeface="Wingdings" pitchFamily="2" charset="2"/>
                  <a:buChar char="ü"/>
                </a:pPr>
                <a:endParaRPr lang="en-US" dirty="0" smtClean="0"/>
              </a:p>
              <a:p>
                <a:pPr marL="285750" indent="-285750">
                  <a:buFont typeface="Wingdings" pitchFamily="2" charset="2"/>
                  <a:buChar char="ü"/>
                </a:pPr>
                <a:endParaRPr lang="en-US" dirty="0"/>
              </a:p>
              <a:p>
                <a:pPr marL="285750" indent="-285750">
                  <a:buFont typeface="Wingdings" pitchFamily="2" charset="2"/>
                  <a:buChar char="ü"/>
                </a:pPr>
                <a:endParaRPr lang="en-US" dirty="0" smtClean="0"/>
              </a:p>
              <a:p>
                <a:pPr marL="285750" indent="-285750">
                  <a:buFont typeface="Wingdings" pitchFamily="2" charset="2"/>
                  <a:buChar char="ü"/>
                </a:pPr>
                <a:endParaRPr lang="en-US" dirty="0"/>
              </a:p>
              <a:p>
                <a:pPr marL="285750" indent="-285750">
                  <a:buFont typeface="Wingdings" pitchFamily="2" charset="2"/>
                  <a:buChar char="ü"/>
                </a:pPr>
                <a:endParaRPr lang="en-US" dirty="0" smtClean="0"/>
              </a:p>
              <a:p>
                <a:pPr marL="285750" indent="-285750">
                  <a:buFont typeface="Wingdings" pitchFamily="2" charset="2"/>
                  <a:buChar char="ü"/>
                </a:pPr>
                <a:endParaRPr lang="en-US" dirty="0"/>
              </a:p>
              <a:p>
                <a:endParaRPr lang="en-US" dirty="0"/>
              </a:p>
              <a:p>
                <a:pPr marL="285750" indent="-285750">
                  <a:buFont typeface="Wingdings" pitchFamily="2" charset="2"/>
                  <a:buChar char="ü"/>
                </a:pPr>
                <a:r>
                  <a:rPr lang="en-US" sz="1600" dirty="0" smtClean="0">
                    <a:latin typeface="Times New Roman" pitchFamily="18" charset="0"/>
                    <a:cs typeface="Times New Roman" pitchFamily="18" charset="0"/>
                  </a:rPr>
                  <a:t>Y – direction </a:t>
                </a:r>
              </a:p>
              <a:p>
                <a:endParaRPr lang="en-US" dirty="0"/>
              </a:p>
              <a:p>
                <a:endParaRPr lang="en-US" dirty="0" smtClean="0"/>
              </a:p>
              <a:p>
                <a:pPr marL="285750" indent="-285750">
                  <a:buFont typeface="Wingdings" pitchFamily="2" charset="2"/>
                  <a:buChar char="ü"/>
                </a:pPr>
                <a:endParaRPr lang="en-US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4" name="عنصر نائب للمحتوى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0"/>
              </p:nvPr>
            </p:nvSpPr>
            <p:spPr>
              <a:xfrm>
                <a:off x="2134072" y="1124744"/>
                <a:ext cx="6563072" cy="5544616"/>
              </a:xfr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5" name="جدول 4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026554493"/>
                  </p:ext>
                </p:extLst>
              </p:nvPr>
            </p:nvGraphicFramePr>
            <p:xfrm>
              <a:off x="2627784" y="2492896"/>
              <a:ext cx="5420360" cy="1525524"/>
            </p:xfrm>
            <a:graphic>
              <a:graphicData uri="http://schemas.openxmlformats.org/drawingml/2006/table">
                <a:tbl>
                  <a:tblPr firstRow="1" firstCol="1" bandRow="1"/>
                  <a:tblGrid>
                    <a:gridCol w="1063985"/>
                    <a:gridCol w="1063985"/>
                    <a:gridCol w="800970"/>
                    <a:gridCol w="1549840"/>
                    <a:gridCol w="941580"/>
                  </a:tblGrid>
                  <a:tr h="190500">
                    <a:tc rowSpan="2">
                      <a:txBody>
                        <a:bodyPr/>
                        <a:lstStyle/>
                        <a:p>
                          <a:pPr algn="ctr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100" dirty="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Story</a:t>
                          </a:r>
                          <a:endParaRPr lang="en-US" sz="1200" dirty="0">
                            <a:effectLst/>
                            <a:latin typeface="Times New Roman"/>
                            <a:ea typeface="Times New Roman"/>
                            <a:cs typeface="Arial"/>
                          </a:endParaRPr>
                        </a:p>
                      </a:txBody>
                      <a:tcPr marL="68580" marR="68580" marT="0" marB="0" anchor="ctr">
                        <a:lnL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P</a:t>
                          </a:r>
                          <a:endParaRPr lang="en-US" sz="1200">
                            <a:effectLst/>
                            <a:latin typeface="Times New Roman"/>
                            <a:ea typeface="Times New Roman"/>
                            <a:cs typeface="Arial"/>
                          </a:endParaRPr>
                        </a:p>
                      </a:txBody>
                      <a:tcPr marL="68580" marR="68580" marT="0" marB="0" anchor="ctr">
                        <a:lnL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V</a:t>
                          </a:r>
                          <a:r>
                            <a:rPr lang="en-US" sz="1100" baseline="-2500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X</a:t>
                          </a:r>
                          <a:endParaRPr lang="en-US" sz="1200">
                            <a:effectLst/>
                            <a:latin typeface="Times New Roman"/>
                            <a:ea typeface="Times New Roman"/>
                            <a:cs typeface="Arial"/>
                          </a:endParaRPr>
                        </a:p>
                      </a:txBody>
                      <a:tcPr marL="68580" marR="68580" marT="0" marB="0" anchor="ctr">
                        <a:lnL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rowSpan="2">
                      <a:txBody>
                        <a:bodyPr/>
                        <a:lstStyle/>
                        <a:p>
                          <a:pPr algn="ctr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In elastic drift in X – direction ( m )</a:t>
                          </a:r>
                          <a:endParaRPr lang="en-US" sz="1200">
                            <a:effectLst/>
                            <a:latin typeface="Times New Roman"/>
                            <a:ea typeface="Times New Roman"/>
                            <a:cs typeface="Arial"/>
                          </a:endParaRPr>
                        </a:p>
                      </a:txBody>
                      <a:tcPr marL="68580" marR="68580" marT="0" marB="0" anchor="ctr">
                        <a:lnL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rowSpan="2">
                      <a:txBody>
                        <a:bodyPr/>
                        <a:lstStyle/>
                        <a:p>
                          <a:pPr algn="ctr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100" i="1">
                                    <a:effectLst/>
                                    <a:latin typeface="Cambria Math"/>
                                    <a:ea typeface="Times New Roman"/>
                                    <a:cs typeface="Times New Roman"/>
                                  </a:rPr>
                                  <m:t>𝜃</m:t>
                                </m:r>
                              </m:oMath>
                            </m:oMathPara>
                          </a14:m>
                          <a:endParaRPr lang="en-US" sz="1200" dirty="0">
                            <a:effectLst/>
                            <a:latin typeface="Times New Roman"/>
                            <a:ea typeface="Times New Roman"/>
                            <a:cs typeface="Arial"/>
                          </a:endParaRPr>
                        </a:p>
                      </a:txBody>
                      <a:tcPr marL="68580" marR="68580" marT="0" marB="0" anchor="ctr">
                        <a:lnL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190500">
                    <a:tc v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kN</a:t>
                          </a:r>
                          <a:endParaRPr lang="en-US" sz="1200">
                            <a:effectLst/>
                            <a:latin typeface="Times New Roman"/>
                            <a:ea typeface="Times New Roman"/>
                            <a:cs typeface="Arial"/>
                          </a:endParaRPr>
                        </a:p>
                      </a:txBody>
                      <a:tcPr marL="68580" marR="68580" marT="0" marB="0" anchor="ctr">
                        <a:lnL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kN</a:t>
                          </a:r>
                          <a:endParaRPr lang="en-US" sz="1200">
                            <a:effectLst/>
                            <a:latin typeface="Times New Roman"/>
                            <a:ea typeface="Times New Roman"/>
                            <a:cs typeface="Arial"/>
                          </a:endParaRPr>
                        </a:p>
                      </a:txBody>
                      <a:tcPr marL="68580" marR="68580" marT="0" marB="0" anchor="ctr">
                        <a:lnL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v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</a:tr>
                  <a:tr h="190500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Roof</a:t>
                          </a:r>
                          <a:endParaRPr lang="en-US" sz="1200">
                            <a:effectLst/>
                            <a:latin typeface="Times New Roman"/>
                            <a:ea typeface="Times New Roman"/>
                            <a:cs typeface="Arial"/>
                          </a:endParaRPr>
                        </a:p>
                      </a:txBody>
                      <a:tcPr marL="68580" marR="68580" marT="0" marB="0" anchor="ctr">
                        <a:lnL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25415.01</a:t>
                          </a:r>
                          <a:endParaRPr lang="en-US" sz="1200">
                            <a:effectLst/>
                            <a:latin typeface="Times New Roman"/>
                            <a:ea typeface="Times New Roman"/>
                            <a:cs typeface="Arial"/>
                          </a:endParaRPr>
                        </a:p>
                      </a:txBody>
                      <a:tcPr marL="68580" marR="68580" marT="0" marB="0" anchor="ctr">
                        <a:lnL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5079.49</a:t>
                          </a:r>
                          <a:endParaRPr lang="en-US" sz="1200">
                            <a:effectLst/>
                            <a:latin typeface="Times New Roman"/>
                            <a:ea typeface="Times New Roman"/>
                            <a:cs typeface="Arial"/>
                          </a:endParaRPr>
                        </a:p>
                      </a:txBody>
                      <a:tcPr marL="68580" marR="68580" marT="0" marB="0" anchor="ctr">
                        <a:lnL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0.00677248</a:t>
                          </a:r>
                          <a:endParaRPr lang="en-US" sz="1200">
                            <a:effectLst/>
                            <a:latin typeface="Times New Roman"/>
                            <a:ea typeface="Times New Roman"/>
                            <a:cs typeface="Arial"/>
                          </a:endParaRPr>
                        </a:p>
                      </a:txBody>
                      <a:tcPr marL="68580" marR="68580" marT="0" marB="0" anchor="ctr">
                        <a:lnL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0.002036</a:t>
                          </a:r>
                          <a:endParaRPr lang="en-US" sz="1200">
                            <a:effectLst/>
                            <a:latin typeface="Times New Roman"/>
                            <a:ea typeface="Times New Roman"/>
                            <a:cs typeface="Arial"/>
                          </a:endParaRPr>
                        </a:p>
                      </a:txBody>
                      <a:tcPr marL="68580" marR="68580" marT="0" marB="0" anchor="ctr">
                        <a:lnL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190500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Third floor</a:t>
                          </a:r>
                          <a:endParaRPr lang="en-US" sz="1200">
                            <a:effectLst/>
                            <a:latin typeface="Times New Roman"/>
                            <a:ea typeface="Times New Roman"/>
                            <a:cs typeface="Arial"/>
                          </a:endParaRPr>
                        </a:p>
                      </a:txBody>
                      <a:tcPr marL="68580" marR="68580" marT="0" marB="0" anchor="ctr">
                        <a:lnL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58773.31</a:t>
                          </a:r>
                          <a:endParaRPr lang="en-US" sz="1200">
                            <a:effectLst/>
                            <a:latin typeface="Times New Roman"/>
                            <a:ea typeface="Times New Roman"/>
                            <a:cs typeface="Arial"/>
                          </a:endParaRPr>
                        </a:p>
                      </a:txBody>
                      <a:tcPr marL="68580" marR="68580" marT="0" marB="0" anchor="ctr">
                        <a:lnL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8969.39</a:t>
                          </a:r>
                          <a:endParaRPr lang="en-US" sz="1200">
                            <a:effectLst/>
                            <a:latin typeface="Times New Roman"/>
                            <a:ea typeface="Times New Roman"/>
                            <a:cs typeface="Arial"/>
                          </a:endParaRPr>
                        </a:p>
                      </a:txBody>
                      <a:tcPr marL="68580" marR="68580" marT="0" marB="0" anchor="ctr">
                        <a:lnL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0.00722176</a:t>
                          </a:r>
                          <a:endParaRPr lang="en-US" sz="1200">
                            <a:effectLst/>
                            <a:latin typeface="Times New Roman"/>
                            <a:ea typeface="Times New Roman"/>
                            <a:cs typeface="Arial"/>
                          </a:endParaRPr>
                        </a:p>
                      </a:txBody>
                      <a:tcPr marL="68580" marR="68580" marT="0" marB="0" anchor="ctr">
                        <a:lnL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0.002844</a:t>
                          </a:r>
                          <a:endParaRPr lang="en-US" sz="1200">
                            <a:effectLst/>
                            <a:latin typeface="Times New Roman"/>
                            <a:ea typeface="Times New Roman"/>
                            <a:cs typeface="Arial"/>
                          </a:endParaRPr>
                        </a:p>
                      </a:txBody>
                      <a:tcPr marL="68580" marR="68580" marT="0" marB="0" anchor="ctr">
                        <a:lnL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190500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Second floor</a:t>
                          </a:r>
                          <a:endParaRPr lang="en-US" sz="1200">
                            <a:effectLst/>
                            <a:latin typeface="Times New Roman"/>
                            <a:ea typeface="Times New Roman"/>
                            <a:cs typeface="Arial"/>
                          </a:endParaRPr>
                        </a:p>
                      </a:txBody>
                      <a:tcPr marL="68580" marR="68580" marT="0" marB="0" anchor="ctr">
                        <a:lnL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91524.28</a:t>
                          </a:r>
                          <a:endParaRPr lang="en-US" sz="1200">
                            <a:effectLst/>
                            <a:latin typeface="Times New Roman"/>
                            <a:ea typeface="Times New Roman"/>
                            <a:cs typeface="Arial"/>
                          </a:endParaRPr>
                        </a:p>
                      </a:txBody>
                      <a:tcPr marL="68580" marR="68580" marT="0" marB="0" anchor="ctr">
                        <a:lnL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11715.24</a:t>
                          </a:r>
                          <a:endParaRPr lang="en-US" sz="1200">
                            <a:effectLst/>
                            <a:latin typeface="Times New Roman"/>
                            <a:ea typeface="Times New Roman"/>
                            <a:cs typeface="Arial"/>
                          </a:endParaRPr>
                        </a:p>
                      </a:txBody>
                      <a:tcPr marL="68580" marR="68580" marT="0" marB="0" anchor="ctr">
                        <a:lnL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0.00753792</a:t>
                          </a:r>
                          <a:endParaRPr lang="en-US" sz="1200">
                            <a:effectLst/>
                            <a:latin typeface="Times New Roman"/>
                            <a:ea typeface="Times New Roman"/>
                            <a:cs typeface="Arial"/>
                          </a:endParaRPr>
                        </a:p>
                      </a:txBody>
                      <a:tcPr marL="68580" marR="68580" marT="0" marB="0" anchor="ctr">
                        <a:lnL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0.003539</a:t>
                          </a:r>
                          <a:endParaRPr lang="en-US" sz="1200">
                            <a:effectLst/>
                            <a:latin typeface="Times New Roman"/>
                            <a:ea typeface="Times New Roman"/>
                            <a:cs typeface="Arial"/>
                          </a:endParaRPr>
                        </a:p>
                      </a:txBody>
                      <a:tcPr marL="68580" marR="68580" marT="0" marB="0" anchor="ctr">
                        <a:lnL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190500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First floor</a:t>
                          </a:r>
                          <a:endParaRPr lang="en-US" sz="1200">
                            <a:effectLst/>
                            <a:latin typeface="Times New Roman"/>
                            <a:ea typeface="Times New Roman"/>
                            <a:cs typeface="Arial"/>
                          </a:endParaRPr>
                        </a:p>
                      </a:txBody>
                      <a:tcPr marL="68580" marR="68580" marT="0" marB="0" anchor="ctr">
                        <a:lnL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122439.58</a:t>
                          </a:r>
                          <a:endParaRPr lang="en-US" sz="1200">
                            <a:effectLst/>
                            <a:latin typeface="Times New Roman"/>
                            <a:ea typeface="Times New Roman"/>
                            <a:cs typeface="Arial"/>
                          </a:endParaRPr>
                        </a:p>
                      </a:txBody>
                      <a:tcPr marL="68580" marR="68580" marT="0" marB="0" anchor="ctr">
                        <a:lnL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13579.45</a:t>
                          </a:r>
                          <a:endParaRPr lang="en-US" sz="1200">
                            <a:effectLst/>
                            <a:latin typeface="Times New Roman"/>
                            <a:ea typeface="Times New Roman"/>
                            <a:cs typeface="Arial"/>
                          </a:endParaRPr>
                        </a:p>
                      </a:txBody>
                      <a:tcPr marL="68580" marR="68580" marT="0" marB="0" anchor="ctr">
                        <a:lnL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0.00745472</a:t>
                          </a:r>
                          <a:endParaRPr lang="en-US" sz="1200">
                            <a:effectLst/>
                            <a:latin typeface="Times New Roman"/>
                            <a:ea typeface="Times New Roman"/>
                            <a:cs typeface="Arial"/>
                          </a:endParaRPr>
                        </a:p>
                      </a:txBody>
                      <a:tcPr marL="68580" marR="68580" marT="0" marB="0" anchor="ctr">
                        <a:lnL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0.004039</a:t>
                          </a:r>
                          <a:endParaRPr lang="en-US" sz="1200">
                            <a:effectLst/>
                            <a:latin typeface="Times New Roman"/>
                            <a:ea typeface="Times New Roman"/>
                            <a:cs typeface="Arial"/>
                          </a:endParaRPr>
                        </a:p>
                      </a:txBody>
                      <a:tcPr marL="68580" marR="68580" marT="0" marB="0" anchor="ctr">
                        <a:lnL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190500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Ground floor</a:t>
                          </a:r>
                          <a:endParaRPr lang="en-US" sz="1200">
                            <a:effectLst/>
                            <a:latin typeface="Times New Roman"/>
                            <a:ea typeface="Times New Roman"/>
                            <a:cs typeface="Arial"/>
                          </a:endParaRPr>
                        </a:p>
                      </a:txBody>
                      <a:tcPr marL="68580" marR="68580" marT="0" marB="0" anchor="ctr">
                        <a:lnL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161514.95</a:t>
                          </a:r>
                          <a:endParaRPr lang="en-US" sz="1200">
                            <a:effectLst/>
                            <a:latin typeface="Times New Roman"/>
                            <a:ea typeface="Times New Roman"/>
                            <a:cs typeface="Arial"/>
                          </a:endParaRPr>
                        </a:p>
                      </a:txBody>
                      <a:tcPr marL="68580" marR="68580" marT="0" marB="0" anchor="ctr">
                        <a:lnL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15003.49</a:t>
                          </a:r>
                          <a:endParaRPr lang="en-US" sz="1200">
                            <a:effectLst/>
                            <a:latin typeface="Times New Roman"/>
                            <a:ea typeface="Times New Roman"/>
                            <a:cs typeface="Arial"/>
                          </a:endParaRPr>
                        </a:p>
                      </a:txBody>
                      <a:tcPr marL="68580" marR="68580" marT="0" marB="0" anchor="ctr">
                        <a:lnL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0.00642304</a:t>
                          </a:r>
                          <a:endParaRPr lang="en-US" sz="1200">
                            <a:effectLst/>
                            <a:latin typeface="Times New Roman"/>
                            <a:ea typeface="Times New Roman"/>
                            <a:cs typeface="Arial"/>
                          </a:endParaRPr>
                        </a:p>
                      </a:txBody>
                      <a:tcPr marL="68580" marR="68580" marT="0" marB="0" anchor="ctr">
                        <a:lnL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100" dirty="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0.004155</a:t>
                          </a:r>
                          <a:endParaRPr lang="en-US" sz="1200" dirty="0">
                            <a:effectLst/>
                            <a:latin typeface="Times New Roman"/>
                            <a:ea typeface="Times New Roman"/>
                            <a:cs typeface="Arial"/>
                          </a:endParaRPr>
                        </a:p>
                      </a:txBody>
                      <a:tcPr marL="68580" marR="68580" marT="0" marB="0" anchor="ctr">
                        <a:lnL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5" name="جدول 4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026554493"/>
                  </p:ext>
                </p:extLst>
              </p:nvPr>
            </p:nvGraphicFramePr>
            <p:xfrm>
              <a:off x="2627784" y="2492896"/>
              <a:ext cx="5420360" cy="1525524"/>
            </p:xfrm>
            <a:graphic>
              <a:graphicData uri="http://schemas.openxmlformats.org/drawingml/2006/table">
                <a:tbl>
                  <a:tblPr firstRow="1" firstCol="1" bandRow="1"/>
                  <a:tblGrid>
                    <a:gridCol w="1063985"/>
                    <a:gridCol w="1063985"/>
                    <a:gridCol w="800970"/>
                    <a:gridCol w="1549840"/>
                    <a:gridCol w="941580"/>
                  </a:tblGrid>
                  <a:tr h="217932">
                    <a:tc rowSpan="2">
                      <a:txBody>
                        <a:bodyPr/>
                        <a:lstStyle/>
                        <a:p>
                          <a:pPr algn="ctr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100" dirty="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Story</a:t>
                          </a:r>
                          <a:endParaRPr lang="en-US" sz="1200" dirty="0">
                            <a:effectLst/>
                            <a:latin typeface="Times New Roman"/>
                            <a:ea typeface="Times New Roman"/>
                            <a:cs typeface="Arial"/>
                          </a:endParaRPr>
                        </a:p>
                      </a:txBody>
                      <a:tcPr marL="68580" marR="68580" marT="0" marB="0" anchor="ctr">
                        <a:lnL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P</a:t>
                          </a:r>
                          <a:endParaRPr lang="en-US" sz="1200">
                            <a:effectLst/>
                            <a:latin typeface="Times New Roman"/>
                            <a:ea typeface="Times New Roman"/>
                            <a:cs typeface="Arial"/>
                          </a:endParaRPr>
                        </a:p>
                      </a:txBody>
                      <a:tcPr marL="68580" marR="68580" marT="0" marB="0" anchor="ctr">
                        <a:lnL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V</a:t>
                          </a:r>
                          <a:r>
                            <a:rPr lang="en-US" sz="1100" baseline="-2500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X</a:t>
                          </a:r>
                          <a:endParaRPr lang="en-US" sz="1200">
                            <a:effectLst/>
                            <a:latin typeface="Times New Roman"/>
                            <a:ea typeface="Times New Roman"/>
                            <a:cs typeface="Arial"/>
                          </a:endParaRPr>
                        </a:p>
                      </a:txBody>
                      <a:tcPr marL="68580" marR="68580" marT="0" marB="0" anchor="ctr">
                        <a:lnL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rowSpan="2">
                      <a:txBody>
                        <a:bodyPr/>
                        <a:lstStyle/>
                        <a:p>
                          <a:pPr algn="ctr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In elastic drift in X – direction ( m )</a:t>
                          </a:r>
                          <a:endParaRPr lang="en-US" sz="1200">
                            <a:effectLst/>
                            <a:latin typeface="Times New Roman"/>
                            <a:ea typeface="Times New Roman"/>
                            <a:cs typeface="Arial"/>
                          </a:endParaRPr>
                        </a:p>
                      </a:txBody>
                      <a:tcPr marL="68580" marR="68580" marT="0" marB="0" anchor="ctr">
                        <a:lnL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rowSpan="2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 anchor="ctr">
                        <a:lnL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3"/>
                          <a:stretch>
                            <a:fillRect l="-477273" t="-4225" r="-649" b="-269014"/>
                          </a:stretch>
                        </a:blipFill>
                      </a:tcPr>
                    </a:tc>
                  </a:tr>
                  <a:tr h="217932">
                    <a:tc v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kN</a:t>
                          </a:r>
                          <a:endParaRPr lang="en-US" sz="1200">
                            <a:effectLst/>
                            <a:latin typeface="Times New Roman"/>
                            <a:ea typeface="Times New Roman"/>
                            <a:cs typeface="Arial"/>
                          </a:endParaRPr>
                        </a:p>
                      </a:txBody>
                      <a:tcPr marL="68580" marR="68580" marT="0" marB="0" anchor="ctr">
                        <a:lnL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kN</a:t>
                          </a:r>
                          <a:endParaRPr lang="en-US" sz="1200">
                            <a:effectLst/>
                            <a:latin typeface="Times New Roman"/>
                            <a:ea typeface="Times New Roman"/>
                            <a:cs typeface="Arial"/>
                          </a:endParaRPr>
                        </a:p>
                      </a:txBody>
                      <a:tcPr marL="68580" marR="68580" marT="0" marB="0" anchor="ctr">
                        <a:lnL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v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</a:tr>
                  <a:tr h="217932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Roof</a:t>
                          </a:r>
                          <a:endParaRPr lang="en-US" sz="1200">
                            <a:effectLst/>
                            <a:latin typeface="Times New Roman"/>
                            <a:ea typeface="Times New Roman"/>
                            <a:cs typeface="Arial"/>
                          </a:endParaRPr>
                        </a:p>
                      </a:txBody>
                      <a:tcPr marL="68580" marR="68580" marT="0" marB="0" anchor="ctr">
                        <a:lnL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25415.01</a:t>
                          </a:r>
                          <a:endParaRPr lang="en-US" sz="1200">
                            <a:effectLst/>
                            <a:latin typeface="Times New Roman"/>
                            <a:ea typeface="Times New Roman"/>
                            <a:cs typeface="Arial"/>
                          </a:endParaRPr>
                        </a:p>
                      </a:txBody>
                      <a:tcPr marL="68580" marR="68580" marT="0" marB="0" anchor="ctr">
                        <a:lnL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5079.49</a:t>
                          </a:r>
                          <a:endParaRPr lang="en-US" sz="1200">
                            <a:effectLst/>
                            <a:latin typeface="Times New Roman"/>
                            <a:ea typeface="Times New Roman"/>
                            <a:cs typeface="Arial"/>
                          </a:endParaRPr>
                        </a:p>
                      </a:txBody>
                      <a:tcPr marL="68580" marR="68580" marT="0" marB="0" anchor="ctr">
                        <a:lnL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0.00677248</a:t>
                          </a:r>
                          <a:endParaRPr lang="en-US" sz="1200">
                            <a:effectLst/>
                            <a:latin typeface="Times New Roman"/>
                            <a:ea typeface="Times New Roman"/>
                            <a:cs typeface="Arial"/>
                          </a:endParaRPr>
                        </a:p>
                      </a:txBody>
                      <a:tcPr marL="68580" marR="68580" marT="0" marB="0" anchor="ctr">
                        <a:lnL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0.002036</a:t>
                          </a:r>
                          <a:endParaRPr lang="en-US" sz="1200">
                            <a:effectLst/>
                            <a:latin typeface="Times New Roman"/>
                            <a:ea typeface="Times New Roman"/>
                            <a:cs typeface="Arial"/>
                          </a:endParaRPr>
                        </a:p>
                      </a:txBody>
                      <a:tcPr marL="68580" marR="68580" marT="0" marB="0" anchor="ctr">
                        <a:lnL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217932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Third floor</a:t>
                          </a:r>
                          <a:endParaRPr lang="en-US" sz="1200">
                            <a:effectLst/>
                            <a:latin typeface="Times New Roman"/>
                            <a:ea typeface="Times New Roman"/>
                            <a:cs typeface="Arial"/>
                          </a:endParaRPr>
                        </a:p>
                      </a:txBody>
                      <a:tcPr marL="68580" marR="68580" marT="0" marB="0" anchor="ctr">
                        <a:lnL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58773.31</a:t>
                          </a:r>
                          <a:endParaRPr lang="en-US" sz="1200">
                            <a:effectLst/>
                            <a:latin typeface="Times New Roman"/>
                            <a:ea typeface="Times New Roman"/>
                            <a:cs typeface="Arial"/>
                          </a:endParaRPr>
                        </a:p>
                      </a:txBody>
                      <a:tcPr marL="68580" marR="68580" marT="0" marB="0" anchor="ctr">
                        <a:lnL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8969.39</a:t>
                          </a:r>
                          <a:endParaRPr lang="en-US" sz="1200">
                            <a:effectLst/>
                            <a:latin typeface="Times New Roman"/>
                            <a:ea typeface="Times New Roman"/>
                            <a:cs typeface="Arial"/>
                          </a:endParaRPr>
                        </a:p>
                      </a:txBody>
                      <a:tcPr marL="68580" marR="68580" marT="0" marB="0" anchor="ctr">
                        <a:lnL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0.00722176</a:t>
                          </a:r>
                          <a:endParaRPr lang="en-US" sz="1200">
                            <a:effectLst/>
                            <a:latin typeface="Times New Roman"/>
                            <a:ea typeface="Times New Roman"/>
                            <a:cs typeface="Arial"/>
                          </a:endParaRPr>
                        </a:p>
                      </a:txBody>
                      <a:tcPr marL="68580" marR="68580" marT="0" marB="0" anchor="ctr">
                        <a:lnL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0.002844</a:t>
                          </a:r>
                          <a:endParaRPr lang="en-US" sz="1200">
                            <a:effectLst/>
                            <a:latin typeface="Times New Roman"/>
                            <a:ea typeface="Times New Roman"/>
                            <a:cs typeface="Arial"/>
                          </a:endParaRPr>
                        </a:p>
                      </a:txBody>
                      <a:tcPr marL="68580" marR="68580" marT="0" marB="0" anchor="ctr">
                        <a:lnL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217932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Second floor</a:t>
                          </a:r>
                          <a:endParaRPr lang="en-US" sz="1200">
                            <a:effectLst/>
                            <a:latin typeface="Times New Roman"/>
                            <a:ea typeface="Times New Roman"/>
                            <a:cs typeface="Arial"/>
                          </a:endParaRPr>
                        </a:p>
                      </a:txBody>
                      <a:tcPr marL="68580" marR="68580" marT="0" marB="0" anchor="ctr">
                        <a:lnL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91524.28</a:t>
                          </a:r>
                          <a:endParaRPr lang="en-US" sz="1200">
                            <a:effectLst/>
                            <a:latin typeface="Times New Roman"/>
                            <a:ea typeface="Times New Roman"/>
                            <a:cs typeface="Arial"/>
                          </a:endParaRPr>
                        </a:p>
                      </a:txBody>
                      <a:tcPr marL="68580" marR="68580" marT="0" marB="0" anchor="ctr">
                        <a:lnL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11715.24</a:t>
                          </a:r>
                          <a:endParaRPr lang="en-US" sz="1200">
                            <a:effectLst/>
                            <a:latin typeface="Times New Roman"/>
                            <a:ea typeface="Times New Roman"/>
                            <a:cs typeface="Arial"/>
                          </a:endParaRPr>
                        </a:p>
                      </a:txBody>
                      <a:tcPr marL="68580" marR="68580" marT="0" marB="0" anchor="ctr">
                        <a:lnL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0.00753792</a:t>
                          </a:r>
                          <a:endParaRPr lang="en-US" sz="1200">
                            <a:effectLst/>
                            <a:latin typeface="Times New Roman"/>
                            <a:ea typeface="Times New Roman"/>
                            <a:cs typeface="Arial"/>
                          </a:endParaRPr>
                        </a:p>
                      </a:txBody>
                      <a:tcPr marL="68580" marR="68580" marT="0" marB="0" anchor="ctr">
                        <a:lnL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0.003539</a:t>
                          </a:r>
                          <a:endParaRPr lang="en-US" sz="1200">
                            <a:effectLst/>
                            <a:latin typeface="Times New Roman"/>
                            <a:ea typeface="Times New Roman"/>
                            <a:cs typeface="Arial"/>
                          </a:endParaRPr>
                        </a:p>
                      </a:txBody>
                      <a:tcPr marL="68580" marR="68580" marT="0" marB="0" anchor="ctr">
                        <a:lnL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217932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First floor</a:t>
                          </a:r>
                          <a:endParaRPr lang="en-US" sz="1200">
                            <a:effectLst/>
                            <a:latin typeface="Times New Roman"/>
                            <a:ea typeface="Times New Roman"/>
                            <a:cs typeface="Arial"/>
                          </a:endParaRPr>
                        </a:p>
                      </a:txBody>
                      <a:tcPr marL="68580" marR="68580" marT="0" marB="0" anchor="ctr">
                        <a:lnL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122439.58</a:t>
                          </a:r>
                          <a:endParaRPr lang="en-US" sz="1200">
                            <a:effectLst/>
                            <a:latin typeface="Times New Roman"/>
                            <a:ea typeface="Times New Roman"/>
                            <a:cs typeface="Arial"/>
                          </a:endParaRPr>
                        </a:p>
                      </a:txBody>
                      <a:tcPr marL="68580" marR="68580" marT="0" marB="0" anchor="ctr">
                        <a:lnL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13579.45</a:t>
                          </a:r>
                          <a:endParaRPr lang="en-US" sz="1200">
                            <a:effectLst/>
                            <a:latin typeface="Times New Roman"/>
                            <a:ea typeface="Times New Roman"/>
                            <a:cs typeface="Arial"/>
                          </a:endParaRPr>
                        </a:p>
                      </a:txBody>
                      <a:tcPr marL="68580" marR="68580" marT="0" marB="0" anchor="ctr">
                        <a:lnL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0.00745472</a:t>
                          </a:r>
                          <a:endParaRPr lang="en-US" sz="1200">
                            <a:effectLst/>
                            <a:latin typeface="Times New Roman"/>
                            <a:ea typeface="Times New Roman"/>
                            <a:cs typeface="Arial"/>
                          </a:endParaRPr>
                        </a:p>
                      </a:txBody>
                      <a:tcPr marL="68580" marR="68580" marT="0" marB="0" anchor="ctr">
                        <a:lnL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0.004039</a:t>
                          </a:r>
                          <a:endParaRPr lang="en-US" sz="1200">
                            <a:effectLst/>
                            <a:latin typeface="Times New Roman"/>
                            <a:ea typeface="Times New Roman"/>
                            <a:cs typeface="Arial"/>
                          </a:endParaRPr>
                        </a:p>
                      </a:txBody>
                      <a:tcPr marL="68580" marR="68580" marT="0" marB="0" anchor="ctr">
                        <a:lnL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217932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Ground floor</a:t>
                          </a:r>
                          <a:endParaRPr lang="en-US" sz="1200">
                            <a:effectLst/>
                            <a:latin typeface="Times New Roman"/>
                            <a:ea typeface="Times New Roman"/>
                            <a:cs typeface="Arial"/>
                          </a:endParaRPr>
                        </a:p>
                      </a:txBody>
                      <a:tcPr marL="68580" marR="68580" marT="0" marB="0" anchor="ctr">
                        <a:lnL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161514.95</a:t>
                          </a:r>
                          <a:endParaRPr lang="en-US" sz="1200">
                            <a:effectLst/>
                            <a:latin typeface="Times New Roman"/>
                            <a:ea typeface="Times New Roman"/>
                            <a:cs typeface="Arial"/>
                          </a:endParaRPr>
                        </a:p>
                      </a:txBody>
                      <a:tcPr marL="68580" marR="68580" marT="0" marB="0" anchor="ctr">
                        <a:lnL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15003.49</a:t>
                          </a:r>
                          <a:endParaRPr lang="en-US" sz="1200">
                            <a:effectLst/>
                            <a:latin typeface="Times New Roman"/>
                            <a:ea typeface="Times New Roman"/>
                            <a:cs typeface="Arial"/>
                          </a:endParaRPr>
                        </a:p>
                      </a:txBody>
                      <a:tcPr marL="68580" marR="68580" marT="0" marB="0" anchor="ctr">
                        <a:lnL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0.00642304</a:t>
                          </a:r>
                          <a:endParaRPr lang="en-US" sz="1200">
                            <a:effectLst/>
                            <a:latin typeface="Times New Roman"/>
                            <a:ea typeface="Times New Roman"/>
                            <a:cs typeface="Arial"/>
                          </a:endParaRPr>
                        </a:p>
                      </a:txBody>
                      <a:tcPr marL="68580" marR="68580" marT="0" marB="0" anchor="ctr">
                        <a:lnL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100" dirty="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0.004155</a:t>
                          </a:r>
                          <a:endParaRPr lang="en-US" sz="1200" dirty="0">
                            <a:effectLst/>
                            <a:latin typeface="Times New Roman"/>
                            <a:ea typeface="Times New Roman"/>
                            <a:cs typeface="Arial"/>
                          </a:endParaRPr>
                        </a:p>
                      </a:txBody>
                      <a:tcPr marL="68580" marR="68580" marT="0" marB="0" anchor="ctr">
                        <a:lnL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6" name="جدول 5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270801533"/>
                  </p:ext>
                </p:extLst>
              </p:nvPr>
            </p:nvGraphicFramePr>
            <p:xfrm>
              <a:off x="2699792" y="5013176"/>
              <a:ext cx="5305425" cy="1525524"/>
            </p:xfrm>
            <a:graphic>
              <a:graphicData uri="http://schemas.openxmlformats.org/drawingml/2006/table">
                <a:tbl>
                  <a:tblPr firstRow="1" firstCol="1" bandRow="1"/>
                  <a:tblGrid>
                    <a:gridCol w="1101815"/>
                    <a:gridCol w="1101815"/>
                    <a:gridCol w="827599"/>
                    <a:gridCol w="1402029"/>
                    <a:gridCol w="872167"/>
                  </a:tblGrid>
                  <a:tr h="190500">
                    <a:tc rowSpan="2">
                      <a:txBody>
                        <a:bodyPr/>
                        <a:lstStyle/>
                        <a:p>
                          <a:pPr algn="ctr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Story</a:t>
                          </a:r>
                          <a:endParaRPr lang="en-US" sz="1200">
                            <a:effectLst/>
                            <a:latin typeface="Times New Roman"/>
                            <a:ea typeface="Times New Roman"/>
                            <a:cs typeface="Arial"/>
                          </a:endParaRPr>
                        </a:p>
                      </a:txBody>
                      <a:tcPr marL="68580" marR="68580" marT="0" marB="0" anchor="ctr">
                        <a:lnL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P</a:t>
                          </a:r>
                          <a:endParaRPr lang="en-US" sz="1200">
                            <a:effectLst/>
                            <a:latin typeface="Times New Roman"/>
                            <a:ea typeface="Times New Roman"/>
                            <a:cs typeface="Arial"/>
                          </a:endParaRPr>
                        </a:p>
                      </a:txBody>
                      <a:tcPr marL="68580" marR="68580" marT="0" marB="0" anchor="ctr">
                        <a:lnL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V</a:t>
                          </a:r>
                          <a:r>
                            <a:rPr lang="en-US" sz="1100" baseline="-2500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Y</a:t>
                          </a:r>
                          <a:endParaRPr lang="en-US" sz="1200">
                            <a:effectLst/>
                            <a:latin typeface="Times New Roman"/>
                            <a:ea typeface="Times New Roman"/>
                            <a:cs typeface="Arial"/>
                          </a:endParaRPr>
                        </a:p>
                      </a:txBody>
                      <a:tcPr marL="68580" marR="68580" marT="0" marB="0" anchor="ctr">
                        <a:lnL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rowSpan="2">
                      <a:txBody>
                        <a:bodyPr/>
                        <a:lstStyle/>
                        <a:p>
                          <a:pPr algn="ctr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In elastic drift in Y – direction ( m ) </a:t>
                          </a:r>
                          <a:endParaRPr lang="en-US" sz="1200">
                            <a:effectLst/>
                            <a:latin typeface="Times New Roman"/>
                            <a:ea typeface="Times New Roman"/>
                            <a:cs typeface="Arial"/>
                          </a:endParaRPr>
                        </a:p>
                      </a:txBody>
                      <a:tcPr marL="68580" marR="68580" marT="0" marB="0" anchor="ctr">
                        <a:lnL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rowSpan="2">
                      <a:txBody>
                        <a:bodyPr/>
                        <a:lstStyle/>
                        <a:p>
                          <a:pPr algn="ctr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100" i="1">
                                    <a:effectLst/>
                                    <a:latin typeface="Cambria Math"/>
                                    <a:ea typeface="Times New Roman"/>
                                    <a:cs typeface="Times New Roman"/>
                                  </a:rPr>
                                  <m:t>𝜃</m:t>
                                </m:r>
                              </m:oMath>
                            </m:oMathPara>
                          </a14:m>
                          <a:endParaRPr lang="en-US" sz="1200">
                            <a:effectLst/>
                            <a:latin typeface="Times New Roman"/>
                            <a:ea typeface="Times New Roman"/>
                            <a:cs typeface="Arial"/>
                          </a:endParaRPr>
                        </a:p>
                      </a:txBody>
                      <a:tcPr marL="68580" marR="68580" marT="0" marB="0" anchor="ctr">
                        <a:lnL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190500">
                    <a:tc v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kN</a:t>
                          </a:r>
                          <a:endParaRPr lang="en-US" sz="1200">
                            <a:effectLst/>
                            <a:latin typeface="Times New Roman"/>
                            <a:ea typeface="Times New Roman"/>
                            <a:cs typeface="Arial"/>
                          </a:endParaRPr>
                        </a:p>
                      </a:txBody>
                      <a:tcPr marL="68580" marR="68580" marT="0" marB="0" anchor="ctr">
                        <a:lnL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kN</a:t>
                          </a:r>
                          <a:endParaRPr lang="en-US" sz="1200">
                            <a:effectLst/>
                            <a:latin typeface="Times New Roman"/>
                            <a:ea typeface="Times New Roman"/>
                            <a:cs typeface="Arial"/>
                          </a:endParaRPr>
                        </a:p>
                      </a:txBody>
                      <a:tcPr marL="68580" marR="68580" marT="0" marB="0" anchor="ctr">
                        <a:lnL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v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</a:tr>
                  <a:tr h="190500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Roof</a:t>
                          </a:r>
                          <a:endParaRPr lang="en-US" sz="1200">
                            <a:effectLst/>
                            <a:latin typeface="Times New Roman"/>
                            <a:ea typeface="Times New Roman"/>
                            <a:cs typeface="Arial"/>
                          </a:endParaRPr>
                        </a:p>
                      </a:txBody>
                      <a:tcPr marL="68580" marR="68580" marT="0" marB="0" anchor="ctr">
                        <a:lnL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25415.01</a:t>
                          </a:r>
                          <a:endParaRPr lang="en-US" sz="1200">
                            <a:effectLst/>
                            <a:latin typeface="Times New Roman"/>
                            <a:ea typeface="Times New Roman"/>
                            <a:cs typeface="Arial"/>
                          </a:endParaRPr>
                        </a:p>
                      </a:txBody>
                      <a:tcPr marL="68580" marR="68580" marT="0" marB="0" anchor="ctr">
                        <a:lnL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5188.20</a:t>
                          </a:r>
                          <a:endParaRPr lang="en-US" sz="1200">
                            <a:effectLst/>
                            <a:latin typeface="Times New Roman"/>
                            <a:ea typeface="Times New Roman"/>
                            <a:cs typeface="Arial"/>
                          </a:endParaRPr>
                        </a:p>
                      </a:txBody>
                      <a:tcPr marL="68580" marR="68580" marT="0" marB="0" anchor="ctr">
                        <a:lnL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0.00946816</a:t>
                          </a:r>
                          <a:endParaRPr lang="en-US" sz="1200">
                            <a:effectLst/>
                            <a:latin typeface="Times New Roman"/>
                            <a:ea typeface="Times New Roman"/>
                            <a:cs typeface="Arial"/>
                          </a:endParaRPr>
                        </a:p>
                      </a:txBody>
                      <a:tcPr marL="68580" marR="68580" marT="0" marB="0" anchor="ctr">
                        <a:lnL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0.002787</a:t>
                          </a:r>
                          <a:endParaRPr lang="en-US" sz="1200">
                            <a:effectLst/>
                            <a:latin typeface="Times New Roman"/>
                            <a:ea typeface="Times New Roman"/>
                            <a:cs typeface="Arial"/>
                          </a:endParaRPr>
                        </a:p>
                      </a:txBody>
                      <a:tcPr marL="68580" marR="68580" marT="0" marB="0" anchor="ctr">
                        <a:lnL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190500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Third floor</a:t>
                          </a:r>
                          <a:endParaRPr lang="en-US" sz="1200">
                            <a:effectLst/>
                            <a:latin typeface="Times New Roman"/>
                            <a:ea typeface="Times New Roman"/>
                            <a:cs typeface="Arial"/>
                          </a:endParaRPr>
                        </a:p>
                      </a:txBody>
                      <a:tcPr marL="68580" marR="68580" marT="0" marB="0" anchor="ctr">
                        <a:lnL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58773.31</a:t>
                          </a:r>
                          <a:endParaRPr lang="en-US" sz="1200">
                            <a:effectLst/>
                            <a:latin typeface="Times New Roman"/>
                            <a:ea typeface="Times New Roman"/>
                            <a:cs typeface="Arial"/>
                          </a:endParaRPr>
                        </a:p>
                      </a:txBody>
                      <a:tcPr marL="68580" marR="68580" marT="0" marB="0" anchor="ctr">
                        <a:lnL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9079.85</a:t>
                          </a:r>
                          <a:endParaRPr lang="en-US" sz="1200">
                            <a:effectLst/>
                            <a:latin typeface="Times New Roman"/>
                            <a:ea typeface="Times New Roman"/>
                            <a:cs typeface="Arial"/>
                          </a:endParaRPr>
                        </a:p>
                      </a:txBody>
                      <a:tcPr marL="68580" marR="68580" marT="0" marB="0" anchor="ctr">
                        <a:lnL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0.0098176</a:t>
                          </a:r>
                          <a:endParaRPr lang="en-US" sz="1200">
                            <a:effectLst/>
                            <a:latin typeface="Times New Roman"/>
                            <a:ea typeface="Times New Roman"/>
                            <a:cs typeface="Arial"/>
                          </a:endParaRPr>
                        </a:p>
                      </a:txBody>
                      <a:tcPr marL="68580" marR="68580" marT="0" marB="0" anchor="ctr">
                        <a:lnL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0.003819</a:t>
                          </a:r>
                          <a:endParaRPr lang="en-US" sz="1200">
                            <a:effectLst/>
                            <a:latin typeface="Times New Roman"/>
                            <a:ea typeface="Times New Roman"/>
                            <a:cs typeface="Arial"/>
                          </a:endParaRPr>
                        </a:p>
                      </a:txBody>
                      <a:tcPr marL="68580" marR="68580" marT="0" marB="0" anchor="ctr">
                        <a:lnL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190500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Second floor</a:t>
                          </a:r>
                          <a:endParaRPr lang="en-US" sz="1200">
                            <a:effectLst/>
                            <a:latin typeface="Times New Roman"/>
                            <a:ea typeface="Times New Roman"/>
                            <a:cs typeface="Arial"/>
                          </a:endParaRPr>
                        </a:p>
                      </a:txBody>
                      <a:tcPr marL="68580" marR="68580" marT="0" marB="0" anchor="ctr">
                        <a:lnL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91524.28</a:t>
                          </a:r>
                          <a:endParaRPr lang="en-US" sz="1200">
                            <a:effectLst/>
                            <a:latin typeface="Times New Roman"/>
                            <a:ea typeface="Times New Roman"/>
                            <a:cs typeface="Arial"/>
                          </a:endParaRPr>
                        </a:p>
                      </a:txBody>
                      <a:tcPr marL="68580" marR="68580" marT="0" marB="0" anchor="ctr">
                        <a:lnL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11786.13</a:t>
                          </a:r>
                          <a:endParaRPr lang="en-US" sz="1200">
                            <a:effectLst/>
                            <a:latin typeface="Times New Roman"/>
                            <a:ea typeface="Times New Roman"/>
                            <a:cs typeface="Arial"/>
                          </a:endParaRPr>
                        </a:p>
                      </a:txBody>
                      <a:tcPr marL="68580" marR="68580" marT="0" marB="0" anchor="ctr">
                        <a:lnL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0.00960128</a:t>
                          </a:r>
                          <a:endParaRPr lang="en-US" sz="1200">
                            <a:effectLst/>
                            <a:latin typeface="Times New Roman"/>
                            <a:ea typeface="Times New Roman"/>
                            <a:cs typeface="Arial"/>
                          </a:endParaRPr>
                        </a:p>
                      </a:txBody>
                      <a:tcPr marL="68580" marR="68580" marT="0" marB="0" anchor="ctr">
                        <a:lnL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0.004481</a:t>
                          </a:r>
                          <a:endParaRPr lang="en-US" sz="1200">
                            <a:effectLst/>
                            <a:latin typeface="Times New Roman"/>
                            <a:ea typeface="Times New Roman"/>
                            <a:cs typeface="Arial"/>
                          </a:endParaRPr>
                        </a:p>
                      </a:txBody>
                      <a:tcPr marL="68580" marR="68580" marT="0" marB="0" anchor="ctr">
                        <a:lnL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190500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First floor</a:t>
                          </a:r>
                          <a:endParaRPr lang="en-US" sz="1200">
                            <a:effectLst/>
                            <a:latin typeface="Times New Roman"/>
                            <a:ea typeface="Times New Roman"/>
                            <a:cs typeface="Arial"/>
                          </a:endParaRPr>
                        </a:p>
                      </a:txBody>
                      <a:tcPr marL="68580" marR="68580" marT="0" marB="0" anchor="ctr">
                        <a:lnL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122439.58</a:t>
                          </a:r>
                          <a:endParaRPr lang="en-US" sz="1200">
                            <a:effectLst/>
                            <a:latin typeface="Times New Roman"/>
                            <a:ea typeface="Times New Roman"/>
                            <a:cs typeface="Arial"/>
                          </a:endParaRPr>
                        </a:p>
                      </a:txBody>
                      <a:tcPr marL="68580" marR="68580" marT="0" marB="0" anchor="ctr">
                        <a:lnL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13623.11</a:t>
                          </a:r>
                          <a:endParaRPr lang="en-US" sz="1200">
                            <a:effectLst/>
                            <a:latin typeface="Times New Roman"/>
                            <a:ea typeface="Times New Roman"/>
                            <a:cs typeface="Arial"/>
                          </a:endParaRPr>
                        </a:p>
                      </a:txBody>
                      <a:tcPr marL="68580" marR="68580" marT="0" marB="0" anchor="ctr">
                        <a:lnL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0.00971776</a:t>
                          </a:r>
                          <a:endParaRPr lang="en-US" sz="1200">
                            <a:effectLst/>
                            <a:latin typeface="Times New Roman"/>
                            <a:ea typeface="Times New Roman"/>
                            <a:cs typeface="Arial"/>
                          </a:endParaRPr>
                        </a:p>
                      </a:txBody>
                      <a:tcPr marL="68580" marR="68580" marT="0" marB="0" anchor="ctr">
                        <a:lnL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0.005249</a:t>
                          </a:r>
                          <a:endParaRPr lang="en-US" sz="1200">
                            <a:effectLst/>
                            <a:latin typeface="Times New Roman"/>
                            <a:ea typeface="Times New Roman"/>
                            <a:cs typeface="Arial"/>
                          </a:endParaRPr>
                        </a:p>
                      </a:txBody>
                      <a:tcPr marL="68580" marR="68580" marT="0" marB="0" anchor="ctr">
                        <a:lnL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190500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Ground floor</a:t>
                          </a:r>
                          <a:endParaRPr lang="en-US" sz="1200">
                            <a:effectLst/>
                            <a:latin typeface="Times New Roman"/>
                            <a:ea typeface="Times New Roman"/>
                            <a:cs typeface="Arial"/>
                          </a:endParaRPr>
                        </a:p>
                      </a:txBody>
                      <a:tcPr marL="68580" marR="68580" marT="0" marB="0" anchor="ctr">
                        <a:lnL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161514.95</a:t>
                          </a:r>
                          <a:endParaRPr lang="en-US" sz="1200">
                            <a:effectLst/>
                            <a:latin typeface="Times New Roman"/>
                            <a:ea typeface="Times New Roman"/>
                            <a:cs typeface="Arial"/>
                          </a:endParaRPr>
                        </a:p>
                      </a:txBody>
                      <a:tcPr marL="68580" marR="68580" marT="0" marB="0" anchor="ctr">
                        <a:lnL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15047.28</a:t>
                          </a:r>
                          <a:endParaRPr lang="en-US" sz="1200">
                            <a:effectLst/>
                            <a:latin typeface="Times New Roman"/>
                            <a:ea typeface="Times New Roman"/>
                            <a:cs typeface="Arial"/>
                          </a:endParaRPr>
                        </a:p>
                      </a:txBody>
                      <a:tcPr marL="68580" marR="68580" marT="0" marB="0" anchor="ctr">
                        <a:lnL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0.00886912</a:t>
                          </a:r>
                          <a:endParaRPr lang="en-US" sz="1200">
                            <a:effectLst/>
                            <a:latin typeface="Times New Roman"/>
                            <a:ea typeface="Times New Roman"/>
                            <a:cs typeface="Arial"/>
                          </a:endParaRPr>
                        </a:p>
                      </a:txBody>
                      <a:tcPr marL="68580" marR="68580" marT="0" marB="0" anchor="ctr">
                        <a:lnL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100" dirty="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0.005721</a:t>
                          </a:r>
                          <a:endParaRPr lang="en-US" sz="1200" dirty="0">
                            <a:effectLst/>
                            <a:latin typeface="Times New Roman"/>
                            <a:ea typeface="Times New Roman"/>
                            <a:cs typeface="Arial"/>
                          </a:endParaRPr>
                        </a:p>
                      </a:txBody>
                      <a:tcPr marL="68580" marR="68580" marT="0" marB="0" anchor="ctr">
                        <a:lnL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6" name="جدول 5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270801533"/>
                  </p:ext>
                </p:extLst>
              </p:nvPr>
            </p:nvGraphicFramePr>
            <p:xfrm>
              <a:off x="2699792" y="5013176"/>
              <a:ext cx="5305425" cy="1525524"/>
            </p:xfrm>
            <a:graphic>
              <a:graphicData uri="http://schemas.openxmlformats.org/drawingml/2006/table">
                <a:tbl>
                  <a:tblPr firstRow="1" firstCol="1" bandRow="1"/>
                  <a:tblGrid>
                    <a:gridCol w="1101815"/>
                    <a:gridCol w="1101815"/>
                    <a:gridCol w="827599"/>
                    <a:gridCol w="1402029"/>
                    <a:gridCol w="872167"/>
                  </a:tblGrid>
                  <a:tr h="217932">
                    <a:tc rowSpan="2">
                      <a:txBody>
                        <a:bodyPr/>
                        <a:lstStyle/>
                        <a:p>
                          <a:pPr algn="ctr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Story</a:t>
                          </a:r>
                          <a:endParaRPr lang="en-US" sz="1200">
                            <a:effectLst/>
                            <a:latin typeface="Times New Roman"/>
                            <a:ea typeface="Times New Roman"/>
                            <a:cs typeface="Arial"/>
                          </a:endParaRPr>
                        </a:p>
                      </a:txBody>
                      <a:tcPr marL="68580" marR="68580" marT="0" marB="0" anchor="ctr">
                        <a:lnL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P</a:t>
                          </a:r>
                          <a:endParaRPr lang="en-US" sz="1200">
                            <a:effectLst/>
                            <a:latin typeface="Times New Roman"/>
                            <a:ea typeface="Times New Roman"/>
                            <a:cs typeface="Arial"/>
                          </a:endParaRPr>
                        </a:p>
                      </a:txBody>
                      <a:tcPr marL="68580" marR="68580" marT="0" marB="0" anchor="ctr">
                        <a:lnL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V</a:t>
                          </a:r>
                          <a:r>
                            <a:rPr lang="en-US" sz="1100" baseline="-2500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Y</a:t>
                          </a:r>
                          <a:endParaRPr lang="en-US" sz="1200">
                            <a:effectLst/>
                            <a:latin typeface="Times New Roman"/>
                            <a:ea typeface="Times New Roman"/>
                            <a:cs typeface="Arial"/>
                          </a:endParaRPr>
                        </a:p>
                      </a:txBody>
                      <a:tcPr marL="68580" marR="68580" marT="0" marB="0" anchor="ctr">
                        <a:lnL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rowSpan="2">
                      <a:txBody>
                        <a:bodyPr/>
                        <a:lstStyle/>
                        <a:p>
                          <a:pPr algn="ctr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In elastic drift in Y – direction ( m ) </a:t>
                          </a:r>
                          <a:endParaRPr lang="en-US" sz="1200">
                            <a:effectLst/>
                            <a:latin typeface="Times New Roman"/>
                            <a:ea typeface="Times New Roman"/>
                            <a:cs typeface="Arial"/>
                          </a:endParaRPr>
                        </a:p>
                      </a:txBody>
                      <a:tcPr marL="68580" marR="68580" marT="0" marB="0" anchor="ctr">
                        <a:lnL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rowSpan="2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 anchor="ctr">
                        <a:lnL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4"/>
                          <a:stretch>
                            <a:fillRect l="-509091" t="-2778" r="-699" b="-263889"/>
                          </a:stretch>
                        </a:blipFill>
                      </a:tcPr>
                    </a:tc>
                  </a:tr>
                  <a:tr h="217932">
                    <a:tc v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kN</a:t>
                          </a:r>
                          <a:endParaRPr lang="en-US" sz="1200">
                            <a:effectLst/>
                            <a:latin typeface="Times New Roman"/>
                            <a:ea typeface="Times New Roman"/>
                            <a:cs typeface="Arial"/>
                          </a:endParaRPr>
                        </a:p>
                      </a:txBody>
                      <a:tcPr marL="68580" marR="68580" marT="0" marB="0" anchor="ctr">
                        <a:lnL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kN</a:t>
                          </a:r>
                          <a:endParaRPr lang="en-US" sz="1200">
                            <a:effectLst/>
                            <a:latin typeface="Times New Roman"/>
                            <a:ea typeface="Times New Roman"/>
                            <a:cs typeface="Arial"/>
                          </a:endParaRPr>
                        </a:p>
                      </a:txBody>
                      <a:tcPr marL="68580" marR="68580" marT="0" marB="0" anchor="ctr">
                        <a:lnL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v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</a:tr>
                  <a:tr h="217932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Roof</a:t>
                          </a:r>
                          <a:endParaRPr lang="en-US" sz="1200">
                            <a:effectLst/>
                            <a:latin typeface="Times New Roman"/>
                            <a:ea typeface="Times New Roman"/>
                            <a:cs typeface="Arial"/>
                          </a:endParaRPr>
                        </a:p>
                      </a:txBody>
                      <a:tcPr marL="68580" marR="68580" marT="0" marB="0" anchor="ctr">
                        <a:lnL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25415.01</a:t>
                          </a:r>
                          <a:endParaRPr lang="en-US" sz="1200">
                            <a:effectLst/>
                            <a:latin typeface="Times New Roman"/>
                            <a:ea typeface="Times New Roman"/>
                            <a:cs typeface="Arial"/>
                          </a:endParaRPr>
                        </a:p>
                      </a:txBody>
                      <a:tcPr marL="68580" marR="68580" marT="0" marB="0" anchor="ctr">
                        <a:lnL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5188.20</a:t>
                          </a:r>
                          <a:endParaRPr lang="en-US" sz="1200">
                            <a:effectLst/>
                            <a:latin typeface="Times New Roman"/>
                            <a:ea typeface="Times New Roman"/>
                            <a:cs typeface="Arial"/>
                          </a:endParaRPr>
                        </a:p>
                      </a:txBody>
                      <a:tcPr marL="68580" marR="68580" marT="0" marB="0" anchor="ctr">
                        <a:lnL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0.00946816</a:t>
                          </a:r>
                          <a:endParaRPr lang="en-US" sz="1200">
                            <a:effectLst/>
                            <a:latin typeface="Times New Roman"/>
                            <a:ea typeface="Times New Roman"/>
                            <a:cs typeface="Arial"/>
                          </a:endParaRPr>
                        </a:p>
                      </a:txBody>
                      <a:tcPr marL="68580" marR="68580" marT="0" marB="0" anchor="ctr">
                        <a:lnL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0.002787</a:t>
                          </a:r>
                          <a:endParaRPr lang="en-US" sz="1200">
                            <a:effectLst/>
                            <a:latin typeface="Times New Roman"/>
                            <a:ea typeface="Times New Roman"/>
                            <a:cs typeface="Arial"/>
                          </a:endParaRPr>
                        </a:p>
                      </a:txBody>
                      <a:tcPr marL="68580" marR="68580" marT="0" marB="0" anchor="ctr">
                        <a:lnL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217932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Third floor</a:t>
                          </a:r>
                          <a:endParaRPr lang="en-US" sz="1200">
                            <a:effectLst/>
                            <a:latin typeface="Times New Roman"/>
                            <a:ea typeface="Times New Roman"/>
                            <a:cs typeface="Arial"/>
                          </a:endParaRPr>
                        </a:p>
                      </a:txBody>
                      <a:tcPr marL="68580" marR="68580" marT="0" marB="0" anchor="ctr">
                        <a:lnL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58773.31</a:t>
                          </a:r>
                          <a:endParaRPr lang="en-US" sz="1200">
                            <a:effectLst/>
                            <a:latin typeface="Times New Roman"/>
                            <a:ea typeface="Times New Roman"/>
                            <a:cs typeface="Arial"/>
                          </a:endParaRPr>
                        </a:p>
                      </a:txBody>
                      <a:tcPr marL="68580" marR="68580" marT="0" marB="0" anchor="ctr">
                        <a:lnL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9079.85</a:t>
                          </a:r>
                          <a:endParaRPr lang="en-US" sz="1200">
                            <a:effectLst/>
                            <a:latin typeface="Times New Roman"/>
                            <a:ea typeface="Times New Roman"/>
                            <a:cs typeface="Arial"/>
                          </a:endParaRPr>
                        </a:p>
                      </a:txBody>
                      <a:tcPr marL="68580" marR="68580" marT="0" marB="0" anchor="ctr">
                        <a:lnL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0.0098176</a:t>
                          </a:r>
                          <a:endParaRPr lang="en-US" sz="1200">
                            <a:effectLst/>
                            <a:latin typeface="Times New Roman"/>
                            <a:ea typeface="Times New Roman"/>
                            <a:cs typeface="Arial"/>
                          </a:endParaRPr>
                        </a:p>
                      </a:txBody>
                      <a:tcPr marL="68580" marR="68580" marT="0" marB="0" anchor="ctr">
                        <a:lnL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0.003819</a:t>
                          </a:r>
                          <a:endParaRPr lang="en-US" sz="1200">
                            <a:effectLst/>
                            <a:latin typeface="Times New Roman"/>
                            <a:ea typeface="Times New Roman"/>
                            <a:cs typeface="Arial"/>
                          </a:endParaRPr>
                        </a:p>
                      </a:txBody>
                      <a:tcPr marL="68580" marR="68580" marT="0" marB="0" anchor="ctr">
                        <a:lnL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217932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Second floor</a:t>
                          </a:r>
                          <a:endParaRPr lang="en-US" sz="1200">
                            <a:effectLst/>
                            <a:latin typeface="Times New Roman"/>
                            <a:ea typeface="Times New Roman"/>
                            <a:cs typeface="Arial"/>
                          </a:endParaRPr>
                        </a:p>
                      </a:txBody>
                      <a:tcPr marL="68580" marR="68580" marT="0" marB="0" anchor="ctr">
                        <a:lnL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91524.28</a:t>
                          </a:r>
                          <a:endParaRPr lang="en-US" sz="1200">
                            <a:effectLst/>
                            <a:latin typeface="Times New Roman"/>
                            <a:ea typeface="Times New Roman"/>
                            <a:cs typeface="Arial"/>
                          </a:endParaRPr>
                        </a:p>
                      </a:txBody>
                      <a:tcPr marL="68580" marR="68580" marT="0" marB="0" anchor="ctr">
                        <a:lnL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11786.13</a:t>
                          </a:r>
                          <a:endParaRPr lang="en-US" sz="1200">
                            <a:effectLst/>
                            <a:latin typeface="Times New Roman"/>
                            <a:ea typeface="Times New Roman"/>
                            <a:cs typeface="Arial"/>
                          </a:endParaRPr>
                        </a:p>
                      </a:txBody>
                      <a:tcPr marL="68580" marR="68580" marT="0" marB="0" anchor="ctr">
                        <a:lnL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0.00960128</a:t>
                          </a:r>
                          <a:endParaRPr lang="en-US" sz="1200">
                            <a:effectLst/>
                            <a:latin typeface="Times New Roman"/>
                            <a:ea typeface="Times New Roman"/>
                            <a:cs typeface="Arial"/>
                          </a:endParaRPr>
                        </a:p>
                      </a:txBody>
                      <a:tcPr marL="68580" marR="68580" marT="0" marB="0" anchor="ctr">
                        <a:lnL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0.004481</a:t>
                          </a:r>
                          <a:endParaRPr lang="en-US" sz="1200">
                            <a:effectLst/>
                            <a:latin typeface="Times New Roman"/>
                            <a:ea typeface="Times New Roman"/>
                            <a:cs typeface="Arial"/>
                          </a:endParaRPr>
                        </a:p>
                      </a:txBody>
                      <a:tcPr marL="68580" marR="68580" marT="0" marB="0" anchor="ctr">
                        <a:lnL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217932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First floor</a:t>
                          </a:r>
                          <a:endParaRPr lang="en-US" sz="1200">
                            <a:effectLst/>
                            <a:latin typeface="Times New Roman"/>
                            <a:ea typeface="Times New Roman"/>
                            <a:cs typeface="Arial"/>
                          </a:endParaRPr>
                        </a:p>
                      </a:txBody>
                      <a:tcPr marL="68580" marR="68580" marT="0" marB="0" anchor="ctr">
                        <a:lnL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122439.58</a:t>
                          </a:r>
                          <a:endParaRPr lang="en-US" sz="1200">
                            <a:effectLst/>
                            <a:latin typeface="Times New Roman"/>
                            <a:ea typeface="Times New Roman"/>
                            <a:cs typeface="Arial"/>
                          </a:endParaRPr>
                        </a:p>
                      </a:txBody>
                      <a:tcPr marL="68580" marR="68580" marT="0" marB="0" anchor="ctr">
                        <a:lnL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13623.11</a:t>
                          </a:r>
                          <a:endParaRPr lang="en-US" sz="1200">
                            <a:effectLst/>
                            <a:latin typeface="Times New Roman"/>
                            <a:ea typeface="Times New Roman"/>
                            <a:cs typeface="Arial"/>
                          </a:endParaRPr>
                        </a:p>
                      </a:txBody>
                      <a:tcPr marL="68580" marR="68580" marT="0" marB="0" anchor="ctr">
                        <a:lnL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0.00971776</a:t>
                          </a:r>
                          <a:endParaRPr lang="en-US" sz="1200">
                            <a:effectLst/>
                            <a:latin typeface="Times New Roman"/>
                            <a:ea typeface="Times New Roman"/>
                            <a:cs typeface="Arial"/>
                          </a:endParaRPr>
                        </a:p>
                      </a:txBody>
                      <a:tcPr marL="68580" marR="68580" marT="0" marB="0" anchor="ctr">
                        <a:lnL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0.005249</a:t>
                          </a:r>
                          <a:endParaRPr lang="en-US" sz="1200">
                            <a:effectLst/>
                            <a:latin typeface="Times New Roman"/>
                            <a:ea typeface="Times New Roman"/>
                            <a:cs typeface="Arial"/>
                          </a:endParaRPr>
                        </a:p>
                      </a:txBody>
                      <a:tcPr marL="68580" marR="68580" marT="0" marB="0" anchor="ctr">
                        <a:lnL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217932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Ground floor</a:t>
                          </a:r>
                          <a:endParaRPr lang="en-US" sz="1200">
                            <a:effectLst/>
                            <a:latin typeface="Times New Roman"/>
                            <a:ea typeface="Times New Roman"/>
                            <a:cs typeface="Arial"/>
                          </a:endParaRPr>
                        </a:p>
                      </a:txBody>
                      <a:tcPr marL="68580" marR="68580" marT="0" marB="0" anchor="ctr">
                        <a:lnL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161514.95</a:t>
                          </a:r>
                          <a:endParaRPr lang="en-US" sz="1200">
                            <a:effectLst/>
                            <a:latin typeface="Times New Roman"/>
                            <a:ea typeface="Times New Roman"/>
                            <a:cs typeface="Arial"/>
                          </a:endParaRPr>
                        </a:p>
                      </a:txBody>
                      <a:tcPr marL="68580" marR="68580" marT="0" marB="0" anchor="ctr">
                        <a:lnL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15047.28</a:t>
                          </a:r>
                          <a:endParaRPr lang="en-US" sz="1200">
                            <a:effectLst/>
                            <a:latin typeface="Times New Roman"/>
                            <a:ea typeface="Times New Roman"/>
                            <a:cs typeface="Arial"/>
                          </a:endParaRPr>
                        </a:p>
                      </a:txBody>
                      <a:tcPr marL="68580" marR="68580" marT="0" marB="0" anchor="ctr">
                        <a:lnL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0.00886912</a:t>
                          </a:r>
                          <a:endParaRPr lang="en-US" sz="1200">
                            <a:effectLst/>
                            <a:latin typeface="Times New Roman"/>
                            <a:ea typeface="Times New Roman"/>
                            <a:cs typeface="Arial"/>
                          </a:endParaRPr>
                        </a:p>
                      </a:txBody>
                      <a:tcPr marL="68580" marR="68580" marT="0" marB="0" anchor="ctr">
                        <a:lnL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100" dirty="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0.005721</a:t>
                          </a:r>
                          <a:endParaRPr lang="en-US" sz="1200" dirty="0">
                            <a:effectLst/>
                            <a:latin typeface="Times New Roman"/>
                            <a:ea typeface="Times New Roman"/>
                            <a:cs typeface="Arial"/>
                          </a:endParaRPr>
                        </a:p>
                      </a:txBody>
                      <a:tcPr marL="68580" marR="68580" marT="0" marB="0" anchor="ctr">
                        <a:lnL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</a:tbl>
              </a:graphicData>
            </a:graphic>
          </p:graphicFrame>
        </mc:Fallback>
      </mc:AlternateContent>
      <p:sp>
        <p:nvSpPr>
          <p:cNvPr id="2" name="عنصر نائب لرقم الشريحة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8B7A0DC-C7A8-4E38-9E21-ADFE0436B18E}" type="slidenum">
              <a:rPr lang="en-US" smtClean="0"/>
              <a:pPr/>
              <a:t>71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0053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Soil interaction effects</a:t>
            </a:r>
            <a:endParaRPr lang="en-US" dirty="0">
              <a:solidFill>
                <a:schemeClr val="tx2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عنصر نائب للمحتوى 3"/>
          <p:cNvSpPr>
            <a:spLocks noGrp="1"/>
          </p:cNvSpPr>
          <p:nvPr>
            <p:ph idx="10"/>
          </p:nvPr>
        </p:nvSpPr>
        <p:spPr>
          <a:xfrm>
            <a:off x="1691680" y="1268760"/>
            <a:ext cx="7272808" cy="4723929"/>
          </a:xfrm>
        </p:spPr>
        <p:txBody>
          <a:bodyPr/>
          <a:lstStyle/>
          <a:p>
            <a:pPr marL="285750" indent="-285750">
              <a:buFont typeface="Wingdings" pitchFamily="2" charset="2"/>
              <a:buChar char="ü"/>
            </a:pP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As you know, that the most of structural engineers make the model of building assuming fixed base, but it appears that there are effects using soil interaction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285750" indent="-285750">
              <a:buFont typeface="Wingdings" pitchFamily="2" charset="2"/>
              <a:buChar char="ü"/>
            </a:pPr>
            <a:endParaRPr lang="en-US" sz="1600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itchFamily="2" charset="2"/>
              <a:buChar char="ü"/>
            </a:pP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The following figures show the effects of displacement on structural elements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285750" indent="-285750">
              <a:buFont typeface="Wingdings" pitchFamily="2" charset="2"/>
              <a:buChar char="ü"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dirty="0"/>
          </a:p>
        </p:txBody>
      </p:sp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2564904"/>
            <a:ext cx="3790785" cy="367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عنصر نائب لرقم الشريحة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8B7A0DC-C7A8-4E38-9E21-ADFE0436B18E}" type="slidenum">
              <a:rPr lang="en-US" smtClean="0"/>
              <a:pPr/>
              <a:t>72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7092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صر نائب للمحتوى 3"/>
          <p:cNvSpPr>
            <a:spLocks noGrp="1"/>
          </p:cNvSpPr>
          <p:nvPr>
            <p:ph idx="10"/>
          </p:nvPr>
        </p:nvSpPr>
        <p:spPr>
          <a:xfrm>
            <a:off x="1691680" y="692696"/>
            <a:ext cx="7128792" cy="6165304"/>
          </a:xfrm>
        </p:spPr>
        <p:txBody>
          <a:bodyPr/>
          <a:lstStyle/>
          <a:p>
            <a:pPr marL="285750" indent="-285750">
              <a:buFont typeface="Wingdings" pitchFamily="2" charset="2"/>
              <a:buChar char="ü"/>
            </a:pP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After adding a displacement to the middle joint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en-US" sz="1600" b="1" dirty="0">
                <a:latin typeface="Times New Roman" pitchFamily="18" charset="0"/>
                <a:cs typeface="Times New Roman" pitchFamily="18" charset="0"/>
              </a:rPr>
              <a:t>There are differences in reinforcement. So, it’s important to make soil 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    interaction </a:t>
            </a:r>
            <a:r>
              <a:rPr lang="en-US" sz="1600" b="1" dirty="0">
                <a:latin typeface="Times New Roman" pitchFamily="18" charset="0"/>
                <a:cs typeface="Times New Roman" pitchFamily="18" charset="0"/>
              </a:rPr>
              <a:t>since it reflects the reality.</a:t>
            </a:r>
          </a:p>
          <a:p>
            <a:pPr marL="285750" indent="-285750">
              <a:buFont typeface="Arial" pitchFamily="34" charset="0"/>
              <a:buChar char="•"/>
            </a:pP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276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1196752"/>
            <a:ext cx="4962525" cy="4694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عنصر نائب لرقم الشريحة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8B7A0DC-C7A8-4E38-9E21-ADFE0436B18E}" type="slidenum">
              <a:rPr lang="en-US" smtClean="0"/>
              <a:pPr/>
              <a:t>73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1288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909664" y="332656"/>
            <a:ext cx="7200800" cy="460648"/>
          </a:xfrm>
        </p:spPr>
        <p:txBody>
          <a:bodyPr/>
          <a:lstStyle/>
          <a:p>
            <a:pPr marL="342900" lvl="1" indent="-342900">
              <a:buFont typeface="Wingdings" pitchFamily="2" charset="2"/>
              <a:buChar char="q"/>
            </a:pPr>
            <a:r>
              <a:rPr lang="en-US" sz="2000" dirty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Comparisons between fixed supports and soil interaction</a:t>
            </a:r>
          </a:p>
          <a:p>
            <a:pPr marL="342900" indent="-342900">
              <a:buFont typeface="Wingdings" pitchFamily="2" charset="2"/>
              <a:buChar char="q"/>
            </a:pPr>
            <a:endParaRPr lang="en-US" dirty="0"/>
          </a:p>
        </p:txBody>
      </p:sp>
      <p:sp>
        <p:nvSpPr>
          <p:cNvPr id="4" name="عنصر نائب للمحتوى 3"/>
          <p:cNvSpPr>
            <a:spLocks noGrp="1"/>
          </p:cNvSpPr>
          <p:nvPr>
            <p:ph idx="10"/>
          </p:nvPr>
        </p:nvSpPr>
        <p:spPr>
          <a:xfrm>
            <a:off x="2134072" y="980728"/>
            <a:ext cx="6758408" cy="5011961"/>
          </a:xfrm>
        </p:spPr>
        <p:txBody>
          <a:bodyPr/>
          <a:lstStyle/>
          <a:p>
            <a:pPr marL="285750" indent="-285750">
              <a:buFont typeface="Arial" pitchFamily="34" charset="0"/>
              <a:buChar char="•"/>
            </a:pP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For 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fixed supports model, the reinforcement for elevation ( A – T , 7 ) are as shown in the following figure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en-US" dirty="0"/>
          </a:p>
          <a:p>
            <a:endParaRPr lang="en-US" dirty="0"/>
          </a:p>
        </p:txBody>
      </p:sp>
      <p:pic>
        <p:nvPicPr>
          <p:cNvPr id="286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1988840"/>
            <a:ext cx="5486400" cy="4164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عنصر نائب لرقم الشريحة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8B7A0DC-C7A8-4E38-9E21-ADFE0436B18E}" type="slidenum">
              <a:rPr lang="en-US" smtClean="0"/>
              <a:pPr/>
              <a:t>74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0004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صر نائب للمحتوى 3"/>
          <p:cNvSpPr>
            <a:spLocks noGrp="1"/>
          </p:cNvSpPr>
          <p:nvPr>
            <p:ph idx="10"/>
          </p:nvPr>
        </p:nvSpPr>
        <p:spPr>
          <a:xfrm>
            <a:off x="1547664" y="692696"/>
            <a:ext cx="7596336" cy="5760640"/>
          </a:xfrm>
        </p:spPr>
        <p:txBody>
          <a:bodyPr/>
          <a:lstStyle/>
          <a:p>
            <a:pPr marL="285750" indent="-285750">
              <a:buFont typeface="Arial" pitchFamily="34" charset="0"/>
              <a:buChar char="•"/>
            </a:pP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For 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the model with soil interaction, a mat foundation is used to see the differences 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in reinforcement.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en-US" sz="1600" b="1" dirty="0">
                <a:latin typeface="Times New Roman" pitchFamily="18" charset="0"/>
                <a:cs typeface="Times New Roman" pitchFamily="18" charset="0"/>
              </a:rPr>
              <a:t>It appears that there are differences in reinforcement, especially in columns, 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   this </a:t>
            </a:r>
            <a:r>
              <a:rPr lang="en-US" sz="1600" b="1" dirty="0">
                <a:latin typeface="Times New Roman" pitchFamily="18" charset="0"/>
                <a:cs typeface="Times New Roman" pitchFamily="18" charset="0"/>
              </a:rPr>
              <a:t>is due 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to differential </a:t>
            </a:r>
            <a:r>
              <a:rPr lang="en-US" sz="1600" b="1" dirty="0">
                <a:latin typeface="Times New Roman" pitchFamily="18" charset="0"/>
                <a:cs typeface="Times New Roman" pitchFamily="18" charset="0"/>
              </a:rPr>
              <a:t>settlement that could happen in the soil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285750" indent="-285750">
              <a:buFont typeface="Arial" pitchFamily="34" charset="0"/>
              <a:buChar char="•"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296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39008" y="1340768"/>
            <a:ext cx="5486400" cy="4256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عنصر نائب لرقم الشريحة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8B7A0DC-C7A8-4E38-9E21-ADFE0436B18E}" type="slidenum">
              <a:rPr lang="en-US" smtClean="0"/>
              <a:pPr/>
              <a:t>75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9622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Final design of the building </a:t>
            </a:r>
            <a:endParaRPr lang="en-US" dirty="0">
              <a:solidFill>
                <a:schemeClr val="tx2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Wingdings" pitchFamily="2" charset="2"/>
              <a:buChar char="Ø"/>
            </a:pPr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Slab</a:t>
            </a:r>
            <a:r>
              <a:rPr lang="en-US" dirty="0" smtClean="0"/>
              <a:t> </a:t>
            </a:r>
            <a:endParaRPr lang="en-US" dirty="0"/>
          </a:p>
        </p:txBody>
      </p:sp>
      <p:graphicFrame>
        <p:nvGraphicFramePr>
          <p:cNvPr id="5" name="عنصر نائب للمحتوى 4"/>
          <p:cNvGraphicFramePr>
            <a:graphicFrameLocks noGrp="1"/>
          </p:cNvGraphicFramePr>
          <p:nvPr>
            <p:ph idx="10"/>
            <p:extLst>
              <p:ext uri="{D42A27DB-BD31-4B8C-83A1-F6EECF244321}">
                <p14:modId xmlns:p14="http://schemas.microsoft.com/office/powerpoint/2010/main" val="2834538348"/>
              </p:ext>
            </p:extLst>
          </p:nvPr>
        </p:nvGraphicFramePr>
        <p:xfrm>
          <a:off x="2339752" y="2060850"/>
          <a:ext cx="6120680" cy="2880318"/>
        </p:xfrm>
        <a:graphic>
          <a:graphicData uri="http://schemas.openxmlformats.org/drawingml/2006/table">
            <a:tbl>
              <a:tblPr firstRow="1" firstCol="1" bandRow="1"/>
              <a:tblGrid>
                <a:gridCol w="3060340"/>
                <a:gridCol w="3060340"/>
              </a:tblGrid>
              <a:tr h="480053"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800"/>
                        </a:spcAft>
                      </a:pPr>
                      <a:r>
                        <a:rPr lang="en-US" sz="1050"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Floor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800"/>
                        </a:spcAft>
                      </a:pPr>
                      <a:r>
                        <a:rPr lang="en-US" sz="1050"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Thickness ( m )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0053"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800"/>
                        </a:spcAft>
                      </a:pPr>
                      <a:r>
                        <a:rPr lang="en-US" sz="1050"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Ground floor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800"/>
                        </a:spcAft>
                      </a:pPr>
                      <a:r>
                        <a:rPr lang="en-US" sz="1050"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0.25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0053"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800"/>
                        </a:spcAft>
                      </a:pPr>
                      <a:r>
                        <a:rPr lang="en-US" sz="1050"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First floor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800"/>
                        </a:spcAft>
                      </a:pPr>
                      <a:r>
                        <a:rPr lang="en-US" sz="1050"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0.23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0053"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800"/>
                        </a:spcAft>
                      </a:pPr>
                      <a:r>
                        <a:rPr lang="en-US" sz="1050"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Second floor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800"/>
                        </a:spcAft>
                      </a:pPr>
                      <a:r>
                        <a:rPr lang="en-US" sz="1050"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0.23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0053"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800"/>
                        </a:spcAft>
                      </a:pPr>
                      <a:r>
                        <a:rPr lang="en-US" sz="1050"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Third floor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800"/>
                        </a:spcAft>
                      </a:pPr>
                      <a:r>
                        <a:rPr lang="en-US" sz="1050"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0.23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0053"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800"/>
                        </a:spcAft>
                      </a:pPr>
                      <a:r>
                        <a:rPr lang="en-US" sz="1050"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Roof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800"/>
                        </a:spcAft>
                      </a:pPr>
                      <a:r>
                        <a:rPr lang="en-US" sz="1050" dirty="0"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0.23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عنصر نائب لرقم الشريحة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8B7A0DC-C7A8-4E38-9E21-ADFE0436B18E}" type="slidenum">
              <a:rPr lang="en-US" smtClean="0"/>
              <a:pPr/>
              <a:t>76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8013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2123728" y="404664"/>
            <a:ext cx="6563072" cy="460648"/>
          </a:xfrm>
        </p:spPr>
        <p:txBody>
          <a:bodyPr/>
          <a:lstStyle/>
          <a:p>
            <a:pPr marL="342900" indent="-342900">
              <a:buFont typeface="Wingdings" pitchFamily="2" charset="2"/>
              <a:buChar char="Ø"/>
            </a:pPr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Beams</a:t>
            </a:r>
            <a:r>
              <a:rPr lang="en-US" dirty="0" smtClean="0"/>
              <a:t> </a:t>
            </a:r>
            <a:endParaRPr lang="en-US" dirty="0"/>
          </a:p>
        </p:txBody>
      </p:sp>
      <p:graphicFrame>
        <p:nvGraphicFramePr>
          <p:cNvPr id="5" name="عنصر نائب للمحتوى 4"/>
          <p:cNvGraphicFramePr>
            <a:graphicFrameLocks noGrp="1"/>
          </p:cNvGraphicFramePr>
          <p:nvPr>
            <p:ph idx="10"/>
            <p:extLst>
              <p:ext uri="{D42A27DB-BD31-4B8C-83A1-F6EECF244321}">
                <p14:modId xmlns:p14="http://schemas.microsoft.com/office/powerpoint/2010/main" val="2049242300"/>
              </p:ext>
            </p:extLst>
          </p:nvPr>
        </p:nvGraphicFramePr>
        <p:xfrm>
          <a:off x="2555776" y="1340768"/>
          <a:ext cx="5623560" cy="1368152"/>
        </p:xfrm>
        <a:graphic>
          <a:graphicData uri="http://schemas.openxmlformats.org/drawingml/2006/table">
            <a:tbl>
              <a:tblPr firstRow="1" firstCol="1" bandRow="1"/>
              <a:tblGrid>
                <a:gridCol w="2811780"/>
                <a:gridCol w="2811780"/>
              </a:tblGrid>
              <a:tr h="342038"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800"/>
                        </a:spcAft>
                      </a:pPr>
                      <a:r>
                        <a:rPr lang="en-US" sz="1050" dirty="0"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Group Number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800"/>
                        </a:spcAft>
                      </a:pPr>
                      <a:r>
                        <a:rPr lang="en-US" sz="1050"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Dimensions ( mm )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2038"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800"/>
                        </a:spcAft>
                      </a:pPr>
                      <a:r>
                        <a:rPr lang="en-US" sz="1050"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1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800"/>
                        </a:spcAft>
                      </a:pPr>
                      <a:r>
                        <a:rPr lang="en-US" sz="1050"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800 X 400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2038"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800"/>
                        </a:spcAft>
                      </a:pPr>
                      <a:r>
                        <a:rPr lang="en-US" sz="1050"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2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800"/>
                        </a:spcAft>
                      </a:pPr>
                      <a:r>
                        <a:rPr lang="en-US" sz="1050"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600 X 400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2038"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800"/>
                        </a:spcAft>
                      </a:pPr>
                      <a:r>
                        <a:rPr lang="en-US" sz="1050"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3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800"/>
                        </a:spcAft>
                      </a:pPr>
                      <a:r>
                        <a:rPr lang="en-US" sz="1050" dirty="0"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250 X 350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6" name="جدول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58563349"/>
              </p:ext>
            </p:extLst>
          </p:nvPr>
        </p:nvGraphicFramePr>
        <p:xfrm>
          <a:off x="2555776" y="3789040"/>
          <a:ext cx="5623560" cy="1224136"/>
        </p:xfrm>
        <a:graphic>
          <a:graphicData uri="http://schemas.openxmlformats.org/drawingml/2006/table">
            <a:tbl>
              <a:tblPr firstRow="1" firstCol="1" bandRow="1"/>
              <a:tblGrid>
                <a:gridCol w="2811780"/>
                <a:gridCol w="2811780"/>
              </a:tblGrid>
              <a:tr h="306034"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800"/>
                        </a:spcAft>
                      </a:pPr>
                      <a:r>
                        <a:rPr lang="en-US" sz="1050"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Group Number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800"/>
                        </a:spcAft>
                      </a:pPr>
                      <a:r>
                        <a:rPr lang="en-US" sz="1050"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Dimensions ( mm ) 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6034"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800"/>
                        </a:spcAft>
                      </a:pPr>
                      <a:r>
                        <a:rPr lang="en-US" sz="1050"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1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800"/>
                        </a:spcAft>
                      </a:pPr>
                      <a:r>
                        <a:rPr lang="en-US" sz="1050"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830 X 400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6034"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800"/>
                        </a:spcAft>
                      </a:pPr>
                      <a:r>
                        <a:rPr lang="en-US" sz="1050"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2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800"/>
                        </a:spcAft>
                      </a:pPr>
                      <a:r>
                        <a:rPr lang="en-US" sz="1050"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630 X 400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6034"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800"/>
                        </a:spcAft>
                      </a:pPr>
                      <a:r>
                        <a:rPr lang="en-US" sz="1050"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3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800"/>
                        </a:spcAft>
                      </a:pPr>
                      <a:r>
                        <a:rPr lang="en-US" sz="1050" dirty="0"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230 X 350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" name="عنصر نائب لرقم الشريحة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8B7A0DC-C7A8-4E38-9E21-ADFE0436B18E}" type="slidenum">
              <a:rPr lang="en-US" smtClean="0"/>
              <a:pPr/>
              <a:t>77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9993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/>
          <p:cNvPicPr>
            <a:picLocks noGrp="1" noChangeAspect="1" noChangeArrowheads="1"/>
          </p:cNvPicPr>
          <p:nvPr>
            <p:ph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1052736"/>
            <a:ext cx="5771664" cy="475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مربع نص 4"/>
          <p:cNvSpPr txBox="1"/>
          <p:nvPr/>
        </p:nvSpPr>
        <p:spPr>
          <a:xfrm>
            <a:off x="1691680" y="305094"/>
            <a:ext cx="766834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ü"/>
            </a:pPr>
            <a:r>
              <a:rPr lang="en-US" sz="1400" dirty="0">
                <a:latin typeface="Times New Roman" pitchFamily="18" charset="0"/>
                <a:cs typeface="Times New Roman" pitchFamily="18" charset="0"/>
              </a:rPr>
              <a:t>The following figure shows the distribution of beams in ground floor</a:t>
            </a:r>
            <a:r>
              <a:rPr lang="en-US" sz="1400" dirty="0"/>
              <a:t>.</a:t>
            </a:r>
          </a:p>
        </p:txBody>
      </p:sp>
      <p:sp>
        <p:nvSpPr>
          <p:cNvPr id="2" name="عنصر نائب لرقم الشريحة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8B7A0DC-C7A8-4E38-9E21-ADFE0436B18E}" type="slidenum">
              <a:rPr lang="en-US" smtClean="0"/>
              <a:pPr/>
              <a:t>78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6891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2123728" y="404664"/>
            <a:ext cx="6563072" cy="460648"/>
          </a:xfrm>
        </p:spPr>
        <p:txBody>
          <a:bodyPr/>
          <a:lstStyle/>
          <a:p>
            <a:pPr marL="342900" indent="-342900">
              <a:buFont typeface="Wingdings" pitchFamily="2" charset="2"/>
              <a:buChar char="Ø"/>
            </a:pPr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Columns</a:t>
            </a:r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endParaRPr lang="en-US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graphicFrame>
        <p:nvGraphicFramePr>
          <p:cNvPr id="5" name="عنصر نائب للمحتوى 4"/>
          <p:cNvGraphicFramePr>
            <a:graphicFrameLocks noGrp="1"/>
          </p:cNvGraphicFramePr>
          <p:nvPr>
            <p:ph idx="10"/>
            <p:extLst>
              <p:ext uri="{D42A27DB-BD31-4B8C-83A1-F6EECF244321}">
                <p14:modId xmlns:p14="http://schemas.microsoft.com/office/powerpoint/2010/main" val="1954797100"/>
              </p:ext>
            </p:extLst>
          </p:nvPr>
        </p:nvGraphicFramePr>
        <p:xfrm>
          <a:off x="2483768" y="2636912"/>
          <a:ext cx="5904656" cy="1368150"/>
        </p:xfrm>
        <a:graphic>
          <a:graphicData uri="http://schemas.openxmlformats.org/drawingml/2006/table">
            <a:tbl>
              <a:tblPr firstRow="1" firstCol="1" bandRow="1"/>
              <a:tblGrid>
                <a:gridCol w="2952328"/>
                <a:gridCol w="2952328"/>
              </a:tblGrid>
              <a:tr h="273630"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800"/>
                        </a:spcAft>
                      </a:pPr>
                      <a:r>
                        <a:rPr lang="en-US" sz="1050" dirty="0"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Grouping Number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800"/>
                        </a:spcAft>
                      </a:pPr>
                      <a:r>
                        <a:rPr lang="en-US" sz="1050"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Dimensions ( mm )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3630"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800"/>
                        </a:spcAft>
                      </a:pPr>
                      <a:r>
                        <a:rPr lang="en-US" sz="1050"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1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800"/>
                        </a:spcAft>
                      </a:pPr>
                      <a:r>
                        <a:rPr lang="en-US" sz="1050"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800 X 250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3630"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800"/>
                        </a:spcAft>
                      </a:pPr>
                      <a:r>
                        <a:rPr lang="en-US" sz="1050"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2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800"/>
                        </a:spcAft>
                      </a:pPr>
                      <a:r>
                        <a:rPr lang="en-US" sz="1050"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800 X 400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3630"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800"/>
                        </a:spcAft>
                      </a:pPr>
                      <a:r>
                        <a:rPr lang="en-US" sz="105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3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800"/>
                        </a:spcAft>
                      </a:pPr>
                      <a:r>
                        <a:rPr lang="en-US" sz="105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600 X 600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3630"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800"/>
                        </a:spcAft>
                      </a:pPr>
                      <a:r>
                        <a:rPr lang="en-US" sz="1050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4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800"/>
                        </a:spcAft>
                      </a:pPr>
                      <a:r>
                        <a:rPr lang="en-US" sz="1050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800 X 300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" name="عنصر نائب لرقم الشريحة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8B7A0DC-C7A8-4E38-9E21-ADFE0436B18E}" type="slidenum">
              <a:rPr lang="en-US" smtClean="0"/>
              <a:pPr/>
              <a:t>79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2145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C4EFD9E5-4EFF-4FC8-843E-171C495F853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34072" y="188640"/>
            <a:ext cx="6563072" cy="460648"/>
          </a:xfrm>
        </p:spPr>
        <p:txBody>
          <a:bodyPr/>
          <a:lstStyle/>
          <a:p>
            <a:pPr marL="342900" indent="-342900">
              <a:buFont typeface="Wingdings" pitchFamily="2" charset="2"/>
              <a:buChar char="Ø"/>
            </a:pPr>
            <a:r>
              <a:rPr lang="en-US" dirty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Codes and standards 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6D8F804F-01AC-4FAE-826B-1E1FA84BDA46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1907704" y="1124744"/>
            <a:ext cx="7236296" cy="4867945"/>
          </a:xfrm>
        </p:spPr>
        <p:txBody>
          <a:bodyPr/>
          <a:lstStyle/>
          <a:p>
            <a:pPr marL="285750" indent="-285750">
              <a:buClr>
                <a:schemeClr val="accent3"/>
              </a:buClr>
              <a:buFont typeface="Wingdings" pitchFamily="2" charset="2"/>
              <a:buChar char="ü"/>
              <a:defRPr/>
            </a:pPr>
            <a:r>
              <a:rPr lang="en-GB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following codes and standards are used in 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analysis and design </a:t>
            </a: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process </a:t>
            </a:r>
            <a:r>
              <a:rPr lang="en-GB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274320" indent="-274320">
              <a:buClr>
                <a:schemeClr val="accent3"/>
              </a:buClr>
              <a:defRPr/>
            </a:pPr>
            <a:endParaRPr lang="en-GB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74320" indent="-274320">
              <a:buClr>
                <a:schemeClr val="accent3"/>
              </a:buClr>
              <a:defRPr/>
            </a:pPr>
            <a:endParaRPr lang="en-GB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Clr>
                <a:schemeClr val="accent3"/>
              </a:buClr>
              <a:buFont typeface="Wingdings" panose="05000000000000000000" pitchFamily="2" charset="2"/>
              <a:buChar char="q"/>
              <a:defRPr/>
            </a:pPr>
            <a:r>
              <a:rPr lang="en-GB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ACI 318-1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GB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:  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American Concrete Institute’s Building Code Requirements for Structural Concrete </a:t>
            </a:r>
          </a:p>
          <a:p>
            <a:pPr>
              <a:buClr>
                <a:schemeClr val="accent3"/>
              </a:buClr>
              <a:defRPr/>
            </a:pPr>
            <a:endParaRPr lang="en-US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lvl="0" indent="-285750">
              <a:buFont typeface="Wingdings" panose="05000000000000000000" pitchFamily="2" charset="2"/>
              <a:buChar char="q"/>
            </a:pP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American Society of Civil Engineering (ASCE 7-10): It is used for the seismic design and to determine live loads.</a:t>
            </a:r>
          </a:p>
          <a:p>
            <a:endParaRPr lang="en-US" dirty="0"/>
          </a:p>
        </p:txBody>
      </p:sp>
      <p:sp>
        <p:nvSpPr>
          <p:cNvPr id="2" name="عنصر نائب لرقم الشريحة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8B7A0DC-C7A8-4E38-9E21-ADFE0436B18E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6808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/>
          <p:cNvPicPr>
            <a:picLocks noGrp="1" noChangeAspect="1" noChangeArrowheads="1"/>
          </p:cNvPicPr>
          <p:nvPr>
            <p:ph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1052736"/>
            <a:ext cx="5619981" cy="475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مربع نص 4"/>
          <p:cNvSpPr txBox="1"/>
          <p:nvPr/>
        </p:nvSpPr>
        <p:spPr>
          <a:xfrm>
            <a:off x="1907704" y="323505"/>
            <a:ext cx="68407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ü"/>
            </a:pPr>
            <a:r>
              <a:rPr lang="en-US" sz="1400" dirty="0">
                <a:latin typeface="Times New Roman" pitchFamily="18" charset="0"/>
                <a:cs typeface="Times New Roman" pitchFamily="18" charset="0"/>
              </a:rPr>
              <a:t>The following figure shows columns layout in basement story.</a:t>
            </a:r>
          </a:p>
        </p:txBody>
      </p:sp>
      <p:sp>
        <p:nvSpPr>
          <p:cNvPr id="2" name="عنصر نائب لرقم الشريحة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8B7A0DC-C7A8-4E38-9E21-ADFE0436B18E}" type="slidenum">
              <a:rPr lang="en-US" smtClean="0"/>
              <a:pPr/>
              <a:t>80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4637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2123728" y="404664"/>
            <a:ext cx="6563072" cy="460648"/>
          </a:xfrm>
        </p:spPr>
        <p:txBody>
          <a:bodyPr/>
          <a:lstStyle/>
          <a:p>
            <a:pPr marL="342900" indent="-342900">
              <a:buFont typeface="Wingdings" pitchFamily="2" charset="2"/>
              <a:buChar char="Ø"/>
            </a:pPr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Shear walls </a:t>
            </a:r>
            <a:endParaRPr lang="en-US" dirty="0">
              <a:solidFill>
                <a:schemeClr val="tx2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عنصر نائب للمحتوى 4"/>
          <p:cNvGraphicFramePr>
            <a:graphicFrameLocks noGrp="1"/>
          </p:cNvGraphicFramePr>
          <p:nvPr>
            <p:ph idx="10"/>
            <p:extLst>
              <p:ext uri="{D42A27DB-BD31-4B8C-83A1-F6EECF244321}">
                <p14:modId xmlns:p14="http://schemas.microsoft.com/office/powerpoint/2010/main" val="948826718"/>
              </p:ext>
            </p:extLst>
          </p:nvPr>
        </p:nvGraphicFramePr>
        <p:xfrm>
          <a:off x="2411760" y="2924944"/>
          <a:ext cx="5623560" cy="1656185"/>
        </p:xfrm>
        <a:graphic>
          <a:graphicData uri="http://schemas.openxmlformats.org/drawingml/2006/table">
            <a:tbl>
              <a:tblPr firstRow="1" firstCol="1" bandRow="1"/>
              <a:tblGrid>
                <a:gridCol w="2811780"/>
                <a:gridCol w="2811780"/>
              </a:tblGrid>
              <a:tr h="331237"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800"/>
                        </a:spcAft>
                      </a:pPr>
                      <a:r>
                        <a:rPr lang="en-US" sz="1050"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Grouping Number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800"/>
                        </a:spcAft>
                      </a:pPr>
                      <a:r>
                        <a:rPr lang="en-US" sz="1050"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Dimensions ( mm )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1237"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800"/>
                        </a:spcAft>
                      </a:pPr>
                      <a:r>
                        <a:rPr lang="en-US" sz="1050"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W1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800"/>
                        </a:spcAft>
                      </a:pPr>
                      <a:r>
                        <a:rPr lang="en-US" sz="1050"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200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1237"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800"/>
                        </a:spcAft>
                      </a:pPr>
                      <a:r>
                        <a:rPr lang="en-US" sz="1050"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W2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800"/>
                        </a:spcAft>
                      </a:pPr>
                      <a:r>
                        <a:rPr lang="en-US" sz="1050"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250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1237"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800"/>
                        </a:spcAft>
                      </a:pPr>
                      <a:r>
                        <a:rPr lang="en-US" sz="1050"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W3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800"/>
                        </a:spcAft>
                      </a:pPr>
                      <a:r>
                        <a:rPr lang="en-US" sz="1050"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530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1237"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800"/>
                        </a:spcAft>
                      </a:pPr>
                      <a:r>
                        <a:rPr lang="en-US" sz="105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W4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800"/>
                        </a:spcAft>
                      </a:pPr>
                      <a:r>
                        <a:rPr lang="en-US" sz="1050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300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" name="عنصر نائب لرقم الشريحة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8B7A0DC-C7A8-4E38-9E21-ADFE0436B18E}" type="slidenum">
              <a:rPr lang="en-US" smtClean="0"/>
              <a:pPr/>
              <a:t>81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6913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صر نائب للمحتوى 3"/>
          <p:cNvSpPr>
            <a:spLocks noGrp="1"/>
          </p:cNvSpPr>
          <p:nvPr>
            <p:ph idx="10"/>
          </p:nvPr>
        </p:nvSpPr>
        <p:spPr>
          <a:xfrm>
            <a:off x="1979712" y="476672"/>
            <a:ext cx="6717432" cy="5760640"/>
          </a:xfrm>
        </p:spPr>
        <p:txBody>
          <a:bodyPr/>
          <a:lstStyle/>
          <a:p>
            <a:pPr marL="285750" indent="-285750">
              <a:buFont typeface="Wingdings" pitchFamily="2" charset="2"/>
              <a:buChar char="ü"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The following figure shows the distribution of shear wall in basement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story</a:t>
            </a:r>
          </a:p>
          <a:p>
            <a:endParaRPr lang="en-US" dirty="0"/>
          </a:p>
          <a:p>
            <a:endParaRPr lang="en-US" dirty="0"/>
          </a:p>
        </p:txBody>
      </p:sp>
      <p:pic>
        <p:nvPicPr>
          <p:cNvPr id="368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1484784"/>
            <a:ext cx="5486400" cy="4694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عنصر نائب لرقم الشريحة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8B7A0DC-C7A8-4E38-9E21-ADFE0436B18E}" type="slidenum">
              <a:rPr lang="en-US" smtClean="0"/>
              <a:pPr/>
              <a:t>82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7121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2123728" y="260648"/>
            <a:ext cx="6563072" cy="460648"/>
          </a:xfrm>
        </p:spPr>
        <p:txBody>
          <a:bodyPr/>
          <a:lstStyle/>
          <a:p>
            <a:pPr marL="457200" indent="-457200">
              <a:buFont typeface="Wingdings" pitchFamily="2" charset="2"/>
              <a:buChar char="Ø"/>
            </a:pPr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Footings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عنصر نائب للمحتوى 3"/>
          <p:cNvSpPr>
            <a:spLocks noGrp="1"/>
          </p:cNvSpPr>
          <p:nvPr>
            <p:ph idx="10"/>
          </p:nvPr>
        </p:nvSpPr>
        <p:spPr>
          <a:xfrm>
            <a:off x="1691680" y="1052736"/>
            <a:ext cx="7560840" cy="5256584"/>
          </a:xfrm>
        </p:spPr>
        <p:txBody>
          <a:bodyPr/>
          <a:lstStyle/>
          <a:p>
            <a:pPr marL="285750" indent="-285750">
              <a:buFont typeface="Wingdings" pitchFamily="2" charset="2"/>
              <a:buChar char="ü"/>
            </a:pPr>
            <a:r>
              <a:rPr lang="en-US" sz="1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Why we used mat foundation ?! </a:t>
            </a:r>
          </a:p>
          <a:p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1. As 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you know, for any structure there is a ground slab sets on the ground, and 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          because the 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basement floor for our project is garage, the ground slab shall have a good thickness and 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leveled 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surface, so it’s better to use mat foundation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en-US" sz="16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2. Using single footings and tie beams will cause more wastage in formwork, and 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this 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means 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more 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labor 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cost. </a:t>
            </a:r>
            <a:br>
              <a:rPr lang="en-US" sz="1600" dirty="0" smtClean="0">
                <a:latin typeface="Times New Roman" pitchFamily="18" charset="0"/>
                <a:cs typeface="Times New Roman" pitchFamily="18" charset="0"/>
              </a:rPr>
            </a:br>
            <a:endParaRPr lang="en-US" sz="16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3. The building is college, so the time needed to finish the construction is important, 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 then 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using 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mat 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foundation is better than single footings, since it needs less time.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2" name="عنصر نائب لرقم الشريحة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8B7A0DC-C7A8-4E38-9E21-ADFE0436B18E}" type="slidenum">
              <a:rPr lang="en-US" smtClean="0"/>
              <a:pPr/>
              <a:t>83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8665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2123728" y="260648"/>
            <a:ext cx="6563072" cy="460648"/>
          </a:xfrm>
        </p:spPr>
        <p:txBody>
          <a:bodyPr/>
          <a:lstStyle/>
          <a:p>
            <a:pPr marL="342900" indent="-342900">
              <a:buFont typeface="Wingdings" pitchFamily="2" charset="2"/>
              <a:buChar char="q"/>
            </a:pPr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Definition of mat foundation in ETABS </a:t>
            </a:r>
            <a:endParaRPr lang="en-US" dirty="0">
              <a:solidFill>
                <a:schemeClr val="tx2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عنصر نائب للمحتوى 3"/>
          <p:cNvSpPr>
            <a:spLocks noGrp="1"/>
          </p:cNvSpPr>
          <p:nvPr>
            <p:ph idx="10"/>
          </p:nvPr>
        </p:nvSpPr>
        <p:spPr>
          <a:xfrm>
            <a:off x="1835696" y="908720"/>
            <a:ext cx="7560840" cy="5949280"/>
          </a:xfrm>
        </p:spPr>
        <p:txBody>
          <a:bodyPr/>
          <a:lstStyle/>
          <a:p>
            <a:pPr marL="285750" indent="-285750">
              <a:buFont typeface="Arial" pitchFamily="34" charset="0"/>
              <a:buChar char="•"/>
            </a:pP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By inspection and some trials, the mat foundation thicknesses are as shown in the 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following</a:t>
            </a:r>
            <a:r>
              <a:rPr lang="ar-JO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figure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en-US" sz="16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The red areas are mat with 850 mm thickness and total area equals to 1527.01 </a:t>
            </a:r>
            <a:r>
              <a:rPr lang="en-US" sz="1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m</a:t>
            </a:r>
            <a:r>
              <a:rPr lang="en-US" sz="1600" baseline="30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en-US" sz="1600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ar-JO" sz="16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16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The blue area is mat with 750 mm thickness and area equals to 436.14 m</a:t>
            </a:r>
            <a:r>
              <a:rPr lang="en-US" sz="1600" baseline="300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endParaRPr lang="en-US" sz="1600" dirty="0" smtClean="0"/>
          </a:p>
          <a:p>
            <a:pPr marL="285750" indent="-285750">
              <a:buFont typeface="Arial" pitchFamily="34" charset="0"/>
              <a:buChar char="•"/>
            </a:pPr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378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56990" y="1484784"/>
            <a:ext cx="5486400" cy="4518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عنصر نائب لرقم الشريحة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8B7A0DC-C7A8-4E38-9E21-ADFE0436B18E}" type="slidenum">
              <a:rPr lang="en-US" smtClean="0"/>
              <a:pPr/>
              <a:t>84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3105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2"/>
          <p:cNvPicPr>
            <a:picLocks noGrp="1" noChangeAspect="1" noChangeArrowheads="1"/>
          </p:cNvPicPr>
          <p:nvPr>
            <p:ph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620688"/>
            <a:ext cx="4625494" cy="5300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عنصر نائب لرقم الشريحة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8B7A0DC-C7A8-4E38-9E21-ADFE0436B18E}" type="slidenum">
              <a:rPr lang="en-US" smtClean="0"/>
              <a:pPr/>
              <a:t>85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0664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Picture 2"/>
          <p:cNvPicPr>
            <a:picLocks noGrp="1" noChangeAspect="1" noChangeArrowheads="1"/>
          </p:cNvPicPr>
          <p:nvPr>
            <p:ph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4" y="692696"/>
            <a:ext cx="4971266" cy="529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عنصر نائب لرقم الشريحة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8B7A0DC-C7A8-4E38-9E21-ADFE0436B18E}" type="slidenum">
              <a:rPr lang="en-US" smtClean="0"/>
              <a:pPr/>
              <a:t>86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12965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2051720" y="548680"/>
            <a:ext cx="6840760" cy="460648"/>
          </a:xfrm>
        </p:spPr>
        <p:txBody>
          <a:bodyPr/>
          <a:lstStyle/>
          <a:p>
            <a:pPr marL="342900" lvl="1" indent="-342900">
              <a:buFont typeface="Wingdings" pitchFamily="2" charset="2"/>
              <a:buChar char="q"/>
            </a:pPr>
            <a:r>
              <a:rPr lang="en-US" sz="2000" dirty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Differences between the architectural drawings and the final model in ETABS</a:t>
            </a:r>
          </a:p>
          <a:p>
            <a:pPr marL="342900" indent="-342900">
              <a:buFont typeface="Wingdings" pitchFamily="2" charset="2"/>
              <a:buChar char="q"/>
            </a:pPr>
            <a:endParaRPr lang="en-US" dirty="0"/>
          </a:p>
        </p:txBody>
      </p:sp>
      <p:pic>
        <p:nvPicPr>
          <p:cNvPr id="40962" name="Picture 2"/>
          <p:cNvPicPr>
            <a:picLocks noGrp="1" noChangeAspect="1" noChangeArrowheads="1"/>
          </p:cNvPicPr>
          <p:nvPr>
            <p:ph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2073187"/>
            <a:ext cx="1765130" cy="4579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6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8951" y="1844824"/>
            <a:ext cx="3708000" cy="48325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مربع نص 6"/>
          <p:cNvSpPr txBox="1"/>
          <p:nvPr/>
        </p:nvSpPr>
        <p:spPr>
          <a:xfrm>
            <a:off x="2195736" y="1268760"/>
            <a:ext cx="65527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ü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The model as in architectural drawings 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عنصر نائب لرقم الشريحة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8B7A0DC-C7A8-4E38-9E21-ADFE0436B18E}" type="slidenum">
              <a:rPr lang="en-US" smtClean="0"/>
              <a:pPr/>
              <a:t>87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8638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صر نائب للمحتوى 3"/>
          <p:cNvSpPr>
            <a:spLocks noGrp="1"/>
          </p:cNvSpPr>
          <p:nvPr>
            <p:ph idx="10"/>
          </p:nvPr>
        </p:nvSpPr>
        <p:spPr>
          <a:xfrm>
            <a:off x="2134072" y="548680"/>
            <a:ext cx="6563072" cy="5444009"/>
          </a:xfrm>
        </p:spPr>
        <p:txBody>
          <a:bodyPr/>
          <a:lstStyle/>
          <a:p>
            <a:pPr marL="285750" indent="-285750">
              <a:buFont typeface="Wingdings" pitchFamily="2" charset="2"/>
              <a:buChar char="ü"/>
            </a:pP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The model in ETABS </a:t>
            </a:r>
          </a:p>
          <a:p>
            <a:pPr marL="285750" indent="-285750">
              <a:buFont typeface="Wingdings" pitchFamily="2" charset="2"/>
              <a:buChar char="ü"/>
            </a:pPr>
            <a:endParaRPr lang="en-US" dirty="0"/>
          </a:p>
          <a:p>
            <a:endParaRPr lang="en-US" dirty="0"/>
          </a:p>
        </p:txBody>
      </p:sp>
      <p:pic>
        <p:nvPicPr>
          <p:cNvPr id="4198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1268760"/>
            <a:ext cx="2030413" cy="5280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98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1940272"/>
            <a:ext cx="3303587" cy="4608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عنصر نائب لرقم الشريحة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8B7A0DC-C7A8-4E38-9E21-ADFE0436B18E}" type="slidenum">
              <a:rPr lang="en-US" smtClean="0"/>
              <a:pPr/>
              <a:t>88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7663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2123728" y="332656"/>
            <a:ext cx="6563072" cy="460648"/>
          </a:xfrm>
        </p:spPr>
        <p:txBody>
          <a:bodyPr/>
          <a:lstStyle/>
          <a:p>
            <a:pPr marL="342900" indent="-342900">
              <a:buFont typeface="Wingdings" pitchFamily="2" charset="2"/>
              <a:buChar char="q"/>
            </a:pPr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Seismic checks in the final model </a:t>
            </a:r>
            <a:endParaRPr lang="en-US" dirty="0">
              <a:solidFill>
                <a:schemeClr val="tx2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عنصر نائب للمحتوى 3"/>
          <p:cNvSpPr>
            <a:spLocks noGrp="1"/>
          </p:cNvSpPr>
          <p:nvPr>
            <p:ph idx="10"/>
          </p:nvPr>
        </p:nvSpPr>
        <p:spPr>
          <a:xfrm>
            <a:off x="1691680" y="1124744"/>
            <a:ext cx="7452320" cy="4867945"/>
          </a:xfrm>
        </p:spPr>
        <p:txBody>
          <a:bodyPr/>
          <a:lstStyle/>
          <a:p>
            <a:pPr marL="285750" indent="-285750">
              <a:buFont typeface="Wingdings" pitchFamily="2" charset="2"/>
              <a:buChar char="Ø"/>
            </a:pPr>
            <a:r>
              <a:rPr lang="en-US" sz="18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Period check </a:t>
            </a:r>
          </a:p>
          <a:p>
            <a:endParaRPr lang="en-US" dirty="0"/>
          </a:p>
          <a:p>
            <a:pPr marL="285750" indent="-285750">
              <a:buFont typeface="Wingdings" pitchFamily="2" charset="2"/>
              <a:buChar char="ü"/>
            </a:pP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Fundamental 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period for the structure = 0.547 sec which is less than 0.6725 sec 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    (as 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shown in the 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figure ) .</a:t>
            </a:r>
            <a:endParaRPr lang="en-US" sz="1600" dirty="0">
              <a:latin typeface="Times New Roman" pitchFamily="18" charset="0"/>
              <a:cs typeface="Times New Roman" pitchFamily="18" charset="0"/>
            </a:endParaRP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430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2256093"/>
            <a:ext cx="5184000" cy="4510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عنصر نائب لرقم الشريحة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8B7A0DC-C7A8-4E38-9E21-ADFE0436B18E}" type="slidenum">
              <a:rPr lang="en-US" smtClean="0"/>
              <a:pPr/>
              <a:t>89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6941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CF5E0F78-1FAF-4AFD-ACBC-EB27AE5C642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79712" y="404664"/>
            <a:ext cx="6563072" cy="460648"/>
          </a:xfrm>
        </p:spPr>
        <p:txBody>
          <a:bodyPr/>
          <a:lstStyle/>
          <a:p>
            <a:pPr marL="342900" indent="-342900">
              <a:buFont typeface="Wingdings" pitchFamily="2" charset="2"/>
              <a:buChar char="Ø"/>
            </a:pPr>
            <a:r>
              <a:rPr lang="en-US" dirty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Materials</a:t>
            </a:r>
            <a:r>
              <a:rPr lang="en-US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BD0BAB66-69AD-4DA4-A999-4D102420BC5F}"/>
              </a:ext>
            </a:extLst>
          </p:cNvPr>
          <p:cNvSpPr txBox="1"/>
          <p:nvPr/>
        </p:nvSpPr>
        <p:spPr>
          <a:xfrm>
            <a:off x="1979712" y="1384176"/>
            <a:ext cx="561662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Reinforced concrete 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US" dirty="0"/>
          </a:p>
          <a:p>
            <a:endParaRPr lang="en-US" dirty="0"/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xmlns="" id="{33CF2918-AEFE-4F09-8904-996D9E80414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82228265"/>
              </p:ext>
            </p:extLst>
          </p:nvPr>
        </p:nvGraphicFramePr>
        <p:xfrm>
          <a:off x="2411760" y="2060848"/>
          <a:ext cx="5832648" cy="1368152"/>
        </p:xfrm>
        <a:graphic>
          <a:graphicData uri="http://schemas.openxmlformats.org/drawingml/2006/table">
            <a:tbl>
              <a:tblPr firstRow="1" firstCol="1" bandRow="1"/>
              <a:tblGrid>
                <a:gridCol w="2927959">
                  <a:extLst>
                    <a:ext uri="{9D8B030D-6E8A-4147-A177-3AD203B41FA5}">
                      <a16:colId xmlns:a16="http://schemas.microsoft.com/office/drawing/2014/main" xmlns="" val="3943722377"/>
                    </a:ext>
                  </a:extLst>
                </a:gridCol>
                <a:gridCol w="2904689">
                  <a:extLst>
                    <a:ext uri="{9D8B030D-6E8A-4147-A177-3AD203B41FA5}">
                      <a16:colId xmlns:a16="http://schemas.microsoft.com/office/drawing/2014/main" xmlns="" val="3168574111"/>
                    </a:ext>
                  </a:extLst>
                </a:gridCol>
              </a:tblGrid>
              <a:tr h="34203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Property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Value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739567339"/>
                  </a:ext>
                </a:extLst>
              </a:tr>
              <a:tr h="34203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Compressive strength, fc ( MPa 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24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699038157"/>
                  </a:ext>
                </a:extLst>
              </a:tr>
              <a:tr h="34203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Modulus of elasticity, Ec ( GPa 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749615652"/>
                  </a:ext>
                </a:extLst>
              </a:tr>
              <a:tr h="34203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Unit weight (kN/m</a:t>
                      </a:r>
                      <a:r>
                        <a:rPr lang="en-US" sz="1200" baseline="30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</a:t>
                      </a: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24.5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677469229"/>
                  </a:ext>
                </a:extLst>
              </a:tr>
            </a:tbl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1729DA4C-1ADF-48F7-914F-7C99854D876B}"/>
              </a:ext>
            </a:extLst>
          </p:cNvPr>
          <p:cNvSpPr txBox="1"/>
          <p:nvPr/>
        </p:nvSpPr>
        <p:spPr>
          <a:xfrm>
            <a:off x="2019367" y="3676382"/>
            <a:ext cx="61926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Note : For footings ( Mat foundation) , fc = 34 MPa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CAF6DEE1-87D0-4E8D-B243-BD902C94926D}"/>
              </a:ext>
            </a:extLst>
          </p:cNvPr>
          <p:cNvSpPr txBox="1"/>
          <p:nvPr/>
        </p:nvSpPr>
        <p:spPr>
          <a:xfrm>
            <a:off x="2008559" y="4339795"/>
            <a:ext cx="35283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Steel reinforcement </a:t>
            </a:r>
          </a:p>
        </p:txBody>
      </p:sp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xmlns="" id="{3F54CA14-445F-4D10-9030-8D18F47158F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9112375"/>
              </p:ext>
            </p:extLst>
          </p:nvPr>
        </p:nvGraphicFramePr>
        <p:xfrm>
          <a:off x="2411760" y="4982542"/>
          <a:ext cx="5976664" cy="1326777"/>
        </p:xfrm>
        <a:graphic>
          <a:graphicData uri="http://schemas.openxmlformats.org/drawingml/2006/table">
            <a:tbl>
              <a:tblPr firstRow="1" firstCol="1" bandRow="1"/>
              <a:tblGrid>
                <a:gridCol w="2994644">
                  <a:extLst>
                    <a:ext uri="{9D8B030D-6E8A-4147-A177-3AD203B41FA5}">
                      <a16:colId xmlns:a16="http://schemas.microsoft.com/office/drawing/2014/main" xmlns="" val="1603502786"/>
                    </a:ext>
                  </a:extLst>
                </a:gridCol>
                <a:gridCol w="2982020">
                  <a:extLst>
                    <a:ext uri="{9D8B030D-6E8A-4147-A177-3AD203B41FA5}">
                      <a16:colId xmlns:a16="http://schemas.microsoft.com/office/drawing/2014/main" xmlns="" val="1386106803"/>
                    </a:ext>
                  </a:extLst>
                </a:gridCol>
              </a:tblGrid>
              <a:tr h="44225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Property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Value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75397458"/>
                  </a:ext>
                </a:extLst>
              </a:tr>
              <a:tr h="44225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Yielding strength, </a:t>
                      </a:r>
                      <a:r>
                        <a:rPr lang="en-US" sz="12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fy</a:t>
                      </a: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( MPa 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420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57104037"/>
                  </a:ext>
                </a:extLst>
              </a:tr>
              <a:tr h="44225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Modulus of elasticity, Es ( </a:t>
                      </a:r>
                      <a:r>
                        <a:rPr lang="en-US" sz="12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GPa</a:t>
                      </a: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200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77508666"/>
                  </a:ext>
                </a:extLst>
              </a:tr>
            </a:tbl>
          </a:graphicData>
        </a:graphic>
      </p:graphicFrame>
      <p:sp>
        <p:nvSpPr>
          <p:cNvPr id="2" name="عنصر نائب لرقم الشريحة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8B7A0DC-C7A8-4E38-9E21-ADFE0436B18E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2839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2123728" y="260648"/>
            <a:ext cx="6563072" cy="460648"/>
          </a:xfrm>
        </p:spPr>
        <p:txBody>
          <a:bodyPr/>
          <a:lstStyle/>
          <a:p>
            <a:pPr marL="342900" indent="-342900">
              <a:buFont typeface="Wingdings" pitchFamily="2" charset="2"/>
              <a:buChar char="q"/>
            </a:pPr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Scale factor for response spectrum </a:t>
            </a:r>
            <a:endParaRPr lang="en-US" dirty="0">
              <a:solidFill>
                <a:schemeClr val="tx2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عنصر نائب للمحتوى 3"/>
          <p:cNvSpPr>
            <a:spLocks noGrp="1"/>
          </p:cNvSpPr>
          <p:nvPr>
            <p:ph idx="10"/>
          </p:nvPr>
        </p:nvSpPr>
        <p:spPr>
          <a:xfrm>
            <a:off x="2134072" y="1124744"/>
            <a:ext cx="6563072" cy="5256584"/>
          </a:xfrm>
        </p:spPr>
        <p:txBody>
          <a:bodyPr/>
          <a:lstStyle/>
          <a:p>
            <a:pPr marL="285750" indent="-285750">
              <a:buFont typeface="Wingdings" pitchFamily="2" charset="2"/>
              <a:buChar char="ü"/>
            </a:pP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Scale factor for response spectrum in X – direction </a:t>
            </a:r>
          </a:p>
          <a:p>
            <a:pPr marL="285750" indent="-285750">
              <a:buFont typeface="Wingdings" pitchFamily="2" charset="2"/>
              <a:buChar char="ü"/>
            </a:pPr>
            <a:endParaRPr lang="en-US" dirty="0"/>
          </a:p>
          <a:p>
            <a:endParaRPr lang="en-US" dirty="0"/>
          </a:p>
        </p:txBody>
      </p:sp>
      <p:pic>
        <p:nvPicPr>
          <p:cNvPr id="4403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4" y="1628810"/>
            <a:ext cx="4788000" cy="50650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عنصر نائب لرقم الشريحة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8B7A0DC-C7A8-4E38-9E21-ADFE0436B18E}" type="slidenum">
              <a:rPr lang="en-US" smtClean="0"/>
              <a:pPr/>
              <a:t>90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842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صر نائب للمحتوى 3"/>
          <p:cNvSpPr>
            <a:spLocks noGrp="1"/>
          </p:cNvSpPr>
          <p:nvPr>
            <p:ph idx="10"/>
          </p:nvPr>
        </p:nvSpPr>
        <p:spPr>
          <a:xfrm>
            <a:off x="2134072" y="476672"/>
            <a:ext cx="6563072" cy="5760640"/>
          </a:xfrm>
        </p:spPr>
        <p:txBody>
          <a:bodyPr/>
          <a:lstStyle/>
          <a:p>
            <a:pPr marL="285750" indent="-285750">
              <a:buFont typeface="Wingdings" pitchFamily="2" charset="2"/>
              <a:buChar char="ü"/>
            </a:pP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Scale factor for response spectrum in Y – direction </a:t>
            </a:r>
          </a:p>
          <a:p>
            <a:pPr marL="285750" indent="-285750">
              <a:buFont typeface="Wingdings" pitchFamily="2" charset="2"/>
              <a:buChar char="ü"/>
            </a:pPr>
            <a:endParaRPr lang="en-US" dirty="0"/>
          </a:p>
          <a:p>
            <a:endParaRPr lang="en-US" dirty="0"/>
          </a:p>
        </p:txBody>
      </p:sp>
      <p:pic>
        <p:nvPicPr>
          <p:cNvPr id="4505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910177"/>
            <a:ext cx="5480050" cy="56276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عنصر نائب لرقم الشريحة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8B7A0DC-C7A8-4E38-9E21-ADFE0436B18E}" type="slidenum">
              <a:rPr lang="en-US" smtClean="0"/>
              <a:pPr/>
              <a:t>91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5977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2051720" y="332656"/>
            <a:ext cx="6563072" cy="460648"/>
          </a:xfrm>
        </p:spPr>
        <p:txBody>
          <a:bodyPr/>
          <a:lstStyle/>
          <a:p>
            <a:pPr marL="342900" indent="-342900">
              <a:buFont typeface="Wingdings" pitchFamily="2" charset="2"/>
              <a:buChar char="ü"/>
            </a:pPr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Base shear </a:t>
            </a:r>
            <a:endParaRPr lang="en-US" dirty="0">
              <a:solidFill>
                <a:schemeClr val="tx2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6082" name="Picture 2"/>
          <p:cNvPicPr>
            <a:picLocks noGrp="1" noChangeAspect="1" noChangeArrowheads="1"/>
          </p:cNvPicPr>
          <p:nvPr>
            <p:ph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2132856"/>
            <a:ext cx="4705467" cy="194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عنصر نائب لرقم الشريحة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8B7A0DC-C7A8-4E38-9E21-ADFE0436B18E}" type="slidenum">
              <a:rPr lang="en-US" smtClean="0"/>
              <a:pPr/>
              <a:t>92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3594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2123728" y="332656"/>
            <a:ext cx="6563072" cy="460648"/>
          </a:xfrm>
        </p:spPr>
        <p:txBody>
          <a:bodyPr/>
          <a:lstStyle/>
          <a:p>
            <a:pPr marL="342900" indent="-342900">
              <a:buFont typeface="Wingdings" pitchFamily="2" charset="2"/>
              <a:buChar char="Ø"/>
            </a:pPr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Drift check </a:t>
            </a:r>
            <a:endParaRPr lang="en-US" dirty="0">
              <a:solidFill>
                <a:schemeClr val="tx2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عنصر نائب للمحتوى 3"/>
          <p:cNvSpPr>
            <a:spLocks noGrp="1"/>
          </p:cNvSpPr>
          <p:nvPr>
            <p:ph idx="10"/>
          </p:nvPr>
        </p:nvSpPr>
        <p:spPr>
          <a:xfrm>
            <a:off x="2134072" y="1124744"/>
            <a:ext cx="6563072" cy="4867945"/>
          </a:xfrm>
        </p:spPr>
        <p:txBody>
          <a:bodyPr/>
          <a:lstStyle/>
          <a:p>
            <a:pPr marL="285750" indent="-285750">
              <a:buFont typeface="Wingdings" pitchFamily="2" charset="2"/>
              <a:buChar char="ü"/>
            </a:pP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Drift in X – direction </a:t>
            </a:r>
          </a:p>
          <a:p>
            <a:pPr marL="285750" indent="-285750">
              <a:buFont typeface="Wingdings" pitchFamily="2" charset="2"/>
              <a:buChar char="ü"/>
            </a:pPr>
            <a:endParaRPr lang="en-US" sz="1600" dirty="0"/>
          </a:p>
          <a:p>
            <a:pPr marL="285750" indent="-285750">
              <a:buFont typeface="Wingdings" pitchFamily="2" charset="2"/>
              <a:buChar char="ü"/>
            </a:pPr>
            <a:endParaRPr lang="en-US" sz="1600" dirty="0" smtClean="0"/>
          </a:p>
          <a:p>
            <a:pPr marL="285750" indent="-285750">
              <a:buFont typeface="Wingdings" pitchFamily="2" charset="2"/>
              <a:buChar char="ü"/>
            </a:pPr>
            <a:endParaRPr lang="en-US" sz="1600" dirty="0"/>
          </a:p>
          <a:p>
            <a:pPr marL="285750" indent="-285750">
              <a:buFont typeface="Wingdings" pitchFamily="2" charset="2"/>
              <a:buChar char="ü"/>
            </a:pPr>
            <a:endParaRPr lang="en-US" sz="1600" dirty="0" smtClean="0"/>
          </a:p>
          <a:p>
            <a:pPr marL="285750" indent="-285750">
              <a:buFont typeface="Wingdings" pitchFamily="2" charset="2"/>
              <a:buChar char="ü"/>
            </a:pPr>
            <a:endParaRPr lang="en-US" sz="1600" dirty="0"/>
          </a:p>
          <a:p>
            <a:pPr marL="285750" indent="-285750">
              <a:buFont typeface="Wingdings" pitchFamily="2" charset="2"/>
              <a:buChar char="ü"/>
            </a:pPr>
            <a:endParaRPr lang="en-US" sz="1600" dirty="0" smtClean="0"/>
          </a:p>
          <a:p>
            <a:pPr marL="285750" indent="-285750">
              <a:buFont typeface="Wingdings" pitchFamily="2" charset="2"/>
              <a:buChar char="ü"/>
            </a:pPr>
            <a:endParaRPr lang="en-US" sz="1600" dirty="0"/>
          </a:p>
          <a:p>
            <a:pPr marL="285750" indent="-285750">
              <a:buFont typeface="Wingdings" pitchFamily="2" charset="2"/>
              <a:buChar char="ü"/>
            </a:pPr>
            <a:endParaRPr lang="en-US" sz="1600" dirty="0" smtClean="0"/>
          </a:p>
          <a:p>
            <a:pPr marL="285750" indent="-285750">
              <a:buFont typeface="Wingdings" pitchFamily="2" charset="2"/>
              <a:buChar char="ü"/>
            </a:pPr>
            <a:endParaRPr lang="en-US" sz="1600" dirty="0"/>
          </a:p>
          <a:p>
            <a:pPr marL="285750" indent="-285750">
              <a:buFont typeface="Wingdings" pitchFamily="2" charset="2"/>
              <a:buChar char="ü"/>
            </a:pP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Drift in Y – direction </a:t>
            </a:r>
          </a:p>
          <a:p>
            <a:pPr marL="285750" indent="-285750">
              <a:buFont typeface="Wingdings" pitchFamily="2" charset="2"/>
              <a:buChar char="ü"/>
            </a:pPr>
            <a:endParaRPr lang="en-US" dirty="0"/>
          </a:p>
          <a:p>
            <a:endParaRPr lang="en-US" dirty="0" smtClean="0"/>
          </a:p>
          <a:p>
            <a:pPr marL="285750" indent="-285750">
              <a:buFont typeface="Wingdings" pitchFamily="2" charset="2"/>
              <a:buChar char="ü"/>
            </a:pPr>
            <a:endParaRPr lang="en-US" dirty="0"/>
          </a:p>
          <a:p>
            <a:endParaRPr lang="en-US" dirty="0"/>
          </a:p>
        </p:txBody>
      </p:sp>
      <p:graphicFrame>
        <p:nvGraphicFramePr>
          <p:cNvPr id="5" name="جدول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73225384"/>
              </p:ext>
            </p:extLst>
          </p:nvPr>
        </p:nvGraphicFramePr>
        <p:xfrm>
          <a:off x="2195736" y="1916832"/>
          <a:ext cx="6210300" cy="1456182"/>
        </p:xfrm>
        <a:graphic>
          <a:graphicData uri="http://schemas.openxmlformats.org/drawingml/2006/table">
            <a:tbl>
              <a:tblPr firstRow="1" firstCol="1" bandRow="1"/>
              <a:tblGrid>
                <a:gridCol w="900246"/>
                <a:gridCol w="1350369"/>
                <a:gridCol w="723752"/>
                <a:gridCol w="1076105"/>
                <a:gridCol w="809459"/>
                <a:gridCol w="1350369"/>
              </a:tblGrid>
              <a:tr h="381000"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Story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Load Case/Combo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Direction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Elastic drift ( m )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In elastic drift ( m )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Allowable drift ( m )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Roof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1.0617D+0.7Qx Max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0.001364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0.0054579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0.0624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Third floor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1.0617D+0.7Qx Max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0.001477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0.0059072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0.0624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Second floor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1.0617D+0.7Qx Max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0.001548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0.0061901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0.0624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First floor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1.0617D+0.7Qx Max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0.001564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0.0062566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0.0624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Ground floor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1.0617D+0.7Qx Max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0.001227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0.0049088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05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0.0624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6" name="جدول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2015987"/>
              </p:ext>
            </p:extLst>
          </p:nvPr>
        </p:nvGraphicFramePr>
        <p:xfrm>
          <a:off x="2267744" y="4869160"/>
          <a:ext cx="6336703" cy="1456182"/>
        </p:xfrm>
        <a:graphic>
          <a:graphicData uri="http://schemas.openxmlformats.org/drawingml/2006/table">
            <a:tbl>
              <a:tblPr firstRow="1" firstCol="1" bandRow="1"/>
              <a:tblGrid>
                <a:gridCol w="949271"/>
                <a:gridCol w="1607024"/>
                <a:gridCol w="918585"/>
                <a:gridCol w="853877"/>
                <a:gridCol w="776495"/>
                <a:gridCol w="1231451"/>
              </a:tblGrid>
              <a:tr h="381000"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Story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Load Case/Combo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Direction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Elastic drift ( m )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In elastic drift ( m )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05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Allowable drift    </a:t>
                      </a:r>
                      <a:r>
                        <a:rPr lang="en-US" sz="105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    </a:t>
                      </a:r>
                      <a:r>
                        <a:rPr lang="en-US" sz="105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( m )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Roof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1.0617D+0.7Qy Max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Y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0.002142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0.0085696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0.0624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Third floor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1.0617D+0.7Qy Max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Y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0.002205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0.0088192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0.0624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Second floor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1.0617D+0.7Qy Max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Y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0.002138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0.008553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0.0624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First floor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1.0617D+0.7Qy Max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Y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0.002321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0.0092851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0.0624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Ground floor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1.0617D+0.7Qy Max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Y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0.001934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0.0077376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05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0.0624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" name="عنصر نائب لرقم الشريحة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8B7A0DC-C7A8-4E38-9E21-ADFE0436B18E}" type="slidenum">
              <a:rPr lang="en-US" smtClean="0"/>
              <a:pPr/>
              <a:t>93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2581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2051720" y="332656"/>
            <a:ext cx="6563072" cy="460648"/>
          </a:xfrm>
        </p:spPr>
        <p:txBody>
          <a:bodyPr/>
          <a:lstStyle/>
          <a:p>
            <a:pPr marL="342900" indent="-342900">
              <a:buFont typeface="Wingdings" pitchFamily="2" charset="2"/>
              <a:buChar char="Ø"/>
            </a:pPr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Torsional irregularity check </a:t>
            </a:r>
            <a:endParaRPr lang="en-US" dirty="0">
              <a:solidFill>
                <a:schemeClr val="tx2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عنصر نائب للمحتوى 3"/>
          <p:cNvSpPr>
            <a:spLocks noGrp="1"/>
          </p:cNvSpPr>
          <p:nvPr>
            <p:ph idx="10"/>
          </p:nvPr>
        </p:nvSpPr>
        <p:spPr>
          <a:xfrm>
            <a:off x="2134072" y="980728"/>
            <a:ext cx="6563072" cy="5544616"/>
          </a:xfrm>
        </p:spPr>
        <p:txBody>
          <a:bodyPr/>
          <a:lstStyle/>
          <a:p>
            <a:pPr marL="285750" indent="-285750">
              <a:buFont typeface="Wingdings" pitchFamily="2" charset="2"/>
              <a:buChar char="ü"/>
            </a:pP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Horizontal torsional irregularity </a:t>
            </a:r>
          </a:p>
          <a:p>
            <a:pPr marL="285750" indent="-285750">
              <a:buFont typeface="Wingdings" pitchFamily="2" charset="2"/>
              <a:buChar char="ü"/>
            </a:pPr>
            <a:endParaRPr lang="en-US" sz="1600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itchFamily="2" charset="2"/>
              <a:buChar char="§"/>
            </a:pP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X – direction </a:t>
            </a:r>
          </a:p>
          <a:p>
            <a:pPr marL="285750" indent="-285750">
              <a:buFont typeface="Wingdings" pitchFamily="2" charset="2"/>
              <a:buChar char="§"/>
            </a:pPr>
            <a:endParaRPr lang="en-US" sz="1600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itchFamily="2" charset="2"/>
              <a:buChar char="§"/>
            </a:pPr>
            <a:endParaRPr lang="en-US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itchFamily="2" charset="2"/>
              <a:buChar char="§"/>
            </a:pPr>
            <a:endParaRPr lang="en-US" sz="1600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itchFamily="2" charset="2"/>
              <a:buChar char="§"/>
            </a:pPr>
            <a:endParaRPr lang="en-US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itchFamily="2" charset="2"/>
              <a:buChar char="§"/>
            </a:pPr>
            <a:endParaRPr lang="en-US" sz="1600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itchFamily="2" charset="2"/>
              <a:buChar char="§"/>
            </a:pPr>
            <a:endParaRPr lang="en-US" sz="16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1600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itchFamily="2" charset="2"/>
              <a:buChar char="§"/>
            </a:pP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Y – direction 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graphicFrame>
        <p:nvGraphicFramePr>
          <p:cNvPr id="5" name="جدول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82639094"/>
              </p:ext>
            </p:extLst>
          </p:nvPr>
        </p:nvGraphicFramePr>
        <p:xfrm>
          <a:off x="2195736" y="1916832"/>
          <a:ext cx="5860416" cy="1895602"/>
        </p:xfrm>
        <a:graphic>
          <a:graphicData uri="http://schemas.openxmlformats.org/drawingml/2006/table">
            <a:tbl>
              <a:tblPr firstRow="1" firstCol="1" bandRow="1"/>
              <a:tblGrid>
                <a:gridCol w="985706"/>
                <a:gridCol w="1388125"/>
                <a:gridCol w="735994"/>
                <a:gridCol w="887449"/>
                <a:gridCol w="887449"/>
                <a:gridCol w="975693"/>
              </a:tblGrid>
              <a:tr h="400050">
                <a:tc rowSpan="2"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05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Story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Load Case/Combo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Direction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Maximum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Average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Ratio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208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mm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mm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00025"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Roof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Qx-TORSION Max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10.245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8.885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1.153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6860"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Third floor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Qx-TORSION Max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8.381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7.357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1.139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0990"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Second floor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Qx-TORSION Max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6.37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5.679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1.122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3840"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First floor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Qx-TORSION Max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4.294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3.918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1.096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7810"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Ground floor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Qx-TORSION Max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05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2.365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2.147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05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1.102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6" name="جدول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53121588"/>
              </p:ext>
            </p:extLst>
          </p:nvPr>
        </p:nvGraphicFramePr>
        <p:xfrm>
          <a:off x="2339752" y="4509120"/>
          <a:ext cx="5860414" cy="2224278"/>
        </p:xfrm>
        <a:graphic>
          <a:graphicData uri="http://schemas.openxmlformats.org/drawingml/2006/table">
            <a:tbl>
              <a:tblPr firstRow="1" firstCol="1" bandRow="1"/>
              <a:tblGrid>
                <a:gridCol w="984550"/>
                <a:gridCol w="1415876"/>
                <a:gridCol w="712626"/>
                <a:gridCol w="886407"/>
                <a:gridCol w="886407"/>
                <a:gridCol w="974548"/>
              </a:tblGrid>
              <a:tr h="400050">
                <a:tc rowSpan="2"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05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Story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Load Case/Combo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05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Direction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Maximum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Average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Ratio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02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mm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mm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00025"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Roof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Qy-TORSION Max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Y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14.844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13.923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1.066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0050"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Third floor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Qy-TORSION Max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Y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11.949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11.22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1.065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0050"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Second floor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Qy-TORSION Max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Y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8.984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8.429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1.066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First floor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Qy-TORSION Max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Y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6.049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5.645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1.072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0050"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Ground floor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Qy-TORSION Max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Y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3.249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2.918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05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1.114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" name="عنصر نائب لرقم الشريحة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8B7A0DC-C7A8-4E38-9E21-ADFE0436B18E}" type="slidenum">
              <a:rPr lang="en-US" smtClean="0"/>
              <a:pPr/>
              <a:t>94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1577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2051720" y="260648"/>
            <a:ext cx="6563072" cy="460648"/>
          </a:xfrm>
        </p:spPr>
        <p:txBody>
          <a:bodyPr/>
          <a:lstStyle/>
          <a:p>
            <a:pPr marL="342900" indent="-342900">
              <a:buFont typeface="Wingdings" pitchFamily="2" charset="2"/>
              <a:buChar char="Ø"/>
            </a:pPr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P – delta check </a:t>
            </a:r>
            <a:endParaRPr lang="en-US" dirty="0">
              <a:solidFill>
                <a:schemeClr val="tx2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عنصر نائب للمحتوى 3"/>
          <p:cNvSpPr>
            <a:spLocks noGrp="1"/>
          </p:cNvSpPr>
          <p:nvPr>
            <p:ph idx="10"/>
          </p:nvPr>
        </p:nvSpPr>
        <p:spPr>
          <a:xfrm>
            <a:off x="2051720" y="1412776"/>
            <a:ext cx="6645424" cy="4968552"/>
          </a:xfrm>
        </p:spPr>
        <p:txBody>
          <a:bodyPr/>
          <a:lstStyle/>
          <a:p>
            <a:pPr marL="285750" indent="-285750">
              <a:buFont typeface="Wingdings" pitchFamily="2" charset="2"/>
              <a:buChar char="ü"/>
            </a:pP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X – direction</a:t>
            </a:r>
          </a:p>
          <a:p>
            <a:pPr marL="285750" indent="-285750">
              <a:buFont typeface="Wingdings" pitchFamily="2" charset="2"/>
              <a:buChar char="ü"/>
            </a:pPr>
            <a:endParaRPr lang="en-US" dirty="0"/>
          </a:p>
          <a:p>
            <a:pPr marL="285750" indent="-285750">
              <a:buFont typeface="Wingdings" pitchFamily="2" charset="2"/>
              <a:buChar char="ü"/>
            </a:pPr>
            <a:endParaRPr lang="en-US" dirty="0" smtClean="0"/>
          </a:p>
          <a:p>
            <a:pPr marL="285750" indent="-285750">
              <a:buFont typeface="Wingdings" pitchFamily="2" charset="2"/>
              <a:buChar char="ü"/>
            </a:pPr>
            <a:endParaRPr lang="en-US" dirty="0"/>
          </a:p>
          <a:p>
            <a:pPr marL="285750" indent="-285750">
              <a:buFont typeface="Wingdings" pitchFamily="2" charset="2"/>
              <a:buChar char="ü"/>
            </a:pPr>
            <a:endParaRPr lang="en-US" dirty="0" smtClean="0"/>
          </a:p>
          <a:p>
            <a:pPr marL="285750" indent="-285750">
              <a:buFont typeface="Wingdings" pitchFamily="2" charset="2"/>
              <a:buChar char="ü"/>
            </a:pPr>
            <a:endParaRPr lang="en-US" dirty="0"/>
          </a:p>
          <a:p>
            <a:pPr marL="285750" indent="-285750">
              <a:buFont typeface="Wingdings" pitchFamily="2" charset="2"/>
              <a:buChar char="ü"/>
            </a:pPr>
            <a:endParaRPr lang="en-US" dirty="0" smtClean="0"/>
          </a:p>
          <a:p>
            <a:pPr marL="285750" indent="-285750">
              <a:buFont typeface="Wingdings" pitchFamily="2" charset="2"/>
              <a:buChar char="ü"/>
            </a:pPr>
            <a:endParaRPr lang="en-US" dirty="0"/>
          </a:p>
          <a:p>
            <a:pPr marL="285750" indent="-285750">
              <a:buFont typeface="Wingdings" pitchFamily="2" charset="2"/>
              <a:buChar char="ü"/>
            </a:pPr>
            <a:endParaRPr lang="en-US" dirty="0" smtClean="0"/>
          </a:p>
          <a:p>
            <a:pPr marL="285750" indent="-285750">
              <a:buFont typeface="Wingdings" pitchFamily="2" charset="2"/>
              <a:buChar char="ü"/>
            </a:pPr>
            <a:endParaRPr lang="en-US" dirty="0"/>
          </a:p>
          <a:p>
            <a:pPr marL="285750" indent="-285750">
              <a:buFont typeface="Wingdings" pitchFamily="2" charset="2"/>
              <a:buChar char="ü"/>
            </a:pPr>
            <a:endParaRPr lang="en-US" dirty="0" smtClean="0"/>
          </a:p>
          <a:p>
            <a:pPr marL="285750" indent="-285750">
              <a:buFont typeface="Wingdings" pitchFamily="2" charset="2"/>
              <a:buChar char="ü"/>
            </a:pPr>
            <a:endParaRPr lang="en-US" dirty="0"/>
          </a:p>
          <a:p>
            <a:pPr marL="285750" indent="-285750">
              <a:buFont typeface="Wingdings" pitchFamily="2" charset="2"/>
              <a:buChar char="ü"/>
            </a:pPr>
            <a:endParaRPr lang="en-US" dirty="0" smtClean="0"/>
          </a:p>
          <a:p>
            <a:r>
              <a:rPr lang="en-US" dirty="0" smtClean="0"/>
              <a:t> </a:t>
            </a:r>
          </a:p>
          <a:p>
            <a:pPr marL="285750" indent="-285750">
              <a:buFont typeface="Wingdings" pitchFamily="2" charset="2"/>
              <a:buChar char="ü"/>
            </a:pPr>
            <a:endParaRPr lang="en-US" dirty="0"/>
          </a:p>
          <a:p>
            <a:endParaRPr lang="en-US" dirty="0" smtClean="0"/>
          </a:p>
          <a:p>
            <a:pPr marL="285750" indent="-285750">
              <a:buFont typeface="Wingdings" pitchFamily="2" charset="2"/>
              <a:buChar char="ü"/>
            </a:pPr>
            <a:endParaRPr lang="en-US" dirty="0"/>
          </a:p>
          <a:p>
            <a:pPr marL="285750" indent="-285750">
              <a:buFont typeface="Wingdings" pitchFamily="2" charset="2"/>
              <a:buChar char="ü"/>
            </a:pPr>
            <a:endParaRPr lang="en-US" dirty="0"/>
          </a:p>
        </p:txBody>
      </p:sp>
      <p:graphicFrame>
        <p:nvGraphicFramePr>
          <p:cNvPr id="5" name="جدول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85828750"/>
              </p:ext>
            </p:extLst>
          </p:nvPr>
        </p:nvGraphicFramePr>
        <p:xfrm>
          <a:off x="2771800" y="2276872"/>
          <a:ext cx="5472609" cy="3024336"/>
        </p:xfrm>
        <a:graphic>
          <a:graphicData uri="http://schemas.openxmlformats.org/drawingml/2006/table">
            <a:tbl>
              <a:tblPr firstRow="1" firstCol="1" bandRow="1"/>
              <a:tblGrid>
                <a:gridCol w="1194805"/>
                <a:gridCol w="1194805"/>
                <a:gridCol w="706815"/>
                <a:gridCol w="1188092"/>
                <a:gridCol w="1188092"/>
              </a:tblGrid>
              <a:tr h="240502">
                <a:tc rowSpan="2"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Story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P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V</a:t>
                      </a:r>
                      <a:r>
                        <a:rPr lang="en-US" sz="1050" baseline="-25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Drift-x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P-delta x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8143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kN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kN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m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300000"/>
                        </a:lnSpc>
                      </a:pPr>
                      <a:endParaRPr lang="en-US" sz="1100">
                        <a:effectLst/>
                        <a:latin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0480"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Roof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25842.6611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4834.03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0.005458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0.001753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0480"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Third floor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60023.235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8540.41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0.005907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0.002495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0480"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Second floor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93632.8647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11152.8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0.00619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0.003123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0480"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First floor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125358.6448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12928.8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0.006257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0.003646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0480"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Ground floor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165123.8821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14318.2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0.004909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05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0.003402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" name="عنصر نائب لرقم الشريحة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8B7A0DC-C7A8-4E38-9E21-ADFE0436B18E}" type="slidenum">
              <a:rPr lang="en-US" smtClean="0"/>
              <a:pPr/>
              <a:t>95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520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صر نائب للمحتوى 3"/>
          <p:cNvSpPr>
            <a:spLocks noGrp="1"/>
          </p:cNvSpPr>
          <p:nvPr>
            <p:ph idx="10"/>
          </p:nvPr>
        </p:nvSpPr>
        <p:spPr>
          <a:xfrm>
            <a:off x="1979712" y="692696"/>
            <a:ext cx="6717432" cy="5760640"/>
          </a:xfrm>
        </p:spPr>
        <p:txBody>
          <a:bodyPr/>
          <a:lstStyle/>
          <a:p>
            <a:pPr marL="285750" indent="-285750">
              <a:buFont typeface="Wingdings" pitchFamily="2" charset="2"/>
              <a:buChar char="ü"/>
            </a:pP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Y – direction </a:t>
            </a:r>
          </a:p>
          <a:p>
            <a:pPr marL="285750" indent="-285750">
              <a:buFont typeface="Wingdings" pitchFamily="2" charset="2"/>
              <a:buChar char="ü"/>
            </a:pPr>
            <a:endParaRPr lang="en-US" dirty="0"/>
          </a:p>
          <a:p>
            <a:endParaRPr lang="en-US" dirty="0"/>
          </a:p>
        </p:txBody>
      </p:sp>
      <p:graphicFrame>
        <p:nvGraphicFramePr>
          <p:cNvPr id="5" name="جدول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63734270"/>
              </p:ext>
            </p:extLst>
          </p:nvPr>
        </p:nvGraphicFramePr>
        <p:xfrm>
          <a:off x="2483767" y="2132856"/>
          <a:ext cx="5472609" cy="2880321"/>
        </p:xfrm>
        <a:graphic>
          <a:graphicData uri="http://schemas.openxmlformats.org/drawingml/2006/table">
            <a:tbl>
              <a:tblPr firstRow="1" firstCol="1" bandRow="1"/>
              <a:tblGrid>
                <a:gridCol w="1263069"/>
                <a:gridCol w="1230576"/>
                <a:gridCol w="727976"/>
                <a:gridCol w="1125494"/>
                <a:gridCol w="1125494"/>
              </a:tblGrid>
              <a:tr h="229050">
                <a:tc rowSpan="2"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Story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P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V</a:t>
                      </a:r>
                      <a:r>
                        <a:rPr lang="en-US" sz="1050" baseline="-25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y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Drift-y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P-delta y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5374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kN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kN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m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300000"/>
                        </a:lnSpc>
                      </a:pPr>
                      <a:endParaRPr lang="en-US" sz="1100">
                        <a:effectLst/>
                        <a:latin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9505"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Roof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25842.6611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5398.79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0.00857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0.002465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9505"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Third floor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60023.235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9439.51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0.008819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0.00337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9505"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Second floor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93632.8647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12236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0.008553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0.003933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9505"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First floor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125358.6448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14135.6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0.009285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0.004949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9505"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Ground floor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165123.8821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15655.7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0.007738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05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0.004904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" name="عنصر نائب لرقم الشريحة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8B7A0DC-C7A8-4E38-9E21-ADFE0436B18E}" type="slidenum">
              <a:rPr lang="en-US" smtClean="0"/>
              <a:pPr/>
              <a:t>96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0120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Design and design checks </a:t>
            </a:r>
            <a:endParaRPr lang="en-US" dirty="0">
              <a:solidFill>
                <a:schemeClr val="tx2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عنصر نائب للمحتوى 3"/>
          <p:cNvSpPr>
            <a:spLocks noGrp="1"/>
          </p:cNvSpPr>
          <p:nvPr>
            <p:ph idx="10"/>
          </p:nvPr>
        </p:nvSpPr>
        <p:spPr>
          <a:xfrm>
            <a:off x="2134072" y="1412776"/>
            <a:ext cx="6563072" cy="4579913"/>
          </a:xfrm>
        </p:spPr>
        <p:txBody>
          <a:bodyPr/>
          <a:lstStyle/>
          <a:p>
            <a:pPr marL="285750" indent="-285750">
              <a:buFont typeface="Wingdings" pitchFamily="2" charset="2"/>
              <a:buChar char="ü"/>
            </a:pP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The ultimate load combination used in the design</a:t>
            </a:r>
          </a:p>
          <a:p>
            <a:pPr marL="285750" indent="-285750">
              <a:buFont typeface="Wingdings" pitchFamily="2" charset="2"/>
              <a:buChar char="ü"/>
            </a:pPr>
            <a:endParaRPr lang="en-US" dirty="0"/>
          </a:p>
          <a:p>
            <a:r>
              <a:rPr lang="en-US" dirty="0" smtClean="0"/>
              <a:t> </a:t>
            </a:r>
          </a:p>
          <a:p>
            <a:pPr marL="285750" indent="-285750">
              <a:buFont typeface="Wingdings" pitchFamily="2" charset="2"/>
              <a:buChar char="ü"/>
            </a:pPr>
            <a:endParaRPr lang="en-US" dirty="0"/>
          </a:p>
          <a:p>
            <a:endParaRPr lang="en-US" dirty="0"/>
          </a:p>
        </p:txBody>
      </p:sp>
      <p:graphicFrame>
        <p:nvGraphicFramePr>
          <p:cNvPr id="7" name="جدول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51975540"/>
              </p:ext>
            </p:extLst>
          </p:nvPr>
        </p:nvGraphicFramePr>
        <p:xfrm>
          <a:off x="2339752" y="2852936"/>
          <a:ext cx="6055608" cy="2232245"/>
        </p:xfrm>
        <a:graphic>
          <a:graphicData uri="http://schemas.openxmlformats.org/drawingml/2006/table">
            <a:tbl>
              <a:tblPr firstRow="1" firstCol="1" bandRow="1"/>
              <a:tblGrid>
                <a:gridCol w="3027804"/>
                <a:gridCol w="3027804"/>
              </a:tblGrid>
              <a:tr h="484673"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800"/>
                        </a:spcAft>
                      </a:pPr>
                      <a:r>
                        <a:rPr lang="en-US" sz="105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Combination ID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800"/>
                        </a:spcAft>
                      </a:pPr>
                      <a:r>
                        <a:rPr lang="en-US" sz="105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Components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1262"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800"/>
                        </a:spcAft>
                      </a:pPr>
                      <a:r>
                        <a:rPr lang="en-US" sz="105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UDCon1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800"/>
                        </a:spcAft>
                      </a:pPr>
                      <a:r>
                        <a:rPr lang="en-US" sz="105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1.4 D + 1.4 SD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1262"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800"/>
                        </a:spcAft>
                      </a:pPr>
                      <a:r>
                        <a:rPr lang="en-US" sz="105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UDCon2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800"/>
                        </a:spcAft>
                      </a:pPr>
                      <a:r>
                        <a:rPr lang="en-US" sz="105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1.2 D + 1.2 SD + 1.6 L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1262"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800"/>
                        </a:spcAft>
                      </a:pPr>
                      <a:r>
                        <a:rPr lang="en-US" sz="105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UDCon3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800"/>
                        </a:spcAft>
                      </a:pPr>
                      <a:r>
                        <a:rPr lang="en-US" sz="105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1.2881 D + 1.2881 SD + 1.3 Q</a:t>
                      </a:r>
                      <a:r>
                        <a:rPr lang="en-US" sz="1050" baseline="-250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r>
                        <a:rPr lang="en-US" sz="105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+ L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1262"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800"/>
                        </a:spcAft>
                      </a:pPr>
                      <a:r>
                        <a:rPr lang="en-US" sz="105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UDCon5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800"/>
                        </a:spcAft>
                      </a:pPr>
                      <a:r>
                        <a:rPr lang="en-US" sz="105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1.2881 D + 1.2881 SD + 1.3 Q</a:t>
                      </a:r>
                      <a:r>
                        <a:rPr lang="en-US" sz="1050" baseline="-250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Y</a:t>
                      </a:r>
                      <a:r>
                        <a:rPr lang="en-US" sz="105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+ L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1262"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800"/>
                        </a:spcAft>
                      </a:pPr>
                      <a:r>
                        <a:rPr lang="en-US" sz="105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UDCon7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800"/>
                        </a:spcAft>
                      </a:pPr>
                      <a:r>
                        <a:rPr lang="en-US" sz="105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0.8119 D + 0.8119 SD + 1.3 Q</a:t>
                      </a:r>
                      <a:r>
                        <a:rPr lang="en-US" sz="1050" baseline="-250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1262"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800"/>
                        </a:spcAft>
                      </a:pPr>
                      <a:r>
                        <a:rPr lang="en-US" sz="105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UDCon9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800"/>
                        </a:spcAft>
                      </a:pPr>
                      <a:r>
                        <a:rPr lang="en-US" sz="105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0.8119 D + 0.8119 SD + 1.3 Q</a:t>
                      </a:r>
                      <a:r>
                        <a:rPr lang="en-US" sz="1050" baseline="-250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Y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عنصر نائب لرقم الشريحة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8B7A0DC-C7A8-4E38-9E21-ADFE0436B18E}" type="slidenum">
              <a:rPr lang="en-US" smtClean="0"/>
              <a:pPr/>
              <a:t>97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5058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2123728" y="260648"/>
            <a:ext cx="6563072" cy="460648"/>
          </a:xfrm>
        </p:spPr>
        <p:txBody>
          <a:bodyPr/>
          <a:lstStyle/>
          <a:p>
            <a:pPr marL="342900" indent="-342900">
              <a:buFont typeface="Wingdings" pitchFamily="2" charset="2"/>
              <a:buChar char="Ø"/>
            </a:pPr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Beam design </a:t>
            </a:r>
            <a:endParaRPr lang="en-US" dirty="0">
              <a:solidFill>
                <a:schemeClr val="tx2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عنصر نائب للمحتوى 3"/>
          <p:cNvSpPr>
            <a:spLocks noGrp="1"/>
          </p:cNvSpPr>
          <p:nvPr>
            <p:ph idx="10"/>
          </p:nvPr>
        </p:nvSpPr>
        <p:spPr>
          <a:xfrm>
            <a:off x="2134072" y="980728"/>
            <a:ext cx="6563072" cy="5011961"/>
          </a:xfrm>
        </p:spPr>
        <p:txBody>
          <a:bodyPr/>
          <a:lstStyle/>
          <a:p>
            <a:pPr marL="285750" indent="-285750">
              <a:buFont typeface="Wingdings" pitchFamily="2" charset="2"/>
              <a:buChar char="ü"/>
            </a:pP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Flexural design </a:t>
            </a:r>
          </a:p>
          <a:p>
            <a:pPr marL="285750" indent="-285750">
              <a:buFont typeface="Wingdings" pitchFamily="2" charset="2"/>
              <a:buChar char="ü"/>
            </a:pPr>
            <a:endParaRPr lang="en-US" dirty="0"/>
          </a:p>
          <a:p>
            <a:endParaRPr lang="en-US" dirty="0"/>
          </a:p>
        </p:txBody>
      </p:sp>
      <p:pic>
        <p:nvPicPr>
          <p:cNvPr id="522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1627343"/>
            <a:ext cx="5486400" cy="4518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عنصر نائب لرقم الشريحة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8B7A0DC-C7A8-4E38-9E21-ADFE0436B18E}" type="slidenum">
              <a:rPr lang="en-US" smtClean="0"/>
              <a:pPr/>
              <a:t>98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2224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4" name="عنصر نائب للمحتوى 3"/>
              <p:cNvSpPr>
                <a:spLocks noGrp="1"/>
              </p:cNvSpPr>
              <p:nvPr>
                <p:ph idx="10"/>
              </p:nvPr>
            </p:nvSpPr>
            <p:spPr>
              <a:xfrm>
                <a:off x="1979712" y="548680"/>
                <a:ext cx="6717432" cy="5832648"/>
              </a:xfrm>
            </p:spPr>
            <p:txBody>
              <a:bodyPr/>
              <a:lstStyle/>
              <a:p>
                <a:pPr marL="285750" indent="-285750">
                  <a:buFont typeface="Wingdings" pitchFamily="2" charset="2"/>
                  <a:buChar char="§"/>
                </a:pPr>
                <a:endParaRPr lang="en-US" dirty="0" smtClean="0"/>
              </a:p>
              <a:p>
                <a:pPr marL="285750" indent="-285750">
                  <a:buFont typeface="Wingdings" pitchFamily="2" charset="2"/>
                  <a:buChar char="q"/>
                </a:pPr>
                <a:r>
                  <a:rPr lang="en-US" sz="1600" dirty="0" smtClean="0">
                    <a:latin typeface="Times New Roman" pitchFamily="18" charset="0"/>
                    <a:cs typeface="Times New Roman" pitchFamily="18" charset="0"/>
                  </a:rPr>
                  <a:t>Hand calculations</a:t>
                </a:r>
                <a:endParaRPr lang="en-US" sz="1600" dirty="0">
                  <a:latin typeface="Times New Roman" pitchFamily="18" charset="0"/>
                  <a:cs typeface="Times New Roman" pitchFamily="18" charset="0"/>
                </a:endParaRPr>
              </a:p>
              <a:p>
                <a:pPr marL="285750" indent="-285750">
                  <a:buFont typeface="Wingdings" pitchFamily="2" charset="2"/>
                  <a:buChar char="§"/>
                </a:pPr>
                <a:endParaRPr lang="en-US" sz="1600" dirty="0" smtClean="0">
                  <a:latin typeface="Times New Roman" pitchFamily="18" charset="0"/>
                  <a:cs typeface="Times New Roman" pitchFamily="18" charset="0"/>
                </a:endParaRPr>
              </a:p>
              <a:p>
                <a:pPr marL="285750" indent="-285750">
                  <a:buFont typeface="Wingdings" pitchFamily="2" charset="2"/>
                  <a:buChar char="§"/>
                </a:pPr>
                <a:r>
                  <a:rPr lang="en-US" sz="1600" dirty="0" smtClean="0">
                    <a:latin typeface="Times New Roman" pitchFamily="18" charset="0"/>
                    <a:cs typeface="Times New Roman" pitchFamily="18" charset="0"/>
                  </a:rPr>
                  <a:t>b </a:t>
                </a:r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= 400 mm , h = 800 mm , d = 760 mm </a:t>
                </a:r>
                <a:endParaRPr lang="en-US" sz="1600" dirty="0" smtClean="0">
                  <a:latin typeface="Times New Roman" pitchFamily="18" charset="0"/>
                  <a:cs typeface="Times New Roman" pitchFamily="18" charset="0"/>
                </a:endParaRPr>
              </a:p>
              <a:p>
                <a:pPr marL="285750" indent="-285750">
                  <a:buFont typeface="Wingdings" pitchFamily="2" charset="2"/>
                  <a:buChar char="§"/>
                </a:pPr>
                <a:endParaRPr lang="en-US" sz="1600" dirty="0">
                  <a:latin typeface="Times New Roman" pitchFamily="18" charset="0"/>
                  <a:cs typeface="Times New Roman" pitchFamily="18" charset="0"/>
                </a:endParaRPr>
              </a:p>
              <a:p>
                <a:pPr marL="285750" indent="-285750">
                  <a:buFont typeface="Wingdings" pitchFamily="2" charset="2"/>
                  <a:buChar char="§"/>
                </a:pPr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Mu</a:t>
                </a:r>
                <a:r>
                  <a:rPr lang="en-US" sz="1600" baseline="30000" dirty="0">
                    <a:latin typeface="Times New Roman" pitchFamily="18" charset="0"/>
                    <a:cs typeface="Times New Roman" pitchFamily="18" charset="0"/>
                  </a:rPr>
                  <a:t>+</a:t>
                </a:r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 = 147 </a:t>
                </a:r>
                <a:r>
                  <a:rPr lang="en-US" sz="1600" dirty="0" err="1">
                    <a:latin typeface="Times New Roman" pitchFamily="18" charset="0"/>
                    <a:cs typeface="Times New Roman" pitchFamily="18" charset="0"/>
                  </a:rPr>
                  <a:t>kN.m</a:t>
                </a:r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en-US" sz="1600" dirty="0" smtClean="0">
                    <a:latin typeface="Times New Roman" pitchFamily="18" charset="0"/>
                    <a:cs typeface="Times New Roman" pitchFamily="18" charset="0"/>
                  </a:rPr>
                  <a:t> , </a:t>
                </a:r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Mu</a:t>
                </a:r>
                <a:r>
                  <a:rPr lang="en-US" sz="1600" baseline="30000" dirty="0">
                    <a:latin typeface="Times New Roman" pitchFamily="18" charset="0"/>
                    <a:cs typeface="Times New Roman" pitchFamily="18" charset="0"/>
                  </a:rPr>
                  <a:t>-</a:t>
                </a:r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 = 342 </a:t>
                </a:r>
                <a:r>
                  <a:rPr lang="en-US" sz="1600" dirty="0" err="1">
                    <a:latin typeface="Times New Roman" pitchFamily="18" charset="0"/>
                    <a:cs typeface="Times New Roman" pitchFamily="18" charset="0"/>
                  </a:rPr>
                  <a:t>kN.m</a:t>
                </a:r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en-US" sz="1600" dirty="0" smtClean="0">
                    <a:latin typeface="Times New Roman" pitchFamily="18" charset="0"/>
                    <a:cs typeface="Times New Roman" pitchFamily="18" charset="0"/>
                  </a:rPr>
                  <a:t>and P = 353 </a:t>
                </a:r>
                <a:r>
                  <a:rPr lang="en-US" sz="1600" dirty="0" err="1" smtClean="0">
                    <a:latin typeface="Times New Roman" pitchFamily="18" charset="0"/>
                    <a:cs typeface="Times New Roman" pitchFamily="18" charset="0"/>
                  </a:rPr>
                  <a:t>kN</a:t>
                </a:r>
                <a:r>
                  <a:rPr lang="en-US" sz="1600" dirty="0" smtClean="0">
                    <a:latin typeface="Times New Roman" pitchFamily="18" charset="0"/>
                    <a:cs typeface="Times New Roman" pitchFamily="18" charset="0"/>
                  </a:rPr>
                  <a:t> </a:t>
                </a:r>
              </a:p>
              <a:p>
                <a:pPr marL="285750" indent="-285750">
                  <a:buFont typeface="Wingdings" pitchFamily="2" charset="2"/>
                  <a:buChar char="§"/>
                </a:pPr>
                <a:endParaRPr lang="en-US" sz="1600" dirty="0">
                  <a:latin typeface="Times New Roman" pitchFamily="18" charset="0"/>
                  <a:cs typeface="Times New Roman" pitchFamily="18" charset="0"/>
                </a:endParaRPr>
              </a:p>
              <a:p>
                <a:pPr marL="285750" indent="-285750">
                  <a:buFont typeface="Wingdings" pitchFamily="2" charset="2"/>
                  <a:buChar char="§"/>
                </a:pPr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0.1 x f</a:t>
                </a:r>
                <a:r>
                  <a:rPr lang="en-US" sz="1600" baseline="-25000" dirty="0">
                    <a:latin typeface="Times New Roman" pitchFamily="18" charset="0"/>
                    <a:cs typeface="Times New Roman" pitchFamily="18" charset="0"/>
                  </a:rPr>
                  <a:t>c</a:t>
                </a:r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 x A</a:t>
                </a:r>
                <a:r>
                  <a:rPr lang="en-US" sz="1600" baseline="-25000" dirty="0">
                    <a:latin typeface="Times New Roman" pitchFamily="18" charset="0"/>
                    <a:cs typeface="Times New Roman" pitchFamily="18" charset="0"/>
                  </a:rPr>
                  <a:t>g</a:t>
                </a:r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 = 0.1 x 24 x 400 x 800 / 1000 = 768 </a:t>
                </a:r>
                <a:r>
                  <a:rPr lang="en-US" sz="1600" dirty="0" err="1">
                    <a:latin typeface="Times New Roman" pitchFamily="18" charset="0"/>
                    <a:cs typeface="Times New Roman" pitchFamily="18" charset="0"/>
                  </a:rPr>
                  <a:t>kN</a:t>
                </a:r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 &gt; 353 </a:t>
                </a:r>
                <a:r>
                  <a:rPr lang="en-US" sz="1600" dirty="0" err="1">
                    <a:latin typeface="Times New Roman" pitchFamily="18" charset="0"/>
                    <a:cs typeface="Times New Roman" pitchFamily="18" charset="0"/>
                  </a:rPr>
                  <a:t>kN</a:t>
                </a:r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en-US" sz="1600" dirty="0" smtClean="0">
                    <a:latin typeface="Times New Roman" pitchFamily="18" charset="0"/>
                    <a:cs typeface="Times New Roman" pitchFamily="18" charset="0"/>
                  </a:rPr>
                  <a:t>.                               the </a:t>
                </a:r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element considered to be a beam</a:t>
                </a:r>
                <a:r>
                  <a:rPr lang="en-US" sz="1600" dirty="0" smtClean="0">
                    <a:latin typeface="Times New Roman" pitchFamily="18" charset="0"/>
                    <a:cs typeface="Times New Roman" pitchFamily="18" charset="0"/>
                  </a:rPr>
                  <a:t>.</a:t>
                </a:r>
              </a:p>
              <a:p>
                <a:endParaRPr lang="en-US" sz="1600" dirty="0" smtClean="0">
                  <a:latin typeface="Times New Roman" pitchFamily="18" charset="0"/>
                  <a:cs typeface="Times New Roman" pitchFamily="18" charset="0"/>
                </a:endParaRPr>
              </a:p>
              <a:p>
                <a:pPr marL="285750" indent="-285750">
                  <a:buFont typeface="Wingdings" pitchFamily="2" charset="2"/>
                  <a:buChar char="ü"/>
                </a:pPr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For Mu</a:t>
                </a:r>
                <a:r>
                  <a:rPr lang="en-US" sz="1600" baseline="30000" dirty="0">
                    <a:latin typeface="Times New Roman" pitchFamily="18" charset="0"/>
                    <a:cs typeface="Times New Roman" pitchFamily="18" charset="0"/>
                  </a:rPr>
                  <a:t>+</a:t>
                </a:r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 = 147 </a:t>
                </a:r>
                <a:r>
                  <a:rPr lang="en-US" sz="1600" dirty="0" err="1">
                    <a:latin typeface="Times New Roman" pitchFamily="18" charset="0"/>
                    <a:cs typeface="Times New Roman" pitchFamily="18" charset="0"/>
                  </a:rPr>
                  <a:t>kN.m</a:t>
                </a:r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en-US" sz="1600" dirty="0" smtClean="0">
                    <a:latin typeface="Times New Roman" pitchFamily="18" charset="0"/>
                    <a:cs typeface="Times New Roman" pitchFamily="18" charset="0"/>
                  </a:rPr>
                  <a:t>, </a:t>
                </a:r>
                <a14:m>
                  <m:oMath xmlns:m="http://schemas.openxmlformats.org/officeDocument/2006/math">
                    <m:r>
                      <a:rPr lang="en-US" sz="1600" i="1">
                        <a:latin typeface="Cambria Math" panose="02040503050406030204" pitchFamily="18" charset="0"/>
                      </a:rPr>
                      <m:t>𝜌</m:t>
                    </m:r>
                  </m:oMath>
                </a14:m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 = </a:t>
                </a:r>
                <a:r>
                  <a:rPr lang="en-US" sz="1600" dirty="0" smtClean="0">
                    <a:latin typeface="Times New Roman" pitchFamily="18" charset="0"/>
                    <a:cs typeface="Times New Roman" pitchFamily="18" charset="0"/>
                  </a:rPr>
                  <a:t>0.002146 .</a:t>
                </a:r>
              </a:p>
              <a:p>
                <a:pPr marL="285750" indent="-285750">
                  <a:buFont typeface="Wingdings" pitchFamily="2" charset="2"/>
                  <a:buChar char="§"/>
                </a:pPr>
                <a:endParaRPr lang="en-US" sz="1600" dirty="0">
                  <a:latin typeface="Times New Roman" pitchFamily="18" charset="0"/>
                  <a:cs typeface="Times New Roman" pitchFamily="18" charset="0"/>
                </a:endParaRPr>
              </a:p>
              <a:p>
                <a:pPr marL="285750" indent="-285750">
                  <a:buFont typeface="Wingdings" pitchFamily="2" charset="2"/>
                  <a:buChar char="§"/>
                </a:pPr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A</a:t>
                </a:r>
                <a:r>
                  <a:rPr lang="en-US" sz="1600" baseline="-25000" dirty="0">
                    <a:latin typeface="Times New Roman" pitchFamily="18" charset="0"/>
                    <a:cs typeface="Times New Roman" pitchFamily="18" charset="0"/>
                  </a:rPr>
                  <a:t>s</a:t>
                </a:r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 = 0.002146 x 400 x 760 = 652 mm</a:t>
                </a:r>
                <a:r>
                  <a:rPr lang="en-US" sz="1600" baseline="30000" dirty="0">
                    <a:latin typeface="Times New Roman" pitchFamily="18" charset="0"/>
                    <a:cs typeface="Times New Roman" pitchFamily="18" charset="0"/>
                  </a:rPr>
                  <a:t>2</a:t>
                </a:r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 . </a:t>
                </a:r>
              </a:p>
              <a:p>
                <a:r>
                  <a:rPr lang="en-US" sz="1600" dirty="0" smtClean="0">
                    <a:latin typeface="Times New Roman" pitchFamily="18" charset="0"/>
                    <a:cs typeface="Times New Roman" pitchFamily="18" charset="0"/>
                  </a:rPr>
                  <a:t>     </a:t>
                </a:r>
                <a:r>
                  <a:rPr lang="en-US" sz="1600" b="1" dirty="0" err="1" smtClean="0">
                    <a:latin typeface="Times New Roman" pitchFamily="18" charset="0"/>
                    <a:cs typeface="Times New Roman" pitchFamily="18" charset="0"/>
                  </a:rPr>
                  <a:t>A</a:t>
                </a:r>
                <a:r>
                  <a:rPr lang="en-US" sz="1600" b="1" baseline="-25000" dirty="0" err="1" smtClean="0">
                    <a:latin typeface="Times New Roman" pitchFamily="18" charset="0"/>
                    <a:cs typeface="Times New Roman" pitchFamily="18" charset="0"/>
                  </a:rPr>
                  <a:t>s.min</a:t>
                </a:r>
                <a:r>
                  <a:rPr lang="en-US" sz="1600" b="1" dirty="0" smtClean="0"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en-US" sz="1600" b="1" dirty="0">
                    <a:latin typeface="Times New Roman" pitchFamily="18" charset="0"/>
                    <a:cs typeface="Times New Roman" pitchFamily="18" charset="0"/>
                  </a:rPr>
                  <a:t>= 0.0033 x 400 x 800 = 1056 mm ( Use it ) </a:t>
                </a:r>
                <a:endParaRPr lang="en-US" sz="1600" b="1" dirty="0" smtClean="0">
                  <a:latin typeface="Times New Roman" pitchFamily="18" charset="0"/>
                  <a:cs typeface="Times New Roman" pitchFamily="18" charset="0"/>
                </a:endParaRPr>
              </a:p>
              <a:p>
                <a:endParaRPr lang="en-US" sz="1600" dirty="0">
                  <a:latin typeface="Times New Roman" pitchFamily="18" charset="0"/>
                  <a:cs typeface="Times New Roman" pitchFamily="18" charset="0"/>
                </a:endParaRPr>
              </a:p>
              <a:p>
                <a:pPr marL="285750" indent="-285750">
                  <a:buFont typeface="Wingdings" pitchFamily="2" charset="2"/>
                  <a:buChar char="ü"/>
                </a:pPr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For Mu</a:t>
                </a:r>
                <a:r>
                  <a:rPr lang="en-US" sz="1600" baseline="30000" dirty="0">
                    <a:latin typeface="Times New Roman" pitchFamily="18" charset="0"/>
                    <a:cs typeface="Times New Roman" pitchFamily="18" charset="0"/>
                  </a:rPr>
                  <a:t>-</a:t>
                </a:r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 = 342 </a:t>
                </a:r>
                <a:r>
                  <a:rPr lang="en-US" sz="1600" dirty="0" err="1">
                    <a:latin typeface="Times New Roman" pitchFamily="18" charset="0"/>
                    <a:cs typeface="Times New Roman" pitchFamily="18" charset="0"/>
                  </a:rPr>
                  <a:t>kN.m</a:t>
                </a:r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 </a:t>
                </a:r>
                <a:endParaRPr lang="en-US" sz="1600" dirty="0" smtClean="0">
                  <a:latin typeface="Times New Roman" pitchFamily="18" charset="0"/>
                  <a:cs typeface="Times New Roman" pitchFamily="18" charset="0"/>
                </a:endParaRPr>
              </a:p>
              <a:p>
                <a:pPr marL="285750" indent="-285750">
                  <a:buFont typeface="Wingdings" pitchFamily="2" charset="2"/>
                  <a:buChar char="ü"/>
                </a:pPr>
                <a:endParaRPr lang="en-US" sz="1600" dirty="0">
                  <a:latin typeface="Times New Roman" pitchFamily="18" charset="0"/>
                  <a:cs typeface="Times New Roman" pitchFamily="18" charset="0"/>
                </a:endParaRPr>
              </a:p>
              <a:p>
                <a:pPr marL="285750" indent="-285750">
                  <a:buFont typeface="Wingdings" pitchFamily="2" charset="2"/>
                  <a:buChar char="§"/>
                </a:pPr>
                <a14:m>
                  <m:oMath xmlns:m="http://schemas.openxmlformats.org/officeDocument/2006/math">
                    <m:r>
                      <a:rPr lang="en-US" sz="1600" i="1">
                        <a:latin typeface="Cambria Math" panose="02040503050406030204" pitchFamily="18" charset="0"/>
                      </a:rPr>
                      <m:t>𝜌</m:t>
                    </m:r>
                  </m:oMath>
                </a14:m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 = </a:t>
                </a:r>
                <a:r>
                  <a:rPr lang="en-US" sz="1600" dirty="0" smtClean="0">
                    <a:latin typeface="Times New Roman" pitchFamily="18" charset="0"/>
                    <a:cs typeface="Times New Roman" pitchFamily="18" charset="0"/>
                  </a:rPr>
                  <a:t>0.0052</a:t>
                </a:r>
              </a:p>
              <a:p>
                <a:pPr marL="285750" indent="-285750">
                  <a:buFont typeface="Wingdings" pitchFamily="2" charset="2"/>
                  <a:buChar char="§"/>
                </a:pPr>
                <a:endParaRPr lang="en-US" sz="1600" dirty="0">
                  <a:latin typeface="Times New Roman" pitchFamily="18" charset="0"/>
                  <a:cs typeface="Times New Roman" pitchFamily="18" charset="0"/>
                </a:endParaRPr>
              </a:p>
              <a:p>
                <a:pPr marL="285750" indent="-285750">
                  <a:buFont typeface="Wingdings" pitchFamily="2" charset="2"/>
                  <a:buChar char="§"/>
                </a:pPr>
                <a:r>
                  <a:rPr lang="en-US" sz="1600" b="1" dirty="0">
                    <a:latin typeface="Times New Roman" pitchFamily="18" charset="0"/>
                    <a:cs typeface="Times New Roman" pitchFamily="18" charset="0"/>
                  </a:rPr>
                  <a:t>A</a:t>
                </a:r>
                <a:r>
                  <a:rPr lang="en-US" sz="1600" b="1" baseline="-25000" dirty="0">
                    <a:latin typeface="Times New Roman" pitchFamily="18" charset="0"/>
                    <a:cs typeface="Times New Roman" pitchFamily="18" charset="0"/>
                  </a:rPr>
                  <a:t>s</a:t>
                </a:r>
                <a:r>
                  <a:rPr lang="en-US" sz="1600" b="1" dirty="0">
                    <a:latin typeface="Times New Roman" pitchFamily="18" charset="0"/>
                    <a:cs typeface="Times New Roman" pitchFamily="18" charset="0"/>
                  </a:rPr>
                  <a:t> = 0.0052 x 400 x 760 = 1580 mm</a:t>
                </a:r>
                <a:r>
                  <a:rPr lang="en-US" sz="1600" b="1" baseline="30000" dirty="0">
                    <a:latin typeface="Times New Roman" pitchFamily="18" charset="0"/>
                    <a:cs typeface="Times New Roman" pitchFamily="18" charset="0"/>
                  </a:rPr>
                  <a:t>2</a:t>
                </a:r>
                <a:r>
                  <a:rPr lang="en-US" sz="1600" b="1" dirty="0">
                    <a:latin typeface="Times New Roman" pitchFamily="18" charset="0"/>
                    <a:cs typeface="Times New Roman" pitchFamily="18" charset="0"/>
                  </a:rPr>
                  <a:t>  </a:t>
                </a:r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( Use it ) </a:t>
                </a:r>
                <a:endParaRPr lang="en-US" sz="1600" dirty="0" smtClean="0">
                  <a:latin typeface="Times New Roman" pitchFamily="18" charset="0"/>
                  <a:cs typeface="Times New Roman" pitchFamily="18" charset="0"/>
                </a:endParaRPr>
              </a:p>
              <a:p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en-US" sz="1600" dirty="0" smtClean="0">
                    <a:latin typeface="Times New Roman" pitchFamily="18" charset="0"/>
                    <a:cs typeface="Times New Roman" pitchFamily="18" charset="0"/>
                  </a:rPr>
                  <a:t>     </a:t>
                </a:r>
                <a:r>
                  <a:rPr lang="en-US" sz="1600" dirty="0" err="1">
                    <a:latin typeface="Times New Roman" pitchFamily="18" charset="0"/>
                    <a:cs typeface="Times New Roman" pitchFamily="18" charset="0"/>
                  </a:rPr>
                  <a:t>A</a:t>
                </a:r>
                <a:r>
                  <a:rPr lang="en-US" sz="1600" baseline="-25000" dirty="0" err="1">
                    <a:latin typeface="Times New Roman" pitchFamily="18" charset="0"/>
                    <a:cs typeface="Times New Roman" pitchFamily="18" charset="0"/>
                  </a:rPr>
                  <a:t>s.min</a:t>
                </a:r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 = 0.0033 x 400 x 800 = 1056 mm </a:t>
                </a:r>
                <a:endParaRPr lang="en-US" sz="1600" dirty="0" smtClean="0">
                  <a:latin typeface="Times New Roman" pitchFamily="18" charset="0"/>
                  <a:cs typeface="Times New Roman" pitchFamily="18" charset="0"/>
                </a:endParaRPr>
              </a:p>
              <a:p>
                <a:endParaRPr lang="en-US" dirty="0"/>
              </a:p>
              <a:p>
                <a:endParaRPr lang="en-US" dirty="0"/>
              </a:p>
              <a:p>
                <a:pPr marL="285750" indent="-285750">
                  <a:buFont typeface="Wingdings" pitchFamily="2" charset="2"/>
                  <a:buChar char="§"/>
                </a:pPr>
                <a:endParaRPr lang="en-US" dirty="0"/>
              </a:p>
              <a:p>
                <a:pPr marL="285750" indent="-285750">
                  <a:buFont typeface="Wingdings" pitchFamily="2" charset="2"/>
                  <a:buChar char="§"/>
                </a:pPr>
                <a:endParaRPr lang="en-US" dirty="0"/>
              </a:p>
            </p:txBody>
          </p:sp>
        </mc:Choice>
        <mc:Fallback xmlns="">
          <p:sp>
            <p:nvSpPr>
              <p:cNvPr id="4" name="عنصر نائب للمحتوى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0"/>
              </p:nvPr>
            </p:nvSpPr>
            <p:spPr>
              <a:xfrm>
                <a:off x="1979712" y="548680"/>
                <a:ext cx="6717432" cy="5832648"/>
              </a:xfrm>
              <a:blipFill rotWithShape="1">
                <a:blip r:embed="rId2"/>
                <a:stretch>
                  <a:fillRect r="-12704" b="-606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عنصر نائب لرقم الشريحة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8B7A0DC-C7A8-4E38-9E21-ADFE0436B18E}" type="slidenum">
              <a:rPr lang="en-US" smtClean="0"/>
              <a:pPr/>
              <a:t>99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1272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dirty="0" smtClean="0"/>
        </a:defPPr>
      </a:lstStyle>
    </a:txDef>
  </a:objectDefaults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2049</TotalTime>
  <Words>6019</Words>
  <Application>Microsoft Office PowerPoint</Application>
  <PresentationFormat>عرض على الشاشة (3:4)‏</PresentationFormat>
  <Paragraphs>2052</Paragraphs>
  <Slides>154</Slides>
  <Notes>7</Notes>
  <HiddenSlides>0</HiddenSlides>
  <MMClips>0</MMClips>
  <ScaleCrop>false</ScaleCrop>
  <HeadingPairs>
    <vt:vector size="4" baseType="variant">
      <vt:variant>
        <vt:lpstr>نسق</vt:lpstr>
      </vt:variant>
      <vt:variant>
        <vt:i4>2</vt:i4>
      </vt:variant>
      <vt:variant>
        <vt:lpstr>عناوين الشرائح</vt:lpstr>
      </vt:variant>
      <vt:variant>
        <vt:i4>154</vt:i4>
      </vt:variant>
    </vt:vector>
  </HeadingPairs>
  <TitlesOfParts>
    <vt:vector size="156" baseType="lpstr">
      <vt:lpstr>Office Theme</vt:lpstr>
      <vt:lpstr>Custom Design</vt:lpstr>
      <vt:lpstr>عرض تقديمي في PowerPoint</vt:lpstr>
      <vt:lpstr>Outline:</vt:lpstr>
      <vt:lpstr>Basement </vt:lpstr>
      <vt:lpstr>Ground floor</vt:lpstr>
      <vt:lpstr>The rest of the floors</vt:lpstr>
      <vt:lpstr> Introduction 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Preliminary design 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Project modeling </vt:lpstr>
      <vt:lpstr>عرض تقديمي في PowerPoint</vt:lpstr>
      <vt:lpstr>عرض تقديمي في PowerPoint</vt:lpstr>
      <vt:lpstr>عرض تقديمي في PowerPoint</vt:lpstr>
      <vt:lpstr>Model checks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Type of structural system </vt:lpstr>
      <vt:lpstr>عرض تقديمي في PowerPoint</vt:lpstr>
      <vt:lpstr>Seismic analysis and checks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Seismic checks 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Soil interaction effects</vt:lpstr>
      <vt:lpstr>عرض تقديمي في PowerPoint</vt:lpstr>
      <vt:lpstr>عرض تقديمي في PowerPoint</vt:lpstr>
      <vt:lpstr>عرض تقديمي في PowerPoint</vt:lpstr>
      <vt:lpstr>Final design of the building 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Design and design checks 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THANK YOU FOR LISTENING  </vt:lpstr>
    </vt:vector>
  </TitlesOfParts>
  <Company>Microsoft Corporation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Registered User</dc:creator>
  <cp:lastModifiedBy>ML</cp:lastModifiedBy>
  <cp:revision>124</cp:revision>
  <dcterms:created xsi:type="dcterms:W3CDTF">2014-04-01T16:35:38Z</dcterms:created>
  <dcterms:modified xsi:type="dcterms:W3CDTF">2019-05-18T22:28:21Z</dcterms:modified>
</cp:coreProperties>
</file>