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43.png" ContentType="image/png"/>
  <Override PartName="/ppt/media/image42.png" ContentType="image/png"/>
  <Override PartName="/ppt/media/image41.png" ContentType="image/png"/>
  <Override PartName="/ppt/media/image39.jpeg" ContentType="image/jpeg"/>
  <Override PartName="/ppt/media/image38.jpeg" ContentType="image/jpeg"/>
  <Override PartName="/ppt/media/image37.jpeg" ContentType="image/jpeg"/>
  <Override PartName="/ppt/media/image36.jpeg" ContentType="image/jpeg"/>
  <Override PartName="/ppt/media/image35.jpeg" ContentType="image/jpeg"/>
  <Override PartName="/ppt/media/image34.jpeg" ContentType="image/jpeg"/>
  <Override PartName="/ppt/media/image32.png" ContentType="image/png"/>
  <Override PartName="/ppt/media/image45.png" ContentType="image/png"/>
  <Override PartName="/ppt/media/image44.png" ContentType="image/png"/>
  <Override PartName="/ppt/media/image30.png" ContentType="image/png"/>
  <Override PartName="/ppt/media/image27.png" ContentType="image/png"/>
  <Override PartName="/ppt/media/image26.png" ContentType="image/png"/>
  <Override PartName="/ppt/media/image33.png" ContentType="image/png"/>
  <Override PartName="/ppt/media/image25.png" ContentType="image/png"/>
  <Override PartName="/ppt/media/image28.png" ContentType="image/png"/>
  <Override PartName="/ppt/media/image22.png" ContentType="image/png"/>
  <Override PartName="/ppt/media/image31.png" ContentType="image/png"/>
  <Override PartName="/ppt/media/image24.png" ContentType="image/png"/>
  <Override PartName="/ppt/media/image21.png" ContentType="image/png"/>
  <Override PartName="/ppt/media/image20.png" ContentType="image/png"/>
  <Override PartName="/ppt/media/image17.png" ContentType="image/png"/>
  <Override PartName="/ppt/media/image16.jpeg" ContentType="image/jpeg"/>
  <Override PartName="/ppt/media/image15.jpeg" ContentType="image/jpeg"/>
  <Override PartName="/ppt/media/image23.png" ContentType="image/png"/>
  <Override PartName="/ppt/media/image12.png" ContentType="image/png"/>
  <Override PartName="/ppt/media/image11.jpeg" ContentType="image/jpeg"/>
  <Override PartName="/ppt/media/image10.jpeg" ContentType="image/jpeg"/>
  <Override PartName="/ppt/media/image40.png" ContentType="image/png"/>
  <Override PartName="/ppt/media/image8.png" ContentType="image/png"/>
  <Override PartName="/ppt/media/image29.png" ContentType="image/png"/>
  <Override PartName="/ppt/media/image6.png" ContentType="image/png"/>
  <Override PartName="/ppt/media/image18.png" ContentType="image/png"/>
  <Override PartName="/ppt/media/image13.jpeg" ContentType="image/jpeg"/>
  <Override PartName="/ppt/media/image7.png" ContentType="image/png"/>
  <Override PartName="/ppt/media/image4.png" ContentType="image/png"/>
  <Override PartName="/ppt/media/image9.jpeg" ContentType="image/jpeg"/>
  <Override PartName="/ppt/media/image3.png" ContentType="image/png"/>
  <Override PartName="/ppt/media/image19.png" ContentType="image/png"/>
  <Override PartName="/ppt/media/image5.jpeg" ContentType="image/jpeg"/>
  <Override PartName="/ppt/media/image2.png" ContentType="image/png"/>
  <Override PartName="/ppt/media/image14.jpeg" ContentType="image/jpe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60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5/14/15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87F1359-FDB3-4CBF-9047-35E55493B456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8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/>
              </a:rPr>
              <a:t>Click to edit the title text formatClick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5/14/15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6D2E301-B34C-4DC9-BCBC-DFAA31C193CC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image" Target="../media/image35.jpe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p>
            <a:pPr algn="ctr"/>
            <a:endParaRPr/>
          </a:p>
        </p:txBody>
      </p:sp>
      <p:pic>
        <p:nvPicPr>
          <p:cNvPr id="80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16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17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824960" y="1243440"/>
            <a:ext cx="3528360" cy="4801680"/>
          </a:xfrm>
          <a:prstGeom prst="rect">
            <a:avLst/>
          </a:prstGeom>
          <a:ln>
            <a:noFill/>
          </a:ln>
        </p:spPr>
      </p:pic>
      <p:sp>
        <p:nvSpPr>
          <p:cNvPr id="118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Offline mode</a:t>
            </a:r>
            <a:endParaRPr/>
          </a:p>
        </p:txBody>
      </p:sp>
      <p:sp>
        <p:nvSpPr>
          <p:cNvPr id="119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Will show you all parking slots !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21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22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824960" y="1879920"/>
            <a:ext cx="3528360" cy="352836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QR code</a:t>
            </a:r>
            <a:endParaRPr/>
          </a:p>
        </p:txBody>
      </p:sp>
      <p:sp>
        <p:nvSpPr>
          <p:cNvPr id="124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New payment mechanism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26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27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Manual code</a:t>
            </a:r>
            <a:endParaRPr/>
          </a:p>
        </p:txBody>
      </p:sp>
      <p:sp>
        <p:nvSpPr>
          <p:cNvPr id="128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Another payment mechanism</a:t>
            </a:r>
            <a:endParaRPr/>
          </a:p>
        </p:txBody>
      </p:sp>
      <p:pic>
        <p:nvPicPr>
          <p:cNvPr id="12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905240" y="1339920"/>
            <a:ext cx="3448080" cy="5060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31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32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How to add balance</a:t>
            </a:r>
            <a:endParaRPr/>
          </a:p>
        </p:txBody>
      </p:sp>
      <p:sp>
        <p:nvSpPr>
          <p:cNvPr id="133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Prepaid card number</a:t>
            </a:r>
            <a:endParaRPr/>
          </a:p>
        </p:txBody>
      </p:sp>
      <p:pic>
        <p:nvPicPr>
          <p:cNvPr id="134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968600" y="1339920"/>
            <a:ext cx="3321720" cy="5060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36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37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How to add balance</a:t>
            </a:r>
            <a:endParaRPr/>
          </a:p>
        </p:txBody>
      </p:sp>
      <p:sp>
        <p:nvSpPr>
          <p:cNvPr id="138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Prepaid card number</a:t>
            </a:r>
            <a:endParaRPr/>
          </a:p>
        </p:txBody>
      </p:sp>
      <p:pic>
        <p:nvPicPr>
          <p:cNvPr id="13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986880" y="2643480"/>
            <a:ext cx="4695120" cy="241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41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42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How to add balance</a:t>
            </a:r>
            <a:endParaRPr/>
          </a:p>
        </p:txBody>
      </p:sp>
      <p:sp>
        <p:nvSpPr>
          <p:cNvPr id="143" name="CustomShape 3"/>
          <p:cNvSpPr/>
          <p:nvPr/>
        </p:nvSpPr>
        <p:spPr>
          <a:xfrm>
            <a:off x="1288080" y="3044160"/>
            <a:ext cx="6148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Prepaid card number</a:t>
            </a:r>
            <a:endParaRPr/>
          </a:p>
        </p:txBody>
      </p:sp>
      <p:pic>
        <p:nvPicPr>
          <p:cNvPr id="144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790240" y="3044160"/>
            <a:ext cx="3292200" cy="2347560"/>
          </a:xfrm>
          <a:prstGeom prst="rect">
            <a:avLst/>
          </a:prstGeom>
          <a:ln>
            <a:noFill/>
          </a:ln>
        </p:spPr>
      </p:pic>
      <p:pic>
        <p:nvPicPr>
          <p:cNvPr id="145" name="Picture 7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9545760" y="1690560"/>
            <a:ext cx="2469600" cy="3775680"/>
          </a:xfrm>
          <a:prstGeom prst="rect">
            <a:avLst/>
          </a:prstGeom>
          <a:ln>
            <a:noFill/>
          </a:ln>
        </p:spPr>
      </p:pic>
      <p:sp>
        <p:nvSpPr>
          <p:cNvPr id="146" name="CustomShape 4"/>
          <p:cNvSpPr/>
          <p:nvPr/>
        </p:nvSpPr>
        <p:spPr>
          <a:xfrm>
            <a:off x="7651800" y="2679120"/>
            <a:ext cx="2856960" cy="51084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5b9bd5"/>
          </a:solidFill>
          <a:ln w="12600">
            <a:solidFill>
              <a:srgbClr val="43729d"/>
            </a:solidFill>
            <a:miter/>
          </a:ln>
        </p:spPr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48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49" name="CustomShape 2"/>
          <p:cNvSpPr/>
          <p:nvPr/>
        </p:nvSpPr>
        <p:spPr>
          <a:xfrm>
            <a:off x="315360" y="1529280"/>
            <a:ext cx="6069240" cy="1431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Connection has to be secure !!</a:t>
            </a:r>
            <a:endParaRPr/>
          </a:p>
        </p:txBody>
      </p:sp>
      <p:sp>
        <p:nvSpPr>
          <p:cNvPr id="150" name="CustomShape 3"/>
          <p:cNvSpPr/>
          <p:nvPr/>
        </p:nvSpPr>
        <p:spPr>
          <a:xfrm>
            <a:off x="838080" y="3121560"/>
            <a:ext cx="606924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Problem ?!</a:t>
            </a:r>
            <a:endParaRPr/>
          </a:p>
        </p:txBody>
      </p:sp>
      <p:pic>
        <p:nvPicPr>
          <p:cNvPr id="151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005960" y="1522440"/>
            <a:ext cx="4347360" cy="4347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53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5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273720" y="1690560"/>
            <a:ext cx="5079600" cy="3220200"/>
          </a:xfrm>
          <a:prstGeom prst="rect">
            <a:avLst/>
          </a:prstGeom>
          <a:ln>
            <a:noFill/>
          </a:ln>
        </p:spPr>
      </p:pic>
      <p:sp>
        <p:nvSpPr>
          <p:cNvPr id="155" name="CustomShape 2"/>
          <p:cNvSpPr/>
          <p:nvPr/>
        </p:nvSpPr>
        <p:spPr>
          <a:xfrm>
            <a:off x="961560" y="1954800"/>
            <a:ext cx="5076000" cy="1431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RSA public key </a:t>
            </a:r>
            <a:endParaRPr/>
          </a:p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Encryption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17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7720" y="0"/>
            <a:ext cx="1213596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58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59" name="CustomShape 2"/>
          <p:cNvSpPr/>
          <p:nvPr/>
        </p:nvSpPr>
        <p:spPr>
          <a:xfrm>
            <a:off x="291960" y="2889720"/>
            <a:ext cx="507600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Hello World</a:t>
            </a:r>
            <a:endParaRPr/>
          </a:p>
        </p:txBody>
      </p:sp>
      <p:sp>
        <p:nvSpPr>
          <p:cNvPr id="160" name="CustomShape 3"/>
          <p:cNvSpPr/>
          <p:nvPr/>
        </p:nvSpPr>
        <p:spPr>
          <a:xfrm>
            <a:off x="5760000" y="2413440"/>
            <a:ext cx="6039720" cy="255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</a:rPr>
              <a:t>kLXRzXcWYBwnG0imY0WoCBok5XOl/gKvY/D2oC1JjkwVG3QHe1IhMQ4hZeycliPO1L16Mt2n5exsDIXpljRYG4dM5sRib9CWIWB2XKYpxBvMQs43k8qRE1Rb5GcpyoBbzGVEm8OnL87L+ouMntYehdgSEb3W4z53J84shMawh4f4eqT4ptBOOolgNkzpJ1MFiiINymysXtdyyKAnfKbG9nEv9V3cYQRblgyxDQK0Sq1gS+NI0eG8XfQUi0EvWMytd6+7ZMx4G2JyjGK0Xd/4TYV2pjENbPcaVDMTQJZokf/IxtJ4phE/D7Egxw8bf1ac8D0ezNlkOsWMORJG/PJoOA==</a:t>
            </a:r>
            <a:endParaRPr/>
          </a:p>
        </p:txBody>
      </p:sp>
      <p:sp>
        <p:nvSpPr>
          <p:cNvPr id="161" name="CustomShape 4"/>
          <p:cNvSpPr/>
          <p:nvPr/>
        </p:nvSpPr>
        <p:spPr>
          <a:xfrm>
            <a:off x="3381480" y="3047760"/>
            <a:ext cx="2214720" cy="51624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 w="12600">
            <a:solidFill>
              <a:srgbClr val="af5c24"/>
            </a:solidFill>
            <a:miter/>
          </a:ln>
        </p:spPr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82" name="Content Placeholder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3" name="CustomShape 2"/>
          <p:cNvSpPr/>
          <p:nvPr/>
        </p:nvSpPr>
        <p:spPr>
          <a:xfrm>
            <a:off x="315360" y="1261080"/>
            <a:ext cx="10278720" cy="411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Introduction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Problem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Solution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Security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Future work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Demo time !!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63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64" name="Picture 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0" y="1690560"/>
            <a:ext cx="2209320" cy="833040"/>
          </a:xfrm>
          <a:prstGeom prst="rect">
            <a:avLst/>
          </a:prstGeom>
          <a:ln>
            <a:noFill/>
          </a:ln>
        </p:spPr>
      </p:pic>
      <p:pic>
        <p:nvPicPr>
          <p:cNvPr id="165" name="Picture 8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00" y="2936520"/>
            <a:ext cx="2209320" cy="798120"/>
          </a:xfrm>
          <a:prstGeom prst="rect">
            <a:avLst/>
          </a:prstGeom>
          <a:ln>
            <a:noFill/>
          </a:ln>
        </p:spPr>
      </p:pic>
      <p:pic>
        <p:nvPicPr>
          <p:cNvPr id="166" name="Picture 9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9144000" y="3934440"/>
            <a:ext cx="2209320" cy="1467720"/>
          </a:xfrm>
          <a:prstGeom prst="rect">
            <a:avLst/>
          </a:prstGeom>
          <a:ln>
            <a:noFill/>
          </a:ln>
        </p:spPr>
      </p:pic>
      <p:sp>
        <p:nvSpPr>
          <p:cNvPr id="167" name="CustomShape 2"/>
          <p:cNvSpPr/>
          <p:nvPr/>
        </p:nvSpPr>
        <p:spPr>
          <a:xfrm>
            <a:off x="708480" y="1275120"/>
            <a:ext cx="6374520" cy="1613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Database: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ffffff"/>
                </a:solidFill>
                <a:latin typeface="Berlin Sans FB"/>
              </a:rPr>
              <a:t>SQLite database (mobile application)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>
                <a:solidFill>
                  <a:srgbClr val="ffffff"/>
                </a:solidFill>
                <a:latin typeface="Berlin Sans FB"/>
              </a:rPr>
              <a:t>MSSQL database (server)</a:t>
            </a:r>
            <a:endParaRPr/>
          </a:p>
        </p:txBody>
      </p:sp>
      <p:sp>
        <p:nvSpPr>
          <p:cNvPr id="168" name="CustomShape 3"/>
          <p:cNvSpPr/>
          <p:nvPr/>
        </p:nvSpPr>
        <p:spPr>
          <a:xfrm>
            <a:off x="708480" y="3103920"/>
            <a:ext cx="6374520" cy="27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SOAP</a:t>
            </a:r>
            <a:endParaRPr/>
          </a:p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Android environment</a:t>
            </a:r>
            <a:endParaRPr/>
          </a:p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ASP.NET – web services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70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71" name="CustomShape 2"/>
          <p:cNvSpPr/>
          <p:nvPr/>
        </p:nvSpPr>
        <p:spPr>
          <a:xfrm>
            <a:off x="599040" y="1469880"/>
            <a:ext cx="10310400" cy="3747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Telecommunication infrastructure integration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Online balance management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Server scheduler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Offline routing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Cross platform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Full hardware design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85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267840" y="1450440"/>
            <a:ext cx="54388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What is Gparking ?</a:t>
            </a:r>
            <a:endParaRPr/>
          </a:p>
        </p:txBody>
      </p:sp>
      <p:sp>
        <p:nvSpPr>
          <p:cNvPr id="87" name="CustomShape 3"/>
          <p:cNvSpPr/>
          <p:nvPr/>
        </p:nvSpPr>
        <p:spPr>
          <a:xfrm>
            <a:off x="1172160" y="3141000"/>
            <a:ext cx="6542280" cy="699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000">
                <a:solidFill>
                  <a:srgbClr val="ffffff"/>
                </a:solidFill>
                <a:latin typeface="Berlin Sans FB"/>
              </a:rPr>
              <a:t>Parking assistance system</a:t>
            </a:r>
            <a:endParaRPr/>
          </a:p>
        </p:txBody>
      </p:sp>
      <p:pic>
        <p:nvPicPr>
          <p:cNvPr id="88" name="Picture 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886960" y="1195560"/>
            <a:ext cx="2466720" cy="4466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90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91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6873840" y="1559880"/>
            <a:ext cx="4498200" cy="4498200"/>
          </a:xfrm>
          <a:prstGeom prst="rect">
            <a:avLst/>
          </a:prstGeom>
          <a:ln>
            <a:noFill/>
          </a:ln>
        </p:spPr>
      </p:pic>
      <p:sp>
        <p:nvSpPr>
          <p:cNvPr id="92" name="CustomShape 2"/>
          <p:cNvSpPr/>
          <p:nvPr/>
        </p:nvSpPr>
        <p:spPr>
          <a:xfrm>
            <a:off x="315360" y="1690560"/>
            <a:ext cx="5517720" cy="1431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Where can I park my car ?!</a:t>
            </a:r>
            <a:endParaRPr/>
          </a:p>
        </p:txBody>
      </p:sp>
      <p:sp>
        <p:nvSpPr>
          <p:cNvPr id="93" name="CustomShape 3"/>
          <p:cNvSpPr/>
          <p:nvPr/>
        </p:nvSpPr>
        <p:spPr>
          <a:xfrm>
            <a:off x="835560" y="3551040"/>
            <a:ext cx="551772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I am paying for fuel !!!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95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96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129440" y="1690560"/>
            <a:ext cx="4223880" cy="3903120"/>
          </a:xfrm>
          <a:prstGeom prst="rect">
            <a:avLst/>
          </a:prstGeom>
          <a:ln>
            <a:noFill/>
          </a:ln>
        </p:spPr>
      </p:pic>
      <p:sp>
        <p:nvSpPr>
          <p:cNvPr id="97" name="CustomShape 2"/>
          <p:cNvSpPr/>
          <p:nvPr/>
        </p:nvSpPr>
        <p:spPr>
          <a:xfrm>
            <a:off x="488880" y="1690560"/>
            <a:ext cx="5386320" cy="2101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What the  !!!!!</a:t>
            </a:r>
            <a:endParaRPr/>
          </a:p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It is just been 5 minutes !!!!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99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100" name="CustomShape 2"/>
          <p:cNvSpPr/>
          <p:nvPr/>
        </p:nvSpPr>
        <p:spPr>
          <a:xfrm>
            <a:off x="838080" y="2705760"/>
            <a:ext cx="5386320" cy="1431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Do you have any </a:t>
            </a:r>
            <a:endParaRPr/>
          </a:p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coins ?!</a:t>
            </a:r>
            <a:endParaRPr/>
          </a:p>
        </p:txBody>
      </p:sp>
      <p:pic>
        <p:nvPicPr>
          <p:cNvPr id="101" name="Picture 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1111320"/>
            <a:ext cx="3809520" cy="4635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03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04" name="Picture 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051760" y="1682640"/>
            <a:ext cx="3301560" cy="3492000"/>
          </a:xfrm>
          <a:prstGeom prst="rect">
            <a:avLst/>
          </a:prstGeom>
          <a:ln>
            <a:noFill/>
          </a:ln>
        </p:spPr>
      </p:pic>
      <p:sp>
        <p:nvSpPr>
          <p:cNvPr id="105" name="CustomShape 2"/>
          <p:cNvSpPr/>
          <p:nvPr/>
        </p:nvSpPr>
        <p:spPr>
          <a:xfrm>
            <a:off x="838080" y="3044160"/>
            <a:ext cx="64162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Please find me a solution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07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08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8886960" y="1195560"/>
            <a:ext cx="2466720" cy="4466880"/>
          </a:xfrm>
          <a:prstGeom prst="rect">
            <a:avLst/>
          </a:prstGeom>
          <a:ln>
            <a:noFill/>
          </a:ln>
        </p:spPr>
      </p:pic>
      <p:sp>
        <p:nvSpPr>
          <p:cNvPr id="109" name="CustomShape 2"/>
          <p:cNvSpPr/>
          <p:nvPr/>
        </p:nvSpPr>
        <p:spPr>
          <a:xfrm>
            <a:off x="838080" y="3044160"/>
            <a:ext cx="622692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Gparking will help you !!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pic>
        <p:nvPicPr>
          <p:cNvPr id="111" name="Content Placeholder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pic>
        <p:nvPicPr>
          <p:cNvPr id="112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886160" y="1027800"/>
            <a:ext cx="3467160" cy="4801680"/>
          </a:xfrm>
          <a:prstGeom prst="rect">
            <a:avLst/>
          </a:prstGeom>
          <a:ln>
            <a:noFill/>
          </a:ln>
        </p:spPr>
      </p:pic>
      <p:sp>
        <p:nvSpPr>
          <p:cNvPr id="113" name="CustomShape 2"/>
          <p:cNvSpPr/>
          <p:nvPr/>
        </p:nvSpPr>
        <p:spPr>
          <a:xfrm>
            <a:off x="838080" y="2055960"/>
            <a:ext cx="6148080" cy="76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Berlin Sans FB"/>
              </a:rPr>
              <a:t>Online mode</a:t>
            </a:r>
            <a:endParaRPr/>
          </a:p>
        </p:txBody>
      </p:sp>
      <p:sp>
        <p:nvSpPr>
          <p:cNvPr id="114" name="CustomShape 3"/>
          <p:cNvSpPr/>
          <p:nvPr/>
        </p:nvSpPr>
        <p:spPr>
          <a:xfrm>
            <a:off x="1288080" y="3044160"/>
            <a:ext cx="6148080" cy="118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3600">
                <a:solidFill>
                  <a:srgbClr val="ffffff"/>
                </a:solidFill>
                <a:latin typeface="Berlin Sans FB"/>
              </a:rPr>
              <a:t>Will guide you to the closest empty slot !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