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10287000" cx="18288000"/>
  <p:notesSz cx="6858000" cy="9144000"/>
  <p:embeddedFontLst>
    <p:embeddedFont>
      <p:font typeface="Open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35" roundtripDataSignature="AMtx7mhMfhy5e5bDv3eNgzqkEUTr3+nM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OpenSans-italic.fntdata"/><Relationship Id="rId10" Type="http://schemas.openxmlformats.org/officeDocument/2006/relationships/slide" Target="slides/slide5.xml"/><Relationship Id="rId32" Type="http://schemas.openxmlformats.org/officeDocument/2006/relationships/font" Target="fonts/OpenSans-bold.fntdata"/><Relationship Id="rId13" Type="http://schemas.openxmlformats.org/officeDocument/2006/relationships/slide" Target="slides/slide8.xml"/><Relationship Id="rId35" Type="http://customschemas.google.com/relationships/presentationmetadata" Target="metadata"/><Relationship Id="rId12" Type="http://schemas.openxmlformats.org/officeDocument/2006/relationships/slide" Target="slides/slide7.xml"/><Relationship Id="rId34" Type="http://schemas.openxmlformats.org/officeDocument/2006/relationships/font" Target="fonts/OpenSans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6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7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7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3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3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7.png"/><Relationship Id="rId4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3.png"/><Relationship Id="rId4" Type="http://schemas.openxmlformats.org/officeDocument/2006/relationships/image" Target="../media/image22.png"/><Relationship Id="rId5" Type="http://schemas.openxmlformats.org/officeDocument/2006/relationships/image" Target="../media/image4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Relationship Id="rId4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png"/><Relationship Id="rId4" Type="http://schemas.openxmlformats.org/officeDocument/2006/relationships/image" Target="../media/image23.png"/><Relationship Id="rId5" Type="http://schemas.openxmlformats.org/officeDocument/2006/relationships/image" Target="../media/image3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png"/><Relationship Id="rId4" Type="http://schemas.openxmlformats.org/officeDocument/2006/relationships/image" Target="../media/image41.png"/><Relationship Id="rId5" Type="http://schemas.openxmlformats.org/officeDocument/2006/relationships/image" Target="../media/image2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4.png"/><Relationship Id="rId4" Type="http://schemas.openxmlformats.org/officeDocument/2006/relationships/image" Target="../media/image4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0.png"/><Relationship Id="rId4" Type="http://schemas.openxmlformats.org/officeDocument/2006/relationships/image" Target="../media/image4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4.jpg"/><Relationship Id="rId4" Type="http://schemas.openxmlformats.org/officeDocument/2006/relationships/image" Target="../media/image36.jpg"/><Relationship Id="rId5" Type="http://schemas.openxmlformats.org/officeDocument/2006/relationships/image" Target="../media/image37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Relationship Id="rId4" Type="http://schemas.openxmlformats.org/officeDocument/2006/relationships/image" Target="../media/image39.png"/><Relationship Id="rId5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12421687" y="4894727"/>
            <a:ext cx="5599460" cy="4991026"/>
          </a:xfrm>
          <a:custGeom>
            <a:rect b="b" l="l" r="r" t="t"/>
            <a:pathLst>
              <a:path extrusionOk="0" h="4991026" w="5599460">
                <a:moveTo>
                  <a:pt x="0" y="0"/>
                </a:moveTo>
                <a:lnTo>
                  <a:pt x="5599460" y="0"/>
                </a:lnTo>
                <a:lnTo>
                  <a:pt x="5599460" y="4991026"/>
                </a:lnTo>
                <a:lnTo>
                  <a:pt x="0" y="49910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7834" r="-13580" t="0"/>
            </a:stretch>
          </a:blipFill>
          <a:ln>
            <a:noFill/>
          </a:ln>
        </p:spPr>
      </p:sp>
      <p:sp>
        <p:nvSpPr>
          <p:cNvPr id="85" name="Google Shape;85;p1"/>
          <p:cNvSpPr txBox="1"/>
          <p:nvPr/>
        </p:nvSpPr>
        <p:spPr>
          <a:xfrm>
            <a:off x="365656" y="643183"/>
            <a:ext cx="12925425" cy="17081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QR Robotic Arranger 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365656" y="4014630"/>
            <a:ext cx="13546598" cy="8800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SUBPERVISED BY: DR. HEKMAT DARAWSHEH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275124" y="5666252"/>
            <a:ext cx="12237095" cy="8800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AHMAD HANANI </a:t>
            </a:r>
            <a:r>
              <a:rPr b="1" i="0" lang="en-US" sz="5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&amp;</a:t>
            </a:r>
            <a:r>
              <a:rPr b="0" i="0" lang="en-US" sz="5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ABD ALBASET RAJAB 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"/>
          <p:cNvSpPr/>
          <p:nvPr/>
        </p:nvSpPr>
        <p:spPr>
          <a:xfrm>
            <a:off x="2689899" y="3546224"/>
            <a:ext cx="4744017" cy="4114101"/>
          </a:xfrm>
          <a:custGeom>
            <a:rect b="b" l="l" r="r" t="t"/>
            <a:pathLst>
              <a:path extrusionOk="0" h="4114101" w="4744017">
                <a:moveTo>
                  <a:pt x="0" y="0"/>
                </a:moveTo>
                <a:lnTo>
                  <a:pt x="4744016" y="0"/>
                </a:lnTo>
                <a:lnTo>
                  <a:pt x="4744016" y="4114100"/>
                </a:lnTo>
                <a:lnTo>
                  <a:pt x="0" y="41141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257" l="0" r="0" t="-257"/>
            </a:stretch>
          </a:blipFill>
          <a:ln>
            <a:noFill/>
          </a:ln>
        </p:spPr>
      </p:sp>
      <p:sp>
        <p:nvSpPr>
          <p:cNvPr id="174" name="Google Shape;174;p10"/>
          <p:cNvSpPr/>
          <p:nvPr/>
        </p:nvSpPr>
        <p:spPr>
          <a:xfrm>
            <a:off x="12101282" y="3546224"/>
            <a:ext cx="4602648" cy="4114101"/>
          </a:xfrm>
          <a:custGeom>
            <a:rect b="b" l="l" r="r" t="t"/>
            <a:pathLst>
              <a:path extrusionOk="0" h="4114101" w="4602648">
                <a:moveTo>
                  <a:pt x="0" y="0"/>
                </a:moveTo>
                <a:lnTo>
                  <a:pt x="4602648" y="0"/>
                </a:lnTo>
                <a:lnTo>
                  <a:pt x="4602648" y="4114100"/>
                </a:lnTo>
                <a:lnTo>
                  <a:pt x="0" y="41141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924" l="0" r="0" t="-1923"/>
            </a:stretch>
          </a:blipFill>
          <a:ln>
            <a:noFill/>
          </a:ln>
        </p:spPr>
      </p:sp>
      <p:sp>
        <p:nvSpPr>
          <p:cNvPr id="175" name="Google Shape;175;p10"/>
          <p:cNvSpPr txBox="1"/>
          <p:nvPr/>
        </p:nvSpPr>
        <p:spPr>
          <a:xfrm>
            <a:off x="1028700" y="838200"/>
            <a:ext cx="17015529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176" name="Google Shape;176;p10"/>
          <p:cNvSpPr txBox="1"/>
          <p:nvPr/>
        </p:nvSpPr>
        <p:spPr>
          <a:xfrm>
            <a:off x="2689899" y="7921611"/>
            <a:ext cx="4744017" cy="17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Stepper Motor NEMA17</a:t>
            </a:r>
            <a:endParaRPr/>
          </a:p>
        </p:txBody>
      </p:sp>
      <p:sp>
        <p:nvSpPr>
          <p:cNvPr id="177" name="Google Shape;177;p10"/>
          <p:cNvSpPr txBox="1"/>
          <p:nvPr/>
        </p:nvSpPr>
        <p:spPr>
          <a:xfrm>
            <a:off x="12101282" y="7921611"/>
            <a:ext cx="4602648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A4988 driver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1"/>
          <p:cNvSpPr/>
          <p:nvPr/>
        </p:nvSpPr>
        <p:spPr>
          <a:xfrm>
            <a:off x="2442571" y="3235280"/>
            <a:ext cx="3896552" cy="4211987"/>
          </a:xfrm>
          <a:custGeom>
            <a:rect b="b" l="l" r="r" t="t"/>
            <a:pathLst>
              <a:path extrusionOk="0" h="4211987" w="3896552">
                <a:moveTo>
                  <a:pt x="0" y="0"/>
                </a:moveTo>
                <a:lnTo>
                  <a:pt x="3896552" y="0"/>
                </a:lnTo>
                <a:lnTo>
                  <a:pt x="3896552" y="4211987"/>
                </a:lnTo>
                <a:lnTo>
                  <a:pt x="0" y="42119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3" name="Google Shape;183;p11"/>
          <p:cNvSpPr/>
          <p:nvPr/>
        </p:nvSpPr>
        <p:spPr>
          <a:xfrm>
            <a:off x="11812386" y="3235280"/>
            <a:ext cx="4456308" cy="4211987"/>
          </a:xfrm>
          <a:custGeom>
            <a:rect b="b" l="l" r="r" t="t"/>
            <a:pathLst>
              <a:path extrusionOk="0" h="4211987" w="4456308">
                <a:moveTo>
                  <a:pt x="0" y="0"/>
                </a:moveTo>
                <a:lnTo>
                  <a:pt x="4456308" y="0"/>
                </a:lnTo>
                <a:lnTo>
                  <a:pt x="4456308" y="4211987"/>
                </a:lnTo>
                <a:lnTo>
                  <a:pt x="0" y="42119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5798" l="0" r="0" t="0"/>
            </a:stretch>
          </a:blipFill>
          <a:ln>
            <a:noFill/>
          </a:ln>
        </p:spPr>
      </p:sp>
      <p:sp>
        <p:nvSpPr>
          <p:cNvPr id="184" name="Google Shape;184;p11"/>
          <p:cNvSpPr txBox="1"/>
          <p:nvPr/>
        </p:nvSpPr>
        <p:spPr>
          <a:xfrm>
            <a:off x="1028700" y="838200"/>
            <a:ext cx="17015529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185" name="Google Shape;185;p11"/>
          <p:cNvSpPr txBox="1"/>
          <p:nvPr/>
        </p:nvSpPr>
        <p:spPr>
          <a:xfrm>
            <a:off x="2442571" y="8037817"/>
            <a:ext cx="3896552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IR sensor</a:t>
            </a:r>
            <a:endParaRPr/>
          </a:p>
        </p:txBody>
      </p:sp>
      <p:sp>
        <p:nvSpPr>
          <p:cNvPr id="186" name="Google Shape;186;p11"/>
          <p:cNvSpPr txBox="1"/>
          <p:nvPr/>
        </p:nvSpPr>
        <p:spPr>
          <a:xfrm>
            <a:off x="11812386" y="8037817"/>
            <a:ext cx="4456308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Dht11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"/>
          <p:cNvSpPr/>
          <p:nvPr/>
        </p:nvSpPr>
        <p:spPr>
          <a:xfrm>
            <a:off x="2832570" y="3574382"/>
            <a:ext cx="3400443" cy="4210828"/>
          </a:xfrm>
          <a:custGeom>
            <a:rect b="b" l="l" r="r" t="t"/>
            <a:pathLst>
              <a:path extrusionOk="0" h="4210828" w="3400443">
                <a:moveTo>
                  <a:pt x="0" y="0"/>
                </a:moveTo>
                <a:lnTo>
                  <a:pt x="3400442" y="0"/>
                </a:lnTo>
                <a:lnTo>
                  <a:pt x="3400442" y="4210828"/>
                </a:lnTo>
                <a:lnTo>
                  <a:pt x="0" y="42108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2" name="Google Shape;192;p12"/>
          <p:cNvSpPr/>
          <p:nvPr/>
        </p:nvSpPr>
        <p:spPr>
          <a:xfrm>
            <a:off x="10199207" y="3294301"/>
            <a:ext cx="4862205" cy="4210828"/>
          </a:xfrm>
          <a:custGeom>
            <a:rect b="b" l="l" r="r" t="t"/>
            <a:pathLst>
              <a:path extrusionOk="0" h="4210828" w="4862205">
                <a:moveTo>
                  <a:pt x="0" y="0"/>
                </a:moveTo>
                <a:lnTo>
                  <a:pt x="4862205" y="0"/>
                </a:lnTo>
                <a:lnTo>
                  <a:pt x="4862205" y="4210829"/>
                </a:lnTo>
                <a:lnTo>
                  <a:pt x="0" y="42108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7054" l="0" r="-27481" t="0"/>
            </a:stretch>
          </a:blipFill>
          <a:ln>
            <a:noFill/>
          </a:ln>
        </p:spPr>
      </p:sp>
      <p:sp>
        <p:nvSpPr>
          <p:cNvPr id="193" name="Google Shape;193;p12"/>
          <p:cNvSpPr txBox="1"/>
          <p:nvPr/>
        </p:nvSpPr>
        <p:spPr>
          <a:xfrm>
            <a:off x="1028700" y="838200"/>
            <a:ext cx="17015529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194" name="Google Shape;194;p12"/>
          <p:cNvSpPr txBox="1"/>
          <p:nvPr/>
        </p:nvSpPr>
        <p:spPr>
          <a:xfrm>
            <a:off x="2832570" y="8157831"/>
            <a:ext cx="3400443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Keypad</a:t>
            </a:r>
            <a:endParaRPr/>
          </a:p>
        </p:txBody>
      </p:sp>
      <p:sp>
        <p:nvSpPr>
          <p:cNvPr id="195" name="Google Shape;195;p12"/>
          <p:cNvSpPr txBox="1"/>
          <p:nvPr/>
        </p:nvSpPr>
        <p:spPr>
          <a:xfrm>
            <a:off x="10394223" y="8157831"/>
            <a:ext cx="4862205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I2C 20X4 LCD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3"/>
          <p:cNvSpPr/>
          <p:nvPr/>
        </p:nvSpPr>
        <p:spPr>
          <a:xfrm>
            <a:off x="2150046" y="3221786"/>
            <a:ext cx="3344850" cy="4867266"/>
          </a:xfrm>
          <a:custGeom>
            <a:rect b="b" l="l" r="r" t="t"/>
            <a:pathLst>
              <a:path extrusionOk="0" h="4867266" w="3344850">
                <a:moveTo>
                  <a:pt x="0" y="0"/>
                </a:moveTo>
                <a:lnTo>
                  <a:pt x="3344850" y="0"/>
                </a:lnTo>
                <a:lnTo>
                  <a:pt x="3344850" y="4867266"/>
                </a:lnTo>
                <a:lnTo>
                  <a:pt x="0" y="48672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4005" l="-33522" r="-32794" t="-10014"/>
            </a:stretch>
          </a:blipFill>
          <a:ln>
            <a:noFill/>
          </a:ln>
        </p:spPr>
      </p:sp>
      <p:sp>
        <p:nvSpPr>
          <p:cNvPr id="201" name="Google Shape;201;p13"/>
          <p:cNvSpPr txBox="1"/>
          <p:nvPr/>
        </p:nvSpPr>
        <p:spPr>
          <a:xfrm>
            <a:off x="1028700" y="838200"/>
            <a:ext cx="17015529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202" name="Google Shape;202;p13"/>
          <p:cNvSpPr txBox="1"/>
          <p:nvPr/>
        </p:nvSpPr>
        <p:spPr>
          <a:xfrm>
            <a:off x="2150046" y="8160454"/>
            <a:ext cx="3344850" cy="17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RC522 (RFID)</a:t>
            </a:r>
            <a:endParaRPr/>
          </a:p>
        </p:txBody>
      </p:sp>
      <p:sp>
        <p:nvSpPr>
          <p:cNvPr id="203" name="Google Shape;203;p13"/>
          <p:cNvSpPr/>
          <p:nvPr/>
        </p:nvSpPr>
        <p:spPr>
          <a:xfrm>
            <a:off x="7251512" y="3768939"/>
            <a:ext cx="4569904" cy="3772960"/>
          </a:xfrm>
          <a:custGeom>
            <a:rect b="b" l="l" r="r" t="t"/>
            <a:pathLst>
              <a:path extrusionOk="0" h="3772960" w="4569904">
                <a:moveTo>
                  <a:pt x="0" y="0"/>
                </a:moveTo>
                <a:lnTo>
                  <a:pt x="4569905" y="0"/>
                </a:lnTo>
                <a:lnTo>
                  <a:pt x="4569905" y="3772960"/>
                </a:lnTo>
                <a:lnTo>
                  <a:pt x="0" y="37729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8370" l="-23833" r="-18956" t="-26244"/>
            </a:stretch>
          </a:blipFill>
          <a:ln>
            <a:noFill/>
          </a:ln>
        </p:spPr>
      </p:sp>
      <p:sp>
        <p:nvSpPr>
          <p:cNvPr id="204" name="Google Shape;204;p13"/>
          <p:cNvSpPr/>
          <p:nvPr/>
        </p:nvSpPr>
        <p:spPr>
          <a:xfrm>
            <a:off x="13233493" y="3225773"/>
            <a:ext cx="4025807" cy="4863279"/>
          </a:xfrm>
          <a:custGeom>
            <a:rect b="b" l="l" r="r" t="t"/>
            <a:pathLst>
              <a:path extrusionOk="0" h="4863279" w="4025807">
                <a:moveTo>
                  <a:pt x="0" y="0"/>
                </a:moveTo>
                <a:lnTo>
                  <a:pt x="4025807" y="0"/>
                </a:lnTo>
                <a:lnTo>
                  <a:pt x="4025807" y="4863279"/>
                </a:lnTo>
                <a:lnTo>
                  <a:pt x="0" y="48632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3830" l="-17558" r="-12108" t="-3506"/>
            </a:stretch>
          </a:blipFill>
          <a:ln>
            <a:noFill/>
          </a:ln>
        </p:spPr>
      </p:sp>
      <p:sp>
        <p:nvSpPr>
          <p:cNvPr id="205" name="Google Shape;205;p13"/>
          <p:cNvSpPr txBox="1"/>
          <p:nvPr/>
        </p:nvSpPr>
        <p:spPr>
          <a:xfrm>
            <a:off x="13233493" y="8160454"/>
            <a:ext cx="4025807" cy="17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Solenoid lock</a:t>
            </a:r>
            <a:endParaRPr/>
          </a:p>
        </p:txBody>
      </p:sp>
      <p:sp>
        <p:nvSpPr>
          <p:cNvPr id="206" name="Google Shape;206;p13"/>
          <p:cNvSpPr txBox="1"/>
          <p:nvPr/>
        </p:nvSpPr>
        <p:spPr>
          <a:xfrm>
            <a:off x="7079243" y="8160454"/>
            <a:ext cx="4569904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H-bridge</a:t>
            </a: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1"/>
              </a:rPr>
              <a:t> 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4"/>
          <p:cNvSpPr/>
          <p:nvPr/>
        </p:nvSpPr>
        <p:spPr>
          <a:xfrm>
            <a:off x="2126106" y="3722999"/>
            <a:ext cx="6554729" cy="3704027"/>
          </a:xfrm>
          <a:custGeom>
            <a:rect b="b" l="l" r="r" t="t"/>
            <a:pathLst>
              <a:path extrusionOk="0" h="3704027" w="6554729">
                <a:moveTo>
                  <a:pt x="0" y="0"/>
                </a:moveTo>
                <a:lnTo>
                  <a:pt x="6554729" y="0"/>
                </a:lnTo>
                <a:lnTo>
                  <a:pt x="6554729" y="3704027"/>
                </a:lnTo>
                <a:lnTo>
                  <a:pt x="0" y="37040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879" l="0" r="-3188" t="0"/>
            </a:stretch>
          </a:blipFill>
          <a:ln>
            <a:noFill/>
          </a:ln>
        </p:spPr>
      </p:sp>
      <p:sp>
        <p:nvSpPr>
          <p:cNvPr id="212" name="Google Shape;212;p14"/>
          <p:cNvSpPr/>
          <p:nvPr/>
        </p:nvSpPr>
        <p:spPr>
          <a:xfrm>
            <a:off x="11138754" y="3722999"/>
            <a:ext cx="5949907" cy="3704027"/>
          </a:xfrm>
          <a:custGeom>
            <a:rect b="b" l="l" r="r" t="t"/>
            <a:pathLst>
              <a:path extrusionOk="0" h="3704027" w="5949907">
                <a:moveTo>
                  <a:pt x="0" y="0"/>
                </a:moveTo>
                <a:lnTo>
                  <a:pt x="5949906" y="0"/>
                </a:lnTo>
                <a:lnTo>
                  <a:pt x="5949906" y="3704027"/>
                </a:lnTo>
                <a:lnTo>
                  <a:pt x="0" y="37040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36442" l="-2371" r="0" t="-27446"/>
            </a:stretch>
          </a:blipFill>
          <a:ln>
            <a:noFill/>
          </a:ln>
        </p:spPr>
      </p:sp>
      <p:sp>
        <p:nvSpPr>
          <p:cNvPr id="213" name="Google Shape;213;p14"/>
          <p:cNvSpPr txBox="1"/>
          <p:nvPr/>
        </p:nvSpPr>
        <p:spPr>
          <a:xfrm>
            <a:off x="1028700" y="838200"/>
            <a:ext cx="17015529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214" name="Google Shape;214;p14"/>
          <p:cNvSpPr txBox="1"/>
          <p:nvPr/>
        </p:nvSpPr>
        <p:spPr>
          <a:xfrm>
            <a:off x="2126106" y="8063089"/>
            <a:ext cx="6554729" cy="17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 Down Buck Converter Module</a:t>
            </a:r>
            <a:endParaRPr/>
          </a:p>
        </p:txBody>
      </p:sp>
      <p:sp>
        <p:nvSpPr>
          <p:cNvPr id="215" name="Google Shape;215;p14"/>
          <p:cNvSpPr txBox="1"/>
          <p:nvPr/>
        </p:nvSpPr>
        <p:spPr>
          <a:xfrm>
            <a:off x="11138754" y="8126589"/>
            <a:ext cx="5949907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Limit Switch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5"/>
          <p:cNvSpPr/>
          <p:nvPr/>
        </p:nvSpPr>
        <p:spPr>
          <a:xfrm>
            <a:off x="1756074" y="3016399"/>
            <a:ext cx="3799316" cy="4410922"/>
          </a:xfrm>
          <a:custGeom>
            <a:rect b="b" l="l" r="r" t="t"/>
            <a:pathLst>
              <a:path extrusionOk="0" h="4410922" w="3799316">
                <a:moveTo>
                  <a:pt x="0" y="0"/>
                </a:moveTo>
                <a:lnTo>
                  <a:pt x="3799316" y="0"/>
                </a:lnTo>
                <a:lnTo>
                  <a:pt x="3799316" y="4410922"/>
                </a:lnTo>
                <a:lnTo>
                  <a:pt x="0" y="44109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-12470"/>
            </a:stretch>
          </a:blipFill>
          <a:ln>
            <a:noFill/>
          </a:ln>
        </p:spPr>
      </p:sp>
      <p:sp>
        <p:nvSpPr>
          <p:cNvPr id="221" name="Google Shape;221;p15"/>
          <p:cNvSpPr/>
          <p:nvPr/>
        </p:nvSpPr>
        <p:spPr>
          <a:xfrm>
            <a:off x="13147069" y="3351552"/>
            <a:ext cx="3449405" cy="3583896"/>
          </a:xfrm>
          <a:custGeom>
            <a:rect b="b" l="l" r="r" t="t"/>
            <a:pathLst>
              <a:path extrusionOk="0" h="3583896" w="3449405">
                <a:moveTo>
                  <a:pt x="0" y="0"/>
                </a:moveTo>
                <a:lnTo>
                  <a:pt x="3449405" y="0"/>
                </a:lnTo>
                <a:lnTo>
                  <a:pt x="3449405" y="3583896"/>
                </a:lnTo>
                <a:lnTo>
                  <a:pt x="0" y="35838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7579" l="-12335" r="-10654" t="-10794"/>
            </a:stretch>
          </a:blipFill>
          <a:ln>
            <a:noFill/>
          </a:ln>
        </p:spPr>
      </p:sp>
      <p:sp>
        <p:nvSpPr>
          <p:cNvPr id="222" name="Google Shape;222;p15"/>
          <p:cNvSpPr txBox="1"/>
          <p:nvPr/>
        </p:nvSpPr>
        <p:spPr>
          <a:xfrm>
            <a:off x="1028700" y="838200"/>
            <a:ext cx="17015529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223" name="Google Shape;223;p15"/>
          <p:cNvSpPr txBox="1"/>
          <p:nvPr/>
        </p:nvSpPr>
        <p:spPr>
          <a:xfrm>
            <a:off x="1551460" y="7951681"/>
            <a:ext cx="4208544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Robotic Arm</a:t>
            </a:r>
            <a:endParaRPr/>
          </a:p>
        </p:txBody>
      </p:sp>
      <p:sp>
        <p:nvSpPr>
          <p:cNvPr id="224" name="Google Shape;224;p15"/>
          <p:cNvSpPr txBox="1"/>
          <p:nvPr/>
        </p:nvSpPr>
        <p:spPr>
          <a:xfrm>
            <a:off x="11981077" y="7332071"/>
            <a:ext cx="5781388" cy="17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GT2 20T Dual Bearing Aluminum </a:t>
            </a:r>
            <a:endParaRPr/>
          </a:p>
        </p:txBody>
      </p:sp>
      <p:sp>
        <p:nvSpPr>
          <p:cNvPr id="225" name="Google Shape;225;p15"/>
          <p:cNvSpPr/>
          <p:nvPr/>
        </p:nvSpPr>
        <p:spPr>
          <a:xfrm>
            <a:off x="6842194" y="3257020"/>
            <a:ext cx="4412748" cy="3772960"/>
          </a:xfrm>
          <a:custGeom>
            <a:rect b="b" l="l" r="r" t="t"/>
            <a:pathLst>
              <a:path extrusionOk="0" h="3772960" w="4412748">
                <a:moveTo>
                  <a:pt x="0" y="0"/>
                </a:moveTo>
                <a:lnTo>
                  <a:pt x="4412748" y="0"/>
                </a:lnTo>
                <a:lnTo>
                  <a:pt x="4412748" y="3772960"/>
                </a:lnTo>
                <a:lnTo>
                  <a:pt x="0" y="37729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21228" l="-3629" r="-2066" t="-2652"/>
            </a:stretch>
          </a:blipFill>
          <a:ln>
            <a:noFill/>
          </a:ln>
        </p:spPr>
      </p:sp>
      <p:sp>
        <p:nvSpPr>
          <p:cNvPr id="226" name="Google Shape;226;p15"/>
          <p:cNvSpPr txBox="1"/>
          <p:nvPr/>
        </p:nvSpPr>
        <p:spPr>
          <a:xfrm>
            <a:off x="6842194" y="7572269"/>
            <a:ext cx="4412748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Power Supply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6"/>
          <p:cNvSpPr/>
          <p:nvPr/>
        </p:nvSpPr>
        <p:spPr>
          <a:xfrm>
            <a:off x="-2752116" y="3170142"/>
            <a:ext cx="8242121" cy="6206326"/>
          </a:xfrm>
          <a:custGeom>
            <a:rect b="b" l="l" r="r" t="t"/>
            <a:pathLst>
              <a:path extrusionOk="0" h="2629799" w="4020547">
                <a:moveTo>
                  <a:pt x="0" y="0"/>
                </a:moveTo>
                <a:lnTo>
                  <a:pt x="4020547" y="0"/>
                </a:lnTo>
                <a:lnTo>
                  <a:pt x="4020547" y="2629799"/>
                </a:lnTo>
                <a:lnTo>
                  <a:pt x="0" y="262979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42458" l="-12203" r="-14793" t="-51697"/>
            </a:stretch>
          </a:blipFill>
          <a:ln>
            <a:noFill/>
          </a:ln>
        </p:spPr>
      </p:sp>
      <p:sp>
        <p:nvSpPr>
          <p:cNvPr id="232" name="Google Shape;232;p16"/>
          <p:cNvSpPr/>
          <p:nvPr/>
        </p:nvSpPr>
        <p:spPr>
          <a:xfrm>
            <a:off x="7263688" y="4194257"/>
            <a:ext cx="4165863" cy="2919820"/>
          </a:xfrm>
          <a:custGeom>
            <a:rect b="b" l="l" r="r" t="t"/>
            <a:pathLst>
              <a:path extrusionOk="0" h="2919820" w="4165863">
                <a:moveTo>
                  <a:pt x="0" y="0"/>
                </a:moveTo>
                <a:lnTo>
                  <a:pt x="4165863" y="0"/>
                </a:lnTo>
                <a:lnTo>
                  <a:pt x="4165863" y="2919820"/>
                </a:lnTo>
                <a:lnTo>
                  <a:pt x="0" y="29198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0244" l="-796" r="-2391" t="-20488"/>
            </a:stretch>
          </a:blipFill>
          <a:ln>
            <a:noFill/>
          </a:ln>
        </p:spPr>
      </p:sp>
      <p:sp>
        <p:nvSpPr>
          <p:cNvPr id="233" name="Google Shape;233;p16"/>
          <p:cNvSpPr txBox="1"/>
          <p:nvPr/>
        </p:nvSpPr>
        <p:spPr>
          <a:xfrm>
            <a:off x="1028700" y="838200"/>
            <a:ext cx="17015529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234" name="Google Shape;234;p16"/>
          <p:cNvSpPr txBox="1"/>
          <p:nvPr/>
        </p:nvSpPr>
        <p:spPr>
          <a:xfrm>
            <a:off x="0" y="7165050"/>
            <a:ext cx="65475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6"/>
          <p:cNvSpPr txBox="1"/>
          <p:nvPr/>
        </p:nvSpPr>
        <p:spPr>
          <a:xfrm>
            <a:off x="7263688" y="7544462"/>
            <a:ext cx="4155922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Esp8266</a:t>
            </a:r>
            <a:endParaRPr/>
          </a:p>
        </p:txBody>
      </p:sp>
      <p:sp>
        <p:nvSpPr>
          <p:cNvPr id="236" name="Google Shape;236;p16"/>
          <p:cNvSpPr/>
          <p:nvPr/>
        </p:nvSpPr>
        <p:spPr>
          <a:xfrm>
            <a:off x="13383952" y="3668622"/>
            <a:ext cx="3261880" cy="3971090"/>
          </a:xfrm>
          <a:custGeom>
            <a:rect b="b" l="l" r="r" t="t"/>
            <a:pathLst>
              <a:path extrusionOk="0" h="3971090" w="3261880">
                <a:moveTo>
                  <a:pt x="0" y="0"/>
                </a:moveTo>
                <a:lnTo>
                  <a:pt x="3261880" y="0"/>
                </a:lnTo>
                <a:lnTo>
                  <a:pt x="3261880" y="3971090"/>
                </a:lnTo>
                <a:lnTo>
                  <a:pt x="0" y="39710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5791" l="-19976" r="-15863" t="-5791"/>
            </a:stretch>
          </a:blipFill>
          <a:ln>
            <a:noFill/>
          </a:ln>
        </p:spPr>
      </p:sp>
      <p:sp>
        <p:nvSpPr>
          <p:cNvPr id="237" name="Google Shape;237;p16"/>
          <p:cNvSpPr txBox="1"/>
          <p:nvPr/>
        </p:nvSpPr>
        <p:spPr>
          <a:xfrm>
            <a:off x="12940713" y="7923874"/>
            <a:ext cx="4148358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Mg996r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"/>
          <p:cNvSpPr/>
          <p:nvPr/>
        </p:nvSpPr>
        <p:spPr>
          <a:xfrm>
            <a:off x="2429181" y="3906830"/>
            <a:ext cx="5531459" cy="4057850"/>
          </a:xfrm>
          <a:custGeom>
            <a:rect b="b" l="l" r="r" t="t"/>
            <a:pathLst>
              <a:path extrusionOk="0" h="4057850" w="5531459">
                <a:moveTo>
                  <a:pt x="0" y="0"/>
                </a:moveTo>
                <a:lnTo>
                  <a:pt x="5531460" y="0"/>
                </a:lnTo>
                <a:lnTo>
                  <a:pt x="5531460" y="4057851"/>
                </a:lnTo>
                <a:lnTo>
                  <a:pt x="0" y="40578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5616" l="0" r="0" t="-21023"/>
            </a:stretch>
          </a:blipFill>
          <a:ln>
            <a:noFill/>
          </a:ln>
        </p:spPr>
      </p:sp>
      <p:sp>
        <p:nvSpPr>
          <p:cNvPr id="243" name="Google Shape;243;p17"/>
          <p:cNvSpPr/>
          <p:nvPr/>
        </p:nvSpPr>
        <p:spPr>
          <a:xfrm>
            <a:off x="11379121" y="3906830"/>
            <a:ext cx="4503244" cy="4057850"/>
          </a:xfrm>
          <a:custGeom>
            <a:rect b="b" l="l" r="r" t="t"/>
            <a:pathLst>
              <a:path extrusionOk="0" h="4057850" w="4503244">
                <a:moveTo>
                  <a:pt x="0" y="0"/>
                </a:moveTo>
                <a:lnTo>
                  <a:pt x="4503244" y="0"/>
                </a:lnTo>
                <a:lnTo>
                  <a:pt x="4503244" y="4057851"/>
                </a:lnTo>
                <a:lnTo>
                  <a:pt x="0" y="40578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47121" l="-65513" r="0" t="0"/>
            </a:stretch>
          </a:blipFill>
          <a:ln>
            <a:noFill/>
          </a:ln>
        </p:spPr>
      </p:sp>
      <p:sp>
        <p:nvSpPr>
          <p:cNvPr id="244" name="Google Shape;244;p17"/>
          <p:cNvSpPr txBox="1"/>
          <p:nvPr/>
        </p:nvSpPr>
        <p:spPr>
          <a:xfrm>
            <a:off x="1028700" y="838200"/>
            <a:ext cx="17015529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245" name="Google Shape;245;p17"/>
          <p:cNvSpPr txBox="1"/>
          <p:nvPr/>
        </p:nvSpPr>
        <p:spPr>
          <a:xfrm>
            <a:off x="2429181" y="8404225"/>
            <a:ext cx="5531459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Lead Screw </a:t>
            </a:r>
            <a:endParaRPr/>
          </a:p>
        </p:txBody>
      </p:sp>
      <p:sp>
        <p:nvSpPr>
          <p:cNvPr id="246" name="Google Shape;246;p17"/>
          <p:cNvSpPr txBox="1"/>
          <p:nvPr/>
        </p:nvSpPr>
        <p:spPr>
          <a:xfrm>
            <a:off x="11379121" y="8404225"/>
            <a:ext cx="4503244" cy="17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stainless steel round bar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"/>
          <p:cNvSpPr/>
          <p:nvPr/>
        </p:nvSpPr>
        <p:spPr>
          <a:xfrm>
            <a:off x="13529221" y="6195436"/>
            <a:ext cx="2761068" cy="2740988"/>
          </a:xfrm>
          <a:custGeom>
            <a:rect b="b" l="l" r="r" t="t"/>
            <a:pathLst>
              <a:path extrusionOk="0" h="2740988" w="2761068">
                <a:moveTo>
                  <a:pt x="0" y="0"/>
                </a:moveTo>
                <a:lnTo>
                  <a:pt x="2761069" y="0"/>
                </a:lnTo>
                <a:lnTo>
                  <a:pt x="2761069" y="2740988"/>
                </a:lnTo>
                <a:lnTo>
                  <a:pt x="0" y="274098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2" name="Google Shape;252;p18"/>
          <p:cNvSpPr txBox="1"/>
          <p:nvPr/>
        </p:nvSpPr>
        <p:spPr>
          <a:xfrm>
            <a:off x="0" y="476742"/>
            <a:ext cx="15600819" cy="1377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SOFTWARE IMPLEMENTATION</a:t>
            </a:r>
            <a:endParaRPr/>
          </a:p>
        </p:txBody>
      </p:sp>
      <p:sp>
        <p:nvSpPr>
          <p:cNvPr id="253" name="Google Shape;253;p18"/>
          <p:cNvSpPr txBox="1"/>
          <p:nvPr/>
        </p:nvSpPr>
        <p:spPr>
          <a:xfrm>
            <a:off x="1028700" y="2444936"/>
            <a:ext cx="10975564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QR Code Reading Mechanism in the System :</a:t>
            </a:r>
            <a:endParaRPr/>
          </a:p>
        </p:txBody>
      </p:sp>
      <p:sp>
        <p:nvSpPr>
          <p:cNvPr id="254" name="Google Shape;254;p18"/>
          <p:cNvSpPr txBox="1"/>
          <p:nvPr/>
        </p:nvSpPr>
        <p:spPr>
          <a:xfrm>
            <a:off x="1028700" y="3714923"/>
            <a:ext cx="10560987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1.Capture image and convert to grayscale.</a:t>
            </a:r>
            <a:endParaRPr/>
          </a:p>
        </p:txBody>
      </p:sp>
      <p:sp>
        <p:nvSpPr>
          <p:cNvPr id="255" name="Google Shape;255;p18"/>
          <p:cNvSpPr txBox="1"/>
          <p:nvPr/>
        </p:nvSpPr>
        <p:spPr>
          <a:xfrm>
            <a:off x="1028700" y="4811150"/>
            <a:ext cx="10605153" cy="13842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2.Enhance image using several techniques like CLAHE, thresholding, and inversion.</a:t>
            </a:r>
            <a:endParaRPr/>
          </a:p>
        </p:txBody>
      </p:sp>
      <p:sp>
        <p:nvSpPr>
          <p:cNvPr id="256" name="Google Shape;256;p18"/>
          <p:cNvSpPr txBox="1"/>
          <p:nvPr/>
        </p:nvSpPr>
        <p:spPr>
          <a:xfrm>
            <a:off x="1028700" y="6614536"/>
            <a:ext cx="8115300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3.Decode QR code using pyzbar.</a:t>
            </a:r>
            <a:endParaRPr/>
          </a:p>
        </p:txBody>
      </p:sp>
      <p:sp>
        <p:nvSpPr>
          <p:cNvPr id="257" name="Google Shape;257;p18"/>
          <p:cNvSpPr txBox="1"/>
          <p:nvPr/>
        </p:nvSpPr>
        <p:spPr>
          <a:xfrm>
            <a:off x="1028700" y="7637433"/>
            <a:ext cx="9824344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4.Match value and determine direction.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9"/>
          <p:cNvSpPr/>
          <p:nvPr/>
        </p:nvSpPr>
        <p:spPr>
          <a:xfrm>
            <a:off x="14085779" y="5954101"/>
            <a:ext cx="3315906" cy="3315906"/>
          </a:xfrm>
          <a:custGeom>
            <a:rect b="b" l="l" r="r" t="t"/>
            <a:pathLst>
              <a:path extrusionOk="0" h="3315906" w="3315906">
                <a:moveTo>
                  <a:pt x="0" y="0"/>
                </a:moveTo>
                <a:lnTo>
                  <a:pt x="3315906" y="0"/>
                </a:lnTo>
                <a:lnTo>
                  <a:pt x="3315906" y="3315906"/>
                </a:lnTo>
                <a:lnTo>
                  <a:pt x="0" y="331590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3" name="Google Shape;263;p19"/>
          <p:cNvGrpSpPr/>
          <p:nvPr/>
        </p:nvGrpSpPr>
        <p:grpSpPr>
          <a:xfrm>
            <a:off x="14070079" y="5954101"/>
            <a:ext cx="604687" cy="604687"/>
            <a:chOff x="0" y="0"/>
            <a:chExt cx="812800" cy="812800"/>
          </a:xfrm>
        </p:grpSpPr>
        <p:sp>
          <p:nvSpPr>
            <p:cNvPr id="264" name="Google Shape;264;p19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6" name="Google Shape;266;p19"/>
          <p:cNvSpPr txBox="1"/>
          <p:nvPr/>
        </p:nvSpPr>
        <p:spPr>
          <a:xfrm>
            <a:off x="0" y="476742"/>
            <a:ext cx="15600819" cy="1377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SOFTWARE IMPLEMENTATION</a:t>
            </a:r>
            <a:endParaRPr/>
          </a:p>
        </p:txBody>
      </p:sp>
      <p:sp>
        <p:nvSpPr>
          <p:cNvPr id="267" name="Google Shape;267;p19"/>
          <p:cNvSpPr txBox="1"/>
          <p:nvPr/>
        </p:nvSpPr>
        <p:spPr>
          <a:xfrm>
            <a:off x="-910407" y="2445089"/>
            <a:ext cx="10975564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Product Location Detection:</a:t>
            </a:r>
            <a:endParaRPr/>
          </a:p>
        </p:txBody>
      </p:sp>
      <p:sp>
        <p:nvSpPr>
          <p:cNvPr id="268" name="Google Shape;268;p19"/>
          <p:cNvSpPr txBox="1"/>
          <p:nvPr/>
        </p:nvSpPr>
        <p:spPr>
          <a:xfrm>
            <a:off x="747993" y="3715075"/>
            <a:ext cx="13020945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1.Using pyzbar, x and y of QR corners are extracted.</a:t>
            </a:r>
            <a:endParaRPr/>
          </a:p>
        </p:txBody>
      </p:sp>
      <p:sp>
        <p:nvSpPr>
          <p:cNvPr id="269" name="Google Shape;269;p19"/>
          <p:cNvSpPr txBox="1"/>
          <p:nvPr/>
        </p:nvSpPr>
        <p:spPr>
          <a:xfrm>
            <a:off x="747993" y="4871433"/>
            <a:ext cx="10385759" cy="13842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2.x_coords: X positions of all QR corners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y_coords: Y positions of all QR corners</a:t>
            </a:r>
            <a:endParaRPr/>
          </a:p>
        </p:txBody>
      </p:sp>
      <p:sp>
        <p:nvSpPr>
          <p:cNvPr id="270" name="Google Shape;270;p19"/>
          <p:cNvSpPr txBox="1"/>
          <p:nvPr/>
        </p:nvSpPr>
        <p:spPr>
          <a:xfrm>
            <a:off x="747993" y="6606858"/>
            <a:ext cx="10525459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(x1,y1)= (</a:t>
            </a:r>
            <a:r>
              <a:rPr b="0" i="0" lang="en-US" sz="40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Min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(x-coords)),</a:t>
            </a:r>
            <a:r>
              <a:rPr b="0" i="0" lang="en-US" sz="40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(Min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(y-coords)</a:t>
            </a:r>
            <a:r>
              <a:rPr b="0" i="0" lang="en-US" sz="40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</p:txBody>
      </p:sp>
      <p:sp>
        <p:nvSpPr>
          <p:cNvPr id="271" name="Google Shape;271;p19"/>
          <p:cNvSpPr txBox="1"/>
          <p:nvPr/>
        </p:nvSpPr>
        <p:spPr>
          <a:xfrm>
            <a:off x="880165" y="8389170"/>
            <a:ext cx="8996250" cy="13842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</a:t>
            </a:r>
            <a:r>
              <a:rPr b="0" i="0" lang="en-US" sz="40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to find the center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 cx = (x1 + x2) / 2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cy = (y1 + y2) / 2</a:t>
            </a:r>
            <a:endParaRPr/>
          </a:p>
        </p:txBody>
      </p:sp>
      <p:grpSp>
        <p:nvGrpSpPr>
          <p:cNvPr id="272" name="Google Shape;272;p19"/>
          <p:cNvGrpSpPr/>
          <p:nvPr/>
        </p:nvGrpSpPr>
        <p:grpSpPr>
          <a:xfrm>
            <a:off x="14221852" y="8848351"/>
            <a:ext cx="271063" cy="271063"/>
            <a:chOff x="0" y="0"/>
            <a:chExt cx="812800" cy="812800"/>
          </a:xfrm>
        </p:grpSpPr>
        <p:sp>
          <p:nvSpPr>
            <p:cNvPr id="273" name="Google Shape;273;p19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5" name="Google Shape;275;p19"/>
          <p:cNvGrpSpPr/>
          <p:nvPr/>
        </p:nvGrpSpPr>
        <p:grpSpPr>
          <a:xfrm>
            <a:off x="16972034" y="6078371"/>
            <a:ext cx="271063" cy="271063"/>
            <a:chOff x="0" y="0"/>
            <a:chExt cx="812800" cy="812800"/>
          </a:xfrm>
        </p:grpSpPr>
        <p:sp>
          <p:nvSpPr>
            <p:cNvPr id="276" name="Google Shape;276;p19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8" name="Google Shape;278;p19"/>
          <p:cNvGrpSpPr/>
          <p:nvPr/>
        </p:nvGrpSpPr>
        <p:grpSpPr>
          <a:xfrm>
            <a:off x="16781533" y="8617942"/>
            <a:ext cx="652065" cy="652065"/>
            <a:chOff x="0" y="0"/>
            <a:chExt cx="812800" cy="812800"/>
          </a:xfrm>
        </p:grpSpPr>
        <p:sp>
          <p:nvSpPr>
            <p:cNvPr id="279" name="Google Shape;279;p19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1" name="Google Shape;281;p19"/>
          <p:cNvSpPr txBox="1"/>
          <p:nvPr/>
        </p:nvSpPr>
        <p:spPr>
          <a:xfrm>
            <a:off x="13768937" y="5442961"/>
            <a:ext cx="905829" cy="388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4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(x1,y1)</a:t>
            </a:r>
            <a:endParaRPr/>
          </a:p>
        </p:txBody>
      </p:sp>
      <p:sp>
        <p:nvSpPr>
          <p:cNvPr id="282" name="Google Shape;282;p19"/>
          <p:cNvSpPr txBox="1"/>
          <p:nvPr/>
        </p:nvSpPr>
        <p:spPr>
          <a:xfrm>
            <a:off x="16654651" y="5442961"/>
            <a:ext cx="905829" cy="388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4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(x2,y2)</a:t>
            </a:r>
            <a:endParaRPr/>
          </a:p>
        </p:txBody>
      </p:sp>
      <p:sp>
        <p:nvSpPr>
          <p:cNvPr id="283" name="Google Shape;283;p19"/>
          <p:cNvSpPr txBox="1"/>
          <p:nvPr/>
        </p:nvSpPr>
        <p:spPr>
          <a:xfrm>
            <a:off x="13768937" y="9282302"/>
            <a:ext cx="905829" cy="388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4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(x3,y3)</a:t>
            </a:r>
            <a:endParaRPr/>
          </a:p>
        </p:txBody>
      </p:sp>
      <p:sp>
        <p:nvSpPr>
          <p:cNvPr id="284" name="Google Shape;284;p19"/>
          <p:cNvSpPr txBox="1"/>
          <p:nvPr/>
        </p:nvSpPr>
        <p:spPr>
          <a:xfrm>
            <a:off x="16654651" y="9282302"/>
            <a:ext cx="905829" cy="388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4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(x4,y4)</a:t>
            </a:r>
            <a:endParaRPr/>
          </a:p>
        </p:txBody>
      </p:sp>
      <p:grpSp>
        <p:nvGrpSpPr>
          <p:cNvPr id="285" name="Google Shape;285;p19"/>
          <p:cNvGrpSpPr/>
          <p:nvPr/>
        </p:nvGrpSpPr>
        <p:grpSpPr>
          <a:xfrm>
            <a:off x="15525157" y="7393479"/>
            <a:ext cx="437150" cy="437150"/>
            <a:chOff x="0" y="0"/>
            <a:chExt cx="812800" cy="812800"/>
          </a:xfrm>
        </p:grpSpPr>
        <p:sp>
          <p:nvSpPr>
            <p:cNvPr id="286" name="Google Shape;286;p19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BF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8" name="Google Shape;288;p19"/>
          <p:cNvSpPr txBox="1"/>
          <p:nvPr/>
        </p:nvSpPr>
        <p:spPr>
          <a:xfrm>
            <a:off x="13003130" y="7336329"/>
            <a:ext cx="1066949" cy="4566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46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(cx,cy)</a:t>
            </a:r>
            <a:endParaRPr/>
          </a:p>
        </p:txBody>
      </p:sp>
      <p:sp>
        <p:nvSpPr>
          <p:cNvPr id="289" name="Google Shape;289;p19"/>
          <p:cNvSpPr txBox="1"/>
          <p:nvPr/>
        </p:nvSpPr>
        <p:spPr>
          <a:xfrm>
            <a:off x="747993" y="7535854"/>
            <a:ext cx="10525459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(x2,y2)= </a:t>
            </a:r>
            <a:r>
              <a:rPr b="1" i="0" lang="en-US" sz="40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0" i="0" lang="en-US" sz="40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Max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(x-coords)</a:t>
            </a:r>
            <a:r>
              <a:rPr b="1" i="0" lang="en-US" sz="40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b="0" i="0" lang="en-US" sz="40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(Max</a:t>
            </a: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(y-coords)</a:t>
            </a:r>
            <a:r>
              <a:rPr b="0" i="0" lang="en-US" sz="40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/>
          <p:nvPr/>
        </p:nvSpPr>
        <p:spPr>
          <a:xfrm>
            <a:off x="13549947" y="5917128"/>
            <a:ext cx="3514336" cy="3856610"/>
          </a:xfrm>
          <a:custGeom>
            <a:rect b="b" l="l" r="r" t="t"/>
            <a:pathLst>
              <a:path extrusionOk="0" h="3856610" w="3514336">
                <a:moveTo>
                  <a:pt x="0" y="0"/>
                </a:moveTo>
                <a:lnTo>
                  <a:pt x="3514336" y="0"/>
                </a:lnTo>
                <a:lnTo>
                  <a:pt x="3514336" y="3856610"/>
                </a:lnTo>
                <a:lnTo>
                  <a:pt x="0" y="385661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3" name="Google Shape;93;p2"/>
          <p:cNvSpPr txBox="1"/>
          <p:nvPr/>
        </p:nvSpPr>
        <p:spPr>
          <a:xfrm>
            <a:off x="851189" y="570052"/>
            <a:ext cx="10045660" cy="17081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INTRODUCTION </a:t>
            </a:r>
            <a:endParaRPr/>
          </a:p>
        </p:txBody>
      </p:sp>
      <p:sp>
        <p:nvSpPr>
          <p:cNvPr id="94" name="Google Shape;94;p2"/>
          <p:cNvSpPr txBox="1"/>
          <p:nvPr/>
        </p:nvSpPr>
        <p:spPr>
          <a:xfrm>
            <a:off x="499776" y="2733078"/>
            <a:ext cx="17215834" cy="35947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The QR Robot is a smart, interactive product recognition and delivery system that uses QR codes. It operates in an enclosed cube where products are placed, each with its own QR code</a:t>
            </a:r>
            <a:r>
              <a:rPr b="0" i="0" lang="en-US" sz="51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rtl val="1"/>
              </a:rPr>
              <a:t>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0"/>
          <p:cNvSpPr/>
          <p:nvPr/>
        </p:nvSpPr>
        <p:spPr>
          <a:xfrm>
            <a:off x="13072827" y="6179202"/>
            <a:ext cx="3315906" cy="3315906"/>
          </a:xfrm>
          <a:custGeom>
            <a:rect b="b" l="l" r="r" t="t"/>
            <a:pathLst>
              <a:path extrusionOk="0" h="3315906" w="3315906">
                <a:moveTo>
                  <a:pt x="0" y="0"/>
                </a:moveTo>
                <a:lnTo>
                  <a:pt x="3315906" y="0"/>
                </a:lnTo>
                <a:lnTo>
                  <a:pt x="3315906" y="3315905"/>
                </a:lnTo>
                <a:lnTo>
                  <a:pt x="0" y="331590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5" name="Google Shape;295;p20"/>
          <p:cNvGrpSpPr/>
          <p:nvPr/>
        </p:nvGrpSpPr>
        <p:grpSpPr>
          <a:xfrm>
            <a:off x="13057128" y="6179202"/>
            <a:ext cx="604687" cy="604687"/>
            <a:chOff x="0" y="0"/>
            <a:chExt cx="812800" cy="812800"/>
          </a:xfrm>
        </p:grpSpPr>
        <p:sp>
          <p:nvSpPr>
            <p:cNvPr id="296" name="Google Shape;296;p2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8" name="Google Shape;298;p20"/>
          <p:cNvGrpSpPr/>
          <p:nvPr/>
        </p:nvGrpSpPr>
        <p:grpSpPr>
          <a:xfrm>
            <a:off x="13208900" y="9073451"/>
            <a:ext cx="271063" cy="271063"/>
            <a:chOff x="0" y="0"/>
            <a:chExt cx="812800" cy="812800"/>
          </a:xfrm>
        </p:grpSpPr>
        <p:sp>
          <p:nvSpPr>
            <p:cNvPr id="299" name="Google Shape;299;p2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1" name="Google Shape;301;p20"/>
          <p:cNvGrpSpPr/>
          <p:nvPr/>
        </p:nvGrpSpPr>
        <p:grpSpPr>
          <a:xfrm>
            <a:off x="15959082" y="6303472"/>
            <a:ext cx="271063" cy="271063"/>
            <a:chOff x="0" y="0"/>
            <a:chExt cx="812800" cy="812800"/>
          </a:xfrm>
        </p:grpSpPr>
        <p:sp>
          <p:nvSpPr>
            <p:cNvPr id="302" name="Google Shape;302;p2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3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4" name="Google Shape;304;p20"/>
          <p:cNvGrpSpPr/>
          <p:nvPr/>
        </p:nvGrpSpPr>
        <p:grpSpPr>
          <a:xfrm>
            <a:off x="15768581" y="8843043"/>
            <a:ext cx="652065" cy="652065"/>
            <a:chOff x="0" y="0"/>
            <a:chExt cx="812800" cy="812800"/>
          </a:xfrm>
        </p:grpSpPr>
        <p:sp>
          <p:nvSpPr>
            <p:cNvPr id="305" name="Google Shape;305;p2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A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7" name="Google Shape;307;p20"/>
          <p:cNvGrpSpPr/>
          <p:nvPr/>
        </p:nvGrpSpPr>
        <p:grpSpPr>
          <a:xfrm>
            <a:off x="14512205" y="7618580"/>
            <a:ext cx="437150" cy="437150"/>
            <a:chOff x="0" y="0"/>
            <a:chExt cx="812800" cy="812800"/>
          </a:xfrm>
        </p:grpSpPr>
        <p:sp>
          <p:nvSpPr>
            <p:cNvPr id="308" name="Google Shape;308;p20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BF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0" name="Google Shape;310;p20"/>
          <p:cNvSpPr/>
          <p:nvPr/>
        </p:nvSpPr>
        <p:spPr>
          <a:xfrm>
            <a:off x="2764049" y="6672585"/>
            <a:ext cx="2291487" cy="2291487"/>
          </a:xfrm>
          <a:custGeom>
            <a:rect b="b" l="l" r="r" t="t"/>
            <a:pathLst>
              <a:path extrusionOk="0" h="2291487" w="2291487">
                <a:moveTo>
                  <a:pt x="0" y="0"/>
                </a:moveTo>
                <a:lnTo>
                  <a:pt x="2291487" y="0"/>
                </a:lnTo>
                <a:lnTo>
                  <a:pt x="2291487" y="2291487"/>
                </a:lnTo>
                <a:lnTo>
                  <a:pt x="0" y="22914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1" name="Google Shape;311;p20"/>
          <p:cNvSpPr txBox="1"/>
          <p:nvPr/>
        </p:nvSpPr>
        <p:spPr>
          <a:xfrm>
            <a:off x="0" y="476742"/>
            <a:ext cx="15600819" cy="1377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SOFTWARE IMPLEMENTATION</a:t>
            </a:r>
            <a:endParaRPr/>
          </a:p>
        </p:txBody>
      </p:sp>
      <p:sp>
        <p:nvSpPr>
          <p:cNvPr id="312" name="Google Shape;312;p20"/>
          <p:cNvSpPr txBox="1"/>
          <p:nvPr/>
        </p:nvSpPr>
        <p:spPr>
          <a:xfrm>
            <a:off x="12755985" y="5668061"/>
            <a:ext cx="905829" cy="388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4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(x1,y1)</a:t>
            </a:r>
            <a:endParaRPr/>
          </a:p>
        </p:txBody>
      </p:sp>
      <p:sp>
        <p:nvSpPr>
          <p:cNvPr id="313" name="Google Shape;313;p20"/>
          <p:cNvSpPr txBox="1"/>
          <p:nvPr/>
        </p:nvSpPr>
        <p:spPr>
          <a:xfrm>
            <a:off x="15641699" y="5668061"/>
            <a:ext cx="905829" cy="388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4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(x2,y2)</a:t>
            </a:r>
            <a:endParaRPr/>
          </a:p>
        </p:txBody>
      </p:sp>
      <p:sp>
        <p:nvSpPr>
          <p:cNvPr id="314" name="Google Shape;314;p20"/>
          <p:cNvSpPr txBox="1"/>
          <p:nvPr/>
        </p:nvSpPr>
        <p:spPr>
          <a:xfrm>
            <a:off x="12755985" y="9507403"/>
            <a:ext cx="905829" cy="388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4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(x3,y3)</a:t>
            </a:r>
            <a:endParaRPr/>
          </a:p>
        </p:txBody>
      </p:sp>
      <p:sp>
        <p:nvSpPr>
          <p:cNvPr id="315" name="Google Shape;315;p20"/>
          <p:cNvSpPr txBox="1"/>
          <p:nvPr/>
        </p:nvSpPr>
        <p:spPr>
          <a:xfrm>
            <a:off x="15641699" y="9507403"/>
            <a:ext cx="905829" cy="388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4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(x4,y4)</a:t>
            </a:r>
            <a:endParaRPr/>
          </a:p>
        </p:txBody>
      </p:sp>
      <p:sp>
        <p:nvSpPr>
          <p:cNvPr id="316" name="Google Shape;316;p20"/>
          <p:cNvSpPr txBox="1"/>
          <p:nvPr/>
        </p:nvSpPr>
        <p:spPr>
          <a:xfrm>
            <a:off x="11990179" y="7561430"/>
            <a:ext cx="1066949" cy="4566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46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(cx,cy)</a:t>
            </a:r>
            <a:endParaRPr/>
          </a:p>
        </p:txBody>
      </p:sp>
      <p:cxnSp>
        <p:nvCxnSpPr>
          <p:cNvPr id="317" name="Google Shape;317;p20"/>
          <p:cNvCxnSpPr/>
          <p:nvPr/>
        </p:nvCxnSpPr>
        <p:spPr>
          <a:xfrm>
            <a:off x="5274611" y="7856205"/>
            <a:ext cx="649224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8" name="Google Shape;318;p20"/>
          <p:cNvSpPr txBox="1"/>
          <p:nvPr/>
        </p:nvSpPr>
        <p:spPr>
          <a:xfrm>
            <a:off x="0" y="2632740"/>
            <a:ext cx="17432619" cy="27952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The center of the camera frame is calculated as a reference point.The center of the detected QR code is also calculated.</a:t>
            </a:r>
            <a:endParaRPr/>
          </a:p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The difference between the QR center and the frame center </a:t>
            </a:r>
            <a:r>
              <a:rPr b="0" i="0" lang="en-US" sz="3200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(dx, dy)</a:t>
            </a:r>
            <a:r>
              <a:rPr b="0" i="0" lang="en-US" sz="32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 tells the robot how to move to align with the QR code</a:t>
            </a:r>
            <a:r>
              <a:rPr b="0" i="0" lang="en-US" sz="32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  <a:rtl val="1"/>
              </a:rPr>
              <a:t>.</a:t>
            </a:r>
            <a:endParaRPr/>
          </a:p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rgbClr val="00BF63"/>
              </a:solidFill>
              <a:latin typeface="Arial"/>
              <a:ea typeface="Arial"/>
              <a:cs typeface="Arial"/>
              <a:sym typeface="Arial"/>
              <a:rtl val="1"/>
            </a:endParaRPr>
          </a:p>
        </p:txBody>
      </p:sp>
      <p:sp>
        <p:nvSpPr>
          <p:cNvPr id="319" name="Google Shape;319;p20"/>
          <p:cNvSpPr txBox="1"/>
          <p:nvPr/>
        </p:nvSpPr>
        <p:spPr>
          <a:xfrm>
            <a:off x="2033494" y="5791327"/>
            <a:ext cx="4391858" cy="726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39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frame_center_x = frame_width / 2</a:t>
            </a:r>
            <a:r>
              <a:rPr b="0" i="0" lang="en-US" sz="2139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  <a:rtl val="1"/>
              </a:rPr>
              <a:t>  </a:t>
            </a:r>
            <a:endParaRPr/>
          </a:p>
          <a:p>
            <a:pPr indent="0" lvl="0" marL="0" marR="0" rtl="1" algn="ctr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39" u="none" cap="none" strike="noStrike">
                <a:solidFill>
                  <a:srgbClr val="FF3131"/>
                </a:solidFill>
                <a:latin typeface="Arial"/>
                <a:ea typeface="Arial"/>
                <a:cs typeface="Arial"/>
                <a:sym typeface="Arial"/>
              </a:rPr>
              <a:t>frame_center_y = frame_height / 2</a:t>
            </a:r>
            <a:endParaRPr/>
          </a:p>
        </p:txBody>
      </p:sp>
      <p:sp>
        <p:nvSpPr>
          <p:cNvPr id="320" name="Google Shape;320;p20"/>
          <p:cNvSpPr txBox="1"/>
          <p:nvPr/>
        </p:nvSpPr>
        <p:spPr>
          <a:xfrm>
            <a:off x="7153811" y="8141374"/>
            <a:ext cx="3980379" cy="8959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00" u="none" cap="none" strike="noStrike">
                <a:solidFill>
                  <a:srgbClr val="004AAD"/>
                </a:solidFill>
                <a:latin typeface="Arial"/>
                <a:ea typeface="Arial"/>
                <a:cs typeface="Arial"/>
                <a:sym typeface="Arial"/>
              </a:rPr>
              <a:t>dx = cx - frame_center_x  </a:t>
            </a:r>
            <a:endParaRPr/>
          </a:p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00" u="none" cap="none" strike="noStrike">
                <a:solidFill>
                  <a:srgbClr val="004AAD"/>
                </a:solidFill>
                <a:latin typeface="Arial"/>
                <a:ea typeface="Arial"/>
                <a:cs typeface="Arial"/>
                <a:sym typeface="Arial"/>
              </a:rPr>
              <a:t>dy = cy - frame_center_y</a:t>
            </a:r>
            <a:endParaRPr/>
          </a:p>
        </p:txBody>
      </p:sp>
    </p:spTree>
  </p:cSld>
  <p:clrMapOvr>
    <a:masterClrMapping/>
  </p:clrMapOvr>
  <p:transition spd="slow">
    <p:push dir="r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1"/>
          <p:cNvSpPr/>
          <p:nvPr/>
        </p:nvSpPr>
        <p:spPr>
          <a:xfrm>
            <a:off x="13769266" y="5244834"/>
            <a:ext cx="3490034" cy="4013466"/>
          </a:xfrm>
          <a:custGeom>
            <a:rect b="b" l="l" r="r" t="t"/>
            <a:pathLst>
              <a:path extrusionOk="0" h="4013466" w="3490034">
                <a:moveTo>
                  <a:pt x="0" y="0"/>
                </a:moveTo>
                <a:lnTo>
                  <a:pt x="3490034" y="0"/>
                </a:lnTo>
                <a:lnTo>
                  <a:pt x="3490034" y="4013466"/>
                </a:lnTo>
                <a:lnTo>
                  <a:pt x="0" y="40134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3000" l="-11730" r="-9180" t="-2143"/>
            </a:stretch>
          </a:blipFill>
          <a:ln>
            <a:noFill/>
          </a:ln>
        </p:spPr>
      </p:sp>
      <p:sp>
        <p:nvSpPr>
          <p:cNvPr id="326" name="Google Shape;326;p21"/>
          <p:cNvSpPr txBox="1"/>
          <p:nvPr/>
        </p:nvSpPr>
        <p:spPr>
          <a:xfrm>
            <a:off x="0" y="476742"/>
            <a:ext cx="15600819" cy="1377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SOFTWARE IMPLEMENTATION</a:t>
            </a:r>
            <a:endParaRPr/>
          </a:p>
        </p:txBody>
      </p:sp>
      <p:sp>
        <p:nvSpPr>
          <p:cNvPr id="327" name="Google Shape;327;p21"/>
          <p:cNvSpPr txBox="1"/>
          <p:nvPr/>
        </p:nvSpPr>
        <p:spPr>
          <a:xfrm>
            <a:off x="1028700" y="2682650"/>
            <a:ext cx="3223649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Mobile App:</a:t>
            </a:r>
            <a:endParaRPr/>
          </a:p>
        </p:txBody>
      </p:sp>
      <p:sp>
        <p:nvSpPr>
          <p:cNvPr id="328" name="Google Shape;328;p21"/>
          <p:cNvSpPr txBox="1"/>
          <p:nvPr/>
        </p:nvSpPr>
        <p:spPr>
          <a:xfrm>
            <a:off x="1028700" y="4209811"/>
            <a:ext cx="11413660" cy="37223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3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1"/>
              </a:rPr>
              <a:t>"</a:t>
            </a:r>
            <a:r>
              <a:rPr b="0" i="0" lang="en-US" sz="303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used the ESP8266 to create a local Wi-Fi network and run a web-based system. Users can connect, then add, update, or order products. All product data is saved in a file using LittleFS. When a product is ordered, the ESP sends the QR code to the Arduino through Serial. The Arduino then moves the robotic arm to deliver the product</a:t>
            </a:r>
            <a:r>
              <a:rPr b="0" i="0" lang="en-US" sz="303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1"/>
              </a:rPr>
              <a:t>."</a:t>
            </a:r>
            <a:endParaRPr/>
          </a:p>
          <a:p>
            <a:pPr indent="0" lvl="0" marL="0" marR="0" rtl="1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34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1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2"/>
          <p:cNvSpPr/>
          <p:nvPr/>
        </p:nvSpPr>
        <p:spPr>
          <a:xfrm>
            <a:off x="4968509" y="2825837"/>
            <a:ext cx="3788386" cy="6911345"/>
          </a:xfrm>
          <a:custGeom>
            <a:rect b="b" l="l" r="r" t="t"/>
            <a:pathLst>
              <a:path extrusionOk="0" h="6911345" w="3788386">
                <a:moveTo>
                  <a:pt x="0" y="0"/>
                </a:moveTo>
                <a:lnTo>
                  <a:pt x="3788385" y="0"/>
                </a:lnTo>
                <a:lnTo>
                  <a:pt x="3788385" y="6911344"/>
                </a:lnTo>
                <a:lnTo>
                  <a:pt x="0" y="691134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6510" l="0" r="0" t="-15296"/>
            </a:stretch>
          </a:blipFill>
          <a:ln>
            <a:noFill/>
          </a:ln>
        </p:spPr>
      </p:sp>
      <p:sp>
        <p:nvSpPr>
          <p:cNvPr id="334" name="Google Shape;334;p22"/>
          <p:cNvSpPr/>
          <p:nvPr/>
        </p:nvSpPr>
        <p:spPr>
          <a:xfrm>
            <a:off x="9289387" y="2822907"/>
            <a:ext cx="3459298" cy="6914274"/>
          </a:xfrm>
          <a:custGeom>
            <a:rect b="b" l="l" r="r" t="t"/>
            <a:pathLst>
              <a:path extrusionOk="0" h="6914274" w="3459298">
                <a:moveTo>
                  <a:pt x="0" y="0"/>
                </a:moveTo>
                <a:lnTo>
                  <a:pt x="3459298" y="0"/>
                </a:lnTo>
                <a:lnTo>
                  <a:pt x="3459298" y="6914274"/>
                </a:lnTo>
                <a:lnTo>
                  <a:pt x="0" y="69142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5904" l="0" r="0" t="-5274"/>
            </a:stretch>
          </a:blipFill>
          <a:ln>
            <a:noFill/>
          </a:ln>
        </p:spPr>
      </p:sp>
      <p:sp>
        <p:nvSpPr>
          <p:cNvPr id="335" name="Google Shape;335;p22"/>
          <p:cNvSpPr/>
          <p:nvPr/>
        </p:nvSpPr>
        <p:spPr>
          <a:xfrm>
            <a:off x="13282085" y="2822907"/>
            <a:ext cx="3453868" cy="6914274"/>
          </a:xfrm>
          <a:custGeom>
            <a:rect b="b" l="l" r="r" t="t"/>
            <a:pathLst>
              <a:path extrusionOk="0" h="6914274" w="3453868">
                <a:moveTo>
                  <a:pt x="0" y="0"/>
                </a:moveTo>
                <a:lnTo>
                  <a:pt x="3453868" y="0"/>
                </a:lnTo>
                <a:lnTo>
                  <a:pt x="3453868" y="6914274"/>
                </a:lnTo>
                <a:lnTo>
                  <a:pt x="0" y="69142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6681" l="0" r="0" t="-4322"/>
            </a:stretch>
          </a:blipFill>
          <a:ln>
            <a:noFill/>
          </a:ln>
        </p:spPr>
      </p:sp>
      <p:sp>
        <p:nvSpPr>
          <p:cNvPr id="336" name="Google Shape;336;p22"/>
          <p:cNvSpPr txBox="1"/>
          <p:nvPr/>
        </p:nvSpPr>
        <p:spPr>
          <a:xfrm>
            <a:off x="0" y="476742"/>
            <a:ext cx="15600819" cy="1377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SOFTWARE IMPLEMENTATION</a:t>
            </a:r>
            <a:endParaRPr/>
          </a:p>
        </p:txBody>
      </p:sp>
      <p:sp>
        <p:nvSpPr>
          <p:cNvPr id="337" name="Google Shape;337;p22"/>
          <p:cNvSpPr txBox="1"/>
          <p:nvPr/>
        </p:nvSpPr>
        <p:spPr>
          <a:xfrm>
            <a:off x="1028700" y="2445089"/>
            <a:ext cx="2979878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Mobile App:</a:t>
            </a:r>
            <a:endParaRPr/>
          </a:p>
        </p:txBody>
      </p:sp>
      <p:sp>
        <p:nvSpPr>
          <p:cNvPr id="338" name="Google Shape;338;p22"/>
          <p:cNvSpPr txBox="1"/>
          <p:nvPr/>
        </p:nvSpPr>
        <p:spPr>
          <a:xfrm>
            <a:off x="684990" y="3734125"/>
            <a:ext cx="3667299" cy="2040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1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900" u="none" cap="none" strike="noStrike">
                <a:solidFill>
                  <a:srgbClr val="004AAD"/>
                </a:solidFill>
                <a:latin typeface="Arial"/>
                <a:ea typeface="Arial"/>
                <a:cs typeface="Arial"/>
                <a:sym typeface="Arial"/>
              </a:rPr>
              <a:t>The following images show the user interface of the application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3"/>
          <p:cNvSpPr/>
          <p:nvPr/>
        </p:nvSpPr>
        <p:spPr>
          <a:xfrm>
            <a:off x="13706012" y="5540102"/>
            <a:ext cx="3718198" cy="3718198"/>
          </a:xfrm>
          <a:custGeom>
            <a:rect b="b" l="l" r="r" t="t"/>
            <a:pathLst>
              <a:path extrusionOk="0" h="3718198" w="3718198">
                <a:moveTo>
                  <a:pt x="0" y="0"/>
                </a:moveTo>
                <a:lnTo>
                  <a:pt x="3718198" y="0"/>
                </a:lnTo>
                <a:lnTo>
                  <a:pt x="3718198" y="3718198"/>
                </a:lnTo>
                <a:lnTo>
                  <a:pt x="0" y="37181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4" name="Google Shape;344;p23"/>
          <p:cNvSpPr txBox="1"/>
          <p:nvPr/>
        </p:nvSpPr>
        <p:spPr>
          <a:xfrm>
            <a:off x="1028700" y="838200"/>
            <a:ext cx="9439613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CONSTRAINTS</a:t>
            </a:r>
            <a:endParaRPr/>
          </a:p>
        </p:txBody>
      </p:sp>
      <p:sp>
        <p:nvSpPr>
          <p:cNvPr id="345" name="Google Shape;345;p23"/>
          <p:cNvSpPr txBox="1"/>
          <p:nvPr/>
        </p:nvSpPr>
        <p:spPr>
          <a:xfrm>
            <a:off x="1028700" y="3271195"/>
            <a:ext cx="10018157" cy="679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1803" lvl="1" marL="863606" marR="0" rtl="0" algn="just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 cost of CNC and robotic systems</a:t>
            </a:r>
            <a:endParaRPr/>
          </a:p>
        </p:txBody>
      </p:sp>
      <p:sp>
        <p:nvSpPr>
          <p:cNvPr id="346" name="Google Shape;346;p23"/>
          <p:cNvSpPr txBox="1"/>
          <p:nvPr/>
        </p:nvSpPr>
        <p:spPr>
          <a:xfrm>
            <a:off x="1028700" y="4464051"/>
            <a:ext cx="11210091" cy="679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1803" lvl="1" marL="863606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Difficulty picking tilted products accurately</a:t>
            </a:r>
            <a:endParaRPr/>
          </a:p>
        </p:txBody>
      </p:sp>
      <p:sp>
        <p:nvSpPr>
          <p:cNvPr id="347" name="Google Shape;347;p23"/>
          <p:cNvSpPr txBox="1"/>
          <p:nvPr/>
        </p:nvSpPr>
        <p:spPr>
          <a:xfrm>
            <a:off x="1028700" y="5657850"/>
            <a:ext cx="12821872" cy="20891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1803" lvl="1" marL="863606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faced challenges with precise robotic arm movement, solved by using limit switches.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4"/>
          <p:cNvSpPr/>
          <p:nvPr/>
        </p:nvSpPr>
        <p:spPr>
          <a:xfrm>
            <a:off x="13409645" y="4860925"/>
            <a:ext cx="4230117" cy="4230117"/>
          </a:xfrm>
          <a:custGeom>
            <a:rect b="b" l="l" r="r" t="t"/>
            <a:pathLst>
              <a:path extrusionOk="0" h="4230117" w="4230117">
                <a:moveTo>
                  <a:pt x="0" y="0"/>
                </a:moveTo>
                <a:lnTo>
                  <a:pt x="4230117" y="0"/>
                </a:lnTo>
                <a:lnTo>
                  <a:pt x="4230117" y="4230117"/>
                </a:lnTo>
                <a:lnTo>
                  <a:pt x="0" y="423011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3" name="Google Shape;353;p24"/>
          <p:cNvSpPr txBox="1"/>
          <p:nvPr/>
        </p:nvSpPr>
        <p:spPr>
          <a:xfrm>
            <a:off x="1028700" y="838200"/>
            <a:ext cx="9790866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FUTURE WORK </a:t>
            </a:r>
            <a:endParaRPr/>
          </a:p>
        </p:txBody>
      </p:sp>
      <p:sp>
        <p:nvSpPr>
          <p:cNvPr id="354" name="Google Shape;354;p24"/>
          <p:cNvSpPr txBox="1"/>
          <p:nvPr/>
        </p:nvSpPr>
        <p:spPr>
          <a:xfrm>
            <a:off x="1788816" y="3175001"/>
            <a:ext cx="8641080" cy="679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1803" lvl="1" marL="863606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Improve gripping at tilted angles</a:t>
            </a:r>
            <a:endParaRPr/>
          </a:p>
        </p:txBody>
      </p:sp>
      <p:sp>
        <p:nvSpPr>
          <p:cNvPr id="355" name="Google Shape;355;p24"/>
          <p:cNvSpPr txBox="1"/>
          <p:nvPr/>
        </p:nvSpPr>
        <p:spPr>
          <a:xfrm>
            <a:off x="1788816" y="4483101"/>
            <a:ext cx="8896826" cy="679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1803" lvl="1" marL="863606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Improve arm precision and speed</a:t>
            </a:r>
            <a:endParaRPr/>
          </a:p>
        </p:txBody>
      </p:sp>
      <p:sp>
        <p:nvSpPr>
          <p:cNvPr id="356" name="Google Shape;356;p24"/>
          <p:cNvSpPr txBox="1"/>
          <p:nvPr/>
        </p:nvSpPr>
        <p:spPr>
          <a:xfrm>
            <a:off x="1788816" y="5772150"/>
            <a:ext cx="10616328" cy="679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1803" lvl="1" marL="863606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Real-time remote monitoring and control</a:t>
            </a:r>
            <a:endParaRPr/>
          </a:p>
        </p:txBody>
      </p:sp>
      <p:sp>
        <p:nvSpPr>
          <p:cNvPr id="357" name="Google Shape;357;p24"/>
          <p:cNvSpPr txBox="1"/>
          <p:nvPr/>
        </p:nvSpPr>
        <p:spPr>
          <a:xfrm>
            <a:off x="1788816" y="7061199"/>
            <a:ext cx="10112098" cy="6794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31858" lvl="1" marL="863716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•"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Upgradable to a shelf-arranging robot.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5"/>
          <p:cNvSpPr/>
          <p:nvPr/>
        </p:nvSpPr>
        <p:spPr>
          <a:xfrm>
            <a:off x="5389582" y="2102932"/>
            <a:ext cx="7155368" cy="7155368"/>
          </a:xfrm>
          <a:custGeom>
            <a:rect b="b" l="l" r="r" t="t"/>
            <a:pathLst>
              <a:path extrusionOk="0" h="7155368" w="7155368">
                <a:moveTo>
                  <a:pt x="0" y="0"/>
                </a:moveTo>
                <a:lnTo>
                  <a:pt x="7155368" y="0"/>
                </a:lnTo>
                <a:lnTo>
                  <a:pt x="7155368" y="7155368"/>
                </a:lnTo>
                <a:lnTo>
                  <a:pt x="0" y="715536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3" name="Google Shape;363;p25"/>
          <p:cNvSpPr txBox="1"/>
          <p:nvPr/>
        </p:nvSpPr>
        <p:spPr>
          <a:xfrm>
            <a:off x="6106463" y="914400"/>
            <a:ext cx="6075075" cy="10191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any questions ? </a:t>
            </a:r>
            <a:endParaRPr/>
          </a:p>
        </p:txBody>
      </p:sp>
    </p:spTree>
  </p:cSld>
  <p:clrMapOvr>
    <a:masterClrMapping/>
  </p:clrMapOvr>
  <p:transition spd="slow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/>
          <p:nvPr/>
        </p:nvSpPr>
        <p:spPr>
          <a:xfrm>
            <a:off x="13875746" y="3385372"/>
            <a:ext cx="3005054" cy="3516256"/>
          </a:xfrm>
          <a:custGeom>
            <a:rect b="b" l="l" r="r" t="t"/>
            <a:pathLst>
              <a:path extrusionOk="0" h="3516256" w="3005054">
                <a:moveTo>
                  <a:pt x="0" y="0"/>
                </a:moveTo>
                <a:lnTo>
                  <a:pt x="3005054" y="0"/>
                </a:lnTo>
                <a:lnTo>
                  <a:pt x="3005054" y="3516256"/>
                </a:lnTo>
                <a:lnTo>
                  <a:pt x="0" y="35162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22096" l="-34702" r="-32658" t="-20933"/>
            </a:stretch>
          </a:blipFill>
          <a:ln>
            <a:noFill/>
          </a:ln>
        </p:spPr>
      </p:sp>
      <p:sp>
        <p:nvSpPr>
          <p:cNvPr id="100" name="Google Shape;100;p3"/>
          <p:cNvSpPr txBox="1"/>
          <p:nvPr/>
        </p:nvSpPr>
        <p:spPr>
          <a:xfrm>
            <a:off x="5070582" y="3627939"/>
            <a:ext cx="7688534" cy="26257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0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Relying on manual product searches causes slowness and errors.</a:t>
            </a:r>
            <a:endParaRPr/>
          </a:p>
        </p:txBody>
      </p:sp>
      <p:sp>
        <p:nvSpPr>
          <p:cNvPr id="101" name="Google Shape;101;p3"/>
          <p:cNvSpPr/>
          <p:nvPr/>
        </p:nvSpPr>
        <p:spPr>
          <a:xfrm>
            <a:off x="1028700" y="3385372"/>
            <a:ext cx="3353998" cy="3516256"/>
          </a:xfrm>
          <a:custGeom>
            <a:rect b="b" l="l" r="r" t="t"/>
            <a:pathLst>
              <a:path extrusionOk="0" h="3516256" w="3353998">
                <a:moveTo>
                  <a:pt x="0" y="0"/>
                </a:moveTo>
                <a:lnTo>
                  <a:pt x="3353998" y="0"/>
                </a:lnTo>
                <a:lnTo>
                  <a:pt x="3353998" y="3516256"/>
                </a:lnTo>
                <a:lnTo>
                  <a:pt x="0" y="35162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-2417" r="-2417" t="0"/>
            </a:stretch>
          </a:blipFill>
          <a:ln>
            <a:noFill/>
          </a:ln>
        </p:spPr>
      </p:sp>
      <p:sp>
        <p:nvSpPr>
          <p:cNvPr id="102" name="Google Shape;102;p3"/>
          <p:cNvSpPr txBox="1"/>
          <p:nvPr/>
        </p:nvSpPr>
        <p:spPr>
          <a:xfrm>
            <a:off x="1028700" y="838200"/>
            <a:ext cx="12847046" cy="17081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MAIN PROBLEM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/>
          <p:nvPr/>
        </p:nvSpPr>
        <p:spPr>
          <a:xfrm>
            <a:off x="14697596" y="6405366"/>
            <a:ext cx="3590404" cy="3590404"/>
          </a:xfrm>
          <a:custGeom>
            <a:rect b="b" l="l" r="r" t="t"/>
            <a:pathLst>
              <a:path extrusionOk="0" h="3590404" w="3590404">
                <a:moveTo>
                  <a:pt x="0" y="0"/>
                </a:moveTo>
                <a:lnTo>
                  <a:pt x="3590404" y="0"/>
                </a:lnTo>
                <a:lnTo>
                  <a:pt x="3590404" y="3590404"/>
                </a:lnTo>
                <a:lnTo>
                  <a:pt x="0" y="35904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8" name="Google Shape;108;p4"/>
          <p:cNvSpPr txBox="1"/>
          <p:nvPr/>
        </p:nvSpPr>
        <p:spPr>
          <a:xfrm>
            <a:off x="551231" y="448167"/>
            <a:ext cx="8355330" cy="17081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OBJECTIVES </a:t>
            </a:r>
            <a:endParaRPr/>
          </a:p>
        </p:txBody>
      </p:sp>
      <p:sp>
        <p:nvSpPr>
          <p:cNvPr id="109" name="Google Shape;109;p4"/>
          <p:cNvSpPr txBox="1"/>
          <p:nvPr/>
        </p:nvSpPr>
        <p:spPr>
          <a:xfrm>
            <a:off x="204915" y="2919667"/>
            <a:ext cx="6752959" cy="13842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1.Smart QR picking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8778330" y="2919667"/>
            <a:ext cx="7347476" cy="13842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2.Make user interaction simple and smart.</a:t>
            </a:r>
            <a:endParaRPr/>
          </a:p>
        </p:txBody>
      </p:sp>
      <p:sp>
        <p:nvSpPr>
          <p:cNvPr id="111" name="Google Shape;111;p4"/>
          <p:cNvSpPr txBox="1"/>
          <p:nvPr/>
        </p:nvSpPr>
        <p:spPr>
          <a:xfrm>
            <a:off x="789965" y="5067300"/>
            <a:ext cx="6991694" cy="20891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3.Use the system in smart stores, exhibitions, and storage systems</a:t>
            </a:r>
            <a:endParaRPr/>
          </a:p>
        </p:txBody>
      </p:sp>
      <p:sp>
        <p:nvSpPr>
          <p:cNvPr id="112" name="Google Shape;112;p4"/>
          <p:cNvSpPr txBox="1"/>
          <p:nvPr/>
        </p:nvSpPr>
        <p:spPr>
          <a:xfrm>
            <a:off x="8906561" y="5480043"/>
            <a:ext cx="7219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4.Faster and easier selection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/>
          <p:nvPr/>
        </p:nvSpPr>
        <p:spPr>
          <a:xfrm>
            <a:off x="1999958" y="3443669"/>
            <a:ext cx="15052548" cy="7461763"/>
          </a:xfrm>
          <a:custGeom>
            <a:rect b="b" l="l" r="r" t="t"/>
            <a:pathLst>
              <a:path extrusionOk="0" h="7461763" w="15052548">
                <a:moveTo>
                  <a:pt x="0" y="0"/>
                </a:moveTo>
                <a:lnTo>
                  <a:pt x="15052548" y="0"/>
                </a:lnTo>
                <a:lnTo>
                  <a:pt x="15052548" y="7461763"/>
                </a:lnTo>
                <a:lnTo>
                  <a:pt x="0" y="74617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8" name="Google Shape;118;p5"/>
          <p:cNvSpPr txBox="1"/>
          <p:nvPr/>
        </p:nvSpPr>
        <p:spPr>
          <a:xfrm>
            <a:off x="1028700" y="594429"/>
            <a:ext cx="11739087" cy="17081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IMPLEMENTATION </a:t>
            </a:r>
            <a:endParaRPr/>
          </a:p>
        </p:txBody>
      </p:sp>
      <p:sp>
        <p:nvSpPr>
          <p:cNvPr id="119" name="Google Shape;119;p5"/>
          <p:cNvSpPr txBox="1"/>
          <p:nvPr/>
        </p:nvSpPr>
        <p:spPr>
          <a:xfrm>
            <a:off x="1301478" y="2837245"/>
            <a:ext cx="1396960" cy="6794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rgbClr val="00BF63"/>
                </a:solidFill>
                <a:latin typeface="Arial"/>
                <a:ea typeface="Arial"/>
                <a:cs typeface="Arial"/>
                <a:sym typeface="Arial"/>
              </a:rPr>
              <a:t>first : </a:t>
            </a:r>
            <a:endParaRPr/>
          </a:p>
        </p:txBody>
      </p:sp>
      <p:sp>
        <p:nvSpPr>
          <p:cNvPr id="120" name="Google Shape;120;p5"/>
          <p:cNvSpPr txBox="1"/>
          <p:nvPr/>
        </p:nvSpPr>
        <p:spPr>
          <a:xfrm>
            <a:off x="2776514" y="2846770"/>
            <a:ext cx="10882312" cy="5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defined the idea, tested it, and got these results.</a:t>
            </a:r>
            <a:endParaRPr/>
          </a:p>
        </p:txBody>
      </p:sp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"/>
          <p:cNvSpPr/>
          <p:nvPr/>
        </p:nvSpPr>
        <p:spPr>
          <a:xfrm>
            <a:off x="1028700" y="2628842"/>
            <a:ext cx="3267222" cy="3267222"/>
          </a:xfrm>
          <a:custGeom>
            <a:rect b="b" l="l" r="r" t="t"/>
            <a:pathLst>
              <a:path extrusionOk="0" h="3267222" w="3267222">
                <a:moveTo>
                  <a:pt x="0" y="0"/>
                </a:moveTo>
                <a:lnTo>
                  <a:pt x="3267222" y="0"/>
                </a:lnTo>
                <a:lnTo>
                  <a:pt x="3267222" y="3267222"/>
                </a:lnTo>
                <a:lnTo>
                  <a:pt x="0" y="32672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6" name="Google Shape;126;p6"/>
          <p:cNvSpPr/>
          <p:nvPr/>
        </p:nvSpPr>
        <p:spPr>
          <a:xfrm>
            <a:off x="13992078" y="2628842"/>
            <a:ext cx="3267222" cy="3267222"/>
          </a:xfrm>
          <a:custGeom>
            <a:rect b="b" l="l" r="r" t="t"/>
            <a:pathLst>
              <a:path extrusionOk="0" h="3267222" w="3267222">
                <a:moveTo>
                  <a:pt x="0" y="0"/>
                </a:moveTo>
                <a:lnTo>
                  <a:pt x="3267222" y="0"/>
                </a:lnTo>
                <a:lnTo>
                  <a:pt x="3267222" y="3267222"/>
                </a:lnTo>
                <a:lnTo>
                  <a:pt x="0" y="32672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7" name="Google Shape;127;p6"/>
          <p:cNvSpPr/>
          <p:nvPr/>
        </p:nvSpPr>
        <p:spPr>
          <a:xfrm>
            <a:off x="7558783" y="6087866"/>
            <a:ext cx="3170434" cy="3170434"/>
          </a:xfrm>
          <a:custGeom>
            <a:rect b="b" l="l" r="r" t="t"/>
            <a:pathLst>
              <a:path extrusionOk="0" h="3170434" w="3170434">
                <a:moveTo>
                  <a:pt x="0" y="0"/>
                </a:moveTo>
                <a:lnTo>
                  <a:pt x="3170434" y="0"/>
                </a:lnTo>
                <a:lnTo>
                  <a:pt x="3170434" y="3170434"/>
                </a:lnTo>
                <a:lnTo>
                  <a:pt x="0" y="31704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8" name="Google Shape;128;p6"/>
          <p:cNvSpPr txBox="1"/>
          <p:nvPr/>
        </p:nvSpPr>
        <p:spPr>
          <a:xfrm>
            <a:off x="1028700" y="594429"/>
            <a:ext cx="11739087" cy="17081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IMPLEMENTATION </a:t>
            </a:r>
            <a:endParaRPr/>
          </a:p>
        </p:txBody>
      </p:sp>
      <p:sp>
        <p:nvSpPr>
          <p:cNvPr id="129" name="Google Shape;129;p6"/>
          <p:cNvSpPr txBox="1"/>
          <p:nvPr/>
        </p:nvSpPr>
        <p:spPr>
          <a:xfrm>
            <a:off x="7485816" y="9432925"/>
            <a:ext cx="3316367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Calibration</a:t>
            </a:r>
            <a:endParaRPr/>
          </a:p>
        </p:txBody>
      </p:sp>
      <p:sp>
        <p:nvSpPr>
          <p:cNvPr id="130" name="Google Shape;130;p6"/>
          <p:cNvSpPr txBox="1"/>
          <p:nvPr/>
        </p:nvSpPr>
        <p:spPr>
          <a:xfrm>
            <a:off x="13561681" y="5992616"/>
            <a:ext cx="4128016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Programming</a:t>
            </a:r>
            <a:endParaRPr/>
          </a:p>
        </p:txBody>
      </p:sp>
      <p:sp>
        <p:nvSpPr>
          <p:cNvPr id="131" name="Google Shape;131;p6"/>
          <p:cNvSpPr txBox="1"/>
          <p:nvPr/>
        </p:nvSpPr>
        <p:spPr>
          <a:xfrm>
            <a:off x="1162302" y="5992616"/>
            <a:ext cx="3000018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Assembly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"/>
          <p:cNvSpPr/>
          <p:nvPr/>
        </p:nvSpPr>
        <p:spPr>
          <a:xfrm>
            <a:off x="897989" y="3367887"/>
            <a:ext cx="3851881" cy="1839138"/>
          </a:xfrm>
          <a:custGeom>
            <a:rect b="b" l="l" r="r" t="t"/>
            <a:pathLst>
              <a:path extrusionOk="0" h="1839138" w="3851881">
                <a:moveTo>
                  <a:pt x="0" y="0"/>
                </a:moveTo>
                <a:lnTo>
                  <a:pt x="3851882" y="0"/>
                </a:lnTo>
                <a:lnTo>
                  <a:pt x="3851882" y="1839138"/>
                </a:lnTo>
                <a:lnTo>
                  <a:pt x="0" y="183913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7" name="Google Shape;137;p7"/>
          <p:cNvSpPr/>
          <p:nvPr/>
        </p:nvSpPr>
        <p:spPr>
          <a:xfrm>
            <a:off x="14404636" y="5890778"/>
            <a:ext cx="3681039" cy="3681039"/>
          </a:xfrm>
          <a:custGeom>
            <a:rect b="b" l="l" r="r" t="t"/>
            <a:pathLst>
              <a:path extrusionOk="0" h="3681039" w="3681039">
                <a:moveTo>
                  <a:pt x="0" y="0"/>
                </a:moveTo>
                <a:lnTo>
                  <a:pt x="3681039" y="0"/>
                </a:lnTo>
                <a:lnTo>
                  <a:pt x="3681039" y="3681039"/>
                </a:lnTo>
                <a:lnTo>
                  <a:pt x="0" y="368103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8" name="Google Shape;138;p7"/>
          <p:cNvSpPr txBox="1"/>
          <p:nvPr/>
        </p:nvSpPr>
        <p:spPr>
          <a:xfrm>
            <a:off x="1028700" y="838200"/>
            <a:ext cx="6844070" cy="17081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FEATURES</a:t>
            </a:r>
            <a:endParaRPr/>
          </a:p>
        </p:txBody>
      </p:sp>
      <p:sp>
        <p:nvSpPr>
          <p:cNvPr id="139" name="Google Shape;139;p7"/>
          <p:cNvSpPr txBox="1"/>
          <p:nvPr/>
        </p:nvSpPr>
        <p:spPr>
          <a:xfrm>
            <a:off x="897989" y="3466781"/>
            <a:ext cx="4485686" cy="14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QR Code Recognition </a:t>
            </a:r>
            <a:endParaRPr/>
          </a:p>
        </p:txBody>
      </p:sp>
      <p:sp>
        <p:nvSpPr>
          <p:cNvPr id="140" name="Google Shape;140;p7"/>
          <p:cNvSpPr/>
          <p:nvPr/>
        </p:nvSpPr>
        <p:spPr>
          <a:xfrm>
            <a:off x="5514386" y="3304362"/>
            <a:ext cx="3851881" cy="1839138"/>
          </a:xfrm>
          <a:custGeom>
            <a:rect b="b" l="l" r="r" t="t"/>
            <a:pathLst>
              <a:path extrusionOk="0" h="1839138" w="3851881">
                <a:moveTo>
                  <a:pt x="0" y="0"/>
                </a:moveTo>
                <a:lnTo>
                  <a:pt x="3851881" y="0"/>
                </a:lnTo>
                <a:lnTo>
                  <a:pt x="3851881" y="1839138"/>
                </a:lnTo>
                <a:lnTo>
                  <a:pt x="0" y="183913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7"/>
          <p:cNvSpPr/>
          <p:nvPr/>
        </p:nvSpPr>
        <p:spPr>
          <a:xfrm>
            <a:off x="10005607" y="3304362"/>
            <a:ext cx="3851881" cy="1839138"/>
          </a:xfrm>
          <a:custGeom>
            <a:rect b="b" l="l" r="r" t="t"/>
            <a:pathLst>
              <a:path extrusionOk="0" h="1839138" w="3851881">
                <a:moveTo>
                  <a:pt x="0" y="0"/>
                </a:moveTo>
                <a:lnTo>
                  <a:pt x="3851882" y="0"/>
                </a:lnTo>
                <a:lnTo>
                  <a:pt x="3851882" y="1839138"/>
                </a:lnTo>
                <a:lnTo>
                  <a:pt x="0" y="183913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2" name="Google Shape;142;p7"/>
          <p:cNvSpPr/>
          <p:nvPr/>
        </p:nvSpPr>
        <p:spPr>
          <a:xfrm>
            <a:off x="843207" y="6028557"/>
            <a:ext cx="4090267" cy="1952958"/>
          </a:xfrm>
          <a:custGeom>
            <a:rect b="b" l="l" r="r" t="t"/>
            <a:pathLst>
              <a:path extrusionOk="0" h="1952958" w="4090267">
                <a:moveTo>
                  <a:pt x="0" y="0"/>
                </a:moveTo>
                <a:lnTo>
                  <a:pt x="4090267" y="0"/>
                </a:lnTo>
                <a:lnTo>
                  <a:pt x="4090267" y="1952959"/>
                </a:lnTo>
                <a:lnTo>
                  <a:pt x="0" y="19529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7"/>
          <p:cNvSpPr/>
          <p:nvPr/>
        </p:nvSpPr>
        <p:spPr>
          <a:xfrm>
            <a:off x="5610801" y="6069323"/>
            <a:ext cx="3851881" cy="1839138"/>
          </a:xfrm>
          <a:custGeom>
            <a:rect b="b" l="l" r="r" t="t"/>
            <a:pathLst>
              <a:path extrusionOk="0" h="1839138" w="3851881">
                <a:moveTo>
                  <a:pt x="0" y="0"/>
                </a:moveTo>
                <a:lnTo>
                  <a:pt x="3851881" y="0"/>
                </a:lnTo>
                <a:lnTo>
                  <a:pt x="3851881" y="1839137"/>
                </a:lnTo>
                <a:lnTo>
                  <a:pt x="0" y="18391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4" name="Google Shape;144;p7"/>
          <p:cNvSpPr/>
          <p:nvPr/>
        </p:nvSpPr>
        <p:spPr>
          <a:xfrm>
            <a:off x="10005607" y="6143625"/>
            <a:ext cx="3851881" cy="1839138"/>
          </a:xfrm>
          <a:custGeom>
            <a:rect b="b" l="l" r="r" t="t"/>
            <a:pathLst>
              <a:path extrusionOk="0" h="1839138" w="3851881">
                <a:moveTo>
                  <a:pt x="0" y="0"/>
                </a:moveTo>
                <a:lnTo>
                  <a:pt x="3851882" y="0"/>
                </a:lnTo>
                <a:lnTo>
                  <a:pt x="3851882" y="1839138"/>
                </a:lnTo>
                <a:lnTo>
                  <a:pt x="0" y="183913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7"/>
          <p:cNvSpPr txBox="1"/>
          <p:nvPr/>
        </p:nvSpPr>
        <p:spPr>
          <a:xfrm>
            <a:off x="5197483" y="3466781"/>
            <a:ext cx="4485686" cy="14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Smart Product Picking</a:t>
            </a:r>
            <a:endParaRPr/>
          </a:p>
        </p:txBody>
      </p:sp>
      <p:sp>
        <p:nvSpPr>
          <p:cNvPr id="146" name="Google Shape;146;p7"/>
          <p:cNvSpPr txBox="1"/>
          <p:nvPr/>
        </p:nvSpPr>
        <p:spPr>
          <a:xfrm>
            <a:off x="897989" y="6315569"/>
            <a:ext cx="3830832" cy="12297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6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34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Accurate Position Detection </a:t>
            </a:r>
            <a:endParaRPr/>
          </a:p>
        </p:txBody>
      </p:sp>
      <p:sp>
        <p:nvSpPr>
          <p:cNvPr id="147" name="Google Shape;147;p7"/>
          <p:cNvSpPr txBox="1"/>
          <p:nvPr/>
        </p:nvSpPr>
        <p:spPr>
          <a:xfrm>
            <a:off x="5419249" y="6306044"/>
            <a:ext cx="4102582" cy="13217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8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 and Effort Saving </a:t>
            </a:r>
            <a:endParaRPr/>
          </a:p>
        </p:txBody>
      </p:sp>
      <p:sp>
        <p:nvSpPr>
          <p:cNvPr id="148" name="Google Shape;148;p7"/>
          <p:cNvSpPr txBox="1"/>
          <p:nvPr/>
        </p:nvSpPr>
        <p:spPr>
          <a:xfrm>
            <a:off x="9688705" y="3466781"/>
            <a:ext cx="4485686" cy="14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User-Friendly Interface</a:t>
            </a:r>
            <a:endParaRPr/>
          </a:p>
        </p:txBody>
      </p:sp>
      <p:sp>
        <p:nvSpPr>
          <p:cNvPr id="149" name="Google Shape;149;p7"/>
          <p:cNvSpPr txBox="1"/>
          <p:nvPr/>
        </p:nvSpPr>
        <p:spPr>
          <a:xfrm>
            <a:off x="10007606" y="6306044"/>
            <a:ext cx="3461848" cy="14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4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Error Reduction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"/>
          <p:cNvSpPr/>
          <p:nvPr/>
        </p:nvSpPr>
        <p:spPr>
          <a:xfrm>
            <a:off x="6769505" y="3874075"/>
            <a:ext cx="4123360" cy="4123360"/>
          </a:xfrm>
          <a:custGeom>
            <a:rect b="b" l="l" r="r" t="t"/>
            <a:pathLst>
              <a:path extrusionOk="0" h="4123360" w="4123360">
                <a:moveTo>
                  <a:pt x="0" y="0"/>
                </a:moveTo>
                <a:lnTo>
                  <a:pt x="4123360" y="0"/>
                </a:lnTo>
                <a:lnTo>
                  <a:pt x="4123360" y="4123361"/>
                </a:lnTo>
                <a:lnTo>
                  <a:pt x="0" y="41233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5" name="Google Shape;155;p8"/>
          <p:cNvSpPr/>
          <p:nvPr/>
        </p:nvSpPr>
        <p:spPr>
          <a:xfrm>
            <a:off x="2039308" y="3874075"/>
            <a:ext cx="3258066" cy="4123360"/>
          </a:xfrm>
          <a:custGeom>
            <a:rect b="b" l="l" r="r" t="t"/>
            <a:pathLst>
              <a:path extrusionOk="0" h="4123360" w="3258066">
                <a:moveTo>
                  <a:pt x="0" y="0"/>
                </a:moveTo>
                <a:lnTo>
                  <a:pt x="3258066" y="0"/>
                </a:lnTo>
                <a:lnTo>
                  <a:pt x="3258066" y="4123361"/>
                </a:lnTo>
                <a:lnTo>
                  <a:pt x="0" y="41233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-5963" t="0"/>
            </a:stretch>
          </a:blipFill>
          <a:ln>
            <a:noFill/>
          </a:ln>
        </p:spPr>
      </p:sp>
      <p:sp>
        <p:nvSpPr>
          <p:cNvPr id="156" name="Google Shape;156;p8"/>
          <p:cNvSpPr/>
          <p:nvPr/>
        </p:nvSpPr>
        <p:spPr>
          <a:xfrm>
            <a:off x="11942569" y="3874075"/>
            <a:ext cx="4892012" cy="4123360"/>
          </a:xfrm>
          <a:custGeom>
            <a:rect b="b" l="l" r="r" t="t"/>
            <a:pathLst>
              <a:path extrusionOk="0" h="4123360" w="4892012">
                <a:moveTo>
                  <a:pt x="0" y="0"/>
                </a:moveTo>
                <a:lnTo>
                  <a:pt x="4892011" y="0"/>
                </a:lnTo>
                <a:lnTo>
                  <a:pt x="4892011" y="4123361"/>
                </a:lnTo>
                <a:lnTo>
                  <a:pt x="0" y="41233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7" name="Google Shape;157;p8"/>
          <p:cNvSpPr txBox="1"/>
          <p:nvPr/>
        </p:nvSpPr>
        <p:spPr>
          <a:xfrm>
            <a:off x="1028700" y="838200"/>
            <a:ext cx="17016633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0EEEB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"/>
          <p:cNvSpPr/>
          <p:nvPr/>
        </p:nvSpPr>
        <p:spPr>
          <a:xfrm>
            <a:off x="6603660" y="4075913"/>
            <a:ext cx="4269836" cy="3083955"/>
          </a:xfrm>
          <a:custGeom>
            <a:rect b="b" l="l" r="r" t="t"/>
            <a:pathLst>
              <a:path extrusionOk="0" h="3083955" w="4269836">
                <a:moveTo>
                  <a:pt x="0" y="0"/>
                </a:moveTo>
                <a:lnTo>
                  <a:pt x="4269836" y="0"/>
                </a:lnTo>
                <a:lnTo>
                  <a:pt x="4269836" y="3083955"/>
                </a:lnTo>
                <a:lnTo>
                  <a:pt x="0" y="308395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6003" l="0" r="0" t="-12003"/>
            </a:stretch>
          </a:blipFill>
          <a:ln>
            <a:noFill/>
          </a:ln>
        </p:spPr>
      </p:sp>
      <p:sp>
        <p:nvSpPr>
          <p:cNvPr id="163" name="Google Shape;163;p9"/>
          <p:cNvSpPr/>
          <p:nvPr/>
        </p:nvSpPr>
        <p:spPr>
          <a:xfrm>
            <a:off x="12257205" y="4075913"/>
            <a:ext cx="4441772" cy="3083955"/>
          </a:xfrm>
          <a:custGeom>
            <a:rect b="b" l="l" r="r" t="t"/>
            <a:pathLst>
              <a:path extrusionOk="0" h="3083955" w="4441772">
                <a:moveTo>
                  <a:pt x="0" y="0"/>
                </a:moveTo>
                <a:lnTo>
                  <a:pt x="4441773" y="0"/>
                </a:lnTo>
                <a:lnTo>
                  <a:pt x="4441773" y="3083955"/>
                </a:lnTo>
                <a:lnTo>
                  <a:pt x="0" y="308395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1063" l="0" r="0" t="-1143"/>
            </a:stretch>
          </a:blipFill>
          <a:ln>
            <a:noFill/>
          </a:ln>
        </p:spPr>
      </p:sp>
      <p:sp>
        <p:nvSpPr>
          <p:cNvPr id="164" name="Google Shape;164;p9"/>
          <p:cNvSpPr txBox="1"/>
          <p:nvPr/>
        </p:nvSpPr>
        <p:spPr>
          <a:xfrm>
            <a:off x="1028700" y="838200"/>
            <a:ext cx="17015529" cy="1708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HARDWARE COMPONENTS</a:t>
            </a:r>
            <a:endParaRPr/>
          </a:p>
        </p:txBody>
      </p:sp>
      <p:sp>
        <p:nvSpPr>
          <p:cNvPr id="165" name="Google Shape;165;p9"/>
          <p:cNvSpPr txBox="1"/>
          <p:nvPr/>
        </p:nvSpPr>
        <p:spPr>
          <a:xfrm>
            <a:off x="6603660" y="7726595"/>
            <a:ext cx="4269836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Arduino Mega </a:t>
            </a:r>
            <a:endParaRPr/>
          </a:p>
        </p:txBody>
      </p:sp>
      <p:sp>
        <p:nvSpPr>
          <p:cNvPr id="166" name="Google Shape;166;p9"/>
          <p:cNvSpPr txBox="1"/>
          <p:nvPr/>
        </p:nvSpPr>
        <p:spPr>
          <a:xfrm>
            <a:off x="12257205" y="7726595"/>
            <a:ext cx="4441772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Raspberry pi 4</a:t>
            </a:r>
            <a:endParaRPr/>
          </a:p>
        </p:txBody>
      </p:sp>
      <p:sp>
        <p:nvSpPr>
          <p:cNvPr id="167" name="Google Shape;167;p9"/>
          <p:cNvSpPr/>
          <p:nvPr/>
        </p:nvSpPr>
        <p:spPr>
          <a:xfrm>
            <a:off x="2058593" y="4075913"/>
            <a:ext cx="2844455" cy="3083955"/>
          </a:xfrm>
          <a:custGeom>
            <a:rect b="b" l="l" r="r" t="t"/>
            <a:pathLst>
              <a:path extrusionOk="0" h="3083955" w="2844455">
                <a:moveTo>
                  <a:pt x="0" y="0"/>
                </a:moveTo>
                <a:lnTo>
                  <a:pt x="2844456" y="0"/>
                </a:lnTo>
                <a:lnTo>
                  <a:pt x="2844456" y="3083955"/>
                </a:lnTo>
                <a:lnTo>
                  <a:pt x="0" y="308395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5738" l="-7859" r="-14776" t="0"/>
            </a:stretch>
          </a:blipFill>
          <a:ln>
            <a:noFill/>
          </a:ln>
        </p:spPr>
      </p:sp>
      <p:sp>
        <p:nvSpPr>
          <p:cNvPr id="168" name="Google Shape;168;p9"/>
          <p:cNvSpPr txBox="1"/>
          <p:nvPr/>
        </p:nvSpPr>
        <p:spPr>
          <a:xfrm>
            <a:off x="1589373" y="7726595"/>
            <a:ext cx="3313675" cy="854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Creality K1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