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x="18288000" cy="10287000"/>
  <p:notesSz cx="6858000" cy="9144000"/>
  <p:embeddedFontLst>
    <p:embeddedFont>
      <p:font typeface="League Spartan" charset="1" panose="00000800000000000000"/>
      <p:regular r:id="rId46"/>
    </p:embeddedFont>
    <p:embeddedFont>
      <p:font typeface="Poppins" charset="1" panose="00000500000000000000"/>
      <p:regular r:id="rId47"/>
    </p:embeddedFont>
    <p:embeddedFont>
      <p:font typeface="Poppins Bold" charset="1" panose="00000800000000000000"/>
      <p:regular r:id="rId48"/>
    </p:embeddedFont>
    <p:embeddedFont>
      <p:font typeface="Archivo Black" charset="1" panose="020B0A03020202020B04"/>
      <p:regular r:id="rId49"/>
    </p:embeddedFont>
    <p:embeddedFont>
      <p:font typeface="Roboto Bold" charset="1" panose="02000000000000000000"/>
      <p:regular r:id="rId50"/>
    </p:embeddedFont>
    <p:embeddedFont>
      <p:font typeface="Courier New" charset="1" panose="02070309020205020404"/>
      <p:regular r:id="rId51"/>
    </p:embeddedFont>
    <p:embeddedFont>
      <p:font typeface="Courier New Bold" charset="1" panose="02070609020205020404"/>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 Id="rId5" Target="../media/image9.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1.png" Type="http://schemas.openxmlformats.org/officeDocument/2006/relationships/image"/><Relationship Id="rId4" Target="../media/image12.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15.png" Type="http://schemas.openxmlformats.org/officeDocument/2006/relationships/image"/><Relationship Id="rId8" Target="../media/image16.svg" Type="http://schemas.openxmlformats.org/officeDocument/2006/relationships/image"/><Relationship Id="rId9" Target="../media/image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7.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8.png" Type="http://schemas.openxmlformats.org/officeDocument/2006/relationships/image"/><Relationship Id="rId4" Target="../media/image19.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0.png" Type="http://schemas.openxmlformats.org/officeDocument/2006/relationships/image"/><Relationship Id="rId4" Target="../media/image21.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5.png" Type="http://schemas.openxmlformats.org/officeDocument/2006/relationships/image"/><Relationship Id="rId6" Target="../media/image2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6.png" Type="http://schemas.openxmlformats.org/officeDocument/2006/relationships/image"/><Relationship Id="rId4" Target="../media/image27.svg" Type="http://schemas.openxmlformats.org/officeDocument/2006/relationships/image"/><Relationship Id="rId5" Target="../media/image28.pn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 Id="rId8" Target="../media/image31.png" Type="http://schemas.openxmlformats.org/officeDocument/2006/relationships/image"/><Relationship Id="rId9" Target="../media/image32.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3.png" Type="http://schemas.openxmlformats.org/officeDocument/2006/relationships/image"/><Relationship Id="rId4" Target="../media/image34.svg" Type="http://schemas.openxmlformats.org/officeDocument/2006/relationships/image"/><Relationship Id="rId5" Target="../media/image3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6.png" Type="http://schemas.openxmlformats.org/officeDocument/2006/relationships/image"/><Relationship Id="rId4" Target="../media/image37.svg" Type="http://schemas.openxmlformats.org/officeDocument/2006/relationships/image"/><Relationship Id="rId5" Target="../media/image38.png" Type="http://schemas.openxmlformats.org/officeDocument/2006/relationships/image"/><Relationship Id="rId6" Target="../media/image39.svg" Type="http://schemas.openxmlformats.org/officeDocument/2006/relationships/image"/><Relationship Id="rId7" Target="../media/image40.png" Type="http://schemas.openxmlformats.org/officeDocument/2006/relationships/image"/><Relationship Id="rId8" Target="../media/image41.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2.jpeg" Type="http://schemas.openxmlformats.org/officeDocument/2006/relationships/image"/><Relationship Id="rId4" Target="../media/image43.png" Type="http://schemas.openxmlformats.org/officeDocument/2006/relationships/image"/><Relationship Id="rId5" Target="../media/image44.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5.jpeg" Type="http://schemas.openxmlformats.org/officeDocument/2006/relationships/image"/><Relationship Id="rId3" Target="../media/image46.png" Type="http://schemas.openxmlformats.org/officeDocument/2006/relationships/image"/><Relationship Id="rId4" Target="../media/image47.svg" Type="http://schemas.openxmlformats.org/officeDocument/2006/relationships/image"/><Relationship Id="rId5" Target="../media/image48.jpeg" Type="http://schemas.openxmlformats.org/officeDocument/2006/relationships/image"/><Relationship Id="rId6" Target="../media/image49.jpeg" Type="http://schemas.openxmlformats.org/officeDocument/2006/relationships/image"/><Relationship Id="rId7" Target="../media/image50.jpeg" Type="http://schemas.openxmlformats.org/officeDocument/2006/relationships/image"/><Relationship Id="rId8" Target="../media/image5.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7.jpeg" Type="http://schemas.openxmlformats.org/officeDocument/2006/relationships/image"/><Relationship Id="rId11" Target="../media/image58.jpeg" Type="http://schemas.openxmlformats.org/officeDocument/2006/relationships/image"/><Relationship Id="rId12" Target="../media/image59.jpeg" Type="http://schemas.openxmlformats.org/officeDocument/2006/relationships/image"/><Relationship Id="rId2" Target="../media/image51.jpeg" Type="http://schemas.openxmlformats.org/officeDocument/2006/relationships/image"/><Relationship Id="rId3" Target="../media/image46.png" Type="http://schemas.openxmlformats.org/officeDocument/2006/relationships/image"/><Relationship Id="rId4" Target="../media/image47.svg" Type="http://schemas.openxmlformats.org/officeDocument/2006/relationships/image"/><Relationship Id="rId5" Target="../media/image52.jpeg" Type="http://schemas.openxmlformats.org/officeDocument/2006/relationships/image"/><Relationship Id="rId6" Target="../media/image53.jpeg" Type="http://schemas.openxmlformats.org/officeDocument/2006/relationships/image"/><Relationship Id="rId7" Target="../media/image54.jpeg" Type="http://schemas.openxmlformats.org/officeDocument/2006/relationships/image"/><Relationship Id="rId8" Target="../media/image55.jpeg" Type="http://schemas.openxmlformats.org/officeDocument/2006/relationships/image"/><Relationship Id="rId9" Target="../media/image56.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png" Type="http://schemas.openxmlformats.org/officeDocument/2006/relationships/image"/><Relationship Id="rId2" Target="../media/image6.jpeg" Type="http://schemas.openxmlformats.org/officeDocument/2006/relationships/image"/><Relationship Id="rId3" Target="../media/image46.png" Type="http://schemas.openxmlformats.org/officeDocument/2006/relationships/image"/><Relationship Id="rId4" Target="../media/image47.svg" Type="http://schemas.openxmlformats.org/officeDocument/2006/relationships/image"/><Relationship Id="rId5" Target="../media/image60.jpeg" Type="http://schemas.openxmlformats.org/officeDocument/2006/relationships/image"/><Relationship Id="rId6" Target="../media/image61.jpeg" Type="http://schemas.openxmlformats.org/officeDocument/2006/relationships/image"/><Relationship Id="rId7" Target="../media/image62.jpeg" Type="http://schemas.openxmlformats.org/officeDocument/2006/relationships/image"/><Relationship Id="rId8" Target="../media/image63.jpeg" Type="http://schemas.openxmlformats.org/officeDocument/2006/relationships/image"/><Relationship Id="rId9" Target="../media/image64.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5.png" Type="http://schemas.openxmlformats.org/officeDocument/2006/relationships/image"/><Relationship Id="rId4" Target="../media/image66.svg" Type="http://schemas.openxmlformats.org/officeDocument/2006/relationships/image"/><Relationship Id="rId5" Target="../media/image67.png" Type="http://schemas.openxmlformats.org/officeDocument/2006/relationships/image"/><Relationship Id="rId6" Target="../media/image68.png" Type="http://schemas.openxmlformats.org/officeDocument/2006/relationships/image"/><Relationship Id="rId7" Target="../media/image69.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0.png" Type="http://schemas.openxmlformats.org/officeDocument/2006/relationships/image"/><Relationship Id="rId4" Target="../media/image71.svg" Type="http://schemas.openxmlformats.org/officeDocument/2006/relationships/image"/><Relationship Id="rId5" Target="../media/image72.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3.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4.png" Type="http://schemas.openxmlformats.org/officeDocument/2006/relationships/image"/><Relationship Id="rId4" Target="../media/image75.svg" Type="http://schemas.openxmlformats.org/officeDocument/2006/relationships/image"/><Relationship Id="rId5" Target="../media/image76.png" Type="http://schemas.openxmlformats.org/officeDocument/2006/relationships/image"/><Relationship Id="rId6" Target="../media/image77.png" Type="http://schemas.openxmlformats.org/officeDocument/2006/relationships/image"/><Relationship Id="rId7" Target="../media/image78.svg" Type="http://schemas.openxmlformats.org/officeDocument/2006/relationships/image"/><Relationship Id="rId8" Target="../media/image79.png" Type="http://schemas.openxmlformats.org/officeDocument/2006/relationships/image"/><Relationship Id="rId9" Target="../media/image80.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1.png" Type="http://schemas.openxmlformats.org/officeDocument/2006/relationships/image"/><Relationship Id="rId4" Target="../media/image82.svg" Type="http://schemas.openxmlformats.org/officeDocument/2006/relationships/image"/><Relationship Id="rId5" Target="../media/image83.png" Type="http://schemas.openxmlformats.org/officeDocument/2006/relationships/image"/><Relationship Id="rId6" Target="../media/image84.png" Type="http://schemas.openxmlformats.org/officeDocument/2006/relationships/image"/><Relationship Id="rId7" Target="../media/image85.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6.png" Type="http://schemas.openxmlformats.org/officeDocument/2006/relationships/image"/><Relationship Id="rId4" Target="../media/image87.svg" Type="http://schemas.openxmlformats.org/officeDocument/2006/relationships/image"/><Relationship Id="rId5" Target="../media/image73.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8.png" Type="http://schemas.openxmlformats.org/officeDocument/2006/relationships/image"/><Relationship Id="rId4" Target="../media/image89.svg" Type="http://schemas.openxmlformats.org/officeDocument/2006/relationships/image"/><Relationship Id="rId5" Target="../media/image90.png" Type="http://schemas.openxmlformats.org/officeDocument/2006/relationships/image"/><Relationship Id="rId6" Target="../media/image91.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2.png" Type="http://schemas.openxmlformats.org/officeDocument/2006/relationships/image"/><Relationship Id="rId4" Target="../media/image93.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4.png" Type="http://schemas.openxmlformats.org/officeDocument/2006/relationships/image"/><Relationship Id="rId4" Target="../media/image95.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 Id="rId5" Target="../media/image98.png" Type="http://schemas.openxmlformats.org/officeDocument/2006/relationships/image"/><Relationship Id="rId6" Target="../media/image99.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0.png" Type="http://schemas.openxmlformats.org/officeDocument/2006/relationships/image"/><Relationship Id="rId4" Target="../media/image101.svg" Type="http://schemas.openxmlformats.org/officeDocument/2006/relationships/image"/><Relationship Id="rId5" Target="../media/image102.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3.png" Type="http://schemas.openxmlformats.org/officeDocument/2006/relationships/image"/><Relationship Id="rId4" Target="../media/image104.svg" Type="http://schemas.openxmlformats.org/officeDocument/2006/relationships/image"/><Relationship Id="rId5" Target="../media/image105.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6.png" Type="http://schemas.openxmlformats.org/officeDocument/2006/relationships/image"/><Relationship Id="rId4" Target="../media/image107.svg" Type="http://schemas.openxmlformats.org/officeDocument/2006/relationships/image"/><Relationship Id="rId5" Target="../media/image108.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9.png" Type="http://schemas.openxmlformats.org/officeDocument/2006/relationships/image"/><Relationship Id="rId4" Target="../media/image110.svg" Type="http://schemas.openxmlformats.org/officeDocument/2006/relationships/image"/><Relationship Id="rId5" Target="../media/image111.png" Type="http://schemas.openxmlformats.org/officeDocument/2006/relationships/image"/><Relationship Id="rId6" Target="../media/image112.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13.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14.png" Type="http://schemas.openxmlformats.org/officeDocument/2006/relationships/image"/><Relationship Id="rId4" Target="../media/image115.sv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16.png" Type="http://schemas.openxmlformats.org/officeDocument/2006/relationships/image"/><Relationship Id="rId4" Target="../media/image117.svg" Type="http://schemas.openxmlformats.org/officeDocument/2006/relationships/image"/><Relationship Id="rId5" Target="../media/image118.png" Type="http://schemas.openxmlformats.org/officeDocument/2006/relationships/image"/><Relationship Id="rId6" Target="../media/image119.svg" Type="http://schemas.openxmlformats.org/officeDocument/2006/relationships/image"/><Relationship Id="rId7" Target="../media/image120.png" Type="http://schemas.openxmlformats.org/officeDocument/2006/relationships/image"/><Relationship Id="rId8" Target="../media/image121.sv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2.png" Type="http://schemas.openxmlformats.org/officeDocument/2006/relationships/image"/><Relationship Id="rId4" Target="../media/image123.sv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0.png" Type="http://schemas.openxmlformats.org/officeDocument/2006/relationships/image"/><Relationship Id="rId11" Target="../media/image131.svg" Type="http://schemas.openxmlformats.org/officeDocument/2006/relationships/image"/><Relationship Id="rId2" Target="../media/image1.jpeg" Type="http://schemas.openxmlformats.org/officeDocument/2006/relationships/image"/><Relationship Id="rId3" Target="../media/image124.png" Type="http://schemas.openxmlformats.org/officeDocument/2006/relationships/image"/><Relationship Id="rId4" Target="../media/image125.svg" Type="http://schemas.openxmlformats.org/officeDocument/2006/relationships/image"/><Relationship Id="rId5" Target="../media/image126.png" Type="http://schemas.openxmlformats.org/officeDocument/2006/relationships/image"/><Relationship Id="rId6" Target="../media/image127.svg" Type="http://schemas.openxmlformats.org/officeDocument/2006/relationships/image"/><Relationship Id="rId7" Target="../media/image128.png" Type="http://schemas.openxmlformats.org/officeDocument/2006/relationships/image"/><Relationship Id="rId8" Target="../media/image129.svg" Type="http://schemas.openxmlformats.org/officeDocument/2006/relationships/image"/><Relationship Id="rId9" Target="../media/image113.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5.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32.png" Type="http://schemas.openxmlformats.org/officeDocument/2006/relationships/image"/><Relationship Id="rId4" Target="../media/image133.svg" Type="http://schemas.openxmlformats.org/officeDocument/2006/relationships/image"/><Relationship Id="rId5" Target="../media/image134.png" Type="http://schemas.openxmlformats.org/officeDocument/2006/relationships/image"/><Relationship Id="rId6" Target="../media/image135.sv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36.png" Type="http://schemas.openxmlformats.org/officeDocument/2006/relationships/image"/><Relationship Id="rId4" Target="../media/image137.sv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38.png" Type="http://schemas.openxmlformats.org/officeDocument/2006/relationships/image"/><Relationship Id="rId4" Target="../media/image139.sv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1130303" y="3876923"/>
            <a:ext cx="3086100" cy="2352323"/>
          </a:xfrm>
          <a:custGeom>
            <a:avLst/>
            <a:gdLst/>
            <a:ahLst/>
            <a:cxnLst/>
            <a:rect r="r" b="b" t="t" l="l"/>
            <a:pathLst>
              <a:path h="2352323" w="3086100">
                <a:moveTo>
                  <a:pt x="0" y="0"/>
                </a:moveTo>
                <a:lnTo>
                  <a:pt x="3086100" y="0"/>
                </a:lnTo>
                <a:lnTo>
                  <a:pt x="3086100" y="2352322"/>
                </a:lnTo>
                <a:lnTo>
                  <a:pt x="0" y="2352322"/>
                </a:lnTo>
                <a:lnTo>
                  <a:pt x="0" y="0"/>
                </a:lnTo>
                <a:close/>
              </a:path>
            </a:pathLst>
          </a:custGeom>
          <a:blipFill>
            <a:blip r:embed="rId3">
              <a:extLst>
                <a:ext uri="{96DAC541-7B7A-43D3-8B79-37D633B846F1}">
                  <asvg:svgBlip xmlns:asvg="http://schemas.microsoft.com/office/drawing/2016/SVG/main" r:embed="rId4"/>
                </a:ext>
              </a:extLst>
            </a:blip>
            <a:stretch>
              <a:fillRect l="0" t="-7" r="0" b="-7"/>
            </a:stretch>
          </a:blipFill>
        </p:spPr>
      </p:sp>
      <p:sp>
        <p:nvSpPr>
          <p:cNvPr name="Freeform 5" id="5"/>
          <p:cNvSpPr/>
          <p:nvPr/>
        </p:nvSpPr>
        <p:spPr>
          <a:xfrm flipH="false" flipV="false" rot="0">
            <a:off x="16467344" y="3876923"/>
            <a:ext cx="3086100" cy="2352323"/>
          </a:xfrm>
          <a:custGeom>
            <a:avLst/>
            <a:gdLst/>
            <a:ahLst/>
            <a:cxnLst/>
            <a:rect r="r" b="b" t="t" l="l"/>
            <a:pathLst>
              <a:path h="2352323" w="3086100">
                <a:moveTo>
                  <a:pt x="0" y="0"/>
                </a:moveTo>
                <a:lnTo>
                  <a:pt x="3086100" y="0"/>
                </a:lnTo>
                <a:lnTo>
                  <a:pt x="3086100" y="2352322"/>
                </a:lnTo>
                <a:lnTo>
                  <a:pt x="0" y="2352322"/>
                </a:lnTo>
                <a:lnTo>
                  <a:pt x="0" y="0"/>
                </a:lnTo>
                <a:close/>
              </a:path>
            </a:pathLst>
          </a:custGeom>
          <a:blipFill>
            <a:blip r:embed="rId3">
              <a:extLst>
                <a:ext uri="{96DAC541-7B7A-43D3-8B79-37D633B846F1}">
                  <asvg:svgBlip xmlns:asvg="http://schemas.microsoft.com/office/drawing/2016/SVG/main" r:embed="rId4"/>
                </a:ext>
              </a:extLst>
            </a:blip>
            <a:stretch>
              <a:fillRect l="0" t="-7" r="0" b="-7"/>
            </a:stretch>
          </a:blipFill>
        </p:spPr>
      </p:sp>
      <p:grpSp>
        <p:nvGrpSpPr>
          <p:cNvPr name="Group 6" id="6"/>
          <p:cNvGrpSpPr/>
          <p:nvPr/>
        </p:nvGrpSpPr>
        <p:grpSpPr>
          <a:xfrm rot="0">
            <a:off x="8120358" y="652910"/>
            <a:ext cx="2047303" cy="2038159"/>
            <a:chOff x="0" y="0"/>
            <a:chExt cx="2729738" cy="2717546"/>
          </a:xfrm>
        </p:grpSpPr>
        <p:sp>
          <p:nvSpPr>
            <p:cNvPr name="Freeform 7" id="7"/>
            <p:cNvSpPr/>
            <p:nvPr/>
          </p:nvSpPr>
          <p:spPr>
            <a:xfrm flipH="false" flipV="false" rot="0">
              <a:off x="0" y="0"/>
              <a:ext cx="2729738" cy="2717546"/>
            </a:xfrm>
            <a:custGeom>
              <a:avLst/>
              <a:gdLst/>
              <a:ahLst/>
              <a:cxnLst/>
              <a:rect r="r" b="b" t="t" l="l"/>
              <a:pathLst>
                <a:path h="2717546" w="2729738">
                  <a:moveTo>
                    <a:pt x="0" y="0"/>
                  </a:moveTo>
                  <a:lnTo>
                    <a:pt x="2729738" y="0"/>
                  </a:lnTo>
                  <a:lnTo>
                    <a:pt x="2729738" y="2717546"/>
                  </a:lnTo>
                  <a:lnTo>
                    <a:pt x="0" y="2717546"/>
                  </a:lnTo>
                  <a:lnTo>
                    <a:pt x="0" y="0"/>
                  </a:lnTo>
                  <a:close/>
                </a:path>
              </a:pathLst>
            </a:custGeom>
            <a:blipFill>
              <a:blip r:embed="rId5"/>
              <a:stretch>
                <a:fillRect l="0" t="0" r="0" b="-1"/>
              </a:stretch>
            </a:blipFill>
          </p:spPr>
        </p:sp>
      </p:grpSp>
      <p:grpSp>
        <p:nvGrpSpPr>
          <p:cNvPr name="Group 8" id="8"/>
          <p:cNvGrpSpPr/>
          <p:nvPr/>
        </p:nvGrpSpPr>
        <p:grpSpPr>
          <a:xfrm rot="0">
            <a:off x="15221350" y="7273681"/>
            <a:ext cx="2492026" cy="2433066"/>
            <a:chOff x="0" y="0"/>
            <a:chExt cx="3322701" cy="3244088"/>
          </a:xfrm>
        </p:grpSpPr>
        <p:sp>
          <p:nvSpPr>
            <p:cNvPr name="Freeform 9" id="9"/>
            <p:cNvSpPr/>
            <p:nvPr/>
          </p:nvSpPr>
          <p:spPr>
            <a:xfrm flipH="false" flipV="false" rot="0">
              <a:off x="0" y="0"/>
              <a:ext cx="3322701" cy="3244088"/>
            </a:xfrm>
            <a:custGeom>
              <a:avLst/>
              <a:gdLst/>
              <a:ahLst/>
              <a:cxnLst/>
              <a:rect r="r" b="b" t="t" l="l"/>
              <a:pathLst>
                <a:path h="3244088" w="3322701">
                  <a:moveTo>
                    <a:pt x="0" y="0"/>
                  </a:moveTo>
                  <a:lnTo>
                    <a:pt x="3322701" y="0"/>
                  </a:lnTo>
                  <a:lnTo>
                    <a:pt x="3322701" y="3244088"/>
                  </a:lnTo>
                  <a:lnTo>
                    <a:pt x="0" y="3244088"/>
                  </a:lnTo>
                  <a:lnTo>
                    <a:pt x="0" y="0"/>
                  </a:lnTo>
                  <a:close/>
                </a:path>
              </a:pathLst>
            </a:custGeom>
            <a:blipFill>
              <a:blip r:embed="rId6"/>
              <a:stretch>
                <a:fillRect l="0" t="-32" r="0" b="-32"/>
              </a:stretch>
            </a:blipFill>
          </p:spPr>
        </p:sp>
      </p:grpSp>
      <p:sp>
        <p:nvSpPr>
          <p:cNvPr name="TextBox 10" id="10"/>
          <p:cNvSpPr txBox="true"/>
          <p:nvPr/>
        </p:nvSpPr>
        <p:spPr>
          <a:xfrm rot="0">
            <a:off x="4859712" y="3857720"/>
            <a:ext cx="8568585" cy="2023291"/>
          </a:xfrm>
          <a:prstGeom prst="rect">
            <a:avLst/>
          </a:prstGeom>
        </p:spPr>
        <p:txBody>
          <a:bodyPr anchor="t" rtlCol="false" tIns="0" lIns="0" bIns="0" rIns="0">
            <a:spAutoFit/>
          </a:bodyPr>
          <a:lstStyle/>
          <a:p>
            <a:pPr algn="ctr">
              <a:lnSpc>
                <a:spcPts val="5029"/>
              </a:lnSpc>
            </a:pPr>
            <a:r>
              <a:rPr lang="en-US" sz="3591" b="true">
                <a:solidFill>
                  <a:srgbClr val="1E40AF"/>
                </a:solidFill>
                <a:latin typeface="League Spartan"/>
                <a:ea typeface="League Spartan"/>
                <a:cs typeface="League Spartan"/>
                <a:sym typeface="League Spartan"/>
              </a:rPr>
              <a:t>VISION-ASSISTED CARTESIAN ROBOTIC SYSTEM FOR 3D BLOCK CONSTRUCTION</a:t>
            </a:r>
          </a:p>
        </p:txBody>
      </p:sp>
      <p:sp>
        <p:nvSpPr>
          <p:cNvPr name="TextBox 11" id="11"/>
          <p:cNvSpPr txBox="true"/>
          <p:nvPr/>
        </p:nvSpPr>
        <p:spPr>
          <a:xfrm rot="0">
            <a:off x="6660166" y="6229845"/>
            <a:ext cx="4967678" cy="2658399"/>
          </a:xfrm>
          <a:prstGeom prst="rect">
            <a:avLst/>
          </a:prstGeom>
        </p:spPr>
        <p:txBody>
          <a:bodyPr anchor="t" rtlCol="false" tIns="0" lIns="0" bIns="0" rIns="0">
            <a:spAutoFit/>
          </a:bodyPr>
          <a:lstStyle/>
          <a:p>
            <a:pPr algn="ctr">
              <a:lnSpc>
                <a:spcPts val="6249"/>
              </a:lnSpc>
            </a:pPr>
            <a:r>
              <a:rPr lang="en-US" sz="4463">
                <a:solidFill>
                  <a:srgbClr val="303642"/>
                </a:solidFill>
                <a:latin typeface="Poppins"/>
                <a:ea typeface="Poppins"/>
                <a:cs typeface="Poppins"/>
                <a:sym typeface="Poppins"/>
              </a:rPr>
              <a:t>Ahmed Gharib</a:t>
            </a:r>
          </a:p>
          <a:p>
            <a:pPr algn="ctr">
              <a:lnSpc>
                <a:spcPts val="6249"/>
              </a:lnSpc>
            </a:pPr>
            <a:r>
              <a:rPr lang="en-US" sz="4463">
                <a:solidFill>
                  <a:srgbClr val="303642"/>
                </a:solidFill>
                <a:latin typeface="Poppins"/>
                <a:ea typeface="Poppins"/>
                <a:cs typeface="Poppins"/>
                <a:sym typeface="Poppins"/>
              </a:rPr>
              <a:t>Mohie Halawa</a:t>
            </a:r>
          </a:p>
          <a:p>
            <a:pPr algn="ctr">
              <a:lnSpc>
                <a:spcPts val="6249"/>
              </a:lnSpc>
            </a:pPr>
            <a:r>
              <a:rPr lang="en-US" sz="4463">
                <a:solidFill>
                  <a:srgbClr val="303642"/>
                </a:solidFill>
                <a:latin typeface="Poppins"/>
                <a:ea typeface="Poppins"/>
                <a:cs typeface="Poppins"/>
                <a:sym typeface="Poppins"/>
              </a:rPr>
              <a:t>Khalil Qanabita</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1756591" y="2008622"/>
            <a:ext cx="3828936" cy="3266923"/>
          </a:xfrm>
          <a:custGeom>
            <a:avLst/>
            <a:gdLst/>
            <a:ahLst/>
            <a:cxnLst/>
            <a:rect r="r" b="b" t="t" l="l"/>
            <a:pathLst>
              <a:path h="3266923" w="3828936">
                <a:moveTo>
                  <a:pt x="0" y="0"/>
                </a:moveTo>
                <a:lnTo>
                  <a:pt x="3828936" y="0"/>
                </a:lnTo>
                <a:lnTo>
                  <a:pt x="3828936" y="3266923"/>
                </a:lnTo>
                <a:lnTo>
                  <a:pt x="0" y="326692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4887916" y="714375"/>
            <a:ext cx="8512169" cy="1176814"/>
          </a:xfrm>
          <a:prstGeom prst="rect">
            <a:avLst/>
          </a:prstGeom>
        </p:spPr>
        <p:txBody>
          <a:bodyPr anchor="t" rtlCol="false" tIns="0" lIns="0" bIns="0" rIns="0">
            <a:spAutoFit/>
          </a:bodyPr>
          <a:lstStyle/>
          <a:p>
            <a:pPr algn="ctr">
              <a:lnSpc>
                <a:spcPts val="7940"/>
              </a:lnSpc>
            </a:pPr>
            <a:r>
              <a:rPr lang="en-US" sz="5672">
                <a:solidFill>
                  <a:srgbClr val="000000"/>
                </a:solidFill>
                <a:latin typeface="League Spartan"/>
                <a:ea typeface="League Spartan"/>
                <a:cs typeface="League Spartan"/>
                <a:sym typeface="League Spartan"/>
              </a:rPr>
              <a:t>TABLE OF CONTENTS</a:t>
            </a:r>
          </a:p>
        </p:txBody>
      </p:sp>
      <p:sp>
        <p:nvSpPr>
          <p:cNvPr name="TextBox 6" id="6"/>
          <p:cNvSpPr txBox="true"/>
          <p:nvPr/>
        </p:nvSpPr>
        <p:spPr>
          <a:xfrm rot="0">
            <a:off x="2297068" y="2427665"/>
            <a:ext cx="2747982" cy="2922299"/>
          </a:xfrm>
          <a:prstGeom prst="rect">
            <a:avLst/>
          </a:prstGeom>
        </p:spPr>
        <p:txBody>
          <a:bodyPr anchor="t" rtlCol="false" tIns="0" lIns="0" bIns="0" rIns="0">
            <a:spAutoFit/>
          </a:bodyPr>
          <a:lstStyle/>
          <a:p>
            <a:pPr algn="ctr">
              <a:lnSpc>
                <a:spcPts val="4301"/>
              </a:lnSpc>
            </a:pPr>
          </a:p>
          <a:p>
            <a:pPr algn="ctr">
              <a:lnSpc>
                <a:spcPts val="4301"/>
              </a:lnSpc>
            </a:pPr>
            <a:r>
              <a:rPr lang="en-US" sz="3072" b="true">
                <a:solidFill>
                  <a:srgbClr val="FFFFFF"/>
                </a:solidFill>
                <a:latin typeface="Poppins Bold"/>
                <a:ea typeface="Poppins Bold"/>
                <a:cs typeface="Poppins Bold"/>
                <a:sym typeface="Poppins Bold"/>
              </a:rPr>
              <a:t>Motivation &amp; Objectives </a:t>
            </a:r>
          </a:p>
          <a:p>
            <a:pPr algn="ctr">
              <a:lnSpc>
                <a:spcPts val="4301"/>
              </a:lnSpc>
            </a:pPr>
          </a:p>
          <a:p>
            <a:pPr algn="ctr">
              <a:lnSpc>
                <a:spcPts val="4301"/>
              </a:lnSpc>
            </a:pPr>
          </a:p>
        </p:txBody>
      </p:sp>
      <p:sp>
        <p:nvSpPr>
          <p:cNvPr name="Freeform 7" id="7"/>
          <p:cNvSpPr/>
          <p:nvPr/>
        </p:nvSpPr>
        <p:spPr>
          <a:xfrm flipH="false" flipV="false" rot="0">
            <a:off x="1756591" y="5991377"/>
            <a:ext cx="3828936" cy="3266923"/>
          </a:xfrm>
          <a:custGeom>
            <a:avLst/>
            <a:gdLst/>
            <a:ahLst/>
            <a:cxnLst/>
            <a:rect r="r" b="b" t="t" l="l"/>
            <a:pathLst>
              <a:path h="3266923" w="3828936">
                <a:moveTo>
                  <a:pt x="0" y="0"/>
                </a:moveTo>
                <a:lnTo>
                  <a:pt x="3828936" y="0"/>
                </a:lnTo>
                <a:lnTo>
                  <a:pt x="3828936" y="3266923"/>
                </a:lnTo>
                <a:lnTo>
                  <a:pt x="0" y="3266923"/>
                </a:lnTo>
                <a:lnTo>
                  <a:pt x="0" y="0"/>
                </a:lnTo>
                <a:close/>
              </a:path>
            </a:pathLst>
          </a:custGeom>
          <a:blipFill>
            <a:blip r:embed="rId3">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7312495" y="2008622"/>
            <a:ext cx="3828936" cy="3266923"/>
          </a:xfrm>
          <a:custGeom>
            <a:avLst/>
            <a:gdLst/>
            <a:ahLst/>
            <a:cxnLst/>
            <a:rect r="r" b="b" t="t" l="l"/>
            <a:pathLst>
              <a:path h="3266923" w="3828936">
                <a:moveTo>
                  <a:pt x="0" y="0"/>
                </a:moveTo>
                <a:lnTo>
                  <a:pt x="3828936" y="0"/>
                </a:lnTo>
                <a:lnTo>
                  <a:pt x="3828936" y="3266923"/>
                </a:lnTo>
                <a:lnTo>
                  <a:pt x="0" y="326692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9" id="9"/>
          <p:cNvSpPr txBox="true"/>
          <p:nvPr/>
        </p:nvSpPr>
        <p:spPr>
          <a:xfrm rot="0">
            <a:off x="1936004" y="6695580"/>
            <a:ext cx="3409426" cy="1812636"/>
          </a:xfrm>
          <a:prstGeom prst="rect">
            <a:avLst/>
          </a:prstGeom>
        </p:spPr>
        <p:txBody>
          <a:bodyPr anchor="t" rtlCol="false" tIns="0" lIns="0" bIns="0" rIns="0">
            <a:spAutoFit/>
          </a:bodyPr>
          <a:lstStyle/>
          <a:p>
            <a:pPr algn="ctr">
              <a:lnSpc>
                <a:spcPts val="4301"/>
              </a:lnSpc>
            </a:pPr>
          </a:p>
          <a:p>
            <a:pPr algn="ctr">
              <a:lnSpc>
                <a:spcPts val="4301"/>
              </a:lnSpc>
            </a:pPr>
            <a:r>
              <a:rPr lang="en-US" sz="3072" b="true">
                <a:solidFill>
                  <a:srgbClr val="FFFFFF"/>
                </a:solidFill>
                <a:latin typeface="Poppins Bold"/>
                <a:ea typeface="Poppins Bold"/>
                <a:cs typeface="Poppins Bold"/>
                <a:sym typeface="Poppins Bold"/>
              </a:rPr>
              <a:t>Vision &amp; Control System</a:t>
            </a:r>
          </a:p>
          <a:p>
            <a:pPr algn="ctr">
              <a:lnSpc>
                <a:spcPts val="4301"/>
              </a:lnSpc>
            </a:pPr>
          </a:p>
        </p:txBody>
      </p:sp>
      <p:sp>
        <p:nvSpPr>
          <p:cNvPr name="Freeform 10" id="10"/>
          <p:cNvSpPr/>
          <p:nvPr/>
        </p:nvSpPr>
        <p:spPr>
          <a:xfrm flipH="false" flipV="false" rot="0">
            <a:off x="12868389" y="2008622"/>
            <a:ext cx="3828936" cy="3266923"/>
          </a:xfrm>
          <a:custGeom>
            <a:avLst/>
            <a:gdLst/>
            <a:ahLst/>
            <a:cxnLst/>
            <a:rect r="r" b="b" t="t" l="l"/>
            <a:pathLst>
              <a:path h="3266923" w="3828936">
                <a:moveTo>
                  <a:pt x="0" y="0"/>
                </a:moveTo>
                <a:lnTo>
                  <a:pt x="3828936" y="0"/>
                </a:lnTo>
                <a:lnTo>
                  <a:pt x="3828936" y="3266923"/>
                </a:lnTo>
                <a:lnTo>
                  <a:pt x="0" y="326692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1" id="11"/>
          <p:cNvSpPr/>
          <p:nvPr/>
        </p:nvSpPr>
        <p:spPr>
          <a:xfrm flipH="false" flipV="false" rot="0">
            <a:off x="7380027" y="5991377"/>
            <a:ext cx="3828936" cy="3266923"/>
          </a:xfrm>
          <a:custGeom>
            <a:avLst/>
            <a:gdLst/>
            <a:ahLst/>
            <a:cxnLst/>
            <a:rect r="r" b="b" t="t" l="l"/>
            <a:pathLst>
              <a:path h="3266923" w="3828936">
                <a:moveTo>
                  <a:pt x="0" y="0"/>
                </a:moveTo>
                <a:lnTo>
                  <a:pt x="3828936" y="0"/>
                </a:lnTo>
                <a:lnTo>
                  <a:pt x="3828936" y="3266923"/>
                </a:lnTo>
                <a:lnTo>
                  <a:pt x="0" y="326692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2" id="12"/>
          <p:cNvSpPr txBox="true"/>
          <p:nvPr/>
        </p:nvSpPr>
        <p:spPr>
          <a:xfrm rot="0">
            <a:off x="7920504" y="6381626"/>
            <a:ext cx="2747982" cy="2922299"/>
          </a:xfrm>
          <a:prstGeom prst="rect">
            <a:avLst/>
          </a:prstGeom>
        </p:spPr>
        <p:txBody>
          <a:bodyPr anchor="t" rtlCol="false" tIns="0" lIns="0" bIns="0" rIns="0">
            <a:spAutoFit/>
          </a:bodyPr>
          <a:lstStyle/>
          <a:p>
            <a:pPr algn="ctr">
              <a:lnSpc>
                <a:spcPts val="4301"/>
              </a:lnSpc>
            </a:pPr>
          </a:p>
          <a:p>
            <a:pPr algn="ctr">
              <a:lnSpc>
                <a:spcPts val="4301"/>
              </a:lnSpc>
            </a:pPr>
            <a:r>
              <a:rPr lang="en-US" sz="3072" b="true">
                <a:solidFill>
                  <a:srgbClr val="FFFFFF"/>
                </a:solidFill>
                <a:latin typeface="Poppins Bold"/>
                <a:ea typeface="Poppins Bold"/>
                <a:cs typeface="Poppins Bold"/>
                <a:sym typeface="Poppins Bold"/>
              </a:rPr>
              <a:t>Testing &amp; Results</a:t>
            </a:r>
          </a:p>
          <a:p>
            <a:pPr algn="ctr">
              <a:lnSpc>
                <a:spcPts val="4301"/>
              </a:lnSpc>
            </a:pPr>
          </a:p>
          <a:p>
            <a:pPr algn="ctr">
              <a:lnSpc>
                <a:spcPts val="4301"/>
              </a:lnSpc>
            </a:pPr>
          </a:p>
        </p:txBody>
      </p:sp>
      <p:sp>
        <p:nvSpPr>
          <p:cNvPr name="Freeform 13" id="13"/>
          <p:cNvSpPr/>
          <p:nvPr/>
        </p:nvSpPr>
        <p:spPr>
          <a:xfrm flipH="false" flipV="false" rot="0">
            <a:off x="12868389" y="5991377"/>
            <a:ext cx="3828936" cy="3266923"/>
          </a:xfrm>
          <a:custGeom>
            <a:avLst/>
            <a:gdLst/>
            <a:ahLst/>
            <a:cxnLst/>
            <a:rect r="r" b="b" t="t" l="l"/>
            <a:pathLst>
              <a:path h="3266923" w="3828936">
                <a:moveTo>
                  <a:pt x="0" y="0"/>
                </a:moveTo>
                <a:lnTo>
                  <a:pt x="3828936" y="0"/>
                </a:lnTo>
                <a:lnTo>
                  <a:pt x="3828936" y="3266923"/>
                </a:lnTo>
                <a:lnTo>
                  <a:pt x="0" y="326692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4" id="14"/>
          <p:cNvSpPr txBox="true"/>
          <p:nvPr/>
        </p:nvSpPr>
        <p:spPr>
          <a:xfrm rot="0">
            <a:off x="12999653" y="7047833"/>
            <a:ext cx="3693871" cy="2248567"/>
          </a:xfrm>
          <a:prstGeom prst="rect">
            <a:avLst/>
          </a:prstGeom>
        </p:spPr>
        <p:txBody>
          <a:bodyPr anchor="t" rtlCol="false" tIns="0" lIns="0" bIns="0" rIns="0">
            <a:spAutoFit/>
          </a:bodyPr>
          <a:lstStyle/>
          <a:p>
            <a:pPr algn="ctr">
              <a:lnSpc>
                <a:spcPts val="4163"/>
              </a:lnSpc>
            </a:pPr>
            <a:r>
              <a:rPr lang="en-US" sz="2973" b="true">
                <a:solidFill>
                  <a:srgbClr val="FFFFFF"/>
                </a:solidFill>
                <a:latin typeface="Poppins Bold"/>
                <a:ea typeface="Poppins Bold"/>
                <a:cs typeface="Poppins Bold"/>
                <a:sym typeface="Poppins Bold"/>
              </a:rPr>
              <a:t>Conclusion &amp; Future Work </a:t>
            </a:r>
          </a:p>
          <a:p>
            <a:pPr algn="ctr">
              <a:lnSpc>
                <a:spcPts val="4163"/>
              </a:lnSpc>
            </a:pPr>
          </a:p>
          <a:p>
            <a:pPr algn="ctr">
              <a:lnSpc>
                <a:spcPts val="4163"/>
              </a:lnSpc>
            </a:pPr>
          </a:p>
        </p:txBody>
      </p:sp>
      <p:sp>
        <p:nvSpPr>
          <p:cNvPr name="TextBox 15" id="15"/>
          <p:cNvSpPr txBox="true"/>
          <p:nvPr/>
        </p:nvSpPr>
        <p:spPr>
          <a:xfrm rot="0">
            <a:off x="13205812" y="2399938"/>
            <a:ext cx="3289163" cy="2379374"/>
          </a:xfrm>
          <a:prstGeom prst="rect">
            <a:avLst/>
          </a:prstGeom>
        </p:spPr>
        <p:txBody>
          <a:bodyPr anchor="t" rtlCol="false" tIns="0" lIns="0" bIns="0" rIns="0">
            <a:spAutoFit/>
          </a:bodyPr>
          <a:lstStyle/>
          <a:p>
            <a:pPr algn="ctr">
              <a:lnSpc>
                <a:spcPts val="4301"/>
              </a:lnSpc>
            </a:pPr>
          </a:p>
          <a:p>
            <a:pPr algn="ctr">
              <a:lnSpc>
                <a:spcPts val="4301"/>
              </a:lnSpc>
            </a:pPr>
            <a:r>
              <a:rPr lang="en-US" sz="3072" b="true">
                <a:solidFill>
                  <a:srgbClr val="FFFFFF"/>
                </a:solidFill>
                <a:latin typeface="Poppins Bold"/>
                <a:ea typeface="Poppins Bold"/>
                <a:cs typeface="Poppins Bold"/>
                <a:sym typeface="Poppins Bold"/>
              </a:rPr>
              <a:t>Bill of Materials</a:t>
            </a:r>
          </a:p>
          <a:p>
            <a:pPr algn="ctr">
              <a:lnSpc>
                <a:spcPts val="4301"/>
              </a:lnSpc>
            </a:pPr>
          </a:p>
        </p:txBody>
      </p:sp>
      <p:sp>
        <p:nvSpPr>
          <p:cNvPr name="TextBox 16" id="16"/>
          <p:cNvSpPr txBox="true"/>
          <p:nvPr/>
        </p:nvSpPr>
        <p:spPr>
          <a:xfrm rot="0">
            <a:off x="7582376" y="2671401"/>
            <a:ext cx="3289163" cy="1836449"/>
          </a:xfrm>
          <a:prstGeom prst="rect">
            <a:avLst/>
          </a:prstGeom>
        </p:spPr>
        <p:txBody>
          <a:bodyPr anchor="t" rtlCol="false" tIns="0" lIns="0" bIns="0" rIns="0">
            <a:spAutoFit/>
          </a:bodyPr>
          <a:lstStyle/>
          <a:p>
            <a:pPr algn="ctr">
              <a:lnSpc>
                <a:spcPts val="4301"/>
              </a:lnSpc>
            </a:pPr>
          </a:p>
          <a:p>
            <a:pPr algn="ctr">
              <a:lnSpc>
                <a:spcPts val="4301"/>
              </a:lnSpc>
            </a:pPr>
            <a:r>
              <a:rPr lang="en-US" sz="3072" b="true">
                <a:solidFill>
                  <a:srgbClr val="FFFFFF"/>
                </a:solidFill>
                <a:latin typeface="Poppins Bold"/>
                <a:ea typeface="Poppins Bold"/>
                <a:cs typeface="Poppins Bold"/>
                <a:sym typeface="Poppins Bold"/>
              </a:rPr>
              <a:t>System Design</a:t>
            </a:r>
          </a:p>
          <a:p>
            <a:pPr algn="ctr">
              <a:lnSpc>
                <a:spcPts val="4301"/>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8700" y="714375"/>
            <a:ext cx="10850461" cy="1122464"/>
          </a:xfrm>
          <a:prstGeom prst="rect">
            <a:avLst/>
          </a:prstGeom>
        </p:spPr>
        <p:txBody>
          <a:bodyPr anchor="t" rtlCol="false" tIns="0" lIns="0" bIns="0" rIns="0">
            <a:spAutoFit/>
          </a:bodyPr>
          <a:lstStyle/>
          <a:p>
            <a:pPr algn="l">
              <a:lnSpc>
                <a:spcPts val="7430"/>
              </a:lnSpc>
            </a:pPr>
            <a:r>
              <a:rPr lang="en-US" sz="5307" b="true">
                <a:solidFill>
                  <a:srgbClr val="000000"/>
                </a:solidFill>
                <a:latin typeface="League Spartan"/>
                <a:ea typeface="League Spartan"/>
                <a:cs typeface="League Spartan"/>
                <a:sym typeface="League Spartan"/>
              </a:rPr>
              <a:t>BACKGROUND &amp; MOTIVATION</a:t>
            </a:r>
          </a:p>
        </p:txBody>
      </p:sp>
      <p:sp>
        <p:nvSpPr>
          <p:cNvPr name="TextBox 5" id="5"/>
          <p:cNvSpPr txBox="true"/>
          <p:nvPr/>
        </p:nvSpPr>
        <p:spPr>
          <a:xfrm rot="0">
            <a:off x="843877" y="2737533"/>
            <a:ext cx="16600237" cy="4583335"/>
          </a:xfrm>
          <a:prstGeom prst="rect">
            <a:avLst/>
          </a:prstGeom>
        </p:spPr>
        <p:txBody>
          <a:bodyPr anchor="t" rtlCol="false" tIns="0" lIns="0" bIns="0" rIns="0">
            <a:spAutoFit/>
          </a:bodyPr>
          <a:lstStyle/>
          <a:p>
            <a:pPr algn="l">
              <a:lnSpc>
                <a:spcPts val="3890"/>
              </a:lnSpc>
            </a:pPr>
            <a:r>
              <a:rPr lang="en-US" sz="2778">
                <a:solidFill>
                  <a:srgbClr val="000000"/>
                </a:solidFill>
                <a:latin typeface="Poppins"/>
                <a:ea typeface="Poppins"/>
                <a:cs typeface="Poppins"/>
                <a:sym typeface="Poppins"/>
              </a:rPr>
              <a:t>Why This Project?</a:t>
            </a:r>
          </a:p>
          <a:p>
            <a:pPr algn="l">
              <a:lnSpc>
                <a:spcPts val="3890"/>
              </a:lnSpc>
            </a:pPr>
            <a:r>
              <a:rPr lang="en-US" sz="2778">
                <a:solidFill>
                  <a:srgbClr val="000000"/>
                </a:solidFill>
                <a:latin typeface="Poppins"/>
                <a:ea typeface="Poppins"/>
                <a:cs typeface="Poppins"/>
                <a:sym typeface="Poppins"/>
              </a:rPr>
              <a:t>• Industrial pick-and-place systems must do more than move parts.</a:t>
            </a:r>
          </a:p>
          <a:p>
            <a:pPr algn="l">
              <a:lnSpc>
                <a:spcPts val="3890"/>
              </a:lnSpc>
            </a:pPr>
          </a:p>
          <a:p>
            <a:pPr algn="l">
              <a:lnSpc>
                <a:spcPts val="3890"/>
              </a:lnSpc>
            </a:pPr>
            <a:r>
              <a:rPr lang="en-US" sz="2778">
                <a:solidFill>
                  <a:srgbClr val="000000"/>
                </a:solidFill>
                <a:latin typeface="Poppins"/>
                <a:ea typeface="Poppins"/>
                <a:cs typeface="Poppins"/>
                <a:sym typeface="Poppins"/>
              </a:rPr>
              <a:t>• Real assembly cells must verify staging, gripping, placement, and failures.</a:t>
            </a:r>
          </a:p>
          <a:p>
            <a:pPr algn="l">
              <a:lnSpc>
                <a:spcPts val="3890"/>
              </a:lnSpc>
            </a:pPr>
          </a:p>
          <a:p>
            <a:pPr algn="l">
              <a:lnSpc>
                <a:spcPts val="3890"/>
              </a:lnSpc>
            </a:pPr>
            <a:r>
              <a:rPr lang="en-US" sz="2778">
                <a:solidFill>
                  <a:srgbClr val="000000"/>
                </a:solidFill>
                <a:latin typeface="Poppins"/>
                <a:ea typeface="Poppins"/>
                <a:cs typeface="Poppins"/>
                <a:sym typeface="Poppins"/>
              </a:rPr>
              <a:t>• Timing-based systems assume success instead of confirming it.</a:t>
            </a:r>
          </a:p>
          <a:p>
            <a:pPr algn="l">
              <a:lnSpc>
                <a:spcPts val="3890"/>
              </a:lnSpc>
            </a:pPr>
          </a:p>
          <a:p>
            <a:pPr algn="l">
              <a:lnSpc>
                <a:spcPts val="3890"/>
              </a:lnSpc>
            </a:pPr>
            <a:r>
              <a:rPr lang="en-US" sz="2778">
                <a:solidFill>
                  <a:srgbClr val="000000"/>
                </a:solidFill>
                <a:latin typeface="Poppins"/>
                <a:ea typeface="Poppins"/>
                <a:cs typeface="Poppins"/>
                <a:sym typeface="Poppins"/>
              </a:rPr>
              <a:t>• The goal is a machine that verifies every stage rather than relying on assumptions.</a:t>
            </a:r>
          </a:p>
          <a:p>
            <a:pPr algn="l">
              <a:lnSpc>
                <a:spcPts val="4310"/>
              </a:lnSpc>
            </a:pPr>
          </a:p>
        </p:txBody>
      </p:sp>
      <p:grpSp>
        <p:nvGrpSpPr>
          <p:cNvPr name="Group 6" id="6"/>
          <p:cNvGrpSpPr/>
          <p:nvPr/>
        </p:nvGrpSpPr>
        <p:grpSpPr>
          <a:xfrm rot="0">
            <a:off x="341262" y="8285112"/>
            <a:ext cx="1725073" cy="1684306"/>
            <a:chOff x="0" y="0"/>
            <a:chExt cx="2300097" cy="2245741"/>
          </a:xfrm>
        </p:grpSpPr>
        <p:sp>
          <p:nvSpPr>
            <p:cNvPr name="Freeform 7" id="7"/>
            <p:cNvSpPr/>
            <p:nvPr/>
          </p:nvSpPr>
          <p:spPr>
            <a:xfrm flipH="false" flipV="false" rot="0">
              <a:off x="0" y="0"/>
              <a:ext cx="2300097" cy="2245741"/>
            </a:xfrm>
            <a:custGeom>
              <a:avLst/>
              <a:gdLst/>
              <a:ahLst/>
              <a:cxnLst/>
              <a:rect r="r" b="b" t="t" l="l"/>
              <a:pathLst>
                <a:path h="2245741" w="2300097">
                  <a:moveTo>
                    <a:pt x="0" y="0"/>
                  </a:moveTo>
                  <a:lnTo>
                    <a:pt x="2300097" y="0"/>
                  </a:lnTo>
                  <a:lnTo>
                    <a:pt x="2300097" y="2245741"/>
                  </a:lnTo>
                  <a:lnTo>
                    <a:pt x="0" y="2245741"/>
                  </a:lnTo>
                  <a:lnTo>
                    <a:pt x="0" y="0"/>
                  </a:lnTo>
                  <a:close/>
                </a:path>
              </a:pathLst>
            </a:custGeom>
            <a:blipFill>
              <a:blip r:embed="rId3"/>
              <a:stretch>
                <a:fillRect l="0" t="-31" r="0" b="-31"/>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THE PROBLEM</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WHAT AN OPEN-LOOP MACHINE CANNOT SEE</a:t>
            </a:r>
          </a:p>
        </p:txBody>
      </p:sp>
      <p:sp>
        <p:nvSpPr>
          <p:cNvPr name="TextBox 6" id="6"/>
          <p:cNvSpPr txBox="true"/>
          <p:nvPr/>
        </p:nvSpPr>
        <p:spPr>
          <a:xfrm rot="0">
            <a:off x="1024128" y="2720340"/>
            <a:ext cx="14630400" cy="662940"/>
          </a:xfrm>
          <a:prstGeom prst="rect">
            <a:avLst/>
          </a:prstGeom>
        </p:spPr>
        <p:txBody>
          <a:bodyPr anchor="t" rtlCol="false" tIns="0" lIns="0" bIns="0" rIns="0">
            <a:spAutoFit/>
          </a:bodyPr>
          <a:lstStyle/>
          <a:p>
            <a:pPr algn="l">
              <a:lnSpc>
                <a:spcPts val="3219"/>
              </a:lnSpc>
            </a:pPr>
            <a:r>
              <a:rPr lang="en-US" sz="2300">
                <a:solidFill>
                  <a:srgbClr val="303642"/>
                </a:solidFill>
                <a:latin typeface="Poppins"/>
                <a:ea typeface="Poppins"/>
                <a:cs typeface="Poppins"/>
                <a:sym typeface="Poppins"/>
              </a:rPr>
              <a:t>Stacking is sequential: block 7 has to be right or block 18 falls off it. A timing-based machine cannot tell success from failure, so it never stops — it turns one silent failure into a pile.</a:t>
            </a:r>
          </a:p>
        </p:txBody>
      </p:sp>
      <p:grpSp>
        <p:nvGrpSpPr>
          <p:cNvPr name="Group 7" id="7"/>
          <p:cNvGrpSpPr/>
          <p:nvPr/>
        </p:nvGrpSpPr>
        <p:grpSpPr>
          <a:xfrm rot="0">
            <a:off x="1024128" y="3977640"/>
            <a:ext cx="786384" cy="786384"/>
            <a:chOff x="0" y="0"/>
            <a:chExt cx="1048512" cy="1048512"/>
          </a:xfrm>
        </p:grpSpPr>
        <p:sp>
          <p:nvSpPr>
            <p:cNvPr name="Freeform 8" id="8"/>
            <p:cNvSpPr/>
            <p:nvPr/>
          </p:nvSpPr>
          <p:spPr>
            <a:xfrm flipH="false" flipV="false" rot="0">
              <a:off x="0" y="0"/>
              <a:ext cx="1048512" cy="1048512"/>
            </a:xfrm>
            <a:custGeom>
              <a:avLst/>
              <a:gdLst/>
              <a:ahLst/>
              <a:cxnLst/>
              <a:rect r="r" b="b" t="t" l="l"/>
              <a:pathLst>
                <a:path h="1048512" w="1048512">
                  <a:moveTo>
                    <a:pt x="0" y="524256"/>
                  </a:moveTo>
                  <a:cubicBezTo>
                    <a:pt x="0" y="234696"/>
                    <a:pt x="234696" y="0"/>
                    <a:pt x="524256" y="0"/>
                  </a:cubicBezTo>
                  <a:cubicBezTo>
                    <a:pt x="813816" y="0"/>
                    <a:pt x="1048512" y="234696"/>
                    <a:pt x="1048512" y="524256"/>
                  </a:cubicBezTo>
                  <a:cubicBezTo>
                    <a:pt x="1048512" y="813816"/>
                    <a:pt x="813816" y="1048512"/>
                    <a:pt x="524256" y="1048512"/>
                  </a:cubicBezTo>
                  <a:cubicBezTo>
                    <a:pt x="234696" y="1048512"/>
                    <a:pt x="0" y="813816"/>
                    <a:pt x="0" y="524256"/>
                  </a:cubicBezTo>
                  <a:close/>
                </a:path>
              </a:pathLst>
            </a:custGeom>
            <a:solidFill>
              <a:srgbClr val="E5E5E5"/>
            </a:solidFill>
          </p:spPr>
        </p:sp>
      </p:grpSp>
      <p:sp>
        <p:nvSpPr>
          <p:cNvPr name="TextBox 9" id="9"/>
          <p:cNvSpPr txBox="true"/>
          <p:nvPr/>
        </p:nvSpPr>
        <p:spPr>
          <a:xfrm rot="0">
            <a:off x="1024128" y="4181094"/>
            <a:ext cx="786384" cy="748284"/>
          </a:xfrm>
          <a:prstGeom prst="rect">
            <a:avLst/>
          </a:prstGeom>
        </p:spPr>
        <p:txBody>
          <a:bodyPr anchor="t" rtlCol="false" tIns="0" lIns="0" bIns="0" rIns="0">
            <a:spAutoFit/>
          </a:bodyPr>
          <a:lstStyle/>
          <a:p>
            <a:pPr algn="ctr">
              <a:lnSpc>
                <a:spcPts val="3300"/>
              </a:lnSpc>
            </a:pPr>
            <a:r>
              <a:rPr lang="en-US" sz="3000">
                <a:solidFill>
                  <a:srgbClr val="000000"/>
                </a:solidFill>
                <a:latin typeface="League Spartan"/>
                <a:ea typeface="League Spartan"/>
                <a:cs typeface="League Spartan"/>
                <a:sym typeface="League Spartan"/>
              </a:rPr>
              <a:t>1</a:t>
            </a:r>
          </a:p>
        </p:txBody>
      </p:sp>
      <p:sp>
        <p:nvSpPr>
          <p:cNvPr name="TextBox 10" id="10"/>
          <p:cNvSpPr txBox="true"/>
          <p:nvPr/>
        </p:nvSpPr>
        <p:spPr>
          <a:xfrm rot="0">
            <a:off x="2121408" y="3976878"/>
            <a:ext cx="14538960" cy="476250"/>
          </a:xfrm>
          <a:prstGeom prst="rect">
            <a:avLst/>
          </a:prstGeom>
        </p:spPr>
        <p:txBody>
          <a:bodyPr anchor="t" rtlCol="false" tIns="0" lIns="0" bIns="0" rIns="0">
            <a:spAutoFit/>
          </a:bodyPr>
          <a:lstStyle/>
          <a:p>
            <a:pPr algn="l">
              <a:lnSpc>
                <a:spcPts val="2760"/>
              </a:lnSpc>
            </a:pPr>
            <a:r>
              <a:rPr lang="en-US" sz="2300" b="true">
                <a:solidFill>
                  <a:srgbClr val="1E40AF"/>
                </a:solidFill>
                <a:latin typeface="Poppins Bold"/>
                <a:ea typeface="Poppins Bold"/>
                <a:cs typeface="Poppins Bold"/>
                <a:sym typeface="Poppins Bold"/>
              </a:rPr>
              <a:t>A block that was never staged</a:t>
            </a:r>
          </a:p>
        </p:txBody>
      </p:sp>
      <p:sp>
        <p:nvSpPr>
          <p:cNvPr name="TextBox 11" id="11"/>
          <p:cNvSpPr txBox="true"/>
          <p:nvPr/>
        </p:nvSpPr>
        <p:spPr>
          <a:xfrm rot="0">
            <a:off x="2121408" y="4358640"/>
            <a:ext cx="14538960" cy="533400"/>
          </a:xfrm>
          <a:prstGeom prst="rect">
            <a:avLst/>
          </a:prstGeom>
        </p:spPr>
        <p:txBody>
          <a:bodyPr anchor="t" rtlCol="false" tIns="0" lIns="0" bIns="0" rIns="0">
            <a:spAutoFit/>
          </a:bodyPr>
          <a:lstStyle/>
          <a:p>
            <a:pPr algn="l">
              <a:lnSpc>
                <a:spcPts val="2535"/>
              </a:lnSpc>
            </a:pPr>
            <a:r>
              <a:rPr lang="en-US" sz="1950">
                <a:solidFill>
                  <a:srgbClr val="303642"/>
                </a:solidFill>
                <a:latin typeface="Poppins"/>
                <a:ea typeface="Poppins"/>
                <a:cs typeface="Poppins"/>
                <a:sym typeface="Poppins"/>
              </a:rPr>
              <a:t>The operator confirms the pickup area is loaded. Nothing checks. The claw closes on nothing and the cycle reports success.</a:t>
            </a:r>
          </a:p>
        </p:txBody>
      </p:sp>
      <p:grpSp>
        <p:nvGrpSpPr>
          <p:cNvPr name="Group 12" id="12"/>
          <p:cNvGrpSpPr/>
          <p:nvPr/>
        </p:nvGrpSpPr>
        <p:grpSpPr>
          <a:xfrm rot="0">
            <a:off x="1024128" y="5143500"/>
            <a:ext cx="786384" cy="786384"/>
            <a:chOff x="0" y="0"/>
            <a:chExt cx="1048512" cy="1048512"/>
          </a:xfrm>
        </p:grpSpPr>
        <p:sp>
          <p:nvSpPr>
            <p:cNvPr name="Freeform 13" id="13"/>
            <p:cNvSpPr/>
            <p:nvPr/>
          </p:nvSpPr>
          <p:spPr>
            <a:xfrm flipH="false" flipV="false" rot="0">
              <a:off x="0" y="0"/>
              <a:ext cx="1048512" cy="1048512"/>
            </a:xfrm>
            <a:custGeom>
              <a:avLst/>
              <a:gdLst/>
              <a:ahLst/>
              <a:cxnLst/>
              <a:rect r="r" b="b" t="t" l="l"/>
              <a:pathLst>
                <a:path h="1048512" w="1048512">
                  <a:moveTo>
                    <a:pt x="0" y="524256"/>
                  </a:moveTo>
                  <a:cubicBezTo>
                    <a:pt x="0" y="234696"/>
                    <a:pt x="234696" y="0"/>
                    <a:pt x="524256" y="0"/>
                  </a:cubicBezTo>
                  <a:cubicBezTo>
                    <a:pt x="813816" y="0"/>
                    <a:pt x="1048512" y="234696"/>
                    <a:pt x="1048512" y="524256"/>
                  </a:cubicBezTo>
                  <a:cubicBezTo>
                    <a:pt x="1048512" y="813816"/>
                    <a:pt x="813816" y="1048512"/>
                    <a:pt x="524256" y="1048512"/>
                  </a:cubicBezTo>
                  <a:cubicBezTo>
                    <a:pt x="234696" y="1048512"/>
                    <a:pt x="0" y="813816"/>
                    <a:pt x="0" y="524256"/>
                  </a:cubicBezTo>
                  <a:close/>
                </a:path>
              </a:pathLst>
            </a:custGeom>
            <a:solidFill>
              <a:srgbClr val="E5E5E5"/>
            </a:solidFill>
          </p:spPr>
        </p:sp>
      </p:grpSp>
      <p:sp>
        <p:nvSpPr>
          <p:cNvPr name="TextBox 14" id="14"/>
          <p:cNvSpPr txBox="true"/>
          <p:nvPr/>
        </p:nvSpPr>
        <p:spPr>
          <a:xfrm rot="0">
            <a:off x="1024128" y="5346954"/>
            <a:ext cx="786384" cy="438150"/>
          </a:xfrm>
          <a:prstGeom prst="rect">
            <a:avLst/>
          </a:prstGeom>
        </p:spPr>
        <p:txBody>
          <a:bodyPr anchor="t" rtlCol="false" tIns="0" lIns="0" bIns="0" rIns="0">
            <a:spAutoFit/>
          </a:bodyPr>
          <a:lstStyle/>
          <a:p>
            <a:pPr algn="ctr">
              <a:lnSpc>
                <a:spcPts val="3300"/>
              </a:lnSpc>
            </a:pPr>
            <a:r>
              <a:rPr lang="en-US" sz="3000">
                <a:solidFill>
                  <a:srgbClr val="000000"/>
                </a:solidFill>
                <a:latin typeface="League Spartan"/>
                <a:ea typeface="League Spartan"/>
                <a:cs typeface="League Spartan"/>
                <a:sym typeface="League Spartan"/>
              </a:rPr>
              <a:t>2</a:t>
            </a:r>
          </a:p>
        </p:txBody>
      </p:sp>
      <p:sp>
        <p:nvSpPr>
          <p:cNvPr name="TextBox 15" id="15"/>
          <p:cNvSpPr txBox="true"/>
          <p:nvPr/>
        </p:nvSpPr>
        <p:spPr>
          <a:xfrm rot="0">
            <a:off x="2121408" y="5142738"/>
            <a:ext cx="14538960" cy="476250"/>
          </a:xfrm>
          <a:prstGeom prst="rect">
            <a:avLst/>
          </a:prstGeom>
        </p:spPr>
        <p:txBody>
          <a:bodyPr anchor="t" rtlCol="false" tIns="0" lIns="0" bIns="0" rIns="0">
            <a:spAutoFit/>
          </a:bodyPr>
          <a:lstStyle/>
          <a:p>
            <a:pPr algn="l">
              <a:lnSpc>
                <a:spcPts val="2760"/>
              </a:lnSpc>
            </a:pPr>
            <a:r>
              <a:rPr lang="en-US" sz="2300" b="true">
                <a:solidFill>
                  <a:srgbClr val="1E40AF"/>
                </a:solidFill>
                <a:latin typeface="Poppins Bold"/>
                <a:ea typeface="Poppins Bold"/>
                <a:cs typeface="Poppins Bold"/>
                <a:sym typeface="Poppins Bold"/>
              </a:rPr>
              <a:t>A block that lands off its cell — or moves after it lands</a:t>
            </a:r>
          </a:p>
        </p:txBody>
      </p:sp>
      <p:sp>
        <p:nvSpPr>
          <p:cNvPr name="TextBox 16" id="16"/>
          <p:cNvSpPr txBox="true"/>
          <p:nvPr/>
        </p:nvSpPr>
        <p:spPr>
          <a:xfrm rot="0">
            <a:off x="2121408" y="5524500"/>
            <a:ext cx="14538960" cy="533400"/>
          </a:xfrm>
          <a:prstGeom prst="rect">
            <a:avLst/>
          </a:prstGeom>
        </p:spPr>
        <p:txBody>
          <a:bodyPr anchor="t" rtlCol="false" tIns="0" lIns="0" bIns="0" rIns="0">
            <a:spAutoFit/>
          </a:bodyPr>
          <a:lstStyle/>
          <a:p>
            <a:pPr algn="l">
              <a:lnSpc>
                <a:spcPts val="2535"/>
              </a:lnSpc>
            </a:pPr>
            <a:r>
              <a:rPr lang="en-US" sz="1950">
                <a:solidFill>
                  <a:srgbClr val="303642"/>
                </a:solidFill>
                <a:latin typeface="Poppins"/>
                <a:ea typeface="Poppins"/>
                <a:cs typeface="Poppins"/>
                <a:sym typeface="Poppins"/>
              </a:rPr>
              <a:t>A knock, a settling stack, a hand. No encoder reports it, and block 18 is stacked on the error.</a:t>
            </a:r>
          </a:p>
        </p:txBody>
      </p:sp>
      <p:grpSp>
        <p:nvGrpSpPr>
          <p:cNvPr name="Group 17" id="17"/>
          <p:cNvGrpSpPr/>
          <p:nvPr/>
        </p:nvGrpSpPr>
        <p:grpSpPr>
          <a:xfrm rot="0">
            <a:off x="1024128" y="6304788"/>
            <a:ext cx="786384" cy="786384"/>
            <a:chOff x="0" y="0"/>
            <a:chExt cx="1048512" cy="1048512"/>
          </a:xfrm>
        </p:grpSpPr>
        <p:sp>
          <p:nvSpPr>
            <p:cNvPr name="Freeform 18" id="18"/>
            <p:cNvSpPr/>
            <p:nvPr/>
          </p:nvSpPr>
          <p:spPr>
            <a:xfrm flipH="false" flipV="false" rot="0">
              <a:off x="0" y="0"/>
              <a:ext cx="1048512" cy="1048512"/>
            </a:xfrm>
            <a:custGeom>
              <a:avLst/>
              <a:gdLst/>
              <a:ahLst/>
              <a:cxnLst/>
              <a:rect r="r" b="b" t="t" l="l"/>
              <a:pathLst>
                <a:path h="1048512" w="1048512">
                  <a:moveTo>
                    <a:pt x="0" y="524256"/>
                  </a:moveTo>
                  <a:cubicBezTo>
                    <a:pt x="0" y="234696"/>
                    <a:pt x="234696" y="0"/>
                    <a:pt x="524256" y="0"/>
                  </a:cubicBezTo>
                  <a:cubicBezTo>
                    <a:pt x="813816" y="0"/>
                    <a:pt x="1048512" y="234696"/>
                    <a:pt x="1048512" y="524256"/>
                  </a:cubicBezTo>
                  <a:cubicBezTo>
                    <a:pt x="1048512" y="813816"/>
                    <a:pt x="813816" y="1048512"/>
                    <a:pt x="524256" y="1048512"/>
                  </a:cubicBezTo>
                  <a:cubicBezTo>
                    <a:pt x="234696" y="1048512"/>
                    <a:pt x="0" y="813816"/>
                    <a:pt x="0" y="524256"/>
                  </a:cubicBezTo>
                  <a:close/>
                </a:path>
              </a:pathLst>
            </a:custGeom>
            <a:solidFill>
              <a:srgbClr val="E5E5E5"/>
            </a:solidFill>
          </p:spPr>
        </p:sp>
      </p:grpSp>
      <p:sp>
        <p:nvSpPr>
          <p:cNvPr name="TextBox 19" id="19"/>
          <p:cNvSpPr txBox="true"/>
          <p:nvPr/>
        </p:nvSpPr>
        <p:spPr>
          <a:xfrm rot="0">
            <a:off x="1024128" y="6508242"/>
            <a:ext cx="786384" cy="438150"/>
          </a:xfrm>
          <a:prstGeom prst="rect">
            <a:avLst/>
          </a:prstGeom>
        </p:spPr>
        <p:txBody>
          <a:bodyPr anchor="t" rtlCol="false" tIns="0" lIns="0" bIns="0" rIns="0">
            <a:spAutoFit/>
          </a:bodyPr>
          <a:lstStyle/>
          <a:p>
            <a:pPr algn="ctr">
              <a:lnSpc>
                <a:spcPts val="3300"/>
              </a:lnSpc>
            </a:pPr>
            <a:r>
              <a:rPr lang="en-US" sz="3000">
                <a:solidFill>
                  <a:srgbClr val="000000"/>
                </a:solidFill>
                <a:latin typeface="League Spartan"/>
                <a:ea typeface="League Spartan"/>
                <a:cs typeface="League Spartan"/>
                <a:sym typeface="League Spartan"/>
              </a:rPr>
              <a:t>3</a:t>
            </a:r>
          </a:p>
        </p:txBody>
      </p:sp>
      <p:sp>
        <p:nvSpPr>
          <p:cNvPr name="TextBox 20" id="20"/>
          <p:cNvSpPr txBox="true"/>
          <p:nvPr/>
        </p:nvSpPr>
        <p:spPr>
          <a:xfrm rot="0">
            <a:off x="2121408" y="6304026"/>
            <a:ext cx="14538960" cy="476250"/>
          </a:xfrm>
          <a:prstGeom prst="rect">
            <a:avLst/>
          </a:prstGeom>
        </p:spPr>
        <p:txBody>
          <a:bodyPr anchor="t" rtlCol="false" tIns="0" lIns="0" bIns="0" rIns="0">
            <a:spAutoFit/>
          </a:bodyPr>
          <a:lstStyle/>
          <a:p>
            <a:pPr algn="l">
              <a:lnSpc>
                <a:spcPts val="2760"/>
              </a:lnSpc>
            </a:pPr>
            <a:r>
              <a:rPr lang="en-US" sz="2300" b="true">
                <a:solidFill>
                  <a:srgbClr val="1E40AF"/>
                </a:solidFill>
                <a:latin typeface="Poppins Bold"/>
                <a:ea typeface="Poppins Bold"/>
                <a:cs typeface="Poppins Bold"/>
                <a:sym typeface="Poppins Bold"/>
              </a:rPr>
              <a:t>Lost steps</a:t>
            </a:r>
          </a:p>
        </p:txBody>
      </p:sp>
      <p:sp>
        <p:nvSpPr>
          <p:cNvPr name="TextBox 21" id="21"/>
          <p:cNvSpPr txBox="true"/>
          <p:nvPr/>
        </p:nvSpPr>
        <p:spPr>
          <a:xfrm rot="0">
            <a:off x="2121408" y="6685788"/>
            <a:ext cx="14538960" cy="533400"/>
          </a:xfrm>
          <a:prstGeom prst="rect">
            <a:avLst/>
          </a:prstGeom>
        </p:spPr>
        <p:txBody>
          <a:bodyPr anchor="t" rtlCol="false" tIns="0" lIns="0" bIns="0" rIns="0">
            <a:spAutoFit/>
          </a:bodyPr>
          <a:lstStyle/>
          <a:p>
            <a:pPr algn="l">
              <a:lnSpc>
                <a:spcPts val="2535"/>
              </a:lnSpc>
            </a:pPr>
            <a:r>
              <a:rPr lang="en-US" sz="1950">
                <a:solidFill>
                  <a:srgbClr val="303642"/>
                </a:solidFill>
                <a:latin typeface="Poppins"/>
                <a:ea typeface="Poppins"/>
                <a:cs typeface="Poppins"/>
                <a:sym typeface="Poppins"/>
              </a:rPr>
              <a:t>Open-loop steppers lose steps against a stall, and nothing in the motor reports it.</a:t>
            </a:r>
          </a:p>
        </p:txBody>
      </p:sp>
      <p:grpSp>
        <p:nvGrpSpPr>
          <p:cNvPr name="Group 22" id="22"/>
          <p:cNvGrpSpPr/>
          <p:nvPr/>
        </p:nvGrpSpPr>
        <p:grpSpPr>
          <a:xfrm rot="0">
            <a:off x="1028700" y="7466076"/>
            <a:ext cx="786384" cy="786384"/>
            <a:chOff x="0" y="0"/>
            <a:chExt cx="1048512" cy="1048512"/>
          </a:xfrm>
        </p:grpSpPr>
        <p:sp>
          <p:nvSpPr>
            <p:cNvPr name="Freeform 23" id="23"/>
            <p:cNvSpPr/>
            <p:nvPr/>
          </p:nvSpPr>
          <p:spPr>
            <a:xfrm flipH="false" flipV="false" rot="0">
              <a:off x="0" y="0"/>
              <a:ext cx="1048512" cy="1048512"/>
            </a:xfrm>
            <a:custGeom>
              <a:avLst/>
              <a:gdLst/>
              <a:ahLst/>
              <a:cxnLst/>
              <a:rect r="r" b="b" t="t" l="l"/>
              <a:pathLst>
                <a:path h="1048512" w="1048512">
                  <a:moveTo>
                    <a:pt x="0" y="524256"/>
                  </a:moveTo>
                  <a:cubicBezTo>
                    <a:pt x="0" y="234696"/>
                    <a:pt x="234696" y="0"/>
                    <a:pt x="524256" y="0"/>
                  </a:cubicBezTo>
                  <a:cubicBezTo>
                    <a:pt x="813816" y="0"/>
                    <a:pt x="1048512" y="234696"/>
                    <a:pt x="1048512" y="524256"/>
                  </a:cubicBezTo>
                  <a:cubicBezTo>
                    <a:pt x="1048512" y="813816"/>
                    <a:pt x="813816" y="1048512"/>
                    <a:pt x="524256" y="1048512"/>
                  </a:cubicBezTo>
                  <a:cubicBezTo>
                    <a:pt x="234696" y="1048512"/>
                    <a:pt x="0" y="813816"/>
                    <a:pt x="0" y="524256"/>
                  </a:cubicBezTo>
                  <a:close/>
                </a:path>
              </a:pathLst>
            </a:custGeom>
            <a:solidFill>
              <a:srgbClr val="E5E5E5"/>
            </a:solidFill>
          </p:spPr>
        </p:sp>
      </p:grpSp>
      <p:sp>
        <p:nvSpPr>
          <p:cNvPr name="TextBox 24" id="24"/>
          <p:cNvSpPr txBox="true"/>
          <p:nvPr/>
        </p:nvSpPr>
        <p:spPr>
          <a:xfrm rot="0">
            <a:off x="1028700" y="7669530"/>
            <a:ext cx="786384" cy="438150"/>
          </a:xfrm>
          <a:prstGeom prst="rect">
            <a:avLst/>
          </a:prstGeom>
        </p:spPr>
        <p:txBody>
          <a:bodyPr anchor="t" rtlCol="false" tIns="0" lIns="0" bIns="0" rIns="0">
            <a:spAutoFit/>
          </a:bodyPr>
          <a:lstStyle/>
          <a:p>
            <a:pPr algn="ctr">
              <a:lnSpc>
                <a:spcPts val="3300"/>
              </a:lnSpc>
            </a:pPr>
            <a:r>
              <a:rPr lang="en-US" sz="3000">
                <a:solidFill>
                  <a:srgbClr val="000000"/>
                </a:solidFill>
                <a:latin typeface="League Spartan"/>
                <a:ea typeface="League Spartan"/>
                <a:cs typeface="League Spartan"/>
                <a:sym typeface="League Spartan"/>
              </a:rPr>
              <a:t>4</a:t>
            </a:r>
          </a:p>
        </p:txBody>
      </p:sp>
      <p:sp>
        <p:nvSpPr>
          <p:cNvPr name="TextBox 25" id="25"/>
          <p:cNvSpPr txBox="true"/>
          <p:nvPr/>
        </p:nvSpPr>
        <p:spPr>
          <a:xfrm rot="0">
            <a:off x="2125980" y="7465314"/>
            <a:ext cx="14538960" cy="476250"/>
          </a:xfrm>
          <a:prstGeom prst="rect">
            <a:avLst/>
          </a:prstGeom>
        </p:spPr>
        <p:txBody>
          <a:bodyPr anchor="t" rtlCol="false" tIns="0" lIns="0" bIns="0" rIns="0">
            <a:spAutoFit/>
          </a:bodyPr>
          <a:lstStyle/>
          <a:p>
            <a:pPr algn="l">
              <a:lnSpc>
                <a:spcPts val="2760"/>
              </a:lnSpc>
            </a:pPr>
            <a:r>
              <a:rPr lang="en-US" sz="2300" b="true">
                <a:solidFill>
                  <a:srgbClr val="1E40AF"/>
                </a:solidFill>
                <a:latin typeface="Poppins Bold"/>
                <a:ea typeface="Poppins Bold"/>
                <a:cs typeface="Poppins Bold"/>
                <a:sym typeface="Poppins Bold"/>
              </a:rPr>
              <a:t>A hand in the workspace, or a controller reset</a:t>
            </a:r>
          </a:p>
        </p:txBody>
      </p:sp>
      <p:sp>
        <p:nvSpPr>
          <p:cNvPr name="TextBox 26" id="26"/>
          <p:cNvSpPr txBox="true"/>
          <p:nvPr/>
        </p:nvSpPr>
        <p:spPr>
          <a:xfrm rot="0">
            <a:off x="2125980" y="7847076"/>
            <a:ext cx="14538960" cy="533400"/>
          </a:xfrm>
          <a:prstGeom prst="rect">
            <a:avLst/>
          </a:prstGeom>
        </p:spPr>
        <p:txBody>
          <a:bodyPr anchor="t" rtlCol="false" tIns="0" lIns="0" bIns="0" rIns="0">
            <a:spAutoFit/>
          </a:bodyPr>
          <a:lstStyle/>
          <a:p>
            <a:pPr algn="l">
              <a:lnSpc>
                <a:spcPts val="2535"/>
              </a:lnSpc>
            </a:pPr>
            <a:r>
              <a:rPr lang="en-US" sz="1950">
                <a:solidFill>
                  <a:srgbClr val="303642"/>
                </a:solidFill>
                <a:latin typeface="Poppins"/>
                <a:ea typeface="Poppins"/>
                <a:cs typeface="Poppins"/>
                <a:sym typeface="Poppins"/>
              </a:rPr>
              <a:t>A person moves a block, or a USB open reboots the board un-homed. The machine's model is silently wrong.</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0" y="-243878"/>
            <a:ext cx="5403647" cy="10617756"/>
          </a:xfrm>
          <a:custGeom>
            <a:avLst/>
            <a:gdLst/>
            <a:ahLst/>
            <a:cxnLst/>
            <a:rect r="r" b="b" t="t" l="l"/>
            <a:pathLst>
              <a:path h="10617756" w="5403647">
                <a:moveTo>
                  <a:pt x="0" y="0"/>
                </a:moveTo>
                <a:lnTo>
                  <a:pt x="5403647" y="0"/>
                </a:lnTo>
                <a:lnTo>
                  <a:pt x="5403647" y="10617756"/>
                </a:lnTo>
                <a:lnTo>
                  <a:pt x="0" y="10617756"/>
                </a:lnTo>
                <a:lnTo>
                  <a:pt x="0" y="0"/>
                </a:lnTo>
                <a:close/>
              </a:path>
            </a:pathLst>
          </a:custGeom>
          <a:blipFill>
            <a:blip r:embed="rId3">
              <a:extLst>
                <a:ext uri="{96DAC541-7B7A-43D3-8B79-37D633B846F1}">
                  <asvg:svgBlip xmlns:asvg="http://schemas.microsoft.com/office/drawing/2016/SVG/main" r:embed="rId4"/>
                </a:ext>
              </a:extLst>
            </a:blip>
            <a:stretch>
              <a:fillRect l="-48" t="0" r="-48" b="0"/>
            </a:stretch>
          </a:blipFill>
        </p:spPr>
      </p:sp>
      <p:sp>
        <p:nvSpPr>
          <p:cNvPr name="Freeform 5" id="5"/>
          <p:cNvSpPr/>
          <p:nvPr/>
        </p:nvSpPr>
        <p:spPr>
          <a:xfrm flipH="false" flipV="false" rot="0">
            <a:off x="4684500" y="1416348"/>
            <a:ext cx="1253109" cy="1253109"/>
          </a:xfrm>
          <a:custGeom>
            <a:avLst/>
            <a:gdLst/>
            <a:ahLst/>
            <a:cxnLst/>
            <a:rect r="r" b="b" t="t" l="l"/>
            <a:pathLst>
              <a:path h="1253109" w="1253109">
                <a:moveTo>
                  <a:pt x="0" y="0"/>
                </a:moveTo>
                <a:lnTo>
                  <a:pt x="1253109" y="0"/>
                </a:lnTo>
                <a:lnTo>
                  <a:pt x="1253109" y="1253109"/>
                </a:lnTo>
                <a:lnTo>
                  <a:pt x="0" y="125310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7487033" y="2378392"/>
            <a:ext cx="1601934" cy="6647488"/>
          </a:xfrm>
          <a:custGeom>
            <a:avLst/>
            <a:gdLst/>
            <a:ahLst/>
            <a:cxnLst/>
            <a:rect r="r" b="b" t="t" l="l"/>
            <a:pathLst>
              <a:path h="6647488" w="1601934">
                <a:moveTo>
                  <a:pt x="0" y="0"/>
                </a:moveTo>
                <a:lnTo>
                  <a:pt x="1601934" y="0"/>
                </a:lnTo>
                <a:lnTo>
                  <a:pt x="1601934" y="6647488"/>
                </a:lnTo>
                <a:lnTo>
                  <a:pt x="0" y="6647488"/>
                </a:lnTo>
                <a:lnTo>
                  <a:pt x="0" y="0"/>
                </a:lnTo>
                <a:close/>
              </a:path>
            </a:pathLst>
          </a:custGeom>
          <a:blipFill>
            <a:blip r:embed="rId7">
              <a:extLst>
                <a:ext uri="{96DAC541-7B7A-43D3-8B79-37D633B846F1}">
                  <asvg:svgBlip xmlns:asvg="http://schemas.microsoft.com/office/drawing/2016/SVG/main" r:embed="rId8"/>
                </a:ext>
              </a:extLst>
            </a:blip>
            <a:stretch>
              <a:fillRect l="-236" t="0" r="-236" b="0"/>
            </a:stretch>
          </a:blipFill>
        </p:spPr>
      </p:sp>
      <p:sp>
        <p:nvSpPr>
          <p:cNvPr name="TextBox 7" id="7"/>
          <p:cNvSpPr txBox="true"/>
          <p:nvPr/>
        </p:nvSpPr>
        <p:spPr>
          <a:xfrm rot="0">
            <a:off x="4801314" y="1603391"/>
            <a:ext cx="1019470" cy="1022023"/>
          </a:xfrm>
          <a:prstGeom prst="rect">
            <a:avLst/>
          </a:prstGeom>
        </p:spPr>
        <p:txBody>
          <a:bodyPr anchor="t" rtlCol="false" tIns="0" lIns="0" bIns="0" rIns="0">
            <a:spAutoFit/>
          </a:bodyPr>
          <a:lstStyle/>
          <a:p>
            <a:pPr algn="ctr">
              <a:lnSpc>
                <a:spcPts val="6844"/>
              </a:lnSpc>
            </a:pPr>
            <a:r>
              <a:rPr lang="en-US" sz="4889">
                <a:solidFill>
                  <a:srgbClr val="000000"/>
                </a:solidFill>
                <a:latin typeface="League Spartan"/>
                <a:ea typeface="League Spartan"/>
                <a:cs typeface="League Spartan"/>
                <a:sym typeface="League Spartan"/>
              </a:rPr>
              <a:t>1</a:t>
            </a:r>
          </a:p>
        </p:txBody>
      </p:sp>
      <p:sp>
        <p:nvSpPr>
          <p:cNvPr name="TextBox 8" id="8"/>
          <p:cNvSpPr txBox="true"/>
          <p:nvPr/>
        </p:nvSpPr>
        <p:spPr>
          <a:xfrm rot="0">
            <a:off x="6094609" y="1240469"/>
            <a:ext cx="11164824" cy="1299848"/>
          </a:xfrm>
          <a:prstGeom prst="rect">
            <a:avLst/>
          </a:prstGeom>
        </p:spPr>
        <p:txBody>
          <a:bodyPr anchor="t" rtlCol="false" tIns="0" lIns="0" bIns="0" rIns="0">
            <a:spAutoFit/>
          </a:bodyPr>
          <a:lstStyle/>
          <a:p>
            <a:pPr algn="l">
              <a:lnSpc>
                <a:spcPts val="4480"/>
              </a:lnSpc>
            </a:pPr>
            <a:r>
              <a:rPr lang="en-US" sz="3200">
                <a:solidFill>
                  <a:srgbClr val="000000"/>
                </a:solidFill>
                <a:latin typeface="Poppins"/>
                <a:ea typeface="Poppins"/>
                <a:cs typeface="Poppins"/>
                <a:sym typeface="Poppins"/>
              </a:rPr>
              <a:t>Develop a robotic assembly cell for repeatable 3D block construction from a browser-designed model.</a:t>
            </a:r>
          </a:p>
        </p:txBody>
      </p:sp>
      <p:sp>
        <p:nvSpPr>
          <p:cNvPr name="TextBox 9" id="9"/>
          <p:cNvSpPr txBox="true"/>
          <p:nvPr/>
        </p:nvSpPr>
        <p:spPr>
          <a:xfrm rot="0">
            <a:off x="115757" y="382133"/>
            <a:ext cx="4977317" cy="909742"/>
          </a:xfrm>
          <a:prstGeom prst="rect">
            <a:avLst/>
          </a:prstGeom>
        </p:spPr>
        <p:txBody>
          <a:bodyPr anchor="t" rtlCol="false" tIns="0" lIns="0" bIns="0" rIns="0">
            <a:spAutoFit/>
          </a:bodyPr>
          <a:lstStyle/>
          <a:p>
            <a:pPr algn="ctr">
              <a:lnSpc>
                <a:spcPts val="6029"/>
              </a:lnSpc>
            </a:pPr>
            <a:r>
              <a:rPr lang="en-US" sz="4308">
                <a:solidFill>
                  <a:srgbClr val="FFFFFF"/>
                </a:solidFill>
                <a:latin typeface="League Spartan"/>
                <a:ea typeface="League Spartan"/>
                <a:cs typeface="League Spartan"/>
                <a:sym typeface="League Spartan"/>
              </a:rPr>
              <a:t>OBJECTIVES</a:t>
            </a:r>
          </a:p>
        </p:txBody>
      </p:sp>
      <p:grpSp>
        <p:nvGrpSpPr>
          <p:cNvPr name="Group 10" id="10"/>
          <p:cNvGrpSpPr/>
          <p:nvPr/>
        </p:nvGrpSpPr>
        <p:grpSpPr>
          <a:xfrm rot="0">
            <a:off x="341262" y="8285112"/>
            <a:ext cx="1725073" cy="1684306"/>
            <a:chOff x="0" y="0"/>
            <a:chExt cx="2300097" cy="2245741"/>
          </a:xfrm>
        </p:grpSpPr>
        <p:sp>
          <p:nvSpPr>
            <p:cNvPr name="Freeform 11" id="11"/>
            <p:cNvSpPr/>
            <p:nvPr/>
          </p:nvSpPr>
          <p:spPr>
            <a:xfrm flipH="false" flipV="false" rot="0">
              <a:off x="0" y="0"/>
              <a:ext cx="2300097" cy="2245741"/>
            </a:xfrm>
            <a:custGeom>
              <a:avLst/>
              <a:gdLst/>
              <a:ahLst/>
              <a:cxnLst/>
              <a:rect r="r" b="b" t="t" l="l"/>
              <a:pathLst>
                <a:path h="2245741" w="2300097">
                  <a:moveTo>
                    <a:pt x="0" y="0"/>
                  </a:moveTo>
                  <a:lnTo>
                    <a:pt x="2300097" y="0"/>
                  </a:lnTo>
                  <a:lnTo>
                    <a:pt x="2300097" y="2245741"/>
                  </a:lnTo>
                  <a:lnTo>
                    <a:pt x="0" y="2245741"/>
                  </a:lnTo>
                  <a:lnTo>
                    <a:pt x="0" y="0"/>
                  </a:lnTo>
                  <a:close/>
                </a:path>
              </a:pathLst>
            </a:custGeom>
            <a:blipFill>
              <a:blip r:embed="rId9"/>
              <a:stretch>
                <a:fillRect l="0" t="-31" r="0" b="-31"/>
              </a:stretch>
            </a:blipFill>
          </p:spPr>
        </p:sp>
      </p:grpSp>
      <p:sp>
        <p:nvSpPr>
          <p:cNvPr name="Freeform 12" id="12"/>
          <p:cNvSpPr/>
          <p:nvPr/>
        </p:nvSpPr>
        <p:spPr>
          <a:xfrm flipH="false" flipV="false" rot="0">
            <a:off x="4684500" y="3063564"/>
            <a:ext cx="1253109" cy="1253109"/>
          </a:xfrm>
          <a:custGeom>
            <a:avLst/>
            <a:gdLst/>
            <a:ahLst/>
            <a:cxnLst/>
            <a:rect r="r" b="b" t="t" l="l"/>
            <a:pathLst>
              <a:path h="1253109" w="1253109">
                <a:moveTo>
                  <a:pt x="0" y="0"/>
                </a:moveTo>
                <a:lnTo>
                  <a:pt x="1253109" y="0"/>
                </a:lnTo>
                <a:lnTo>
                  <a:pt x="1253109" y="1253109"/>
                </a:lnTo>
                <a:lnTo>
                  <a:pt x="0" y="125310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3" id="13"/>
          <p:cNvSpPr txBox="true"/>
          <p:nvPr/>
        </p:nvSpPr>
        <p:spPr>
          <a:xfrm rot="0">
            <a:off x="4801319" y="3250597"/>
            <a:ext cx="1019470" cy="1022023"/>
          </a:xfrm>
          <a:prstGeom prst="rect">
            <a:avLst/>
          </a:prstGeom>
        </p:spPr>
        <p:txBody>
          <a:bodyPr anchor="t" rtlCol="false" tIns="0" lIns="0" bIns="0" rIns="0">
            <a:spAutoFit/>
          </a:bodyPr>
          <a:lstStyle/>
          <a:p>
            <a:pPr algn="ctr">
              <a:lnSpc>
                <a:spcPts val="6844"/>
              </a:lnSpc>
            </a:pPr>
            <a:r>
              <a:rPr lang="en-US" sz="4889">
                <a:solidFill>
                  <a:srgbClr val="000000"/>
                </a:solidFill>
                <a:latin typeface="League Spartan"/>
                <a:ea typeface="League Spartan"/>
                <a:cs typeface="League Spartan"/>
                <a:sym typeface="League Spartan"/>
              </a:rPr>
              <a:t>2</a:t>
            </a:r>
          </a:p>
        </p:txBody>
      </p:sp>
      <p:sp>
        <p:nvSpPr>
          <p:cNvPr name="TextBox 14" id="14"/>
          <p:cNvSpPr txBox="true"/>
          <p:nvPr/>
        </p:nvSpPr>
        <p:spPr>
          <a:xfrm rot="0">
            <a:off x="6094609" y="2887685"/>
            <a:ext cx="9674981" cy="1299848"/>
          </a:xfrm>
          <a:prstGeom prst="rect">
            <a:avLst/>
          </a:prstGeom>
        </p:spPr>
        <p:txBody>
          <a:bodyPr anchor="t" rtlCol="false" tIns="0" lIns="0" bIns="0" rIns="0">
            <a:spAutoFit/>
          </a:bodyPr>
          <a:lstStyle/>
          <a:p>
            <a:pPr algn="l">
              <a:lnSpc>
                <a:spcPts val="4480"/>
              </a:lnSpc>
            </a:pPr>
            <a:r>
              <a:rPr lang="en-US" sz="3200">
                <a:solidFill>
                  <a:srgbClr val="000000"/>
                </a:solidFill>
                <a:latin typeface="Poppins"/>
                <a:ea typeface="Poppins"/>
                <a:cs typeface="Poppins"/>
                <a:sym typeface="Poppins"/>
              </a:rPr>
              <a:t>Place blocks at any addressable grid cell and stack level within the machine workspace.</a:t>
            </a:r>
          </a:p>
        </p:txBody>
      </p:sp>
      <p:sp>
        <p:nvSpPr>
          <p:cNvPr name="Freeform 15" id="15"/>
          <p:cNvSpPr/>
          <p:nvPr/>
        </p:nvSpPr>
        <p:spPr>
          <a:xfrm flipH="false" flipV="false" rot="0">
            <a:off x="4684500" y="4710770"/>
            <a:ext cx="1253109" cy="1253109"/>
          </a:xfrm>
          <a:custGeom>
            <a:avLst/>
            <a:gdLst/>
            <a:ahLst/>
            <a:cxnLst/>
            <a:rect r="r" b="b" t="t" l="l"/>
            <a:pathLst>
              <a:path h="1253109" w="1253109">
                <a:moveTo>
                  <a:pt x="0" y="0"/>
                </a:moveTo>
                <a:lnTo>
                  <a:pt x="1253109" y="0"/>
                </a:lnTo>
                <a:lnTo>
                  <a:pt x="1253109" y="1253109"/>
                </a:lnTo>
                <a:lnTo>
                  <a:pt x="0" y="125310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6" id="16"/>
          <p:cNvSpPr txBox="true"/>
          <p:nvPr/>
        </p:nvSpPr>
        <p:spPr>
          <a:xfrm rot="0">
            <a:off x="4801314" y="4897698"/>
            <a:ext cx="1019470" cy="1022023"/>
          </a:xfrm>
          <a:prstGeom prst="rect">
            <a:avLst/>
          </a:prstGeom>
        </p:spPr>
        <p:txBody>
          <a:bodyPr anchor="t" rtlCol="false" tIns="0" lIns="0" bIns="0" rIns="0">
            <a:spAutoFit/>
          </a:bodyPr>
          <a:lstStyle/>
          <a:p>
            <a:pPr algn="ctr">
              <a:lnSpc>
                <a:spcPts val="6844"/>
              </a:lnSpc>
            </a:pPr>
            <a:r>
              <a:rPr lang="en-US" sz="4889">
                <a:solidFill>
                  <a:srgbClr val="000000"/>
                </a:solidFill>
                <a:latin typeface="League Spartan"/>
                <a:ea typeface="League Spartan"/>
                <a:cs typeface="League Spartan"/>
                <a:sym typeface="League Spartan"/>
              </a:rPr>
              <a:t>3</a:t>
            </a:r>
          </a:p>
        </p:txBody>
      </p:sp>
      <p:sp>
        <p:nvSpPr>
          <p:cNvPr name="TextBox 17" id="17"/>
          <p:cNvSpPr txBox="true"/>
          <p:nvPr/>
        </p:nvSpPr>
        <p:spPr>
          <a:xfrm rot="0">
            <a:off x="6094609" y="4534891"/>
            <a:ext cx="11164691" cy="1299848"/>
          </a:xfrm>
          <a:prstGeom prst="rect">
            <a:avLst/>
          </a:prstGeom>
        </p:spPr>
        <p:txBody>
          <a:bodyPr anchor="t" rtlCol="false" tIns="0" lIns="0" bIns="0" rIns="0">
            <a:spAutoFit/>
          </a:bodyPr>
          <a:lstStyle/>
          <a:p>
            <a:pPr algn="l">
              <a:lnSpc>
                <a:spcPts val="4480"/>
              </a:lnSpc>
            </a:pPr>
            <a:r>
              <a:rPr lang="en-US" sz="3200">
                <a:solidFill>
                  <a:srgbClr val="000000"/>
                </a:solidFill>
                <a:latin typeface="Poppins"/>
                <a:ea typeface="Poppins"/>
                <a:cs typeface="Poppins"/>
                <a:sym typeface="Poppins"/>
              </a:rPr>
              <a:t>Support both vertical and horizontal block orientations through a rotating end-effector and dual-grid system.</a:t>
            </a:r>
          </a:p>
        </p:txBody>
      </p:sp>
      <p:sp>
        <p:nvSpPr>
          <p:cNvPr name="Freeform 18" id="18"/>
          <p:cNvSpPr/>
          <p:nvPr/>
        </p:nvSpPr>
        <p:spPr>
          <a:xfrm flipH="false" flipV="false" rot="0">
            <a:off x="4684500" y="6357985"/>
            <a:ext cx="1253109" cy="1253109"/>
          </a:xfrm>
          <a:custGeom>
            <a:avLst/>
            <a:gdLst/>
            <a:ahLst/>
            <a:cxnLst/>
            <a:rect r="r" b="b" t="t" l="l"/>
            <a:pathLst>
              <a:path h="1253109" w="1253109">
                <a:moveTo>
                  <a:pt x="0" y="0"/>
                </a:moveTo>
                <a:lnTo>
                  <a:pt x="1253109" y="0"/>
                </a:lnTo>
                <a:lnTo>
                  <a:pt x="1253109" y="1253109"/>
                </a:lnTo>
                <a:lnTo>
                  <a:pt x="0" y="125310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9" id="19"/>
          <p:cNvSpPr txBox="true"/>
          <p:nvPr/>
        </p:nvSpPr>
        <p:spPr>
          <a:xfrm rot="0">
            <a:off x="4801314" y="6544904"/>
            <a:ext cx="1019470" cy="1022023"/>
          </a:xfrm>
          <a:prstGeom prst="rect">
            <a:avLst/>
          </a:prstGeom>
        </p:spPr>
        <p:txBody>
          <a:bodyPr anchor="t" rtlCol="false" tIns="0" lIns="0" bIns="0" rIns="0">
            <a:spAutoFit/>
          </a:bodyPr>
          <a:lstStyle/>
          <a:p>
            <a:pPr algn="ctr">
              <a:lnSpc>
                <a:spcPts val="6844"/>
              </a:lnSpc>
            </a:pPr>
            <a:r>
              <a:rPr lang="en-US" sz="4889">
                <a:solidFill>
                  <a:srgbClr val="000000"/>
                </a:solidFill>
                <a:latin typeface="League Spartan"/>
                <a:ea typeface="League Spartan"/>
                <a:cs typeface="League Spartan"/>
                <a:sym typeface="League Spartan"/>
              </a:rPr>
              <a:t>4</a:t>
            </a:r>
          </a:p>
        </p:txBody>
      </p:sp>
      <p:sp>
        <p:nvSpPr>
          <p:cNvPr name="TextBox 20" id="20"/>
          <p:cNvSpPr txBox="true"/>
          <p:nvPr/>
        </p:nvSpPr>
        <p:spPr>
          <a:xfrm rot="0">
            <a:off x="6094609" y="6040755"/>
            <a:ext cx="11164691" cy="1299848"/>
          </a:xfrm>
          <a:prstGeom prst="rect">
            <a:avLst/>
          </a:prstGeom>
        </p:spPr>
        <p:txBody>
          <a:bodyPr anchor="t" rtlCol="false" tIns="0" lIns="0" bIns="0" rIns="0">
            <a:spAutoFit/>
          </a:bodyPr>
          <a:lstStyle/>
          <a:p>
            <a:pPr algn="l">
              <a:lnSpc>
                <a:spcPts val="4480"/>
              </a:lnSpc>
            </a:pPr>
            <a:r>
              <a:rPr lang="en-US" sz="3200">
                <a:solidFill>
                  <a:srgbClr val="000000"/>
                </a:solidFill>
                <a:latin typeface="Poppins"/>
                <a:ea typeface="Poppins"/>
                <a:cs typeface="Poppins"/>
                <a:sym typeface="Poppins"/>
              </a:rPr>
              <a:t>Detect, localize and verify blocks using an overhead vision system with calibrated grid mapping — and check every placement against the ledger.</a:t>
            </a:r>
          </a:p>
        </p:txBody>
      </p:sp>
      <p:sp>
        <p:nvSpPr>
          <p:cNvPr name="Freeform 21" id="21"/>
          <p:cNvSpPr/>
          <p:nvPr/>
        </p:nvSpPr>
        <p:spPr>
          <a:xfrm flipH="false" flipV="false" rot="0">
            <a:off x="4684500" y="8005191"/>
            <a:ext cx="1253109" cy="1253109"/>
          </a:xfrm>
          <a:custGeom>
            <a:avLst/>
            <a:gdLst/>
            <a:ahLst/>
            <a:cxnLst/>
            <a:rect r="r" b="b" t="t" l="l"/>
            <a:pathLst>
              <a:path h="1253109" w="1253109">
                <a:moveTo>
                  <a:pt x="0" y="0"/>
                </a:moveTo>
                <a:lnTo>
                  <a:pt x="1253109" y="0"/>
                </a:lnTo>
                <a:lnTo>
                  <a:pt x="1253109" y="1253109"/>
                </a:lnTo>
                <a:lnTo>
                  <a:pt x="0" y="125310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2" id="22"/>
          <p:cNvSpPr txBox="true"/>
          <p:nvPr/>
        </p:nvSpPr>
        <p:spPr>
          <a:xfrm rot="0">
            <a:off x="4801314" y="8239744"/>
            <a:ext cx="1019470" cy="1022023"/>
          </a:xfrm>
          <a:prstGeom prst="rect">
            <a:avLst/>
          </a:prstGeom>
        </p:spPr>
        <p:txBody>
          <a:bodyPr anchor="t" rtlCol="false" tIns="0" lIns="0" bIns="0" rIns="0">
            <a:spAutoFit/>
          </a:bodyPr>
          <a:lstStyle/>
          <a:p>
            <a:pPr algn="ctr">
              <a:lnSpc>
                <a:spcPts val="6844"/>
              </a:lnSpc>
            </a:pPr>
            <a:r>
              <a:rPr lang="en-US" sz="4889">
                <a:solidFill>
                  <a:srgbClr val="000000"/>
                </a:solidFill>
                <a:latin typeface="League Spartan"/>
                <a:ea typeface="League Spartan"/>
                <a:cs typeface="League Spartan"/>
                <a:sym typeface="League Spartan"/>
              </a:rPr>
              <a:t>5</a:t>
            </a:r>
          </a:p>
        </p:txBody>
      </p:sp>
      <p:sp>
        <p:nvSpPr>
          <p:cNvPr name="TextBox 23" id="23"/>
          <p:cNvSpPr txBox="true"/>
          <p:nvPr/>
        </p:nvSpPr>
        <p:spPr>
          <a:xfrm rot="0">
            <a:off x="6094609" y="7829312"/>
            <a:ext cx="11392424" cy="1299848"/>
          </a:xfrm>
          <a:prstGeom prst="rect">
            <a:avLst/>
          </a:prstGeom>
        </p:spPr>
        <p:txBody>
          <a:bodyPr anchor="t" rtlCol="false" tIns="0" lIns="0" bIns="0" rIns="0">
            <a:spAutoFit/>
          </a:bodyPr>
          <a:lstStyle/>
          <a:p>
            <a:pPr algn="l">
              <a:lnSpc>
                <a:spcPts val="4480"/>
              </a:lnSpc>
            </a:pPr>
            <a:r>
              <a:rPr lang="en-US" sz="3200">
                <a:solidFill>
                  <a:srgbClr val="000000"/>
                </a:solidFill>
                <a:latin typeface="Poppins"/>
                <a:ea typeface="Poppins"/>
                <a:cs typeface="Poppins"/>
                <a:sym typeface="Poppins"/>
              </a:rPr>
              <a:t>Provide a browser-based platform for structure design, execution, and safe operation of the robotic system.</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4128" y="1417320"/>
            <a:ext cx="16239744" cy="7452360"/>
            <a:chOff x="0" y="0"/>
            <a:chExt cx="21652992" cy="9936480"/>
          </a:xfrm>
        </p:grpSpPr>
        <p:sp>
          <p:nvSpPr>
            <p:cNvPr name="Freeform 5" id="5"/>
            <p:cNvSpPr/>
            <p:nvPr/>
          </p:nvSpPr>
          <p:spPr>
            <a:xfrm flipH="false" flipV="false" rot="0">
              <a:off x="0" y="0"/>
              <a:ext cx="21652993" cy="9936480"/>
            </a:xfrm>
            <a:custGeom>
              <a:avLst/>
              <a:gdLst/>
              <a:ahLst/>
              <a:cxnLst/>
              <a:rect r="r" b="b" t="t" l="l"/>
              <a:pathLst>
                <a:path h="9936480" w="21652993">
                  <a:moveTo>
                    <a:pt x="0" y="670560"/>
                  </a:moveTo>
                  <a:cubicBezTo>
                    <a:pt x="0" y="300228"/>
                    <a:pt x="300228" y="0"/>
                    <a:pt x="670560" y="0"/>
                  </a:cubicBezTo>
                  <a:lnTo>
                    <a:pt x="20982432" y="0"/>
                  </a:lnTo>
                  <a:cubicBezTo>
                    <a:pt x="21352765" y="0"/>
                    <a:pt x="21652993" y="300228"/>
                    <a:pt x="21652993" y="670560"/>
                  </a:cubicBezTo>
                  <a:lnTo>
                    <a:pt x="21652993" y="9265920"/>
                  </a:lnTo>
                  <a:cubicBezTo>
                    <a:pt x="21652993" y="9636251"/>
                    <a:pt x="21352765" y="9936480"/>
                    <a:pt x="20982432" y="9936480"/>
                  </a:cubicBezTo>
                  <a:lnTo>
                    <a:pt x="670560" y="9936480"/>
                  </a:lnTo>
                  <a:cubicBezTo>
                    <a:pt x="300228" y="9936480"/>
                    <a:pt x="0" y="9636252"/>
                    <a:pt x="0" y="9265920"/>
                  </a:cubicBezTo>
                  <a:close/>
                </a:path>
              </a:pathLst>
            </a:custGeom>
            <a:solidFill>
              <a:srgbClr val="1E40AF"/>
            </a:solidFill>
          </p:spPr>
        </p:sp>
      </p:grpSp>
      <p:sp>
        <p:nvSpPr>
          <p:cNvPr name="TextBox 6" id="6"/>
          <p:cNvSpPr txBox="true"/>
          <p:nvPr/>
        </p:nvSpPr>
        <p:spPr>
          <a:xfrm rot="0">
            <a:off x="2011680" y="2731770"/>
            <a:ext cx="4754880" cy="1062990"/>
          </a:xfrm>
          <a:prstGeom prst="rect">
            <a:avLst/>
          </a:prstGeom>
        </p:spPr>
        <p:txBody>
          <a:bodyPr anchor="t" rtlCol="false" tIns="0" lIns="0" bIns="0" rIns="0">
            <a:spAutoFit/>
          </a:bodyPr>
          <a:lstStyle/>
          <a:p>
            <a:pPr algn="l">
              <a:lnSpc>
                <a:spcPts val="11000"/>
              </a:lnSpc>
            </a:pPr>
            <a:r>
              <a:rPr lang="en-US" sz="11000">
                <a:solidFill>
                  <a:srgbClr val="3E5FC4"/>
                </a:solidFill>
                <a:latin typeface="Archivo Black"/>
                <a:ea typeface="Archivo Black"/>
                <a:cs typeface="Archivo Black"/>
                <a:sym typeface="Archivo Black"/>
              </a:rPr>
              <a:t>01</a:t>
            </a:r>
          </a:p>
        </p:txBody>
      </p:sp>
      <p:sp>
        <p:nvSpPr>
          <p:cNvPr name="TextBox 7" id="7"/>
          <p:cNvSpPr txBox="true"/>
          <p:nvPr/>
        </p:nvSpPr>
        <p:spPr>
          <a:xfrm rot="0">
            <a:off x="2011680" y="4065270"/>
            <a:ext cx="8778240" cy="2244090"/>
          </a:xfrm>
          <a:prstGeom prst="rect">
            <a:avLst/>
          </a:prstGeom>
        </p:spPr>
        <p:txBody>
          <a:bodyPr anchor="t" rtlCol="false" tIns="0" lIns="0" bIns="0" rIns="0">
            <a:spAutoFit/>
          </a:bodyPr>
          <a:lstStyle/>
          <a:p>
            <a:pPr algn="l">
              <a:lnSpc>
                <a:spcPts val="6910"/>
              </a:lnSpc>
            </a:pPr>
            <a:r>
              <a:rPr lang="en-US" sz="6398" b="true">
                <a:solidFill>
                  <a:srgbClr val="FFFFFF"/>
                </a:solidFill>
                <a:latin typeface="League Spartan"/>
                <a:ea typeface="League Spartan"/>
                <a:cs typeface="League Spartan"/>
                <a:sym typeface="League Spartan"/>
              </a:rPr>
              <a:t>SYSTEM DESIGN</a:t>
            </a:r>
          </a:p>
        </p:txBody>
      </p:sp>
      <p:sp>
        <p:nvSpPr>
          <p:cNvPr name="TextBox 8" id="8"/>
          <p:cNvSpPr txBox="true"/>
          <p:nvPr/>
        </p:nvSpPr>
        <p:spPr>
          <a:xfrm rot="0">
            <a:off x="2011680" y="6412230"/>
            <a:ext cx="8412480" cy="1908810"/>
          </a:xfrm>
          <a:prstGeom prst="rect">
            <a:avLst/>
          </a:prstGeom>
        </p:spPr>
        <p:txBody>
          <a:bodyPr anchor="t" rtlCol="false" tIns="0" lIns="0" bIns="0" rIns="0">
            <a:spAutoFit/>
          </a:bodyPr>
          <a:lstStyle/>
          <a:p>
            <a:pPr algn="l">
              <a:lnSpc>
                <a:spcPts val="3623"/>
              </a:lnSpc>
            </a:pPr>
            <a:r>
              <a:rPr lang="en-US" sz="2499">
                <a:solidFill>
                  <a:srgbClr val="C9D4F5"/>
                </a:solidFill>
                <a:latin typeface="Poppins"/>
                <a:ea typeface="Poppins"/>
                <a:cs typeface="Poppins"/>
                <a:sym typeface="Poppins"/>
              </a:rPr>
              <a:t>The two-controller architecture, the mechanics, and the components the machine is actually made of.</a:t>
            </a:r>
          </a:p>
        </p:txBody>
      </p:sp>
      <p:grpSp>
        <p:nvGrpSpPr>
          <p:cNvPr name="Group 9" id="9"/>
          <p:cNvGrpSpPr/>
          <p:nvPr/>
        </p:nvGrpSpPr>
        <p:grpSpPr>
          <a:xfrm rot="0">
            <a:off x="11109960" y="2331720"/>
            <a:ext cx="5394960" cy="5623560"/>
            <a:chOff x="0" y="0"/>
            <a:chExt cx="7193280" cy="7498080"/>
          </a:xfrm>
        </p:grpSpPr>
        <p:sp>
          <p:nvSpPr>
            <p:cNvPr name="Freeform 10" id="10"/>
            <p:cNvSpPr/>
            <p:nvPr/>
          </p:nvSpPr>
          <p:spPr>
            <a:xfrm flipH="false" flipV="false" rot="0">
              <a:off x="0" y="0"/>
              <a:ext cx="7193280" cy="7498080"/>
            </a:xfrm>
            <a:custGeom>
              <a:avLst/>
              <a:gdLst/>
              <a:ahLst/>
              <a:cxnLst/>
              <a:rect r="r" b="b" t="t" l="l"/>
              <a:pathLst>
                <a:path h="7498080" w="7193280">
                  <a:moveTo>
                    <a:pt x="0" y="0"/>
                  </a:moveTo>
                  <a:lnTo>
                    <a:pt x="7193280" y="0"/>
                  </a:lnTo>
                  <a:lnTo>
                    <a:pt x="7193280" y="7498080"/>
                  </a:lnTo>
                  <a:lnTo>
                    <a:pt x="0" y="7498080"/>
                  </a:lnTo>
                  <a:lnTo>
                    <a:pt x="0" y="0"/>
                  </a:lnTo>
                  <a:close/>
                </a:path>
              </a:pathLst>
            </a:custGeom>
            <a:blipFill>
              <a:blip r:embed="rId3"/>
              <a:stretch>
                <a:fillRect l="0" t="-1695" r="0" b="-1695"/>
              </a:stretch>
            </a:blipFill>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TWO CONTROLLERS, ONE MASTER</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ONE MASTER, ONE MOTION CONTROLLER</a:t>
            </a:r>
          </a:p>
        </p:txBody>
      </p:sp>
      <p:sp>
        <p:nvSpPr>
          <p:cNvPr name="Freeform 6" id="6"/>
          <p:cNvSpPr/>
          <p:nvPr/>
        </p:nvSpPr>
        <p:spPr>
          <a:xfrm flipH="false" flipV="false" rot="0">
            <a:off x="1005916" y="2775033"/>
            <a:ext cx="7872736" cy="5102638"/>
          </a:xfrm>
          <a:custGeom>
            <a:avLst/>
            <a:gdLst/>
            <a:ahLst/>
            <a:cxnLst/>
            <a:rect r="r" b="b" t="t" l="l"/>
            <a:pathLst>
              <a:path h="5102638" w="7872736">
                <a:moveTo>
                  <a:pt x="0" y="0"/>
                </a:moveTo>
                <a:lnTo>
                  <a:pt x="7872737" y="0"/>
                </a:lnTo>
                <a:lnTo>
                  <a:pt x="7872737" y="5102637"/>
                </a:lnTo>
                <a:lnTo>
                  <a:pt x="0" y="510263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024128" y="2788920"/>
            <a:ext cx="7836408" cy="1234440"/>
            <a:chOff x="0" y="0"/>
            <a:chExt cx="10448544" cy="1645920"/>
          </a:xfrm>
        </p:grpSpPr>
        <p:sp>
          <p:nvSpPr>
            <p:cNvPr name="Freeform 8" id="8"/>
            <p:cNvSpPr/>
            <p:nvPr/>
          </p:nvSpPr>
          <p:spPr>
            <a:xfrm flipH="false" flipV="false" rot="0">
              <a:off x="0" y="0"/>
              <a:ext cx="10448544" cy="1645920"/>
            </a:xfrm>
            <a:custGeom>
              <a:avLst/>
              <a:gdLst/>
              <a:ahLst/>
              <a:cxnLst/>
              <a:rect r="r" b="b" t="t" l="l"/>
              <a:pathLst>
                <a:path h="1645920" w="10448544">
                  <a:moveTo>
                    <a:pt x="0" y="316992"/>
                  </a:moveTo>
                  <a:cubicBezTo>
                    <a:pt x="0" y="141859"/>
                    <a:pt x="216281" y="0"/>
                    <a:pt x="483362" y="0"/>
                  </a:cubicBezTo>
                  <a:lnTo>
                    <a:pt x="9965182" y="0"/>
                  </a:lnTo>
                  <a:cubicBezTo>
                    <a:pt x="10232009" y="0"/>
                    <a:pt x="10448544" y="141859"/>
                    <a:pt x="10448544" y="316992"/>
                  </a:cubicBezTo>
                  <a:lnTo>
                    <a:pt x="10448544" y="1328928"/>
                  </a:lnTo>
                  <a:cubicBezTo>
                    <a:pt x="10448544" y="1503934"/>
                    <a:pt x="10232263" y="1645920"/>
                    <a:pt x="9965182" y="1645920"/>
                  </a:cubicBezTo>
                  <a:lnTo>
                    <a:pt x="483362" y="1645920"/>
                  </a:lnTo>
                  <a:cubicBezTo>
                    <a:pt x="216281" y="1645920"/>
                    <a:pt x="0" y="1504061"/>
                    <a:pt x="0" y="1328928"/>
                  </a:cubicBezTo>
                  <a:close/>
                </a:path>
              </a:pathLst>
            </a:custGeom>
            <a:solidFill>
              <a:srgbClr val="1E40AF"/>
            </a:solidFill>
          </p:spPr>
        </p:sp>
      </p:grpSp>
      <p:grpSp>
        <p:nvGrpSpPr>
          <p:cNvPr name="Group 9" id="9"/>
          <p:cNvGrpSpPr/>
          <p:nvPr/>
        </p:nvGrpSpPr>
        <p:grpSpPr>
          <a:xfrm rot="0">
            <a:off x="1024128" y="3566160"/>
            <a:ext cx="7836408" cy="457200"/>
            <a:chOff x="0" y="0"/>
            <a:chExt cx="10448544" cy="609600"/>
          </a:xfrm>
        </p:grpSpPr>
        <p:sp>
          <p:nvSpPr>
            <p:cNvPr name="Freeform 10" id="10"/>
            <p:cNvSpPr/>
            <p:nvPr/>
          </p:nvSpPr>
          <p:spPr>
            <a:xfrm flipH="false" flipV="false" rot="0">
              <a:off x="0" y="0"/>
              <a:ext cx="10448544" cy="609600"/>
            </a:xfrm>
            <a:custGeom>
              <a:avLst/>
              <a:gdLst/>
              <a:ahLst/>
              <a:cxnLst/>
              <a:rect r="r" b="b" t="t" l="l"/>
              <a:pathLst>
                <a:path h="609600" w="10448544">
                  <a:moveTo>
                    <a:pt x="0" y="0"/>
                  </a:moveTo>
                  <a:lnTo>
                    <a:pt x="10448544" y="0"/>
                  </a:lnTo>
                  <a:lnTo>
                    <a:pt x="10448544" y="609600"/>
                  </a:lnTo>
                  <a:lnTo>
                    <a:pt x="0" y="609600"/>
                  </a:lnTo>
                  <a:close/>
                </a:path>
              </a:pathLst>
            </a:custGeom>
            <a:solidFill>
              <a:srgbClr val="1E40AF"/>
            </a:solidFill>
          </p:spPr>
        </p:sp>
      </p:grpSp>
      <p:sp>
        <p:nvSpPr>
          <p:cNvPr name="TextBox 11" id="11"/>
          <p:cNvSpPr txBox="true"/>
          <p:nvPr/>
        </p:nvSpPr>
        <p:spPr>
          <a:xfrm rot="0">
            <a:off x="1344168" y="3035046"/>
            <a:ext cx="7196328" cy="476250"/>
          </a:xfrm>
          <a:prstGeom prst="rect">
            <a:avLst/>
          </a:prstGeom>
        </p:spPr>
        <p:txBody>
          <a:bodyPr anchor="t" rtlCol="false" tIns="0" lIns="0" bIns="0" rIns="0">
            <a:spAutoFit/>
          </a:bodyPr>
          <a:lstStyle/>
          <a:p>
            <a:pPr algn="l">
              <a:lnSpc>
                <a:spcPts val="2873"/>
              </a:lnSpc>
            </a:pPr>
            <a:r>
              <a:rPr lang="en-US" sz="2499" b="true">
                <a:solidFill>
                  <a:srgbClr val="FFFFFF"/>
                </a:solidFill>
                <a:latin typeface="Poppins Bold"/>
                <a:ea typeface="Poppins Bold"/>
                <a:cs typeface="Poppins Bold"/>
                <a:sym typeface="Poppins Bold"/>
              </a:rPr>
              <a:t>Raspberry Pi 5</a:t>
            </a:r>
          </a:p>
        </p:txBody>
      </p:sp>
      <p:sp>
        <p:nvSpPr>
          <p:cNvPr name="TextBox 12" id="12"/>
          <p:cNvSpPr txBox="true"/>
          <p:nvPr/>
        </p:nvSpPr>
        <p:spPr>
          <a:xfrm rot="0">
            <a:off x="1344168" y="3509772"/>
            <a:ext cx="7196328" cy="403860"/>
          </a:xfrm>
          <a:prstGeom prst="rect">
            <a:avLst/>
          </a:prstGeom>
        </p:spPr>
        <p:txBody>
          <a:bodyPr anchor="t" rtlCol="false" tIns="0" lIns="0" bIns="0" rIns="0">
            <a:spAutoFit/>
          </a:bodyPr>
          <a:lstStyle/>
          <a:p>
            <a:pPr algn="l">
              <a:lnSpc>
                <a:spcPts val="1800"/>
              </a:lnSpc>
            </a:pPr>
            <a:r>
              <a:rPr lang="en-US" sz="1500" spc="120">
                <a:solidFill>
                  <a:srgbClr val="C9D4F5"/>
                </a:solidFill>
                <a:latin typeface="Poppins"/>
                <a:ea typeface="Poppins"/>
                <a:cs typeface="Poppins"/>
                <a:sym typeface="Poppins"/>
              </a:rPr>
              <a:t>8 GB · THE MASTER</a:t>
            </a:r>
          </a:p>
        </p:txBody>
      </p:sp>
      <p:sp>
        <p:nvSpPr>
          <p:cNvPr name="TextBox 13" id="13"/>
          <p:cNvSpPr txBox="true"/>
          <p:nvPr/>
        </p:nvSpPr>
        <p:spPr>
          <a:xfrm rot="0">
            <a:off x="1344168" y="4267200"/>
            <a:ext cx="7196328" cy="3368040"/>
          </a:xfrm>
          <a:prstGeom prst="rect">
            <a:avLst/>
          </a:prstGeom>
        </p:spPr>
        <p:txBody>
          <a:bodyPr anchor="t" rtlCol="false" tIns="0" lIns="0" bIns="0" rIns="0">
            <a:spAutoFit/>
          </a:bodyPr>
          <a:lstStyle/>
          <a:p>
            <a:pPr algn="l" marL="316585" indent="-105528" lvl="2">
              <a:lnSpc>
                <a:spcPts val="2360"/>
              </a:lnSpc>
              <a:buFont typeface="Arial"/>
              <a:buChar char="⚬"/>
            </a:pPr>
            <a:r>
              <a:rPr lang="en-US" sz="1749">
                <a:solidFill>
                  <a:srgbClr val="303642"/>
                </a:solidFill>
                <a:latin typeface="Poppins"/>
                <a:ea typeface="Poppins"/>
                <a:cs typeface="Poppins"/>
                <a:sym typeface="Poppins"/>
              </a:rPr>
              <a:t>Camera capture and the whole vision pipeline</a:t>
            </a:r>
          </a:p>
          <a:p>
            <a:pPr algn="l" marL="316585" indent="-105528" lvl="2">
              <a:lnSpc>
                <a:spcPts val="2360"/>
              </a:lnSpc>
              <a:buFont typeface="Arial"/>
              <a:buChar char="⚬"/>
            </a:pPr>
            <a:r>
              <a:rPr lang="en-US" sz="1749">
                <a:solidFill>
                  <a:srgbClr val="303642"/>
                </a:solidFill>
                <a:latin typeface="Poppins"/>
                <a:ea typeface="Poppins"/>
                <a:cs typeface="Poppins"/>
                <a:sym typeface="Poppins"/>
              </a:rPr>
              <a:t>FastAPI web service, WebSocket event stream</a:t>
            </a:r>
          </a:p>
          <a:p>
            <a:pPr algn="l" marL="316585" indent="-105528" lvl="2">
              <a:lnSpc>
                <a:spcPts val="2360"/>
              </a:lnSpc>
              <a:buFont typeface="Arial"/>
              <a:buChar char="⚬"/>
            </a:pPr>
            <a:r>
              <a:rPr lang="en-US" sz="1749">
                <a:solidFill>
                  <a:srgbClr val="303642"/>
                </a:solidFill>
                <a:latin typeface="Poppins"/>
                <a:ea typeface="Poppins"/>
                <a:cs typeface="Poppins"/>
                <a:sym typeface="Poppins"/>
              </a:rPr>
              <a:t>The Studio and the browser application</a:t>
            </a:r>
          </a:p>
          <a:p>
            <a:pPr algn="l" marL="316585" indent="-105528" lvl="2">
              <a:lnSpc>
                <a:spcPts val="2360"/>
              </a:lnSpc>
              <a:buFont typeface="Arial"/>
              <a:buChar char="⚬"/>
            </a:pPr>
            <a:r>
              <a:rPr lang="en-US" sz="1749">
                <a:solidFill>
                  <a:srgbClr val="303642"/>
                </a:solidFill>
                <a:latin typeface="Poppins"/>
                <a:ea typeface="Poppins"/>
                <a:cs typeface="Poppins"/>
                <a:sym typeface="Poppins"/>
              </a:rPr>
              <a:t>Placement supervision and the as-built ledger</a:t>
            </a:r>
          </a:p>
          <a:p>
            <a:pPr algn="l" marL="316585" indent="-105528" lvl="2">
              <a:lnSpc>
                <a:spcPts val="2360"/>
              </a:lnSpc>
              <a:buFont typeface="Arial"/>
              <a:buChar char="⚬"/>
            </a:pPr>
            <a:r>
              <a:rPr lang="en-US" sz="1749">
                <a:solidFill>
                  <a:srgbClr val="303642"/>
                </a:solidFill>
                <a:latin typeface="Poppins"/>
                <a:ea typeface="Poppins"/>
                <a:cs typeface="Poppins"/>
                <a:sym typeface="Poppins"/>
              </a:rPr>
              <a:t>Every safety gate and the session lock</a:t>
            </a:r>
          </a:p>
        </p:txBody>
      </p:sp>
      <p:sp>
        <p:nvSpPr>
          <p:cNvPr name="Freeform 14" id="14"/>
          <p:cNvSpPr/>
          <p:nvPr/>
        </p:nvSpPr>
        <p:spPr>
          <a:xfrm flipH="false" flipV="false" rot="0">
            <a:off x="9409252" y="2775033"/>
            <a:ext cx="7872736" cy="5102638"/>
          </a:xfrm>
          <a:custGeom>
            <a:avLst/>
            <a:gdLst/>
            <a:ahLst/>
            <a:cxnLst/>
            <a:rect r="r" b="b" t="t" l="l"/>
            <a:pathLst>
              <a:path h="5102638" w="7872736">
                <a:moveTo>
                  <a:pt x="0" y="0"/>
                </a:moveTo>
                <a:lnTo>
                  <a:pt x="7872737" y="0"/>
                </a:lnTo>
                <a:lnTo>
                  <a:pt x="7872737" y="5102637"/>
                </a:lnTo>
                <a:lnTo>
                  <a:pt x="0" y="510263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5" id="15"/>
          <p:cNvGrpSpPr/>
          <p:nvPr/>
        </p:nvGrpSpPr>
        <p:grpSpPr>
          <a:xfrm rot="0">
            <a:off x="9427464" y="2788920"/>
            <a:ext cx="7836408" cy="1234440"/>
            <a:chOff x="0" y="0"/>
            <a:chExt cx="10448544" cy="1645920"/>
          </a:xfrm>
        </p:grpSpPr>
        <p:sp>
          <p:nvSpPr>
            <p:cNvPr name="Freeform 16" id="16"/>
            <p:cNvSpPr/>
            <p:nvPr/>
          </p:nvSpPr>
          <p:spPr>
            <a:xfrm flipH="false" flipV="false" rot="0">
              <a:off x="0" y="0"/>
              <a:ext cx="10448544" cy="1645920"/>
            </a:xfrm>
            <a:custGeom>
              <a:avLst/>
              <a:gdLst/>
              <a:ahLst/>
              <a:cxnLst/>
              <a:rect r="r" b="b" t="t" l="l"/>
              <a:pathLst>
                <a:path h="1645920" w="10448544">
                  <a:moveTo>
                    <a:pt x="0" y="316992"/>
                  </a:moveTo>
                  <a:cubicBezTo>
                    <a:pt x="0" y="141859"/>
                    <a:pt x="216281" y="0"/>
                    <a:pt x="483362" y="0"/>
                  </a:cubicBezTo>
                  <a:lnTo>
                    <a:pt x="9965182" y="0"/>
                  </a:lnTo>
                  <a:cubicBezTo>
                    <a:pt x="10232009" y="0"/>
                    <a:pt x="10448544" y="141859"/>
                    <a:pt x="10448544" y="316992"/>
                  </a:cubicBezTo>
                  <a:lnTo>
                    <a:pt x="10448544" y="1328928"/>
                  </a:lnTo>
                  <a:cubicBezTo>
                    <a:pt x="10448544" y="1503934"/>
                    <a:pt x="10232263" y="1645920"/>
                    <a:pt x="9965182" y="1645920"/>
                  </a:cubicBezTo>
                  <a:lnTo>
                    <a:pt x="483362" y="1645920"/>
                  </a:lnTo>
                  <a:cubicBezTo>
                    <a:pt x="216281" y="1645920"/>
                    <a:pt x="0" y="1504061"/>
                    <a:pt x="0" y="1328928"/>
                  </a:cubicBezTo>
                  <a:close/>
                </a:path>
              </a:pathLst>
            </a:custGeom>
            <a:solidFill>
              <a:srgbClr val="1E40AF"/>
            </a:solidFill>
          </p:spPr>
        </p:sp>
      </p:grpSp>
      <p:grpSp>
        <p:nvGrpSpPr>
          <p:cNvPr name="Group 17" id="17"/>
          <p:cNvGrpSpPr/>
          <p:nvPr/>
        </p:nvGrpSpPr>
        <p:grpSpPr>
          <a:xfrm rot="0">
            <a:off x="9427464" y="3566160"/>
            <a:ext cx="7836408" cy="457200"/>
            <a:chOff x="0" y="0"/>
            <a:chExt cx="10448544" cy="609600"/>
          </a:xfrm>
        </p:grpSpPr>
        <p:sp>
          <p:nvSpPr>
            <p:cNvPr name="Freeform 18" id="18"/>
            <p:cNvSpPr/>
            <p:nvPr/>
          </p:nvSpPr>
          <p:spPr>
            <a:xfrm flipH="false" flipV="false" rot="0">
              <a:off x="0" y="0"/>
              <a:ext cx="10448544" cy="609600"/>
            </a:xfrm>
            <a:custGeom>
              <a:avLst/>
              <a:gdLst/>
              <a:ahLst/>
              <a:cxnLst/>
              <a:rect r="r" b="b" t="t" l="l"/>
              <a:pathLst>
                <a:path h="609600" w="10448544">
                  <a:moveTo>
                    <a:pt x="0" y="0"/>
                  </a:moveTo>
                  <a:lnTo>
                    <a:pt x="10448544" y="0"/>
                  </a:lnTo>
                  <a:lnTo>
                    <a:pt x="10448544" y="609600"/>
                  </a:lnTo>
                  <a:lnTo>
                    <a:pt x="0" y="609600"/>
                  </a:lnTo>
                  <a:close/>
                </a:path>
              </a:pathLst>
            </a:custGeom>
            <a:solidFill>
              <a:srgbClr val="1E40AF"/>
            </a:solidFill>
          </p:spPr>
        </p:sp>
      </p:grpSp>
      <p:sp>
        <p:nvSpPr>
          <p:cNvPr name="TextBox 19" id="19"/>
          <p:cNvSpPr txBox="true"/>
          <p:nvPr/>
        </p:nvSpPr>
        <p:spPr>
          <a:xfrm rot="0">
            <a:off x="9747504" y="3035046"/>
            <a:ext cx="7196328" cy="476250"/>
          </a:xfrm>
          <a:prstGeom prst="rect">
            <a:avLst/>
          </a:prstGeom>
        </p:spPr>
        <p:txBody>
          <a:bodyPr anchor="t" rtlCol="false" tIns="0" lIns="0" bIns="0" rIns="0">
            <a:spAutoFit/>
          </a:bodyPr>
          <a:lstStyle/>
          <a:p>
            <a:pPr algn="l">
              <a:lnSpc>
                <a:spcPts val="2873"/>
              </a:lnSpc>
            </a:pPr>
            <a:r>
              <a:rPr lang="en-US" sz="2499" b="true">
                <a:solidFill>
                  <a:srgbClr val="FFFFFF"/>
                </a:solidFill>
                <a:latin typeface="Poppins Bold"/>
                <a:ea typeface="Poppins Bold"/>
                <a:cs typeface="Poppins Bold"/>
                <a:sym typeface="Poppins Bold"/>
              </a:rPr>
              <a:t>Arduino MEGA 2560</a:t>
            </a:r>
          </a:p>
        </p:txBody>
      </p:sp>
      <p:sp>
        <p:nvSpPr>
          <p:cNvPr name="TextBox 20" id="20"/>
          <p:cNvSpPr txBox="true"/>
          <p:nvPr/>
        </p:nvSpPr>
        <p:spPr>
          <a:xfrm rot="0">
            <a:off x="9747504" y="3509772"/>
            <a:ext cx="7196328" cy="403860"/>
          </a:xfrm>
          <a:prstGeom prst="rect">
            <a:avLst/>
          </a:prstGeom>
        </p:spPr>
        <p:txBody>
          <a:bodyPr anchor="t" rtlCol="false" tIns="0" lIns="0" bIns="0" rIns="0">
            <a:spAutoFit/>
          </a:bodyPr>
          <a:lstStyle/>
          <a:p>
            <a:pPr algn="l">
              <a:lnSpc>
                <a:spcPts val="1800"/>
              </a:lnSpc>
            </a:pPr>
            <a:r>
              <a:rPr lang="en-US" sz="1500" spc="120">
                <a:solidFill>
                  <a:srgbClr val="C9D4F5"/>
                </a:solidFill>
                <a:latin typeface="Poppins"/>
                <a:ea typeface="Poppins"/>
                <a:cs typeface="Poppins"/>
                <a:sym typeface="Poppins"/>
              </a:rPr>
              <a:t>THE GANTRY · 9600 8N1</a:t>
            </a:r>
          </a:p>
        </p:txBody>
      </p:sp>
      <p:sp>
        <p:nvSpPr>
          <p:cNvPr name="TextBox 21" id="21"/>
          <p:cNvSpPr txBox="true"/>
          <p:nvPr/>
        </p:nvSpPr>
        <p:spPr>
          <a:xfrm rot="0">
            <a:off x="9747504" y="4267200"/>
            <a:ext cx="7196328" cy="3368040"/>
          </a:xfrm>
          <a:prstGeom prst="rect">
            <a:avLst/>
          </a:prstGeom>
        </p:spPr>
        <p:txBody>
          <a:bodyPr anchor="t" rtlCol="false" tIns="0" lIns="0" bIns="0" rIns="0">
            <a:spAutoFit/>
          </a:bodyPr>
          <a:lstStyle/>
          <a:p>
            <a:pPr algn="l" marL="316585" indent="-105528" lvl="2">
              <a:lnSpc>
                <a:spcPts val="2360"/>
              </a:lnSpc>
              <a:buFont typeface="Arial"/>
              <a:buChar char="⚬"/>
            </a:pPr>
            <a:r>
              <a:rPr lang="en-US" sz="1749">
                <a:solidFill>
                  <a:srgbClr val="303642"/>
                </a:solidFill>
                <a:latin typeface="Poppins"/>
                <a:ea typeface="Poppins"/>
                <a:cs typeface="Poppins"/>
                <a:sym typeface="Poppins"/>
              </a:rPr>
              <a:t>X, Y and Z step generation and direction</a:t>
            </a:r>
          </a:p>
          <a:p>
            <a:pPr algn="l" marL="316585" indent="-105528" lvl="2">
              <a:lnSpc>
                <a:spcPts val="2360"/>
              </a:lnSpc>
              <a:buFont typeface="Arial"/>
              <a:buChar char="⚬"/>
            </a:pPr>
            <a:r>
              <a:rPr lang="en-US" sz="1749">
                <a:solidFill>
                  <a:srgbClr val="303642"/>
                </a:solidFill>
                <a:latin typeface="Poppins"/>
                <a:ea typeface="Poppins"/>
                <a:cs typeface="Poppins"/>
                <a:sym typeface="Poppins"/>
              </a:rPr>
              <a:t>Homing, hardware and software limits</a:t>
            </a:r>
          </a:p>
          <a:p>
            <a:pPr algn="l" marL="316585" indent="-105528" lvl="2">
              <a:lnSpc>
                <a:spcPts val="2360"/>
              </a:lnSpc>
              <a:buFont typeface="Arial"/>
              <a:buChar char="⚬"/>
            </a:pPr>
            <a:r>
              <a:rPr lang="en-US" sz="1749">
                <a:solidFill>
                  <a:srgbClr val="303642"/>
                </a:solidFill>
                <a:latin typeface="Poppins"/>
                <a:ea typeface="Poppins"/>
                <a:cs typeface="Poppins"/>
                <a:sym typeface="Poppins"/>
              </a:rPr>
              <a:t>Grid-to-steps arithmetic, both grids</a:t>
            </a:r>
          </a:p>
          <a:p>
            <a:pPr algn="l" marL="316585" indent="-105528" lvl="2">
              <a:lnSpc>
                <a:spcPts val="2360"/>
              </a:lnSpc>
              <a:buFont typeface="Arial"/>
              <a:buChar char="⚬"/>
            </a:pPr>
            <a:r>
              <a:rPr lang="en-US" sz="1749">
                <a:solidFill>
                  <a:srgbClr val="303642"/>
                </a:solidFill>
                <a:latin typeface="Poppins"/>
                <a:ea typeface="Poppins"/>
                <a:cs typeface="Poppins"/>
                <a:sym typeface="Poppins"/>
              </a:rPr>
              <a:t>Gripper servo and rotation stepper</a:t>
            </a:r>
          </a:p>
          <a:p>
            <a:pPr algn="l" marL="316585" indent="-105528" lvl="2">
              <a:lnSpc>
                <a:spcPts val="2360"/>
              </a:lnSpc>
              <a:buFont typeface="Arial"/>
              <a:buChar char="⚬"/>
            </a:pPr>
            <a:r>
              <a:rPr lang="en-US" sz="1749">
                <a:solidFill>
                  <a:srgbClr val="303642"/>
                </a:solidFill>
                <a:latin typeface="Poppins"/>
                <a:ea typeface="Poppins"/>
                <a:cs typeface="Poppins"/>
                <a:sym typeface="Poppins"/>
              </a:rPr>
              <a:t>The fourteen-phase build cycle</a:t>
            </a:r>
          </a:p>
        </p:txBody>
      </p:sp>
      <p:grpSp>
        <p:nvGrpSpPr>
          <p:cNvPr name="Group 22" id="22"/>
          <p:cNvGrpSpPr/>
          <p:nvPr/>
        </p:nvGrpSpPr>
        <p:grpSpPr>
          <a:xfrm rot="0">
            <a:off x="1024128" y="8092440"/>
            <a:ext cx="16239744" cy="1417320"/>
            <a:chOff x="0" y="0"/>
            <a:chExt cx="21652992" cy="1889760"/>
          </a:xfrm>
        </p:grpSpPr>
        <p:sp>
          <p:nvSpPr>
            <p:cNvPr name="Freeform 23" id="23"/>
            <p:cNvSpPr/>
            <p:nvPr/>
          </p:nvSpPr>
          <p:spPr>
            <a:xfrm flipH="false" flipV="false" rot="0">
              <a:off x="0" y="0"/>
              <a:ext cx="21652993" cy="1889887"/>
            </a:xfrm>
            <a:custGeom>
              <a:avLst/>
              <a:gdLst/>
              <a:ahLst/>
              <a:cxnLst/>
              <a:rect r="r" b="b" t="t" l="l"/>
              <a:pathLst>
                <a:path h="1889887" w="21652993">
                  <a:moveTo>
                    <a:pt x="0" y="399288"/>
                  </a:moveTo>
                  <a:cubicBezTo>
                    <a:pt x="0" y="178689"/>
                    <a:pt x="163703" y="0"/>
                    <a:pt x="365760" y="0"/>
                  </a:cubicBezTo>
                  <a:lnTo>
                    <a:pt x="21287232" y="0"/>
                  </a:lnTo>
                  <a:cubicBezTo>
                    <a:pt x="21489290" y="0"/>
                    <a:pt x="21652993" y="178689"/>
                    <a:pt x="21652993" y="399288"/>
                  </a:cubicBezTo>
                  <a:lnTo>
                    <a:pt x="21652993" y="1490599"/>
                  </a:lnTo>
                  <a:cubicBezTo>
                    <a:pt x="21652993" y="1711198"/>
                    <a:pt x="21489290" y="1889887"/>
                    <a:pt x="21287232" y="1889887"/>
                  </a:cubicBezTo>
                  <a:lnTo>
                    <a:pt x="365760" y="1889887"/>
                  </a:lnTo>
                  <a:cubicBezTo>
                    <a:pt x="163703" y="1889760"/>
                    <a:pt x="0" y="1711071"/>
                    <a:pt x="0" y="1490472"/>
                  </a:cubicBezTo>
                  <a:close/>
                </a:path>
              </a:pathLst>
            </a:custGeom>
            <a:solidFill>
              <a:srgbClr val="EEF1F8"/>
            </a:solidFill>
          </p:spPr>
        </p:sp>
      </p:grpSp>
      <p:sp>
        <p:nvSpPr>
          <p:cNvPr name="TextBox 24" id="24"/>
          <p:cNvSpPr txBox="true"/>
          <p:nvPr/>
        </p:nvSpPr>
        <p:spPr>
          <a:xfrm rot="0">
            <a:off x="1527048" y="8263890"/>
            <a:ext cx="15270480" cy="845820"/>
          </a:xfrm>
          <a:prstGeom prst="rect">
            <a:avLst/>
          </a:prstGeom>
        </p:spPr>
        <p:txBody>
          <a:bodyPr anchor="t" rtlCol="false" tIns="0" lIns="0" bIns="0" rIns="0">
            <a:spAutoFit/>
          </a:bodyPr>
          <a:lstStyle/>
          <a:p>
            <a:pPr algn="l">
              <a:lnSpc>
                <a:spcPts val="2700"/>
              </a:lnSpc>
            </a:pPr>
            <a:r>
              <a:rPr lang="en-US" sz="2000">
                <a:solidFill>
                  <a:srgbClr val="303642"/>
                </a:solidFill>
                <a:latin typeface="Poppins"/>
                <a:ea typeface="Poppins"/>
                <a:cs typeface="Poppins"/>
                <a:sym typeface="Poppins"/>
              </a:rPr>
              <a:t>The Mega cannot originate a command. It moves only on a message the Pi decided to send, and it reports every phase before it runs it — so the master’s model of the machine is built from what the machine said, never from what it was told to do.</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HOW ONE BLOCK GETS BUILT</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DESIGN › COMPILE › STAGE › PLACE › VERIFY</a:t>
            </a:r>
          </a:p>
        </p:txBody>
      </p:sp>
      <p:sp>
        <p:nvSpPr>
          <p:cNvPr name="Freeform 6" id="6"/>
          <p:cNvSpPr/>
          <p:nvPr/>
        </p:nvSpPr>
        <p:spPr>
          <a:xfrm flipH="false" flipV="false" rot="0">
            <a:off x="1010241" y="3277953"/>
            <a:ext cx="3027045" cy="4005453"/>
          </a:xfrm>
          <a:custGeom>
            <a:avLst/>
            <a:gdLst/>
            <a:ahLst/>
            <a:cxnLst/>
            <a:rect r="r" b="b" t="t" l="l"/>
            <a:pathLst>
              <a:path h="4005453" w="3027045">
                <a:moveTo>
                  <a:pt x="0" y="0"/>
                </a:moveTo>
                <a:lnTo>
                  <a:pt x="3027045" y="0"/>
                </a:lnTo>
                <a:lnTo>
                  <a:pt x="3027045" y="4005453"/>
                </a:lnTo>
                <a:lnTo>
                  <a:pt x="0" y="400545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024128" y="3291840"/>
            <a:ext cx="2999232" cy="1005840"/>
            <a:chOff x="0" y="0"/>
            <a:chExt cx="3998976" cy="1341120"/>
          </a:xfrm>
        </p:grpSpPr>
        <p:sp>
          <p:nvSpPr>
            <p:cNvPr name="Freeform 8" id="8"/>
            <p:cNvSpPr/>
            <p:nvPr/>
          </p:nvSpPr>
          <p:spPr>
            <a:xfrm flipH="false" flipV="false" rot="0">
              <a:off x="0" y="0"/>
              <a:ext cx="3998976" cy="1341120"/>
            </a:xfrm>
            <a:custGeom>
              <a:avLst/>
              <a:gdLst/>
              <a:ahLst/>
              <a:cxnLst/>
              <a:rect r="r" b="b" t="t" l="l"/>
              <a:pathLst>
                <a:path h="1341120" w="3998976">
                  <a:moveTo>
                    <a:pt x="0" y="316992"/>
                  </a:moveTo>
                  <a:cubicBezTo>
                    <a:pt x="0" y="141859"/>
                    <a:pt x="141859" y="0"/>
                    <a:pt x="316992" y="0"/>
                  </a:cubicBezTo>
                  <a:lnTo>
                    <a:pt x="3681984" y="0"/>
                  </a:lnTo>
                  <a:cubicBezTo>
                    <a:pt x="3856990" y="0"/>
                    <a:pt x="3998976" y="141859"/>
                    <a:pt x="3998976" y="316992"/>
                  </a:cubicBezTo>
                  <a:lnTo>
                    <a:pt x="3998976" y="1024128"/>
                  </a:lnTo>
                  <a:cubicBezTo>
                    <a:pt x="3998976" y="1199134"/>
                    <a:pt x="3857117" y="1341120"/>
                    <a:pt x="3681984" y="1341120"/>
                  </a:cubicBezTo>
                  <a:lnTo>
                    <a:pt x="316992" y="1341120"/>
                  </a:lnTo>
                  <a:cubicBezTo>
                    <a:pt x="141859" y="1341120"/>
                    <a:pt x="0" y="1199261"/>
                    <a:pt x="0" y="1024128"/>
                  </a:cubicBezTo>
                  <a:close/>
                </a:path>
              </a:pathLst>
            </a:custGeom>
            <a:solidFill>
              <a:srgbClr val="1E40AF"/>
            </a:solidFill>
          </p:spPr>
        </p:sp>
      </p:grpSp>
      <p:grpSp>
        <p:nvGrpSpPr>
          <p:cNvPr name="Group 9" id="9"/>
          <p:cNvGrpSpPr/>
          <p:nvPr/>
        </p:nvGrpSpPr>
        <p:grpSpPr>
          <a:xfrm rot="0">
            <a:off x="1024128" y="3794760"/>
            <a:ext cx="2999232" cy="502920"/>
            <a:chOff x="0" y="0"/>
            <a:chExt cx="3998976" cy="670560"/>
          </a:xfrm>
        </p:grpSpPr>
        <p:sp>
          <p:nvSpPr>
            <p:cNvPr name="Freeform 10" id="10"/>
            <p:cNvSpPr/>
            <p:nvPr/>
          </p:nvSpPr>
          <p:spPr>
            <a:xfrm flipH="false" flipV="false" rot="0">
              <a:off x="0" y="0"/>
              <a:ext cx="3998976" cy="670560"/>
            </a:xfrm>
            <a:custGeom>
              <a:avLst/>
              <a:gdLst/>
              <a:ahLst/>
              <a:cxnLst/>
              <a:rect r="r" b="b" t="t" l="l"/>
              <a:pathLst>
                <a:path h="670560" w="3998976">
                  <a:moveTo>
                    <a:pt x="0" y="0"/>
                  </a:moveTo>
                  <a:lnTo>
                    <a:pt x="3998976" y="0"/>
                  </a:lnTo>
                  <a:lnTo>
                    <a:pt x="3998976" y="670560"/>
                  </a:lnTo>
                  <a:lnTo>
                    <a:pt x="0" y="670560"/>
                  </a:lnTo>
                  <a:close/>
                </a:path>
              </a:pathLst>
            </a:custGeom>
            <a:solidFill>
              <a:srgbClr val="1E40AF"/>
            </a:solidFill>
          </p:spPr>
        </p:sp>
      </p:grpSp>
      <p:grpSp>
        <p:nvGrpSpPr>
          <p:cNvPr name="Group 11" id="11"/>
          <p:cNvGrpSpPr/>
          <p:nvPr/>
        </p:nvGrpSpPr>
        <p:grpSpPr>
          <a:xfrm rot="0">
            <a:off x="1280160" y="3493008"/>
            <a:ext cx="603504" cy="603504"/>
            <a:chOff x="0" y="0"/>
            <a:chExt cx="804672" cy="804672"/>
          </a:xfrm>
        </p:grpSpPr>
        <p:sp>
          <p:nvSpPr>
            <p:cNvPr name="Freeform 12" id="12"/>
            <p:cNvSpPr/>
            <p:nvPr/>
          </p:nvSpPr>
          <p:spPr>
            <a:xfrm flipH="false" flipV="false" rot="0">
              <a:off x="0" y="0"/>
              <a:ext cx="804672" cy="804672"/>
            </a:xfrm>
            <a:custGeom>
              <a:avLst/>
              <a:gdLst/>
              <a:ahLst/>
              <a:cxnLst/>
              <a:rect r="r" b="b" t="t" l="l"/>
              <a:pathLst>
                <a:path h="804672" w="804672">
                  <a:moveTo>
                    <a:pt x="0" y="402336"/>
                  </a:moveTo>
                  <a:cubicBezTo>
                    <a:pt x="0" y="180086"/>
                    <a:pt x="180086" y="0"/>
                    <a:pt x="402336" y="0"/>
                  </a:cubicBezTo>
                  <a:cubicBezTo>
                    <a:pt x="624586" y="0"/>
                    <a:pt x="804672" y="180086"/>
                    <a:pt x="804672" y="402336"/>
                  </a:cubicBezTo>
                  <a:cubicBezTo>
                    <a:pt x="804672" y="624586"/>
                    <a:pt x="624586" y="804672"/>
                    <a:pt x="402336" y="804672"/>
                  </a:cubicBezTo>
                  <a:cubicBezTo>
                    <a:pt x="180086" y="804672"/>
                    <a:pt x="0" y="624586"/>
                    <a:pt x="0" y="402336"/>
                  </a:cubicBezTo>
                  <a:close/>
                </a:path>
              </a:pathLst>
            </a:custGeom>
            <a:solidFill>
              <a:srgbClr val="FFFFFF"/>
            </a:solidFill>
          </p:spPr>
        </p:sp>
      </p:grpSp>
      <p:sp>
        <p:nvSpPr>
          <p:cNvPr name="TextBox 13" id="13"/>
          <p:cNvSpPr txBox="true"/>
          <p:nvPr/>
        </p:nvSpPr>
        <p:spPr>
          <a:xfrm rot="0">
            <a:off x="1280160" y="3646932"/>
            <a:ext cx="603504" cy="565404"/>
          </a:xfrm>
          <a:prstGeom prst="rect">
            <a:avLst/>
          </a:prstGeom>
        </p:spPr>
        <p:txBody>
          <a:bodyPr anchor="t" rtlCol="false" tIns="0" lIns="0" bIns="0" rIns="0">
            <a:spAutoFit/>
          </a:bodyPr>
          <a:lstStyle/>
          <a:p>
            <a:pPr algn="ctr">
              <a:lnSpc>
                <a:spcPts val="2640"/>
              </a:lnSpc>
            </a:pPr>
            <a:r>
              <a:rPr lang="en-US" sz="2400">
                <a:solidFill>
                  <a:srgbClr val="1E40AF"/>
                </a:solidFill>
                <a:latin typeface="League Spartan"/>
                <a:ea typeface="League Spartan"/>
                <a:cs typeface="League Spartan"/>
                <a:sym typeface="League Spartan"/>
              </a:rPr>
              <a:t>1</a:t>
            </a:r>
          </a:p>
        </p:txBody>
      </p:sp>
      <p:sp>
        <p:nvSpPr>
          <p:cNvPr name="TextBox 14" id="14"/>
          <p:cNvSpPr txBox="true"/>
          <p:nvPr/>
        </p:nvSpPr>
        <p:spPr>
          <a:xfrm rot="0">
            <a:off x="1956816" y="3678174"/>
            <a:ext cx="1810512" cy="491490"/>
          </a:xfrm>
          <a:prstGeom prst="rect">
            <a:avLst/>
          </a:prstGeom>
        </p:spPr>
        <p:txBody>
          <a:bodyPr anchor="t" rtlCol="false" tIns="0" lIns="0" bIns="0" rIns="0">
            <a:spAutoFit/>
          </a:bodyPr>
          <a:lstStyle/>
          <a:p>
            <a:pPr algn="l">
              <a:lnSpc>
                <a:spcPts val="2860"/>
              </a:lnSpc>
            </a:pPr>
            <a:r>
              <a:rPr lang="en-US" sz="2600" b="true">
                <a:solidFill>
                  <a:srgbClr val="FFFFFF"/>
                </a:solidFill>
                <a:latin typeface="League Spartan"/>
                <a:ea typeface="League Spartan"/>
                <a:cs typeface="League Spartan"/>
                <a:sym typeface="League Spartan"/>
              </a:rPr>
              <a:t>DESIGN</a:t>
            </a:r>
          </a:p>
        </p:txBody>
      </p:sp>
      <p:sp>
        <p:nvSpPr>
          <p:cNvPr name="TextBox 15" id="15"/>
          <p:cNvSpPr txBox="true"/>
          <p:nvPr/>
        </p:nvSpPr>
        <p:spPr>
          <a:xfrm rot="0">
            <a:off x="1316736" y="4549140"/>
            <a:ext cx="2414016" cy="2491740"/>
          </a:xfrm>
          <a:prstGeom prst="rect">
            <a:avLst/>
          </a:prstGeom>
        </p:spPr>
        <p:txBody>
          <a:bodyPr anchor="t" rtlCol="false" tIns="0" lIns="0" bIns="0" rIns="0">
            <a:spAutoFit/>
          </a:bodyPr>
          <a:lstStyle/>
          <a:p>
            <a:pPr algn="l">
              <a:lnSpc>
                <a:spcPts val="2520"/>
              </a:lnSpc>
            </a:pPr>
            <a:r>
              <a:rPr lang="en-US" sz="1800">
                <a:solidFill>
                  <a:srgbClr val="303642"/>
                </a:solidFill>
                <a:latin typeface="Poppins"/>
                <a:ea typeface="Poppins"/>
                <a:cs typeface="Poppins"/>
                <a:sym typeface="Poppins"/>
              </a:rPr>
              <a:t>A person places blocks in the Studio, on the machine's real lattice.</a:t>
            </a:r>
          </a:p>
        </p:txBody>
      </p:sp>
      <p:sp>
        <p:nvSpPr>
          <p:cNvPr name="AutoShape 16" id="16"/>
          <p:cNvSpPr/>
          <p:nvPr/>
        </p:nvSpPr>
        <p:spPr>
          <a:xfrm rot="243960">
            <a:off x="4044467" y="5266182"/>
            <a:ext cx="268691" cy="0"/>
          </a:xfrm>
          <a:prstGeom prst="line">
            <a:avLst/>
          </a:prstGeom>
          <a:ln cap="rnd" w="19050">
            <a:solidFill>
              <a:srgbClr val="1E40AF"/>
            </a:solidFill>
            <a:prstDash val="solid"/>
            <a:headEnd type="none" len="sm" w="sm"/>
            <a:tailEnd type="triangle" len="med" w="lg"/>
          </a:ln>
        </p:spPr>
      </p:sp>
      <p:sp>
        <p:nvSpPr>
          <p:cNvPr name="Freeform 17" id="17"/>
          <p:cNvSpPr/>
          <p:nvPr/>
        </p:nvSpPr>
        <p:spPr>
          <a:xfrm flipH="false" flipV="false" rot="0">
            <a:off x="4320369" y="3277953"/>
            <a:ext cx="3027045" cy="4005453"/>
          </a:xfrm>
          <a:custGeom>
            <a:avLst/>
            <a:gdLst/>
            <a:ahLst/>
            <a:cxnLst/>
            <a:rect r="r" b="b" t="t" l="l"/>
            <a:pathLst>
              <a:path h="4005453" w="3027045">
                <a:moveTo>
                  <a:pt x="0" y="0"/>
                </a:moveTo>
                <a:lnTo>
                  <a:pt x="3027045" y="0"/>
                </a:lnTo>
                <a:lnTo>
                  <a:pt x="3027045" y="4005453"/>
                </a:lnTo>
                <a:lnTo>
                  <a:pt x="0" y="400545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8" id="18"/>
          <p:cNvGrpSpPr/>
          <p:nvPr/>
        </p:nvGrpSpPr>
        <p:grpSpPr>
          <a:xfrm rot="0">
            <a:off x="4334256" y="3291840"/>
            <a:ext cx="2999232" cy="1005840"/>
            <a:chOff x="0" y="0"/>
            <a:chExt cx="3998976" cy="1341120"/>
          </a:xfrm>
        </p:grpSpPr>
        <p:sp>
          <p:nvSpPr>
            <p:cNvPr name="Freeform 19" id="19"/>
            <p:cNvSpPr/>
            <p:nvPr/>
          </p:nvSpPr>
          <p:spPr>
            <a:xfrm flipH="false" flipV="false" rot="0">
              <a:off x="0" y="0"/>
              <a:ext cx="3998976" cy="1341120"/>
            </a:xfrm>
            <a:custGeom>
              <a:avLst/>
              <a:gdLst/>
              <a:ahLst/>
              <a:cxnLst/>
              <a:rect r="r" b="b" t="t" l="l"/>
              <a:pathLst>
                <a:path h="1341120" w="3998976">
                  <a:moveTo>
                    <a:pt x="0" y="316992"/>
                  </a:moveTo>
                  <a:cubicBezTo>
                    <a:pt x="0" y="141859"/>
                    <a:pt x="141859" y="0"/>
                    <a:pt x="316992" y="0"/>
                  </a:cubicBezTo>
                  <a:lnTo>
                    <a:pt x="3681984" y="0"/>
                  </a:lnTo>
                  <a:cubicBezTo>
                    <a:pt x="3856990" y="0"/>
                    <a:pt x="3998976" y="141859"/>
                    <a:pt x="3998976" y="316992"/>
                  </a:cubicBezTo>
                  <a:lnTo>
                    <a:pt x="3998976" y="1024128"/>
                  </a:lnTo>
                  <a:cubicBezTo>
                    <a:pt x="3998976" y="1199134"/>
                    <a:pt x="3857117" y="1341120"/>
                    <a:pt x="3681984" y="1341120"/>
                  </a:cubicBezTo>
                  <a:lnTo>
                    <a:pt x="316992" y="1341120"/>
                  </a:lnTo>
                  <a:cubicBezTo>
                    <a:pt x="141859" y="1341120"/>
                    <a:pt x="0" y="1199261"/>
                    <a:pt x="0" y="1024128"/>
                  </a:cubicBezTo>
                  <a:close/>
                </a:path>
              </a:pathLst>
            </a:custGeom>
            <a:solidFill>
              <a:srgbClr val="1E40AF"/>
            </a:solidFill>
          </p:spPr>
        </p:sp>
      </p:grpSp>
      <p:grpSp>
        <p:nvGrpSpPr>
          <p:cNvPr name="Group 20" id="20"/>
          <p:cNvGrpSpPr/>
          <p:nvPr/>
        </p:nvGrpSpPr>
        <p:grpSpPr>
          <a:xfrm rot="0">
            <a:off x="4334256" y="3794760"/>
            <a:ext cx="2999232" cy="502920"/>
            <a:chOff x="0" y="0"/>
            <a:chExt cx="3998976" cy="670560"/>
          </a:xfrm>
        </p:grpSpPr>
        <p:sp>
          <p:nvSpPr>
            <p:cNvPr name="Freeform 21" id="21"/>
            <p:cNvSpPr/>
            <p:nvPr/>
          </p:nvSpPr>
          <p:spPr>
            <a:xfrm flipH="false" flipV="false" rot="0">
              <a:off x="0" y="0"/>
              <a:ext cx="3998976" cy="670560"/>
            </a:xfrm>
            <a:custGeom>
              <a:avLst/>
              <a:gdLst/>
              <a:ahLst/>
              <a:cxnLst/>
              <a:rect r="r" b="b" t="t" l="l"/>
              <a:pathLst>
                <a:path h="670560" w="3998976">
                  <a:moveTo>
                    <a:pt x="0" y="0"/>
                  </a:moveTo>
                  <a:lnTo>
                    <a:pt x="3998976" y="0"/>
                  </a:lnTo>
                  <a:lnTo>
                    <a:pt x="3998976" y="670560"/>
                  </a:lnTo>
                  <a:lnTo>
                    <a:pt x="0" y="670560"/>
                  </a:lnTo>
                  <a:close/>
                </a:path>
              </a:pathLst>
            </a:custGeom>
            <a:solidFill>
              <a:srgbClr val="1E40AF"/>
            </a:solidFill>
          </p:spPr>
        </p:sp>
      </p:grpSp>
      <p:grpSp>
        <p:nvGrpSpPr>
          <p:cNvPr name="Group 22" id="22"/>
          <p:cNvGrpSpPr/>
          <p:nvPr/>
        </p:nvGrpSpPr>
        <p:grpSpPr>
          <a:xfrm rot="0">
            <a:off x="4590288" y="3493008"/>
            <a:ext cx="603504" cy="603504"/>
            <a:chOff x="0" y="0"/>
            <a:chExt cx="804672" cy="804672"/>
          </a:xfrm>
        </p:grpSpPr>
        <p:sp>
          <p:nvSpPr>
            <p:cNvPr name="Freeform 23" id="23"/>
            <p:cNvSpPr/>
            <p:nvPr/>
          </p:nvSpPr>
          <p:spPr>
            <a:xfrm flipH="false" flipV="false" rot="0">
              <a:off x="0" y="0"/>
              <a:ext cx="804672" cy="804672"/>
            </a:xfrm>
            <a:custGeom>
              <a:avLst/>
              <a:gdLst/>
              <a:ahLst/>
              <a:cxnLst/>
              <a:rect r="r" b="b" t="t" l="l"/>
              <a:pathLst>
                <a:path h="804672" w="804672">
                  <a:moveTo>
                    <a:pt x="0" y="402336"/>
                  </a:moveTo>
                  <a:cubicBezTo>
                    <a:pt x="0" y="180086"/>
                    <a:pt x="180086" y="0"/>
                    <a:pt x="402336" y="0"/>
                  </a:cubicBezTo>
                  <a:cubicBezTo>
                    <a:pt x="624586" y="0"/>
                    <a:pt x="804672" y="180086"/>
                    <a:pt x="804672" y="402336"/>
                  </a:cubicBezTo>
                  <a:cubicBezTo>
                    <a:pt x="804672" y="624586"/>
                    <a:pt x="624586" y="804672"/>
                    <a:pt x="402336" y="804672"/>
                  </a:cubicBezTo>
                  <a:cubicBezTo>
                    <a:pt x="180086" y="804672"/>
                    <a:pt x="0" y="624586"/>
                    <a:pt x="0" y="402336"/>
                  </a:cubicBezTo>
                  <a:close/>
                </a:path>
              </a:pathLst>
            </a:custGeom>
            <a:solidFill>
              <a:srgbClr val="FFFFFF"/>
            </a:solidFill>
          </p:spPr>
        </p:sp>
      </p:grpSp>
      <p:sp>
        <p:nvSpPr>
          <p:cNvPr name="TextBox 24" id="24"/>
          <p:cNvSpPr txBox="true"/>
          <p:nvPr/>
        </p:nvSpPr>
        <p:spPr>
          <a:xfrm rot="0">
            <a:off x="4590288" y="3646932"/>
            <a:ext cx="603504" cy="565404"/>
          </a:xfrm>
          <a:prstGeom prst="rect">
            <a:avLst/>
          </a:prstGeom>
        </p:spPr>
        <p:txBody>
          <a:bodyPr anchor="t" rtlCol="false" tIns="0" lIns="0" bIns="0" rIns="0">
            <a:spAutoFit/>
          </a:bodyPr>
          <a:lstStyle/>
          <a:p>
            <a:pPr algn="ctr">
              <a:lnSpc>
                <a:spcPts val="2640"/>
              </a:lnSpc>
            </a:pPr>
            <a:r>
              <a:rPr lang="en-US" sz="2400">
                <a:solidFill>
                  <a:srgbClr val="1E40AF"/>
                </a:solidFill>
                <a:latin typeface="League Spartan"/>
                <a:ea typeface="League Spartan"/>
                <a:cs typeface="League Spartan"/>
                <a:sym typeface="League Spartan"/>
              </a:rPr>
              <a:t>2</a:t>
            </a:r>
          </a:p>
        </p:txBody>
      </p:sp>
      <p:sp>
        <p:nvSpPr>
          <p:cNvPr name="TextBox 25" id="25"/>
          <p:cNvSpPr txBox="true"/>
          <p:nvPr/>
        </p:nvSpPr>
        <p:spPr>
          <a:xfrm rot="0">
            <a:off x="5266944" y="3678174"/>
            <a:ext cx="1810512" cy="491490"/>
          </a:xfrm>
          <a:prstGeom prst="rect">
            <a:avLst/>
          </a:prstGeom>
        </p:spPr>
        <p:txBody>
          <a:bodyPr anchor="t" rtlCol="false" tIns="0" lIns="0" bIns="0" rIns="0">
            <a:spAutoFit/>
          </a:bodyPr>
          <a:lstStyle/>
          <a:p>
            <a:pPr algn="l">
              <a:lnSpc>
                <a:spcPts val="2860"/>
              </a:lnSpc>
            </a:pPr>
            <a:r>
              <a:rPr lang="en-US" sz="2600" b="true">
                <a:solidFill>
                  <a:srgbClr val="FFFFFF"/>
                </a:solidFill>
                <a:latin typeface="League Spartan"/>
                <a:ea typeface="League Spartan"/>
                <a:cs typeface="League Spartan"/>
                <a:sym typeface="League Spartan"/>
              </a:rPr>
              <a:t>COMPILE</a:t>
            </a:r>
          </a:p>
        </p:txBody>
      </p:sp>
      <p:sp>
        <p:nvSpPr>
          <p:cNvPr name="TextBox 26" id="26"/>
          <p:cNvSpPr txBox="true"/>
          <p:nvPr/>
        </p:nvSpPr>
        <p:spPr>
          <a:xfrm rot="0">
            <a:off x="4626864" y="4549140"/>
            <a:ext cx="2414016" cy="2491740"/>
          </a:xfrm>
          <a:prstGeom prst="rect">
            <a:avLst/>
          </a:prstGeom>
        </p:spPr>
        <p:txBody>
          <a:bodyPr anchor="t" rtlCol="false" tIns="0" lIns="0" bIns="0" rIns="0">
            <a:spAutoFit/>
          </a:bodyPr>
          <a:lstStyle/>
          <a:p>
            <a:pPr algn="l">
              <a:lnSpc>
                <a:spcPts val="2520"/>
              </a:lnSpc>
            </a:pPr>
            <a:r>
              <a:rPr lang="en-US" sz="1800">
                <a:solidFill>
                  <a:srgbClr val="303642"/>
                </a:solidFill>
                <a:latin typeface="Poppins"/>
                <a:ea typeface="Poppins"/>
                <a:cs typeface="Poppins"/>
                <a:sym typeface="Poppins"/>
              </a:rPr>
              <a:t>Sorted bottom-up, grouped by orientation, emitted as B col row level.</a:t>
            </a:r>
          </a:p>
        </p:txBody>
      </p:sp>
      <p:sp>
        <p:nvSpPr>
          <p:cNvPr name="AutoShape 27" id="27"/>
          <p:cNvSpPr/>
          <p:nvPr/>
        </p:nvSpPr>
        <p:spPr>
          <a:xfrm rot="243960">
            <a:off x="7354595" y="5266182"/>
            <a:ext cx="268691" cy="0"/>
          </a:xfrm>
          <a:prstGeom prst="line">
            <a:avLst/>
          </a:prstGeom>
          <a:ln cap="rnd" w="19050">
            <a:solidFill>
              <a:srgbClr val="1E40AF"/>
            </a:solidFill>
            <a:prstDash val="solid"/>
            <a:headEnd type="none" len="sm" w="sm"/>
            <a:tailEnd type="triangle" len="med" w="lg"/>
          </a:ln>
        </p:spPr>
      </p:sp>
      <p:sp>
        <p:nvSpPr>
          <p:cNvPr name="Freeform 28" id="28"/>
          <p:cNvSpPr/>
          <p:nvPr/>
        </p:nvSpPr>
        <p:spPr>
          <a:xfrm flipH="false" flipV="false" rot="0">
            <a:off x="7630497" y="3277953"/>
            <a:ext cx="3027045" cy="4005453"/>
          </a:xfrm>
          <a:custGeom>
            <a:avLst/>
            <a:gdLst/>
            <a:ahLst/>
            <a:cxnLst/>
            <a:rect r="r" b="b" t="t" l="l"/>
            <a:pathLst>
              <a:path h="4005453" w="3027045">
                <a:moveTo>
                  <a:pt x="0" y="0"/>
                </a:moveTo>
                <a:lnTo>
                  <a:pt x="3027045" y="0"/>
                </a:lnTo>
                <a:lnTo>
                  <a:pt x="3027045" y="4005453"/>
                </a:lnTo>
                <a:lnTo>
                  <a:pt x="0" y="400545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29" id="29"/>
          <p:cNvGrpSpPr/>
          <p:nvPr/>
        </p:nvGrpSpPr>
        <p:grpSpPr>
          <a:xfrm rot="0">
            <a:off x="7644384" y="3291840"/>
            <a:ext cx="2999232" cy="1005840"/>
            <a:chOff x="0" y="0"/>
            <a:chExt cx="3998976" cy="1341120"/>
          </a:xfrm>
        </p:grpSpPr>
        <p:sp>
          <p:nvSpPr>
            <p:cNvPr name="Freeform 30" id="30"/>
            <p:cNvSpPr/>
            <p:nvPr/>
          </p:nvSpPr>
          <p:spPr>
            <a:xfrm flipH="false" flipV="false" rot="0">
              <a:off x="0" y="0"/>
              <a:ext cx="3998976" cy="1341120"/>
            </a:xfrm>
            <a:custGeom>
              <a:avLst/>
              <a:gdLst/>
              <a:ahLst/>
              <a:cxnLst/>
              <a:rect r="r" b="b" t="t" l="l"/>
              <a:pathLst>
                <a:path h="1341120" w="3998976">
                  <a:moveTo>
                    <a:pt x="0" y="316992"/>
                  </a:moveTo>
                  <a:cubicBezTo>
                    <a:pt x="0" y="141859"/>
                    <a:pt x="141859" y="0"/>
                    <a:pt x="316992" y="0"/>
                  </a:cubicBezTo>
                  <a:lnTo>
                    <a:pt x="3681984" y="0"/>
                  </a:lnTo>
                  <a:cubicBezTo>
                    <a:pt x="3856990" y="0"/>
                    <a:pt x="3998976" y="141859"/>
                    <a:pt x="3998976" y="316992"/>
                  </a:cubicBezTo>
                  <a:lnTo>
                    <a:pt x="3998976" y="1024128"/>
                  </a:lnTo>
                  <a:cubicBezTo>
                    <a:pt x="3998976" y="1199134"/>
                    <a:pt x="3857117" y="1341120"/>
                    <a:pt x="3681984" y="1341120"/>
                  </a:cubicBezTo>
                  <a:lnTo>
                    <a:pt x="316992" y="1341120"/>
                  </a:lnTo>
                  <a:cubicBezTo>
                    <a:pt x="141859" y="1341120"/>
                    <a:pt x="0" y="1199261"/>
                    <a:pt x="0" y="1024128"/>
                  </a:cubicBezTo>
                  <a:close/>
                </a:path>
              </a:pathLst>
            </a:custGeom>
            <a:solidFill>
              <a:srgbClr val="1E40AF"/>
            </a:solidFill>
          </p:spPr>
        </p:sp>
      </p:grpSp>
      <p:grpSp>
        <p:nvGrpSpPr>
          <p:cNvPr name="Group 31" id="31"/>
          <p:cNvGrpSpPr/>
          <p:nvPr/>
        </p:nvGrpSpPr>
        <p:grpSpPr>
          <a:xfrm rot="0">
            <a:off x="7644384" y="3794760"/>
            <a:ext cx="2999232" cy="502920"/>
            <a:chOff x="0" y="0"/>
            <a:chExt cx="3998976" cy="670560"/>
          </a:xfrm>
        </p:grpSpPr>
        <p:sp>
          <p:nvSpPr>
            <p:cNvPr name="Freeform 32" id="32"/>
            <p:cNvSpPr/>
            <p:nvPr/>
          </p:nvSpPr>
          <p:spPr>
            <a:xfrm flipH="false" flipV="false" rot="0">
              <a:off x="0" y="0"/>
              <a:ext cx="3998976" cy="670560"/>
            </a:xfrm>
            <a:custGeom>
              <a:avLst/>
              <a:gdLst/>
              <a:ahLst/>
              <a:cxnLst/>
              <a:rect r="r" b="b" t="t" l="l"/>
              <a:pathLst>
                <a:path h="670560" w="3998976">
                  <a:moveTo>
                    <a:pt x="0" y="0"/>
                  </a:moveTo>
                  <a:lnTo>
                    <a:pt x="3998976" y="0"/>
                  </a:lnTo>
                  <a:lnTo>
                    <a:pt x="3998976" y="670560"/>
                  </a:lnTo>
                  <a:lnTo>
                    <a:pt x="0" y="670560"/>
                  </a:lnTo>
                  <a:close/>
                </a:path>
              </a:pathLst>
            </a:custGeom>
            <a:solidFill>
              <a:srgbClr val="1E40AF"/>
            </a:solidFill>
          </p:spPr>
        </p:sp>
      </p:grpSp>
      <p:grpSp>
        <p:nvGrpSpPr>
          <p:cNvPr name="Group 33" id="33"/>
          <p:cNvGrpSpPr/>
          <p:nvPr/>
        </p:nvGrpSpPr>
        <p:grpSpPr>
          <a:xfrm rot="0">
            <a:off x="7900416" y="3493008"/>
            <a:ext cx="603504" cy="603504"/>
            <a:chOff x="0" y="0"/>
            <a:chExt cx="804672" cy="804672"/>
          </a:xfrm>
        </p:grpSpPr>
        <p:sp>
          <p:nvSpPr>
            <p:cNvPr name="Freeform 34" id="34"/>
            <p:cNvSpPr/>
            <p:nvPr/>
          </p:nvSpPr>
          <p:spPr>
            <a:xfrm flipH="false" flipV="false" rot="0">
              <a:off x="0" y="0"/>
              <a:ext cx="804672" cy="804672"/>
            </a:xfrm>
            <a:custGeom>
              <a:avLst/>
              <a:gdLst/>
              <a:ahLst/>
              <a:cxnLst/>
              <a:rect r="r" b="b" t="t" l="l"/>
              <a:pathLst>
                <a:path h="804672" w="804672">
                  <a:moveTo>
                    <a:pt x="0" y="402336"/>
                  </a:moveTo>
                  <a:cubicBezTo>
                    <a:pt x="0" y="180086"/>
                    <a:pt x="180086" y="0"/>
                    <a:pt x="402336" y="0"/>
                  </a:cubicBezTo>
                  <a:cubicBezTo>
                    <a:pt x="624586" y="0"/>
                    <a:pt x="804672" y="180086"/>
                    <a:pt x="804672" y="402336"/>
                  </a:cubicBezTo>
                  <a:cubicBezTo>
                    <a:pt x="804672" y="624586"/>
                    <a:pt x="624586" y="804672"/>
                    <a:pt x="402336" y="804672"/>
                  </a:cubicBezTo>
                  <a:cubicBezTo>
                    <a:pt x="180086" y="804672"/>
                    <a:pt x="0" y="624586"/>
                    <a:pt x="0" y="402336"/>
                  </a:cubicBezTo>
                  <a:close/>
                </a:path>
              </a:pathLst>
            </a:custGeom>
            <a:solidFill>
              <a:srgbClr val="FFFFFF"/>
            </a:solidFill>
          </p:spPr>
        </p:sp>
      </p:grpSp>
      <p:sp>
        <p:nvSpPr>
          <p:cNvPr name="TextBox 35" id="35"/>
          <p:cNvSpPr txBox="true"/>
          <p:nvPr/>
        </p:nvSpPr>
        <p:spPr>
          <a:xfrm rot="0">
            <a:off x="7900416" y="3646932"/>
            <a:ext cx="603504" cy="565404"/>
          </a:xfrm>
          <a:prstGeom prst="rect">
            <a:avLst/>
          </a:prstGeom>
        </p:spPr>
        <p:txBody>
          <a:bodyPr anchor="t" rtlCol="false" tIns="0" lIns="0" bIns="0" rIns="0">
            <a:spAutoFit/>
          </a:bodyPr>
          <a:lstStyle/>
          <a:p>
            <a:pPr algn="ctr">
              <a:lnSpc>
                <a:spcPts val="2640"/>
              </a:lnSpc>
            </a:pPr>
            <a:r>
              <a:rPr lang="en-US" sz="2400">
                <a:solidFill>
                  <a:srgbClr val="1E40AF"/>
                </a:solidFill>
                <a:latin typeface="League Spartan"/>
                <a:ea typeface="League Spartan"/>
                <a:cs typeface="League Spartan"/>
                <a:sym typeface="League Spartan"/>
              </a:rPr>
              <a:t>3</a:t>
            </a:r>
          </a:p>
        </p:txBody>
      </p:sp>
      <p:sp>
        <p:nvSpPr>
          <p:cNvPr name="TextBox 36" id="36"/>
          <p:cNvSpPr txBox="true"/>
          <p:nvPr/>
        </p:nvSpPr>
        <p:spPr>
          <a:xfrm rot="0">
            <a:off x="8577072" y="3678174"/>
            <a:ext cx="1810512" cy="491490"/>
          </a:xfrm>
          <a:prstGeom prst="rect">
            <a:avLst/>
          </a:prstGeom>
        </p:spPr>
        <p:txBody>
          <a:bodyPr anchor="t" rtlCol="false" tIns="0" lIns="0" bIns="0" rIns="0">
            <a:spAutoFit/>
          </a:bodyPr>
          <a:lstStyle/>
          <a:p>
            <a:pPr algn="l">
              <a:lnSpc>
                <a:spcPts val="2860"/>
              </a:lnSpc>
            </a:pPr>
            <a:r>
              <a:rPr lang="en-US" sz="2600" b="true">
                <a:solidFill>
                  <a:srgbClr val="FFFFFF"/>
                </a:solidFill>
                <a:latin typeface="League Spartan"/>
                <a:ea typeface="League Spartan"/>
                <a:cs typeface="League Spartan"/>
                <a:sym typeface="League Spartan"/>
              </a:rPr>
              <a:t>STAGE</a:t>
            </a:r>
          </a:p>
        </p:txBody>
      </p:sp>
      <p:sp>
        <p:nvSpPr>
          <p:cNvPr name="TextBox 37" id="37"/>
          <p:cNvSpPr txBox="true"/>
          <p:nvPr/>
        </p:nvSpPr>
        <p:spPr>
          <a:xfrm rot="0">
            <a:off x="7936992" y="4549140"/>
            <a:ext cx="2414016" cy="2491740"/>
          </a:xfrm>
          <a:prstGeom prst="rect">
            <a:avLst/>
          </a:prstGeom>
        </p:spPr>
        <p:txBody>
          <a:bodyPr anchor="t" rtlCol="false" tIns="0" lIns="0" bIns="0" rIns="0">
            <a:spAutoFit/>
          </a:bodyPr>
          <a:lstStyle/>
          <a:p>
            <a:pPr algn="l">
              <a:lnSpc>
                <a:spcPts val="2520"/>
              </a:lnSpc>
            </a:pPr>
            <a:r>
              <a:rPr lang="en-US" sz="1800">
                <a:solidFill>
                  <a:srgbClr val="303642"/>
                </a:solidFill>
                <a:latin typeface="Poppins"/>
                <a:ea typeface="Poppins"/>
                <a:cs typeface="Poppins"/>
                <a:sym typeface="Poppins"/>
              </a:rPr>
              <a:t>The operator places one block at the pickup cell and confirms it. The claw descends open and waits for a second, explicit consent before it closes.</a:t>
            </a:r>
          </a:p>
        </p:txBody>
      </p:sp>
      <p:sp>
        <p:nvSpPr>
          <p:cNvPr name="AutoShape 38" id="38"/>
          <p:cNvSpPr/>
          <p:nvPr/>
        </p:nvSpPr>
        <p:spPr>
          <a:xfrm rot="243960">
            <a:off x="10664723" y="5266182"/>
            <a:ext cx="268691" cy="0"/>
          </a:xfrm>
          <a:prstGeom prst="line">
            <a:avLst/>
          </a:prstGeom>
          <a:ln cap="rnd" w="19050">
            <a:solidFill>
              <a:srgbClr val="1E40AF"/>
            </a:solidFill>
            <a:prstDash val="solid"/>
            <a:headEnd type="none" len="sm" w="sm"/>
            <a:tailEnd type="triangle" len="med" w="lg"/>
          </a:ln>
        </p:spPr>
      </p:sp>
      <p:sp>
        <p:nvSpPr>
          <p:cNvPr name="Freeform 39" id="39"/>
          <p:cNvSpPr/>
          <p:nvPr/>
        </p:nvSpPr>
        <p:spPr>
          <a:xfrm flipH="false" flipV="false" rot="0">
            <a:off x="10940625" y="3277953"/>
            <a:ext cx="3027045" cy="4005453"/>
          </a:xfrm>
          <a:custGeom>
            <a:avLst/>
            <a:gdLst/>
            <a:ahLst/>
            <a:cxnLst/>
            <a:rect r="r" b="b" t="t" l="l"/>
            <a:pathLst>
              <a:path h="4005453" w="3027045">
                <a:moveTo>
                  <a:pt x="0" y="0"/>
                </a:moveTo>
                <a:lnTo>
                  <a:pt x="3027045" y="0"/>
                </a:lnTo>
                <a:lnTo>
                  <a:pt x="3027045" y="4005453"/>
                </a:lnTo>
                <a:lnTo>
                  <a:pt x="0" y="400545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0" id="40"/>
          <p:cNvGrpSpPr/>
          <p:nvPr/>
        </p:nvGrpSpPr>
        <p:grpSpPr>
          <a:xfrm rot="0">
            <a:off x="10954512" y="3291840"/>
            <a:ext cx="2999232" cy="1005840"/>
            <a:chOff x="0" y="0"/>
            <a:chExt cx="3998976" cy="1341120"/>
          </a:xfrm>
        </p:grpSpPr>
        <p:sp>
          <p:nvSpPr>
            <p:cNvPr name="Freeform 41" id="41"/>
            <p:cNvSpPr/>
            <p:nvPr/>
          </p:nvSpPr>
          <p:spPr>
            <a:xfrm flipH="false" flipV="false" rot="0">
              <a:off x="0" y="0"/>
              <a:ext cx="3998976" cy="1341120"/>
            </a:xfrm>
            <a:custGeom>
              <a:avLst/>
              <a:gdLst/>
              <a:ahLst/>
              <a:cxnLst/>
              <a:rect r="r" b="b" t="t" l="l"/>
              <a:pathLst>
                <a:path h="1341120" w="3998976">
                  <a:moveTo>
                    <a:pt x="0" y="316992"/>
                  </a:moveTo>
                  <a:cubicBezTo>
                    <a:pt x="0" y="141859"/>
                    <a:pt x="141859" y="0"/>
                    <a:pt x="316992" y="0"/>
                  </a:cubicBezTo>
                  <a:lnTo>
                    <a:pt x="3681984" y="0"/>
                  </a:lnTo>
                  <a:cubicBezTo>
                    <a:pt x="3856990" y="0"/>
                    <a:pt x="3998976" y="141859"/>
                    <a:pt x="3998976" y="316992"/>
                  </a:cubicBezTo>
                  <a:lnTo>
                    <a:pt x="3998976" y="1024128"/>
                  </a:lnTo>
                  <a:cubicBezTo>
                    <a:pt x="3998976" y="1199134"/>
                    <a:pt x="3857117" y="1341120"/>
                    <a:pt x="3681984" y="1341120"/>
                  </a:cubicBezTo>
                  <a:lnTo>
                    <a:pt x="316992" y="1341120"/>
                  </a:lnTo>
                  <a:cubicBezTo>
                    <a:pt x="141859" y="1341120"/>
                    <a:pt x="0" y="1199261"/>
                    <a:pt x="0" y="1024128"/>
                  </a:cubicBezTo>
                  <a:close/>
                </a:path>
              </a:pathLst>
            </a:custGeom>
            <a:solidFill>
              <a:srgbClr val="1E40AF"/>
            </a:solidFill>
          </p:spPr>
        </p:sp>
      </p:grpSp>
      <p:grpSp>
        <p:nvGrpSpPr>
          <p:cNvPr name="Group 42" id="42"/>
          <p:cNvGrpSpPr/>
          <p:nvPr/>
        </p:nvGrpSpPr>
        <p:grpSpPr>
          <a:xfrm rot="0">
            <a:off x="10954512" y="3794760"/>
            <a:ext cx="2999232" cy="502920"/>
            <a:chOff x="0" y="0"/>
            <a:chExt cx="3998976" cy="670560"/>
          </a:xfrm>
        </p:grpSpPr>
        <p:sp>
          <p:nvSpPr>
            <p:cNvPr name="Freeform 43" id="43"/>
            <p:cNvSpPr/>
            <p:nvPr/>
          </p:nvSpPr>
          <p:spPr>
            <a:xfrm flipH="false" flipV="false" rot="0">
              <a:off x="0" y="0"/>
              <a:ext cx="3998976" cy="670560"/>
            </a:xfrm>
            <a:custGeom>
              <a:avLst/>
              <a:gdLst/>
              <a:ahLst/>
              <a:cxnLst/>
              <a:rect r="r" b="b" t="t" l="l"/>
              <a:pathLst>
                <a:path h="670560" w="3998976">
                  <a:moveTo>
                    <a:pt x="0" y="0"/>
                  </a:moveTo>
                  <a:lnTo>
                    <a:pt x="3998976" y="0"/>
                  </a:lnTo>
                  <a:lnTo>
                    <a:pt x="3998976" y="670560"/>
                  </a:lnTo>
                  <a:lnTo>
                    <a:pt x="0" y="670560"/>
                  </a:lnTo>
                  <a:close/>
                </a:path>
              </a:pathLst>
            </a:custGeom>
            <a:solidFill>
              <a:srgbClr val="1E40AF"/>
            </a:solidFill>
          </p:spPr>
        </p:sp>
      </p:grpSp>
      <p:grpSp>
        <p:nvGrpSpPr>
          <p:cNvPr name="Group 44" id="44"/>
          <p:cNvGrpSpPr/>
          <p:nvPr/>
        </p:nvGrpSpPr>
        <p:grpSpPr>
          <a:xfrm rot="0">
            <a:off x="11210544" y="3493008"/>
            <a:ext cx="603504" cy="603504"/>
            <a:chOff x="0" y="0"/>
            <a:chExt cx="804672" cy="804672"/>
          </a:xfrm>
        </p:grpSpPr>
        <p:sp>
          <p:nvSpPr>
            <p:cNvPr name="Freeform 45" id="45"/>
            <p:cNvSpPr/>
            <p:nvPr/>
          </p:nvSpPr>
          <p:spPr>
            <a:xfrm flipH="false" flipV="false" rot="0">
              <a:off x="0" y="0"/>
              <a:ext cx="804672" cy="804672"/>
            </a:xfrm>
            <a:custGeom>
              <a:avLst/>
              <a:gdLst/>
              <a:ahLst/>
              <a:cxnLst/>
              <a:rect r="r" b="b" t="t" l="l"/>
              <a:pathLst>
                <a:path h="804672" w="804672">
                  <a:moveTo>
                    <a:pt x="0" y="402336"/>
                  </a:moveTo>
                  <a:cubicBezTo>
                    <a:pt x="0" y="180086"/>
                    <a:pt x="180086" y="0"/>
                    <a:pt x="402336" y="0"/>
                  </a:cubicBezTo>
                  <a:cubicBezTo>
                    <a:pt x="624586" y="0"/>
                    <a:pt x="804672" y="180086"/>
                    <a:pt x="804672" y="402336"/>
                  </a:cubicBezTo>
                  <a:cubicBezTo>
                    <a:pt x="804672" y="624586"/>
                    <a:pt x="624586" y="804672"/>
                    <a:pt x="402336" y="804672"/>
                  </a:cubicBezTo>
                  <a:cubicBezTo>
                    <a:pt x="180086" y="804672"/>
                    <a:pt x="0" y="624586"/>
                    <a:pt x="0" y="402336"/>
                  </a:cubicBezTo>
                  <a:close/>
                </a:path>
              </a:pathLst>
            </a:custGeom>
            <a:solidFill>
              <a:srgbClr val="FFFFFF"/>
            </a:solidFill>
          </p:spPr>
        </p:sp>
      </p:grpSp>
      <p:sp>
        <p:nvSpPr>
          <p:cNvPr name="TextBox 46" id="46"/>
          <p:cNvSpPr txBox="true"/>
          <p:nvPr/>
        </p:nvSpPr>
        <p:spPr>
          <a:xfrm rot="0">
            <a:off x="11210544" y="3646932"/>
            <a:ext cx="603504" cy="565404"/>
          </a:xfrm>
          <a:prstGeom prst="rect">
            <a:avLst/>
          </a:prstGeom>
        </p:spPr>
        <p:txBody>
          <a:bodyPr anchor="t" rtlCol="false" tIns="0" lIns="0" bIns="0" rIns="0">
            <a:spAutoFit/>
          </a:bodyPr>
          <a:lstStyle/>
          <a:p>
            <a:pPr algn="ctr">
              <a:lnSpc>
                <a:spcPts val="2640"/>
              </a:lnSpc>
            </a:pPr>
            <a:r>
              <a:rPr lang="en-US" sz="2400">
                <a:solidFill>
                  <a:srgbClr val="1E40AF"/>
                </a:solidFill>
                <a:latin typeface="League Spartan"/>
                <a:ea typeface="League Spartan"/>
                <a:cs typeface="League Spartan"/>
                <a:sym typeface="League Spartan"/>
              </a:rPr>
              <a:t>4</a:t>
            </a:r>
          </a:p>
        </p:txBody>
      </p:sp>
      <p:sp>
        <p:nvSpPr>
          <p:cNvPr name="TextBox 47" id="47"/>
          <p:cNvSpPr txBox="true"/>
          <p:nvPr/>
        </p:nvSpPr>
        <p:spPr>
          <a:xfrm rot="0">
            <a:off x="11887200" y="3678174"/>
            <a:ext cx="1810512" cy="491490"/>
          </a:xfrm>
          <a:prstGeom prst="rect">
            <a:avLst/>
          </a:prstGeom>
        </p:spPr>
        <p:txBody>
          <a:bodyPr anchor="t" rtlCol="false" tIns="0" lIns="0" bIns="0" rIns="0">
            <a:spAutoFit/>
          </a:bodyPr>
          <a:lstStyle/>
          <a:p>
            <a:pPr algn="l">
              <a:lnSpc>
                <a:spcPts val="2860"/>
              </a:lnSpc>
            </a:pPr>
            <a:r>
              <a:rPr lang="en-US" sz="2600" b="true">
                <a:solidFill>
                  <a:srgbClr val="FFFFFF"/>
                </a:solidFill>
                <a:latin typeface="League Spartan"/>
                <a:ea typeface="League Spartan"/>
                <a:cs typeface="League Spartan"/>
                <a:sym typeface="League Spartan"/>
              </a:rPr>
              <a:t>PLACE</a:t>
            </a:r>
          </a:p>
        </p:txBody>
      </p:sp>
      <p:sp>
        <p:nvSpPr>
          <p:cNvPr name="TextBox 48" id="48"/>
          <p:cNvSpPr txBox="true"/>
          <p:nvPr/>
        </p:nvSpPr>
        <p:spPr>
          <a:xfrm rot="0">
            <a:off x="11247120" y="4549140"/>
            <a:ext cx="2414016" cy="2491740"/>
          </a:xfrm>
          <a:prstGeom prst="rect">
            <a:avLst/>
          </a:prstGeom>
        </p:spPr>
        <p:txBody>
          <a:bodyPr anchor="t" rtlCol="false" tIns="0" lIns="0" bIns="0" rIns="0">
            <a:spAutoFit/>
          </a:bodyPr>
          <a:lstStyle/>
          <a:p>
            <a:pPr algn="l">
              <a:lnSpc>
                <a:spcPts val="2520"/>
              </a:lnSpc>
            </a:pPr>
            <a:r>
              <a:rPr lang="en-US" sz="1800">
                <a:solidFill>
                  <a:srgbClr val="303642"/>
                </a:solidFill>
                <a:latin typeface="Poppins"/>
                <a:ea typeface="Poppins"/>
                <a:cs typeface="Poppins"/>
                <a:sym typeface="Poppins"/>
              </a:rPr>
              <a:t>Only then the fourteen-phase pick, rotate, place and park cycle.</a:t>
            </a:r>
          </a:p>
        </p:txBody>
      </p:sp>
      <p:sp>
        <p:nvSpPr>
          <p:cNvPr name="AutoShape 49" id="49"/>
          <p:cNvSpPr/>
          <p:nvPr/>
        </p:nvSpPr>
        <p:spPr>
          <a:xfrm rot="243960">
            <a:off x="13974851" y="5266182"/>
            <a:ext cx="268691" cy="0"/>
          </a:xfrm>
          <a:prstGeom prst="line">
            <a:avLst/>
          </a:prstGeom>
          <a:ln cap="rnd" w="19050">
            <a:solidFill>
              <a:srgbClr val="1E40AF"/>
            </a:solidFill>
            <a:prstDash val="solid"/>
            <a:headEnd type="none" len="sm" w="sm"/>
            <a:tailEnd type="triangle" len="med" w="lg"/>
          </a:ln>
        </p:spPr>
      </p:sp>
      <p:sp>
        <p:nvSpPr>
          <p:cNvPr name="Freeform 50" id="50"/>
          <p:cNvSpPr/>
          <p:nvPr/>
        </p:nvSpPr>
        <p:spPr>
          <a:xfrm flipH="false" flipV="false" rot="0">
            <a:off x="14250753" y="3277953"/>
            <a:ext cx="3027045" cy="4005453"/>
          </a:xfrm>
          <a:custGeom>
            <a:avLst/>
            <a:gdLst/>
            <a:ahLst/>
            <a:cxnLst/>
            <a:rect r="r" b="b" t="t" l="l"/>
            <a:pathLst>
              <a:path h="4005453" w="3027045">
                <a:moveTo>
                  <a:pt x="0" y="0"/>
                </a:moveTo>
                <a:lnTo>
                  <a:pt x="3027045" y="0"/>
                </a:lnTo>
                <a:lnTo>
                  <a:pt x="3027045" y="4005453"/>
                </a:lnTo>
                <a:lnTo>
                  <a:pt x="0" y="400545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1" id="51"/>
          <p:cNvGrpSpPr/>
          <p:nvPr/>
        </p:nvGrpSpPr>
        <p:grpSpPr>
          <a:xfrm rot="0">
            <a:off x="14264640" y="3291840"/>
            <a:ext cx="2999232" cy="1005840"/>
            <a:chOff x="0" y="0"/>
            <a:chExt cx="3998976" cy="1341120"/>
          </a:xfrm>
        </p:grpSpPr>
        <p:sp>
          <p:nvSpPr>
            <p:cNvPr name="Freeform 52" id="52"/>
            <p:cNvSpPr/>
            <p:nvPr/>
          </p:nvSpPr>
          <p:spPr>
            <a:xfrm flipH="false" flipV="false" rot="0">
              <a:off x="0" y="0"/>
              <a:ext cx="3998976" cy="1341120"/>
            </a:xfrm>
            <a:custGeom>
              <a:avLst/>
              <a:gdLst/>
              <a:ahLst/>
              <a:cxnLst/>
              <a:rect r="r" b="b" t="t" l="l"/>
              <a:pathLst>
                <a:path h="1341120" w="3998976">
                  <a:moveTo>
                    <a:pt x="0" y="316992"/>
                  </a:moveTo>
                  <a:cubicBezTo>
                    <a:pt x="0" y="141859"/>
                    <a:pt x="141859" y="0"/>
                    <a:pt x="316992" y="0"/>
                  </a:cubicBezTo>
                  <a:lnTo>
                    <a:pt x="3681984" y="0"/>
                  </a:lnTo>
                  <a:cubicBezTo>
                    <a:pt x="3856990" y="0"/>
                    <a:pt x="3998976" y="141859"/>
                    <a:pt x="3998976" y="316992"/>
                  </a:cubicBezTo>
                  <a:lnTo>
                    <a:pt x="3998976" y="1024128"/>
                  </a:lnTo>
                  <a:cubicBezTo>
                    <a:pt x="3998976" y="1199134"/>
                    <a:pt x="3857117" y="1341120"/>
                    <a:pt x="3681984" y="1341120"/>
                  </a:cubicBezTo>
                  <a:lnTo>
                    <a:pt x="316992" y="1341120"/>
                  </a:lnTo>
                  <a:cubicBezTo>
                    <a:pt x="141859" y="1341120"/>
                    <a:pt x="0" y="1199261"/>
                    <a:pt x="0" y="1024128"/>
                  </a:cubicBezTo>
                  <a:close/>
                </a:path>
              </a:pathLst>
            </a:custGeom>
            <a:solidFill>
              <a:srgbClr val="1E40AF"/>
            </a:solidFill>
          </p:spPr>
        </p:sp>
      </p:grpSp>
      <p:grpSp>
        <p:nvGrpSpPr>
          <p:cNvPr name="Group 53" id="53"/>
          <p:cNvGrpSpPr/>
          <p:nvPr/>
        </p:nvGrpSpPr>
        <p:grpSpPr>
          <a:xfrm rot="0">
            <a:off x="14264640" y="3794760"/>
            <a:ext cx="2999232" cy="502920"/>
            <a:chOff x="0" y="0"/>
            <a:chExt cx="3998976" cy="670560"/>
          </a:xfrm>
        </p:grpSpPr>
        <p:sp>
          <p:nvSpPr>
            <p:cNvPr name="Freeform 54" id="54"/>
            <p:cNvSpPr/>
            <p:nvPr/>
          </p:nvSpPr>
          <p:spPr>
            <a:xfrm flipH="false" flipV="false" rot="0">
              <a:off x="0" y="0"/>
              <a:ext cx="3998976" cy="670560"/>
            </a:xfrm>
            <a:custGeom>
              <a:avLst/>
              <a:gdLst/>
              <a:ahLst/>
              <a:cxnLst/>
              <a:rect r="r" b="b" t="t" l="l"/>
              <a:pathLst>
                <a:path h="670560" w="3998976">
                  <a:moveTo>
                    <a:pt x="0" y="0"/>
                  </a:moveTo>
                  <a:lnTo>
                    <a:pt x="3998976" y="0"/>
                  </a:lnTo>
                  <a:lnTo>
                    <a:pt x="3998976" y="670560"/>
                  </a:lnTo>
                  <a:lnTo>
                    <a:pt x="0" y="670560"/>
                  </a:lnTo>
                  <a:close/>
                </a:path>
              </a:pathLst>
            </a:custGeom>
            <a:solidFill>
              <a:srgbClr val="1E40AF"/>
            </a:solidFill>
          </p:spPr>
        </p:sp>
      </p:grpSp>
      <p:grpSp>
        <p:nvGrpSpPr>
          <p:cNvPr name="Group 55" id="55"/>
          <p:cNvGrpSpPr/>
          <p:nvPr/>
        </p:nvGrpSpPr>
        <p:grpSpPr>
          <a:xfrm rot="0">
            <a:off x="14520672" y="3493008"/>
            <a:ext cx="603504" cy="603504"/>
            <a:chOff x="0" y="0"/>
            <a:chExt cx="804672" cy="804672"/>
          </a:xfrm>
        </p:grpSpPr>
        <p:sp>
          <p:nvSpPr>
            <p:cNvPr name="Freeform 56" id="56"/>
            <p:cNvSpPr/>
            <p:nvPr/>
          </p:nvSpPr>
          <p:spPr>
            <a:xfrm flipH="false" flipV="false" rot="0">
              <a:off x="0" y="0"/>
              <a:ext cx="804672" cy="804672"/>
            </a:xfrm>
            <a:custGeom>
              <a:avLst/>
              <a:gdLst/>
              <a:ahLst/>
              <a:cxnLst/>
              <a:rect r="r" b="b" t="t" l="l"/>
              <a:pathLst>
                <a:path h="804672" w="804672">
                  <a:moveTo>
                    <a:pt x="0" y="402336"/>
                  </a:moveTo>
                  <a:cubicBezTo>
                    <a:pt x="0" y="180086"/>
                    <a:pt x="180086" y="0"/>
                    <a:pt x="402336" y="0"/>
                  </a:cubicBezTo>
                  <a:cubicBezTo>
                    <a:pt x="624586" y="0"/>
                    <a:pt x="804672" y="180086"/>
                    <a:pt x="804672" y="402336"/>
                  </a:cubicBezTo>
                  <a:cubicBezTo>
                    <a:pt x="804672" y="624586"/>
                    <a:pt x="624586" y="804672"/>
                    <a:pt x="402336" y="804672"/>
                  </a:cubicBezTo>
                  <a:cubicBezTo>
                    <a:pt x="180086" y="804672"/>
                    <a:pt x="0" y="624586"/>
                    <a:pt x="0" y="402336"/>
                  </a:cubicBezTo>
                  <a:close/>
                </a:path>
              </a:pathLst>
            </a:custGeom>
            <a:solidFill>
              <a:srgbClr val="FFFFFF"/>
            </a:solidFill>
          </p:spPr>
        </p:sp>
      </p:grpSp>
      <p:sp>
        <p:nvSpPr>
          <p:cNvPr name="TextBox 57" id="57"/>
          <p:cNvSpPr txBox="true"/>
          <p:nvPr/>
        </p:nvSpPr>
        <p:spPr>
          <a:xfrm rot="0">
            <a:off x="14520672" y="3646932"/>
            <a:ext cx="603504" cy="565404"/>
          </a:xfrm>
          <a:prstGeom prst="rect">
            <a:avLst/>
          </a:prstGeom>
        </p:spPr>
        <p:txBody>
          <a:bodyPr anchor="t" rtlCol="false" tIns="0" lIns="0" bIns="0" rIns="0">
            <a:spAutoFit/>
          </a:bodyPr>
          <a:lstStyle/>
          <a:p>
            <a:pPr algn="ctr">
              <a:lnSpc>
                <a:spcPts val="2640"/>
              </a:lnSpc>
            </a:pPr>
            <a:r>
              <a:rPr lang="en-US" sz="2400">
                <a:solidFill>
                  <a:srgbClr val="1E40AF"/>
                </a:solidFill>
                <a:latin typeface="League Spartan"/>
                <a:ea typeface="League Spartan"/>
                <a:cs typeface="League Spartan"/>
                <a:sym typeface="League Spartan"/>
              </a:rPr>
              <a:t>5</a:t>
            </a:r>
          </a:p>
        </p:txBody>
      </p:sp>
      <p:sp>
        <p:nvSpPr>
          <p:cNvPr name="TextBox 58" id="58"/>
          <p:cNvSpPr txBox="true"/>
          <p:nvPr/>
        </p:nvSpPr>
        <p:spPr>
          <a:xfrm rot="0">
            <a:off x="15197328" y="3678174"/>
            <a:ext cx="1810512" cy="491490"/>
          </a:xfrm>
          <a:prstGeom prst="rect">
            <a:avLst/>
          </a:prstGeom>
        </p:spPr>
        <p:txBody>
          <a:bodyPr anchor="t" rtlCol="false" tIns="0" lIns="0" bIns="0" rIns="0">
            <a:spAutoFit/>
          </a:bodyPr>
          <a:lstStyle/>
          <a:p>
            <a:pPr algn="l">
              <a:lnSpc>
                <a:spcPts val="2860"/>
              </a:lnSpc>
            </a:pPr>
            <a:r>
              <a:rPr lang="en-US" sz="2600" b="true">
                <a:solidFill>
                  <a:srgbClr val="FFFFFF"/>
                </a:solidFill>
                <a:latin typeface="League Spartan"/>
                <a:ea typeface="League Spartan"/>
                <a:cs typeface="League Spartan"/>
                <a:sym typeface="League Spartan"/>
              </a:rPr>
              <a:t>VERIFY</a:t>
            </a:r>
          </a:p>
        </p:txBody>
      </p:sp>
      <p:sp>
        <p:nvSpPr>
          <p:cNvPr name="TextBox 59" id="59"/>
          <p:cNvSpPr txBox="true"/>
          <p:nvPr/>
        </p:nvSpPr>
        <p:spPr>
          <a:xfrm rot="0">
            <a:off x="14557248" y="4549140"/>
            <a:ext cx="2414016" cy="2491740"/>
          </a:xfrm>
          <a:prstGeom prst="rect">
            <a:avLst/>
          </a:prstGeom>
        </p:spPr>
        <p:txBody>
          <a:bodyPr anchor="t" rtlCol="false" tIns="0" lIns="0" bIns="0" rIns="0">
            <a:spAutoFit/>
          </a:bodyPr>
          <a:lstStyle/>
          <a:p>
            <a:pPr algn="l">
              <a:lnSpc>
                <a:spcPts val="2520"/>
              </a:lnSpc>
            </a:pPr>
            <a:r>
              <a:rPr lang="en-US" sz="1800">
                <a:solidFill>
                  <a:srgbClr val="303642"/>
                </a:solidFill>
                <a:latin typeface="Poppins"/>
                <a:ea typeface="Poppins"/>
                <a:cs typeface="Poppins"/>
                <a:sym typeface="Poppins"/>
              </a:rPr>
              <a:t>The camera compares the board against the ledger and returns a verdict per cell; the twin mirrors the build from phase telemetry.</a:t>
            </a:r>
          </a:p>
        </p:txBody>
      </p:sp>
      <p:grpSp>
        <p:nvGrpSpPr>
          <p:cNvPr name="Group 60" id="60"/>
          <p:cNvGrpSpPr/>
          <p:nvPr/>
        </p:nvGrpSpPr>
        <p:grpSpPr>
          <a:xfrm rot="0">
            <a:off x="1024128" y="7726680"/>
            <a:ext cx="16239744" cy="1783080"/>
            <a:chOff x="0" y="0"/>
            <a:chExt cx="21652992" cy="2377440"/>
          </a:xfrm>
        </p:grpSpPr>
        <p:sp>
          <p:nvSpPr>
            <p:cNvPr name="Freeform 61" id="61"/>
            <p:cNvSpPr/>
            <p:nvPr/>
          </p:nvSpPr>
          <p:spPr>
            <a:xfrm flipH="false" flipV="false" rot="0">
              <a:off x="0" y="0"/>
              <a:ext cx="21652993" cy="2377440"/>
            </a:xfrm>
            <a:custGeom>
              <a:avLst/>
              <a:gdLst/>
              <a:ahLst/>
              <a:cxnLst/>
              <a:rect r="r" b="b" t="t" l="l"/>
              <a:pathLst>
                <a:path h="2377440" w="21652993">
                  <a:moveTo>
                    <a:pt x="0" y="385572"/>
                  </a:moveTo>
                  <a:cubicBezTo>
                    <a:pt x="0" y="172593"/>
                    <a:pt x="163703" y="0"/>
                    <a:pt x="365760" y="0"/>
                  </a:cubicBezTo>
                  <a:lnTo>
                    <a:pt x="21287232" y="0"/>
                  </a:lnTo>
                  <a:cubicBezTo>
                    <a:pt x="21489290" y="0"/>
                    <a:pt x="21652993" y="172593"/>
                    <a:pt x="21652993" y="385572"/>
                  </a:cubicBezTo>
                  <a:lnTo>
                    <a:pt x="21652993" y="1991868"/>
                  </a:lnTo>
                  <a:cubicBezTo>
                    <a:pt x="21652993" y="2204847"/>
                    <a:pt x="21489290" y="2377440"/>
                    <a:pt x="21287232" y="2377440"/>
                  </a:cubicBezTo>
                  <a:lnTo>
                    <a:pt x="365760" y="2377440"/>
                  </a:lnTo>
                  <a:cubicBezTo>
                    <a:pt x="163703" y="2377440"/>
                    <a:pt x="0" y="2204847"/>
                    <a:pt x="0" y="1991868"/>
                  </a:cubicBezTo>
                  <a:close/>
                </a:path>
              </a:pathLst>
            </a:custGeom>
            <a:solidFill>
              <a:srgbClr val="EEF1F8"/>
            </a:solidFill>
          </p:spPr>
        </p:sp>
      </p:grpSp>
      <p:sp>
        <p:nvSpPr>
          <p:cNvPr name="TextBox 62" id="62"/>
          <p:cNvSpPr txBox="true"/>
          <p:nvPr/>
        </p:nvSpPr>
        <p:spPr>
          <a:xfrm rot="0">
            <a:off x="1527048" y="7879842"/>
            <a:ext cx="15270480" cy="1474470"/>
          </a:xfrm>
          <a:prstGeom prst="rect">
            <a:avLst/>
          </a:prstGeom>
        </p:spPr>
        <p:txBody>
          <a:bodyPr anchor="t" rtlCol="false" tIns="0" lIns="0" bIns="0" rIns="0">
            <a:spAutoFit/>
          </a:bodyPr>
          <a:lstStyle/>
          <a:p>
            <a:pPr algn="ctr">
              <a:lnSpc>
                <a:spcPts val="3034"/>
              </a:lnSpc>
            </a:pPr>
            <a:r>
              <a:rPr lang="en-US" sz="2199">
                <a:solidFill>
                  <a:srgbClr val="303642"/>
                </a:solidFill>
                <a:latin typeface="Poppins"/>
                <a:ea typeface="Poppins"/>
                <a:cs typeface="Poppins"/>
                <a:sym typeface="Poppins"/>
              </a:rPr>
              <a:t>Nothing in this chain is advanced by a timer. Every machine stage waits for a durable terminal result from the stage before it, and a stage that cannot prove what happened stops the build instead of continuing. Staging is the one link the operator supplies — which is exactly why the camera checks the result.</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689200" y="2473100"/>
            <a:ext cx="6295206" cy="4848835"/>
          </a:xfrm>
          <a:custGeom>
            <a:avLst/>
            <a:gdLst/>
            <a:ahLst/>
            <a:cxnLst/>
            <a:rect r="r" b="b" t="t" l="l"/>
            <a:pathLst>
              <a:path h="4848835" w="6295206">
                <a:moveTo>
                  <a:pt x="0" y="0"/>
                </a:moveTo>
                <a:lnTo>
                  <a:pt x="6295206" y="0"/>
                </a:lnTo>
                <a:lnTo>
                  <a:pt x="6295206" y="4848834"/>
                </a:lnTo>
                <a:lnTo>
                  <a:pt x="0" y="4848834"/>
                </a:lnTo>
                <a:lnTo>
                  <a:pt x="0" y="0"/>
                </a:lnTo>
                <a:close/>
              </a:path>
            </a:pathLst>
          </a:custGeom>
          <a:blipFill>
            <a:blip r:embed="rId3">
              <a:extLst>
                <a:ext uri="{96DAC541-7B7A-43D3-8B79-37D633B846F1}">
                  <asvg:svgBlip xmlns:asvg="http://schemas.microsoft.com/office/drawing/2016/SVG/main" r:embed="rId4"/>
                </a:ext>
              </a:extLst>
            </a:blip>
            <a:stretch>
              <a:fillRect l="0" t="-85" r="0" b="-85"/>
            </a:stretch>
          </a:blipFill>
        </p:spPr>
      </p:sp>
      <p:grpSp>
        <p:nvGrpSpPr>
          <p:cNvPr name="Group 5" id="5"/>
          <p:cNvGrpSpPr/>
          <p:nvPr/>
        </p:nvGrpSpPr>
        <p:grpSpPr>
          <a:xfrm rot="0">
            <a:off x="15345261" y="365503"/>
            <a:ext cx="2492026" cy="2433066"/>
            <a:chOff x="0" y="0"/>
            <a:chExt cx="3322701" cy="3244088"/>
          </a:xfrm>
        </p:grpSpPr>
        <p:sp>
          <p:nvSpPr>
            <p:cNvPr name="Freeform 6" id="6"/>
            <p:cNvSpPr/>
            <p:nvPr/>
          </p:nvSpPr>
          <p:spPr>
            <a:xfrm flipH="false" flipV="false" rot="0">
              <a:off x="0" y="0"/>
              <a:ext cx="3322701" cy="3244088"/>
            </a:xfrm>
            <a:custGeom>
              <a:avLst/>
              <a:gdLst/>
              <a:ahLst/>
              <a:cxnLst/>
              <a:rect r="r" b="b" t="t" l="l"/>
              <a:pathLst>
                <a:path h="3244088" w="3322701">
                  <a:moveTo>
                    <a:pt x="0" y="0"/>
                  </a:moveTo>
                  <a:lnTo>
                    <a:pt x="3322701" y="0"/>
                  </a:lnTo>
                  <a:lnTo>
                    <a:pt x="3322701" y="3244088"/>
                  </a:lnTo>
                  <a:lnTo>
                    <a:pt x="0" y="3244088"/>
                  </a:lnTo>
                  <a:lnTo>
                    <a:pt x="0" y="0"/>
                  </a:lnTo>
                  <a:close/>
                </a:path>
              </a:pathLst>
            </a:custGeom>
            <a:blipFill>
              <a:blip r:embed="rId5"/>
              <a:stretch>
                <a:fillRect l="0" t="-32" r="0" b="-32"/>
              </a:stretch>
            </a:blipFill>
          </p:spPr>
        </p:sp>
      </p:grpSp>
      <p:grpSp>
        <p:nvGrpSpPr>
          <p:cNvPr name="Group 7" id="7"/>
          <p:cNvGrpSpPr/>
          <p:nvPr/>
        </p:nvGrpSpPr>
        <p:grpSpPr>
          <a:xfrm rot="0">
            <a:off x="8703431" y="2566787"/>
            <a:ext cx="7231666" cy="6993446"/>
            <a:chOff x="0" y="0"/>
            <a:chExt cx="9642221" cy="9324594"/>
          </a:xfrm>
        </p:grpSpPr>
        <p:sp>
          <p:nvSpPr>
            <p:cNvPr name="Freeform 8" id="8"/>
            <p:cNvSpPr/>
            <p:nvPr/>
          </p:nvSpPr>
          <p:spPr>
            <a:xfrm flipH="false" flipV="false" rot="0">
              <a:off x="0" y="0"/>
              <a:ext cx="9642221" cy="9324594"/>
            </a:xfrm>
            <a:custGeom>
              <a:avLst/>
              <a:gdLst/>
              <a:ahLst/>
              <a:cxnLst/>
              <a:rect r="r" b="b" t="t" l="l"/>
              <a:pathLst>
                <a:path h="9324594" w="9642221">
                  <a:moveTo>
                    <a:pt x="0" y="0"/>
                  </a:moveTo>
                  <a:lnTo>
                    <a:pt x="9642221" y="0"/>
                  </a:lnTo>
                  <a:lnTo>
                    <a:pt x="9642221" y="9324594"/>
                  </a:lnTo>
                  <a:lnTo>
                    <a:pt x="0" y="9324594"/>
                  </a:lnTo>
                  <a:lnTo>
                    <a:pt x="0" y="0"/>
                  </a:lnTo>
                  <a:close/>
                </a:path>
              </a:pathLst>
            </a:custGeom>
            <a:blipFill>
              <a:blip r:embed="rId6"/>
              <a:stretch>
                <a:fillRect l="0" t="-24" r="0" b="-24"/>
              </a:stretch>
            </a:blipFill>
          </p:spPr>
        </p:sp>
      </p:grpSp>
      <p:sp>
        <p:nvSpPr>
          <p:cNvPr name="TextBox 9" id="9"/>
          <p:cNvSpPr txBox="true"/>
          <p:nvPr/>
        </p:nvSpPr>
        <p:spPr>
          <a:xfrm rot="0">
            <a:off x="1028700" y="685800"/>
            <a:ext cx="6705048" cy="1126455"/>
          </a:xfrm>
          <a:prstGeom prst="rect">
            <a:avLst/>
          </a:prstGeom>
        </p:spPr>
        <p:txBody>
          <a:bodyPr anchor="t" rtlCol="false" tIns="0" lIns="0" bIns="0" rIns="0">
            <a:spAutoFit/>
          </a:bodyPr>
          <a:lstStyle/>
          <a:p>
            <a:pPr algn="l">
              <a:lnSpc>
                <a:spcPts val="7212"/>
              </a:lnSpc>
            </a:pPr>
            <a:r>
              <a:rPr lang="en-US" sz="5151" b="true">
                <a:solidFill>
                  <a:srgbClr val="000000"/>
                </a:solidFill>
                <a:latin typeface="Roboto Bold"/>
                <a:ea typeface="Roboto Bold"/>
                <a:cs typeface="Roboto Bold"/>
                <a:sym typeface="Roboto Bold"/>
              </a:rPr>
              <a:t>MECHANICAL DESIGN</a:t>
            </a:r>
          </a:p>
        </p:txBody>
      </p:sp>
      <p:sp>
        <p:nvSpPr>
          <p:cNvPr name="TextBox 10" id="10"/>
          <p:cNvSpPr txBox="true"/>
          <p:nvPr/>
        </p:nvSpPr>
        <p:spPr>
          <a:xfrm rot="0">
            <a:off x="952595" y="3350685"/>
            <a:ext cx="5768416" cy="3299889"/>
          </a:xfrm>
          <a:prstGeom prst="rect">
            <a:avLst/>
          </a:prstGeom>
        </p:spPr>
        <p:txBody>
          <a:bodyPr anchor="t" rtlCol="false" tIns="0" lIns="0" bIns="0" rIns="0">
            <a:spAutoFit/>
          </a:bodyPr>
          <a:lstStyle/>
          <a:p>
            <a:pPr algn="l" marL="962721" indent="-240680" lvl="3">
              <a:lnSpc>
                <a:spcPts val="4935"/>
              </a:lnSpc>
              <a:buFont typeface="Arial"/>
              <a:buChar char="￭"/>
            </a:pPr>
            <a:r>
              <a:rPr lang="en-US" sz="3525">
                <a:solidFill>
                  <a:srgbClr val="FFFFFF"/>
                </a:solidFill>
                <a:latin typeface="Poppins"/>
                <a:ea typeface="Poppins"/>
                <a:cs typeface="Poppins"/>
                <a:sym typeface="Poppins"/>
              </a:rPr>
              <a:t>X-axis motion system</a:t>
            </a:r>
          </a:p>
          <a:p>
            <a:pPr algn="l" marL="962721" indent="-240680" lvl="3">
              <a:lnSpc>
                <a:spcPts val="4935"/>
              </a:lnSpc>
              <a:buFont typeface="Arial"/>
              <a:buChar char="￭"/>
            </a:pPr>
            <a:r>
              <a:rPr lang="en-US" sz="3525">
                <a:solidFill>
                  <a:srgbClr val="FFFFFF"/>
                </a:solidFill>
                <a:latin typeface="Poppins"/>
                <a:ea typeface="Poppins"/>
                <a:cs typeface="Poppins"/>
                <a:sym typeface="Poppins"/>
              </a:rPr>
              <a:t>Y-axis gantry</a:t>
            </a:r>
          </a:p>
          <a:p>
            <a:pPr algn="l" marL="962721" indent="-240680" lvl="3">
              <a:lnSpc>
                <a:spcPts val="4935"/>
              </a:lnSpc>
              <a:buFont typeface="Arial"/>
              <a:buChar char="￭"/>
            </a:pPr>
            <a:r>
              <a:rPr lang="en-US" sz="3525">
                <a:solidFill>
                  <a:srgbClr val="FFFFFF"/>
                </a:solidFill>
                <a:latin typeface="Poppins"/>
                <a:ea typeface="Poppins"/>
                <a:cs typeface="Poppins"/>
                <a:sym typeface="Poppins"/>
              </a:rPr>
              <a:t>Z-axis actuator</a:t>
            </a:r>
          </a:p>
          <a:p>
            <a:pPr algn="l" marL="962721" indent="-240680" lvl="3">
              <a:lnSpc>
                <a:spcPts val="4935"/>
              </a:lnSpc>
              <a:buFont typeface="Arial"/>
              <a:buChar char="￭"/>
            </a:pPr>
            <a:r>
              <a:rPr lang="en-US" sz="3525">
                <a:solidFill>
                  <a:srgbClr val="FFFFFF"/>
                </a:solidFill>
                <a:latin typeface="Poppins"/>
                <a:ea typeface="Poppins"/>
                <a:cs typeface="Poppins"/>
                <a:sym typeface="Poppins"/>
              </a:rPr>
              <a:t>End-effector (gripper)</a:t>
            </a:r>
          </a:p>
          <a:p>
            <a:pPr algn="l" marL="962721" indent="-240680" lvl="3">
              <a:lnSpc>
                <a:spcPts val="4935"/>
              </a:lnSpc>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THE X/Y STAGE: COREXY</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BOTH MOTORS OFF THE MOVING BEAM</a:t>
            </a:r>
          </a:p>
        </p:txBody>
      </p:sp>
      <p:sp>
        <p:nvSpPr>
          <p:cNvPr name="Freeform 6" id="6"/>
          <p:cNvSpPr/>
          <p:nvPr/>
        </p:nvSpPr>
        <p:spPr>
          <a:xfrm flipH="false" flipV="false" rot="0">
            <a:off x="1708033" y="2775033"/>
            <a:ext cx="5261515" cy="5651278"/>
          </a:xfrm>
          <a:custGeom>
            <a:avLst/>
            <a:gdLst/>
            <a:ahLst/>
            <a:cxnLst/>
            <a:rect r="r" b="b" t="t" l="l"/>
            <a:pathLst>
              <a:path h="5651278" w="5261515">
                <a:moveTo>
                  <a:pt x="0" y="0"/>
                </a:moveTo>
                <a:lnTo>
                  <a:pt x="5261514" y="0"/>
                </a:lnTo>
                <a:lnTo>
                  <a:pt x="5261514" y="5651277"/>
                </a:lnTo>
                <a:lnTo>
                  <a:pt x="0" y="565127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923098" y="2990088"/>
            <a:ext cx="4831461" cy="5221224"/>
            <a:chOff x="0" y="0"/>
            <a:chExt cx="6441948" cy="6961632"/>
          </a:xfrm>
        </p:grpSpPr>
        <p:sp>
          <p:nvSpPr>
            <p:cNvPr name="Freeform 8" id="8"/>
            <p:cNvSpPr/>
            <p:nvPr/>
          </p:nvSpPr>
          <p:spPr>
            <a:xfrm flipH="false" flipV="false" rot="0">
              <a:off x="0" y="0"/>
              <a:ext cx="6441948" cy="6961632"/>
            </a:xfrm>
            <a:custGeom>
              <a:avLst/>
              <a:gdLst/>
              <a:ahLst/>
              <a:cxnLst/>
              <a:rect r="r" b="b" t="t" l="l"/>
              <a:pathLst>
                <a:path h="6961632" w="6441948">
                  <a:moveTo>
                    <a:pt x="0" y="0"/>
                  </a:moveTo>
                  <a:lnTo>
                    <a:pt x="6441948" y="0"/>
                  </a:lnTo>
                  <a:lnTo>
                    <a:pt x="6441948" y="6961632"/>
                  </a:lnTo>
                  <a:lnTo>
                    <a:pt x="0" y="6961632"/>
                  </a:lnTo>
                  <a:lnTo>
                    <a:pt x="0" y="0"/>
                  </a:lnTo>
                  <a:close/>
                </a:path>
              </a:pathLst>
            </a:custGeom>
            <a:blipFill>
              <a:blip r:embed="rId5"/>
              <a:stretch>
                <a:fillRect l="-59" t="0" r="-59" b="0"/>
              </a:stretch>
            </a:blipFill>
          </p:spPr>
        </p:sp>
      </p:grpSp>
      <p:sp>
        <p:nvSpPr>
          <p:cNvPr name="TextBox 9" id="9"/>
          <p:cNvSpPr txBox="true"/>
          <p:nvPr/>
        </p:nvSpPr>
        <p:spPr>
          <a:xfrm rot="0">
            <a:off x="1024128" y="8474202"/>
            <a:ext cx="6629400" cy="788670"/>
          </a:xfrm>
          <a:prstGeom prst="rect">
            <a:avLst/>
          </a:prstGeom>
        </p:spPr>
        <p:txBody>
          <a:bodyPr anchor="t" rtlCol="false" tIns="0" lIns="0" bIns="0" rIns="0">
            <a:spAutoFit/>
          </a:bodyPr>
          <a:lstStyle/>
          <a:p>
            <a:pPr algn="ctr">
              <a:lnSpc>
                <a:spcPts val="2145"/>
              </a:lnSpc>
            </a:pPr>
            <a:r>
              <a:rPr lang="en-US" sz="1650">
                <a:solidFill>
                  <a:srgbClr val="5A6170"/>
                </a:solidFill>
                <a:latin typeface="Poppins"/>
                <a:ea typeface="Poppins"/>
                <a:cs typeface="Poppins"/>
                <a:sym typeface="Poppins"/>
              </a:rPr>
              <a:t>Verified on the machine by watching the shafts</a:t>
            </a:r>
          </a:p>
        </p:txBody>
      </p:sp>
      <p:sp>
        <p:nvSpPr>
          <p:cNvPr name="TextBox 10" id="10"/>
          <p:cNvSpPr txBox="true"/>
          <p:nvPr/>
        </p:nvSpPr>
        <p:spPr>
          <a:xfrm rot="0">
            <a:off x="1024128" y="8930640"/>
            <a:ext cx="6629400" cy="624840"/>
          </a:xfrm>
          <a:prstGeom prst="rect">
            <a:avLst/>
          </a:prstGeom>
        </p:spPr>
        <p:txBody>
          <a:bodyPr anchor="t" rtlCol="false" tIns="0" lIns="0" bIns="0" rIns="0">
            <a:spAutoFit/>
          </a:bodyPr>
          <a:lstStyle/>
          <a:p>
            <a:pPr algn="l">
              <a:lnSpc>
                <a:spcPts val="1848"/>
              </a:lnSpc>
            </a:pPr>
            <a:r>
              <a:rPr lang="en-US" sz="1400">
                <a:solidFill>
                  <a:srgbClr val="5A6170"/>
                </a:solidFill>
                <a:latin typeface="Poppins"/>
                <a:ea typeface="Poppins"/>
                <a:cs typeface="Poppins"/>
                <a:sym typeface="Poppins"/>
              </a:rPr>
              <a:t>CoreXY skeleton and limit-switch homing after Greg06, “Automated Chessboard”, Instructables 2022. Z, the claw, the camera and both controllers were built on top of it.</a:t>
            </a:r>
          </a:p>
        </p:txBody>
      </p:sp>
      <p:sp>
        <p:nvSpPr>
          <p:cNvPr name="TextBox 11" id="11"/>
          <p:cNvSpPr txBox="true"/>
          <p:nvPr/>
        </p:nvSpPr>
        <p:spPr>
          <a:xfrm rot="0">
            <a:off x="8275320" y="2830830"/>
            <a:ext cx="8732520" cy="3387090"/>
          </a:xfrm>
          <a:prstGeom prst="rect">
            <a:avLst/>
          </a:prstGeom>
        </p:spPr>
        <p:txBody>
          <a:bodyPr anchor="t" rtlCol="false" tIns="0" lIns="0" bIns="0" rIns="0">
            <a:spAutoFit/>
          </a:bodyPr>
          <a:lstStyle/>
          <a:p>
            <a:pPr algn="l" marL="352901" indent="-117634" lvl="2">
              <a:lnSpc>
                <a:spcPts val="2630"/>
              </a:lnSpc>
              <a:buFont typeface="Arial"/>
              <a:buChar char="⚬"/>
            </a:pPr>
            <a:r>
              <a:rPr lang="en-US" b="true" sz="1950">
                <a:solidFill>
                  <a:srgbClr val="303642"/>
                </a:solidFill>
                <a:latin typeface="Poppins Bold"/>
                <a:ea typeface="Poppins Bold"/>
                <a:cs typeface="Poppins Bold"/>
                <a:sym typeface="Poppins Bold"/>
              </a:rPr>
              <a:t>Same sense › </a:t>
            </a:r>
            <a:r>
              <a:rPr lang="en-US" sz="1950">
                <a:solidFill>
                  <a:srgbClr val="303642"/>
                </a:solidFill>
                <a:latin typeface="Poppins"/>
                <a:ea typeface="Poppins"/>
                <a:cs typeface="Poppins"/>
                <a:sym typeface="Poppins"/>
              </a:rPr>
              <a:t>the carriage walks along X. Opposed senses › it walks along Y.</a:t>
            </a:r>
          </a:p>
          <a:p>
            <a:pPr algn="l" marL="352901" indent="-117634" lvl="2">
              <a:lnSpc>
                <a:spcPts val="2630"/>
              </a:lnSpc>
              <a:buFont typeface="Arial"/>
              <a:buChar char="⚬"/>
            </a:pPr>
            <a:r>
              <a:rPr lang="en-US" b="true" sz="1950">
                <a:solidFill>
                  <a:srgbClr val="303642"/>
                </a:solidFill>
                <a:latin typeface="Poppins Bold"/>
                <a:ea typeface="Poppins Bold"/>
                <a:cs typeface="Poppins Bold"/>
                <a:sym typeface="Poppins Bold"/>
              </a:rPr>
              <a:t>Two NEMA17 motors </a:t>
            </a:r>
            <a:r>
              <a:rPr lang="en-US" sz="1950">
                <a:solidFill>
                  <a:srgbClr val="303642"/>
                </a:solidFill>
                <a:latin typeface="Poppins"/>
                <a:ea typeface="Poppins"/>
                <a:cs typeface="Poppins"/>
                <a:sym typeface="Poppins"/>
              </a:rPr>
              <a:t>are fixed to the frame and drive one continuous GT2 belt path, so the beam stays light and the envelope stays large.</a:t>
            </a:r>
          </a:p>
          <a:p>
            <a:pPr algn="l" marL="352901" indent="-117634" lvl="2">
              <a:lnSpc>
                <a:spcPts val="2630"/>
              </a:lnSpc>
              <a:buFont typeface="Arial"/>
              <a:buChar char="⚬"/>
            </a:pPr>
            <a:r>
              <a:rPr lang="en-US" b="true" sz="1950">
                <a:solidFill>
                  <a:srgbClr val="303642"/>
                </a:solidFill>
                <a:latin typeface="Poppins Bold"/>
                <a:ea typeface="Poppins Bold"/>
                <a:cs typeface="Poppins Bold"/>
                <a:sym typeface="Poppins Bold"/>
              </a:rPr>
              <a:t>Guidance </a:t>
            </a:r>
            <a:r>
              <a:rPr lang="en-US" sz="1950">
                <a:solidFill>
                  <a:srgbClr val="303642"/>
                </a:solidFill>
                <a:latin typeface="Poppins"/>
                <a:ea typeface="Poppins"/>
                <a:cs typeface="Poppins"/>
                <a:sym typeface="Poppins"/>
              </a:rPr>
              <a:t>is eight castor wheels on 3D-printed carriages running on the aluminium profile.</a:t>
            </a:r>
          </a:p>
        </p:txBody>
      </p:sp>
      <p:sp>
        <p:nvSpPr>
          <p:cNvPr name="Freeform 12" id="12"/>
          <p:cNvSpPr/>
          <p:nvPr/>
        </p:nvSpPr>
        <p:spPr>
          <a:xfrm flipH="false" flipV="false" rot="0">
            <a:off x="8261433" y="6158313"/>
            <a:ext cx="4233958" cy="1326166"/>
          </a:xfrm>
          <a:custGeom>
            <a:avLst/>
            <a:gdLst/>
            <a:ahLst/>
            <a:cxnLst/>
            <a:rect r="r" b="b" t="t" l="l"/>
            <a:pathLst>
              <a:path h="1326166" w="4233958">
                <a:moveTo>
                  <a:pt x="0" y="0"/>
                </a:moveTo>
                <a:lnTo>
                  <a:pt x="4233957" y="0"/>
                </a:lnTo>
                <a:lnTo>
                  <a:pt x="4233957" y="1326165"/>
                </a:lnTo>
                <a:lnTo>
                  <a:pt x="0" y="132616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8549640" y="6355080"/>
            <a:ext cx="3657600" cy="502920"/>
          </a:xfrm>
          <a:prstGeom prst="rect">
            <a:avLst/>
          </a:prstGeom>
        </p:spPr>
        <p:txBody>
          <a:bodyPr anchor="t" rtlCol="false" tIns="0" lIns="0" bIns="0" rIns="0">
            <a:spAutoFit/>
          </a:bodyPr>
          <a:lstStyle/>
          <a:p>
            <a:pPr algn="l">
              <a:lnSpc>
                <a:spcPts val="3300"/>
              </a:lnSpc>
            </a:pPr>
            <a:r>
              <a:rPr lang="en-US" sz="3000" b="true">
                <a:solidFill>
                  <a:srgbClr val="1E40AF"/>
                </a:solidFill>
                <a:latin typeface="Poppins Bold"/>
                <a:ea typeface="Poppins Bold"/>
                <a:cs typeface="Poppins Bold"/>
                <a:sym typeface="Poppins Bold"/>
              </a:rPr>
              <a:t>22.8 cm</a:t>
            </a:r>
          </a:p>
        </p:txBody>
      </p:sp>
      <p:sp>
        <p:nvSpPr>
          <p:cNvPr name="TextBox 14" id="14"/>
          <p:cNvSpPr txBox="true"/>
          <p:nvPr/>
        </p:nvSpPr>
        <p:spPr>
          <a:xfrm rot="0">
            <a:off x="8549640" y="6865620"/>
            <a:ext cx="3657600" cy="495300"/>
          </a:xfrm>
          <a:prstGeom prst="rect">
            <a:avLst/>
          </a:prstGeom>
        </p:spPr>
        <p:txBody>
          <a:bodyPr anchor="t" rtlCol="false" tIns="0" lIns="0" bIns="0" rIns="0">
            <a:spAutoFit/>
          </a:bodyPr>
          <a:lstStyle/>
          <a:p>
            <a:pPr algn="l">
              <a:lnSpc>
                <a:spcPts val="1937"/>
              </a:lnSpc>
            </a:pPr>
            <a:r>
              <a:rPr lang="en-US" sz="1550">
                <a:solidFill>
                  <a:srgbClr val="5A6170"/>
                </a:solidFill>
                <a:latin typeface="Poppins"/>
                <a:ea typeface="Poppins"/>
                <a:cs typeface="Poppins"/>
                <a:sym typeface="Poppins"/>
              </a:rPr>
              <a:t>X holder travel · 4,550 steps</a:t>
            </a:r>
          </a:p>
        </p:txBody>
      </p:sp>
      <p:sp>
        <p:nvSpPr>
          <p:cNvPr name="Freeform 15" id="15"/>
          <p:cNvSpPr/>
          <p:nvPr/>
        </p:nvSpPr>
        <p:spPr>
          <a:xfrm flipH="false" flipV="false" rot="0">
            <a:off x="12787713" y="6158313"/>
            <a:ext cx="4233958" cy="1326166"/>
          </a:xfrm>
          <a:custGeom>
            <a:avLst/>
            <a:gdLst/>
            <a:ahLst/>
            <a:cxnLst/>
            <a:rect r="r" b="b" t="t" l="l"/>
            <a:pathLst>
              <a:path h="1326166" w="4233958">
                <a:moveTo>
                  <a:pt x="0" y="0"/>
                </a:moveTo>
                <a:lnTo>
                  <a:pt x="4233957" y="0"/>
                </a:lnTo>
                <a:lnTo>
                  <a:pt x="4233957" y="1326165"/>
                </a:lnTo>
                <a:lnTo>
                  <a:pt x="0" y="132616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6" id="16"/>
          <p:cNvSpPr txBox="true"/>
          <p:nvPr/>
        </p:nvSpPr>
        <p:spPr>
          <a:xfrm rot="0">
            <a:off x="13075920" y="6355080"/>
            <a:ext cx="3657600" cy="502920"/>
          </a:xfrm>
          <a:prstGeom prst="rect">
            <a:avLst/>
          </a:prstGeom>
        </p:spPr>
        <p:txBody>
          <a:bodyPr anchor="t" rtlCol="false" tIns="0" lIns="0" bIns="0" rIns="0">
            <a:spAutoFit/>
          </a:bodyPr>
          <a:lstStyle/>
          <a:p>
            <a:pPr algn="l">
              <a:lnSpc>
                <a:spcPts val="3300"/>
              </a:lnSpc>
            </a:pPr>
            <a:r>
              <a:rPr lang="en-US" sz="3000" b="true">
                <a:solidFill>
                  <a:srgbClr val="1E40AF"/>
                </a:solidFill>
                <a:latin typeface="Poppins Bold"/>
                <a:ea typeface="Poppins Bold"/>
                <a:cs typeface="Poppins Bold"/>
                <a:sym typeface="Poppins Bold"/>
              </a:rPr>
              <a:t>38.0 cm</a:t>
            </a:r>
          </a:p>
        </p:txBody>
      </p:sp>
      <p:sp>
        <p:nvSpPr>
          <p:cNvPr name="TextBox 17" id="17"/>
          <p:cNvSpPr txBox="true"/>
          <p:nvPr/>
        </p:nvSpPr>
        <p:spPr>
          <a:xfrm rot="0">
            <a:off x="13075920" y="6865620"/>
            <a:ext cx="3657600" cy="495300"/>
          </a:xfrm>
          <a:prstGeom prst="rect">
            <a:avLst/>
          </a:prstGeom>
        </p:spPr>
        <p:txBody>
          <a:bodyPr anchor="t" rtlCol="false" tIns="0" lIns="0" bIns="0" rIns="0">
            <a:spAutoFit/>
          </a:bodyPr>
          <a:lstStyle/>
          <a:p>
            <a:pPr algn="l">
              <a:lnSpc>
                <a:spcPts val="1937"/>
              </a:lnSpc>
            </a:pPr>
            <a:r>
              <a:rPr lang="en-US" sz="1550">
                <a:solidFill>
                  <a:srgbClr val="5A6170"/>
                </a:solidFill>
                <a:latin typeface="Poppins"/>
                <a:ea typeface="Poppins"/>
                <a:cs typeface="Poppins"/>
                <a:sym typeface="Poppins"/>
              </a:rPr>
              <a:t>Y holder travel · 7,600 steps</a:t>
            </a:r>
          </a:p>
        </p:txBody>
      </p:sp>
      <p:sp>
        <p:nvSpPr>
          <p:cNvPr name="Freeform 18" id="18"/>
          <p:cNvSpPr/>
          <p:nvPr/>
        </p:nvSpPr>
        <p:spPr>
          <a:xfrm flipH="false" flipV="false" rot="0">
            <a:off x="8261433" y="7639641"/>
            <a:ext cx="4233958" cy="1326166"/>
          </a:xfrm>
          <a:custGeom>
            <a:avLst/>
            <a:gdLst/>
            <a:ahLst/>
            <a:cxnLst/>
            <a:rect r="r" b="b" t="t" l="l"/>
            <a:pathLst>
              <a:path h="1326166" w="4233958">
                <a:moveTo>
                  <a:pt x="0" y="0"/>
                </a:moveTo>
                <a:lnTo>
                  <a:pt x="4233957" y="0"/>
                </a:lnTo>
                <a:lnTo>
                  <a:pt x="4233957" y="1326165"/>
                </a:lnTo>
                <a:lnTo>
                  <a:pt x="0" y="132616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9" id="19"/>
          <p:cNvSpPr txBox="true"/>
          <p:nvPr/>
        </p:nvSpPr>
        <p:spPr>
          <a:xfrm rot="0">
            <a:off x="8549640" y="7836408"/>
            <a:ext cx="3657600" cy="502920"/>
          </a:xfrm>
          <a:prstGeom prst="rect">
            <a:avLst/>
          </a:prstGeom>
        </p:spPr>
        <p:txBody>
          <a:bodyPr anchor="t" rtlCol="false" tIns="0" lIns="0" bIns="0" rIns="0">
            <a:spAutoFit/>
          </a:bodyPr>
          <a:lstStyle/>
          <a:p>
            <a:pPr algn="l">
              <a:lnSpc>
                <a:spcPts val="3300"/>
              </a:lnSpc>
            </a:pPr>
            <a:r>
              <a:rPr lang="en-US" sz="3000" b="true">
                <a:solidFill>
                  <a:srgbClr val="1E40AF"/>
                </a:solidFill>
                <a:latin typeface="Poppins Bold"/>
                <a:ea typeface="Poppins Bold"/>
                <a:cs typeface="Poppins Bold"/>
                <a:sym typeface="Poppins Bold"/>
              </a:rPr>
              <a:t>200</a:t>
            </a:r>
          </a:p>
        </p:txBody>
      </p:sp>
      <p:sp>
        <p:nvSpPr>
          <p:cNvPr name="TextBox 20" id="20"/>
          <p:cNvSpPr txBox="true"/>
          <p:nvPr/>
        </p:nvSpPr>
        <p:spPr>
          <a:xfrm rot="0">
            <a:off x="8549640" y="8346948"/>
            <a:ext cx="3657600" cy="495300"/>
          </a:xfrm>
          <a:prstGeom prst="rect">
            <a:avLst/>
          </a:prstGeom>
        </p:spPr>
        <p:txBody>
          <a:bodyPr anchor="t" rtlCol="false" tIns="0" lIns="0" bIns="0" rIns="0">
            <a:spAutoFit/>
          </a:bodyPr>
          <a:lstStyle/>
          <a:p>
            <a:pPr algn="l">
              <a:lnSpc>
                <a:spcPts val="1937"/>
              </a:lnSpc>
            </a:pPr>
            <a:r>
              <a:rPr lang="en-US" sz="1550">
                <a:solidFill>
                  <a:srgbClr val="5A6170"/>
                </a:solidFill>
                <a:latin typeface="Poppins"/>
                <a:ea typeface="Poppins"/>
                <a:cs typeface="Poppins"/>
                <a:sym typeface="Poppins"/>
              </a:rPr>
              <a:t>steps per cm (X 199.6, Y 200.0)</a:t>
            </a:r>
          </a:p>
        </p:txBody>
      </p:sp>
      <p:sp>
        <p:nvSpPr>
          <p:cNvPr name="Freeform 21" id="21"/>
          <p:cNvSpPr/>
          <p:nvPr/>
        </p:nvSpPr>
        <p:spPr>
          <a:xfrm flipH="false" flipV="false" rot="0">
            <a:off x="12787713" y="7639641"/>
            <a:ext cx="4233958" cy="1326166"/>
          </a:xfrm>
          <a:custGeom>
            <a:avLst/>
            <a:gdLst/>
            <a:ahLst/>
            <a:cxnLst/>
            <a:rect r="r" b="b" t="t" l="l"/>
            <a:pathLst>
              <a:path h="1326166" w="4233958">
                <a:moveTo>
                  <a:pt x="0" y="0"/>
                </a:moveTo>
                <a:lnTo>
                  <a:pt x="4233957" y="0"/>
                </a:lnTo>
                <a:lnTo>
                  <a:pt x="4233957" y="1326165"/>
                </a:lnTo>
                <a:lnTo>
                  <a:pt x="0" y="132616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2" id="22"/>
          <p:cNvSpPr txBox="true"/>
          <p:nvPr/>
        </p:nvSpPr>
        <p:spPr>
          <a:xfrm rot="0">
            <a:off x="13075920" y="7836408"/>
            <a:ext cx="3657600" cy="502920"/>
          </a:xfrm>
          <a:prstGeom prst="rect">
            <a:avLst/>
          </a:prstGeom>
        </p:spPr>
        <p:txBody>
          <a:bodyPr anchor="t" rtlCol="false" tIns="0" lIns="0" bIns="0" rIns="0">
            <a:spAutoFit/>
          </a:bodyPr>
          <a:lstStyle/>
          <a:p>
            <a:pPr algn="l">
              <a:lnSpc>
                <a:spcPts val="3300"/>
              </a:lnSpc>
            </a:pPr>
            <a:r>
              <a:rPr lang="en-US" sz="3000" b="true">
                <a:solidFill>
                  <a:srgbClr val="1E40AF"/>
                </a:solidFill>
                <a:latin typeface="Poppins Bold"/>
                <a:ea typeface="Poppins Bold"/>
                <a:cs typeface="Poppins Bold"/>
                <a:sym typeface="Poppins Bold"/>
              </a:rPr>
              <a:t>4</a:t>
            </a:r>
          </a:p>
        </p:txBody>
      </p:sp>
      <p:sp>
        <p:nvSpPr>
          <p:cNvPr name="TextBox 23" id="23"/>
          <p:cNvSpPr txBox="true"/>
          <p:nvPr/>
        </p:nvSpPr>
        <p:spPr>
          <a:xfrm rot="0">
            <a:off x="13075920" y="8346948"/>
            <a:ext cx="3657600" cy="495300"/>
          </a:xfrm>
          <a:prstGeom prst="rect">
            <a:avLst/>
          </a:prstGeom>
        </p:spPr>
        <p:txBody>
          <a:bodyPr anchor="t" rtlCol="false" tIns="0" lIns="0" bIns="0" rIns="0">
            <a:spAutoFit/>
          </a:bodyPr>
          <a:lstStyle/>
          <a:p>
            <a:pPr algn="l">
              <a:lnSpc>
                <a:spcPts val="1937"/>
              </a:lnSpc>
            </a:pPr>
            <a:r>
              <a:rPr lang="en-US" sz="1550">
                <a:solidFill>
                  <a:srgbClr val="5A6170"/>
                </a:solidFill>
                <a:latin typeface="Poppins"/>
                <a:ea typeface="Poppins"/>
                <a:cs typeface="Poppins"/>
                <a:sym typeface="Poppins"/>
              </a:rPr>
              <a:t>limit switches, all NC</a:t>
            </a:r>
          </a:p>
        </p:txBody>
      </p:sp>
      <p:sp>
        <p:nvSpPr>
          <p:cNvPr name="TextBox 24" id="24"/>
          <p:cNvSpPr txBox="true"/>
          <p:nvPr/>
        </p:nvSpPr>
        <p:spPr>
          <a:xfrm rot="0">
            <a:off x="8275320" y="9041130"/>
            <a:ext cx="8732520" cy="514350"/>
          </a:xfrm>
          <a:prstGeom prst="rect">
            <a:avLst/>
          </a:prstGeom>
        </p:spPr>
        <p:txBody>
          <a:bodyPr anchor="t" rtlCol="false" tIns="0" lIns="0" bIns="0" rIns="0">
            <a:spAutoFit/>
          </a:bodyPr>
          <a:lstStyle/>
          <a:p>
            <a:pPr algn="l">
              <a:lnSpc>
                <a:spcPts val="2273"/>
              </a:lnSpc>
            </a:pPr>
            <a:r>
              <a:rPr lang="en-US" sz="1749">
                <a:solidFill>
                  <a:srgbClr val="5A6170"/>
                </a:solidFill>
                <a:latin typeface="Poppins"/>
                <a:ea typeface="Poppins"/>
                <a:cs typeface="Poppins"/>
                <a:sym typeface="Poppins"/>
              </a:rPr>
              <a:t>Homing drives each axis into its own switch; the corner where both are pressed is machine position (0, 0).</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Z AXIS AND END EFFECTOR</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LIFT, GRIP, AND A QUARTER TURN</a:t>
            </a:r>
          </a:p>
        </p:txBody>
      </p:sp>
      <p:sp>
        <p:nvSpPr>
          <p:cNvPr name="Freeform 6" id="6"/>
          <p:cNvSpPr/>
          <p:nvPr/>
        </p:nvSpPr>
        <p:spPr>
          <a:xfrm flipH="false" flipV="false" rot="0">
            <a:off x="9481776" y="2775033"/>
            <a:ext cx="6895624" cy="5239798"/>
          </a:xfrm>
          <a:custGeom>
            <a:avLst/>
            <a:gdLst/>
            <a:ahLst/>
            <a:cxnLst/>
            <a:rect r="r" b="b" t="t" l="l"/>
            <a:pathLst>
              <a:path h="5239798" w="6895624">
                <a:moveTo>
                  <a:pt x="0" y="0"/>
                </a:moveTo>
                <a:lnTo>
                  <a:pt x="6895623" y="0"/>
                </a:lnTo>
                <a:lnTo>
                  <a:pt x="6895623" y="5239797"/>
                </a:lnTo>
                <a:lnTo>
                  <a:pt x="0" y="523979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9696841" y="2990088"/>
            <a:ext cx="6465570" cy="4809744"/>
            <a:chOff x="0" y="0"/>
            <a:chExt cx="8620760" cy="6412992"/>
          </a:xfrm>
        </p:grpSpPr>
        <p:sp>
          <p:nvSpPr>
            <p:cNvPr name="Freeform 8" id="8"/>
            <p:cNvSpPr/>
            <p:nvPr/>
          </p:nvSpPr>
          <p:spPr>
            <a:xfrm flipH="false" flipV="false" rot="0">
              <a:off x="0" y="0"/>
              <a:ext cx="8620760" cy="6412992"/>
            </a:xfrm>
            <a:custGeom>
              <a:avLst/>
              <a:gdLst/>
              <a:ahLst/>
              <a:cxnLst/>
              <a:rect r="r" b="b" t="t" l="l"/>
              <a:pathLst>
                <a:path h="6412992" w="8620760">
                  <a:moveTo>
                    <a:pt x="0" y="0"/>
                  </a:moveTo>
                  <a:lnTo>
                    <a:pt x="8620760" y="0"/>
                  </a:lnTo>
                  <a:lnTo>
                    <a:pt x="8620760" y="6412992"/>
                  </a:lnTo>
                  <a:lnTo>
                    <a:pt x="0" y="6412992"/>
                  </a:lnTo>
                  <a:lnTo>
                    <a:pt x="0" y="0"/>
                  </a:lnTo>
                  <a:close/>
                </a:path>
              </a:pathLst>
            </a:custGeom>
            <a:blipFill>
              <a:blip r:embed="rId5"/>
              <a:stretch>
                <a:fillRect l="0" t="-39" r="0" b="-39"/>
              </a:stretch>
            </a:blipFill>
          </p:spPr>
        </p:sp>
      </p:grpSp>
      <p:sp>
        <p:nvSpPr>
          <p:cNvPr name="TextBox 9" id="9"/>
          <p:cNvSpPr txBox="true"/>
          <p:nvPr/>
        </p:nvSpPr>
        <p:spPr>
          <a:xfrm rot="0">
            <a:off x="8595360" y="8062722"/>
            <a:ext cx="8668512" cy="788670"/>
          </a:xfrm>
          <a:prstGeom prst="rect">
            <a:avLst/>
          </a:prstGeom>
        </p:spPr>
        <p:txBody>
          <a:bodyPr anchor="t" rtlCol="false" tIns="0" lIns="0" bIns="0" rIns="0">
            <a:spAutoFit/>
          </a:bodyPr>
          <a:lstStyle/>
          <a:p>
            <a:pPr algn="ctr">
              <a:lnSpc>
                <a:spcPts val="2145"/>
              </a:lnSpc>
            </a:pPr>
            <a:r>
              <a:rPr lang="en-US" sz="1650">
                <a:solidFill>
                  <a:srgbClr val="5A6170"/>
                </a:solidFill>
                <a:latin typeface="Poppins"/>
                <a:ea typeface="Poppins"/>
                <a:cs typeface="Poppins"/>
                <a:sym typeface="Poppins"/>
              </a:rPr>
              <a:t>3D-printed two-jaw claw — the reference design's electromagnet is no solution for wooden blocks</a:t>
            </a:r>
          </a:p>
        </p:txBody>
      </p:sp>
      <p:sp>
        <p:nvSpPr>
          <p:cNvPr name="TextBox 10" id="10"/>
          <p:cNvSpPr txBox="true"/>
          <p:nvPr/>
        </p:nvSpPr>
        <p:spPr>
          <a:xfrm rot="0">
            <a:off x="1024128" y="2842260"/>
            <a:ext cx="7223760" cy="495300"/>
          </a:xfrm>
          <a:prstGeom prst="rect">
            <a:avLst/>
          </a:prstGeom>
        </p:spPr>
        <p:txBody>
          <a:bodyPr anchor="t" rtlCol="false" tIns="0" lIns="0" bIns="0" rIns="0">
            <a:spAutoFit/>
          </a:bodyPr>
          <a:lstStyle/>
          <a:p>
            <a:pPr algn="l">
              <a:lnSpc>
                <a:spcPts val="2520"/>
              </a:lnSpc>
            </a:pPr>
            <a:r>
              <a:rPr lang="en-US" sz="2100" b="true">
                <a:solidFill>
                  <a:srgbClr val="1E40AF"/>
                </a:solidFill>
                <a:latin typeface="Poppins Bold"/>
                <a:ea typeface="Poppins Bold"/>
                <a:cs typeface="Poppins Bold"/>
                <a:sym typeface="Poppins Bold"/>
              </a:rPr>
              <a:t>Z axis</a:t>
            </a:r>
          </a:p>
        </p:txBody>
      </p:sp>
      <p:sp>
        <p:nvSpPr>
          <p:cNvPr name="TextBox 11" id="11"/>
          <p:cNvSpPr txBox="true"/>
          <p:nvPr/>
        </p:nvSpPr>
        <p:spPr>
          <a:xfrm rot="0">
            <a:off x="1024128" y="3297936"/>
            <a:ext cx="7223760" cy="1082040"/>
          </a:xfrm>
          <a:prstGeom prst="rect">
            <a:avLst/>
          </a:prstGeom>
        </p:spPr>
        <p:txBody>
          <a:bodyPr anchor="t" rtlCol="false" tIns="0" lIns="0" bIns="0" rIns="0">
            <a:spAutoFit/>
          </a:bodyPr>
          <a:lstStyle/>
          <a:p>
            <a:pPr algn="l">
              <a:lnSpc>
                <a:spcPts val="2360"/>
              </a:lnSpc>
            </a:pPr>
            <a:r>
              <a:rPr lang="en-US" sz="1749">
                <a:solidFill>
                  <a:srgbClr val="303642"/>
                </a:solidFill>
                <a:latin typeface="Poppins"/>
                <a:ea typeface="Poppins"/>
                <a:cs typeface="Poppins"/>
                <a:sym typeface="Poppins"/>
              </a:rPr>
              <a:t>One NEMA17 on the moving carriage, on the 15 mm linear rail. 26.5 cm of travel, 1,350 steps.</a:t>
            </a:r>
          </a:p>
        </p:txBody>
      </p:sp>
      <p:sp>
        <p:nvSpPr>
          <p:cNvPr name="TextBox 12" id="12"/>
          <p:cNvSpPr txBox="true"/>
          <p:nvPr/>
        </p:nvSpPr>
        <p:spPr>
          <a:xfrm rot="0">
            <a:off x="1024128" y="4415028"/>
            <a:ext cx="7223760" cy="495300"/>
          </a:xfrm>
          <a:prstGeom prst="rect">
            <a:avLst/>
          </a:prstGeom>
        </p:spPr>
        <p:txBody>
          <a:bodyPr anchor="t" rtlCol="false" tIns="0" lIns="0" bIns="0" rIns="0">
            <a:spAutoFit/>
          </a:bodyPr>
          <a:lstStyle/>
          <a:p>
            <a:pPr algn="l">
              <a:lnSpc>
                <a:spcPts val="2520"/>
              </a:lnSpc>
            </a:pPr>
            <a:r>
              <a:rPr lang="en-US" sz="2100" b="true">
                <a:solidFill>
                  <a:srgbClr val="1E40AF"/>
                </a:solidFill>
                <a:latin typeface="Poppins Bold"/>
                <a:ea typeface="Poppins Bold"/>
                <a:cs typeface="Poppins Bold"/>
                <a:sym typeface="Poppins Bold"/>
              </a:rPr>
              <a:t>Both ends are switches</a:t>
            </a:r>
          </a:p>
        </p:txBody>
      </p:sp>
      <p:sp>
        <p:nvSpPr>
          <p:cNvPr name="TextBox 13" id="13"/>
          <p:cNvSpPr txBox="true"/>
          <p:nvPr/>
        </p:nvSpPr>
        <p:spPr>
          <a:xfrm rot="0">
            <a:off x="1024128" y="4870704"/>
            <a:ext cx="7223760" cy="1082040"/>
          </a:xfrm>
          <a:prstGeom prst="rect">
            <a:avLst/>
          </a:prstGeom>
        </p:spPr>
        <p:txBody>
          <a:bodyPr anchor="t" rtlCol="false" tIns="0" lIns="0" bIns="0" rIns="0">
            <a:spAutoFit/>
          </a:bodyPr>
          <a:lstStyle/>
          <a:p>
            <a:pPr algn="l">
              <a:lnSpc>
                <a:spcPts val="2360"/>
              </a:lnSpc>
            </a:pPr>
            <a:r>
              <a:rPr lang="en-US" sz="1749">
                <a:solidFill>
                  <a:srgbClr val="303642"/>
                </a:solidFill>
                <a:latin typeface="Poppins"/>
                <a:ea typeface="Poppins"/>
                <a:cs typeface="Poppins"/>
                <a:sym typeface="Poppins"/>
              </a:rPr>
              <a:t>Every build re-zeroes Z on the bottom switch and carries at the top. Neither end is a remembered number.</a:t>
            </a:r>
          </a:p>
        </p:txBody>
      </p:sp>
      <p:sp>
        <p:nvSpPr>
          <p:cNvPr name="TextBox 14" id="14"/>
          <p:cNvSpPr txBox="true"/>
          <p:nvPr/>
        </p:nvSpPr>
        <p:spPr>
          <a:xfrm rot="0">
            <a:off x="1024128" y="5987796"/>
            <a:ext cx="7223760" cy="495300"/>
          </a:xfrm>
          <a:prstGeom prst="rect">
            <a:avLst/>
          </a:prstGeom>
        </p:spPr>
        <p:txBody>
          <a:bodyPr anchor="t" rtlCol="false" tIns="0" lIns="0" bIns="0" rIns="0">
            <a:spAutoFit/>
          </a:bodyPr>
          <a:lstStyle/>
          <a:p>
            <a:pPr algn="l">
              <a:lnSpc>
                <a:spcPts val="2520"/>
              </a:lnSpc>
            </a:pPr>
            <a:r>
              <a:rPr lang="en-US" sz="2100" b="true">
                <a:solidFill>
                  <a:srgbClr val="1E40AF"/>
                </a:solidFill>
                <a:latin typeface="Poppins Bold"/>
                <a:ea typeface="Poppins Bold"/>
                <a:cs typeface="Poppins Bold"/>
                <a:sym typeface="Poppins Bold"/>
              </a:rPr>
              <a:t>The claw</a:t>
            </a:r>
          </a:p>
        </p:txBody>
      </p:sp>
      <p:sp>
        <p:nvSpPr>
          <p:cNvPr name="TextBox 15" id="15"/>
          <p:cNvSpPr txBox="true"/>
          <p:nvPr/>
        </p:nvSpPr>
        <p:spPr>
          <a:xfrm rot="0">
            <a:off x="1024128" y="6443472"/>
            <a:ext cx="7223760" cy="1082040"/>
          </a:xfrm>
          <a:prstGeom prst="rect">
            <a:avLst/>
          </a:prstGeom>
        </p:spPr>
        <p:txBody>
          <a:bodyPr anchor="t" rtlCol="false" tIns="0" lIns="0" bIns="0" rIns="0">
            <a:spAutoFit/>
          </a:bodyPr>
          <a:lstStyle/>
          <a:p>
            <a:pPr algn="l">
              <a:lnSpc>
                <a:spcPts val="2360"/>
              </a:lnSpc>
            </a:pPr>
            <a:r>
              <a:rPr lang="en-US" sz="1749">
                <a:solidFill>
                  <a:srgbClr val="303642"/>
                </a:solidFill>
                <a:latin typeface="Poppins"/>
                <a:ea typeface="Poppins"/>
                <a:cs typeface="Poppins"/>
                <a:sym typeface="Poppins"/>
              </a:rPr>
              <a:t>One servo, two positions: OPEN 0°, CLOSE 52°, on the block's 2.2 cm face. No sensor at all — hence a fixed 600 ms settle.</a:t>
            </a:r>
          </a:p>
        </p:txBody>
      </p:sp>
      <p:sp>
        <p:nvSpPr>
          <p:cNvPr name="TextBox 16" id="16"/>
          <p:cNvSpPr txBox="true"/>
          <p:nvPr/>
        </p:nvSpPr>
        <p:spPr>
          <a:xfrm rot="0">
            <a:off x="1024128" y="7560564"/>
            <a:ext cx="7223760" cy="495300"/>
          </a:xfrm>
          <a:prstGeom prst="rect">
            <a:avLst/>
          </a:prstGeom>
        </p:spPr>
        <p:txBody>
          <a:bodyPr anchor="t" rtlCol="false" tIns="0" lIns="0" bIns="0" rIns="0">
            <a:spAutoFit/>
          </a:bodyPr>
          <a:lstStyle/>
          <a:p>
            <a:pPr algn="l">
              <a:lnSpc>
                <a:spcPts val="2520"/>
              </a:lnSpc>
            </a:pPr>
            <a:r>
              <a:rPr lang="en-US" sz="2100" b="true">
                <a:solidFill>
                  <a:srgbClr val="1E40AF"/>
                </a:solidFill>
                <a:latin typeface="Poppins Bold"/>
                <a:ea typeface="Poppins Bold"/>
                <a:cs typeface="Poppins Bold"/>
                <a:sym typeface="Poppins Bold"/>
              </a:rPr>
              <a:t>Rotation</a:t>
            </a:r>
          </a:p>
        </p:txBody>
      </p:sp>
      <p:sp>
        <p:nvSpPr>
          <p:cNvPr name="TextBox 17" id="17"/>
          <p:cNvSpPr txBox="true"/>
          <p:nvPr/>
        </p:nvSpPr>
        <p:spPr>
          <a:xfrm rot="0">
            <a:off x="1024128" y="8016240"/>
            <a:ext cx="7223760" cy="1082040"/>
          </a:xfrm>
          <a:prstGeom prst="rect">
            <a:avLst/>
          </a:prstGeom>
        </p:spPr>
        <p:txBody>
          <a:bodyPr anchor="t" rtlCol="false" tIns="0" lIns="0" bIns="0" rIns="0">
            <a:spAutoFit/>
          </a:bodyPr>
          <a:lstStyle/>
          <a:p>
            <a:pPr algn="l">
              <a:lnSpc>
                <a:spcPts val="2360"/>
              </a:lnSpc>
            </a:pPr>
            <a:r>
              <a:rPr lang="en-US" sz="1749">
                <a:solidFill>
                  <a:srgbClr val="303642"/>
                </a:solidFill>
                <a:latin typeface="Poppins"/>
                <a:ea typeface="Poppins"/>
                <a:cs typeface="Poppins"/>
                <a:sym typeface="Poppins"/>
              </a:rPr>
              <a:t>A 28BYJ-48 through a ULN2003 turns the claw 512 of 2,048 steps at 10 rpm — the second block orientation.</a:t>
            </a:r>
          </a:p>
        </p:txBody>
      </p:sp>
      <p:grpSp>
        <p:nvGrpSpPr>
          <p:cNvPr name="Group 18" id="18"/>
          <p:cNvGrpSpPr/>
          <p:nvPr/>
        </p:nvGrpSpPr>
        <p:grpSpPr>
          <a:xfrm rot="0">
            <a:off x="1024128" y="8915400"/>
            <a:ext cx="16239744" cy="1005840"/>
            <a:chOff x="0" y="0"/>
            <a:chExt cx="21652992" cy="1341120"/>
          </a:xfrm>
        </p:grpSpPr>
        <p:sp>
          <p:nvSpPr>
            <p:cNvPr name="Freeform 19" id="19"/>
            <p:cNvSpPr/>
            <p:nvPr/>
          </p:nvSpPr>
          <p:spPr>
            <a:xfrm flipH="false" flipV="false" rot="0">
              <a:off x="0" y="0"/>
              <a:ext cx="21652992" cy="1341120"/>
            </a:xfrm>
            <a:custGeom>
              <a:avLst/>
              <a:gdLst/>
              <a:ahLst/>
              <a:cxnLst/>
              <a:rect r="r" b="b" t="t" l="l"/>
              <a:pathLst>
                <a:path h="1341120" w="21652992">
                  <a:moveTo>
                    <a:pt x="0" y="316992"/>
                  </a:moveTo>
                  <a:cubicBezTo>
                    <a:pt x="0" y="141859"/>
                    <a:pt x="141859" y="0"/>
                    <a:pt x="316992" y="0"/>
                  </a:cubicBezTo>
                  <a:lnTo>
                    <a:pt x="21336000" y="0"/>
                  </a:lnTo>
                  <a:cubicBezTo>
                    <a:pt x="21511006" y="0"/>
                    <a:pt x="21652992" y="141859"/>
                    <a:pt x="21652992" y="316992"/>
                  </a:cubicBezTo>
                  <a:lnTo>
                    <a:pt x="21652992" y="1024128"/>
                  </a:lnTo>
                  <a:cubicBezTo>
                    <a:pt x="21652992" y="1199134"/>
                    <a:pt x="21511133" y="1341120"/>
                    <a:pt x="21336000" y="1341120"/>
                  </a:cubicBezTo>
                  <a:lnTo>
                    <a:pt x="316992" y="1341120"/>
                  </a:lnTo>
                  <a:cubicBezTo>
                    <a:pt x="141859" y="1341120"/>
                    <a:pt x="0" y="1199261"/>
                    <a:pt x="0" y="1024128"/>
                  </a:cubicBezTo>
                  <a:close/>
                </a:path>
              </a:pathLst>
            </a:custGeom>
            <a:solidFill>
              <a:srgbClr val="EEF1F8"/>
            </a:solidFill>
          </p:spPr>
        </p:sp>
      </p:grpSp>
      <p:sp>
        <p:nvSpPr>
          <p:cNvPr name="TextBox 20" id="20"/>
          <p:cNvSpPr txBox="true"/>
          <p:nvPr/>
        </p:nvSpPr>
        <p:spPr>
          <a:xfrm rot="0">
            <a:off x="1527048" y="9067800"/>
            <a:ext cx="15270480" cy="716280"/>
          </a:xfrm>
          <a:prstGeom prst="rect">
            <a:avLst/>
          </a:prstGeom>
        </p:spPr>
        <p:txBody>
          <a:bodyPr anchor="t" rtlCol="false" tIns="0" lIns="0" bIns="0" rIns="0">
            <a:spAutoFit/>
          </a:bodyPr>
          <a:lstStyle/>
          <a:p>
            <a:pPr algn="ctr">
              <a:lnSpc>
                <a:spcPts val="2469"/>
              </a:lnSpc>
            </a:pPr>
            <a:r>
              <a:rPr lang="en-US" sz="1899">
                <a:solidFill>
                  <a:srgbClr val="303642"/>
                </a:solidFill>
                <a:latin typeface="Poppins"/>
                <a:ea typeface="Poppins"/>
                <a:cs typeface="Poppins"/>
                <a:sym typeface="Poppins"/>
              </a:rPr>
              <a:t>The grip centre sits (−0.3, +0.6) cm off the rotation axis, so a 90° turn swings the block round that axis. That swing is corrected as a per-rotation tool offset — not as a grid error.</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THE PICKUP HANDSHAKE</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TWO CONSENTS, AND THE CLAW WAITS FOR THE SECOND</a:t>
            </a:r>
          </a:p>
        </p:txBody>
      </p:sp>
      <p:sp>
        <p:nvSpPr>
          <p:cNvPr name="Freeform 6" id="6"/>
          <p:cNvSpPr/>
          <p:nvPr/>
        </p:nvSpPr>
        <p:spPr>
          <a:xfrm flipH="false" flipV="false" rot="0">
            <a:off x="998258" y="3092463"/>
            <a:ext cx="5346202" cy="4495305"/>
          </a:xfrm>
          <a:custGeom>
            <a:avLst/>
            <a:gdLst/>
            <a:ahLst/>
            <a:cxnLst/>
            <a:rect r="r" b="b" t="t" l="l"/>
            <a:pathLst>
              <a:path h="4495305" w="5346202">
                <a:moveTo>
                  <a:pt x="0" y="0"/>
                </a:moveTo>
                <a:lnTo>
                  <a:pt x="5346202" y="0"/>
                </a:lnTo>
                <a:lnTo>
                  <a:pt x="5346202" y="4495304"/>
                </a:lnTo>
                <a:lnTo>
                  <a:pt x="0" y="44953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3323844" y="3401568"/>
            <a:ext cx="694944" cy="694944"/>
            <a:chOff x="0" y="0"/>
            <a:chExt cx="926592" cy="926592"/>
          </a:xfrm>
        </p:grpSpPr>
        <p:sp>
          <p:nvSpPr>
            <p:cNvPr name="Freeform 8" id="8"/>
            <p:cNvSpPr/>
            <p:nvPr/>
          </p:nvSpPr>
          <p:spPr>
            <a:xfrm flipH="false" flipV="false" rot="0">
              <a:off x="0" y="0"/>
              <a:ext cx="926592" cy="926592"/>
            </a:xfrm>
            <a:custGeom>
              <a:avLst/>
              <a:gdLst/>
              <a:ahLst/>
              <a:cxnLst/>
              <a:rect r="r" b="b" t="t" l="l"/>
              <a:pathLst>
                <a:path h="926592" w="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E5E5E5"/>
            </a:solidFill>
          </p:spPr>
        </p:sp>
      </p:grpSp>
      <p:sp>
        <p:nvSpPr>
          <p:cNvPr name="TextBox 9" id="9"/>
          <p:cNvSpPr txBox="true"/>
          <p:nvPr/>
        </p:nvSpPr>
        <p:spPr>
          <a:xfrm rot="0">
            <a:off x="3323844" y="3594735"/>
            <a:ext cx="694944" cy="637794"/>
          </a:xfrm>
          <a:prstGeom prst="rect">
            <a:avLst/>
          </a:prstGeom>
        </p:spPr>
        <p:txBody>
          <a:bodyPr anchor="t" rtlCol="false" tIns="0" lIns="0" bIns="0" rIns="0">
            <a:spAutoFit/>
          </a:bodyPr>
          <a:lstStyle/>
          <a:p>
            <a:pPr algn="ctr">
              <a:lnSpc>
                <a:spcPts val="2970"/>
              </a:lnSpc>
            </a:pPr>
            <a:r>
              <a:rPr lang="en-US" sz="2700">
                <a:solidFill>
                  <a:srgbClr val="000000"/>
                </a:solidFill>
                <a:latin typeface="League Spartan"/>
                <a:ea typeface="League Spartan"/>
                <a:cs typeface="League Spartan"/>
                <a:sym typeface="League Spartan"/>
              </a:rPr>
              <a:t>1</a:t>
            </a:r>
          </a:p>
        </p:txBody>
      </p:sp>
      <p:sp>
        <p:nvSpPr>
          <p:cNvPr name="TextBox 10" id="10"/>
          <p:cNvSpPr txBox="true"/>
          <p:nvPr/>
        </p:nvSpPr>
        <p:spPr>
          <a:xfrm rot="0">
            <a:off x="1243584" y="4305300"/>
            <a:ext cx="4855464" cy="586740"/>
          </a:xfrm>
          <a:prstGeom prst="rect">
            <a:avLst/>
          </a:prstGeom>
        </p:spPr>
        <p:txBody>
          <a:bodyPr anchor="t" rtlCol="false" tIns="0" lIns="0" bIns="0" rIns="0">
            <a:spAutoFit/>
          </a:bodyPr>
          <a:lstStyle/>
          <a:p>
            <a:pPr algn="ctr">
              <a:lnSpc>
                <a:spcPts val="2125"/>
              </a:lnSpc>
            </a:pPr>
            <a:r>
              <a:rPr lang="en-US" sz="1700" b="true">
                <a:solidFill>
                  <a:srgbClr val="000000"/>
                </a:solidFill>
                <a:latin typeface="Poppins Bold"/>
                <a:ea typeface="Poppins Bold"/>
                <a:cs typeface="Poppins Bold"/>
                <a:sym typeface="Poppins Bold"/>
              </a:rPr>
              <a:t>One reserved cell</a:t>
            </a:r>
          </a:p>
        </p:txBody>
      </p:sp>
      <p:sp>
        <p:nvSpPr>
          <p:cNvPr name="TextBox 11" id="11"/>
          <p:cNvSpPr txBox="true"/>
          <p:nvPr/>
        </p:nvSpPr>
        <p:spPr>
          <a:xfrm rot="0">
            <a:off x="1243584" y="5046345"/>
            <a:ext cx="4855464" cy="1857375"/>
          </a:xfrm>
          <a:prstGeom prst="rect">
            <a:avLst/>
          </a:prstGeom>
        </p:spPr>
        <p:txBody>
          <a:bodyPr anchor="t" rtlCol="false" tIns="0" lIns="0" bIns="0" rIns="0">
            <a:spAutoFit/>
          </a:bodyPr>
          <a:lstStyle/>
          <a:p>
            <a:pPr algn="l">
              <a:lnSpc>
                <a:spcPts val="1980"/>
              </a:lnSpc>
            </a:pPr>
            <a:r>
              <a:rPr lang="en-US" sz="1500">
                <a:solidFill>
                  <a:srgbClr val="5A6170"/>
                </a:solidFill>
                <a:latin typeface="Poppins"/>
                <a:ea typeface="Poppins"/>
                <a:cs typeface="Poppins"/>
                <a:sym typeface="Poppins"/>
              </a:rPr>
              <a:t>[0,0] is where blocks are picked up, in both grid modes, and is never built on. Its centre is the home corner, so a pick-up is a plain home with no move afterwards.</a:t>
            </a:r>
          </a:p>
        </p:txBody>
      </p:sp>
      <p:sp>
        <p:nvSpPr>
          <p:cNvPr name="AutoShape 12" id="12"/>
          <p:cNvSpPr/>
          <p:nvPr/>
        </p:nvSpPr>
        <p:spPr>
          <a:xfrm rot="343980">
            <a:off x="6317647" y="5522595"/>
            <a:ext cx="190700" cy="0"/>
          </a:xfrm>
          <a:prstGeom prst="line">
            <a:avLst/>
          </a:prstGeom>
          <a:ln cap="rnd" w="19050">
            <a:solidFill>
              <a:srgbClr val="B8BEC9"/>
            </a:solidFill>
            <a:prstDash val="solid"/>
            <a:headEnd type="none" len="sm" w="sm"/>
            <a:tailEnd type="triangle" len="med" w="lg"/>
          </a:ln>
        </p:spPr>
      </p:sp>
      <p:sp>
        <p:nvSpPr>
          <p:cNvPr name="Freeform 13" id="13"/>
          <p:cNvSpPr/>
          <p:nvPr/>
        </p:nvSpPr>
        <p:spPr>
          <a:xfrm flipH="false" flipV="false" rot="0">
            <a:off x="6475514" y="3092463"/>
            <a:ext cx="5346202" cy="4495305"/>
          </a:xfrm>
          <a:custGeom>
            <a:avLst/>
            <a:gdLst/>
            <a:ahLst/>
            <a:cxnLst/>
            <a:rect r="r" b="b" t="t" l="l"/>
            <a:pathLst>
              <a:path h="4495305" w="5346202">
                <a:moveTo>
                  <a:pt x="0" y="0"/>
                </a:moveTo>
                <a:lnTo>
                  <a:pt x="5346202" y="0"/>
                </a:lnTo>
                <a:lnTo>
                  <a:pt x="5346202" y="4495304"/>
                </a:lnTo>
                <a:lnTo>
                  <a:pt x="0" y="449530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4" id="14"/>
          <p:cNvGrpSpPr/>
          <p:nvPr/>
        </p:nvGrpSpPr>
        <p:grpSpPr>
          <a:xfrm rot="0">
            <a:off x="8801100" y="3401568"/>
            <a:ext cx="694944" cy="694944"/>
            <a:chOff x="0" y="0"/>
            <a:chExt cx="926592" cy="926592"/>
          </a:xfrm>
        </p:grpSpPr>
        <p:sp>
          <p:nvSpPr>
            <p:cNvPr name="Freeform 15" id="15"/>
            <p:cNvSpPr/>
            <p:nvPr/>
          </p:nvSpPr>
          <p:spPr>
            <a:xfrm flipH="false" flipV="false" rot="0">
              <a:off x="0" y="0"/>
              <a:ext cx="926592" cy="926592"/>
            </a:xfrm>
            <a:custGeom>
              <a:avLst/>
              <a:gdLst/>
              <a:ahLst/>
              <a:cxnLst/>
              <a:rect r="r" b="b" t="t" l="l"/>
              <a:pathLst>
                <a:path h="926592" w="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E5E5E5"/>
            </a:solidFill>
          </p:spPr>
        </p:sp>
      </p:grpSp>
      <p:sp>
        <p:nvSpPr>
          <p:cNvPr name="TextBox 16" id="16"/>
          <p:cNvSpPr txBox="true"/>
          <p:nvPr/>
        </p:nvSpPr>
        <p:spPr>
          <a:xfrm rot="0">
            <a:off x="8801100" y="3594735"/>
            <a:ext cx="694944" cy="637794"/>
          </a:xfrm>
          <a:prstGeom prst="rect">
            <a:avLst/>
          </a:prstGeom>
        </p:spPr>
        <p:txBody>
          <a:bodyPr anchor="t" rtlCol="false" tIns="0" lIns="0" bIns="0" rIns="0">
            <a:spAutoFit/>
          </a:bodyPr>
          <a:lstStyle/>
          <a:p>
            <a:pPr algn="ctr">
              <a:lnSpc>
                <a:spcPts val="2970"/>
              </a:lnSpc>
            </a:pPr>
            <a:r>
              <a:rPr lang="en-US" sz="2700">
                <a:solidFill>
                  <a:srgbClr val="000000"/>
                </a:solidFill>
                <a:latin typeface="League Spartan"/>
                <a:ea typeface="League Spartan"/>
                <a:cs typeface="League Spartan"/>
                <a:sym typeface="League Spartan"/>
              </a:rPr>
              <a:t>2</a:t>
            </a:r>
          </a:p>
        </p:txBody>
      </p:sp>
      <p:sp>
        <p:nvSpPr>
          <p:cNvPr name="TextBox 17" id="17"/>
          <p:cNvSpPr txBox="true"/>
          <p:nvPr/>
        </p:nvSpPr>
        <p:spPr>
          <a:xfrm rot="0">
            <a:off x="6720840" y="4305300"/>
            <a:ext cx="4855464" cy="586740"/>
          </a:xfrm>
          <a:prstGeom prst="rect">
            <a:avLst/>
          </a:prstGeom>
        </p:spPr>
        <p:txBody>
          <a:bodyPr anchor="t" rtlCol="false" tIns="0" lIns="0" bIns="0" rIns="0">
            <a:spAutoFit/>
          </a:bodyPr>
          <a:lstStyle/>
          <a:p>
            <a:pPr algn="ctr">
              <a:lnSpc>
                <a:spcPts val="2125"/>
              </a:lnSpc>
            </a:pPr>
            <a:r>
              <a:rPr lang="en-US" sz="1700" b="true">
                <a:solidFill>
                  <a:srgbClr val="000000"/>
                </a:solidFill>
                <a:latin typeface="Poppins Bold"/>
                <a:ea typeface="Poppins Bold"/>
                <a:cs typeface="Poppins Bold"/>
                <a:sym typeface="Poppins Bold"/>
              </a:rPr>
              <a:t>The claw stops with its jaws open</a:t>
            </a:r>
          </a:p>
        </p:txBody>
      </p:sp>
      <p:sp>
        <p:nvSpPr>
          <p:cNvPr name="TextBox 18" id="18"/>
          <p:cNvSpPr txBox="true"/>
          <p:nvPr/>
        </p:nvSpPr>
        <p:spPr>
          <a:xfrm rot="0">
            <a:off x="6720840" y="5046345"/>
            <a:ext cx="4855464" cy="1857375"/>
          </a:xfrm>
          <a:prstGeom prst="rect">
            <a:avLst/>
          </a:prstGeom>
        </p:spPr>
        <p:txBody>
          <a:bodyPr anchor="t" rtlCol="false" tIns="0" lIns="0" bIns="0" rIns="0">
            <a:spAutoFit/>
          </a:bodyPr>
          <a:lstStyle/>
          <a:p>
            <a:pPr algn="l">
              <a:lnSpc>
                <a:spcPts val="1980"/>
              </a:lnSpc>
            </a:pPr>
            <a:r>
              <a:rPr lang="en-US" sz="1500">
                <a:solidFill>
                  <a:srgbClr val="5A6170"/>
                </a:solidFill>
                <a:latin typeface="Poppins"/>
                <a:ea typeface="Poppins"/>
                <a:cs typeface="Poppins"/>
                <a:sym typeface="Poppins"/>
              </a:rPr>
              <a:t>The Pi sends M &lt;col&gt; &lt;row&gt; &lt;level&gt;; the firmware runs the same validated route as a normal build but pauses after the open claw reaches the ground switch and announces await_manual_close.</a:t>
            </a:r>
          </a:p>
        </p:txBody>
      </p:sp>
      <p:sp>
        <p:nvSpPr>
          <p:cNvPr name="AutoShape 19" id="19"/>
          <p:cNvSpPr/>
          <p:nvPr/>
        </p:nvSpPr>
        <p:spPr>
          <a:xfrm rot="343980">
            <a:off x="11794903" y="5522595"/>
            <a:ext cx="190700" cy="0"/>
          </a:xfrm>
          <a:prstGeom prst="line">
            <a:avLst/>
          </a:prstGeom>
          <a:ln cap="rnd" w="19050">
            <a:solidFill>
              <a:srgbClr val="B8BEC9"/>
            </a:solidFill>
            <a:prstDash val="solid"/>
            <a:headEnd type="none" len="sm" w="sm"/>
            <a:tailEnd type="triangle" len="med" w="lg"/>
          </a:ln>
        </p:spPr>
      </p:sp>
      <p:sp>
        <p:nvSpPr>
          <p:cNvPr name="Freeform 20" id="20"/>
          <p:cNvSpPr/>
          <p:nvPr/>
        </p:nvSpPr>
        <p:spPr>
          <a:xfrm flipH="false" flipV="false" rot="0">
            <a:off x="11952770" y="3092463"/>
            <a:ext cx="5346202" cy="4495305"/>
          </a:xfrm>
          <a:custGeom>
            <a:avLst/>
            <a:gdLst/>
            <a:ahLst/>
            <a:cxnLst/>
            <a:rect r="r" b="b" t="t" l="l"/>
            <a:pathLst>
              <a:path h="4495305" w="5346202">
                <a:moveTo>
                  <a:pt x="0" y="0"/>
                </a:moveTo>
                <a:lnTo>
                  <a:pt x="5346202" y="0"/>
                </a:lnTo>
                <a:lnTo>
                  <a:pt x="5346202" y="4495304"/>
                </a:lnTo>
                <a:lnTo>
                  <a:pt x="0" y="449530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21" id="21"/>
          <p:cNvGrpSpPr/>
          <p:nvPr/>
        </p:nvGrpSpPr>
        <p:grpSpPr>
          <a:xfrm rot="0">
            <a:off x="14278356" y="3401568"/>
            <a:ext cx="694944" cy="694944"/>
            <a:chOff x="0" y="0"/>
            <a:chExt cx="926592" cy="926592"/>
          </a:xfrm>
        </p:grpSpPr>
        <p:sp>
          <p:nvSpPr>
            <p:cNvPr name="Freeform 22" id="22"/>
            <p:cNvSpPr/>
            <p:nvPr/>
          </p:nvSpPr>
          <p:spPr>
            <a:xfrm flipH="false" flipV="false" rot="0">
              <a:off x="0" y="0"/>
              <a:ext cx="926592" cy="926592"/>
            </a:xfrm>
            <a:custGeom>
              <a:avLst/>
              <a:gdLst/>
              <a:ahLst/>
              <a:cxnLst/>
              <a:rect r="r" b="b" t="t" l="l"/>
              <a:pathLst>
                <a:path h="926592" w="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1E40AF"/>
            </a:solidFill>
          </p:spPr>
        </p:sp>
      </p:grpSp>
      <p:sp>
        <p:nvSpPr>
          <p:cNvPr name="TextBox 23" id="23"/>
          <p:cNvSpPr txBox="true"/>
          <p:nvPr/>
        </p:nvSpPr>
        <p:spPr>
          <a:xfrm rot="0">
            <a:off x="14278356" y="3594735"/>
            <a:ext cx="694944" cy="637794"/>
          </a:xfrm>
          <a:prstGeom prst="rect">
            <a:avLst/>
          </a:prstGeom>
        </p:spPr>
        <p:txBody>
          <a:bodyPr anchor="t" rtlCol="false" tIns="0" lIns="0" bIns="0" rIns="0">
            <a:spAutoFit/>
          </a:bodyPr>
          <a:lstStyle/>
          <a:p>
            <a:pPr algn="ctr">
              <a:lnSpc>
                <a:spcPts val="2970"/>
              </a:lnSpc>
            </a:pPr>
            <a:r>
              <a:rPr lang="en-US" sz="2700">
                <a:solidFill>
                  <a:srgbClr val="FFFFFF"/>
                </a:solidFill>
                <a:latin typeface="League Spartan"/>
                <a:ea typeface="League Spartan"/>
                <a:cs typeface="League Spartan"/>
                <a:sym typeface="League Spartan"/>
              </a:rPr>
              <a:t>3</a:t>
            </a:r>
          </a:p>
        </p:txBody>
      </p:sp>
      <p:sp>
        <p:nvSpPr>
          <p:cNvPr name="TextBox 24" id="24"/>
          <p:cNvSpPr txBox="true"/>
          <p:nvPr/>
        </p:nvSpPr>
        <p:spPr>
          <a:xfrm rot="0">
            <a:off x="12198096" y="4305300"/>
            <a:ext cx="4855464" cy="586740"/>
          </a:xfrm>
          <a:prstGeom prst="rect">
            <a:avLst/>
          </a:prstGeom>
        </p:spPr>
        <p:txBody>
          <a:bodyPr anchor="t" rtlCol="false" tIns="0" lIns="0" bIns="0" rIns="0">
            <a:spAutoFit/>
          </a:bodyPr>
          <a:lstStyle/>
          <a:p>
            <a:pPr algn="ctr">
              <a:lnSpc>
                <a:spcPts val="2125"/>
              </a:lnSpc>
            </a:pPr>
            <a:r>
              <a:rPr lang="en-US" sz="1700" b="true">
                <a:solidFill>
                  <a:srgbClr val="1E40AF"/>
                </a:solidFill>
                <a:latin typeface="Poppins Bold"/>
                <a:ea typeface="Poppins Bold"/>
                <a:cs typeface="Poppins Bold"/>
                <a:sym typeface="Poppins Bold"/>
              </a:rPr>
              <a:t>Closing is a separate decision</a:t>
            </a:r>
          </a:p>
        </p:txBody>
      </p:sp>
      <p:sp>
        <p:nvSpPr>
          <p:cNvPr name="TextBox 25" id="25"/>
          <p:cNvSpPr txBox="true"/>
          <p:nvPr/>
        </p:nvSpPr>
        <p:spPr>
          <a:xfrm rot="0">
            <a:off x="12198096" y="5046345"/>
            <a:ext cx="4855464" cy="1857375"/>
          </a:xfrm>
          <a:prstGeom prst="rect">
            <a:avLst/>
          </a:prstGeom>
        </p:spPr>
        <p:txBody>
          <a:bodyPr anchor="t" rtlCol="false" tIns="0" lIns="0" bIns="0" rIns="0">
            <a:spAutoFit/>
          </a:bodyPr>
          <a:lstStyle/>
          <a:p>
            <a:pPr algn="l">
              <a:lnSpc>
                <a:spcPts val="1980"/>
              </a:lnSpc>
            </a:pPr>
            <a:r>
              <a:rPr lang="en-US" sz="1500">
                <a:solidFill>
                  <a:srgbClr val="5A6170"/>
                </a:solidFill>
                <a:latin typeface="Poppins"/>
                <a:ea typeface="Poppins"/>
                <a:cs typeface="Poppins"/>
                <a:sym typeface="Poppins"/>
              </a:rPr>
              <a:t>Only an explicit C closes the jaws. The operator aligns the block against a claw that is already in position — the machine is not trusting a promise about where the block was.</a:t>
            </a:r>
          </a:p>
        </p:txBody>
      </p:sp>
      <p:grpSp>
        <p:nvGrpSpPr>
          <p:cNvPr name="Group 26" id="26"/>
          <p:cNvGrpSpPr/>
          <p:nvPr/>
        </p:nvGrpSpPr>
        <p:grpSpPr>
          <a:xfrm rot="0">
            <a:off x="1024128" y="8183880"/>
            <a:ext cx="16239744" cy="1298448"/>
            <a:chOff x="0" y="0"/>
            <a:chExt cx="21652992" cy="1731264"/>
          </a:xfrm>
        </p:grpSpPr>
        <p:sp>
          <p:nvSpPr>
            <p:cNvPr name="Freeform 27" id="27"/>
            <p:cNvSpPr/>
            <p:nvPr/>
          </p:nvSpPr>
          <p:spPr>
            <a:xfrm flipH="false" flipV="false" rot="0">
              <a:off x="0" y="0"/>
              <a:ext cx="21652992" cy="1731264"/>
            </a:xfrm>
            <a:custGeom>
              <a:avLst/>
              <a:gdLst/>
              <a:ahLst/>
              <a:cxnLst/>
              <a:rect r="r" b="b" t="t" l="l"/>
              <a:pathLst>
                <a:path h="1731264" w="21652992">
                  <a:moveTo>
                    <a:pt x="0" y="367284"/>
                  </a:moveTo>
                  <a:cubicBezTo>
                    <a:pt x="0" y="164338"/>
                    <a:pt x="152781" y="0"/>
                    <a:pt x="341376" y="0"/>
                  </a:cubicBezTo>
                  <a:lnTo>
                    <a:pt x="21311615" y="0"/>
                  </a:lnTo>
                  <a:cubicBezTo>
                    <a:pt x="21500210" y="0"/>
                    <a:pt x="21652992" y="164338"/>
                    <a:pt x="21652992" y="367284"/>
                  </a:cubicBezTo>
                  <a:lnTo>
                    <a:pt x="21652992" y="1363980"/>
                  </a:lnTo>
                  <a:cubicBezTo>
                    <a:pt x="21652992" y="1566926"/>
                    <a:pt x="21500210" y="1731264"/>
                    <a:pt x="21311615" y="1731264"/>
                  </a:cubicBezTo>
                  <a:lnTo>
                    <a:pt x="341376" y="1731264"/>
                  </a:lnTo>
                  <a:cubicBezTo>
                    <a:pt x="152781" y="1731264"/>
                    <a:pt x="0" y="1566926"/>
                    <a:pt x="0" y="1363980"/>
                  </a:cubicBezTo>
                  <a:close/>
                </a:path>
              </a:pathLst>
            </a:custGeom>
            <a:solidFill>
              <a:srgbClr val="1E40AF"/>
            </a:solidFill>
          </p:spPr>
        </p:sp>
      </p:grpSp>
      <p:sp>
        <p:nvSpPr>
          <p:cNvPr name="TextBox 28" id="28"/>
          <p:cNvSpPr txBox="true"/>
          <p:nvPr/>
        </p:nvSpPr>
        <p:spPr>
          <a:xfrm rot="0">
            <a:off x="1527048" y="8392668"/>
            <a:ext cx="15270480" cy="807720"/>
          </a:xfrm>
          <a:prstGeom prst="rect">
            <a:avLst/>
          </a:prstGeom>
        </p:spPr>
        <p:txBody>
          <a:bodyPr anchor="t" rtlCol="false" tIns="0" lIns="0" bIns="0" rIns="0">
            <a:spAutoFit/>
          </a:bodyPr>
          <a:lstStyle/>
          <a:p>
            <a:pPr algn="ctr">
              <a:lnSpc>
                <a:spcPts val="3123"/>
              </a:lnSpc>
            </a:pPr>
            <a:r>
              <a:rPr lang="en-US" sz="2499" b="true">
                <a:solidFill>
                  <a:srgbClr val="FFFFFF"/>
                </a:solidFill>
                <a:latin typeface="Poppins Bold"/>
                <a:ea typeface="Poppins Bold"/>
                <a:cs typeface="Poppins Bold"/>
                <a:sym typeface="Poppins Bold"/>
              </a:rPr>
              <a:t>Nothing in the pickup is assumed: the claw is put in position first, and only a second, explicit message closes it.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TWO GRIDS, NOT ONE GRID WITH A FLAG</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ONE ENVELOPE, TWO LATTICES, ONE PICKUP CELL</a:t>
            </a:r>
          </a:p>
        </p:txBody>
      </p:sp>
      <p:grpSp>
        <p:nvGrpSpPr>
          <p:cNvPr name="Group 6" id="6"/>
          <p:cNvGrpSpPr/>
          <p:nvPr/>
        </p:nvGrpSpPr>
        <p:grpSpPr>
          <a:xfrm rot="0">
            <a:off x="2228059" y="3427752"/>
            <a:ext cx="2651379" cy="4402550"/>
            <a:chOff x="0" y="0"/>
            <a:chExt cx="3535172" cy="5870067"/>
          </a:xfrm>
        </p:grpSpPr>
        <p:sp>
          <p:nvSpPr>
            <p:cNvPr name="Freeform 7" id="7"/>
            <p:cNvSpPr/>
            <p:nvPr/>
          </p:nvSpPr>
          <p:spPr>
            <a:xfrm flipH="false" flipV="false" rot="0">
              <a:off x="0" y="0"/>
              <a:ext cx="3535172" cy="5870067"/>
            </a:xfrm>
            <a:custGeom>
              <a:avLst/>
              <a:gdLst/>
              <a:ahLst/>
              <a:cxnLst/>
              <a:rect r="r" b="b" t="t" l="l"/>
              <a:pathLst>
                <a:path h="5870067" w="3535172">
                  <a:moveTo>
                    <a:pt x="0" y="0"/>
                  </a:moveTo>
                  <a:lnTo>
                    <a:pt x="3535172" y="0"/>
                  </a:lnTo>
                  <a:lnTo>
                    <a:pt x="3535172" y="5870067"/>
                  </a:lnTo>
                  <a:lnTo>
                    <a:pt x="0" y="5870067"/>
                  </a:lnTo>
                  <a:close/>
                </a:path>
              </a:pathLst>
            </a:custGeom>
            <a:blipFill>
              <a:blip r:embed="rId3">
                <a:alphaModFix amt="0"/>
              </a:blip>
              <a:stretch>
                <a:fillRect l="-163193" t="0" r="-163193" b="0"/>
              </a:stretch>
            </a:blipFill>
            <a:ln w="13970" cap="sq">
              <a:solidFill>
                <a:srgbClr val="9AA3B4"/>
              </a:solidFill>
              <a:prstDash val="solid"/>
              <a:miter/>
            </a:ln>
          </p:spPr>
        </p:sp>
      </p:grpSp>
      <p:grpSp>
        <p:nvGrpSpPr>
          <p:cNvPr name="Group 8" id="8"/>
          <p:cNvGrpSpPr/>
          <p:nvPr/>
        </p:nvGrpSpPr>
        <p:grpSpPr>
          <a:xfrm rot="0">
            <a:off x="2113540" y="7472477"/>
            <a:ext cx="253460" cy="691324"/>
            <a:chOff x="0" y="0"/>
            <a:chExt cx="337947" cy="921766"/>
          </a:xfrm>
        </p:grpSpPr>
        <p:sp>
          <p:nvSpPr>
            <p:cNvPr name="Freeform 9" id="9"/>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1E40AF"/>
            </a:solidFill>
          </p:spPr>
        </p:sp>
      </p:grpSp>
      <p:grpSp>
        <p:nvGrpSpPr>
          <p:cNvPr name="Group 10" id="10"/>
          <p:cNvGrpSpPr/>
          <p:nvPr/>
        </p:nvGrpSpPr>
        <p:grpSpPr>
          <a:xfrm rot="0">
            <a:off x="2113540" y="6596844"/>
            <a:ext cx="253460" cy="691324"/>
            <a:chOff x="0" y="0"/>
            <a:chExt cx="337947" cy="921766"/>
          </a:xfrm>
        </p:grpSpPr>
        <p:sp>
          <p:nvSpPr>
            <p:cNvPr name="Freeform 11" id="11"/>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12" id="12"/>
          <p:cNvGrpSpPr/>
          <p:nvPr/>
        </p:nvGrpSpPr>
        <p:grpSpPr>
          <a:xfrm rot="0">
            <a:off x="2113540" y="5721220"/>
            <a:ext cx="253460" cy="691324"/>
            <a:chOff x="0" y="0"/>
            <a:chExt cx="337947" cy="921766"/>
          </a:xfrm>
        </p:grpSpPr>
        <p:sp>
          <p:nvSpPr>
            <p:cNvPr name="Freeform 13" id="13"/>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14" id="14"/>
          <p:cNvGrpSpPr/>
          <p:nvPr/>
        </p:nvGrpSpPr>
        <p:grpSpPr>
          <a:xfrm rot="0">
            <a:off x="2113540" y="4845587"/>
            <a:ext cx="253460" cy="691324"/>
            <a:chOff x="0" y="0"/>
            <a:chExt cx="337947" cy="921766"/>
          </a:xfrm>
        </p:grpSpPr>
        <p:sp>
          <p:nvSpPr>
            <p:cNvPr name="Freeform 15" id="15"/>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16" id="16"/>
          <p:cNvGrpSpPr/>
          <p:nvPr/>
        </p:nvGrpSpPr>
        <p:grpSpPr>
          <a:xfrm rot="0">
            <a:off x="2113540" y="3969963"/>
            <a:ext cx="253460" cy="691324"/>
            <a:chOff x="0" y="0"/>
            <a:chExt cx="337947" cy="921766"/>
          </a:xfrm>
        </p:grpSpPr>
        <p:sp>
          <p:nvSpPr>
            <p:cNvPr name="Freeform 17" id="17"/>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18" id="18"/>
          <p:cNvGrpSpPr/>
          <p:nvPr/>
        </p:nvGrpSpPr>
        <p:grpSpPr>
          <a:xfrm rot="0">
            <a:off x="2113540" y="3094330"/>
            <a:ext cx="253460" cy="691324"/>
            <a:chOff x="0" y="0"/>
            <a:chExt cx="337947" cy="921766"/>
          </a:xfrm>
        </p:grpSpPr>
        <p:sp>
          <p:nvSpPr>
            <p:cNvPr name="Freeform 19" id="19"/>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20" id="20"/>
          <p:cNvGrpSpPr/>
          <p:nvPr/>
        </p:nvGrpSpPr>
        <p:grpSpPr>
          <a:xfrm rot="0">
            <a:off x="2551357" y="7472477"/>
            <a:ext cx="253460" cy="691324"/>
            <a:chOff x="0" y="0"/>
            <a:chExt cx="337947" cy="921766"/>
          </a:xfrm>
        </p:grpSpPr>
        <p:sp>
          <p:nvSpPr>
            <p:cNvPr name="Freeform 21" id="21"/>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22" id="22"/>
          <p:cNvGrpSpPr/>
          <p:nvPr/>
        </p:nvGrpSpPr>
        <p:grpSpPr>
          <a:xfrm rot="0">
            <a:off x="2551357" y="6596844"/>
            <a:ext cx="253460" cy="691324"/>
            <a:chOff x="0" y="0"/>
            <a:chExt cx="337947" cy="921766"/>
          </a:xfrm>
        </p:grpSpPr>
        <p:sp>
          <p:nvSpPr>
            <p:cNvPr name="Freeform 23" id="23"/>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24" id="24"/>
          <p:cNvGrpSpPr/>
          <p:nvPr/>
        </p:nvGrpSpPr>
        <p:grpSpPr>
          <a:xfrm rot="0">
            <a:off x="2551357" y="5721220"/>
            <a:ext cx="253460" cy="691324"/>
            <a:chOff x="0" y="0"/>
            <a:chExt cx="337947" cy="921766"/>
          </a:xfrm>
        </p:grpSpPr>
        <p:sp>
          <p:nvSpPr>
            <p:cNvPr name="Freeform 25" id="25"/>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26" id="26"/>
          <p:cNvGrpSpPr/>
          <p:nvPr/>
        </p:nvGrpSpPr>
        <p:grpSpPr>
          <a:xfrm rot="0">
            <a:off x="2551357" y="4845587"/>
            <a:ext cx="253460" cy="691324"/>
            <a:chOff x="0" y="0"/>
            <a:chExt cx="337947" cy="921766"/>
          </a:xfrm>
        </p:grpSpPr>
        <p:sp>
          <p:nvSpPr>
            <p:cNvPr name="Freeform 27" id="27"/>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28" id="28"/>
          <p:cNvGrpSpPr/>
          <p:nvPr/>
        </p:nvGrpSpPr>
        <p:grpSpPr>
          <a:xfrm rot="0">
            <a:off x="2551357" y="3969963"/>
            <a:ext cx="253460" cy="691324"/>
            <a:chOff x="0" y="0"/>
            <a:chExt cx="337947" cy="921766"/>
          </a:xfrm>
        </p:grpSpPr>
        <p:sp>
          <p:nvSpPr>
            <p:cNvPr name="Freeform 29" id="29"/>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30" id="30"/>
          <p:cNvGrpSpPr/>
          <p:nvPr/>
        </p:nvGrpSpPr>
        <p:grpSpPr>
          <a:xfrm rot="0">
            <a:off x="2551357" y="3094330"/>
            <a:ext cx="253460" cy="691324"/>
            <a:chOff x="0" y="0"/>
            <a:chExt cx="337947" cy="921766"/>
          </a:xfrm>
        </p:grpSpPr>
        <p:sp>
          <p:nvSpPr>
            <p:cNvPr name="Freeform 31" id="31"/>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32" id="32"/>
          <p:cNvGrpSpPr/>
          <p:nvPr/>
        </p:nvGrpSpPr>
        <p:grpSpPr>
          <a:xfrm rot="0">
            <a:off x="2989174" y="7472477"/>
            <a:ext cx="253460" cy="691324"/>
            <a:chOff x="0" y="0"/>
            <a:chExt cx="337947" cy="921766"/>
          </a:xfrm>
        </p:grpSpPr>
        <p:sp>
          <p:nvSpPr>
            <p:cNvPr name="Freeform 33" id="33"/>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34" id="34"/>
          <p:cNvGrpSpPr/>
          <p:nvPr/>
        </p:nvGrpSpPr>
        <p:grpSpPr>
          <a:xfrm rot="0">
            <a:off x="2989174" y="6596844"/>
            <a:ext cx="253460" cy="691324"/>
            <a:chOff x="0" y="0"/>
            <a:chExt cx="337947" cy="921766"/>
          </a:xfrm>
        </p:grpSpPr>
        <p:sp>
          <p:nvSpPr>
            <p:cNvPr name="Freeform 35" id="35"/>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36" id="36"/>
          <p:cNvGrpSpPr/>
          <p:nvPr/>
        </p:nvGrpSpPr>
        <p:grpSpPr>
          <a:xfrm rot="0">
            <a:off x="2989174" y="5721220"/>
            <a:ext cx="253460" cy="691324"/>
            <a:chOff x="0" y="0"/>
            <a:chExt cx="337947" cy="921766"/>
          </a:xfrm>
        </p:grpSpPr>
        <p:sp>
          <p:nvSpPr>
            <p:cNvPr name="Freeform 37" id="37"/>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38" id="38"/>
          <p:cNvGrpSpPr/>
          <p:nvPr/>
        </p:nvGrpSpPr>
        <p:grpSpPr>
          <a:xfrm rot="0">
            <a:off x="2989174" y="4845587"/>
            <a:ext cx="253460" cy="691324"/>
            <a:chOff x="0" y="0"/>
            <a:chExt cx="337947" cy="921766"/>
          </a:xfrm>
        </p:grpSpPr>
        <p:sp>
          <p:nvSpPr>
            <p:cNvPr name="Freeform 39" id="39"/>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40" id="40"/>
          <p:cNvGrpSpPr/>
          <p:nvPr/>
        </p:nvGrpSpPr>
        <p:grpSpPr>
          <a:xfrm rot="0">
            <a:off x="2989174" y="3969963"/>
            <a:ext cx="253460" cy="691324"/>
            <a:chOff x="0" y="0"/>
            <a:chExt cx="337947" cy="921766"/>
          </a:xfrm>
        </p:grpSpPr>
        <p:sp>
          <p:nvSpPr>
            <p:cNvPr name="Freeform 41" id="41"/>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42" id="42"/>
          <p:cNvGrpSpPr/>
          <p:nvPr/>
        </p:nvGrpSpPr>
        <p:grpSpPr>
          <a:xfrm rot="0">
            <a:off x="2989174" y="3094330"/>
            <a:ext cx="253460" cy="691324"/>
            <a:chOff x="0" y="0"/>
            <a:chExt cx="337947" cy="921766"/>
          </a:xfrm>
        </p:grpSpPr>
        <p:sp>
          <p:nvSpPr>
            <p:cNvPr name="Freeform 43" id="43"/>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44" id="44"/>
          <p:cNvGrpSpPr/>
          <p:nvPr/>
        </p:nvGrpSpPr>
        <p:grpSpPr>
          <a:xfrm rot="0">
            <a:off x="3426990" y="7472477"/>
            <a:ext cx="253460" cy="691324"/>
            <a:chOff x="0" y="0"/>
            <a:chExt cx="337947" cy="921766"/>
          </a:xfrm>
        </p:grpSpPr>
        <p:sp>
          <p:nvSpPr>
            <p:cNvPr name="Freeform 45" id="45"/>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46" id="46"/>
          <p:cNvGrpSpPr/>
          <p:nvPr/>
        </p:nvGrpSpPr>
        <p:grpSpPr>
          <a:xfrm rot="0">
            <a:off x="3426990" y="6596844"/>
            <a:ext cx="253460" cy="691324"/>
            <a:chOff x="0" y="0"/>
            <a:chExt cx="337947" cy="921766"/>
          </a:xfrm>
        </p:grpSpPr>
        <p:sp>
          <p:nvSpPr>
            <p:cNvPr name="Freeform 47" id="47"/>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48" id="48"/>
          <p:cNvGrpSpPr/>
          <p:nvPr/>
        </p:nvGrpSpPr>
        <p:grpSpPr>
          <a:xfrm rot="0">
            <a:off x="3426990" y="5721220"/>
            <a:ext cx="253460" cy="691324"/>
            <a:chOff x="0" y="0"/>
            <a:chExt cx="337947" cy="921766"/>
          </a:xfrm>
        </p:grpSpPr>
        <p:sp>
          <p:nvSpPr>
            <p:cNvPr name="Freeform 49" id="49"/>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50" id="50"/>
          <p:cNvGrpSpPr/>
          <p:nvPr/>
        </p:nvGrpSpPr>
        <p:grpSpPr>
          <a:xfrm rot="0">
            <a:off x="3426990" y="4845587"/>
            <a:ext cx="253460" cy="691324"/>
            <a:chOff x="0" y="0"/>
            <a:chExt cx="337947" cy="921766"/>
          </a:xfrm>
        </p:grpSpPr>
        <p:sp>
          <p:nvSpPr>
            <p:cNvPr name="Freeform 51" id="51"/>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52" id="52"/>
          <p:cNvGrpSpPr/>
          <p:nvPr/>
        </p:nvGrpSpPr>
        <p:grpSpPr>
          <a:xfrm rot="0">
            <a:off x="3426990" y="3969963"/>
            <a:ext cx="253460" cy="691324"/>
            <a:chOff x="0" y="0"/>
            <a:chExt cx="337947" cy="921766"/>
          </a:xfrm>
        </p:grpSpPr>
        <p:sp>
          <p:nvSpPr>
            <p:cNvPr name="Freeform 53" id="53"/>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54" id="54"/>
          <p:cNvGrpSpPr/>
          <p:nvPr/>
        </p:nvGrpSpPr>
        <p:grpSpPr>
          <a:xfrm rot="0">
            <a:off x="3426990" y="3094330"/>
            <a:ext cx="253460" cy="691324"/>
            <a:chOff x="0" y="0"/>
            <a:chExt cx="337947" cy="921766"/>
          </a:xfrm>
        </p:grpSpPr>
        <p:sp>
          <p:nvSpPr>
            <p:cNvPr name="Freeform 55" id="55"/>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56" id="56"/>
          <p:cNvGrpSpPr/>
          <p:nvPr/>
        </p:nvGrpSpPr>
        <p:grpSpPr>
          <a:xfrm rot="0">
            <a:off x="3864807" y="7472477"/>
            <a:ext cx="253460" cy="691324"/>
            <a:chOff x="0" y="0"/>
            <a:chExt cx="337947" cy="921766"/>
          </a:xfrm>
        </p:grpSpPr>
        <p:sp>
          <p:nvSpPr>
            <p:cNvPr name="Freeform 57" id="57"/>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58" id="58"/>
          <p:cNvGrpSpPr/>
          <p:nvPr/>
        </p:nvGrpSpPr>
        <p:grpSpPr>
          <a:xfrm rot="0">
            <a:off x="3864807" y="6596844"/>
            <a:ext cx="253460" cy="691324"/>
            <a:chOff x="0" y="0"/>
            <a:chExt cx="337947" cy="921766"/>
          </a:xfrm>
        </p:grpSpPr>
        <p:sp>
          <p:nvSpPr>
            <p:cNvPr name="Freeform 59" id="59"/>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60" id="60"/>
          <p:cNvGrpSpPr/>
          <p:nvPr/>
        </p:nvGrpSpPr>
        <p:grpSpPr>
          <a:xfrm rot="0">
            <a:off x="3864807" y="5721220"/>
            <a:ext cx="253460" cy="691324"/>
            <a:chOff x="0" y="0"/>
            <a:chExt cx="337947" cy="921766"/>
          </a:xfrm>
        </p:grpSpPr>
        <p:sp>
          <p:nvSpPr>
            <p:cNvPr name="Freeform 61" id="61"/>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62" id="62"/>
          <p:cNvGrpSpPr/>
          <p:nvPr/>
        </p:nvGrpSpPr>
        <p:grpSpPr>
          <a:xfrm rot="0">
            <a:off x="3864807" y="4845587"/>
            <a:ext cx="253460" cy="691324"/>
            <a:chOff x="0" y="0"/>
            <a:chExt cx="337947" cy="921766"/>
          </a:xfrm>
        </p:grpSpPr>
        <p:sp>
          <p:nvSpPr>
            <p:cNvPr name="Freeform 63" id="63"/>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64" id="64"/>
          <p:cNvGrpSpPr/>
          <p:nvPr/>
        </p:nvGrpSpPr>
        <p:grpSpPr>
          <a:xfrm rot="0">
            <a:off x="3864807" y="3969963"/>
            <a:ext cx="253460" cy="691324"/>
            <a:chOff x="0" y="0"/>
            <a:chExt cx="337947" cy="921766"/>
          </a:xfrm>
        </p:grpSpPr>
        <p:sp>
          <p:nvSpPr>
            <p:cNvPr name="Freeform 65" id="65"/>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66" id="66"/>
          <p:cNvGrpSpPr/>
          <p:nvPr/>
        </p:nvGrpSpPr>
        <p:grpSpPr>
          <a:xfrm rot="0">
            <a:off x="3864807" y="3094330"/>
            <a:ext cx="253460" cy="691324"/>
            <a:chOff x="0" y="0"/>
            <a:chExt cx="337947" cy="921766"/>
          </a:xfrm>
        </p:grpSpPr>
        <p:sp>
          <p:nvSpPr>
            <p:cNvPr name="Freeform 67" id="67"/>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68" id="68"/>
          <p:cNvGrpSpPr/>
          <p:nvPr/>
        </p:nvGrpSpPr>
        <p:grpSpPr>
          <a:xfrm rot="0">
            <a:off x="4302614" y="7472477"/>
            <a:ext cx="253460" cy="691324"/>
            <a:chOff x="0" y="0"/>
            <a:chExt cx="337947" cy="921766"/>
          </a:xfrm>
        </p:grpSpPr>
        <p:sp>
          <p:nvSpPr>
            <p:cNvPr name="Freeform 69" id="69"/>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70" id="70"/>
          <p:cNvGrpSpPr/>
          <p:nvPr/>
        </p:nvGrpSpPr>
        <p:grpSpPr>
          <a:xfrm rot="0">
            <a:off x="4302614" y="6596844"/>
            <a:ext cx="253460" cy="691324"/>
            <a:chOff x="0" y="0"/>
            <a:chExt cx="337947" cy="921766"/>
          </a:xfrm>
        </p:grpSpPr>
        <p:sp>
          <p:nvSpPr>
            <p:cNvPr name="Freeform 71" id="71"/>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72" id="72"/>
          <p:cNvGrpSpPr/>
          <p:nvPr/>
        </p:nvGrpSpPr>
        <p:grpSpPr>
          <a:xfrm rot="0">
            <a:off x="4302614" y="5721220"/>
            <a:ext cx="253460" cy="691324"/>
            <a:chOff x="0" y="0"/>
            <a:chExt cx="337947" cy="921766"/>
          </a:xfrm>
        </p:grpSpPr>
        <p:sp>
          <p:nvSpPr>
            <p:cNvPr name="Freeform 73" id="73"/>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74" id="74"/>
          <p:cNvGrpSpPr/>
          <p:nvPr/>
        </p:nvGrpSpPr>
        <p:grpSpPr>
          <a:xfrm rot="0">
            <a:off x="4302614" y="4845587"/>
            <a:ext cx="253460" cy="691324"/>
            <a:chOff x="0" y="0"/>
            <a:chExt cx="337947" cy="921766"/>
          </a:xfrm>
        </p:grpSpPr>
        <p:sp>
          <p:nvSpPr>
            <p:cNvPr name="Freeform 75" id="75"/>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76" id="76"/>
          <p:cNvGrpSpPr/>
          <p:nvPr/>
        </p:nvGrpSpPr>
        <p:grpSpPr>
          <a:xfrm rot="0">
            <a:off x="4302614" y="3969963"/>
            <a:ext cx="253460" cy="691324"/>
            <a:chOff x="0" y="0"/>
            <a:chExt cx="337947" cy="921766"/>
          </a:xfrm>
        </p:grpSpPr>
        <p:sp>
          <p:nvSpPr>
            <p:cNvPr name="Freeform 77" id="77"/>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78" id="78"/>
          <p:cNvGrpSpPr/>
          <p:nvPr/>
        </p:nvGrpSpPr>
        <p:grpSpPr>
          <a:xfrm rot="0">
            <a:off x="4302614" y="3094330"/>
            <a:ext cx="253460" cy="691324"/>
            <a:chOff x="0" y="0"/>
            <a:chExt cx="337947" cy="921766"/>
          </a:xfrm>
        </p:grpSpPr>
        <p:sp>
          <p:nvSpPr>
            <p:cNvPr name="Freeform 79" id="79"/>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80" id="80"/>
          <p:cNvGrpSpPr/>
          <p:nvPr/>
        </p:nvGrpSpPr>
        <p:grpSpPr>
          <a:xfrm rot="0">
            <a:off x="4740431" y="7472477"/>
            <a:ext cx="253460" cy="691324"/>
            <a:chOff x="0" y="0"/>
            <a:chExt cx="337947" cy="921766"/>
          </a:xfrm>
        </p:grpSpPr>
        <p:sp>
          <p:nvSpPr>
            <p:cNvPr name="Freeform 81" id="81"/>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82" id="82"/>
          <p:cNvGrpSpPr/>
          <p:nvPr/>
        </p:nvGrpSpPr>
        <p:grpSpPr>
          <a:xfrm rot="0">
            <a:off x="4740431" y="6596844"/>
            <a:ext cx="253460" cy="691324"/>
            <a:chOff x="0" y="0"/>
            <a:chExt cx="337947" cy="921766"/>
          </a:xfrm>
        </p:grpSpPr>
        <p:sp>
          <p:nvSpPr>
            <p:cNvPr name="Freeform 83" id="83"/>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84" id="84"/>
          <p:cNvGrpSpPr/>
          <p:nvPr/>
        </p:nvGrpSpPr>
        <p:grpSpPr>
          <a:xfrm rot="0">
            <a:off x="4740431" y="5721220"/>
            <a:ext cx="253460" cy="691324"/>
            <a:chOff x="0" y="0"/>
            <a:chExt cx="337947" cy="921766"/>
          </a:xfrm>
        </p:grpSpPr>
        <p:sp>
          <p:nvSpPr>
            <p:cNvPr name="Freeform 85" id="85"/>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86" id="86"/>
          <p:cNvGrpSpPr/>
          <p:nvPr/>
        </p:nvGrpSpPr>
        <p:grpSpPr>
          <a:xfrm rot="0">
            <a:off x="4740431" y="4845587"/>
            <a:ext cx="253460" cy="691324"/>
            <a:chOff x="0" y="0"/>
            <a:chExt cx="337947" cy="921766"/>
          </a:xfrm>
        </p:grpSpPr>
        <p:sp>
          <p:nvSpPr>
            <p:cNvPr name="Freeform 87" id="87"/>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88" id="88"/>
          <p:cNvGrpSpPr/>
          <p:nvPr/>
        </p:nvGrpSpPr>
        <p:grpSpPr>
          <a:xfrm rot="0">
            <a:off x="4740431" y="3969963"/>
            <a:ext cx="253460" cy="691324"/>
            <a:chOff x="0" y="0"/>
            <a:chExt cx="337947" cy="921766"/>
          </a:xfrm>
        </p:grpSpPr>
        <p:sp>
          <p:nvSpPr>
            <p:cNvPr name="Freeform 89" id="89"/>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grpSp>
        <p:nvGrpSpPr>
          <p:cNvPr name="Group 90" id="90"/>
          <p:cNvGrpSpPr/>
          <p:nvPr/>
        </p:nvGrpSpPr>
        <p:grpSpPr>
          <a:xfrm rot="0">
            <a:off x="4740431" y="3094330"/>
            <a:ext cx="253460" cy="691324"/>
            <a:chOff x="0" y="0"/>
            <a:chExt cx="337947" cy="921766"/>
          </a:xfrm>
        </p:grpSpPr>
        <p:sp>
          <p:nvSpPr>
            <p:cNvPr name="Freeform 91" id="91"/>
            <p:cNvSpPr/>
            <p:nvPr/>
          </p:nvSpPr>
          <p:spPr>
            <a:xfrm flipH="false" flipV="false" rot="0">
              <a:off x="0" y="0"/>
              <a:ext cx="337947" cy="921766"/>
            </a:xfrm>
            <a:custGeom>
              <a:avLst/>
              <a:gdLst/>
              <a:ahLst/>
              <a:cxnLst/>
              <a:rect r="r" b="b" t="t" l="l"/>
              <a:pathLst>
                <a:path h="921766" w="337947">
                  <a:moveTo>
                    <a:pt x="0" y="54864"/>
                  </a:moveTo>
                  <a:cubicBezTo>
                    <a:pt x="0" y="24511"/>
                    <a:pt x="24511" y="0"/>
                    <a:pt x="54864" y="0"/>
                  </a:cubicBezTo>
                  <a:lnTo>
                    <a:pt x="283083" y="0"/>
                  </a:lnTo>
                  <a:cubicBezTo>
                    <a:pt x="313436" y="0"/>
                    <a:pt x="337947" y="24511"/>
                    <a:pt x="337947" y="54864"/>
                  </a:cubicBezTo>
                  <a:lnTo>
                    <a:pt x="337947" y="866902"/>
                  </a:lnTo>
                  <a:cubicBezTo>
                    <a:pt x="337947" y="897255"/>
                    <a:pt x="313436" y="921766"/>
                    <a:pt x="283083" y="921766"/>
                  </a:cubicBezTo>
                  <a:lnTo>
                    <a:pt x="54864" y="921766"/>
                  </a:lnTo>
                  <a:cubicBezTo>
                    <a:pt x="24511" y="921766"/>
                    <a:pt x="0" y="897128"/>
                    <a:pt x="0" y="866902"/>
                  </a:cubicBezTo>
                  <a:close/>
                </a:path>
              </a:pathLst>
            </a:custGeom>
            <a:solidFill>
              <a:srgbClr val="C7D3F2"/>
            </a:solidFill>
          </p:spPr>
        </p:sp>
      </p:grpSp>
      <p:sp>
        <p:nvSpPr>
          <p:cNvPr name="TextBox 92" id="92"/>
          <p:cNvSpPr txBox="true"/>
          <p:nvPr/>
        </p:nvSpPr>
        <p:spPr>
          <a:xfrm rot="0">
            <a:off x="1965960" y="8270748"/>
            <a:ext cx="4343400" cy="571500"/>
          </a:xfrm>
          <a:prstGeom prst="rect">
            <a:avLst/>
          </a:prstGeom>
        </p:spPr>
        <p:txBody>
          <a:bodyPr anchor="t" rtlCol="false" tIns="0" lIns="0" bIns="0" rIns="0">
            <a:spAutoFit/>
          </a:bodyPr>
          <a:lstStyle/>
          <a:p>
            <a:pPr algn="l">
              <a:lnSpc>
                <a:spcPts val="2658"/>
              </a:lnSpc>
            </a:pPr>
            <a:r>
              <a:rPr lang="en-US" sz="1899" b="true">
                <a:solidFill>
                  <a:srgbClr val="1E40AF"/>
                </a:solidFill>
                <a:latin typeface="Poppins Bold"/>
                <a:ea typeface="Poppins Bold"/>
                <a:cs typeface="Poppins Bold"/>
                <a:sym typeface="Poppins Bold"/>
              </a:rPr>
              <a:t>VERTICAL  ·  2.2 × 6.0 cm</a:t>
            </a:r>
          </a:p>
        </p:txBody>
      </p:sp>
      <p:sp>
        <p:nvSpPr>
          <p:cNvPr name="TextBox 93" id="93"/>
          <p:cNvSpPr txBox="true"/>
          <p:nvPr/>
        </p:nvSpPr>
        <p:spPr>
          <a:xfrm rot="0">
            <a:off x="1965960" y="8766810"/>
            <a:ext cx="4343400" cy="880110"/>
          </a:xfrm>
          <a:prstGeom prst="rect">
            <a:avLst/>
          </a:prstGeom>
        </p:spPr>
        <p:txBody>
          <a:bodyPr anchor="t" rtlCol="false" tIns="0" lIns="0" bIns="0" rIns="0">
            <a:spAutoFit/>
          </a:bodyPr>
          <a:lstStyle/>
          <a:p>
            <a:pPr algn="l">
              <a:lnSpc>
                <a:spcPts val="2092"/>
              </a:lnSpc>
            </a:pPr>
            <a:r>
              <a:rPr lang="en-US" sz="1550">
                <a:solidFill>
                  <a:srgbClr val="5A6170"/>
                </a:solidFill>
                <a:latin typeface="Poppins"/>
                <a:ea typeface="Poppins"/>
                <a:cs typeface="Poppins"/>
                <a:sym typeface="Poppins"/>
              </a:rPr>
              <a:t>7 × 6 addressable, 41 buildable</a:t>
            </a:r>
          </a:p>
          <a:p>
            <a:pPr algn="l">
              <a:lnSpc>
                <a:spcPts val="2092"/>
              </a:lnSpc>
            </a:pPr>
            <a:r>
              <a:rPr lang="en-US" sz="1550">
                <a:solidFill>
                  <a:srgbClr val="5A6170"/>
                </a:solidFill>
                <a:latin typeface="Poppins"/>
                <a:ea typeface="Poppins"/>
                <a:cs typeface="Poppins"/>
                <a:sym typeface="Poppins"/>
              </a:rPr>
              <a:t>pitch 3.8 × 7.6 cm</a:t>
            </a:r>
          </a:p>
        </p:txBody>
      </p:sp>
      <p:grpSp>
        <p:nvGrpSpPr>
          <p:cNvPr name="Group 94" id="94"/>
          <p:cNvGrpSpPr/>
          <p:nvPr/>
        </p:nvGrpSpPr>
        <p:grpSpPr>
          <a:xfrm rot="0">
            <a:off x="6525739" y="3865569"/>
            <a:ext cx="1775746" cy="3964781"/>
            <a:chOff x="0" y="0"/>
            <a:chExt cx="2367661" cy="5286375"/>
          </a:xfrm>
        </p:grpSpPr>
        <p:sp>
          <p:nvSpPr>
            <p:cNvPr name="Freeform 95" id="95"/>
            <p:cNvSpPr/>
            <p:nvPr/>
          </p:nvSpPr>
          <p:spPr>
            <a:xfrm flipH="false" flipV="false" rot="0">
              <a:off x="0" y="0"/>
              <a:ext cx="2367661" cy="5286375"/>
            </a:xfrm>
            <a:custGeom>
              <a:avLst/>
              <a:gdLst/>
              <a:ahLst/>
              <a:cxnLst/>
              <a:rect r="r" b="b" t="t" l="l"/>
              <a:pathLst>
                <a:path h="5286375" w="2367661">
                  <a:moveTo>
                    <a:pt x="0" y="0"/>
                  </a:moveTo>
                  <a:lnTo>
                    <a:pt x="2367661" y="0"/>
                  </a:lnTo>
                  <a:lnTo>
                    <a:pt x="2367661" y="5286375"/>
                  </a:lnTo>
                  <a:lnTo>
                    <a:pt x="0" y="5286375"/>
                  </a:lnTo>
                  <a:close/>
                </a:path>
              </a:pathLst>
            </a:custGeom>
            <a:blipFill>
              <a:blip r:embed="rId3">
                <a:alphaModFix amt="0"/>
              </a:blip>
              <a:stretch>
                <a:fillRect l="-236667" t="0" r="-236668" b="0"/>
              </a:stretch>
            </a:blipFill>
            <a:ln w="13970" cap="sq">
              <a:solidFill>
                <a:srgbClr val="9AA3B4"/>
              </a:solidFill>
              <a:prstDash val="solid"/>
              <a:miter/>
            </a:ln>
          </p:spPr>
        </p:sp>
      </p:grpSp>
      <p:grpSp>
        <p:nvGrpSpPr>
          <p:cNvPr name="Group 96" id="96"/>
          <p:cNvGrpSpPr/>
          <p:nvPr/>
        </p:nvGrpSpPr>
        <p:grpSpPr>
          <a:xfrm rot="0">
            <a:off x="6192317" y="7691380"/>
            <a:ext cx="691324" cy="253460"/>
            <a:chOff x="0" y="0"/>
            <a:chExt cx="921766" cy="337947"/>
          </a:xfrm>
        </p:grpSpPr>
        <p:sp>
          <p:nvSpPr>
            <p:cNvPr name="Freeform 97" id="97"/>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1E40AF"/>
            </a:solidFill>
          </p:spPr>
        </p:sp>
      </p:grpSp>
      <p:grpSp>
        <p:nvGrpSpPr>
          <p:cNvPr name="Group 98" id="98"/>
          <p:cNvGrpSpPr/>
          <p:nvPr/>
        </p:nvGrpSpPr>
        <p:grpSpPr>
          <a:xfrm rot="0">
            <a:off x="6192317" y="7253573"/>
            <a:ext cx="691324" cy="253460"/>
            <a:chOff x="0" y="0"/>
            <a:chExt cx="921766" cy="337947"/>
          </a:xfrm>
        </p:grpSpPr>
        <p:sp>
          <p:nvSpPr>
            <p:cNvPr name="Freeform 99" id="99"/>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00" id="100"/>
          <p:cNvGrpSpPr/>
          <p:nvPr/>
        </p:nvGrpSpPr>
        <p:grpSpPr>
          <a:xfrm rot="0">
            <a:off x="6192317" y="6815757"/>
            <a:ext cx="691324" cy="253460"/>
            <a:chOff x="0" y="0"/>
            <a:chExt cx="921766" cy="337947"/>
          </a:xfrm>
        </p:grpSpPr>
        <p:sp>
          <p:nvSpPr>
            <p:cNvPr name="Freeform 101" id="101"/>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02" id="102"/>
          <p:cNvGrpSpPr/>
          <p:nvPr/>
        </p:nvGrpSpPr>
        <p:grpSpPr>
          <a:xfrm rot="0">
            <a:off x="6192317" y="6377940"/>
            <a:ext cx="691324" cy="253460"/>
            <a:chOff x="0" y="0"/>
            <a:chExt cx="921766" cy="337947"/>
          </a:xfrm>
        </p:grpSpPr>
        <p:sp>
          <p:nvSpPr>
            <p:cNvPr name="Freeform 103" id="103"/>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04" id="104"/>
          <p:cNvGrpSpPr/>
          <p:nvPr/>
        </p:nvGrpSpPr>
        <p:grpSpPr>
          <a:xfrm rot="0">
            <a:off x="6192317" y="5940123"/>
            <a:ext cx="691324" cy="253460"/>
            <a:chOff x="0" y="0"/>
            <a:chExt cx="921766" cy="337947"/>
          </a:xfrm>
        </p:grpSpPr>
        <p:sp>
          <p:nvSpPr>
            <p:cNvPr name="Freeform 105" id="105"/>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06" id="106"/>
          <p:cNvGrpSpPr/>
          <p:nvPr/>
        </p:nvGrpSpPr>
        <p:grpSpPr>
          <a:xfrm rot="0">
            <a:off x="6192317" y="5502307"/>
            <a:ext cx="691324" cy="253460"/>
            <a:chOff x="0" y="0"/>
            <a:chExt cx="921766" cy="337947"/>
          </a:xfrm>
        </p:grpSpPr>
        <p:sp>
          <p:nvSpPr>
            <p:cNvPr name="Freeform 107" id="107"/>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08" id="108"/>
          <p:cNvGrpSpPr/>
          <p:nvPr/>
        </p:nvGrpSpPr>
        <p:grpSpPr>
          <a:xfrm rot="0">
            <a:off x="6192317" y="5064500"/>
            <a:ext cx="691324" cy="253460"/>
            <a:chOff x="0" y="0"/>
            <a:chExt cx="921766" cy="337947"/>
          </a:xfrm>
        </p:grpSpPr>
        <p:sp>
          <p:nvSpPr>
            <p:cNvPr name="Freeform 109" id="109"/>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10" id="110"/>
          <p:cNvGrpSpPr/>
          <p:nvPr/>
        </p:nvGrpSpPr>
        <p:grpSpPr>
          <a:xfrm rot="0">
            <a:off x="6192317" y="4626683"/>
            <a:ext cx="691324" cy="253460"/>
            <a:chOff x="0" y="0"/>
            <a:chExt cx="921766" cy="337947"/>
          </a:xfrm>
        </p:grpSpPr>
        <p:sp>
          <p:nvSpPr>
            <p:cNvPr name="Freeform 111" id="111"/>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12" id="112"/>
          <p:cNvGrpSpPr/>
          <p:nvPr/>
        </p:nvGrpSpPr>
        <p:grpSpPr>
          <a:xfrm rot="0">
            <a:off x="6192317" y="4188866"/>
            <a:ext cx="691324" cy="253460"/>
            <a:chOff x="0" y="0"/>
            <a:chExt cx="921766" cy="337947"/>
          </a:xfrm>
        </p:grpSpPr>
        <p:sp>
          <p:nvSpPr>
            <p:cNvPr name="Freeform 113" id="113"/>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14" id="114"/>
          <p:cNvGrpSpPr/>
          <p:nvPr/>
        </p:nvGrpSpPr>
        <p:grpSpPr>
          <a:xfrm rot="0">
            <a:off x="6192317" y="3751050"/>
            <a:ext cx="691324" cy="253460"/>
            <a:chOff x="0" y="0"/>
            <a:chExt cx="921766" cy="337947"/>
          </a:xfrm>
        </p:grpSpPr>
        <p:sp>
          <p:nvSpPr>
            <p:cNvPr name="Freeform 115" id="115"/>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16" id="116"/>
          <p:cNvGrpSpPr/>
          <p:nvPr/>
        </p:nvGrpSpPr>
        <p:grpSpPr>
          <a:xfrm rot="0">
            <a:off x="7067950" y="7691380"/>
            <a:ext cx="691324" cy="253460"/>
            <a:chOff x="0" y="0"/>
            <a:chExt cx="921766" cy="337947"/>
          </a:xfrm>
        </p:grpSpPr>
        <p:sp>
          <p:nvSpPr>
            <p:cNvPr name="Freeform 117" id="117"/>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18" id="118"/>
          <p:cNvGrpSpPr/>
          <p:nvPr/>
        </p:nvGrpSpPr>
        <p:grpSpPr>
          <a:xfrm rot="0">
            <a:off x="7067950" y="7253573"/>
            <a:ext cx="691324" cy="253460"/>
            <a:chOff x="0" y="0"/>
            <a:chExt cx="921766" cy="337947"/>
          </a:xfrm>
        </p:grpSpPr>
        <p:sp>
          <p:nvSpPr>
            <p:cNvPr name="Freeform 119" id="119"/>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20" id="120"/>
          <p:cNvGrpSpPr/>
          <p:nvPr/>
        </p:nvGrpSpPr>
        <p:grpSpPr>
          <a:xfrm rot="0">
            <a:off x="7067950" y="6815757"/>
            <a:ext cx="691324" cy="253460"/>
            <a:chOff x="0" y="0"/>
            <a:chExt cx="921766" cy="337947"/>
          </a:xfrm>
        </p:grpSpPr>
        <p:sp>
          <p:nvSpPr>
            <p:cNvPr name="Freeform 121" id="121"/>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22" id="122"/>
          <p:cNvGrpSpPr/>
          <p:nvPr/>
        </p:nvGrpSpPr>
        <p:grpSpPr>
          <a:xfrm rot="0">
            <a:off x="7067950" y="6377940"/>
            <a:ext cx="691324" cy="253460"/>
            <a:chOff x="0" y="0"/>
            <a:chExt cx="921766" cy="337947"/>
          </a:xfrm>
        </p:grpSpPr>
        <p:sp>
          <p:nvSpPr>
            <p:cNvPr name="Freeform 123" id="123"/>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24" id="124"/>
          <p:cNvGrpSpPr/>
          <p:nvPr/>
        </p:nvGrpSpPr>
        <p:grpSpPr>
          <a:xfrm rot="0">
            <a:off x="7067950" y="5940123"/>
            <a:ext cx="691324" cy="253460"/>
            <a:chOff x="0" y="0"/>
            <a:chExt cx="921766" cy="337947"/>
          </a:xfrm>
        </p:grpSpPr>
        <p:sp>
          <p:nvSpPr>
            <p:cNvPr name="Freeform 125" id="125"/>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26" id="126"/>
          <p:cNvGrpSpPr/>
          <p:nvPr/>
        </p:nvGrpSpPr>
        <p:grpSpPr>
          <a:xfrm rot="0">
            <a:off x="7067950" y="5502307"/>
            <a:ext cx="691324" cy="253460"/>
            <a:chOff x="0" y="0"/>
            <a:chExt cx="921766" cy="337947"/>
          </a:xfrm>
        </p:grpSpPr>
        <p:sp>
          <p:nvSpPr>
            <p:cNvPr name="Freeform 127" id="127"/>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28" id="128"/>
          <p:cNvGrpSpPr/>
          <p:nvPr/>
        </p:nvGrpSpPr>
        <p:grpSpPr>
          <a:xfrm rot="0">
            <a:off x="7067950" y="5064500"/>
            <a:ext cx="691324" cy="253460"/>
            <a:chOff x="0" y="0"/>
            <a:chExt cx="921766" cy="337947"/>
          </a:xfrm>
        </p:grpSpPr>
        <p:sp>
          <p:nvSpPr>
            <p:cNvPr name="Freeform 129" id="129"/>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30" id="130"/>
          <p:cNvGrpSpPr/>
          <p:nvPr/>
        </p:nvGrpSpPr>
        <p:grpSpPr>
          <a:xfrm rot="0">
            <a:off x="7067950" y="4626683"/>
            <a:ext cx="691324" cy="253460"/>
            <a:chOff x="0" y="0"/>
            <a:chExt cx="921766" cy="337947"/>
          </a:xfrm>
        </p:grpSpPr>
        <p:sp>
          <p:nvSpPr>
            <p:cNvPr name="Freeform 131" id="131"/>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32" id="132"/>
          <p:cNvGrpSpPr/>
          <p:nvPr/>
        </p:nvGrpSpPr>
        <p:grpSpPr>
          <a:xfrm rot="0">
            <a:off x="7067950" y="4188866"/>
            <a:ext cx="691324" cy="253460"/>
            <a:chOff x="0" y="0"/>
            <a:chExt cx="921766" cy="337947"/>
          </a:xfrm>
        </p:grpSpPr>
        <p:sp>
          <p:nvSpPr>
            <p:cNvPr name="Freeform 133" id="133"/>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34" id="134"/>
          <p:cNvGrpSpPr/>
          <p:nvPr/>
        </p:nvGrpSpPr>
        <p:grpSpPr>
          <a:xfrm rot="0">
            <a:off x="7067950" y="3751050"/>
            <a:ext cx="691324" cy="253460"/>
            <a:chOff x="0" y="0"/>
            <a:chExt cx="921766" cy="337947"/>
          </a:xfrm>
        </p:grpSpPr>
        <p:sp>
          <p:nvSpPr>
            <p:cNvPr name="Freeform 135" id="135"/>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36" id="136"/>
          <p:cNvGrpSpPr/>
          <p:nvPr/>
        </p:nvGrpSpPr>
        <p:grpSpPr>
          <a:xfrm rot="0">
            <a:off x="7943574" y="7691380"/>
            <a:ext cx="691324" cy="253460"/>
            <a:chOff x="0" y="0"/>
            <a:chExt cx="921766" cy="337947"/>
          </a:xfrm>
        </p:grpSpPr>
        <p:sp>
          <p:nvSpPr>
            <p:cNvPr name="Freeform 137" id="137"/>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38" id="138"/>
          <p:cNvGrpSpPr/>
          <p:nvPr/>
        </p:nvGrpSpPr>
        <p:grpSpPr>
          <a:xfrm rot="0">
            <a:off x="7943574" y="7253573"/>
            <a:ext cx="691324" cy="253460"/>
            <a:chOff x="0" y="0"/>
            <a:chExt cx="921766" cy="337947"/>
          </a:xfrm>
        </p:grpSpPr>
        <p:sp>
          <p:nvSpPr>
            <p:cNvPr name="Freeform 139" id="139"/>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40" id="140"/>
          <p:cNvGrpSpPr/>
          <p:nvPr/>
        </p:nvGrpSpPr>
        <p:grpSpPr>
          <a:xfrm rot="0">
            <a:off x="7943574" y="6815757"/>
            <a:ext cx="691324" cy="253460"/>
            <a:chOff x="0" y="0"/>
            <a:chExt cx="921766" cy="337947"/>
          </a:xfrm>
        </p:grpSpPr>
        <p:sp>
          <p:nvSpPr>
            <p:cNvPr name="Freeform 141" id="141"/>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42" id="142"/>
          <p:cNvGrpSpPr/>
          <p:nvPr/>
        </p:nvGrpSpPr>
        <p:grpSpPr>
          <a:xfrm rot="0">
            <a:off x="7943574" y="6377940"/>
            <a:ext cx="691324" cy="253460"/>
            <a:chOff x="0" y="0"/>
            <a:chExt cx="921766" cy="337947"/>
          </a:xfrm>
        </p:grpSpPr>
        <p:sp>
          <p:nvSpPr>
            <p:cNvPr name="Freeform 143" id="143"/>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44" id="144"/>
          <p:cNvGrpSpPr/>
          <p:nvPr/>
        </p:nvGrpSpPr>
        <p:grpSpPr>
          <a:xfrm rot="0">
            <a:off x="7943574" y="5940123"/>
            <a:ext cx="691324" cy="253460"/>
            <a:chOff x="0" y="0"/>
            <a:chExt cx="921766" cy="337947"/>
          </a:xfrm>
        </p:grpSpPr>
        <p:sp>
          <p:nvSpPr>
            <p:cNvPr name="Freeform 145" id="145"/>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46" id="146"/>
          <p:cNvGrpSpPr/>
          <p:nvPr/>
        </p:nvGrpSpPr>
        <p:grpSpPr>
          <a:xfrm rot="0">
            <a:off x="7943574" y="5502307"/>
            <a:ext cx="691324" cy="253460"/>
            <a:chOff x="0" y="0"/>
            <a:chExt cx="921766" cy="337947"/>
          </a:xfrm>
        </p:grpSpPr>
        <p:sp>
          <p:nvSpPr>
            <p:cNvPr name="Freeform 147" id="147"/>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48" id="148"/>
          <p:cNvGrpSpPr/>
          <p:nvPr/>
        </p:nvGrpSpPr>
        <p:grpSpPr>
          <a:xfrm rot="0">
            <a:off x="7943574" y="5064500"/>
            <a:ext cx="691324" cy="253460"/>
            <a:chOff x="0" y="0"/>
            <a:chExt cx="921766" cy="337947"/>
          </a:xfrm>
        </p:grpSpPr>
        <p:sp>
          <p:nvSpPr>
            <p:cNvPr name="Freeform 149" id="149"/>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50" id="150"/>
          <p:cNvGrpSpPr/>
          <p:nvPr/>
        </p:nvGrpSpPr>
        <p:grpSpPr>
          <a:xfrm rot="0">
            <a:off x="7943574" y="4626683"/>
            <a:ext cx="691324" cy="253460"/>
            <a:chOff x="0" y="0"/>
            <a:chExt cx="921766" cy="337947"/>
          </a:xfrm>
        </p:grpSpPr>
        <p:sp>
          <p:nvSpPr>
            <p:cNvPr name="Freeform 151" id="151"/>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52" id="152"/>
          <p:cNvGrpSpPr/>
          <p:nvPr/>
        </p:nvGrpSpPr>
        <p:grpSpPr>
          <a:xfrm rot="0">
            <a:off x="7943574" y="4188866"/>
            <a:ext cx="691324" cy="253460"/>
            <a:chOff x="0" y="0"/>
            <a:chExt cx="921766" cy="337947"/>
          </a:xfrm>
        </p:grpSpPr>
        <p:sp>
          <p:nvSpPr>
            <p:cNvPr name="Freeform 153" id="153"/>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grpSp>
        <p:nvGrpSpPr>
          <p:cNvPr name="Group 154" id="154"/>
          <p:cNvGrpSpPr/>
          <p:nvPr/>
        </p:nvGrpSpPr>
        <p:grpSpPr>
          <a:xfrm rot="0">
            <a:off x="7943574" y="3751050"/>
            <a:ext cx="691324" cy="253460"/>
            <a:chOff x="0" y="0"/>
            <a:chExt cx="921766" cy="337947"/>
          </a:xfrm>
        </p:grpSpPr>
        <p:sp>
          <p:nvSpPr>
            <p:cNvPr name="Freeform 155" id="155"/>
            <p:cNvSpPr/>
            <p:nvPr/>
          </p:nvSpPr>
          <p:spPr>
            <a:xfrm flipH="false" flipV="false" rot="0">
              <a:off x="0" y="0"/>
              <a:ext cx="921766" cy="337947"/>
            </a:xfrm>
            <a:custGeom>
              <a:avLst/>
              <a:gdLst/>
              <a:ahLst/>
              <a:cxnLst/>
              <a:rect r="r" b="b" t="t" l="l"/>
              <a:pathLst>
                <a:path h="337947" w="921766">
                  <a:moveTo>
                    <a:pt x="0" y="54864"/>
                  </a:moveTo>
                  <a:cubicBezTo>
                    <a:pt x="0" y="24511"/>
                    <a:pt x="24511" y="0"/>
                    <a:pt x="54864" y="0"/>
                  </a:cubicBezTo>
                  <a:lnTo>
                    <a:pt x="866902" y="0"/>
                  </a:lnTo>
                  <a:cubicBezTo>
                    <a:pt x="897255" y="0"/>
                    <a:pt x="921766" y="24511"/>
                    <a:pt x="921766" y="54864"/>
                  </a:cubicBezTo>
                  <a:lnTo>
                    <a:pt x="921766" y="283083"/>
                  </a:lnTo>
                  <a:cubicBezTo>
                    <a:pt x="921766" y="313436"/>
                    <a:pt x="897255" y="337947"/>
                    <a:pt x="866902" y="337947"/>
                  </a:cubicBezTo>
                  <a:lnTo>
                    <a:pt x="54864" y="337947"/>
                  </a:lnTo>
                  <a:cubicBezTo>
                    <a:pt x="24511" y="337947"/>
                    <a:pt x="0" y="313436"/>
                    <a:pt x="0" y="283083"/>
                  </a:cubicBezTo>
                  <a:close/>
                </a:path>
              </a:pathLst>
            </a:custGeom>
            <a:solidFill>
              <a:srgbClr val="F2D8C7"/>
            </a:solidFill>
          </p:spPr>
        </p:sp>
      </p:grpSp>
      <p:sp>
        <p:nvSpPr>
          <p:cNvPr name="TextBox 156" id="156"/>
          <p:cNvSpPr txBox="true"/>
          <p:nvPr/>
        </p:nvSpPr>
        <p:spPr>
          <a:xfrm rot="0">
            <a:off x="6263640" y="8270748"/>
            <a:ext cx="4343400" cy="571500"/>
          </a:xfrm>
          <a:prstGeom prst="rect">
            <a:avLst/>
          </a:prstGeom>
        </p:spPr>
        <p:txBody>
          <a:bodyPr anchor="t" rtlCol="false" tIns="0" lIns="0" bIns="0" rIns="0">
            <a:spAutoFit/>
          </a:bodyPr>
          <a:lstStyle/>
          <a:p>
            <a:pPr algn="l">
              <a:lnSpc>
                <a:spcPts val="2658"/>
              </a:lnSpc>
            </a:pPr>
            <a:r>
              <a:rPr lang="en-US" sz="1899" b="true">
                <a:solidFill>
                  <a:srgbClr val="1E40AF"/>
                </a:solidFill>
                <a:latin typeface="Poppins Bold"/>
                <a:ea typeface="Poppins Bold"/>
                <a:cs typeface="Poppins Bold"/>
                <a:sym typeface="Poppins Bold"/>
              </a:rPr>
              <a:t>HORIZONTAL  ·  6.0 × 2.2 cm</a:t>
            </a:r>
          </a:p>
        </p:txBody>
      </p:sp>
      <p:sp>
        <p:nvSpPr>
          <p:cNvPr name="TextBox 157" id="157"/>
          <p:cNvSpPr txBox="true"/>
          <p:nvPr/>
        </p:nvSpPr>
        <p:spPr>
          <a:xfrm rot="0">
            <a:off x="6263640" y="8766810"/>
            <a:ext cx="4343400" cy="880110"/>
          </a:xfrm>
          <a:prstGeom prst="rect">
            <a:avLst/>
          </a:prstGeom>
        </p:spPr>
        <p:txBody>
          <a:bodyPr anchor="t" rtlCol="false" tIns="0" lIns="0" bIns="0" rIns="0">
            <a:spAutoFit/>
          </a:bodyPr>
          <a:lstStyle/>
          <a:p>
            <a:pPr algn="l">
              <a:lnSpc>
                <a:spcPts val="2092"/>
              </a:lnSpc>
            </a:pPr>
            <a:r>
              <a:rPr lang="en-US" sz="1550">
                <a:solidFill>
                  <a:srgbClr val="5A6170"/>
                </a:solidFill>
                <a:latin typeface="Poppins"/>
                <a:ea typeface="Poppins"/>
                <a:cs typeface="Poppins"/>
                <a:sym typeface="Poppins"/>
              </a:rPr>
              <a:t>3 × 10 addressable, 29 buildable</a:t>
            </a:r>
          </a:p>
          <a:p>
            <a:pPr algn="l">
              <a:lnSpc>
                <a:spcPts val="2092"/>
              </a:lnSpc>
            </a:pPr>
            <a:r>
              <a:rPr lang="en-US" sz="1550">
                <a:solidFill>
                  <a:srgbClr val="5A6170"/>
                </a:solidFill>
                <a:latin typeface="Poppins"/>
                <a:ea typeface="Poppins"/>
                <a:cs typeface="Poppins"/>
                <a:sym typeface="Poppins"/>
              </a:rPr>
              <a:t>pitch 7.6 × 3.8 cm</a:t>
            </a:r>
          </a:p>
        </p:txBody>
      </p:sp>
      <p:grpSp>
        <p:nvGrpSpPr>
          <p:cNvPr name="Group 158" id="158"/>
          <p:cNvGrpSpPr/>
          <p:nvPr/>
        </p:nvGrpSpPr>
        <p:grpSpPr>
          <a:xfrm rot="0">
            <a:off x="1965960" y="9710928"/>
            <a:ext cx="219456" cy="219456"/>
            <a:chOff x="0" y="0"/>
            <a:chExt cx="292608" cy="292608"/>
          </a:xfrm>
        </p:grpSpPr>
        <p:sp>
          <p:nvSpPr>
            <p:cNvPr name="Freeform 159" id="159"/>
            <p:cNvSpPr/>
            <p:nvPr/>
          </p:nvSpPr>
          <p:spPr>
            <a:xfrm flipH="false" flipV="false" rot="0">
              <a:off x="0" y="0"/>
              <a:ext cx="292608" cy="292608"/>
            </a:xfrm>
            <a:custGeom>
              <a:avLst/>
              <a:gdLst/>
              <a:ahLst/>
              <a:cxnLst/>
              <a:rect r="r" b="b" t="t" l="l"/>
              <a:pathLst>
                <a:path h="292608" w="292608">
                  <a:moveTo>
                    <a:pt x="0" y="60960"/>
                  </a:moveTo>
                  <a:cubicBezTo>
                    <a:pt x="0" y="27305"/>
                    <a:pt x="27305" y="0"/>
                    <a:pt x="60960" y="0"/>
                  </a:cubicBezTo>
                  <a:lnTo>
                    <a:pt x="231648" y="0"/>
                  </a:lnTo>
                  <a:cubicBezTo>
                    <a:pt x="265303" y="0"/>
                    <a:pt x="292608" y="27305"/>
                    <a:pt x="292608" y="60960"/>
                  </a:cubicBezTo>
                  <a:lnTo>
                    <a:pt x="292608" y="231648"/>
                  </a:lnTo>
                  <a:cubicBezTo>
                    <a:pt x="292608" y="265303"/>
                    <a:pt x="265303" y="292608"/>
                    <a:pt x="231648" y="292608"/>
                  </a:cubicBezTo>
                  <a:lnTo>
                    <a:pt x="60960" y="292608"/>
                  </a:lnTo>
                  <a:cubicBezTo>
                    <a:pt x="27305" y="292608"/>
                    <a:pt x="0" y="265303"/>
                    <a:pt x="0" y="231648"/>
                  </a:cubicBezTo>
                  <a:close/>
                </a:path>
              </a:pathLst>
            </a:custGeom>
            <a:solidFill>
              <a:srgbClr val="1E40AF"/>
            </a:solidFill>
          </p:spPr>
        </p:sp>
      </p:grpSp>
      <p:sp>
        <p:nvSpPr>
          <p:cNvPr name="TextBox 160" id="160"/>
          <p:cNvSpPr txBox="true"/>
          <p:nvPr/>
        </p:nvSpPr>
        <p:spPr>
          <a:xfrm rot="0">
            <a:off x="2331720" y="9597390"/>
            <a:ext cx="7315200" cy="415290"/>
          </a:xfrm>
          <a:prstGeom prst="rect">
            <a:avLst/>
          </a:prstGeom>
        </p:spPr>
        <p:txBody>
          <a:bodyPr anchor="t" rtlCol="false" tIns="0" lIns="0" bIns="0" rIns="0">
            <a:spAutoFit/>
          </a:bodyPr>
          <a:lstStyle/>
          <a:p>
            <a:pPr algn="l">
              <a:lnSpc>
                <a:spcPts val="2100"/>
              </a:lnSpc>
            </a:pPr>
            <a:r>
              <a:rPr lang="en-US" sz="1500">
                <a:solidFill>
                  <a:srgbClr val="5A6170"/>
                </a:solidFill>
                <a:latin typeface="Poppins"/>
                <a:ea typeface="Poppins"/>
                <a:cs typeface="Poppins"/>
                <a:sym typeface="Poppins"/>
              </a:rPr>
              <a:t>cell [0,0] — the pickup cell, never built on; its centre is the home corner</a:t>
            </a:r>
          </a:p>
        </p:txBody>
      </p:sp>
      <p:sp>
        <p:nvSpPr>
          <p:cNvPr name="Freeform 161" id="161"/>
          <p:cNvSpPr/>
          <p:nvPr/>
        </p:nvSpPr>
        <p:spPr>
          <a:xfrm flipH="false" flipV="false" rot="0">
            <a:off x="9587313" y="3232233"/>
            <a:ext cx="7690485" cy="1902333"/>
          </a:xfrm>
          <a:custGeom>
            <a:avLst/>
            <a:gdLst/>
            <a:ahLst/>
            <a:cxnLst/>
            <a:rect r="r" b="b" t="t" l="l"/>
            <a:pathLst>
              <a:path h="1902333" w="7690485">
                <a:moveTo>
                  <a:pt x="0" y="0"/>
                </a:moveTo>
                <a:lnTo>
                  <a:pt x="7690485" y="0"/>
                </a:lnTo>
                <a:lnTo>
                  <a:pt x="7690485" y="1902333"/>
                </a:lnTo>
                <a:lnTo>
                  <a:pt x="0" y="190233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62" id="162"/>
          <p:cNvSpPr txBox="true"/>
          <p:nvPr/>
        </p:nvSpPr>
        <p:spPr>
          <a:xfrm rot="0">
            <a:off x="9966960" y="3500628"/>
            <a:ext cx="6949440" cy="495300"/>
          </a:xfrm>
          <a:prstGeom prst="rect">
            <a:avLst/>
          </a:prstGeom>
        </p:spPr>
        <p:txBody>
          <a:bodyPr anchor="t" rtlCol="false" tIns="0" lIns="0" bIns="0" rIns="0">
            <a:spAutoFit/>
          </a:bodyPr>
          <a:lstStyle/>
          <a:p>
            <a:pPr algn="l">
              <a:lnSpc>
                <a:spcPts val="2638"/>
              </a:lnSpc>
            </a:pPr>
            <a:r>
              <a:rPr lang="en-US" sz="2199" b="true">
                <a:solidFill>
                  <a:srgbClr val="1E40AF"/>
                </a:solidFill>
                <a:latin typeface="Poppins Bold"/>
                <a:ea typeface="Poppins Bold"/>
                <a:cs typeface="Poppins Bold"/>
                <a:sym typeface="Poppins Bold"/>
              </a:rPr>
              <a:t>One envelope</a:t>
            </a:r>
          </a:p>
        </p:txBody>
      </p:sp>
      <p:sp>
        <p:nvSpPr>
          <p:cNvPr name="TextBox 163" id="163"/>
          <p:cNvSpPr txBox="true"/>
          <p:nvPr/>
        </p:nvSpPr>
        <p:spPr>
          <a:xfrm rot="0">
            <a:off x="9966960" y="3992118"/>
            <a:ext cx="6949440" cy="1009650"/>
          </a:xfrm>
          <a:prstGeom prst="rect">
            <a:avLst/>
          </a:prstGeom>
        </p:spPr>
        <p:txBody>
          <a:bodyPr anchor="t" rtlCol="false" tIns="0" lIns="0" bIns="0" rIns="0">
            <a:spAutoFit/>
          </a:bodyPr>
          <a:lstStyle/>
          <a:p>
            <a:pPr algn="l">
              <a:lnSpc>
                <a:spcPts val="2295"/>
              </a:lnSpc>
            </a:pPr>
            <a:r>
              <a:rPr lang="en-US" sz="1700">
                <a:solidFill>
                  <a:srgbClr val="303642"/>
                </a:solidFill>
                <a:latin typeface="Poppins"/>
                <a:ea typeface="Poppins"/>
                <a:cs typeface="Poppins"/>
                <a:sym typeface="Poppins"/>
              </a:rPr>
              <a:t>Both lattices share the same 22.8 × 38.0 cm holder travel — a block lying down does not move a limit switch.</a:t>
            </a:r>
          </a:p>
        </p:txBody>
      </p:sp>
      <p:sp>
        <p:nvSpPr>
          <p:cNvPr name="Freeform 164" id="164"/>
          <p:cNvSpPr/>
          <p:nvPr/>
        </p:nvSpPr>
        <p:spPr>
          <a:xfrm flipH="false" flipV="false" rot="0">
            <a:off x="9587313" y="5317065"/>
            <a:ext cx="7690485" cy="1902333"/>
          </a:xfrm>
          <a:custGeom>
            <a:avLst/>
            <a:gdLst/>
            <a:ahLst/>
            <a:cxnLst/>
            <a:rect r="r" b="b" t="t" l="l"/>
            <a:pathLst>
              <a:path h="1902333" w="7690485">
                <a:moveTo>
                  <a:pt x="0" y="0"/>
                </a:moveTo>
                <a:lnTo>
                  <a:pt x="7690485" y="0"/>
                </a:lnTo>
                <a:lnTo>
                  <a:pt x="7690485" y="1902333"/>
                </a:lnTo>
                <a:lnTo>
                  <a:pt x="0" y="190233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65" id="165"/>
          <p:cNvSpPr txBox="true"/>
          <p:nvPr/>
        </p:nvSpPr>
        <p:spPr>
          <a:xfrm rot="0">
            <a:off x="9966960" y="5585460"/>
            <a:ext cx="6949440" cy="495300"/>
          </a:xfrm>
          <a:prstGeom prst="rect">
            <a:avLst/>
          </a:prstGeom>
        </p:spPr>
        <p:txBody>
          <a:bodyPr anchor="t" rtlCol="false" tIns="0" lIns="0" bIns="0" rIns="0">
            <a:spAutoFit/>
          </a:bodyPr>
          <a:lstStyle/>
          <a:p>
            <a:pPr algn="l">
              <a:lnSpc>
                <a:spcPts val="2638"/>
              </a:lnSpc>
            </a:pPr>
            <a:r>
              <a:rPr lang="en-US" sz="2199" b="true">
                <a:solidFill>
                  <a:srgbClr val="1E40AF"/>
                </a:solidFill>
                <a:latin typeface="Poppins Bold"/>
                <a:ea typeface="Poppins Bold"/>
                <a:cs typeface="Poppins Bold"/>
                <a:sym typeface="Poppins Bold"/>
              </a:rPr>
              <a:t>One pickup cell</a:t>
            </a:r>
          </a:p>
        </p:txBody>
      </p:sp>
      <p:sp>
        <p:nvSpPr>
          <p:cNvPr name="TextBox 166" id="166"/>
          <p:cNvSpPr txBox="true"/>
          <p:nvPr/>
        </p:nvSpPr>
        <p:spPr>
          <a:xfrm rot="0">
            <a:off x="9966960" y="6076950"/>
            <a:ext cx="6949440" cy="1009650"/>
          </a:xfrm>
          <a:prstGeom prst="rect">
            <a:avLst/>
          </a:prstGeom>
        </p:spPr>
        <p:txBody>
          <a:bodyPr anchor="t" rtlCol="false" tIns="0" lIns="0" bIns="0" rIns="0">
            <a:spAutoFit/>
          </a:bodyPr>
          <a:lstStyle/>
          <a:p>
            <a:pPr algn="l">
              <a:lnSpc>
                <a:spcPts val="2295"/>
              </a:lnSpc>
            </a:pPr>
            <a:r>
              <a:rPr lang="en-US" sz="1700">
                <a:solidFill>
                  <a:srgbClr val="303642"/>
                </a:solidFill>
                <a:latin typeface="Poppins"/>
                <a:ea typeface="Poppins"/>
                <a:cs typeface="Poppins"/>
                <a:sym typeface="Poppins"/>
              </a:rPr>
              <a:t>[0,0] is the pickup cell in both modes and is never built on: 7×6−1 = 41 standing, 3×10−1 = 29 lying.</a:t>
            </a:r>
          </a:p>
        </p:txBody>
      </p:sp>
      <p:sp>
        <p:nvSpPr>
          <p:cNvPr name="Freeform 167" id="167"/>
          <p:cNvSpPr/>
          <p:nvPr/>
        </p:nvSpPr>
        <p:spPr>
          <a:xfrm flipH="false" flipV="false" rot="0">
            <a:off x="9587313" y="7401897"/>
            <a:ext cx="7690485" cy="1902333"/>
          </a:xfrm>
          <a:custGeom>
            <a:avLst/>
            <a:gdLst/>
            <a:ahLst/>
            <a:cxnLst/>
            <a:rect r="r" b="b" t="t" l="l"/>
            <a:pathLst>
              <a:path h="1902333" w="7690485">
                <a:moveTo>
                  <a:pt x="0" y="0"/>
                </a:moveTo>
                <a:lnTo>
                  <a:pt x="7690485" y="0"/>
                </a:lnTo>
                <a:lnTo>
                  <a:pt x="7690485" y="1902333"/>
                </a:lnTo>
                <a:lnTo>
                  <a:pt x="0" y="190233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68" id="168"/>
          <p:cNvSpPr txBox="true"/>
          <p:nvPr/>
        </p:nvSpPr>
        <p:spPr>
          <a:xfrm rot="0">
            <a:off x="9966960" y="7670292"/>
            <a:ext cx="6949440" cy="495300"/>
          </a:xfrm>
          <a:prstGeom prst="rect">
            <a:avLst/>
          </a:prstGeom>
        </p:spPr>
        <p:txBody>
          <a:bodyPr anchor="t" rtlCol="false" tIns="0" lIns="0" bIns="0" rIns="0">
            <a:spAutoFit/>
          </a:bodyPr>
          <a:lstStyle/>
          <a:p>
            <a:pPr algn="l">
              <a:lnSpc>
                <a:spcPts val="2638"/>
              </a:lnSpc>
            </a:pPr>
            <a:r>
              <a:rPr lang="en-US" sz="2199" b="true">
                <a:solidFill>
                  <a:srgbClr val="1E40AF"/>
                </a:solidFill>
                <a:latin typeface="Poppins Bold"/>
                <a:ea typeface="Poppins Bold"/>
                <a:cs typeface="Poppins Bold"/>
                <a:sym typeface="Poppins Bold"/>
              </a:rPr>
              <a:t>+1.9 cm registration</a:t>
            </a:r>
          </a:p>
        </p:txBody>
      </p:sp>
      <p:sp>
        <p:nvSpPr>
          <p:cNvPr name="TextBox 169" id="169"/>
          <p:cNvSpPr txBox="true"/>
          <p:nvPr/>
        </p:nvSpPr>
        <p:spPr>
          <a:xfrm rot="0">
            <a:off x="9966960" y="8161782"/>
            <a:ext cx="6949440" cy="1009650"/>
          </a:xfrm>
          <a:prstGeom prst="rect">
            <a:avLst/>
          </a:prstGeom>
        </p:spPr>
        <p:txBody>
          <a:bodyPr anchor="t" rtlCol="false" tIns="0" lIns="0" bIns="0" rIns="0">
            <a:spAutoFit/>
          </a:bodyPr>
          <a:lstStyle/>
          <a:p>
            <a:pPr algn="l">
              <a:lnSpc>
                <a:spcPts val="2295"/>
              </a:lnSpc>
            </a:pPr>
            <a:r>
              <a:rPr lang="en-US" sz="1700">
                <a:solidFill>
                  <a:srgbClr val="303642"/>
                </a:solidFill>
                <a:latin typeface="Poppins"/>
                <a:ea typeface="Poppins"/>
                <a:cs typeface="Poppins"/>
                <a:sym typeface="Poppins"/>
              </a:rPr>
              <a:t>(6.0 − 2.2)/2 = 1.9 — exactly the overhang of the rotated face, so horizontal [0,0] seats flush against vertical [0,0].</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0" y="188966"/>
            <a:ext cx="18288000" cy="964387"/>
          </a:xfrm>
          <a:custGeom>
            <a:avLst/>
            <a:gdLst/>
            <a:ahLst/>
            <a:cxnLst/>
            <a:rect r="r" b="b" t="t" l="l"/>
            <a:pathLst>
              <a:path h="964387" w="18288000">
                <a:moveTo>
                  <a:pt x="0" y="0"/>
                </a:moveTo>
                <a:lnTo>
                  <a:pt x="18288000" y="0"/>
                </a:lnTo>
                <a:lnTo>
                  <a:pt x="18288000" y="964388"/>
                </a:lnTo>
                <a:lnTo>
                  <a:pt x="0" y="964388"/>
                </a:lnTo>
                <a:lnTo>
                  <a:pt x="0" y="0"/>
                </a:lnTo>
                <a:close/>
              </a:path>
            </a:pathLst>
          </a:custGeom>
          <a:blipFill>
            <a:blip r:embed="rId3">
              <a:extLst>
                <a:ext uri="{96DAC541-7B7A-43D3-8B79-37D633B846F1}">
                  <asvg:svgBlip xmlns:asvg="http://schemas.microsoft.com/office/drawing/2016/SVG/main" r:embed="rId4"/>
                </a:ext>
              </a:extLst>
            </a:blip>
            <a:stretch>
              <a:fillRect l="0" t="-371" r="0" b="-371"/>
            </a:stretch>
          </a:blipFill>
        </p:spPr>
      </p:sp>
      <p:sp>
        <p:nvSpPr>
          <p:cNvPr name="TextBox 5" id="5"/>
          <p:cNvSpPr txBox="true"/>
          <p:nvPr/>
        </p:nvSpPr>
        <p:spPr>
          <a:xfrm rot="0">
            <a:off x="0" y="316230"/>
            <a:ext cx="4368927" cy="649300"/>
          </a:xfrm>
          <a:prstGeom prst="rect">
            <a:avLst/>
          </a:prstGeom>
        </p:spPr>
        <p:txBody>
          <a:bodyPr anchor="t" rtlCol="false" tIns="0" lIns="0" bIns="0" rIns="0">
            <a:spAutoFit/>
          </a:bodyPr>
          <a:lstStyle/>
          <a:p>
            <a:pPr algn="ctr">
              <a:lnSpc>
                <a:spcPts val="3894"/>
              </a:lnSpc>
            </a:pPr>
            <a:r>
              <a:rPr lang="en-US" sz="2781" b="true">
                <a:solidFill>
                  <a:srgbClr val="FFFFFF"/>
                </a:solidFill>
                <a:latin typeface="Poppins Bold"/>
                <a:ea typeface="Poppins Bold"/>
                <a:cs typeface="Poppins Bold"/>
                <a:sym typeface="Poppins Bold"/>
              </a:rPr>
              <a:t>Bill Of Material - 1 of 3</a:t>
            </a:r>
          </a:p>
        </p:txBody>
      </p:sp>
      <p:sp>
        <p:nvSpPr>
          <p:cNvPr name="TextBox 6" id="6"/>
          <p:cNvSpPr txBox="true"/>
          <p:nvPr/>
        </p:nvSpPr>
        <p:spPr>
          <a:xfrm rot="0">
            <a:off x="364665" y="1319127"/>
            <a:ext cx="6618684" cy="913133"/>
          </a:xfrm>
          <a:prstGeom prst="rect">
            <a:avLst/>
          </a:prstGeom>
        </p:spPr>
        <p:txBody>
          <a:bodyPr anchor="t" rtlCol="false" tIns="0" lIns="0" bIns="0" rIns="0">
            <a:spAutoFit/>
          </a:bodyPr>
          <a:lstStyle/>
          <a:p>
            <a:pPr algn="ctr">
              <a:lnSpc>
                <a:spcPts val="5318"/>
              </a:lnSpc>
            </a:pPr>
            <a:r>
              <a:rPr lang="en-US" sz="3798" b="true">
                <a:solidFill>
                  <a:srgbClr val="000000"/>
                </a:solidFill>
                <a:latin typeface="Poppins Bold"/>
                <a:ea typeface="Poppins Bold"/>
                <a:cs typeface="Poppins Bold"/>
                <a:sym typeface="Poppins Bold"/>
              </a:rPr>
              <a:t>Components - Computing </a:t>
            </a:r>
          </a:p>
        </p:txBody>
      </p:sp>
      <p:grpSp>
        <p:nvGrpSpPr>
          <p:cNvPr name="Group 7" id="7"/>
          <p:cNvGrpSpPr/>
          <p:nvPr/>
        </p:nvGrpSpPr>
        <p:grpSpPr>
          <a:xfrm rot="0">
            <a:off x="1028700" y="4535110"/>
            <a:ext cx="3986689" cy="2956750"/>
            <a:chOff x="0" y="0"/>
            <a:chExt cx="5315585" cy="3942334"/>
          </a:xfrm>
        </p:grpSpPr>
        <p:sp>
          <p:nvSpPr>
            <p:cNvPr name="Freeform 8" id="8"/>
            <p:cNvSpPr/>
            <p:nvPr/>
          </p:nvSpPr>
          <p:spPr>
            <a:xfrm flipH="false" flipV="false" rot="0">
              <a:off x="0" y="0"/>
              <a:ext cx="5315585" cy="3942334"/>
            </a:xfrm>
            <a:custGeom>
              <a:avLst/>
              <a:gdLst/>
              <a:ahLst/>
              <a:cxnLst/>
              <a:rect r="r" b="b" t="t" l="l"/>
              <a:pathLst>
                <a:path h="3942334" w="5315585">
                  <a:moveTo>
                    <a:pt x="0" y="0"/>
                  </a:moveTo>
                  <a:lnTo>
                    <a:pt x="5315585" y="0"/>
                  </a:lnTo>
                  <a:lnTo>
                    <a:pt x="5315585" y="3942334"/>
                  </a:lnTo>
                  <a:lnTo>
                    <a:pt x="0" y="3942334"/>
                  </a:lnTo>
                  <a:lnTo>
                    <a:pt x="0" y="0"/>
                  </a:lnTo>
                  <a:close/>
                </a:path>
              </a:pathLst>
            </a:custGeom>
            <a:blipFill>
              <a:blip r:embed="rId5"/>
              <a:stretch>
                <a:fillRect l="0" t="-491" r="0" b="-491"/>
              </a:stretch>
            </a:blipFill>
          </p:spPr>
        </p:sp>
      </p:grpSp>
      <p:sp>
        <p:nvSpPr>
          <p:cNvPr name="TextBox 9" id="9"/>
          <p:cNvSpPr txBox="true"/>
          <p:nvPr/>
        </p:nvSpPr>
        <p:spPr>
          <a:xfrm rot="0">
            <a:off x="2061372" y="7291845"/>
            <a:ext cx="1921354" cy="509302"/>
          </a:xfrm>
          <a:prstGeom prst="rect">
            <a:avLst/>
          </a:prstGeom>
        </p:spPr>
        <p:txBody>
          <a:bodyPr anchor="t" rtlCol="false" tIns="0" lIns="0" bIns="0" rIns="0">
            <a:spAutoFit/>
          </a:bodyPr>
          <a:lstStyle/>
          <a:p>
            <a:pPr algn="ctr">
              <a:lnSpc>
                <a:spcPts val="2903"/>
              </a:lnSpc>
            </a:pPr>
            <a:r>
              <a:rPr lang="en-US" sz="2073" b="true">
                <a:solidFill>
                  <a:srgbClr val="000000"/>
                </a:solidFill>
                <a:latin typeface="Poppins Bold"/>
                <a:ea typeface="Poppins Bold"/>
                <a:cs typeface="Poppins Bold"/>
                <a:sym typeface="Poppins Bold"/>
              </a:rPr>
              <a:t>Arduino MEGA</a:t>
            </a:r>
          </a:p>
        </p:txBody>
      </p:sp>
      <p:grpSp>
        <p:nvGrpSpPr>
          <p:cNvPr name="Group 10" id="10"/>
          <p:cNvGrpSpPr/>
          <p:nvPr/>
        </p:nvGrpSpPr>
        <p:grpSpPr>
          <a:xfrm rot="0">
            <a:off x="7243334" y="4535110"/>
            <a:ext cx="3986689" cy="2956750"/>
            <a:chOff x="0" y="0"/>
            <a:chExt cx="5315585" cy="3942334"/>
          </a:xfrm>
        </p:grpSpPr>
        <p:sp>
          <p:nvSpPr>
            <p:cNvPr name="Freeform 11" id="11"/>
            <p:cNvSpPr/>
            <p:nvPr/>
          </p:nvSpPr>
          <p:spPr>
            <a:xfrm flipH="false" flipV="false" rot="0">
              <a:off x="0" y="0"/>
              <a:ext cx="5315585" cy="3942334"/>
            </a:xfrm>
            <a:custGeom>
              <a:avLst/>
              <a:gdLst/>
              <a:ahLst/>
              <a:cxnLst/>
              <a:rect r="r" b="b" t="t" l="l"/>
              <a:pathLst>
                <a:path h="3942334" w="5315585">
                  <a:moveTo>
                    <a:pt x="0" y="0"/>
                  </a:moveTo>
                  <a:lnTo>
                    <a:pt x="5315585" y="0"/>
                  </a:lnTo>
                  <a:lnTo>
                    <a:pt x="5315585" y="3942334"/>
                  </a:lnTo>
                  <a:lnTo>
                    <a:pt x="0" y="3942334"/>
                  </a:lnTo>
                  <a:lnTo>
                    <a:pt x="0" y="0"/>
                  </a:lnTo>
                  <a:close/>
                </a:path>
              </a:pathLst>
            </a:custGeom>
            <a:blipFill>
              <a:blip r:embed="rId6"/>
              <a:stretch>
                <a:fillRect l="0" t="-17416" r="0" b="-17416"/>
              </a:stretch>
            </a:blipFill>
          </p:spPr>
        </p:sp>
      </p:grpSp>
      <p:sp>
        <p:nvSpPr>
          <p:cNvPr name="TextBox 12" id="12"/>
          <p:cNvSpPr txBox="true"/>
          <p:nvPr/>
        </p:nvSpPr>
        <p:spPr>
          <a:xfrm rot="0">
            <a:off x="8213274" y="7291845"/>
            <a:ext cx="1934842" cy="509302"/>
          </a:xfrm>
          <a:prstGeom prst="rect">
            <a:avLst/>
          </a:prstGeom>
        </p:spPr>
        <p:txBody>
          <a:bodyPr anchor="t" rtlCol="false" tIns="0" lIns="0" bIns="0" rIns="0">
            <a:spAutoFit/>
          </a:bodyPr>
          <a:lstStyle/>
          <a:p>
            <a:pPr algn="ctr">
              <a:lnSpc>
                <a:spcPts val="2903"/>
              </a:lnSpc>
            </a:pPr>
            <a:r>
              <a:rPr lang="en-US" sz="2073" b="true">
                <a:solidFill>
                  <a:srgbClr val="000000"/>
                </a:solidFill>
                <a:latin typeface="Poppins Bold"/>
                <a:ea typeface="Poppins Bold"/>
                <a:cs typeface="Poppins Bold"/>
                <a:sym typeface="Poppins Bold"/>
              </a:rPr>
              <a:t>Raspberry Pi 5</a:t>
            </a:r>
          </a:p>
        </p:txBody>
      </p:sp>
      <p:grpSp>
        <p:nvGrpSpPr>
          <p:cNvPr name="Group 13" id="13"/>
          <p:cNvGrpSpPr/>
          <p:nvPr/>
        </p:nvGrpSpPr>
        <p:grpSpPr>
          <a:xfrm rot="0">
            <a:off x="13211518" y="4535110"/>
            <a:ext cx="3986689" cy="2956750"/>
            <a:chOff x="0" y="0"/>
            <a:chExt cx="5315585" cy="3942334"/>
          </a:xfrm>
        </p:grpSpPr>
        <p:sp>
          <p:nvSpPr>
            <p:cNvPr name="Freeform 14" id="14"/>
            <p:cNvSpPr/>
            <p:nvPr/>
          </p:nvSpPr>
          <p:spPr>
            <a:xfrm flipH="false" flipV="false" rot="0">
              <a:off x="0" y="0"/>
              <a:ext cx="5315585" cy="3942334"/>
            </a:xfrm>
            <a:custGeom>
              <a:avLst/>
              <a:gdLst/>
              <a:ahLst/>
              <a:cxnLst/>
              <a:rect r="r" b="b" t="t" l="l"/>
              <a:pathLst>
                <a:path h="3942334" w="5315585">
                  <a:moveTo>
                    <a:pt x="0" y="0"/>
                  </a:moveTo>
                  <a:lnTo>
                    <a:pt x="5315585" y="0"/>
                  </a:lnTo>
                  <a:lnTo>
                    <a:pt x="5315585" y="3942334"/>
                  </a:lnTo>
                  <a:lnTo>
                    <a:pt x="0" y="3942334"/>
                  </a:lnTo>
                  <a:lnTo>
                    <a:pt x="0" y="0"/>
                  </a:lnTo>
                  <a:close/>
                </a:path>
              </a:pathLst>
            </a:custGeom>
            <a:blipFill>
              <a:blip r:embed="rId7"/>
              <a:stretch>
                <a:fillRect l="0" t="-17416" r="0" b="-17416"/>
              </a:stretch>
            </a:blipFill>
          </p:spPr>
        </p:sp>
      </p:grpSp>
      <p:sp>
        <p:nvSpPr>
          <p:cNvPr name="TextBox 15" id="15"/>
          <p:cNvSpPr txBox="true"/>
          <p:nvPr/>
        </p:nvSpPr>
        <p:spPr>
          <a:xfrm rot="0">
            <a:off x="13038458" y="7291845"/>
            <a:ext cx="4220842" cy="509302"/>
          </a:xfrm>
          <a:prstGeom prst="rect">
            <a:avLst/>
          </a:prstGeom>
        </p:spPr>
        <p:txBody>
          <a:bodyPr anchor="t" rtlCol="false" tIns="0" lIns="0" bIns="0" rIns="0">
            <a:spAutoFit/>
          </a:bodyPr>
          <a:lstStyle/>
          <a:p>
            <a:pPr algn="ctr">
              <a:lnSpc>
                <a:spcPts val="2903"/>
              </a:lnSpc>
            </a:pPr>
            <a:r>
              <a:rPr lang="en-US" sz="2073" b="true">
                <a:solidFill>
                  <a:srgbClr val="000000"/>
                </a:solidFill>
                <a:latin typeface="Poppins Bold"/>
                <a:ea typeface="Poppins Bold"/>
                <a:cs typeface="Poppins Bold"/>
                <a:sym typeface="Poppins Bold"/>
              </a:rPr>
              <a:t>Raspberry Pi 5 Camera Module </a:t>
            </a:r>
          </a:p>
        </p:txBody>
      </p:sp>
      <p:grpSp>
        <p:nvGrpSpPr>
          <p:cNvPr name="Group 16" id="16"/>
          <p:cNvGrpSpPr/>
          <p:nvPr/>
        </p:nvGrpSpPr>
        <p:grpSpPr>
          <a:xfrm rot="0">
            <a:off x="341262" y="8285112"/>
            <a:ext cx="1725073" cy="1684306"/>
            <a:chOff x="0" y="0"/>
            <a:chExt cx="2300097" cy="2245741"/>
          </a:xfrm>
        </p:grpSpPr>
        <p:sp>
          <p:nvSpPr>
            <p:cNvPr name="Freeform 17" id="17"/>
            <p:cNvSpPr/>
            <p:nvPr/>
          </p:nvSpPr>
          <p:spPr>
            <a:xfrm flipH="false" flipV="false" rot="0">
              <a:off x="0" y="0"/>
              <a:ext cx="2300097" cy="2245741"/>
            </a:xfrm>
            <a:custGeom>
              <a:avLst/>
              <a:gdLst/>
              <a:ahLst/>
              <a:cxnLst/>
              <a:rect r="r" b="b" t="t" l="l"/>
              <a:pathLst>
                <a:path h="2245741" w="2300097">
                  <a:moveTo>
                    <a:pt x="0" y="0"/>
                  </a:moveTo>
                  <a:lnTo>
                    <a:pt x="2300097" y="0"/>
                  </a:lnTo>
                  <a:lnTo>
                    <a:pt x="2300097" y="2245741"/>
                  </a:lnTo>
                  <a:lnTo>
                    <a:pt x="0" y="2245741"/>
                  </a:lnTo>
                  <a:lnTo>
                    <a:pt x="0" y="0"/>
                  </a:lnTo>
                  <a:close/>
                </a:path>
              </a:pathLst>
            </a:custGeom>
            <a:blipFill>
              <a:blip r:embed="rId8"/>
              <a:stretch>
                <a:fillRect l="0" t="-31" r="0" b="-31"/>
              </a:stretch>
            </a:blipFill>
          </p:spPr>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0" y="188966"/>
            <a:ext cx="18288000" cy="964387"/>
          </a:xfrm>
          <a:custGeom>
            <a:avLst/>
            <a:gdLst/>
            <a:ahLst/>
            <a:cxnLst/>
            <a:rect r="r" b="b" t="t" l="l"/>
            <a:pathLst>
              <a:path h="964387" w="18288000">
                <a:moveTo>
                  <a:pt x="0" y="0"/>
                </a:moveTo>
                <a:lnTo>
                  <a:pt x="18288000" y="0"/>
                </a:lnTo>
                <a:lnTo>
                  <a:pt x="18288000" y="964388"/>
                </a:lnTo>
                <a:lnTo>
                  <a:pt x="0" y="964388"/>
                </a:lnTo>
                <a:lnTo>
                  <a:pt x="0" y="0"/>
                </a:lnTo>
                <a:close/>
              </a:path>
            </a:pathLst>
          </a:custGeom>
          <a:blipFill>
            <a:blip r:embed="rId3">
              <a:extLst>
                <a:ext uri="{96DAC541-7B7A-43D3-8B79-37D633B846F1}">
                  <asvg:svgBlip xmlns:asvg="http://schemas.microsoft.com/office/drawing/2016/SVG/main" r:embed="rId4"/>
                </a:ext>
              </a:extLst>
            </a:blip>
            <a:stretch>
              <a:fillRect l="0" t="-371" r="0" b="-371"/>
            </a:stretch>
          </a:blipFill>
        </p:spPr>
      </p:sp>
      <p:sp>
        <p:nvSpPr>
          <p:cNvPr name="TextBox 5" id="5"/>
          <p:cNvSpPr txBox="true"/>
          <p:nvPr/>
        </p:nvSpPr>
        <p:spPr>
          <a:xfrm rot="0">
            <a:off x="0" y="316230"/>
            <a:ext cx="4368927" cy="649300"/>
          </a:xfrm>
          <a:prstGeom prst="rect">
            <a:avLst/>
          </a:prstGeom>
        </p:spPr>
        <p:txBody>
          <a:bodyPr anchor="t" rtlCol="false" tIns="0" lIns="0" bIns="0" rIns="0">
            <a:spAutoFit/>
          </a:bodyPr>
          <a:lstStyle/>
          <a:p>
            <a:pPr algn="ctr">
              <a:lnSpc>
                <a:spcPts val="3894"/>
              </a:lnSpc>
            </a:pPr>
            <a:r>
              <a:rPr lang="en-US" sz="2781" b="true">
                <a:solidFill>
                  <a:srgbClr val="FFFFFF"/>
                </a:solidFill>
                <a:latin typeface="Poppins Bold"/>
                <a:ea typeface="Poppins Bold"/>
                <a:cs typeface="Poppins Bold"/>
                <a:sym typeface="Poppins Bold"/>
              </a:rPr>
              <a:t>Bill Of Material - 2 of 3</a:t>
            </a:r>
          </a:p>
        </p:txBody>
      </p:sp>
      <p:sp>
        <p:nvSpPr>
          <p:cNvPr name="TextBox 6" id="6"/>
          <p:cNvSpPr txBox="true"/>
          <p:nvPr/>
        </p:nvSpPr>
        <p:spPr>
          <a:xfrm rot="0">
            <a:off x="0" y="1319127"/>
            <a:ext cx="9275540" cy="913133"/>
          </a:xfrm>
          <a:prstGeom prst="rect">
            <a:avLst/>
          </a:prstGeom>
        </p:spPr>
        <p:txBody>
          <a:bodyPr anchor="t" rtlCol="false" tIns="0" lIns="0" bIns="0" rIns="0">
            <a:spAutoFit/>
          </a:bodyPr>
          <a:lstStyle/>
          <a:p>
            <a:pPr algn="ctr">
              <a:lnSpc>
                <a:spcPts val="5318"/>
              </a:lnSpc>
            </a:pPr>
            <a:r>
              <a:rPr lang="en-US" sz="3798" b="true">
                <a:solidFill>
                  <a:srgbClr val="000000"/>
                </a:solidFill>
                <a:latin typeface="Poppins Bold"/>
                <a:ea typeface="Poppins Bold"/>
                <a:cs typeface="Poppins Bold"/>
                <a:sym typeface="Poppins Bold"/>
              </a:rPr>
              <a:t>Components - Electrical and Power </a:t>
            </a:r>
          </a:p>
        </p:txBody>
      </p:sp>
      <p:grpSp>
        <p:nvGrpSpPr>
          <p:cNvPr name="Group 7" id="7"/>
          <p:cNvGrpSpPr/>
          <p:nvPr/>
        </p:nvGrpSpPr>
        <p:grpSpPr>
          <a:xfrm rot="0">
            <a:off x="1028700" y="3122228"/>
            <a:ext cx="2953988" cy="2777014"/>
            <a:chOff x="0" y="0"/>
            <a:chExt cx="3938651" cy="3702685"/>
          </a:xfrm>
        </p:grpSpPr>
        <p:sp>
          <p:nvSpPr>
            <p:cNvPr name="Freeform 8" id="8"/>
            <p:cNvSpPr/>
            <p:nvPr/>
          </p:nvSpPr>
          <p:spPr>
            <a:xfrm flipH="false" flipV="false" rot="0">
              <a:off x="0" y="0"/>
              <a:ext cx="3938651" cy="3702685"/>
            </a:xfrm>
            <a:custGeom>
              <a:avLst/>
              <a:gdLst/>
              <a:ahLst/>
              <a:cxnLst/>
              <a:rect r="r" b="b" t="t" l="l"/>
              <a:pathLst>
                <a:path h="3702685" w="3938651">
                  <a:moveTo>
                    <a:pt x="0" y="0"/>
                  </a:moveTo>
                  <a:lnTo>
                    <a:pt x="3938651" y="0"/>
                  </a:lnTo>
                  <a:lnTo>
                    <a:pt x="3938651" y="3702685"/>
                  </a:lnTo>
                  <a:lnTo>
                    <a:pt x="0" y="3702685"/>
                  </a:lnTo>
                  <a:lnTo>
                    <a:pt x="0" y="0"/>
                  </a:lnTo>
                  <a:close/>
                </a:path>
              </a:pathLst>
            </a:custGeom>
            <a:blipFill>
              <a:blip r:embed="rId5"/>
              <a:stretch>
                <a:fillRect l="0" t="-3186" r="0" b="-3186"/>
              </a:stretch>
            </a:blipFill>
          </p:spPr>
        </p:sp>
      </p:grpSp>
      <p:sp>
        <p:nvSpPr>
          <p:cNvPr name="TextBox 9" id="9"/>
          <p:cNvSpPr txBox="true"/>
          <p:nvPr/>
        </p:nvSpPr>
        <p:spPr>
          <a:xfrm rot="0">
            <a:off x="1122045" y="5727802"/>
            <a:ext cx="2767327" cy="366398"/>
          </a:xfrm>
          <a:prstGeom prst="rect">
            <a:avLst/>
          </a:prstGeom>
        </p:spPr>
        <p:txBody>
          <a:bodyPr anchor="t" rtlCol="false" tIns="0" lIns="0" bIns="0" rIns="0">
            <a:spAutoFit/>
          </a:bodyPr>
          <a:lstStyle/>
          <a:p>
            <a:pPr algn="ctr">
              <a:lnSpc>
                <a:spcPts val="2380"/>
              </a:lnSpc>
            </a:pPr>
            <a:r>
              <a:rPr lang="en-US" sz="1700" b="true">
                <a:solidFill>
                  <a:srgbClr val="000000"/>
                </a:solidFill>
                <a:latin typeface="Poppins Bold"/>
                <a:ea typeface="Poppins Bold"/>
                <a:cs typeface="Poppins Bold"/>
                <a:sym typeface="Poppins Bold"/>
              </a:rPr>
              <a:t>3x NEMA17 Stepper Motor</a:t>
            </a:r>
          </a:p>
        </p:txBody>
      </p:sp>
      <p:grpSp>
        <p:nvGrpSpPr>
          <p:cNvPr name="Group 10" id="10"/>
          <p:cNvGrpSpPr/>
          <p:nvPr/>
        </p:nvGrpSpPr>
        <p:grpSpPr>
          <a:xfrm rot="0">
            <a:off x="1028700" y="6494383"/>
            <a:ext cx="2953988" cy="2777014"/>
            <a:chOff x="0" y="0"/>
            <a:chExt cx="3938651" cy="3702685"/>
          </a:xfrm>
        </p:grpSpPr>
        <p:sp>
          <p:nvSpPr>
            <p:cNvPr name="Freeform 11" id="11"/>
            <p:cNvSpPr/>
            <p:nvPr/>
          </p:nvSpPr>
          <p:spPr>
            <a:xfrm flipH="false" flipV="false" rot="0">
              <a:off x="0" y="0"/>
              <a:ext cx="3938651" cy="3702685"/>
            </a:xfrm>
            <a:custGeom>
              <a:avLst/>
              <a:gdLst/>
              <a:ahLst/>
              <a:cxnLst/>
              <a:rect r="r" b="b" t="t" l="l"/>
              <a:pathLst>
                <a:path h="3702685" w="3938651">
                  <a:moveTo>
                    <a:pt x="0" y="0"/>
                  </a:moveTo>
                  <a:lnTo>
                    <a:pt x="3938651" y="0"/>
                  </a:lnTo>
                  <a:lnTo>
                    <a:pt x="3938651" y="3702685"/>
                  </a:lnTo>
                  <a:lnTo>
                    <a:pt x="0" y="3702685"/>
                  </a:lnTo>
                  <a:lnTo>
                    <a:pt x="0" y="0"/>
                  </a:lnTo>
                  <a:close/>
                </a:path>
              </a:pathLst>
            </a:custGeom>
            <a:blipFill>
              <a:blip r:embed="rId6"/>
              <a:stretch>
                <a:fillRect l="0" t="-3186" r="0" b="-3186"/>
              </a:stretch>
            </a:blipFill>
          </p:spPr>
        </p:sp>
      </p:grpSp>
      <p:sp>
        <p:nvSpPr>
          <p:cNvPr name="TextBox 12" id="12"/>
          <p:cNvSpPr txBox="true"/>
          <p:nvPr/>
        </p:nvSpPr>
        <p:spPr>
          <a:xfrm rot="0">
            <a:off x="1558842" y="9157116"/>
            <a:ext cx="1893732" cy="423548"/>
          </a:xfrm>
          <a:prstGeom prst="rect">
            <a:avLst/>
          </a:prstGeom>
        </p:spPr>
        <p:txBody>
          <a:bodyPr anchor="t" rtlCol="false" tIns="0" lIns="0" bIns="0" rIns="0">
            <a:spAutoFit/>
          </a:bodyPr>
          <a:lstStyle/>
          <a:p>
            <a:pPr algn="ctr">
              <a:lnSpc>
                <a:spcPts val="2380"/>
              </a:lnSpc>
            </a:pPr>
            <a:r>
              <a:rPr lang="en-US" sz="1700" b="true">
                <a:solidFill>
                  <a:srgbClr val="000000"/>
                </a:solidFill>
                <a:latin typeface="Poppins Bold"/>
                <a:ea typeface="Poppins Bold"/>
                <a:cs typeface="Poppins Bold"/>
                <a:sym typeface="Poppins Bold"/>
              </a:rPr>
              <a:t>3x TB6600 Driver </a:t>
            </a:r>
          </a:p>
        </p:txBody>
      </p:sp>
      <p:grpSp>
        <p:nvGrpSpPr>
          <p:cNvPr name="Group 13" id="13"/>
          <p:cNvGrpSpPr/>
          <p:nvPr/>
        </p:nvGrpSpPr>
        <p:grpSpPr>
          <a:xfrm rot="0">
            <a:off x="5475351" y="6494383"/>
            <a:ext cx="2953988" cy="2777014"/>
            <a:chOff x="0" y="0"/>
            <a:chExt cx="3938651" cy="3702685"/>
          </a:xfrm>
        </p:grpSpPr>
        <p:sp>
          <p:nvSpPr>
            <p:cNvPr name="Freeform 14" id="14"/>
            <p:cNvSpPr/>
            <p:nvPr/>
          </p:nvSpPr>
          <p:spPr>
            <a:xfrm flipH="false" flipV="false" rot="0">
              <a:off x="0" y="0"/>
              <a:ext cx="3938651" cy="3702685"/>
            </a:xfrm>
            <a:custGeom>
              <a:avLst/>
              <a:gdLst/>
              <a:ahLst/>
              <a:cxnLst/>
              <a:rect r="r" b="b" t="t" l="l"/>
              <a:pathLst>
                <a:path h="3702685" w="3938651">
                  <a:moveTo>
                    <a:pt x="0" y="0"/>
                  </a:moveTo>
                  <a:lnTo>
                    <a:pt x="3938651" y="0"/>
                  </a:lnTo>
                  <a:lnTo>
                    <a:pt x="3938651" y="3702685"/>
                  </a:lnTo>
                  <a:lnTo>
                    <a:pt x="0" y="3702685"/>
                  </a:lnTo>
                  <a:lnTo>
                    <a:pt x="0" y="0"/>
                  </a:lnTo>
                  <a:close/>
                </a:path>
              </a:pathLst>
            </a:custGeom>
            <a:blipFill>
              <a:blip r:embed="rId7"/>
              <a:stretch>
                <a:fillRect l="0" t="-3186" r="0" b="-3186"/>
              </a:stretch>
            </a:blipFill>
          </p:spPr>
        </p:sp>
      </p:grpSp>
      <p:sp>
        <p:nvSpPr>
          <p:cNvPr name="TextBox 15" id="15"/>
          <p:cNvSpPr txBox="true"/>
          <p:nvPr/>
        </p:nvSpPr>
        <p:spPr>
          <a:xfrm rot="0">
            <a:off x="6116774" y="9099966"/>
            <a:ext cx="1671161" cy="423548"/>
          </a:xfrm>
          <a:prstGeom prst="rect">
            <a:avLst/>
          </a:prstGeom>
        </p:spPr>
        <p:txBody>
          <a:bodyPr anchor="t" rtlCol="false" tIns="0" lIns="0" bIns="0" rIns="0">
            <a:spAutoFit/>
          </a:bodyPr>
          <a:lstStyle/>
          <a:p>
            <a:pPr algn="ctr">
              <a:lnSpc>
                <a:spcPts val="2380"/>
              </a:lnSpc>
            </a:pPr>
            <a:r>
              <a:rPr lang="en-US" sz="1700" b="true">
                <a:solidFill>
                  <a:srgbClr val="000000"/>
                </a:solidFill>
                <a:latin typeface="Poppins Bold"/>
                <a:ea typeface="Poppins Bold"/>
                <a:cs typeface="Poppins Bold"/>
                <a:sym typeface="Poppins Bold"/>
              </a:rPr>
              <a:t>ULN2003 Driver</a:t>
            </a:r>
          </a:p>
        </p:txBody>
      </p:sp>
      <p:grpSp>
        <p:nvGrpSpPr>
          <p:cNvPr name="Group 16" id="16"/>
          <p:cNvGrpSpPr/>
          <p:nvPr/>
        </p:nvGrpSpPr>
        <p:grpSpPr>
          <a:xfrm rot="0">
            <a:off x="5475351" y="3118104"/>
            <a:ext cx="2953988" cy="2777014"/>
            <a:chOff x="0" y="0"/>
            <a:chExt cx="3938651" cy="3702685"/>
          </a:xfrm>
        </p:grpSpPr>
        <p:sp>
          <p:nvSpPr>
            <p:cNvPr name="Freeform 17" id="17"/>
            <p:cNvSpPr/>
            <p:nvPr/>
          </p:nvSpPr>
          <p:spPr>
            <a:xfrm flipH="false" flipV="false" rot="0">
              <a:off x="0" y="0"/>
              <a:ext cx="3938651" cy="3702685"/>
            </a:xfrm>
            <a:custGeom>
              <a:avLst/>
              <a:gdLst/>
              <a:ahLst/>
              <a:cxnLst/>
              <a:rect r="r" b="b" t="t" l="l"/>
              <a:pathLst>
                <a:path h="3702685" w="3938651">
                  <a:moveTo>
                    <a:pt x="0" y="0"/>
                  </a:moveTo>
                  <a:lnTo>
                    <a:pt x="3938651" y="0"/>
                  </a:lnTo>
                  <a:lnTo>
                    <a:pt x="3938651" y="3702685"/>
                  </a:lnTo>
                  <a:lnTo>
                    <a:pt x="0" y="3702685"/>
                  </a:lnTo>
                  <a:lnTo>
                    <a:pt x="0" y="0"/>
                  </a:lnTo>
                  <a:close/>
                </a:path>
              </a:pathLst>
            </a:custGeom>
            <a:blipFill>
              <a:blip r:embed="rId8"/>
              <a:stretch>
                <a:fillRect l="0" t="-3186" r="0" b="-3186"/>
              </a:stretch>
            </a:blipFill>
          </p:spPr>
        </p:sp>
      </p:grpSp>
      <p:sp>
        <p:nvSpPr>
          <p:cNvPr name="TextBox 18" id="18"/>
          <p:cNvSpPr txBox="true"/>
          <p:nvPr/>
        </p:nvSpPr>
        <p:spPr>
          <a:xfrm rot="0">
            <a:off x="5601405" y="5731002"/>
            <a:ext cx="2701928" cy="423548"/>
          </a:xfrm>
          <a:prstGeom prst="rect">
            <a:avLst/>
          </a:prstGeom>
        </p:spPr>
        <p:txBody>
          <a:bodyPr anchor="t" rtlCol="false" tIns="0" lIns="0" bIns="0" rIns="0">
            <a:spAutoFit/>
          </a:bodyPr>
          <a:lstStyle/>
          <a:p>
            <a:pPr algn="ctr">
              <a:lnSpc>
                <a:spcPts val="2380"/>
              </a:lnSpc>
            </a:pPr>
            <a:r>
              <a:rPr lang="en-US" sz="1700" b="true">
                <a:solidFill>
                  <a:srgbClr val="000000"/>
                </a:solidFill>
                <a:latin typeface="Poppins Bold"/>
                <a:ea typeface="Poppins Bold"/>
                <a:cs typeface="Poppins Bold"/>
                <a:sym typeface="Poppins Bold"/>
              </a:rPr>
              <a:t>Stepper Motor 28BYJ-48</a:t>
            </a:r>
          </a:p>
        </p:txBody>
      </p:sp>
      <p:grpSp>
        <p:nvGrpSpPr>
          <p:cNvPr name="Group 19" id="19"/>
          <p:cNvGrpSpPr/>
          <p:nvPr/>
        </p:nvGrpSpPr>
        <p:grpSpPr>
          <a:xfrm rot="0">
            <a:off x="9933803" y="3122228"/>
            <a:ext cx="2953988" cy="2777014"/>
            <a:chOff x="0" y="0"/>
            <a:chExt cx="3938651" cy="3702685"/>
          </a:xfrm>
        </p:grpSpPr>
        <p:sp>
          <p:nvSpPr>
            <p:cNvPr name="Freeform 20" id="20"/>
            <p:cNvSpPr/>
            <p:nvPr/>
          </p:nvSpPr>
          <p:spPr>
            <a:xfrm flipH="false" flipV="false" rot="0">
              <a:off x="0" y="0"/>
              <a:ext cx="3938651" cy="3702685"/>
            </a:xfrm>
            <a:custGeom>
              <a:avLst/>
              <a:gdLst/>
              <a:ahLst/>
              <a:cxnLst/>
              <a:rect r="r" b="b" t="t" l="l"/>
              <a:pathLst>
                <a:path h="3702685" w="3938651">
                  <a:moveTo>
                    <a:pt x="0" y="0"/>
                  </a:moveTo>
                  <a:lnTo>
                    <a:pt x="3938651" y="0"/>
                  </a:lnTo>
                  <a:lnTo>
                    <a:pt x="3938651" y="3702685"/>
                  </a:lnTo>
                  <a:lnTo>
                    <a:pt x="0" y="3702685"/>
                  </a:lnTo>
                  <a:lnTo>
                    <a:pt x="0" y="0"/>
                  </a:lnTo>
                  <a:close/>
                </a:path>
              </a:pathLst>
            </a:custGeom>
            <a:blipFill>
              <a:blip r:embed="rId9"/>
              <a:stretch>
                <a:fillRect l="0" t="-3186" r="0" b="-3186"/>
              </a:stretch>
            </a:blipFill>
          </p:spPr>
        </p:sp>
      </p:grpSp>
      <p:sp>
        <p:nvSpPr>
          <p:cNvPr name="TextBox 21" id="21"/>
          <p:cNvSpPr txBox="true"/>
          <p:nvPr/>
        </p:nvSpPr>
        <p:spPr>
          <a:xfrm rot="0">
            <a:off x="10580875" y="5727811"/>
            <a:ext cx="1659893" cy="366398"/>
          </a:xfrm>
          <a:prstGeom prst="rect">
            <a:avLst/>
          </a:prstGeom>
        </p:spPr>
        <p:txBody>
          <a:bodyPr anchor="t" rtlCol="false" tIns="0" lIns="0" bIns="0" rIns="0">
            <a:spAutoFit/>
          </a:bodyPr>
          <a:lstStyle/>
          <a:p>
            <a:pPr algn="ctr">
              <a:lnSpc>
                <a:spcPts val="2380"/>
              </a:lnSpc>
            </a:pPr>
            <a:r>
              <a:rPr lang="en-US" sz="1700" b="true">
                <a:solidFill>
                  <a:srgbClr val="000000"/>
                </a:solidFill>
                <a:latin typeface="Poppins Bold"/>
                <a:ea typeface="Poppins Bold"/>
                <a:cs typeface="Poppins Bold"/>
                <a:sym typeface="Poppins Bold"/>
              </a:rPr>
              <a:t>1X Servo Motor</a:t>
            </a:r>
          </a:p>
        </p:txBody>
      </p:sp>
      <p:grpSp>
        <p:nvGrpSpPr>
          <p:cNvPr name="Group 22" id="22"/>
          <p:cNvGrpSpPr/>
          <p:nvPr/>
        </p:nvGrpSpPr>
        <p:grpSpPr>
          <a:xfrm rot="0">
            <a:off x="9933803" y="6494383"/>
            <a:ext cx="2953988" cy="2777014"/>
            <a:chOff x="0" y="0"/>
            <a:chExt cx="3938651" cy="3702685"/>
          </a:xfrm>
        </p:grpSpPr>
        <p:sp>
          <p:nvSpPr>
            <p:cNvPr name="Freeform 23" id="23"/>
            <p:cNvSpPr/>
            <p:nvPr/>
          </p:nvSpPr>
          <p:spPr>
            <a:xfrm flipH="false" flipV="false" rot="0">
              <a:off x="0" y="0"/>
              <a:ext cx="3938651" cy="3702685"/>
            </a:xfrm>
            <a:custGeom>
              <a:avLst/>
              <a:gdLst/>
              <a:ahLst/>
              <a:cxnLst/>
              <a:rect r="r" b="b" t="t" l="l"/>
              <a:pathLst>
                <a:path h="3702685" w="3938651">
                  <a:moveTo>
                    <a:pt x="0" y="0"/>
                  </a:moveTo>
                  <a:lnTo>
                    <a:pt x="3938651" y="0"/>
                  </a:lnTo>
                  <a:lnTo>
                    <a:pt x="3938651" y="3702685"/>
                  </a:lnTo>
                  <a:lnTo>
                    <a:pt x="0" y="3702685"/>
                  </a:lnTo>
                  <a:lnTo>
                    <a:pt x="0" y="0"/>
                  </a:lnTo>
                  <a:close/>
                </a:path>
              </a:pathLst>
            </a:custGeom>
            <a:blipFill>
              <a:blip r:embed="rId10"/>
              <a:stretch>
                <a:fillRect l="0" t="-1366" r="0" b="-1366"/>
              </a:stretch>
            </a:blipFill>
          </p:spPr>
        </p:sp>
      </p:grpSp>
      <p:sp>
        <p:nvSpPr>
          <p:cNvPr name="TextBox 24" id="24"/>
          <p:cNvSpPr txBox="true"/>
          <p:nvPr/>
        </p:nvSpPr>
        <p:spPr>
          <a:xfrm rot="0">
            <a:off x="10582056" y="9099966"/>
            <a:ext cx="1657512" cy="423548"/>
          </a:xfrm>
          <a:prstGeom prst="rect">
            <a:avLst/>
          </a:prstGeom>
        </p:spPr>
        <p:txBody>
          <a:bodyPr anchor="t" rtlCol="false" tIns="0" lIns="0" bIns="0" rIns="0">
            <a:spAutoFit/>
          </a:bodyPr>
          <a:lstStyle/>
          <a:p>
            <a:pPr algn="ctr">
              <a:lnSpc>
                <a:spcPts val="2380"/>
              </a:lnSpc>
            </a:pPr>
            <a:r>
              <a:rPr lang="en-US" sz="1700" b="true">
                <a:solidFill>
                  <a:srgbClr val="000000"/>
                </a:solidFill>
                <a:latin typeface="Poppins Bold"/>
                <a:ea typeface="Poppins Bold"/>
                <a:cs typeface="Poppins Bold"/>
                <a:sym typeface="Poppins Bold"/>
              </a:rPr>
              <a:t>4x Limit Switch</a:t>
            </a:r>
          </a:p>
        </p:txBody>
      </p:sp>
      <p:grpSp>
        <p:nvGrpSpPr>
          <p:cNvPr name="Group 25" id="25"/>
          <p:cNvGrpSpPr/>
          <p:nvPr/>
        </p:nvGrpSpPr>
        <p:grpSpPr>
          <a:xfrm rot="0">
            <a:off x="14389598" y="3122228"/>
            <a:ext cx="2953988" cy="2777014"/>
            <a:chOff x="0" y="0"/>
            <a:chExt cx="3938651" cy="3702685"/>
          </a:xfrm>
        </p:grpSpPr>
        <p:sp>
          <p:nvSpPr>
            <p:cNvPr name="Freeform 26" id="26"/>
            <p:cNvSpPr/>
            <p:nvPr/>
          </p:nvSpPr>
          <p:spPr>
            <a:xfrm flipH="false" flipV="false" rot="0">
              <a:off x="0" y="0"/>
              <a:ext cx="3938651" cy="3702685"/>
            </a:xfrm>
            <a:custGeom>
              <a:avLst/>
              <a:gdLst/>
              <a:ahLst/>
              <a:cxnLst/>
              <a:rect r="r" b="b" t="t" l="l"/>
              <a:pathLst>
                <a:path h="3702685" w="3938651">
                  <a:moveTo>
                    <a:pt x="0" y="0"/>
                  </a:moveTo>
                  <a:lnTo>
                    <a:pt x="3938651" y="0"/>
                  </a:lnTo>
                  <a:lnTo>
                    <a:pt x="3938651" y="3702685"/>
                  </a:lnTo>
                  <a:lnTo>
                    <a:pt x="0" y="3702685"/>
                  </a:lnTo>
                  <a:lnTo>
                    <a:pt x="0" y="0"/>
                  </a:lnTo>
                  <a:close/>
                </a:path>
              </a:pathLst>
            </a:custGeom>
            <a:blipFill>
              <a:blip r:embed="rId11"/>
              <a:stretch>
                <a:fillRect l="0" t="-3186" r="0" b="-3186"/>
              </a:stretch>
            </a:blipFill>
          </p:spPr>
        </p:sp>
      </p:grpSp>
      <p:sp>
        <p:nvSpPr>
          <p:cNvPr name="TextBox 27" id="27"/>
          <p:cNvSpPr txBox="true"/>
          <p:nvPr/>
        </p:nvSpPr>
        <p:spPr>
          <a:xfrm rot="0">
            <a:off x="14355861" y="5727802"/>
            <a:ext cx="3021492" cy="423548"/>
          </a:xfrm>
          <a:prstGeom prst="rect">
            <a:avLst/>
          </a:prstGeom>
        </p:spPr>
        <p:txBody>
          <a:bodyPr anchor="t" rtlCol="false" tIns="0" lIns="0" bIns="0" rIns="0">
            <a:spAutoFit/>
          </a:bodyPr>
          <a:lstStyle/>
          <a:p>
            <a:pPr algn="ctr">
              <a:lnSpc>
                <a:spcPts val="2380"/>
              </a:lnSpc>
            </a:pPr>
            <a:r>
              <a:rPr lang="en-US" sz="1700" b="true">
                <a:solidFill>
                  <a:srgbClr val="000000"/>
                </a:solidFill>
                <a:latin typeface="Poppins Bold"/>
                <a:ea typeface="Poppins Bold"/>
                <a:cs typeface="Poppins Bold"/>
                <a:sym typeface="Poppins Bold"/>
              </a:rPr>
              <a:t>Adjustable Buck Converter </a:t>
            </a:r>
          </a:p>
        </p:txBody>
      </p:sp>
      <p:grpSp>
        <p:nvGrpSpPr>
          <p:cNvPr name="Group 28" id="28"/>
          <p:cNvGrpSpPr/>
          <p:nvPr/>
        </p:nvGrpSpPr>
        <p:grpSpPr>
          <a:xfrm rot="0">
            <a:off x="14389598" y="6494383"/>
            <a:ext cx="2953988" cy="2777014"/>
            <a:chOff x="0" y="0"/>
            <a:chExt cx="3938651" cy="3702685"/>
          </a:xfrm>
        </p:grpSpPr>
        <p:sp>
          <p:nvSpPr>
            <p:cNvPr name="Freeform 29" id="29"/>
            <p:cNvSpPr/>
            <p:nvPr/>
          </p:nvSpPr>
          <p:spPr>
            <a:xfrm flipH="false" flipV="false" rot="0">
              <a:off x="0" y="0"/>
              <a:ext cx="3938651" cy="3702685"/>
            </a:xfrm>
            <a:custGeom>
              <a:avLst/>
              <a:gdLst/>
              <a:ahLst/>
              <a:cxnLst/>
              <a:rect r="r" b="b" t="t" l="l"/>
              <a:pathLst>
                <a:path h="3702685" w="3938651">
                  <a:moveTo>
                    <a:pt x="0" y="0"/>
                  </a:moveTo>
                  <a:lnTo>
                    <a:pt x="3938651" y="0"/>
                  </a:lnTo>
                  <a:lnTo>
                    <a:pt x="3938651" y="3702685"/>
                  </a:lnTo>
                  <a:lnTo>
                    <a:pt x="0" y="3702685"/>
                  </a:lnTo>
                  <a:lnTo>
                    <a:pt x="0" y="0"/>
                  </a:lnTo>
                  <a:close/>
                </a:path>
              </a:pathLst>
            </a:custGeom>
            <a:blipFill>
              <a:blip r:embed="rId12"/>
              <a:stretch>
                <a:fillRect l="0" t="-3186" r="0" b="-3186"/>
              </a:stretch>
            </a:blipFill>
          </p:spPr>
        </p:sp>
      </p:grpSp>
      <p:sp>
        <p:nvSpPr>
          <p:cNvPr name="TextBox 30" id="30"/>
          <p:cNvSpPr txBox="true"/>
          <p:nvPr/>
        </p:nvSpPr>
        <p:spPr>
          <a:xfrm rot="0">
            <a:off x="14645345" y="9099966"/>
            <a:ext cx="2442524" cy="423548"/>
          </a:xfrm>
          <a:prstGeom prst="rect">
            <a:avLst/>
          </a:prstGeom>
        </p:spPr>
        <p:txBody>
          <a:bodyPr anchor="t" rtlCol="false" tIns="0" lIns="0" bIns="0" rIns="0">
            <a:spAutoFit/>
          </a:bodyPr>
          <a:lstStyle/>
          <a:p>
            <a:pPr algn="ctr">
              <a:lnSpc>
                <a:spcPts val="2380"/>
              </a:lnSpc>
            </a:pPr>
            <a:r>
              <a:rPr lang="en-US" sz="1700" b="true">
                <a:solidFill>
                  <a:srgbClr val="000000"/>
                </a:solidFill>
                <a:latin typeface="Poppins Bold"/>
                <a:ea typeface="Poppins Bold"/>
                <a:cs typeface="Poppins Bold"/>
                <a:sym typeface="Poppins Bold"/>
              </a:rPr>
              <a:t>Power Supply, 12V 15A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0" y="188966"/>
            <a:ext cx="18288000" cy="964387"/>
          </a:xfrm>
          <a:custGeom>
            <a:avLst/>
            <a:gdLst/>
            <a:ahLst/>
            <a:cxnLst/>
            <a:rect r="r" b="b" t="t" l="l"/>
            <a:pathLst>
              <a:path h="964387" w="18288000">
                <a:moveTo>
                  <a:pt x="0" y="0"/>
                </a:moveTo>
                <a:lnTo>
                  <a:pt x="18288000" y="0"/>
                </a:lnTo>
                <a:lnTo>
                  <a:pt x="18288000" y="964388"/>
                </a:lnTo>
                <a:lnTo>
                  <a:pt x="0" y="964388"/>
                </a:lnTo>
                <a:lnTo>
                  <a:pt x="0" y="0"/>
                </a:lnTo>
                <a:close/>
              </a:path>
            </a:pathLst>
          </a:custGeom>
          <a:blipFill>
            <a:blip r:embed="rId3">
              <a:extLst>
                <a:ext uri="{96DAC541-7B7A-43D3-8B79-37D633B846F1}">
                  <asvg:svgBlip xmlns:asvg="http://schemas.microsoft.com/office/drawing/2016/SVG/main" r:embed="rId4"/>
                </a:ext>
              </a:extLst>
            </a:blip>
            <a:stretch>
              <a:fillRect l="0" t="-371" r="0" b="-371"/>
            </a:stretch>
          </a:blipFill>
        </p:spPr>
      </p:sp>
      <p:sp>
        <p:nvSpPr>
          <p:cNvPr name="TextBox 5" id="5"/>
          <p:cNvSpPr txBox="true"/>
          <p:nvPr/>
        </p:nvSpPr>
        <p:spPr>
          <a:xfrm rot="0">
            <a:off x="0" y="316230"/>
            <a:ext cx="4368927" cy="649300"/>
          </a:xfrm>
          <a:prstGeom prst="rect">
            <a:avLst/>
          </a:prstGeom>
        </p:spPr>
        <p:txBody>
          <a:bodyPr anchor="t" rtlCol="false" tIns="0" lIns="0" bIns="0" rIns="0">
            <a:spAutoFit/>
          </a:bodyPr>
          <a:lstStyle/>
          <a:p>
            <a:pPr algn="ctr">
              <a:lnSpc>
                <a:spcPts val="3894"/>
              </a:lnSpc>
            </a:pPr>
            <a:r>
              <a:rPr lang="en-US" sz="2781" b="true">
                <a:solidFill>
                  <a:srgbClr val="FFFFFF"/>
                </a:solidFill>
                <a:latin typeface="Poppins Bold"/>
                <a:ea typeface="Poppins Bold"/>
                <a:cs typeface="Poppins Bold"/>
                <a:sym typeface="Poppins Bold"/>
              </a:rPr>
              <a:t>Bill Of Material - 3 of 3</a:t>
            </a:r>
          </a:p>
        </p:txBody>
      </p:sp>
      <p:sp>
        <p:nvSpPr>
          <p:cNvPr name="TextBox 6" id="6"/>
          <p:cNvSpPr txBox="true"/>
          <p:nvPr/>
        </p:nvSpPr>
        <p:spPr>
          <a:xfrm rot="0">
            <a:off x="0" y="1319127"/>
            <a:ext cx="9275540" cy="913133"/>
          </a:xfrm>
          <a:prstGeom prst="rect">
            <a:avLst/>
          </a:prstGeom>
        </p:spPr>
        <p:txBody>
          <a:bodyPr anchor="t" rtlCol="false" tIns="0" lIns="0" bIns="0" rIns="0">
            <a:spAutoFit/>
          </a:bodyPr>
          <a:lstStyle/>
          <a:p>
            <a:pPr algn="ctr">
              <a:lnSpc>
                <a:spcPts val="5318"/>
              </a:lnSpc>
            </a:pPr>
            <a:r>
              <a:rPr lang="en-US" sz="3798" b="true">
                <a:solidFill>
                  <a:srgbClr val="000000"/>
                </a:solidFill>
                <a:latin typeface="Poppins Bold"/>
                <a:ea typeface="Poppins Bold"/>
                <a:cs typeface="Poppins Bold"/>
                <a:sym typeface="Poppins Bold"/>
              </a:rPr>
              <a:t>Components - Mechanical</a:t>
            </a:r>
          </a:p>
        </p:txBody>
      </p:sp>
      <p:grpSp>
        <p:nvGrpSpPr>
          <p:cNvPr name="Group 7" id="7"/>
          <p:cNvGrpSpPr/>
          <p:nvPr/>
        </p:nvGrpSpPr>
        <p:grpSpPr>
          <a:xfrm rot="0">
            <a:off x="4326769" y="2927585"/>
            <a:ext cx="2953988" cy="2777014"/>
            <a:chOff x="0" y="0"/>
            <a:chExt cx="3938651" cy="3702685"/>
          </a:xfrm>
        </p:grpSpPr>
        <p:sp>
          <p:nvSpPr>
            <p:cNvPr name="Freeform 8" id="8"/>
            <p:cNvSpPr/>
            <p:nvPr/>
          </p:nvSpPr>
          <p:spPr>
            <a:xfrm flipH="false" flipV="false" rot="0">
              <a:off x="0" y="0"/>
              <a:ext cx="3938651" cy="3702685"/>
            </a:xfrm>
            <a:custGeom>
              <a:avLst/>
              <a:gdLst/>
              <a:ahLst/>
              <a:cxnLst/>
              <a:rect r="r" b="b" t="t" l="l"/>
              <a:pathLst>
                <a:path h="3702685" w="3938651">
                  <a:moveTo>
                    <a:pt x="0" y="0"/>
                  </a:moveTo>
                  <a:lnTo>
                    <a:pt x="3938651" y="0"/>
                  </a:lnTo>
                  <a:lnTo>
                    <a:pt x="3938651" y="3702685"/>
                  </a:lnTo>
                  <a:lnTo>
                    <a:pt x="0" y="3702685"/>
                  </a:lnTo>
                  <a:lnTo>
                    <a:pt x="0" y="0"/>
                  </a:lnTo>
                  <a:close/>
                </a:path>
              </a:pathLst>
            </a:custGeom>
            <a:blipFill>
              <a:blip r:embed="rId5"/>
              <a:stretch>
                <a:fillRect l="0" t="-3186" r="0" b="-3186"/>
              </a:stretch>
            </a:blipFill>
          </p:spPr>
        </p:sp>
      </p:grpSp>
      <p:sp>
        <p:nvSpPr>
          <p:cNvPr name="TextBox 9" id="9"/>
          <p:cNvSpPr txBox="true"/>
          <p:nvPr/>
        </p:nvSpPr>
        <p:spPr>
          <a:xfrm rot="0">
            <a:off x="3798370" y="5533168"/>
            <a:ext cx="4010816" cy="440055"/>
          </a:xfrm>
          <a:prstGeom prst="rect">
            <a:avLst/>
          </a:prstGeom>
        </p:spPr>
        <p:txBody>
          <a:bodyPr anchor="t" rtlCol="false" tIns="0" lIns="0" bIns="0" rIns="0">
            <a:spAutoFit/>
          </a:bodyPr>
          <a:lstStyle/>
          <a:p>
            <a:pPr algn="ctr">
              <a:lnSpc>
                <a:spcPts val="2520"/>
              </a:lnSpc>
            </a:pPr>
            <a:r>
              <a:rPr lang="en-US" sz="1800" b="true">
                <a:solidFill>
                  <a:srgbClr val="000000"/>
                </a:solidFill>
                <a:latin typeface="Poppins Bold"/>
                <a:ea typeface="Poppins Bold"/>
                <a:cs typeface="Poppins Bold"/>
                <a:sym typeface="Poppins Bold"/>
              </a:rPr>
              <a:t>Linear Rail + Linear Motion Bearing</a:t>
            </a:r>
          </a:p>
        </p:txBody>
      </p:sp>
      <p:grpSp>
        <p:nvGrpSpPr>
          <p:cNvPr name="Group 10" id="10"/>
          <p:cNvGrpSpPr/>
          <p:nvPr/>
        </p:nvGrpSpPr>
        <p:grpSpPr>
          <a:xfrm rot="0">
            <a:off x="6691570" y="6445691"/>
            <a:ext cx="2953988" cy="2777014"/>
            <a:chOff x="0" y="0"/>
            <a:chExt cx="3938651" cy="3702685"/>
          </a:xfrm>
        </p:grpSpPr>
        <p:sp>
          <p:nvSpPr>
            <p:cNvPr name="Freeform 11" id="11"/>
            <p:cNvSpPr/>
            <p:nvPr/>
          </p:nvSpPr>
          <p:spPr>
            <a:xfrm flipH="false" flipV="false" rot="0">
              <a:off x="0" y="0"/>
              <a:ext cx="3938651" cy="3702685"/>
            </a:xfrm>
            <a:custGeom>
              <a:avLst/>
              <a:gdLst/>
              <a:ahLst/>
              <a:cxnLst/>
              <a:rect r="r" b="b" t="t" l="l"/>
              <a:pathLst>
                <a:path h="3702685" w="3938651">
                  <a:moveTo>
                    <a:pt x="0" y="0"/>
                  </a:moveTo>
                  <a:lnTo>
                    <a:pt x="3938651" y="0"/>
                  </a:lnTo>
                  <a:lnTo>
                    <a:pt x="3938651" y="3702685"/>
                  </a:lnTo>
                  <a:lnTo>
                    <a:pt x="0" y="3702685"/>
                  </a:lnTo>
                  <a:lnTo>
                    <a:pt x="0" y="0"/>
                  </a:lnTo>
                  <a:close/>
                </a:path>
              </a:pathLst>
            </a:custGeom>
            <a:blipFill>
              <a:blip r:embed="rId6"/>
              <a:stretch>
                <a:fillRect l="0" t="-3186" r="0" b="-3186"/>
              </a:stretch>
            </a:blipFill>
          </p:spPr>
        </p:sp>
      </p:grpSp>
      <p:sp>
        <p:nvSpPr>
          <p:cNvPr name="TextBox 12" id="12"/>
          <p:cNvSpPr txBox="true"/>
          <p:nvPr/>
        </p:nvSpPr>
        <p:spPr>
          <a:xfrm rot="0">
            <a:off x="7698600" y="9051265"/>
            <a:ext cx="939956" cy="440055"/>
          </a:xfrm>
          <a:prstGeom prst="rect">
            <a:avLst/>
          </a:prstGeom>
        </p:spPr>
        <p:txBody>
          <a:bodyPr anchor="t" rtlCol="false" tIns="0" lIns="0" bIns="0" rIns="0">
            <a:spAutoFit/>
          </a:bodyPr>
          <a:lstStyle/>
          <a:p>
            <a:pPr algn="ctr">
              <a:lnSpc>
                <a:spcPts val="2518"/>
              </a:lnSpc>
            </a:pPr>
            <a:r>
              <a:rPr lang="en-US" sz="1799" b="true">
                <a:solidFill>
                  <a:srgbClr val="000000"/>
                </a:solidFill>
                <a:latin typeface="Poppins Bold"/>
                <a:ea typeface="Poppins Bold"/>
                <a:cs typeface="Poppins Bold"/>
                <a:sym typeface="Poppins Bold"/>
              </a:rPr>
              <a:t>GT2 Belt</a:t>
            </a:r>
          </a:p>
        </p:txBody>
      </p:sp>
      <p:grpSp>
        <p:nvGrpSpPr>
          <p:cNvPr name="Group 13" id="13"/>
          <p:cNvGrpSpPr/>
          <p:nvPr/>
        </p:nvGrpSpPr>
        <p:grpSpPr>
          <a:xfrm rot="0">
            <a:off x="7666987" y="2927585"/>
            <a:ext cx="2953988" cy="2777014"/>
            <a:chOff x="0" y="0"/>
            <a:chExt cx="3938651" cy="3702685"/>
          </a:xfrm>
        </p:grpSpPr>
        <p:sp>
          <p:nvSpPr>
            <p:cNvPr name="Freeform 14" id="14"/>
            <p:cNvSpPr/>
            <p:nvPr/>
          </p:nvSpPr>
          <p:spPr>
            <a:xfrm flipH="false" flipV="false" rot="0">
              <a:off x="0" y="0"/>
              <a:ext cx="3938651" cy="3702685"/>
            </a:xfrm>
            <a:custGeom>
              <a:avLst/>
              <a:gdLst/>
              <a:ahLst/>
              <a:cxnLst/>
              <a:rect r="r" b="b" t="t" l="l"/>
              <a:pathLst>
                <a:path h="3702685" w="3938651">
                  <a:moveTo>
                    <a:pt x="0" y="0"/>
                  </a:moveTo>
                  <a:lnTo>
                    <a:pt x="3938651" y="0"/>
                  </a:lnTo>
                  <a:lnTo>
                    <a:pt x="3938651" y="3702685"/>
                  </a:lnTo>
                  <a:lnTo>
                    <a:pt x="0" y="3702685"/>
                  </a:lnTo>
                  <a:lnTo>
                    <a:pt x="0" y="0"/>
                  </a:lnTo>
                  <a:close/>
                </a:path>
              </a:pathLst>
            </a:custGeom>
            <a:blipFill>
              <a:blip r:embed="rId7"/>
              <a:stretch>
                <a:fillRect l="0" t="-3186" r="0" b="-3186"/>
              </a:stretch>
            </a:blipFill>
          </p:spPr>
        </p:sp>
      </p:grpSp>
      <p:sp>
        <p:nvSpPr>
          <p:cNvPr name="TextBox 15" id="15"/>
          <p:cNvSpPr txBox="true"/>
          <p:nvPr/>
        </p:nvSpPr>
        <p:spPr>
          <a:xfrm rot="0">
            <a:off x="8350491" y="5533168"/>
            <a:ext cx="1587027" cy="440055"/>
          </a:xfrm>
          <a:prstGeom prst="rect">
            <a:avLst/>
          </a:prstGeom>
        </p:spPr>
        <p:txBody>
          <a:bodyPr anchor="t" rtlCol="false" tIns="0" lIns="0" bIns="0" rIns="0">
            <a:spAutoFit/>
          </a:bodyPr>
          <a:lstStyle/>
          <a:p>
            <a:pPr algn="ctr">
              <a:lnSpc>
                <a:spcPts val="2520"/>
              </a:lnSpc>
            </a:pPr>
            <a:r>
              <a:rPr lang="en-US" sz="1800" b="true">
                <a:solidFill>
                  <a:srgbClr val="000000"/>
                </a:solidFill>
                <a:latin typeface="Poppins Bold"/>
                <a:ea typeface="Poppins Bold"/>
                <a:cs typeface="Poppins Bold"/>
                <a:sym typeface="Poppins Bold"/>
              </a:rPr>
              <a:t>Timing Pulley</a:t>
            </a:r>
          </a:p>
        </p:txBody>
      </p:sp>
      <p:grpSp>
        <p:nvGrpSpPr>
          <p:cNvPr name="Group 16" id="16"/>
          <p:cNvGrpSpPr/>
          <p:nvPr/>
        </p:nvGrpSpPr>
        <p:grpSpPr>
          <a:xfrm rot="0">
            <a:off x="10031797" y="6445691"/>
            <a:ext cx="2953988" cy="2777014"/>
            <a:chOff x="0" y="0"/>
            <a:chExt cx="3938651" cy="3702685"/>
          </a:xfrm>
        </p:grpSpPr>
        <p:sp>
          <p:nvSpPr>
            <p:cNvPr name="Freeform 17" id="17"/>
            <p:cNvSpPr/>
            <p:nvPr/>
          </p:nvSpPr>
          <p:spPr>
            <a:xfrm flipH="false" flipV="false" rot="0">
              <a:off x="0" y="0"/>
              <a:ext cx="3938651" cy="3702685"/>
            </a:xfrm>
            <a:custGeom>
              <a:avLst/>
              <a:gdLst/>
              <a:ahLst/>
              <a:cxnLst/>
              <a:rect r="r" b="b" t="t" l="l"/>
              <a:pathLst>
                <a:path h="3702685" w="3938651">
                  <a:moveTo>
                    <a:pt x="0" y="0"/>
                  </a:moveTo>
                  <a:lnTo>
                    <a:pt x="3938651" y="0"/>
                  </a:lnTo>
                  <a:lnTo>
                    <a:pt x="3938651" y="3702685"/>
                  </a:lnTo>
                  <a:lnTo>
                    <a:pt x="0" y="3702685"/>
                  </a:lnTo>
                  <a:lnTo>
                    <a:pt x="0" y="0"/>
                  </a:lnTo>
                  <a:close/>
                </a:path>
              </a:pathLst>
            </a:custGeom>
            <a:blipFill>
              <a:blip r:embed="rId8"/>
              <a:stretch>
                <a:fillRect l="0" t="-3186" r="0" b="-3186"/>
              </a:stretch>
            </a:blipFill>
          </p:spPr>
        </p:sp>
      </p:grpSp>
      <p:sp>
        <p:nvSpPr>
          <p:cNvPr name="TextBox 18" id="18"/>
          <p:cNvSpPr txBox="true"/>
          <p:nvPr/>
        </p:nvSpPr>
        <p:spPr>
          <a:xfrm rot="0">
            <a:off x="10588209" y="9051265"/>
            <a:ext cx="1841183" cy="754380"/>
          </a:xfrm>
          <a:prstGeom prst="rect">
            <a:avLst/>
          </a:prstGeom>
        </p:spPr>
        <p:txBody>
          <a:bodyPr anchor="t" rtlCol="false" tIns="0" lIns="0" bIns="0" rIns="0">
            <a:spAutoFit/>
          </a:bodyPr>
          <a:lstStyle/>
          <a:p>
            <a:pPr algn="ctr">
              <a:lnSpc>
                <a:spcPts val="2518"/>
              </a:lnSpc>
            </a:pPr>
            <a:r>
              <a:rPr lang="en-US" sz="1799" b="true">
                <a:solidFill>
                  <a:srgbClr val="000000"/>
                </a:solidFill>
                <a:latin typeface="Poppins Bold"/>
                <a:ea typeface="Poppins Bold"/>
                <a:cs typeface="Poppins Bold"/>
                <a:sym typeface="Poppins Bold"/>
              </a:rPr>
              <a:t>Bearing Wheels</a:t>
            </a:r>
          </a:p>
          <a:p>
            <a:pPr algn="ctr">
              <a:lnSpc>
                <a:spcPts val="2518"/>
              </a:lnSpc>
            </a:pPr>
          </a:p>
        </p:txBody>
      </p:sp>
      <p:grpSp>
        <p:nvGrpSpPr>
          <p:cNvPr name="Group 19" id="19"/>
          <p:cNvGrpSpPr/>
          <p:nvPr/>
        </p:nvGrpSpPr>
        <p:grpSpPr>
          <a:xfrm rot="0">
            <a:off x="11007214" y="2927585"/>
            <a:ext cx="2953988" cy="2777014"/>
            <a:chOff x="0" y="0"/>
            <a:chExt cx="3938651" cy="3702685"/>
          </a:xfrm>
        </p:grpSpPr>
        <p:sp>
          <p:nvSpPr>
            <p:cNvPr name="Freeform 20" id="20"/>
            <p:cNvSpPr/>
            <p:nvPr/>
          </p:nvSpPr>
          <p:spPr>
            <a:xfrm flipH="false" flipV="false" rot="0">
              <a:off x="0" y="0"/>
              <a:ext cx="3938651" cy="3702685"/>
            </a:xfrm>
            <a:custGeom>
              <a:avLst/>
              <a:gdLst/>
              <a:ahLst/>
              <a:cxnLst/>
              <a:rect r="r" b="b" t="t" l="l"/>
              <a:pathLst>
                <a:path h="3702685" w="3938651">
                  <a:moveTo>
                    <a:pt x="0" y="0"/>
                  </a:moveTo>
                  <a:lnTo>
                    <a:pt x="3938651" y="0"/>
                  </a:lnTo>
                  <a:lnTo>
                    <a:pt x="3938651" y="3702685"/>
                  </a:lnTo>
                  <a:lnTo>
                    <a:pt x="0" y="3702685"/>
                  </a:lnTo>
                  <a:lnTo>
                    <a:pt x="0" y="0"/>
                  </a:lnTo>
                  <a:close/>
                </a:path>
              </a:pathLst>
            </a:custGeom>
            <a:blipFill>
              <a:blip r:embed="rId9"/>
              <a:stretch>
                <a:fillRect l="0" t="-3186" r="0" b="-3186"/>
              </a:stretch>
            </a:blipFill>
          </p:spPr>
        </p:sp>
      </p:grpSp>
      <p:sp>
        <p:nvSpPr>
          <p:cNvPr name="TextBox 21" id="21"/>
          <p:cNvSpPr txBox="true"/>
          <p:nvPr/>
        </p:nvSpPr>
        <p:spPr>
          <a:xfrm rot="0">
            <a:off x="11462985" y="5533168"/>
            <a:ext cx="2042474" cy="440055"/>
          </a:xfrm>
          <a:prstGeom prst="rect">
            <a:avLst/>
          </a:prstGeom>
        </p:spPr>
        <p:txBody>
          <a:bodyPr anchor="t" rtlCol="false" tIns="0" lIns="0" bIns="0" rIns="0">
            <a:spAutoFit/>
          </a:bodyPr>
          <a:lstStyle/>
          <a:p>
            <a:pPr algn="ctr">
              <a:lnSpc>
                <a:spcPts val="2520"/>
              </a:lnSpc>
            </a:pPr>
            <a:r>
              <a:rPr lang="en-US" sz="1800" b="true">
                <a:solidFill>
                  <a:srgbClr val="000000"/>
                </a:solidFill>
                <a:latin typeface="Poppins Bold"/>
                <a:ea typeface="Poppins Bold"/>
                <a:cs typeface="Poppins Bold"/>
                <a:sym typeface="Poppins Bold"/>
              </a:rPr>
              <a:t>Aluminum Profile</a:t>
            </a:r>
          </a:p>
        </p:txBody>
      </p:sp>
      <p:grpSp>
        <p:nvGrpSpPr>
          <p:cNvPr name="Group 22" id="22"/>
          <p:cNvGrpSpPr/>
          <p:nvPr/>
        </p:nvGrpSpPr>
        <p:grpSpPr>
          <a:xfrm rot="0">
            <a:off x="341262" y="8285112"/>
            <a:ext cx="1725073" cy="1684306"/>
            <a:chOff x="0" y="0"/>
            <a:chExt cx="2300097" cy="2245741"/>
          </a:xfrm>
        </p:grpSpPr>
        <p:sp>
          <p:nvSpPr>
            <p:cNvPr name="Freeform 23" id="23"/>
            <p:cNvSpPr/>
            <p:nvPr/>
          </p:nvSpPr>
          <p:spPr>
            <a:xfrm flipH="false" flipV="false" rot="0">
              <a:off x="0" y="0"/>
              <a:ext cx="2300097" cy="2245741"/>
            </a:xfrm>
            <a:custGeom>
              <a:avLst/>
              <a:gdLst/>
              <a:ahLst/>
              <a:cxnLst/>
              <a:rect r="r" b="b" t="t" l="l"/>
              <a:pathLst>
                <a:path h="2245741" w="2300097">
                  <a:moveTo>
                    <a:pt x="0" y="0"/>
                  </a:moveTo>
                  <a:lnTo>
                    <a:pt x="2300097" y="0"/>
                  </a:lnTo>
                  <a:lnTo>
                    <a:pt x="2300097" y="2245741"/>
                  </a:lnTo>
                  <a:lnTo>
                    <a:pt x="0" y="2245741"/>
                  </a:lnTo>
                  <a:lnTo>
                    <a:pt x="0" y="0"/>
                  </a:lnTo>
                  <a:close/>
                </a:path>
              </a:pathLst>
            </a:custGeom>
            <a:blipFill>
              <a:blip r:embed="rId10"/>
              <a:stretch>
                <a:fillRect l="0" t="-31" r="0" b="-31"/>
              </a:stretch>
            </a:blipFill>
          </p:spPr>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1698327" y="2775033"/>
            <a:ext cx="9496425" cy="6474333"/>
          </a:xfrm>
          <a:custGeom>
            <a:avLst/>
            <a:gdLst/>
            <a:ahLst/>
            <a:cxnLst/>
            <a:rect r="r" b="b" t="t" l="l"/>
            <a:pathLst>
              <a:path h="6474333" w="9496425">
                <a:moveTo>
                  <a:pt x="0" y="0"/>
                </a:moveTo>
                <a:lnTo>
                  <a:pt x="9496425" y="0"/>
                </a:lnTo>
                <a:lnTo>
                  <a:pt x="9496425" y="6474333"/>
                </a:lnTo>
                <a:lnTo>
                  <a:pt x="0" y="647433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913382" y="2990088"/>
            <a:ext cx="9066276" cy="6044184"/>
            <a:chOff x="0" y="0"/>
            <a:chExt cx="12088368" cy="8058912"/>
          </a:xfrm>
        </p:grpSpPr>
        <p:sp>
          <p:nvSpPr>
            <p:cNvPr name="Freeform 6" id="6"/>
            <p:cNvSpPr/>
            <p:nvPr/>
          </p:nvSpPr>
          <p:spPr>
            <a:xfrm flipH="false" flipV="false" rot="0">
              <a:off x="0" y="0"/>
              <a:ext cx="12088368" cy="8058912"/>
            </a:xfrm>
            <a:custGeom>
              <a:avLst/>
              <a:gdLst/>
              <a:ahLst/>
              <a:cxnLst/>
              <a:rect r="r" b="b" t="t" l="l"/>
              <a:pathLst>
                <a:path h="8058912" w="12088368">
                  <a:moveTo>
                    <a:pt x="0" y="0"/>
                  </a:moveTo>
                  <a:lnTo>
                    <a:pt x="12088368" y="0"/>
                  </a:lnTo>
                  <a:lnTo>
                    <a:pt x="12088368" y="8058912"/>
                  </a:lnTo>
                  <a:lnTo>
                    <a:pt x="0" y="8058912"/>
                  </a:lnTo>
                  <a:lnTo>
                    <a:pt x="0" y="0"/>
                  </a:lnTo>
                  <a:close/>
                </a:path>
              </a:pathLst>
            </a:custGeom>
            <a:blipFill>
              <a:blip r:embed="rId5"/>
              <a:stretch>
                <a:fillRect l="0" t="-40" r="0" b="-40"/>
              </a:stretch>
            </a:blipFill>
          </p:spPr>
        </p:sp>
      </p:grpSp>
      <p:sp>
        <p:nvSpPr>
          <p:cNvPr name="Freeform 7" id="7"/>
          <p:cNvSpPr/>
          <p:nvPr/>
        </p:nvSpPr>
        <p:spPr>
          <a:xfrm flipH="false" flipV="false" rot="0">
            <a:off x="12376233" y="6889833"/>
            <a:ext cx="4645533" cy="2359533"/>
          </a:xfrm>
          <a:custGeom>
            <a:avLst/>
            <a:gdLst/>
            <a:ahLst/>
            <a:cxnLst/>
            <a:rect r="r" b="b" t="t" l="l"/>
            <a:pathLst>
              <a:path h="2359533" w="4645533">
                <a:moveTo>
                  <a:pt x="0" y="0"/>
                </a:moveTo>
                <a:lnTo>
                  <a:pt x="4645533" y="0"/>
                </a:lnTo>
                <a:lnTo>
                  <a:pt x="4645533" y="2359533"/>
                </a:lnTo>
                <a:lnTo>
                  <a:pt x="0" y="23595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8" id="8"/>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POWER ARCHITECTURE</a:t>
            </a:r>
          </a:p>
        </p:txBody>
      </p:sp>
      <p:sp>
        <p:nvSpPr>
          <p:cNvPr name="TextBox 9" id="9"/>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ONE 12 V RAIL, ONE 5 V RAIL, ONE COMMON GROUND</a:t>
            </a:r>
          </a:p>
        </p:txBody>
      </p:sp>
      <p:sp>
        <p:nvSpPr>
          <p:cNvPr name="TextBox 10" id="10"/>
          <p:cNvSpPr txBox="true"/>
          <p:nvPr/>
        </p:nvSpPr>
        <p:spPr>
          <a:xfrm rot="0">
            <a:off x="12390120" y="2922270"/>
            <a:ext cx="4617720" cy="3752850"/>
          </a:xfrm>
          <a:prstGeom prst="rect">
            <a:avLst/>
          </a:prstGeom>
        </p:spPr>
        <p:txBody>
          <a:bodyPr anchor="t" rtlCol="false" tIns="0" lIns="0" bIns="0" rIns="0">
            <a:spAutoFit/>
          </a:bodyPr>
          <a:lstStyle/>
          <a:p>
            <a:pPr algn="l" marL="325755" indent="-108585" lvl="2">
              <a:lnSpc>
                <a:spcPts val="2430"/>
              </a:lnSpc>
              <a:buFont typeface="Arial"/>
              <a:buChar char="⚬"/>
            </a:pPr>
            <a:r>
              <a:rPr lang="en-US" b="true" sz="1800">
                <a:solidFill>
                  <a:srgbClr val="303642"/>
                </a:solidFill>
                <a:latin typeface="Poppins Bold"/>
                <a:ea typeface="Poppins Bold"/>
                <a:cs typeface="Poppins Bold"/>
                <a:sym typeface="Poppins Bold"/>
              </a:rPr>
              <a:t>12 V rail — </a:t>
            </a:r>
            <a:r>
              <a:rPr lang="en-US" sz="1800">
                <a:solidFill>
                  <a:srgbClr val="303642"/>
                </a:solidFill>
                <a:latin typeface="Poppins"/>
                <a:ea typeface="Poppins"/>
                <a:cs typeface="Poppins"/>
                <a:sym typeface="Poppins"/>
              </a:rPr>
              <a:t>the three TB6600 drivers.</a:t>
            </a:r>
          </a:p>
          <a:p>
            <a:pPr algn="l" marL="325755" indent="-108585" lvl="2">
              <a:lnSpc>
                <a:spcPts val="2430"/>
              </a:lnSpc>
              <a:buFont typeface="Arial"/>
              <a:buChar char="⚬"/>
            </a:pPr>
            <a:r>
              <a:rPr lang="en-US" b="true" sz="1800">
                <a:solidFill>
                  <a:srgbClr val="303642"/>
                </a:solidFill>
                <a:latin typeface="Poppins Bold"/>
                <a:ea typeface="Poppins Bold"/>
                <a:cs typeface="Poppins Bold"/>
                <a:sym typeface="Poppins Bold"/>
              </a:rPr>
              <a:t>5 V rail — </a:t>
            </a:r>
            <a:r>
              <a:rPr lang="en-US" sz="1800">
                <a:solidFill>
                  <a:srgbClr val="303642"/>
                </a:solidFill>
                <a:latin typeface="Poppins"/>
                <a:ea typeface="Poppins"/>
                <a:cs typeface="Poppins"/>
                <a:sym typeface="Poppins"/>
              </a:rPr>
              <a:t>an LM2596 buck converter feeds the gripper servo and the ULN2003.</a:t>
            </a:r>
          </a:p>
          <a:p>
            <a:pPr algn="l" marL="325755" indent="-108585" lvl="2">
              <a:lnSpc>
                <a:spcPts val="2430"/>
              </a:lnSpc>
              <a:buFont typeface="Arial"/>
              <a:buChar char="⚬"/>
            </a:pPr>
            <a:r>
              <a:rPr lang="en-US" b="true" sz="1800">
                <a:solidFill>
                  <a:srgbClr val="303642"/>
                </a:solidFill>
                <a:latin typeface="Poppins Bold"/>
                <a:ea typeface="Poppins Bold"/>
                <a:cs typeface="Poppins Bold"/>
                <a:sym typeface="Poppins Bold"/>
              </a:rPr>
              <a:t>The Mega — </a:t>
            </a:r>
            <a:r>
              <a:rPr lang="en-US" sz="1800">
                <a:solidFill>
                  <a:srgbClr val="303642"/>
                </a:solidFill>
                <a:latin typeface="Poppins"/>
                <a:ea typeface="Poppins"/>
                <a:cs typeface="Poppins"/>
                <a:sym typeface="Poppins"/>
              </a:rPr>
              <a:t>powered over USB from the Pi, which is also how they communicate.</a:t>
            </a:r>
          </a:p>
        </p:txBody>
      </p:sp>
      <p:sp>
        <p:nvSpPr>
          <p:cNvPr name="TextBox 11" id="11"/>
          <p:cNvSpPr txBox="true"/>
          <p:nvPr/>
        </p:nvSpPr>
        <p:spPr>
          <a:xfrm rot="0">
            <a:off x="12682728" y="7112508"/>
            <a:ext cx="4023360" cy="495300"/>
          </a:xfrm>
          <a:prstGeom prst="rect">
            <a:avLst/>
          </a:prstGeom>
        </p:spPr>
        <p:txBody>
          <a:bodyPr anchor="t" rtlCol="false" tIns="0" lIns="0" bIns="0" rIns="0">
            <a:spAutoFit/>
          </a:bodyPr>
          <a:lstStyle/>
          <a:p>
            <a:pPr algn="l">
              <a:lnSpc>
                <a:spcPts val="2160"/>
              </a:lnSpc>
            </a:pPr>
            <a:r>
              <a:rPr lang="en-US" sz="1800" b="true">
                <a:solidFill>
                  <a:srgbClr val="1E40AF"/>
                </a:solidFill>
                <a:latin typeface="Poppins Bold"/>
                <a:ea typeface="Poppins Bold"/>
                <a:cs typeface="Poppins Bold"/>
                <a:sym typeface="Poppins Bold"/>
              </a:rPr>
              <a:t>Why 15 A is not overspecified</a:t>
            </a:r>
          </a:p>
        </p:txBody>
      </p:sp>
      <p:sp>
        <p:nvSpPr>
          <p:cNvPr name="TextBox 12" id="12"/>
          <p:cNvSpPr txBox="true"/>
          <p:nvPr/>
        </p:nvSpPr>
        <p:spPr>
          <a:xfrm rot="0">
            <a:off x="12682728" y="7567422"/>
            <a:ext cx="4023360" cy="1558290"/>
          </a:xfrm>
          <a:prstGeom prst="rect">
            <a:avLst/>
          </a:prstGeom>
        </p:spPr>
        <p:txBody>
          <a:bodyPr anchor="t" rtlCol="false" tIns="0" lIns="0" bIns="0" rIns="0">
            <a:spAutoFit/>
          </a:bodyPr>
          <a:lstStyle/>
          <a:p>
            <a:pPr algn="l">
              <a:lnSpc>
                <a:spcPts val="2295"/>
              </a:lnSpc>
            </a:pPr>
            <a:r>
              <a:rPr lang="en-US" sz="1700">
                <a:solidFill>
                  <a:srgbClr val="303642"/>
                </a:solidFill>
                <a:latin typeface="Poppins"/>
                <a:ea typeface="Poppins"/>
                <a:cs typeface="Poppins"/>
                <a:sym typeface="Poppins"/>
              </a:rPr>
              <a:t>The build cycle moves one thing at a time, so the instantaneous draw is usually a single stepper plus logic.</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WIRING</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TAKEN DIRECTLY FROM THE FIRMWARE SOURCE</a:t>
            </a:r>
          </a:p>
        </p:txBody>
      </p:sp>
      <p:sp>
        <p:nvSpPr>
          <p:cNvPr name="Freeform 6" id="6"/>
          <p:cNvSpPr/>
          <p:nvPr/>
        </p:nvSpPr>
        <p:spPr>
          <a:xfrm flipH="false" flipV="false" rot="0">
            <a:off x="5198193" y="2944197"/>
            <a:ext cx="7891653" cy="5404485"/>
          </a:xfrm>
          <a:custGeom>
            <a:avLst/>
            <a:gdLst/>
            <a:ahLst/>
            <a:cxnLst/>
            <a:rect r="r" b="b" t="t" l="l"/>
            <a:pathLst>
              <a:path h="5404485" w="7891653">
                <a:moveTo>
                  <a:pt x="0" y="0"/>
                </a:moveTo>
                <a:lnTo>
                  <a:pt x="7891653" y="0"/>
                </a:lnTo>
                <a:lnTo>
                  <a:pt x="7891653" y="5404485"/>
                </a:lnTo>
                <a:lnTo>
                  <a:pt x="0" y="540448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5413238" y="3159252"/>
            <a:ext cx="7461504" cy="4974336"/>
            <a:chOff x="0" y="0"/>
            <a:chExt cx="9948672" cy="6632448"/>
          </a:xfrm>
        </p:grpSpPr>
        <p:sp>
          <p:nvSpPr>
            <p:cNvPr name="Freeform 8" id="8"/>
            <p:cNvSpPr/>
            <p:nvPr/>
          </p:nvSpPr>
          <p:spPr>
            <a:xfrm flipH="false" flipV="false" rot="0">
              <a:off x="0" y="0"/>
              <a:ext cx="9948672" cy="6632448"/>
            </a:xfrm>
            <a:custGeom>
              <a:avLst/>
              <a:gdLst/>
              <a:ahLst/>
              <a:cxnLst/>
              <a:rect r="r" b="b" t="t" l="l"/>
              <a:pathLst>
                <a:path h="6632448" w="9948672">
                  <a:moveTo>
                    <a:pt x="0" y="0"/>
                  </a:moveTo>
                  <a:lnTo>
                    <a:pt x="9948672" y="0"/>
                  </a:lnTo>
                  <a:lnTo>
                    <a:pt x="9948672" y="6632448"/>
                  </a:lnTo>
                  <a:lnTo>
                    <a:pt x="0" y="6632448"/>
                  </a:lnTo>
                  <a:lnTo>
                    <a:pt x="0" y="0"/>
                  </a:lnTo>
                  <a:close/>
                </a:path>
              </a:pathLst>
            </a:custGeom>
            <a:blipFill>
              <a:blip r:embed="rId5"/>
              <a:stretch>
                <a:fillRect l="-23" t="0" r="-23" b="0"/>
              </a:stretch>
            </a:blipFill>
          </p:spPr>
        </p:sp>
      </p:grpSp>
      <p:sp>
        <p:nvSpPr>
          <p:cNvPr name="TextBox 9" id="9"/>
          <p:cNvSpPr txBox="true"/>
          <p:nvPr/>
        </p:nvSpPr>
        <p:spPr>
          <a:xfrm rot="0">
            <a:off x="5220014" y="8193024"/>
            <a:ext cx="7863840" cy="788670"/>
          </a:xfrm>
          <a:prstGeom prst="rect">
            <a:avLst/>
          </a:prstGeom>
        </p:spPr>
        <p:txBody>
          <a:bodyPr anchor="t" rtlCol="false" tIns="0" lIns="0" bIns="0" rIns="0">
            <a:spAutoFit/>
          </a:bodyPr>
          <a:lstStyle/>
          <a:p>
            <a:pPr algn="ctr">
              <a:lnSpc>
                <a:spcPts val="2145"/>
              </a:lnSpc>
            </a:pPr>
            <a:r>
              <a:rPr lang="en-US" sz="1650">
                <a:solidFill>
                  <a:srgbClr val="5A6170"/>
                </a:solidFill>
                <a:latin typeface="Poppins"/>
                <a:ea typeface="Poppins"/>
                <a:cs typeface="Poppins"/>
                <a:sym typeface="Poppins"/>
              </a:rPr>
              <a:t>Arduino MEGA 2560 — three TB6600 drivers, four limit switches, gripper servo, ULN2003 rotation stepper</a:t>
            </a:r>
          </a:p>
        </p:txBody>
      </p:sp>
      <p:sp>
        <p:nvSpPr>
          <p:cNvPr name="TextBox 10" id="10"/>
          <p:cNvSpPr txBox="true"/>
          <p:nvPr/>
        </p:nvSpPr>
        <p:spPr>
          <a:xfrm rot="0">
            <a:off x="1024128" y="9022080"/>
            <a:ext cx="16239744" cy="533400"/>
          </a:xfrm>
          <a:prstGeom prst="rect">
            <a:avLst/>
          </a:prstGeom>
        </p:spPr>
        <p:txBody>
          <a:bodyPr anchor="t" rtlCol="false" tIns="0" lIns="0" bIns="0" rIns="0">
            <a:spAutoFit/>
          </a:bodyPr>
          <a:lstStyle/>
          <a:p>
            <a:pPr algn="ctr">
              <a:lnSpc>
                <a:spcPts val="2340"/>
              </a:lnSpc>
            </a:pPr>
            <a:r>
              <a:rPr lang="en-US" sz="1800">
                <a:solidFill>
                  <a:srgbClr val="5A6170"/>
                </a:solidFill>
                <a:latin typeface="Poppins"/>
                <a:ea typeface="Poppins"/>
                <a:cs typeface="Poppins"/>
                <a:sym typeface="Poppins"/>
              </a:rPr>
              <a:t>Motor and sensor runs use connectors rather than direct solder joints, so a motor can be swapped and the gantry dismantled for transport. There is no enclosure and no cable chain.</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4128" y="1417320"/>
            <a:ext cx="16239744" cy="7452360"/>
            <a:chOff x="0" y="0"/>
            <a:chExt cx="21652992" cy="9936480"/>
          </a:xfrm>
        </p:grpSpPr>
        <p:sp>
          <p:nvSpPr>
            <p:cNvPr name="Freeform 5" id="5"/>
            <p:cNvSpPr/>
            <p:nvPr/>
          </p:nvSpPr>
          <p:spPr>
            <a:xfrm flipH="false" flipV="false" rot="0">
              <a:off x="0" y="0"/>
              <a:ext cx="21652993" cy="9936480"/>
            </a:xfrm>
            <a:custGeom>
              <a:avLst/>
              <a:gdLst/>
              <a:ahLst/>
              <a:cxnLst/>
              <a:rect r="r" b="b" t="t" l="l"/>
              <a:pathLst>
                <a:path h="9936480" w="21652993">
                  <a:moveTo>
                    <a:pt x="0" y="670560"/>
                  </a:moveTo>
                  <a:cubicBezTo>
                    <a:pt x="0" y="300228"/>
                    <a:pt x="300228" y="0"/>
                    <a:pt x="670560" y="0"/>
                  </a:cubicBezTo>
                  <a:lnTo>
                    <a:pt x="20982432" y="0"/>
                  </a:lnTo>
                  <a:cubicBezTo>
                    <a:pt x="21352765" y="0"/>
                    <a:pt x="21652993" y="300228"/>
                    <a:pt x="21652993" y="670560"/>
                  </a:cubicBezTo>
                  <a:lnTo>
                    <a:pt x="21652993" y="9265920"/>
                  </a:lnTo>
                  <a:cubicBezTo>
                    <a:pt x="21652993" y="9636251"/>
                    <a:pt x="21352765" y="9936480"/>
                    <a:pt x="20982432" y="9936480"/>
                  </a:cubicBezTo>
                  <a:lnTo>
                    <a:pt x="670560" y="9936480"/>
                  </a:lnTo>
                  <a:cubicBezTo>
                    <a:pt x="300228" y="9936480"/>
                    <a:pt x="0" y="9636252"/>
                    <a:pt x="0" y="9265920"/>
                  </a:cubicBezTo>
                  <a:close/>
                </a:path>
              </a:pathLst>
            </a:custGeom>
            <a:solidFill>
              <a:srgbClr val="1E40AF"/>
            </a:solidFill>
          </p:spPr>
        </p:sp>
      </p:grpSp>
      <p:sp>
        <p:nvSpPr>
          <p:cNvPr name="TextBox 6" id="6"/>
          <p:cNvSpPr txBox="true"/>
          <p:nvPr/>
        </p:nvSpPr>
        <p:spPr>
          <a:xfrm rot="0">
            <a:off x="2011680" y="2731770"/>
            <a:ext cx="4754880" cy="1062990"/>
          </a:xfrm>
          <a:prstGeom prst="rect">
            <a:avLst/>
          </a:prstGeom>
        </p:spPr>
        <p:txBody>
          <a:bodyPr anchor="t" rtlCol="false" tIns="0" lIns="0" bIns="0" rIns="0">
            <a:spAutoFit/>
          </a:bodyPr>
          <a:lstStyle/>
          <a:p>
            <a:pPr algn="l">
              <a:lnSpc>
                <a:spcPts val="11000"/>
              </a:lnSpc>
            </a:pPr>
            <a:r>
              <a:rPr lang="en-US" sz="11000">
                <a:solidFill>
                  <a:srgbClr val="3E5FC4"/>
                </a:solidFill>
                <a:latin typeface="Archivo Black"/>
                <a:ea typeface="Archivo Black"/>
                <a:cs typeface="Archivo Black"/>
                <a:sym typeface="Archivo Black"/>
              </a:rPr>
              <a:t>02</a:t>
            </a:r>
          </a:p>
        </p:txBody>
      </p:sp>
      <p:sp>
        <p:nvSpPr>
          <p:cNvPr name="TextBox 7" id="7"/>
          <p:cNvSpPr txBox="true"/>
          <p:nvPr/>
        </p:nvSpPr>
        <p:spPr>
          <a:xfrm rot="0">
            <a:off x="2011680" y="4065270"/>
            <a:ext cx="8778240" cy="2244090"/>
          </a:xfrm>
          <a:prstGeom prst="rect">
            <a:avLst/>
          </a:prstGeom>
        </p:spPr>
        <p:txBody>
          <a:bodyPr anchor="t" rtlCol="false" tIns="0" lIns="0" bIns="0" rIns="0">
            <a:spAutoFit/>
          </a:bodyPr>
          <a:lstStyle/>
          <a:p>
            <a:pPr algn="l">
              <a:lnSpc>
                <a:spcPts val="6910"/>
              </a:lnSpc>
            </a:pPr>
            <a:r>
              <a:rPr lang="en-US" sz="6398" b="true">
                <a:solidFill>
                  <a:srgbClr val="FFFFFF"/>
                </a:solidFill>
                <a:latin typeface="League Spartan"/>
                <a:ea typeface="League Spartan"/>
                <a:cs typeface="League Spartan"/>
                <a:sym typeface="League Spartan"/>
              </a:rPr>
              <a:t>VISION &amp; CONTROL SYSTEM</a:t>
            </a:r>
          </a:p>
        </p:txBody>
      </p:sp>
      <p:sp>
        <p:nvSpPr>
          <p:cNvPr name="TextBox 8" id="8"/>
          <p:cNvSpPr txBox="true"/>
          <p:nvPr/>
        </p:nvSpPr>
        <p:spPr>
          <a:xfrm rot="0">
            <a:off x="2011680" y="6412230"/>
            <a:ext cx="8412480" cy="1908810"/>
          </a:xfrm>
          <a:prstGeom prst="rect">
            <a:avLst/>
          </a:prstGeom>
        </p:spPr>
        <p:txBody>
          <a:bodyPr anchor="t" rtlCol="false" tIns="0" lIns="0" bIns="0" rIns="0">
            <a:spAutoFit/>
          </a:bodyPr>
          <a:lstStyle/>
          <a:p>
            <a:pPr algn="l">
              <a:lnSpc>
                <a:spcPts val="3623"/>
              </a:lnSpc>
            </a:pPr>
            <a:r>
              <a:rPr lang="en-US" sz="2499">
                <a:solidFill>
                  <a:srgbClr val="C9D4F5"/>
                </a:solidFill>
                <a:latin typeface="Poppins"/>
                <a:ea typeface="Poppins"/>
                <a:cs typeface="Poppins"/>
                <a:sym typeface="Poppins"/>
              </a:rPr>
              <a:t>What the camera sees, how a pixel becomes a cell, the protocol that decides when the machine is allowed to move — and what the camera says about what was built.</a:t>
            </a:r>
          </a:p>
        </p:txBody>
      </p:sp>
      <p:grpSp>
        <p:nvGrpSpPr>
          <p:cNvPr name="Group 9" id="9"/>
          <p:cNvGrpSpPr/>
          <p:nvPr/>
        </p:nvGrpSpPr>
        <p:grpSpPr>
          <a:xfrm rot="0">
            <a:off x="11109960" y="2331720"/>
            <a:ext cx="5394960" cy="5623560"/>
            <a:chOff x="0" y="0"/>
            <a:chExt cx="7193280" cy="7498080"/>
          </a:xfrm>
        </p:grpSpPr>
        <p:sp>
          <p:nvSpPr>
            <p:cNvPr name="Freeform 10" id="10"/>
            <p:cNvSpPr/>
            <p:nvPr/>
          </p:nvSpPr>
          <p:spPr>
            <a:xfrm flipH="false" flipV="false" rot="0">
              <a:off x="0" y="0"/>
              <a:ext cx="7193280" cy="7498080"/>
            </a:xfrm>
            <a:custGeom>
              <a:avLst/>
              <a:gdLst/>
              <a:ahLst/>
              <a:cxnLst/>
              <a:rect r="r" b="b" t="t" l="l"/>
              <a:pathLst>
                <a:path h="7498080" w="7193280">
                  <a:moveTo>
                    <a:pt x="0" y="0"/>
                  </a:moveTo>
                  <a:lnTo>
                    <a:pt x="7193280" y="0"/>
                  </a:lnTo>
                  <a:lnTo>
                    <a:pt x="7193280" y="7498080"/>
                  </a:lnTo>
                  <a:lnTo>
                    <a:pt x="0" y="7498080"/>
                  </a:lnTo>
                  <a:lnTo>
                    <a:pt x="0" y="0"/>
                  </a:lnTo>
                  <a:close/>
                </a:path>
              </a:pathLst>
            </a:custGeom>
            <a:blipFill>
              <a:blip r:embed="rId3"/>
              <a:stretch>
                <a:fillRect l="-38480" t="0" r="-38480" b="0"/>
              </a:stretch>
            </a:blipFill>
          </p:spPr>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ONE LENS, TWO COSTS</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WHAT A 160° FISHEYE AT 50 CM BUYS, AND COSTS</a:t>
            </a:r>
          </a:p>
        </p:txBody>
      </p:sp>
      <p:sp>
        <p:nvSpPr>
          <p:cNvPr name="Freeform 6" id="6"/>
          <p:cNvSpPr/>
          <p:nvPr/>
        </p:nvSpPr>
        <p:spPr>
          <a:xfrm flipH="false" flipV="false" rot="0">
            <a:off x="9058485" y="2775033"/>
            <a:ext cx="7879366" cy="6017038"/>
          </a:xfrm>
          <a:custGeom>
            <a:avLst/>
            <a:gdLst/>
            <a:ahLst/>
            <a:cxnLst/>
            <a:rect r="r" b="b" t="t" l="l"/>
            <a:pathLst>
              <a:path h="6017038" w="7879366">
                <a:moveTo>
                  <a:pt x="0" y="0"/>
                </a:moveTo>
                <a:lnTo>
                  <a:pt x="7879365" y="0"/>
                </a:lnTo>
                <a:lnTo>
                  <a:pt x="7879365" y="6017037"/>
                </a:lnTo>
                <a:lnTo>
                  <a:pt x="0" y="601703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9273540" y="2990088"/>
            <a:ext cx="7449312" cy="5586984"/>
            <a:chOff x="0" y="0"/>
            <a:chExt cx="9932416" cy="7449312"/>
          </a:xfrm>
        </p:grpSpPr>
        <p:sp>
          <p:nvSpPr>
            <p:cNvPr name="Freeform 8" id="8"/>
            <p:cNvSpPr/>
            <p:nvPr/>
          </p:nvSpPr>
          <p:spPr>
            <a:xfrm flipH="false" flipV="false" rot="0">
              <a:off x="0" y="0"/>
              <a:ext cx="9932416" cy="7449312"/>
            </a:xfrm>
            <a:custGeom>
              <a:avLst/>
              <a:gdLst/>
              <a:ahLst/>
              <a:cxnLst/>
              <a:rect r="r" b="b" t="t" l="l"/>
              <a:pathLst>
                <a:path h="7449312" w="9932416">
                  <a:moveTo>
                    <a:pt x="0" y="0"/>
                  </a:moveTo>
                  <a:lnTo>
                    <a:pt x="9932416" y="0"/>
                  </a:lnTo>
                  <a:lnTo>
                    <a:pt x="9932416" y="7449312"/>
                  </a:lnTo>
                  <a:lnTo>
                    <a:pt x="0" y="7449312"/>
                  </a:lnTo>
                  <a:lnTo>
                    <a:pt x="0" y="0"/>
                  </a:lnTo>
                  <a:close/>
                </a:path>
              </a:pathLst>
            </a:custGeom>
            <a:blipFill>
              <a:blip r:embed="rId5"/>
              <a:stretch>
                <a:fillRect l="0" t="0" r="0" b="0"/>
              </a:stretch>
            </a:blipFill>
          </p:spPr>
        </p:sp>
      </p:grpSp>
      <p:sp>
        <p:nvSpPr>
          <p:cNvPr name="TextBox 9" id="9"/>
          <p:cNvSpPr txBox="true"/>
          <p:nvPr/>
        </p:nvSpPr>
        <p:spPr>
          <a:xfrm rot="0">
            <a:off x="8732520" y="8839962"/>
            <a:ext cx="8531352" cy="788670"/>
          </a:xfrm>
          <a:prstGeom prst="rect">
            <a:avLst/>
          </a:prstGeom>
        </p:spPr>
        <p:txBody>
          <a:bodyPr anchor="t" rtlCol="false" tIns="0" lIns="0" bIns="0" rIns="0">
            <a:spAutoFit/>
          </a:bodyPr>
          <a:lstStyle/>
          <a:p>
            <a:pPr algn="ctr">
              <a:lnSpc>
                <a:spcPts val="2145"/>
              </a:lnSpc>
            </a:pPr>
            <a:r>
              <a:rPr lang="en-US" sz="1650">
                <a:solidFill>
                  <a:srgbClr val="5A6170"/>
                </a:solidFill>
                <a:latin typeface="Poppins"/>
                <a:ea typeface="Poppins"/>
                <a:cs typeface="Poppins"/>
                <a:sym typeface="Poppins"/>
              </a:rPr>
              <a:t>A raw frame straight off the camera, before any correction</a:t>
            </a:r>
          </a:p>
        </p:txBody>
      </p:sp>
      <p:sp>
        <p:nvSpPr>
          <p:cNvPr name="Freeform 10" id="10"/>
          <p:cNvSpPr/>
          <p:nvPr/>
        </p:nvSpPr>
        <p:spPr>
          <a:xfrm flipH="false" flipV="false" rot="0">
            <a:off x="1010241" y="2775033"/>
            <a:ext cx="7434453" cy="1051941"/>
          </a:xfrm>
          <a:custGeom>
            <a:avLst/>
            <a:gdLst/>
            <a:ahLst/>
            <a:cxnLst/>
            <a:rect r="r" b="b" t="t" l="l"/>
            <a:pathLst>
              <a:path h="1051941" w="7434453">
                <a:moveTo>
                  <a:pt x="0" y="0"/>
                </a:moveTo>
                <a:lnTo>
                  <a:pt x="7434453" y="0"/>
                </a:lnTo>
                <a:lnTo>
                  <a:pt x="7434453" y="1051941"/>
                </a:lnTo>
                <a:lnTo>
                  <a:pt x="0" y="105194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1" id="11"/>
          <p:cNvSpPr txBox="true"/>
          <p:nvPr/>
        </p:nvSpPr>
        <p:spPr>
          <a:xfrm rot="0">
            <a:off x="1316736" y="2914650"/>
            <a:ext cx="2331720" cy="514350"/>
          </a:xfrm>
          <a:prstGeom prst="rect">
            <a:avLst/>
          </a:prstGeom>
        </p:spPr>
        <p:txBody>
          <a:bodyPr anchor="t" rtlCol="false" tIns="0" lIns="0" bIns="0" rIns="0">
            <a:spAutoFit/>
          </a:bodyPr>
          <a:lstStyle/>
          <a:p>
            <a:pPr algn="l">
              <a:lnSpc>
                <a:spcPts val="2037"/>
              </a:lnSpc>
            </a:pPr>
            <a:r>
              <a:rPr lang="en-US" sz="1700" b="true">
                <a:solidFill>
                  <a:srgbClr val="1E40AF"/>
                </a:solidFill>
                <a:latin typeface="Poppins Bold"/>
                <a:ea typeface="Poppins Bold"/>
                <a:cs typeface="Poppins Bold"/>
                <a:sym typeface="Poppins Bold"/>
              </a:rPr>
              <a:t>Sensor</a:t>
            </a:r>
          </a:p>
        </p:txBody>
      </p:sp>
      <p:sp>
        <p:nvSpPr>
          <p:cNvPr name="TextBox 12" id="12"/>
          <p:cNvSpPr txBox="true"/>
          <p:nvPr/>
        </p:nvSpPr>
        <p:spPr>
          <a:xfrm rot="0">
            <a:off x="3721608" y="2914650"/>
            <a:ext cx="4480560" cy="880110"/>
          </a:xfrm>
          <a:prstGeom prst="rect">
            <a:avLst/>
          </a:prstGeom>
        </p:spPr>
        <p:txBody>
          <a:bodyPr anchor="t" rtlCol="false" tIns="0" lIns="0" bIns="0" rIns="0">
            <a:spAutoFit/>
          </a:bodyPr>
          <a:lstStyle/>
          <a:p>
            <a:pPr algn="l">
              <a:lnSpc>
                <a:spcPts val="2015"/>
              </a:lnSpc>
            </a:pPr>
            <a:r>
              <a:rPr lang="en-US" sz="1550">
                <a:solidFill>
                  <a:srgbClr val="303642"/>
                </a:solidFill>
                <a:latin typeface="Poppins"/>
                <a:ea typeface="Poppins"/>
                <a:cs typeface="Poppins"/>
                <a:sym typeface="Poppins"/>
              </a:rPr>
              <a:t>OV5647, 5 MP, DORHEA module on the Pi 5 CSI bus</a:t>
            </a:r>
          </a:p>
        </p:txBody>
      </p:sp>
      <p:sp>
        <p:nvSpPr>
          <p:cNvPr name="Freeform 13" id="13"/>
          <p:cNvSpPr/>
          <p:nvPr/>
        </p:nvSpPr>
        <p:spPr>
          <a:xfrm flipH="false" flipV="false" rot="0">
            <a:off x="1010241" y="3881457"/>
            <a:ext cx="7434453" cy="1051941"/>
          </a:xfrm>
          <a:custGeom>
            <a:avLst/>
            <a:gdLst/>
            <a:ahLst/>
            <a:cxnLst/>
            <a:rect r="r" b="b" t="t" l="l"/>
            <a:pathLst>
              <a:path h="1051941" w="7434453">
                <a:moveTo>
                  <a:pt x="0" y="0"/>
                </a:moveTo>
                <a:lnTo>
                  <a:pt x="7434453" y="0"/>
                </a:lnTo>
                <a:lnTo>
                  <a:pt x="7434453" y="1051941"/>
                </a:lnTo>
                <a:lnTo>
                  <a:pt x="0" y="105194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1316736" y="4021074"/>
            <a:ext cx="2331720" cy="514350"/>
          </a:xfrm>
          <a:prstGeom prst="rect">
            <a:avLst/>
          </a:prstGeom>
        </p:spPr>
        <p:txBody>
          <a:bodyPr anchor="t" rtlCol="false" tIns="0" lIns="0" bIns="0" rIns="0">
            <a:spAutoFit/>
          </a:bodyPr>
          <a:lstStyle/>
          <a:p>
            <a:pPr algn="l">
              <a:lnSpc>
                <a:spcPts val="2037"/>
              </a:lnSpc>
            </a:pPr>
            <a:r>
              <a:rPr lang="en-US" sz="1700" b="true">
                <a:solidFill>
                  <a:srgbClr val="1E40AF"/>
                </a:solidFill>
                <a:latin typeface="Poppins Bold"/>
                <a:ea typeface="Poppins Bold"/>
                <a:cs typeface="Poppins Bold"/>
                <a:sym typeface="Poppins Bold"/>
              </a:rPr>
              <a:t>Lens</a:t>
            </a:r>
          </a:p>
        </p:txBody>
      </p:sp>
      <p:sp>
        <p:nvSpPr>
          <p:cNvPr name="TextBox 15" id="15"/>
          <p:cNvSpPr txBox="true"/>
          <p:nvPr/>
        </p:nvSpPr>
        <p:spPr>
          <a:xfrm rot="0">
            <a:off x="3721608" y="4021074"/>
            <a:ext cx="4480560" cy="880110"/>
          </a:xfrm>
          <a:prstGeom prst="rect">
            <a:avLst/>
          </a:prstGeom>
        </p:spPr>
        <p:txBody>
          <a:bodyPr anchor="t" rtlCol="false" tIns="0" lIns="0" bIns="0" rIns="0">
            <a:spAutoFit/>
          </a:bodyPr>
          <a:lstStyle/>
          <a:p>
            <a:pPr algn="l">
              <a:lnSpc>
                <a:spcPts val="2015"/>
              </a:lnSpc>
            </a:pPr>
            <a:r>
              <a:rPr lang="en-US" sz="1550">
                <a:solidFill>
                  <a:srgbClr val="303642"/>
                </a:solidFill>
                <a:latin typeface="Poppins"/>
                <a:ea typeface="Poppins"/>
                <a:cs typeface="Poppins"/>
                <a:sym typeface="Poppins"/>
              </a:rPr>
              <a:t>160° fisheye, mounted rigidly ≈ 50 cm above the surface</a:t>
            </a:r>
          </a:p>
        </p:txBody>
      </p:sp>
      <p:sp>
        <p:nvSpPr>
          <p:cNvPr name="Freeform 16" id="16"/>
          <p:cNvSpPr/>
          <p:nvPr/>
        </p:nvSpPr>
        <p:spPr>
          <a:xfrm flipH="false" flipV="false" rot="0">
            <a:off x="1010241" y="4987881"/>
            <a:ext cx="7434453" cy="1051941"/>
          </a:xfrm>
          <a:custGeom>
            <a:avLst/>
            <a:gdLst/>
            <a:ahLst/>
            <a:cxnLst/>
            <a:rect r="r" b="b" t="t" l="l"/>
            <a:pathLst>
              <a:path h="1051941" w="7434453">
                <a:moveTo>
                  <a:pt x="0" y="0"/>
                </a:moveTo>
                <a:lnTo>
                  <a:pt x="7434453" y="0"/>
                </a:lnTo>
                <a:lnTo>
                  <a:pt x="7434453" y="1051941"/>
                </a:lnTo>
                <a:lnTo>
                  <a:pt x="0" y="105194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7" id="17"/>
          <p:cNvSpPr txBox="true"/>
          <p:nvPr/>
        </p:nvSpPr>
        <p:spPr>
          <a:xfrm rot="0">
            <a:off x="1316736" y="5127498"/>
            <a:ext cx="2331720" cy="514350"/>
          </a:xfrm>
          <a:prstGeom prst="rect">
            <a:avLst/>
          </a:prstGeom>
        </p:spPr>
        <p:txBody>
          <a:bodyPr anchor="t" rtlCol="false" tIns="0" lIns="0" bIns="0" rIns="0">
            <a:spAutoFit/>
          </a:bodyPr>
          <a:lstStyle/>
          <a:p>
            <a:pPr algn="l">
              <a:lnSpc>
                <a:spcPts val="2037"/>
              </a:lnSpc>
            </a:pPr>
            <a:r>
              <a:rPr lang="en-US" sz="1700" b="true">
                <a:solidFill>
                  <a:srgbClr val="1E40AF"/>
                </a:solidFill>
                <a:latin typeface="Poppins Bold"/>
                <a:ea typeface="Poppins Bold"/>
                <a:cs typeface="Poppins Bold"/>
                <a:sym typeface="Poppins Bold"/>
              </a:rPr>
              <a:t>Capture</a:t>
            </a:r>
          </a:p>
        </p:txBody>
      </p:sp>
      <p:sp>
        <p:nvSpPr>
          <p:cNvPr name="TextBox 18" id="18"/>
          <p:cNvSpPr txBox="true"/>
          <p:nvPr/>
        </p:nvSpPr>
        <p:spPr>
          <a:xfrm rot="0">
            <a:off x="3721608" y="5127498"/>
            <a:ext cx="4480560" cy="880110"/>
          </a:xfrm>
          <a:prstGeom prst="rect">
            <a:avLst/>
          </a:prstGeom>
        </p:spPr>
        <p:txBody>
          <a:bodyPr anchor="t" rtlCol="false" tIns="0" lIns="0" bIns="0" rIns="0">
            <a:spAutoFit/>
          </a:bodyPr>
          <a:lstStyle/>
          <a:p>
            <a:pPr algn="l">
              <a:lnSpc>
                <a:spcPts val="2015"/>
              </a:lnSpc>
            </a:pPr>
            <a:r>
              <a:rPr lang="en-US" sz="1550">
                <a:solidFill>
                  <a:srgbClr val="303642"/>
                </a:solidFill>
                <a:latin typeface="Poppins"/>
                <a:ea typeface="Poppins"/>
                <a:cs typeface="Poppins"/>
                <a:sym typeface="Poppins"/>
              </a:rPr>
              <a:t>1296 × 972 through Picamera2 — the binned full-field mode</a:t>
            </a:r>
          </a:p>
        </p:txBody>
      </p:sp>
      <p:sp>
        <p:nvSpPr>
          <p:cNvPr name="Freeform 19" id="19"/>
          <p:cNvSpPr/>
          <p:nvPr/>
        </p:nvSpPr>
        <p:spPr>
          <a:xfrm flipH="false" flipV="false" rot="0">
            <a:off x="1010241" y="6094305"/>
            <a:ext cx="7434453" cy="1051941"/>
          </a:xfrm>
          <a:custGeom>
            <a:avLst/>
            <a:gdLst/>
            <a:ahLst/>
            <a:cxnLst/>
            <a:rect r="r" b="b" t="t" l="l"/>
            <a:pathLst>
              <a:path h="1051941" w="7434453">
                <a:moveTo>
                  <a:pt x="0" y="0"/>
                </a:moveTo>
                <a:lnTo>
                  <a:pt x="7434453" y="0"/>
                </a:lnTo>
                <a:lnTo>
                  <a:pt x="7434453" y="1051941"/>
                </a:lnTo>
                <a:lnTo>
                  <a:pt x="0" y="105194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0" id="20"/>
          <p:cNvSpPr txBox="true"/>
          <p:nvPr/>
        </p:nvSpPr>
        <p:spPr>
          <a:xfrm rot="0">
            <a:off x="1316736" y="6233922"/>
            <a:ext cx="2331720" cy="514350"/>
          </a:xfrm>
          <a:prstGeom prst="rect">
            <a:avLst/>
          </a:prstGeom>
        </p:spPr>
        <p:txBody>
          <a:bodyPr anchor="t" rtlCol="false" tIns="0" lIns="0" bIns="0" rIns="0">
            <a:spAutoFit/>
          </a:bodyPr>
          <a:lstStyle/>
          <a:p>
            <a:pPr algn="l">
              <a:lnSpc>
                <a:spcPts val="2037"/>
              </a:lnSpc>
            </a:pPr>
            <a:r>
              <a:rPr lang="en-US" sz="1700" b="true">
                <a:solidFill>
                  <a:srgbClr val="1E40AF"/>
                </a:solidFill>
                <a:latin typeface="Poppins Bold"/>
                <a:ea typeface="Poppins Bold"/>
                <a:cs typeface="Poppins Bold"/>
                <a:sym typeface="Poppins Bold"/>
              </a:rPr>
              <a:t>Why binned</a:t>
            </a:r>
          </a:p>
        </p:txBody>
      </p:sp>
      <p:sp>
        <p:nvSpPr>
          <p:cNvPr name="TextBox 21" id="21"/>
          <p:cNvSpPr txBox="true"/>
          <p:nvPr/>
        </p:nvSpPr>
        <p:spPr>
          <a:xfrm rot="0">
            <a:off x="3721608" y="6233922"/>
            <a:ext cx="4480560" cy="880110"/>
          </a:xfrm>
          <a:prstGeom prst="rect">
            <a:avLst/>
          </a:prstGeom>
        </p:spPr>
        <p:txBody>
          <a:bodyPr anchor="t" rtlCol="false" tIns="0" lIns="0" bIns="0" rIns="0">
            <a:spAutoFit/>
          </a:bodyPr>
          <a:lstStyle/>
          <a:p>
            <a:pPr algn="l">
              <a:lnSpc>
                <a:spcPts val="2015"/>
              </a:lnSpc>
            </a:pPr>
            <a:r>
              <a:rPr lang="en-US" sz="1550">
                <a:solidFill>
                  <a:srgbClr val="303642"/>
                </a:solidFill>
                <a:latin typeface="Poppins"/>
                <a:ea typeface="Poppins"/>
                <a:cs typeface="Poppins"/>
                <a:sym typeface="Poppins"/>
              </a:rPr>
              <a:t>It keeps the whole 23 × 38 cm workspace in one frame, and the per-frame cost inside budget</a:t>
            </a:r>
          </a:p>
        </p:txBody>
      </p:sp>
      <p:sp>
        <p:nvSpPr>
          <p:cNvPr name="Freeform 22" id="22"/>
          <p:cNvSpPr/>
          <p:nvPr/>
        </p:nvSpPr>
        <p:spPr>
          <a:xfrm flipH="false" flipV="false" rot="0">
            <a:off x="1010241" y="7200729"/>
            <a:ext cx="7434453" cy="1051941"/>
          </a:xfrm>
          <a:custGeom>
            <a:avLst/>
            <a:gdLst/>
            <a:ahLst/>
            <a:cxnLst/>
            <a:rect r="r" b="b" t="t" l="l"/>
            <a:pathLst>
              <a:path h="1051941" w="7434453">
                <a:moveTo>
                  <a:pt x="0" y="0"/>
                </a:moveTo>
                <a:lnTo>
                  <a:pt x="7434453" y="0"/>
                </a:lnTo>
                <a:lnTo>
                  <a:pt x="7434453" y="1051941"/>
                </a:lnTo>
                <a:lnTo>
                  <a:pt x="0" y="105194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3" id="23"/>
          <p:cNvSpPr txBox="true"/>
          <p:nvPr/>
        </p:nvSpPr>
        <p:spPr>
          <a:xfrm rot="0">
            <a:off x="1316736" y="7340346"/>
            <a:ext cx="2331720" cy="514350"/>
          </a:xfrm>
          <a:prstGeom prst="rect">
            <a:avLst/>
          </a:prstGeom>
        </p:spPr>
        <p:txBody>
          <a:bodyPr anchor="t" rtlCol="false" tIns="0" lIns="0" bIns="0" rIns="0">
            <a:spAutoFit/>
          </a:bodyPr>
          <a:lstStyle/>
          <a:p>
            <a:pPr algn="l">
              <a:lnSpc>
                <a:spcPts val="2037"/>
              </a:lnSpc>
            </a:pPr>
            <a:r>
              <a:rPr lang="en-US" sz="1700" b="true">
                <a:solidFill>
                  <a:srgbClr val="1E40AF"/>
                </a:solidFill>
                <a:latin typeface="Poppins Bold"/>
                <a:ea typeface="Poppins Bold"/>
                <a:cs typeface="Poppins Bold"/>
                <a:sym typeface="Poppins Bold"/>
              </a:rPr>
              <a:t>Lens model</a:t>
            </a:r>
          </a:p>
        </p:txBody>
      </p:sp>
      <p:sp>
        <p:nvSpPr>
          <p:cNvPr name="TextBox 24" id="24"/>
          <p:cNvSpPr txBox="true"/>
          <p:nvPr/>
        </p:nvSpPr>
        <p:spPr>
          <a:xfrm rot="0">
            <a:off x="3721608" y="7340346"/>
            <a:ext cx="4480560" cy="880110"/>
          </a:xfrm>
          <a:prstGeom prst="rect">
            <a:avLst/>
          </a:prstGeom>
        </p:spPr>
        <p:txBody>
          <a:bodyPr anchor="t" rtlCol="false" tIns="0" lIns="0" bIns="0" rIns="0">
            <a:spAutoFit/>
          </a:bodyPr>
          <a:lstStyle/>
          <a:p>
            <a:pPr algn="l">
              <a:lnSpc>
                <a:spcPts val="2015"/>
              </a:lnSpc>
            </a:pPr>
            <a:r>
              <a:rPr lang="en-US" sz="1550">
                <a:solidFill>
                  <a:srgbClr val="303642"/>
                </a:solidFill>
                <a:latin typeface="Poppins"/>
                <a:ea typeface="Poppins"/>
                <a:cs typeface="Poppins"/>
                <a:sym typeface="Poppins"/>
              </a:rPr>
              <a:t>Equidistant, 120° output — tuned by eye, not checkerboard-calibrated</a:t>
            </a:r>
          </a:p>
        </p:txBody>
      </p:sp>
      <p:grpSp>
        <p:nvGrpSpPr>
          <p:cNvPr name="Group 25" id="25"/>
          <p:cNvGrpSpPr/>
          <p:nvPr/>
        </p:nvGrpSpPr>
        <p:grpSpPr>
          <a:xfrm rot="0">
            <a:off x="1024128" y="8348472"/>
            <a:ext cx="7406640" cy="1572768"/>
            <a:chOff x="0" y="0"/>
            <a:chExt cx="9875520" cy="2097024"/>
          </a:xfrm>
        </p:grpSpPr>
        <p:sp>
          <p:nvSpPr>
            <p:cNvPr name="Freeform 26" id="26"/>
            <p:cNvSpPr/>
            <p:nvPr/>
          </p:nvSpPr>
          <p:spPr>
            <a:xfrm flipH="false" flipV="false" rot="0">
              <a:off x="0" y="0"/>
              <a:ext cx="9875520" cy="2097024"/>
            </a:xfrm>
            <a:custGeom>
              <a:avLst/>
              <a:gdLst/>
              <a:ahLst/>
              <a:cxnLst/>
              <a:rect r="r" b="b" t="t" l="l"/>
              <a:pathLst>
                <a:path h="2097024" w="9875520">
                  <a:moveTo>
                    <a:pt x="0" y="365760"/>
                  </a:moveTo>
                  <a:cubicBezTo>
                    <a:pt x="0" y="163703"/>
                    <a:pt x="163703" y="0"/>
                    <a:pt x="365760" y="0"/>
                  </a:cubicBezTo>
                  <a:lnTo>
                    <a:pt x="9509760" y="0"/>
                  </a:lnTo>
                  <a:cubicBezTo>
                    <a:pt x="9711817" y="0"/>
                    <a:pt x="9875520" y="163703"/>
                    <a:pt x="9875520" y="365760"/>
                  </a:cubicBezTo>
                  <a:lnTo>
                    <a:pt x="9875520" y="1731264"/>
                  </a:lnTo>
                  <a:cubicBezTo>
                    <a:pt x="9875520" y="1933321"/>
                    <a:pt x="9711817" y="2097024"/>
                    <a:pt x="9509760" y="2097024"/>
                  </a:cubicBezTo>
                  <a:lnTo>
                    <a:pt x="365760" y="2097024"/>
                  </a:lnTo>
                  <a:cubicBezTo>
                    <a:pt x="163703" y="2097024"/>
                    <a:pt x="0" y="1933321"/>
                    <a:pt x="0" y="1731264"/>
                  </a:cubicBezTo>
                  <a:close/>
                </a:path>
              </a:pathLst>
            </a:custGeom>
            <a:solidFill>
              <a:srgbClr val="EEF1F8"/>
            </a:solidFill>
          </p:spPr>
        </p:sp>
      </p:grpSp>
      <p:sp>
        <p:nvSpPr>
          <p:cNvPr name="TextBox 27" id="27"/>
          <p:cNvSpPr txBox="true"/>
          <p:nvPr/>
        </p:nvSpPr>
        <p:spPr>
          <a:xfrm rot="0">
            <a:off x="1435608" y="8426958"/>
            <a:ext cx="6583680" cy="552450"/>
          </a:xfrm>
          <a:prstGeom prst="rect">
            <a:avLst/>
          </a:prstGeom>
        </p:spPr>
        <p:txBody>
          <a:bodyPr anchor="t" rtlCol="false" tIns="0" lIns="0" bIns="0" rIns="0">
            <a:spAutoFit/>
          </a:bodyPr>
          <a:lstStyle/>
          <a:p>
            <a:pPr algn="l">
              <a:lnSpc>
                <a:spcPts val="3078"/>
              </a:lnSpc>
            </a:pPr>
            <a:r>
              <a:rPr lang="en-US" sz="2199" b="true">
                <a:solidFill>
                  <a:srgbClr val="1E40AF"/>
                </a:solidFill>
                <a:latin typeface="League Spartan"/>
                <a:ea typeface="League Spartan"/>
                <a:cs typeface="League Spartan"/>
                <a:sym typeface="League Spartan"/>
              </a:rPr>
              <a:t>THE TWO COSTS</a:t>
            </a:r>
          </a:p>
        </p:txBody>
      </p:sp>
      <p:sp>
        <p:nvSpPr>
          <p:cNvPr name="TextBox 28" id="28"/>
          <p:cNvSpPr txBox="true"/>
          <p:nvPr/>
        </p:nvSpPr>
        <p:spPr>
          <a:xfrm rot="0">
            <a:off x="1435608" y="8884920"/>
            <a:ext cx="6583680" cy="990600"/>
          </a:xfrm>
          <a:prstGeom prst="rect">
            <a:avLst/>
          </a:prstGeom>
        </p:spPr>
        <p:txBody>
          <a:bodyPr anchor="t" rtlCol="false" tIns="0" lIns="0" bIns="0" rIns="0">
            <a:spAutoFit/>
          </a:bodyPr>
          <a:lstStyle/>
          <a:p>
            <a:pPr algn="l" marL="271462" indent="-90488" lvl="2">
              <a:lnSpc>
                <a:spcPts val="2025"/>
              </a:lnSpc>
              <a:buFont typeface="Arial"/>
              <a:buChar char="⚬"/>
            </a:pPr>
            <a:r>
              <a:rPr lang="en-US" sz="1500">
                <a:solidFill>
                  <a:srgbClr val="303642"/>
                </a:solidFill>
                <a:latin typeface="Poppins"/>
                <a:ea typeface="Poppins"/>
                <a:cs typeface="Poppins"/>
                <a:sym typeface="Poppins"/>
              </a:rPr>
              <a:t>Severe barrel distortion — the aluminium rails are straight on the machine and curved in the image</a:t>
            </a:r>
          </a:p>
          <a:p>
            <a:pPr algn="l" marL="271462" indent="-90488" lvl="2">
              <a:lnSpc>
                <a:spcPts val="2025"/>
              </a:lnSpc>
              <a:buFont typeface="Arial"/>
              <a:buChar char="⚬"/>
            </a:pPr>
            <a:r>
              <a:rPr lang="en-US" sz="1500">
                <a:solidFill>
                  <a:srgbClr val="303642"/>
                </a:solidFill>
                <a:latin typeface="Poppins"/>
                <a:ea typeface="Poppins"/>
                <a:cs typeface="Poppins"/>
                <a:sym typeface="Poppins"/>
              </a:rPr>
              <a:t>A colour cast strong enough to be a functional fault, not a cosmetic one</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THE VISION PIPELINE</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ONE PROCESS OWNS THE CAMERA; ONE FIXED ROUTE</a:t>
            </a:r>
          </a:p>
        </p:txBody>
      </p:sp>
      <p:sp>
        <p:nvSpPr>
          <p:cNvPr name="Freeform 6" id="6"/>
          <p:cNvSpPr/>
          <p:nvPr/>
        </p:nvSpPr>
        <p:spPr>
          <a:xfrm flipH="false" flipV="false" rot="0">
            <a:off x="4850721" y="2866473"/>
            <a:ext cx="8586597" cy="4508373"/>
          </a:xfrm>
          <a:custGeom>
            <a:avLst/>
            <a:gdLst/>
            <a:ahLst/>
            <a:cxnLst/>
            <a:rect r="r" b="b" t="t" l="l"/>
            <a:pathLst>
              <a:path h="4508373" w="8586597">
                <a:moveTo>
                  <a:pt x="0" y="0"/>
                </a:moveTo>
                <a:lnTo>
                  <a:pt x="8586597" y="0"/>
                </a:lnTo>
                <a:lnTo>
                  <a:pt x="8586597" y="4508373"/>
                </a:lnTo>
                <a:lnTo>
                  <a:pt x="0" y="450837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5065776" y="3081528"/>
            <a:ext cx="8156448" cy="4078224"/>
            <a:chOff x="0" y="0"/>
            <a:chExt cx="10875264" cy="5437632"/>
          </a:xfrm>
        </p:grpSpPr>
        <p:sp>
          <p:nvSpPr>
            <p:cNvPr name="Freeform 8" id="8"/>
            <p:cNvSpPr/>
            <p:nvPr/>
          </p:nvSpPr>
          <p:spPr>
            <a:xfrm flipH="false" flipV="false" rot="0">
              <a:off x="0" y="0"/>
              <a:ext cx="10875264" cy="5437632"/>
            </a:xfrm>
            <a:custGeom>
              <a:avLst/>
              <a:gdLst/>
              <a:ahLst/>
              <a:cxnLst/>
              <a:rect r="r" b="b" t="t" l="l"/>
              <a:pathLst>
                <a:path h="5437632" w="10875264">
                  <a:moveTo>
                    <a:pt x="0" y="0"/>
                  </a:moveTo>
                  <a:lnTo>
                    <a:pt x="10875264" y="0"/>
                  </a:lnTo>
                  <a:lnTo>
                    <a:pt x="10875264" y="5437632"/>
                  </a:lnTo>
                  <a:lnTo>
                    <a:pt x="0" y="5437632"/>
                  </a:lnTo>
                  <a:lnTo>
                    <a:pt x="0" y="0"/>
                  </a:lnTo>
                  <a:close/>
                </a:path>
              </a:pathLst>
            </a:custGeom>
            <a:blipFill>
              <a:blip r:embed="rId5"/>
              <a:stretch>
                <a:fillRect l="0" t="-46" r="0" b="-46"/>
              </a:stretch>
            </a:blipFill>
          </p:spPr>
        </p:sp>
      </p:grpSp>
      <p:sp>
        <p:nvSpPr>
          <p:cNvPr name="Freeform 9" id="9"/>
          <p:cNvSpPr/>
          <p:nvPr/>
        </p:nvSpPr>
        <p:spPr>
          <a:xfrm flipH="false" flipV="false" rot="0">
            <a:off x="1010241" y="7621353"/>
            <a:ext cx="5258086" cy="1947958"/>
          </a:xfrm>
          <a:custGeom>
            <a:avLst/>
            <a:gdLst/>
            <a:ahLst/>
            <a:cxnLst/>
            <a:rect r="r" b="b" t="t" l="l"/>
            <a:pathLst>
              <a:path h="1947958" w="5258086">
                <a:moveTo>
                  <a:pt x="0" y="0"/>
                </a:moveTo>
                <a:lnTo>
                  <a:pt x="5258085" y="0"/>
                </a:lnTo>
                <a:lnTo>
                  <a:pt x="5258085" y="1947957"/>
                </a:lnTo>
                <a:lnTo>
                  <a:pt x="0" y="194795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1316736" y="7770114"/>
            <a:ext cx="4645152" cy="697230"/>
          </a:xfrm>
          <a:prstGeom prst="rect">
            <a:avLst/>
          </a:prstGeom>
        </p:spPr>
        <p:txBody>
          <a:bodyPr anchor="t" rtlCol="false" tIns="0" lIns="0" bIns="0" rIns="0">
            <a:spAutoFit/>
          </a:bodyPr>
          <a:lstStyle/>
          <a:p>
            <a:pPr algn="l">
              <a:lnSpc>
                <a:spcPts val="2037"/>
              </a:lnSpc>
            </a:pPr>
            <a:r>
              <a:rPr lang="en-US" sz="1700" b="true">
                <a:solidFill>
                  <a:srgbClr val="1E40AF"/>
                </a:solidFill>
                <a:latin typeface="Poppins Bold"/>
                <a:ea typeface="Poppins Bold"/>
                <a:cs typeface="Poppins Bold"/>
                <a:sym typeface="Poppins Bold"/>
              </a:rPr>
              <a:t>Colour correction runs once, at the captured frame</a:t>
            </a:r>
          </a:p>
        </p:txBody>
      </p:sp>
      <p:sp>
        <p:nvSpPr>
          <p:cNvPr name="TextBox 11" id="11"/>
          <p:cNvSpPr txBox="true"/>
          <p:nvPr/>
        </p:nvSpPr>
        <p:spPr>
          <a:xfrm rot="0">
            <a:off x="1316736" y="8409432"/>
            <a:ext cx="4645152" cy="990600"/>
          </a:xfrm>
          <a:prstGeom prst="rect">
            <a:avLst/>
          </a:prstGeom>
        </p:spPr>
        <p:txBody>
          <a:bodyPr anchor="t" rtlCol="false" tIns="0" lIns="0" bIns="0" rIns="0">
            <a:spAutoFit/>
          </a:bodyPr>
          <a:lstStyle/>
          <a:p>
            <a:pPr algn="l">
              <a:lnSpc>
                <a:spcPts val="1820"/>
              </a:lnSpc>
            </a:pPr>
            <a:r>
              <a:rPr lang="en-US" sz="1400">
                <a:solidFill>
                  <a:srgbClr val="303642"/>
                </a:solidFill>
                <a:latin typeface="Poppins"/>
                <a:ea typeface="Poppins"/>
                <a:cs typeface="Poppins"/>
                <a:sym typeface="Poppins"/>
              </a:rPr>
              <a:t>Applied immediately after orientation and before every detector, so every tool in the system sees identical pixels. Colour is deliberately not part of the saved projection identity.</a:t>
            </a:r>
          </a:p>
        </p:txBody>
      </p:sp>
      <p:sp>
        <p:nvSpPr>
          <p:cNvPr name="Freeform 12" id="12"/>
          <p:cNvSpPr/>
          <p:nvPr/>
        </p:nvSpPr>
        <p:spPr>
          <a:xfrm flipH="false" flipV="false" rot="0">
            <a:off x="6514929" y="7621353"/>
            <a:ext cx="5258086" cy="1947958"/>
          </a:xfrm>
          <a:custGeom>
            <a:avLst/>
            <a:gdLst/>
            <a:ahLst/>
            <a:cxnLst/>
            <a:rect r="r" b="b" t="t" l="l"/>
            <a:pathLst>
              <a:path h="1947958" w="5258086">
                <a:moveTo>
                  <a:pt x="0" y="0"/>
                </a:moveTo>
                <a:lnTo>
                  <a:pt x="5258085" y="0"/>
                </a:lnTo>
                <a:lnTo>
                  <a:pt x="5258085" y="1947957"/>
                </a:lnTo>
                <a:lnTo>
                  <a:pt x="0" y="194795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6821424" y="7770114"/>
            <a:ext cx="4645152" cy="697230"/>
          </a:xfrm>
          <a:prstGeom prst="rect">
            <a:avLst/>
          </a:prstGeom>
        </p:spPr>
        <p:txBody>
          <a:bodyPr anchor="t" rtlCol="false" tIns="0" lIns="0" bIns="0" rIns="0">
            <a:spAutoFit/>
          </a:bodyPr>
          <a:lstStyle/>
          <a:p>
            <a:pPr algn="l">
              <a:lnSpc>
                <a:spcPts val="2037"/>
              </a:lnSpc>
            </a:pPr>
            <a:r>
              <a:rPr lang="en-US" sz="1700" b="true">
                <a:solidFill>
                  <a:srgbClr val="1E40AF"/>
                </a:solidFill>
                <a:latin typeface="Poppins Bold"/>
                <a:ea typeface="Poppins Bold"/>
                <a:cs typeface="Poppins Bold"/>
                <a:sym typeface="Poppins Bold"/>
              </a:rPr>
              <a:t>Detection runs on a background worker</a:t>
            </a:r>
          </a:p>
        </p:txBody>
      </p:sp>
      <p:sp>
        <p:nvSpPr>
          <p:cNvPr name="TextBox 14" id="14"/>
          <p:cNvSpPr txBox="true"/>
          <p:nvPr/>
        </p:nvSpPr>
        <p:spPr>
          <a:xfrm rot="0">
            <a:off x="6821424" y="8409432"/>
            <a:ext cx="4645152" cy="990600"/>
          </a:xfrm>
          <a:prstGeom prst="rect">
            <a:avLst/>
          </a:prstGeom>
        </p:spPr>
        <p:txBody>
          <a:bodyPr anchor="t" rtlCol="false" tIns="0" lIns="0" bIns="0" rIns="0">
            <a:spAutoFit/>
          </a:bodyPr>
          <a:lstStyle/>
          <a:p>
            <a:pPr algn="l">
              <a:lnSpc>
                <a:spcPts val="1820"/>
              </a:lnSpc>
            </a:pPr>
            <a:r>
              <a:rPr lang="en-US" sz="1400">
                <a:solidFill>
                  <a:srgbClr val="303642"/>
                </a:solidFill>
                <a:latin typeface="Poppins"/>
                <a:ea typeface="Poppins"/>
                <a:cs typeface="Poppins"/>
                <a:sym typeface="Poppins"/>
              </a:rPr>
              <a:t>At a lower rate than the video, with the main loop drawing the last completed result. A slow analysis can never stall the stream.</a:t>
            </a:r>
          </a:p>
        </p:txBody>
      </p:sp>
      <p:sp>
        <p:nvSpPr>
          <p:cNvPr name="Freeform 15" id="15"/>
          <p:cNvSpPr/>
          <p:nvPr/>
        </p:nvSpPr>
        <p:spPr>
          <a:xfrm flipH="false" flipV="false" rot="0">
            <a:off x="12019617" y="7621353"/>
            <a:ext cx="5258086" cy="1947958"/>
          </a:xfrm>
          <a:custGeom>
            <a:avLst/>
            <a:gdLst/>
            <a:ahLst/>
            <a:cxnLst/>
            <a:rect r="r" b="b" t="t" l="l"/>
            <a:pathLst>
              <a:path h="1947958" w="5258086">
                <a:moveTo>
                  <a:pt x="0" y="0"/>
                </a:moveTo>
                <a:lnTo>
                  <a:pt x="5258085" y="0"/>
                </a:lnTo>
                <a:lnTo>
                  <a:pt x="5258085" y="1947957"/>
                </a:lnTo>
                <a:lnTo>
                  <a:pt x="0" y="194795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6" id="16"/>
          <p:cNvSpPr txBox="true"/>
          <p:nvPr/>
        </p:nvSpPr>
        <p:spPr>
          <a:xfrm rot="0">
            <a:off x="12326112" y="7770114"/>
            <a:ext cx="4645152" cy="697230"/>
          </a:xfrm>
          <a:prstGeom prst="rect">
            <a:avLst/>
          </a:prstGeom>
        </p:spPr>
        <p:txBody>
          <a:bodyPr anchor="t" rtlCol="false" tIns="0" lIns="0" bIns="0" rIns="0">
            <a:spAutoFit/>
          </a:bodyPr>
          <a:lstStyle/>
          <a:p>
            <a:pPr algn="l">
              <a:lnSpc>
                <a:spcPts val="2037"/>
              </a:lnSpc>
            </a:pPr>
            <a:r>
              <a:rPr lang="en-US" sz="1700" b="true">
                <a:solidFill>
                  <a:srgbClr val="1E40AF"/>
                </a:solidFill>
                <a:latin typeface="Poppins Bold"/>
                <a:ea typeface="Poppins Bold"/>
                <a:cs typeface="Poppins Bold"/>
                <a:sym typeface="Poppins Bold"/>
              </a:rPr>
              <a:t>The Pi picks the cell; the firmware turns it into steps</a:t>
            </a:r>
          </a:p>
        </p:txBody>
      </p:sp>
      <p:sp>
        <p:nvSpPr>
          <p:cNvPr name="TextBox 17" id="17"/>
          <p:cNvSpPr txBox="true"/>
          <p:nvPr/>
        </p:nvSpPr>
        <p:spPr>
          <a:xfrm rot="0">
            <a:off x="12326112" y="8409432"/>
            <a:ext cx="4645152" cy="990600"/>
          </a:xfrm>
          <a:prstGeom prst="rect">
            <a:avLst/>
          </a:prstGeom>
        </p:spPr>
        <p:txBody>
          <a:bodyPr anchor="t" rtlCol="false" tIns="0" lIns="0" bIns="0" rIns="0">
            <a:spAutoFit/>
          </a:bodyPr>
          <a:lstStyle/>
          <a:p>
            <a:pPr algn="l">
              <a:lnSpc>
                <a:spcPts val="1820"/>
              </a:lnSpc>
            </a:pPr>
            <a:r>
              <a:rPr lang="en-US" sz="1400">
                <a:solidFill>
                  <a:srgbClr val="303642"/>
                </a:solidFill>
                <a:latin typeface="Poppins"/>
                <a:ea typeface="Poppins"/>
                <a:cs typeface="Poppins"/>
                <a:sym typeface="Poppins"/>
              </a:rPr>
              <a:t>The saved homography converts a pixel to physical centimetres and then to a [col, row]. The Pi never needs a motor step to draw or select one.</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BLOCK DETECTION</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A HYPOTHESIS, THEN AN ANSWER — THREE LAYERS</a:t>
            </a:r>
          </a:p>
        </p:txBody>
      </p:sp>
      <p:sp>
        <p:nvSpPr>
          <p:cNvPr name="Freeform 6" id="6"/>
          <p:cNvSpPr/>
          <p:nvPr/>
        </p:nvSpPr>
        <p:spPr>
          <a:xfrm flipH="false" flipV="false" rot="0">
            <a:off x="3141536" y="2775033"/>
            <a:ext cx="6189345" cy="3822478"/>
          </a:xfrm>
          <a:custGeom>
            <a:avLst/>
            <a:gdLst/>
            <a:ahLst/>
            <a:cxnLst/>
            <a:rect r="r" b="b" t="t" l="l"/>
            <a:pathLst>
              <a:path h="3822478" w="6189345">
                <a:moveTo>
                  <a:pt x="0" y="0"/>
                </a:moveTo>
                <a:lnTo>
                  <a:pt x="6189344" y="0"/>
                </a:lnTo>
                <a:lnTo>
                  <a:pt x="6189344" y="3822477"/>
                </a:lnTo>
                <a:lnTo>
                  <a:pt x="0" y="382247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3356591" y="2990088"/>
            <a:ext cx="5759196" cy="3392424"/>
            <a:chOff x="0" y="0"/>
            <a:chExt cx="7678928" cy="4523232"/>
          </a:xfrm>
        </p:grpSpPr>
        <p:sp>
          <p:nvSpPr>
            <p:cNvPr name="Freeform 8" id="8"/>
            <p:cNvSpPr/>
            <p:nvPr/>
          </p:nvSpPr>
          <p:spPr>
            <a:xfrm flipH="false" flipV="false" rot="0">
              <a:off x="0" y="0"/>
              <a:ext cx="7678928" cy="4523232"/>
            </a:xfrm>
            <a:custGeom>
              <a:avLst/>
              <a:gdLst/>
              <a:ahLst/>
              <a:cxnLst/>
              <a:rect r="r" b="b" t="t" l="l"/>
              <a:pathLst>
                <a:path h="4523232" w="7678928">
                  <a:moveTo>
                    <a:pt x="0" y="0"/>
                  </a:moveTo>
                  <a:lnTo>
                    <a:pt x="7678928" y="0"/>
                  </a:lnTo>
                  <a:lnTo>
                    <a:pt x="7678928" y="4523232"/>
                  </a:lnTo>
                  <a:lnTo>
                    <a:pt x="0" y="4523232"/>
                  </a:lnTo>
                  <a:lnTo>
                    <a:pt x="0" y="0"/>
                  </a:lnTo>
                  <a:close/>
                </a:path>
              </a:pathLst>
            </a:custGeom>
            <a:blipFill>
              <a:blip r:embed="rId5"/>
              <a:stretch>
                <a:fillRect l="0" t="0" r="0" b="0"/>
              </a:stretch>
            </a:blipFill>
          </p:spPr>
        </p:sp>
      </p:grpSp>
      <p:sp>
        <p:nvSpPr>
          <p:cNvPr name="TextBox 9" id="9"/>
          <p:cNvSpPr txBox="true"/>
          <p:nvPr/>
        </p:nvSpPr>
        <p:spPr>
          <a:xfrm rot="0">
            <a:off x="1024128" y="6645402"/>
            <a:ext cx="10424160" cy="788670"/>
          </a:xfrm>
          <a:prstGeom prst="rect">
            <a:avLst/>
          </a:prstGeom>
        </p:spPr>
        <p:txBody>
          <a:bodyPr anchor="t" rtlCol="false" tIns="0" lIns="0" bIns="0" rIns="0">
            <a:spAutoFit/>
          </a:bodyPr>
          <a:lstStyle/>
          <a:p>
            <a:pPr algn="ctr">
              <a:lnSpc>
                <a:spcPts val="2145"/>
              </a:lnSpc>
            </a:pPr>
            <a:r>
              <a:rPr lang="en-US" sz="1650">
                <a:solidFill>
                  <a:srgbClr val="5A6170"/>
                </a:solidFill>
                <a:latin typeface="Poppins"/>
                <a:ea typeface="Poppins"/>
                <a:cs typeface="Poppins"/>
                <a:sym typeface="Poppins"/>
              </a:rPr>
              <a:t>Ten blocks deliberately off the lattice — all ten found, everything else rejected</a:t>
            </a:r>
          </a:p>
        </p:txBody>
      </p:sp>
      <p:grpSp>
        <p:nvGrpSpPr>
          <p:cNvPr name="Group 10" id="10"/>
          <p:cNvGrpSpPr/>
          <p:nvPr/>
        </p:nvGrpSpPr>
        <p:grpSpPr>
          <a:xfrm rot="0">
            <a:off x="11795760" y="2788920"/>
            <a:ext cx="694944" cy="694944"/>
            <a:chOff x="0" y="0"/>
            <a:chExt cx="926592" cy="926592"/>
          </a:xfrm>
        </p:grpSpPr>
        <p:sp>
          <p:nvSpPr>
            <p:cNvPr name="Freeform 11" id="11"/>
            <p:cNvSpPr/>
            <p:nvPr/>
          </p:nvSpPr>
          <p:spPr>
            <a:xfrm flipH="false" flipV="false" rot="0">
              <a:off x="0" y="0"/>
              <a:ext cx="926592" cy="926592"/>
            </a:xfrm>
            <a:custGeom>
              <a:avLst/>
              <a:gdLst/>
              <a:ahLst/>
              <a:cxnLst/>
              <a:rect r="r" b="b" t="t" l="l"/>
              <a:pathLst>
                <a:path h="926592" w="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1E40AF"/>
            </a:solidFill>
          </p:spPr>
        </p:sp>
      </p:grpSp>
      <p:sp>
        <p:nvSpPr>
          <p:cNvPr name="TextBox 12" id="12"/>
          <p:cNvSpPr txBox="true"/>
          <p:nvPr/>
        </p:nvSpPr>
        <p:spPr>
          <a:xfrm rot="0">
            <a:off x="11795760" y="2986659"/>
            <a:ext cx="694944" cy="637794"/>
          </a:xfrm>
          <a:prstGeom prst="rect">
            <a:avLst/>
          </a:prstGeom>
        </p:spPr>
        <p:txBody>
          <a:bodyPr anchor="t" rtlCol="false" tIns="0" lIns="0" bIns="0" rIns="0">
            <a:spAutoFit/>
          </a:bodyPr>
          <a:lstStyle/>
          <a:p>
            <a:pPr algn="ctr">
              <a:lnSpc>
                <a:spcPts val="2970"/>
              </a:lnSpc>
            </a:pPr>
            <a:r>
              <a:rPr lang="en-US" sz="2700">
                <a:solidFill>
                  <a:srgbClr val="FFFFFF"/>
                </a:solidFill>
                <a:latin typeface="League Spartan"/>
                <a:ea typeface="League Spartan"/>
                <a:cs typeface="League Spartan"/>
                <a:sym typeface="League Spartan"/>
              </a:rPr>
              <a:t>1</a:t>
            </a:r>
          </a:p>
        </p:txBody>
      </p:sp>
      <p:sp>
        <p:nvSpPr>
          <p:cNvPr name="TextBox 13" id="13"/>
          <p:cNvSpPr txBox="true"/>
          <p:nvPr/>
        </p:nvSpPr>
        <p:spPr>
          <a:xfrm rot="0">
            <a:off x="12673584" y="2750058"/>
            <a:ext cx="4590288" cy="514350"/>
          </a:xfrm>
          <a:prstGeom prst="rect">
            <a:avLst/>
          </a:prstGeom>
        </p:spPr>
        <p:txBody>
          <a:bodyPr anchor="t" rtlCol="false" tIns="0" lIns="0" bIns="0" rIns="0">
            <a:spAutoFit/>
          </a:bodyPr>
          <a:lstStyle/>
          <a:p>
            <a:pPr algn="l">
              <a:lnSpc>
                <a:spcPts val="2400"/>
              </a:lnSpc>
            </a:pPr>
            <a:r>
              <a:rPr lang="en-US" sz="2000" b="true">
                <a:solidFill>
                  <a:srgbClr val="000000"/>
                </a:solidFill>
                <a:latin typeface="Poppins Bold"/>
                <a:ea typeface="Poppins Bold"/>
                <a:cs typeface="Poppins Bold"/>
                <a:sym typeface="Poppins Bold"/>
              </a:rPr>
              <a:t>Segmentation</a:t>
            </a:r>
          </a:p>
        </p:txBody>
      </p:sp>
      <p:sp>
        <p:nvSpPr>
          <p:cNvPr name="TextBox 14" id="14"/>
          <p:cNvSpPr txBox="true"/>
          <p:nvPr/>
        </p:nvSpPr>
        <p:spPr>
          <a:xfrm rot="0">
            <a:off x="12673584" y="3225546"/>
            <a:ext cx="4590288" cy="1337310"/>
          </a:xfrm>
          <a:prstGeom prst="rect">
            <a:avLst/>
          </a:prstGeom>
        </p:spPr>
        <p:txBody>
          <a:bodyPr anchor="t" rtlCol="false" tIns="0" lIns="0" bIns="0" rIns="0">
            <a:spAutoFit/>
          </a:bodyPr>
          <a:lstStyle/>
          <a:p>
            <a:pPr algn="l">
              <a:lnSpc>
                <a:spcPts val="2015"/>
              </a:lnSpc>
            </a:pPr>
            <a:r>
              <a:rPr lang="en-US" sz="1550">
                <a:solidFill>
                  <a:srgbClr val="303642"/>
                </a:solidFill>
                <a:latin typeface="Poppins"/>
                <a:ea typeface="Poppins"/>
                <a:cs typeface="Poppins"/>
                <a:sym typeface="Poppins"/>
              </a:rPr>
              <a:t>Warm material by red-minus-blue and red-minus-green, never by brightness — the work surface is overexposed, so a brightness cutoff selects the table and not the blocks.</a:t>
            </a:r>
          </a:p>
        </p:txBody>
      </p:sp>
      <p:grpSp>
        <p:nvGrpSpPr>
          <p:cNvPr name="Group 15" id="15"/>
          <p:cNvGrpSpPr/>
          <p:nvPr/>
        </p:nvGrpSpPr>
        <p:grpSpPr>
          <a:xfrm rot="0">
            <a:off x="11795760" y="4480560"/>
            <a:ext cx="694944" cy="694944"/>
            <a:chOff x="0" y="0"/>
            <a:chExt cx="926592" cy="926592"/>
          </a:xfrm>
        </p:grpSpPr>
        <p:sp>
          <p:nvSpPr>
            <p:cNvPr name="Freeform 16" id="16"/>
            <p:cNvSpPr/>
            <p:nvPr/>
          </p:nvSpPr>
          <p:spPr>
            <a:xfrm flipH="false" flipV="false" rot="0">
              <a:off x="0" y="0"/>
              <a:ext cx="926592" cy="926592"/>
            </a:xfrm>
            <a:custGeom>
              <a:avLst/>
              <a:gdLst/>
              <a:ahLst/>
              <a:cxnLst/>
              <a:rect r="r" b="b" t="t" l="l"/>
              <a:pathLst>
                <a:path h="926592" w="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1E40AF"/>
            </a:solidFill>
          </p:spPr>
        </p:sp>
      </p:grpSp>
      <p:sp>
        <p:nvSpPr>
          <p:cNvPr name="TextBox 17" id="17"/>
          <p:cNvSpPr txBox="true"/>
          <p:nvPr/>
        </p:nvSpPr>
        <p:spPr>
          <a:xfrm rot="0">
            <a:off x="11795760" y="4678299"/>
            <a:ext cx="694944" cy="637794"/>
          </a:xfrm>
          <a:prstGeom prst="rect">
            <a:avLst/>
          </a:prstGeom>
        </p:spPr>
        <p:txBody>
          <a:bodyPr anchor="t" rtlCol="false" tIns="0" lIns="0" bIns="0" rIns="0">
            <a:spAutoFit/>
          </a:bodyPr>
          <a:lstStyle/>
          <a:p>
            <a:pPr algn="ctr">
              <a:lnSpc>
                <a:spcPts val="2970"/>
              </a:lnSpc>
            </a:pPr>
            <a:r>
              <a:rPr lang="en-US" sz="2700">
                <a:solidFill>
                  <a:srgbClr val="FFFFFF"/>
                </a:solidFill>
                <a:latin typeface="League Spartan"/>
                <a:ea typeface="League Spartan"/>
                <a:cs typeface="League Spartan"/>
                <a:sym typeface="League Spartan"/>
              </a:rPr>
              <a:t>2</a:t>
            </a:r>
          </a:p>
        </p:txBody>
      </p:sp>
      <p:sp>
        <p:nvSpPr>
          <p:cNvPr name="TextBox 18" id="18"/>
          <p:cNvSpPr txBox="true"/>
          <p:nvPr/>
        </p:nvSpPr>
        <p:spPr>
          <a:xfrm rot="0">
            <a:off x="12673584" y="4441698"/>
            <a:ext cx="4590288" cy="514350"/>
          </a:xfrm>
          <a:prstGeom prst="rect">
            <a:avLst/>
          </a:prstGeom>
        </p:spPr>
        <p:txBody>
          <a:bodyPr anchor="t" rtlCol="false" tIns="0" lIns="0" bIns="0" rIns="0">
            <a:spAutoFit/>
          </a:bodyPr>
          <a:lstStyle/>
          <a:p>
            <a:pPr algn="l">
              <a:lnSpc>
                <a:spcPts val="2400"/>
              </a:lnSpc>
            </a:pPr>
            <a:r>
              <a:rPr lang="en-US" sz="2000" b="true">
                <a:solidFill>
                  <a:srgbClr val="000000"/>
                </a:solidFill>
                <a:latin typeface="Poppins Bold"/>
                <a:ea typeface="Poppins Bold"/>
                <a:cs typeface="Poppins Bold"/>
                <a:sym typeface="Poppins Bold"/>
              </a:rPr>
              <a:t>Live overlay</a:t>
            </a:r>
          </a:p>
        </p:txBody>
      </p:sp>
      <p:sp>
        <p:nvSpPr>
          <p:cNvPr name="TextBox 19" id="19"/>
          <p:cNvSpPr txBox="true"/>
          <p:nvPr/>
        </p:nvSpPr>
        <p:spPr>
          <a:xfrm rot="0">
            <a:off x="12673584" y="4917186"/>
            <a:ext cx="4590288" cy="1337310"/>
          </a:xfrm>
          <a:prstGeom prst="rect">
            <a:avLst/>
          </a:prstGeom>
        </p:spPr>
        <p:txBody>
          <a:bodyPr anchor="t" rtlCol="false" tIns="0" lIns="0" bIns="0" rIns="0">
            <a:spAutoFit/>
          </a:bodyPr>
          <a:lstStyle/>
          <a:p>
            <a:pPr algn="l">
              <a:lnSpc>
                <a:spcPts val="2015"/>
              </a:lnSpc>
            </a:pPr>
            <a:r>
              <a:rPr lang="en-US" sz="1550">
                <a:solidFill>
                  <a:srgbClr val="303642"/>
                </a:solidFill>
                <a:latin typeface="Poppins"/>
                <a:ea typeface="Poppins"/>
                <a:cs typeface="Poppins"/>
                <a:sym typeface="Poppins"/>
              </a:rPr>
              <a:t>Rejects, then rectifies: duplicates by IoU, boxes running off the frame (the rails), anything further than 0.34 cells from a lattice site (the holder offcuts).</a:t>
            </a:r>
          </a:p>
        </p:txBody>
      </p:sp>
      <p:grpSp>
        <p:nvGrpSpPr>
          <p:cNvPr name="Group 20" id="20"/>
          <p:cNvGrpSpPr/>
          <p:nvPr/>
        </p:nvGrpSpPr>
        <p:grpSpPr>
          <a:xfrm rot="0">
            <a:off x="11795760" y="6172200"/>
            <a:ext cx="694944" cy="694944"/>
            <a:chOff x="0" y="0"/>
            <a:chExt cx="926592" cy="926592"/>
          </a:xfrm>
        </p:grpSpPr>
        <p:sp>
          <p:nvSpPr>
            <p:cNvPr name="Freeform 21" id="21"/>
            <p:cNvSpPr/>
            <p:nvPr/>
          </p:nvSpPr>
          <p:spPr>
            <a:xfrm flipH="false" flipV="false" rot="0">
              <a:off x="0" y="0"/>
              <a:ext cx="926592" cy="926592"/>
            </a:xfrm>
            <a:custGeom>
              <a:avLst/>
              <a:gdLst/>
              <a:ahLst/>
              <a:cxnLst/>
              <a:rect r="r" b="b" t="t" l="l"/>
              <a:pathLst>
                <a:path h="926592" w="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1E40AF"/>
            </a:solidFill>
          </p:spPr>
        </p:sp>
      </p:grpSp>
      <p:sp>
        <p:nvSpPr>
          <p:cNvPr name="TextBox 22" id="22"/>
          <p:cNvSpPr txBox="true"/>
          <p:nvPr/>
        </p:nvSpPr>
        <p:spPr>
          <a:xfrm rot="0">
            <a:off x="11795760" y="6369939"/>
            <a:ext cx="694944" cy="637794"/>
          </a:xfrm>
          <a:prstGeom prst="rect">
            <a:avLst/>
          </a:prstGeom>
        </p:spPr>
        <p:txBody>
          <a:bodyPr anchor="t" rtlCol="false" tIns="0" lIns="0" bIns="0" rIns="0">
            <a:spAutoFit/>
          </a:bodyPr>
          <a:lstStyle/>
          <a:p>
            <a:pPr algn="ctr">
              <a:lnSpc>
                <a:spcPts val="2970"/>
              </a:lnSpc>
            </a:pPr>
            <a:r>
              <a:rPr lang="en-US" sz="2700">
                <a:solidFill>
                  <a:srgbClr val="FFFFFF"/>
                </a:solidFill>
                <a:latin typeface="League Spartan"/>
                <a:ea typeface="League Spartan"/>
                <a:cs typeface="League Spartan"/>
                <a:sym typeface="League Spartan"/>
              </a:rPr>
              <a:t>3</a:t>
            </a:r>
          </a:p>
        </p:txBody>
      </p:sp>
      <p:sp>
        <p:nvSpPr>
          <p:cNvPr name="TextBox 23" id="23"/>
          <p:cNvSpPr txBox="true"/>
          <p:nvPr/>
        </p:nvSpPr>
        <p:spPr>
          <a:xfrm rot="0">
            <a:off x="12673584" y="6133338"/>
            <a:ext cx="4590288" cy="514350"/>
          </a:xfrm>
          <a:prstGeom prst="rect">
            <a:avLst/>
          </a:prstGeom>
        </p:spPr>
        <p:txBody>
          <a:bodyPr anchor="t" rtlCol="false" tIns="0" lIns="0" bIns="0" rIns="0">
            <a:spAutoFit/>
          </a:bodyPr>
          <a:lstStyle/>
          <a:p>
            <a:pPr algn="l">
              <a:lnSpc>
                <a:spcPts val="2400"/>
              </a:lnSpc>
            </a:pPr>
            <a:r>
              <a:rPr lang="en-US" sz="2000" b="true">
                <a:solidFill>
                  <a:srgbClr val="000000"/>
                </a:solidFill>
                <a:latin typeface="Poppins Bold"/>
                <a:ea typeface="Poppins Bold"/>
                <a:cs typeface="Poppins Bold"/>
                <a:sym typeface="Poppins Bold"/>
              </a:rPr>
              <a:t>Calibration</a:t>
            </a:r>
          </a:p>
        </p:txBody>
      </p:sp>
      <p:sp>
        <p:nvSpPr>
          <p:cNvPr name="TextBox 24" id="24"/>
          <p:cNvSpPr txBox="true"/>
          <p:nvPr/>
        </p:nvSpPr>
        <p:spPr>
          <a:xfrm rot="0">
            <a:off x="12673584" y="6608826"/>
            <a:ext cx="4590288" cy="1337310"/>
          </a:xfrm>
          <a:prstGeom prst="rect">
            <a:avLst/>
          </a:prstGeom>
        </p:spPr>
        <p:txBody>
          <a:bodyPr anchor="t" rtlCol="false" tIns="0" lIns="0" bIns="0" rIns="0">
            <a:spAutoFit/>
          </a:bodyPr>
          <a:lstStyle/>
          <a:p>
            <a:pPr algn="l">
              <a:lnSpc>
                <a:spcPts val="2015"/>
              </a:lnSpc>
            </a:pPr>
            <a:r>
              <a:rPr lang="en-US" sz="1550">
                <a:solidFill>
                  <a:srgbClr val="303642"/>
                </a:solidFill>
                <a:latin typeface="Poppins"/>
                <a:ea typeface="Poppins"/>
                <a:cs typeface="Poppins"/>
                <a:sym typeface="Poppins"/>
              </a:rPr>
              <a:t>Runs once, deliberately, and is the only layer allowed to write a calibration.</a:t>
            </a:r>
          </a:p>
        </p:txBody>
      </p:sp>
      <p:grpSp>
        <p:nvGrpSpPr>
          <p:cNvPr name="Group 25" id="25"/>
          <p:cNvGrpSpPr/>
          <p:nvPr/>
        </p:nvGrpSpPr>
        <p:grpSpPr>
          <a:xfrm rot="0">
            <a:off x="1024128" y="7607808"/>
            <a:ext cx="16239744" cy="1874520"/>
            <a:chOff x="0" y="0"/>
            <a:chExt cx="21652992" cy="2499360"/>
          </a:xfrm>
        </p:grpSpPr>
        <p:sp>
          <p:nvSpPr>
            <p:cNvPr name="Freeform 26" id="26"/>
            <p:cNvSpPr/>
            <p:nvPr/>
          </p:nvSpPr>
          <p:spPr>
            <a:xfrm flipH="false" flipV="false" rot="0">
              <a:off x="0" y="0"/>
              <a:ext cx="21652993" cy="2499360"/>
            </a:xfrm>
            <a:custGeom>
              <a:avLst/>
              <a:gdLst/>
              <a:ahLst/>
              <a:cxnLst/>
              <a:rect r="r" b="b" t="t" l="l"/>
              <a:pathLst>
                <a:path h="2499360" w="21652993">
                  <a:moveTo>
                    <a:pt x="0" y="365760"/>
                  </a:moveTo>
                  <a:cubicBezTo>
                    <a:pt x="0" y="163703"/>
                    <a:pt x="163703" y="0"/>
                    <a:pt x="365760" y="0"/>
                  </a:cubicBezTo>
                  <a:lnTo>
                    <a:pt x="21287232" y="0"/>
                  </a:lnTo>
                  <a:cubicBezTo>
                    <a:pt x="21489290" y="0"/>
                    <a:pt x="21652993" y="163703"/>
                    <a:pt x="21652993" y="365760"/>
                  </a:cubicBezTo>
                  <a:lnTo>
                    <a:pt x="21652993" y="2133600"/>
                  </a:lnTo>
                  <a:cubicBezTo>
                    <a:pt x="21652993" y="2335657"/>
                    <a:pt x="21489290" y="2499360"/>
                    <a:pt x="21287232" y="2499360"/>
                  </a:cubicBezTo>
                  <a:lnTo>
                    <a:pt x="365760" y="2499360"/>
                  </a:lnTo>
                  <a:cubicBezTo>
                    <a:pt x="163703" y="2499360"/>
                    <a:pt x="0" y="2335657"/>
                    <a:pt x="0" y="2133600"/>
                  </a:cubicBezTo>
                  <a:close/>
                </a:path>
              </a:pathLst>
            </a:custGeom>
            <a:solidFill>
              <a:srgbClr val="EEF1F8"/>
            </a:solidFill>
          </p:spPr>
        </p:sp>
      </p:grpSp>
      <p:sp>
        <p:nvSpPr>
          <p:cNvPr name="TextBox 27" id="27"/>
          <p:cNvSpPr txBox="true"/>
          <p:nvPr/>
        </p:nvSpPr>
        <p:spPr>
          <a:xfrm rot="0">
            <a:off x="1481328" y="7732014"/>
            <a:ext cx="15361920" cy="552450"/>
          </a:xfrm>
          <a:prstGeom prst="rect">
            <a:avLst/>
          </a:prstGeom>
        </p:spPr>
        <p:txBody>
          <a:bodyPr anchor="t" rtlCol="false" tIns="0" lIns="0" bIns="0" rIns="0">
            <a:spAutoFit/>
          </a:bodyPr>
          <a:lstStyle/>
          <a:p>
            <a:pPr algn="l">
              <a:lnSpc>
                <a:spcPts val="3219"/>
              </a:lnSpc>
            </a:pPr>
            <a:r>
              <a:rPr lang="en-US" sz="2300" b="true">
                <a:solidFill>
                  <a:srgbClr val="1E40AF"/>
                </a:solidFill>
                <a:latin typeface="League Spartan"/>
                <a:ea typeface="League Spartan"/>
                <a:cs typeface="League Spartan"/>
                <a:sym typeface="League Spartan"/>
              </a:rPr>
              <a:t>TWO RULES KEEP THE OVERLAY HONEST — BOTH ASSERTED BY TESTS</a:t>
            </a:r>
          </a:p>
        </p:txBody>
      </p:sp>
      <p:sp>
        <p:nvSpPr>
          <p:cNvPr name="TextBox 28" id="28"/>
          <p:cNvSpPr txBox="true"/>
          <p:nvPr/>
        </p:nvSpPr>
        <p:spPr>
          <a:xfrm rot="0">
            <a:off x="1481328" y="8262366"/>
            <a:ext cx="15361920" cy="1192530"/>
          </a:xfrm>
          <a:prstGeom prst="rect">
            <a:avLst/>
          </a:prstGeom>
        </p:spPr>
        <p:txBody>
          <a:bodyPr anchor="t" rtlCol="false" tIns="0" lIns="0" bIns="0" rIns="0">
            <a:spAutoFit/>
          </a:bodyPr>
          <a:lstStyle/>
          <a:p>
            <a:pPr algn="l" marL="325755" indent="-108585" lvl="2">
              <a:lnSpc>
                <a:spcPts val="2430"/>
              </a:lnSpc>
              <a:buFont typeface="Arial"/>
              <a:buChar char="⚬"/>
            </a:pPr>
            <a:r>
              <a:rPr lang="en-US" sz="1800">
                <a:solidFill>
                  <a:srgbClr val="303642"/>
                </a:solidFill>
                <a:latin typeface="Poppins"/>
                <a:ea typeface="Poppins"/>
                <a:cs typeface="Poppins"/>
                <a:sym typeface="Poppins"/>
              </a:rPr>
              <a:t>The measured centre is never snapped to the lattice — snapping would hide the misplaced block the overlay exists to show.</a:t>
            </a:r>
          </a:p>
          <a:p>
            <a:pPr algn="l" marL="325755" indent="-108585" lvl="2">
              <a:lnSpc>
                <a:spcPts val="2430"/>
              </a:lnSpc>
              <a:buFont typeface="Arial"/>
              <a:buChar char="⚬"/>
            </a:pPr>
            <a:r>
              <a:rPr lang="en-US" sz="1800">
                <a:solidFill>
                  <a:srgbClr val="303642"/>
                </a:solidFill>
                <a:latin typeface="Poppins"/>
                <a:ea typeface="Poppins"/>
                <a:cs typeface="Poppins"/>
                <a:sym typeface="Poppins"/>
              </a:rPr>
              <a:t>The lattice filter never fires on a partial view: under six detections, or if it would reject over 30 % of what it saw, everything is kept.</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2439282" y="2634996"/>
            <a:ext cx="5156215" cy="7315552"/>
          </a:xfrm>
          <a:custGeom>
            <a:avLst/>
            <a:gdLst/>
            <a:ahLst/>
            <a:cxnLst/>
            <a:rect r="r" b="b" t="t" l="l"/>
            <a:pathLst>
              <a:path h="7315552" w="5156215">
                <a:moveTo>
                  <a:pt x="0" y="0"/>
                </a:moveTo>
                <a:lnTo>
                  <a:pt x="5156215" y="0"/>
                </a:lnTo>
                <a:lnTo>
                  <a:pt x="5156215" y="7315552"/>
                </a:lnTo>
                <a:lnTo>
                  <a:pt x="0" y="731555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2778106" y="2984399"/>
            <a:ext cx="4478538" cy="6616656"/>
            <a:chOff x="0" y="0"/>
            <a:chExt cx="3779533" cy="5583936"/>
          </a:xfrm>
        </p:grpSpPr>
        <p:sp>
          <p:nvSpPr>
            <p:cNvPr name="Freeform 6" id="6"/>
            <p:cNvSpPr/>
            <p:nvPr/>
          </p:nvSpPr>
          <p:spPr>
            <a:xfrm flipH="false" flipV="false" rot="0">
              <a:off x="0" y="0"/>
              <a:ext cx="3779520" cy="5583936"/>
            </a:xfrm>
            <a:custGeom>
              <a:avLst/>
              <a:gdLst/>
              <a:ahLst/>
              <a:cxnLst/>
              <a:rect r="r" b="b" t="t" l="l"/>
              <a:pathLst>
                <a:path h="5583936" w="3779520">
                  <a:moveTo>
                    <a:pt x="0" y="0"/>
                  </a:moveTo>
                  <a:lnTo>
                    <a:pt x="3779520" y="0"/>
                  </a:lnTo>
                  <a:lnTo>
                    <a:pt x="3779520" y="5583936"/>
                  </a:lnTo>
                  <a:lnTo>
                    <a:pt x="0" y="5583936"/>
                  </a:lnTo>
                  <a:lnTo>
                    <a:pt x="0" y="0"/>
                  </a:lnTo>
                  <a:close/>
                </a:path>
              </a:pathLst>
            </a:custGeom>
            <a:blipFill>
              <a:blip r:embed="rId5"/>
              <a:stretch>
                <a:fillRect l="0" t="-21" r="0" b="-21"/>
              </a:stretch>
            </a:blipFill>
          </p:spPr>
        </p:sp>
      </p:grpSp>
      <p:sp>
        <p:nvSpPr>
          <p:cNvPr name="Freeform 7" id="7"/>
          <p:cNvSpPr/>
          <p:nvPr/>
        </p:nvSpPr>
        <p:spPr>
          <a:xfrm flipH="false" flipV="false" rot="0">
            <a:off x="8582142" y="3086582"/>
            <a:ext cx="9097778" cy="6412380"/>
          </a:xfrm>
          <a:custGeom>
            <a:avLst/>
            <a:gdLst/>
            <a:ahLst/>
            <a:cxnLst/>
            <a:rect r="r" b="b" t="t" l="l"/>
            <a:pathLst>
              <a:path h="6412380" w="9097778">
                <a:moveTo>
                  <a:pt x="0" y="6412380"/>
                </a:moveTo>
                <a:lnTo>
                  <a:pt x="0" y="0"/>
                </a:lnTo>
                <a:lnTo>
                  <a:pt x="9097778" y="0"/>
                </a:lnTo>
                <a:lnTo>
                  <a:pt x="9097778" y="6412380"/>
                </a:lnTo>
                <a:lnTo>
                  <a:pt x="0" y="6412380"/>
                </a:lnTo>
                <a:close/>
              </a:path>
            </a:pathLst>
          </a:custGeom>
          <a:blipFill>
            <a:blip r:embed="rId3">
              <a:extLst>
                <a:ext uri="{96DAC541-7B7A-43D3-8B79-37D633B846F1}">
                  <asvg:svgBlip xmlns:asvg="http://schemas.microsoft.com/office/drawing/2016/SVG/main" r:embed="rId4"/>
                </a:ext>
              </a:extLst>
            </a:blip>
            <a:stretch>
              <a:fillRect l="-11123" t="-73037" r="-11123" b="-73037"/>
            </a:stretch>
          </a:blipFill>
        </p:spPr>
      </p:sp>
      <p:sp>
        <p:nvSpPr>
          <p:cNvPr name="Freeform 8" id="8"/>
          <p:cNvSpPr/>
          <p:nvPr/>
        </p:nvSpPr>
        <p:spPr>
          <a:xfrm flipH="false" flipV="false" rot="0">
            <a:off x="8944994" y="3768048"/>
            <a:ext cx="8734926" cy="5297861"/>
          </a:xfrm>
          <a:custGeom>
            <a:avLst/>
            <a:gdLst/>
            <a:ahLst/>
            <a:cxnLst/>
            <a:rect r="r" b="b" t="t" l="l"/>
            <a:pathLst>
              <a:path h="5297861" w="8734926">
                <a:moveTo>
                  <a:pt x="0" y="0"/>
                </a:moveTo>
                <a:lnTo>
                  <a:pt x="8734926" y="0"/>
                </a:lnTo>
                <a:lnTo>
                  <a:pt x="8734926" y="5297862"/>
                </a:lnTo>
                <a:lnTo>
                  <a:pt x="0" y="5297862"/>
                </a:lnTo>
                <a:lnTo>
                  <a:pt x="0" y="0"/>
                </a:lnTo>
                <a:close/>
              </a:path>
            </a:pathLst>
          </a:custGeom>
          <a:blipFill>
            <a:blip r:embed="rId6"/>
            <a:stretch>
              <a:fillRect l="-15449" t="-26138" r="-4724" b="-13920"/>
            </a:stretch>
          </a:blipFill>
        </p:spPr>
      </p:sp>
      <p:sp>
        <p:nvSpPr>
          <p:cNvPr name="TextBox 9" id="9"/>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GRID CALIBRATION</a:t>
            </a:r>
          </a:p>
        </p:txBody>
      </p:sp>
      <p:sp>
        <p:nvSpPr>
          <p:cNvPr name="TextBox 10" id="10"/>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WHERE THE MACHINE'S GRID SITS ON THE CAMERA IMAGE</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CONTROL HIERARCHY</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THE PI DECIDES WHETHER; EACH ARDUINO DECIDES HOW</a:t>
            </a:r>
          </a:p>
        </p:txBody>
      </p:sp>
      <p:grpSp>
        <p:nvGrpSpPr>
          <p:cNvPr name="Group 6" id="6"/>
          <p:cNvGrpSpPr/>
          <p:nvPr/>
        </p:nvGrpSpPr>
        <p:grpSpPr>
          <a:xfrm rot="0">
            <a:off x="1024128" y="2880360"/>
            <a:ext cx="7818120" cy="3977640"/>
            <a:chOff x="0" y="0"/>
            <a:chExt cx="10424160" cy="5303520"/>
          </a:xfrm>
        </p:grpSpPr>
        <p:sp>
          <p:nvSpPr>
            <p:cNvPr name="Freeform 7" id="7"/>
            <p:cNvSpPr/>
            <p:nvPr/>
          </p:nvSpPr>
          <p:spPr>
            <a:xfrm flipH="false" flipV="false" rot="0">
              <a:off x="0" y="0"/>
              <a:ext cx="10424160" cy="5303520"/>
            </a:xfrm>
            <a:custGeom>
              <a:avLst/>
              <a:gdLst/>
              <a:ahLst/>
              <a:cxnLst/>
              <a:rect r="r" b="b" t="t" l="l"/>
              <a:pathLst>
                <a:path h="5303520" w="10424160">
                  <a:moveTo>
                    <a:pt x="0" y="390144"/>
                  </a:moveTo>
                  <a:cubicBezTo>
                    <a:pt x="0" y="174625"/>
                    <a:pt x="174625" y="0"/>
                    <a:pt x="390144" y="0"/>
                  </a:cubicBezTo>
                  <a:lnTo>
                    <a:pt x="10034016" y="0"/>
                  </a:lnTo>
                  <a:cubicBezTo>
                    <a:pt x="10249535" y="0"/>
                    <a:pt x="10424160" y="174625"/>
                    <a:pt x="10424160" y="390144"/>
                  </a:cubicBezTo>
                  <a:lnTo>
                    <a:pt x="10424160" y="4913376"/>
                  </a:lnTo>
                  <a:cubicBezTo>
                    <a:pt x="10424160" y="5128895"/>
                    <a:pt x="10249535" y="5303520"/>
                    <a:pt x="10034016" y="5303520"/>
                  </a:cubicBezTo>
                  <a:lnTo>
                    <a:pt x="390144" y="5303520"/>
                  </a:lnTo>
                  <a:cubicBezTo>
                    <a:pt x="174625" y="5303520"/>
                    <a:pt x="0" y="5128895"/>
                    <a:pt x="0" y="4913376"/>
                  </a:cubicBezTo>
                  <a:close/>
                </a:path>
              </a:pathLst>
            </a:custGeom>
            <a:solidFill>
              <a:srgbClr val="1E40AF"/>
            </a:solidFill>
          </p:spPr>
        </p:sp>
      </p:grpSp>
      <p:sp>
        <p:nvSpPr>
          <p:cNvPr name="TextBox 8" id="8"/>
          <p:cNvSpPr txBox="true"/>
          <p:nvPr/>
        </p:nvSpPr>
        <p:spPr>
          <a:xfrm rot="0">
            <a:off x="1527048" y="3105150"/>
            <a:ext cx="6766560" cy="643890"/>
          </a:xfrm>
          <a:prstGeom prst="rect">
            <a:avLst/>
          </a:prstGeom>
        </p:spPr>
        <p:txBody>
          <a:bodyPr anchor="t" rtlCol="false" tIns="0" lIns="0" bIns="0" rIns="0">
            <a:spAutoFit/>
          </a:bodyPr>
          <a:lstStyle/>
          <a:p>
            <a:pPr algn="l">
              <a:lnSpc>
                <a:spcPts val="3779"/>
              </a:lnSpc>
            </a:pPr>
            <a:r>
              <a:rPr lang="en-US" sz="2700" b="true">
                <a:solidFill>
                  <a:srgbClr val="FFFFFF"/>
                </a:solidFill>
                <a:latin typeface="League Spartan"/>
                <a:ea typeface="League Spartan"/>
                <a:cs typeface="League Spartan"/>
                <a:sym typeface="League Spartan"/>
              </a:rPr>
              <a:t>HIGH LEVEL · RASPBERRY PI</a:t>
            </a:r>
          </a:p>
        </p:txBody>
      </p:sp>
      <p:sp>
        <p:nvSpPr>
          <p:cNvPr name="TextBox 9" id="9"/>
          <p:cNvSpPr txBox="true"/>
          <p:nvPr/>
        </p:nvSpPr>
        <p:spPr>
          <a:xfrm rot="0">
            <a:off x="1527048" y="3790950"/>
            <a:ext cx="6766560" cy="2838450"/>
          </a:xfrm>
          <a:prstGeom prst="rect">
            <a:avLst/>
          </a:prstGeom>
        </p:spPr>
        <p:txBody>
          <a:bodyPr anchor="t" rtlCol="false" tIns="0" lIns="0" bIns="0" rIns="0">
            <a:spAutoFit/>
          </a:bodyPr>
          <a:lstStyle/>
          <a:p>
            <a:pPr algn="l" marL="325755" indent="-108585" lvl="2">
              <a:lnSpc>
                <a:spcPts val="2430"/>
              </a:lnSpc>
              <a:buFont typeface="Arial"/>
              <a:buChar char="⚬"/>
            </a:pPr>
            <a:r>
              <a:rPr lang="en-US" sz="1800">
                <a:solidFill>
                  <a:srgbClr val="FFFFFF"/>
                </a:solidFill>
                <a:latin typeface="Poppins"/>
                <a:ea typeface="Poppins"/>
                <a:cs typeface="Poppins"/>
                <a:sym typeface="Poppins"/>
              </a:rPr>
              <a:t>Chooses the target cell, the stack level and the grid mode</a:t>
            </a:r>
          </a:p>
          <a:p>
            <a:pPr algn="l" marL="325755" indent="-108585" lvl="2">
              <a:lnSpc>
                <a:spcPts val="2430"/>
              </a:lnSpc>
              <a:buFont typeface="Arial"/>
              <a:buChar char="⚬"/>
            </a:pPr>
            <a:r>
              <a:rPr lang="en-US" sz="1800">
                <a:solidFill>
                  <a:srgbClr val="FFFFFF"/>
                </a:solidFill>
                <a:latin typeface="Poppins"/>
                <a:ea typeface="Poppins"/>
                <a:cs typeface="Poppins"/>
                <a:sym typeface="Poppins"/>
              </a:rPr>
              <a:t>Coordinates staging, then the guarded build</a:t>
            </a:r>
          </a:p>
          <a:p>
            <a:pPr algn="l" marL="325755" indent="-108585" lvl="2">
              <a:lnSpc>
                <a:spcPts val="2430"/>
              </a:lnSpc>
              <a:buFont typeface="Arial"/>
              <a:buChar char="⚬"/>
            </a:pPr>
            <a:r>
              <a:rPr lang="en-US" sz="1800">
                <a:solidFill>
                  <a:srgbClr val="FFFFFF"/>
                </a:solidFill>
                <a:latin typeface="Poppins"/>
                <a:ea typeface="Poppins"/>
                <a:cs typeface="Poppins"/>
                <a:sym typeface="Poppins"/>
              </a:rPr>
              <a:t>Applies every safety gate and owns the session lock</a:t>
            </a:r>
          </a:p>
          <a:p>
            <a:pPr algn="l" marL="325755" indent="-108585" lvl="2">
              <a:lnSpc>
                <a:spcPts val="2430"/>
              </a:lnSpc>
              <a:buFont typeface="Arial"/>
              <a:buChar char="⚬"/>
            </a:pPr>
            <a:r>
              <a:rPr lang="en-US" sz="1800">
                <a:solidFill>
                  <a:srgbClr val="FFFFFF"/>
                </a:solidFill>
                <a:latin typeface="Poppins"/>
                <a:ea typeface="Poppins"/>
                <a:cs typeface="Poppins"/>
                <a:sym typeface="Poppins"/>
              </a:rPr>
              <a:t>Decides whether a command may be issued at all</a:t>
            </a:r>
          </a:p>
          <a:p>
            <a:pPr algn="l" marL="325755" indent="-108585" lvl="2">
              <a:lnSpc>
                <a:spcPts val="2430"/>
              </a:lnSpc>
              <a:buFont typeface="Arial"/>
              <a:buChar char="⚬"/>
            </a:pPr>
            <a:r>
              <a:rPr lang="en-US" sz="1800">
                <a:solidFill>
                  <a:srgbClr val="FFFFFF"/>
                </a:solidFill>
                <a:latin typeface="Poppins"/>
                <a:ea typeface="Poppins"/>
                <a:cs typeface="Poppins"/>
                <a:sym typeface="Poppins"/>
              </a:rPr>
              <a:t>Never sends a motor step, a direction bit or a delay</a:t>
            </a:r>
          </a:p>
          <a:p>
            <a:pPr algn="l" marL="325755" indent="-108585" lvl="2">
              <a:lnSpc>
                <a:spcPts val="2430"/>
              </a:lnSpc>
              <a:buFont typeface="Arial"/>
              <a:buChar char="⚬"/>
            </a:pPr>
            <a:r>
              <a:rPr lang="en-US" sz="1800">
                <a:solidFill>
                  <a:srgbClr val="FFFFFF"/>
                </a:solidFill>
                <a:latin typeface="Poppins"/>
                <a:ea typeface="Poppins"/>
                <a:cs typeface="Poppins"/>
                <a:sym typeface="Poppins"/>
              </a:rPr>
              <a:t>Holds the as-built record and judges the board against it</a:t>
            </a:r>
          </a:p>
        </p:txBody>
      </p:sp>
      <p:sp>
        <p:nvSpPr>
          <p:cNvPr name="Freeform 10" id="10"/>
          <p:cNvSpPr/>
          <p:nvPr/>
        </p:nvSpPr>
        <p:spPr>
          <a:xfrm flipH="false" flipV="false" rot="0">
            <a:off x="9431865" y="2866473"/>
            <a:ext cx="7845933" cy="4005453"/>
          </a:xfrm>
          <a:custGeom>
            <a:avLst/>
            <a:gdLst/>
            <a:ahLst/>
            <a:cxnLst/>
            <a:rect r="r" b="b" t="t" l="l"/>
            <a:pathLst>
              <a:path h="4005453" w="7845933">
                <a:moveTo>
                  <a:pt x="0" y="0"/>
                </a:moveTo>
                <a:lnTo>
                  <a:pt x="7845933" y="0"/>
                </a:lnTo>
                <a:lnTo>
                  <a:pt x="7845933" y="4005453"/>
                </a:lnTo>
                <a:lnTo>
                  <a:pt x="0" y="400545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1" id="11"/>
          <p:cNvSpPr txBox="true"/>
          <p:nvPr/>
        </p:nvSpPr>
        <p:spPr>
          <a:xfrm rot="0">
            <a:off x="9948672" y="3105150"/>
            <a:ext cx="6766560" cy="643890"/>
          </a:xfrm>
          <a:prstGeom prst="rect">
            <a:avLst/>
          </a:prstGeom>
        </p:spPr>
        <p:txBody>
          <a:bodyPr anchor="t" rtlCol="false" tIns="0" lIns="0" bIns="0" rIns="0">
            <a:spAutoFit/>
          </a:bodyPr>
          <a:lstStyle/>
          <a:p>
            <a:pPr algn="l">
              <a:lnSpc>
                <a:spcPts val="3779"/>
              </a:lnSpc>
            </a:pPr>
            <a:r>
              <a:rPr lang="en-US" sz="2700" b="true">
                <a:solidFill>
                  <a:srgbClr val="000000"/>
                </a:solidFill>
                <a:latin typeface="League Spartan"/>
                <a:ea typeface="League Spartan"/>
                <a:cs typeface="League Spartan"/>
                <a:sym typeface="League Spartan"/>
              </a:rPr>
              <a:t>LOW LEVEL · THE MEGA</a:t>
            </a:r>
          </a:p>
        </p:txBody>
      </p:sp>
      <p:sp>
        <p:nvSpPr>
          <p:cNvPr name="TextBox 12" id="12"/>
          <p:cNvSpPr txBox="true"/>
          <p:nvPr/>
        </p:nvSpPr>
        <p:spPr>
          <a:xfrm rot="0">
            <a:off x="9948672" y="3790950"/>
            <a:ext cx="6766560" cy="2838450"/>
          </a:xfrm>
          <a:prstGeom prst="rect">
            <a:avLst/>
          </a:prstGeom>
        </p:spPr>
        <p:txBody>
          <a:bodyPr anchor="t" rtlCol="false" tIns="0" lIns="0" bIns="0" rIns="0">
            <a:spAutoFit/>
          </a:bodyPr>
          <a:lstStyle/>
          <a:p>
            <a:pPr algn="l" marL="325755" indent="-108585" lvl="2">
              <a:lnSpc>
                <a:spcPts val="2430"/>
              </a:lnSpc>
              <a:buFont typeface="Arial"/>
              <a:buChar char="⚬"/>
            </a:pPr>
            <a:r>
              <a:rPr lang="en-US" sz="1800">
                <a:solidFill>
                  <a:srgbClr val="303642"/>
                </a:solidFill>
                <a:latin typeface="Poppins"/>
                <a:ea typeface="Poppins"/>
                <a:cs typeface="Poppins"/>
                <a:sym typeface="Poppins"/>
              </a:rPr>
              <a:t>Step generation, direction polarity, homing, limits</a:t>
            </a:r>
          </a:p>
          <a:p>
            <a:pPr algn="l" marL="325755" indent="-108585" lvl="2">
              <a:lnSpc>
                <a:spcPts val="2430"/>
              </a:lnSpc>
              <a:buFont typeface="Arial"/>
              <a:buChar char="⚬"/>
            </a:pPr>
            <a:r>
              <a:rPr lang="en-US" sz="1800">
                <a:solidFill>
                  <a:srgbClr val="303642"/>
                </a:solidFill>
                <a:latin typeface="Poppins"/>
                <a:ea typeface="Poppins"/>
                <a:cs typeface="Poppins"/>
                <a:sym typeface="Poppins"/>
              </a:rPr>
              <a:t>The grid-to-steps arithmetic for both modes</a:t>
            </a:r>
          </a:p>
          <a:p>
            <a:pPr algn="l" marL="325755" indent="-108585" lvl="2">
              <a:lnSpc>
                <a:spcPts val="2430"/>
              </a:lnSpc>
              <a:buFont typeface="Arial"/>
              <a:buChar char="⚬"/>
            </a:pPr>
            <a:r>
              <a:rPr lang="en-US" sz="1800">
                <a:solidFill>
                  <a:srgbClr val="303642"/>
                </a:solidFill>
                <a:latin typeface="Poppins"/>
                <a:ea typeface="Poppins"/>
                <a:cs typeface="Poppins"/>
                <a:sym typeface="Poppins"/>
              </a:rPr>
              <a:t>Servo and stepper timing, the phase sequence</a:t>
            </a:r>
          </a:p>
          <a:p>
            <a:pPr algn="l" marL="325755" indent="-108585" lvl="2">
              <a:lnSpc>
                <a:spcPts val="2430"/>
              </a:lnSpc>
              <a:buFont typeface="Arial"/>
              <a:buChar char="⚬"/>
            </a:pPr>
            <a:r>
              <a:rPr lang="en-US" sz="1800">
                <a:solidFill>
                  <a:srgbClr val="303642"/>
                </a:solidFill>
                <a:latin typeface="Poppins"/>
                <a:ea typeface="Poppins"/>
                <a:cs typeface="Poppins"/>
                <a:sym typeface="Poppins"/>
              </a:rPr>
              <a:t>The fourteen-phase sequence and the manual-close pause</a:t>
            </a:r>
          </a:p>
          <a:p>
            <a:pPr algn="l" marL="325755" indent="-108585" lvl="2">
              <a:lnSpc>
                <a:spcPts val="2430"/>
              </a:lnSpc>
              <a:buFont typeface="Arial"/>
              <a:buChar char="⚬"/>
            </a:pPr>
            <a:r>
              <a:rPr lang="en-US" sz="1800">
                <a:solidFill>
                  <a:srgbClr val="303642"/>
                </a:solidFill>
                <a:latin typeface="Poppins"/>
                <a:ea typeface="Poppins"/>
                <a:cs typeface="Poppins"/>
                <a:sym typeface="Poppins"/>
              </a:rPr>
              <a:t>Everything that cannot change without reflashing</a:t>
            </a:r>
          </a:p>
        </p:txBody>
      </p:sp>
      <p:grpSp>
        <p:nvGrpSpPr>
          <p:cNvPr name="Group 13" id="13"/>
          <p:cNvGrpSpPr/>
          <p:nvPr/>
        </p:nvGrpSpPr>
        <p:grpSpPr>
          <a:xfrm rot="0">
            <a:off x="1024128" y="7223760"/>
            <a:ext cx="16239744" cy="2258568"/>
            <a:chOff x="0" y="0"/>
            <a:chExt cx="21652992" cy="3011424"/>
          </a:xfrm>
        </p:grpSpPr>
        <p:sp>
          <p:nvSpPr>
            <p:cNvPr name="Freeform 14" id="14"/>
            <p:cNvSpPr/>
            <p:nvPr/>
          </p:nvSpPr>
          <p:spPr>
            <a:xfrm flipH="false" flipV="false" rot="0">
              <a:off x="0" y="0"/>
              <a:ext cx="21652992" cy="3011424"/>
            </a:xfrm>
            <a:custGeom>
              <a:avLst/>
              <a:gdLst/>
              <a:ahLst/>
              <a:cxnLst/>
              <a:rect r="r" b="b" t="t" l="l"/>
              <a:pathLst>
                <a:path h="3011424" w="21652992">
                  <a:moveTo>
                    <a:pt x="0" y="390144"/>
                  </a:moveTo>
                  <a:cubicBezTo>
                    <a:pt x="0" y="174625"/>
                    <a:pt x="174625" y="0"/>
                    <a:pt x="390144" y="0"/>
                  </a:cubicBezTo>
                  <a:lnTo>
                    <a:pt x="21262848" y="0"/>
                  </a:lnTo>
                  <a:cubicBezTo>
                    <a:pt x="21478367" y="0"/>
                    <a:pt x="21652992" y="174625"/>
                    <a:pt x="21652992" y="390144"/>
                  </a:cubicBezTo>
                  <a:lnTo>
                    <a:pt x="21652992" y="2621280"/>
                  </a:lnTo>
                  <a:cubicBezTo>
                    <a:pt x="21652992" y="2836799"/>
                    <a:pt x="21478367" y="3011424"/>
                    <a:pt x="21262848" y="3011424"/>
                  </a:cubicBezTo>
                  <a:lnTo>
                    <a:pt x="390144" y="3011424"/>
                  </a:lnTo>
                  <a:cubicBezTo>
                    <a:pt x="174625" y="3011424"/>
                    <a:pt x="0" y="2836799"/>
                    <a:pt x="0" y="2621280"/>
                  </a:cubicBezTo>
                  <a:close/>
                </a:path>
              </a:pathLst>
            </a:custGeom>
            <a:solidFill>
              <a:srgbClr val="EEF1F8"/>
            </a:solidFill>
          </p:spPr>
        </p:sp>
      </p:grpSp>
      <p:sp>
        <p:nvSpPr>
          <p:cNvPr name="TextBox 15" id="15"/>
          <p:cNvSpPr txBox="true"/>
          <p:nvPr/>
        </p:nvSpPr>
        <p:spPr>
          <a:xfrm rot="0">
            <a:off x="1527048" y="7384542"/>
            <a:ext cx="15270480" cy="598170"/>
          </a:xfrm>
          <a:prstGeom prst="rect">
            <a:avLst/>
          </a:prstGeom>
        </p:spPr>
        <p:txBody>
          <a:bodyPr anchor="t" rtlCol="false" tIns="0" lIns="0" bIns="0" rIns="0">
            <a:spAutoFit/>
          </a:bodyPr>
          <a:lstStyle/>
          <a:p>
            <a:pPr algn="l">
              <a:lnSpc>
                <a:spcPts val="3498"/>
              </a:lnSpc>
            </a:pPr>
            <a:r>
              <a:rPr lang="en-US" sz="2499" b="true">
                <a:solidFill>
                  <a:srgbClr val="1E40AF"/>
                </a:solidFill>
                <a:latin typeface="League Spartan"/>
                <a:ea typeface="League Spartan"/>
                <a:cs typeface="League Spartan"/>
                <a:sym typeface="League Spartan"/>
              </a:rPr>
              <a:t>WHY THE BOUNDARY IS DRAWN THERE</a:t>
            </a:r>
          </a:p>
        </p:txBody>
      </p:sp>
      <p:sp>
        <p:nvSpPr>
          <p:cNvPr name="TextBox 16" id="16"/>
          <p:cNvSpPr txBox="true"/>
          <p:nvPr/>
        </p:nvSpPr>
        <p:spPr>
          <a:xfrm rot="0">
            <a:off x="1527048" y="7969758"/>
            <a:ext cx="15270480" cy="1375410"/>
          </a:xfrm>
          <a:prstGeom prst="rect">
            <a:avLst/>
          </a:prstGeom>
        </p:spPr>
        <p:txBody>
          <a:bodyPr anchor="t" rtlCol="false" tIns="0" lIns="0" bIns="0" rIns="0">
            <a:spAutoFit/>
          </a:bodyPr>
          <a:lstStyle/>
          <a:p>
            <a:pPr algn="l">
              <a:lnSpc>
                <a:spcPts val="2563"/>
              </a:lnSpc>
            </a:pPr>
            <a:r>
              <a:rPr lang="en-US" sz="1899">
                <a:solidFill>
                  <a:srgbClr val="303642"/>
                </a:solidFill>
                <a:latin typeface="Poppins"/>
                <a:ea typeface="Poppins"/>
                <a:cs typeface="Poppins"/>
                <a:sym typeface="Poppins"/>
              </a:rPr>
              <a:t>The firmware owns the step caps, the Z calibration, the servo angles, the pin map and the direction polarity — physical facts nothing can push over serial, so a stale copy on the Pi would be a lie nobody notices until the rig drives into something. A handful of values genuinely exist twice, and an automated test parses the live sketch — all 237 checks — and fails if either side has moved.</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THE ACKNOWLEDGEMENT PROTOCOL</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ONE LINE FOR THE HUMAN, ONE LINE FOR THE PI</a:t>
            </a:r>
          </a:p>
        </p:txBody>
      </p:sp>
      <p:sp>
        <p:nvSpPr>
          <p:cNvPr name="Freeform 6" id="6"/>
          <p:cNvSpPr/>
          <p:nvPr/>
        </p:nvSpPr>
        <p:spPr>
          <a:xfrm flipH="false" flipV="false" rot="0">
            <a:off x="1010241" y="2820753"/>
            <a:ext cx="7845933" cy="2359533"/>
          </a:xfrm>
          <a:custGeom>
            <a:avLst/>
            <a:gdLst/>
            <a:ahLst/>
            <a:cxnLst/>
            <a:rect r="r" b="b" t="t" l="l"/>
            <a:pathLst>
              <a:path h="2359533" w="7845933">
                <a:moveTo>
                  <a:pt x="0" y="0"/>
                </a:moveTo>
                <a:lnTo>
                  <a:pt x="7845933" y="0"/>
                </a:lnTo>
                <a:lnTo>
                  <a:pt x="7845933" y="2359533"/>
                </a:lnTo>
                <a:lnTo>
                  <a:pt x="0" y="235953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408176" y="3051048"/>
            <a:ext cx="7040880" cy="1905000"/>
          </a:xfrm>
          <a:prstGeom prst="rect">
            <a:avLst/>
          </a:prstGeom>
        </p:spPr>
        <p:txBody>
          <a:bodyPr anchor="t" rtlCol="false" tIns="0" lIns="0" bIns="0" rIns="0">
            <a:spAutoFit/>
          </a:bodyPr>
          <a:lstStyle/>
          <a:p>
            <a:pPr algn="l">
              <a:lnSpc>
                <a:spcPts val="2465"/>
              </a:lnSpc>
            </a:pPr>
            <a:r>
              <a:rPr lang="en-US" sz="1700">
                <a:solidFill>
                  <a:srgbClr val="D8DEE9"/>
                </a:solidFill>
                <a:latin typeface="Courier New"/>
                <a:ea typeface="Courier New"/>
                <a:cs typeface="Courier New"/>
                <a:sym typeface="Courier New"/>
              </a:rPr>
              <a:t>BUILD COMPLETE - block placed at [3,5] level 0</a:t>
            </a:r>
          </a:p>
          <a:p>
            <a:pPr algn="l">
              <a:lnSpc>
                <a:spcPts val="2465"/>
              </a:lnSpc>
            </a:pPr>
            <a:r>
              <a:rPr lang="en-US" sz="1700">
                <a:solidFill>
                  <a:srgbClr val="D8DEE9"/>
                </a:solidFill>
                <a:latin typeface="Courier New"/>
                <a:ea typeface="Courier New"/>
                <a:cs typeface="Courier New"/>
                <a:sym typeface="Courier New"/>
              </a:rPr>
              <a:t>Place time: 31.6s</a:t>
            </a:r>
          </a:p>
          <a:p>
            <a:pPr algn="l">
              <a:lnSpc>
                <a:spcPts val="2465"/>
              </a:lnSpc>
            </a:pPr>
            <a:r>
              <a:rPr lang="en-US" sz="1700" b="true">
                <a:solidFill>
                  <a:srgbClr val="7FE0A8"/>
                </a:solidFill>
                <a:latin typeface="Courier New Bold"/>
                <a:ea typeface="Courier New Bold"/>
                <a:cs typeface="Courier New Bold"/>
                <a:sym typeface="Courier New Bold"/>
              </a:rPr>
              <a:t>@12 OK col=3 row=5 level=0</a:t>
            </a:r>
          </a:p>
        </p:txBody>
      </p:sp>
      <p:sp>
        <p:nvSpPr>
          <p:cNvPr name="TextBox 8" id="8"/>
          <p:cNvSpPr txBox="true"/>
          <p:nvPr/>
        </p:nvSpPr>
        <p:spPr>
          <a:xfrm rot="0">
            <a:off x="1024128" y="5228082"/>
            <a:ext cx="7818120" cy="788670"/>
          </a:xfrm>
          <a:prstGeom prst="rect">
            <a:avLst/>
          </a:prstGeom>
        </p:spPr>
        <p:txBody>
          <a:bodyPr anchor="t" rtlCol="false" tIns="0" lIns="0" bIns="0" rIns="0">
            <a:spAutoFit/>
          </a:bodyPr>
          <a:lstStyle/>
          <a:p>
            <a:pPr algn="l">
              <a:lnSpc>
                <a:spcPts val="2015"/>
              </a:lnSpc>
            </a:pPr>
            <a:r>
              <a:rPr lang="en-US" sz="1550">
                <a:solidFill>
                  <a:srgbClr val="5A6170"/>
                </a:solidFill>
                <a:latin typeface="Poppins"/>
                <a:ea typeface="Poppins"/>
                <a:cs typeface="Poppins"/>
                <a:sym typeface="Poppins"/>
              </a:rPr>
              <a:t>Every machine line starts with @ — a character no other line in the sketch begins with, so the Pi's filter is one string test. Key=value and not JSON because on an 8 KB AVR at 9600 baud braces and quotes cost SRAM and airtime for nothing.</a:t>
            </a:r>
          </a:p>
        </p:txBody>
      </p:sp>
      <p:sp>
        <p:nvSpPr>
          <p:cNvPr name="TextBox 9" id="9"/>
          <p:cNvSpPr txBox="true"/>
          <p:nvPr/>
        </p:nvSpPr>
        <p:spPr>
          <a:xfrm rot="0">
            <a:off x="9445752" y="2739390"/>
            <a:ext cx="7818120" cy="552450"/>
          </a:xfrm>
          <a:prstGeom prst="rect">
            <a:avLst/>
          </a:prstGeom>
        </p:spPr>
        <p:txBody>
          <a:bodyPr anchor="t" rtlCol="false" tIns="0" lIns="0" bIns="0" rIns="0">
            <a:spAutoFit/>
          </a:bodyPr>
          <a:lstStyle/>
          <a:p>
            <a:pPr algn="l">
              <a:lnSpc>
                <a:spcPts val="3498"/>
              </a:lnSpc>
            </a:pPr>
            <a:r>
              <a:rPr lang="en-US" sz="2499" b="true">
                <a:solidFill>
                  <a:srgbClr val="1E40AF"/>
                </a:solidFill>
                <a:latin typeface="League Spartan"/>
                <a:ea typeface="League Spartan"/>
                <a:cs typeface="League Spartan"/>
                <a:sym typeface="League Spartan"/>
              </a:rPr>
              <a:t>EIGHT KINDS · FOUR OF THEM TERMINAL</a:t>
            </a:r>
          </a:p>
        </p:txBody>
      </p:sp>
      <p:grpSp>
        <p:nvGrpSpPr>
          <p:cNvPr name="Group 10" id="10"/>
          <p:cNvGrpSpPr/>
          <p:nvPr/>
        </p:nvGrpSpPr>
        <p:grpSpPr>
          <a:xfrm rot="0">
            <a:off x="9445752" y="3474720"/>
            <a:ext cx="1847088" cy="749808"/>
            <a:chOff x="0" y="0"/>
            <a:chExt cx="2462784" cy="999744"/>
          </a:xfrm>
        </p:grpSpPr>
        <p:sp>
          <p:nvSpPr>
            <p:cNvPr name="Freeform 11" id="11"/>
            <p:cNvSpPr/>
            <p:nvPr/>
          </p:nvSpPr>
          <p:spPr>
            <a:xfrm flipH="false" flipV="false" rot="0">
              <a:off x="0" y="0"/>
              <a:ext cx="2462784" cy="999744"/>
            </a:xfrm>
            <a:custGeom>
              <a:avLst/>
              <a:gdLst/>
              <a:ahLst/>
              <a:cxnLst/>
              <a:rect r="r" b="b" t="t" l="l"/>
              <a:pathLst>
                <a:path h="999744" w="2462784">
                  <a:moveTo>
                    <a:pt x="0" y="219456"/>
                  </a:moveTo>
                  <a:cubicBezTo>
                    <a:pt x="0" y="98298"/>
                    <a:pt x="98298" y="0"/>
                    <a:pt x="219456" y="0"/>
                  </a:cubicBezTo>
                  <a:lnTo>
                    <a:pt x="2243328" y="0"/>
                  </a:lnTo>
                  <a:cubicBezTo>
                    <a:pt x="2364486" y="0"/>
                    <a:pt x="2462784" y="98298"/>
                    <a:pt x="2462784" y="219456"/>
                  </a:cubicBezTo>
                  <a:lnTo>
                    <a:pt x="2462784" y="780288"/>
                  </a:lnTo>
                  <a:cubicBezTo>
                    <a:pt x="2462784" y="901446"/>
                    <a:pt x="2364486" y="999744"/>
                    <a:pt x="2243328" y="999744"/>
                  </a:cubicBezTo>
                  <a:lnTo>
                    <a:pt x="219456" y="999744"/>
                  </a:lnTo>
                  <a:cubicBezTo>
                    <a:pt x="98298" y="999744"/>
                    <a:pt x="0" y="901446"/>
                    <a:pt x="0" y="780288"/>
                  </a:cubicBezTo>
                  <a:close/>
                </a:path>
              </a:pathLst>
            </a:custGeom>
            <a:solidFill>
              <a:srgbClr val="EEF1F8"/>
            </a:solidFill>
          </p:spPr>
        </p:sp>
      </p:grpSp>
      <p:sp>
        <p:nvSpPr>
          <p:cNvPr name="TextBox 12" id="12"/>
          <p:cNvSpPr txBox="true"/>
          <p:nvPr/>
        </p:nvSpPr>
        <p:spPr>
          <a:xfrm rot="0">
            <a:off x="9445752" y="3638550"/>
            <a:ext cx="1847088" cy="476250"/>
          </a:xfrm>
          <a:prstGeom prst="rect">
            <a:avLst/>
          </a:prstGeom>
        </p:spPr>
        <p:txBody>
          <a:bodyPr anchor="t" rtlCol="false" tIns="0" lIns="0" bIns="0" rIns="0">
            <a:spAutoFit/>
          </a:bodyPr>
          <a:lstStyle/>
          <a:p>
            <a:pPr algn="ctr">
              <a:lnSpc>
                <a:spcPts val="2184"/>
              </a:lnSpc>
            </a:pPr>
            <a:r>
              <a:rPr lang="en-US" sz="1899" b="true">
                <a:solidFill>
                  <a:srgbClr val="1E40AF"/>
                </a:solidFill>
                <a:latin typeface="Poppins Bold"/>
                <a:ea typeface="Poppins Bold"/>
                <a:cs typeface="Poppins Bold"/>
                <a:sym typeface="Poppins Bold"/>
              </a:rPr>
              <a:t>BOOT</a:t>
            </a:r>
          </a:p>
        </p:txBody>
      </p:sp>
      <p:grpSp>
        <p:nvGrpSpPr>
          <p:cNvPr name="Group 13" id="13"/>
          <p:cNvGrpSpPr/>
          <p:nvPr/>
        </p:nvGrpSpPr>
        <p:grpSpPr>
          <a:xfrm rot="0">
            <a:off x="11448288" y="3474720"/>
            <a:ext cx="1847088" cy="749808"/>
            <a:chOff x="0" y="0"/>
            <a:chExt cx="2462784" cy="999744"/>
          </a:xfrm>
        </p:grpSpPr>
        <p:sp>
          <p:nvSpPr>
            <p:cNvPr name="Freeform 14" id="14"/>
            <p:cNvSpPr/>
            <p:nvPr/>
          </p:nvSpPr>
          <p:spPr>
            <a:xfrm flipH="false" flipV="false" rot="0">
              <a:off x="0" y="0"/>
              <a:ext cx="2462784" cy="999744"/>
            </a:xfrm>
            <a:custGeom>
              <a:avLst/>
              <a:gdLst/>
              <a:ahLst/>
              <a:cxnLst/>
              <a:rect r="r" b="b" t="t" l="l"/>
              <a:pathLst>
                <a:path h="999744" w="2462784">
                  <a:moveTo>
                    <a:pt x="0" y="219456"/>
                  </a:moveTo>
                  <a:cubicBezTo>
                    <a:pt x="0" y="98298"/>
                    <a:pt x="98298" y="0"/>
                    <a:pt x="219456" y="0"/>
                  </a:cubicBezTo>
                  <a:lnTo>
                    <a:pt x="2243328" y="0"/>
                  </a:lnTo>
                  <a:cubicBezTo>
                    <a:pt x="2364486" y="0"/>
                    <a:pt x="2462784" y="98298"/>
                    <a:pt x="2462784" y="219456"/>
                  </a:cubicBezTo>
                  <a:lnTo>
                    <a:pt x="2462784" y="780288"/>
                  </a:lnTo>
                  <a:cubicBezTo>
                    <a:pt x="2462784" y="901446"/>
                    <a:pt x="2364486" y="999744"/>
                    <a:pt x="2243328" y="999744"/>
                  </a:cubicBezTo>
                  <a:lnTo>
                    <a:pt x="219456" y="999744"/>
                  </a:lnTo>
                  <a:cubicBezTo>
                    <a:pt x="98298" y="999744"/>
                    <a:pt x="0" y="901446"/>
                    <a:pt x="0" y="780288"/>
                  </a:cubicBezTo>
                  <a:close/>
                </a:path>
              </a:pathLst>
            </a:custGeom>
            <a:solidFill>
              <a:srgbClr val="EEF1F8"/>
            </a:solidFill>
          </p:spPr>
        </p:sp>
      </p:grpSp>
      <p:sp>
        <p:nvSpPr>
          <p:cNvPr name="TextBox 15" id="15"/>
          <p:cNvSpPr txBox="true"/>
          <p:nvPr/>
        </p:nvSpPr>
        <p:spPr>
          <a:xfrm rot="0">
            <a:off x="11448288" y="3638550"/>
            <a:ext cx="1847088" cy="476250"/>
          </a:xfrm>
          <a:prstGeom prst="rect">
            <a:avLst/>
          </a:prstGeom>
        </p:spPr>
        <p:txBody>
          <a:bodyPr anchor="t" rtlCol="false" tIns="0" lIns="0" bIns="0" rIns="0">
            <a:spAutoFit/>
          </a:bodyPr>
          <a:lstStyle/>
          <a:p>
            <a:pPr algn="ctr">
              <a:lnSpc>
                <a:spcPts val="2184"/>
              </a:lnSpc>
            </a:pPr>
            <a:r>
              <a:rPr lang="en-US" sz="1899" b="true">
                <a:solidFill>
                  <a:srgbClr val="1E40AF"/>
                </a:solidFill>
                <a:latin typeface="Poppins Bold"/>
                <a:ea typeface="Poppins Bold"/>
                <a:cs typeface="Poppins Bold"/>
                <a:sym typeface="Poppins Bold"/>
              </a:rPr>
              <a:t>READY</a:t>
            </a:r>
          </a:p>
        </p:txBody>
      </p:sp>
      <p:grpSp>
        <p:nvGrpSpPr>
          <p:cNvPr name="Group 16" id="16"/>
          <p:cNvGrpSpPr/>
          <p:nvPr/>
        </p:nvGrpSpPr>
        <p:grpSpPr>
          <a:xfrm rot="0">
            <a:off x="13450824" y="3474720"/>
            <a:ext cx="1847088" cy="749808"/>
            <a:chOff x="0" y="0"/>
            <a:chExt cx="2462784" cy="999744"/>
          </a:xfrm>
        </p:grpSpPr>
        <p:sp>
          <p:nvSpPr>
            <p:cNvPr name="Freeform 17" id="17"/>
            <p:cNvSpPr/>
            <p:nvPr/>
          </p:nvSpPr>
          <p:spPr>
            <a:xfrm flipH="false" flipV="false" rot="0">
              <a:off x="0" y="0"/>
              <a:ext cx="2462784" cy="999744"/>
            </a:xfrm>
            <a:custGeom>
              <a:avLst/>
              <a:gdLst/>
              <a:ahLst/>
              <a:cxnLst/>
              <a:rect r="r" b="b" t="t" l="l"/>
              <a:pathLst>
                <a:path h="999744" w="2462784">
                  <a:moveTo>
                    <a:pt x="0" y="219456"/>
                  </a:moveTo>
                  <a:cubicBezTo>
                    <a:pt x="0" y="98298"/>
                    <a:pt x="98298" y="0"/>
                    <a:pt x="219456" y="0"/>
                  </a:cubicBezTo>
                  <a:lnTo>
                    <a:pt x="2243328" y="0"/>
                  </a:lnTo>
                  <a:cubicBezTo>
                    <a:pt x="2364486" y="0"/>
                    <a:pt x="2462784" y="98298"/>
                    <a:pt x="2462784" y="219456"/>
                  </a:cubicBezTo>
                  <a:lnTo>
                    <a:pt x="2462784" y="780288"/>
                  </a:lnTo>
                  <a:cubicBezTo>
                    <a:pt x="2462784" y="901446"/>
                    <a:pt x="2364486" y="999744"/>
                    <a:pt x="2243328" y="999744"/>
                  </a:cubicBezTo>
                  <a:lnTo>
                    <a:pt x="219456" y="999744"/>
                  </a:lnTo>
                  <a:cubicBezTo>
                    <a:pt x="98298" y="999744"/>
                    <a:pt x="0" y="901446"/>
                    <a:pt x="0" y="780288"/>
                  </a:cubicBezTo>
                  <a:close/>
                </a:path>
              </a:pathLst>
            </a:custGeom>
            <a:solidFill>
              <a:srgbClr val="EEF1F8"/>
            </a:solidFill>
          </p:spPr>
        </p:sp>
      </p:grpSp>
      <p:sp>
        <p:nvSpPr>
          <p:cNvPr name="TextBox 18" id="18"/>
          <p:cNvSpPr txBox="true"/>
          <p:nvPr/>
        </p:nvSpPr>
        <p:spPr>
          <a:xfrm rot="0">
            <a:off x="13450824" y="3638550"/>
            <a:ext cx="1847088" cy="476250"/>
          </a:xfrm>
          <a:prstGeom prst="rect">
            <a:avLst/>
          </a:prstGeom>
        </p:spPr>
        <p:txBody>
          <a:bodyPr anchor="t" rtlCol="false" tIns="0" lIns="0" bIns="0" rIns="0">
            <a:spAutoFit/>
          </a:bodyPr>
          <a:lstStyle/>
          <a:p>
            <a:pPr algn="ctr">
              <a:lnSpc>
                <a:spcPts val="2184"/>
              </a:lnSpc>
            </a:pPr>
            <a:r>
              <a:rPr lang="en-US" sz="1899" b="true">
                <a:solidFill>
                  <a:srgbClr val="1E40AF"/>
                </a:solidFill>
                <a:latin typeface="Poppins Bold"/>
                <a:ea typeface="Poppins Bold"/>
                <a:cs typeface="Poppins Bold"/>
                <a:sym typeface="Poppins Bold"/>
              </a:rPr>
              <a:t>RECV</a:t>
            </a:r>
          </a:p>
        </p:txBody>
      </p:sp>
      <p:grpSp>
        <p:nvGrpSpPr>
          <p:cNvPr name="Group 19" id="19"/>
          <p:cNvGrpSpPr/>
          <p:nvPr/>
        </p:nvGrpSpPr>
        <p:grpSpPr>
          <a:xfrm rot="0">
            <a:off x="15453360" y="3474720"/>
            <a:ext cx="1847088" cy="749808"/>
            <a:chOff x="0" y="0"/>
            <a:chExt cx="2462784" cy="999744"/>
          </a:xfrm>
        </p:grpSpPr>
        <p:sp>
          <p:nvSpPr>
            <p:cNvPr name="Freeform 20" id="20"/>
            <p:cNvSpPr/>
            <p:nvPr/>
          </p:nvSpPr>
          <p:spPr>
            <a:xfrm flipH="false" flipV="false" rot="0">
              <a:off x="0" y="0"/>
              <a:ext cx="2462784" cy="999744"/>
            </a:xfrm>
            <a:custGeom>
              <a:avLst/>
              <a:gdLst/>
              <a:ahLst/>
              <a:cxnLst/>
              <a:rect r="r" b="b" t="t" l="l"/>
              <a:pathLst>
                <a:path h="999744" w="2462784">
                  <a:moveTo>
                    <a:pt x="0" y="219456"/>
                  </a:moveTo>
                  <a:cubicBezTo>
                    <a:pt x="0" y="98298"/>
                    <a:pt x="98298" y="0"/>
                    <a:pt x="219456" y="0"/>
                  </a:cubicBezTo>
                  <a:lnTo>
                    <a:pt x="2243328" y="0"/>
                  </a:lnTo>
                  <a:cubicBezTo>
                    <a:pt x="2364486" y="0"/>
                    <a:pt x="2462784" y="98298"/>
                    <a:pt x="2462784" y="219456"/>
                  </a:cubicBezTo>
                  <a:lnTo>
                    <a:pt x="2462784" y="780288"/>
                  </a:lnTo>
                  <a:cubicBezTo>
                    <a:pt x="2462784" y="901446"/>
                    <a:pt x="2364486" y="999744"/>
                    <a:pt x="2243328" y="999744"/>
                  </a:cubicBezTo>
                  <a:lnTo>
                    <a:pt x="219456" y="999744"/>
                  </a:lnTo>
                  <a:cubicBezTo>
                    <a:pt x="98298" y="999744"/>
                    <a:pt x="0" y="901446"/>
                    <a:pt x="0" y="780288"/>
                  </a:cubicBezTo>
                  <a:close/>
                </a:path>
              </a:pathLst>
            </a:custGeom>
            <a:solidFill>
              <a:srgbClr val="EEF1F8"/>
            </a:solidFill>
          </p:spPr>
        </p:sp>
      </p:grpSp>
      <p:sp>
        <p:nvSpPr>
          <p:cNvPr name="TextBox 21" id="21"/>
          <p:cNvSpPr txBox="true"/>
          <p:nvPr/>
        </p:nvSpPr>
        <p:spPr>
          <a:xfrm rot="0">
            <a:off x="15453360" y="3638550"/>
            <a:ext cx="1847088" cy="476250"/>
          </a:xfrm>
          <a:prstGeom prst="rect">
            <a:avLst/>
          </a:prstGeom>
        </p:spPr>
        <p:txBody>
          <a:bodyPr anchor="t" rtlCol="false" tIns="0" lIns="0" bIns="0" rIns="0">
            <a:spAutoFit/>
          </a:bodyPr>
          <a:lstStyle/>
          <a:p>
            <a:pPr algn="ctr">
              <a:lnSpc>
                <a:spcPts val="2184"/>
              </a:lnSpc>
            </a:pPr>
            <a:r>
              <a:rPr lang="en-US" sz="1899" b="true">
                <a:solidFill>
                  <a:srgbClr val="1E40AF"/>
                </a:solidFill>
                <a:latin typeface="Poppins Bold"/>
                <a:ea typeface="Poppins Bold"/>
                <a:cs typeface="Poppins Bold"/>
                <a:sym typeface="Poppins Bold"/>
              </a:rPr>
              <a:t>STEP</a:t>
            </a:r>
          </a:p>
        </p:txBody>
      </p:sp>
      <p:grpSp>
        <p:nvGrpSpPr>
          <p:cNvPr name="Group 22" id="22"/>
          <p:cNvGrpSpPr/>
          <p:nvPr/>
        </p:nvGrpSpPr>
        <p:grpSpPr>
          <a:xfrm rot="0">
            <a:off x="9445752" y="4407408"/>
            <a:ext cx="1847088" cy="749808"/>
            <a:chOff x="0" y="0"/>
            <a:chExt cx="2462784" cy="999744"/>
          </a:xfrm>
        </p:grpSpPr>
        <p:sp>
          <p:nvSpPr>
            <p:cNvPr name="Freeform 23" id="23"/>
            <p:cNvSpPr/>
            <p:nvPr/>
          </p:nvSpPr>
          <p:spPr>
            <a:xfrm flipH="false" flipV="false" rot="0">
              <a:off x="0" y="0"/>
              <a:ext cx="2462784" cy="999744"/>
            </a:xfrm>
            <a:custGeom>
              <a:avLst/>
              <a:gdLst/>
              <a:ahLst/>
              <a:cxnLst/>
              <a:rect r="r" b="b" t="t" l="l"/>
              <a:pathLst>
                <a:path h="999744" w="2462784">
                  <a:moveTo>
                    <a:pt x="0" y="219456"/>
                  </a:moveTo>
                  <a:cubicBezTo>
                    <a:pt x="0" y="98298"/>
                    <a:pt x="98298" y="0"/>
                    <a:pt x="219456" y="0"/>
                  </a:cubicBezTo>
                  <a:lnTo>
                    <a:pt x="2243328" y="0"/>
                  </a:lnTo>
                  <a:cubicBezTo>
                    <a:pt x="2364486" y="0"/>
                    <a:pt x="2462784" y="98298"/>
                    <a:pt x="2462784" y="219456"/>
                  </a:cubicBezTo>
                  <a:lnTo>
                    <a:pt x="2462784" y="780288"/>
                  </a:lnTo>
                  <a:cubicBezTo>
                    <a:pt x="2462784" y="901446"/>
                    <a:pt x="2364486" y="999744"/>
                    <a:pt x="2243328" y="999744"/>
                  </a:cubicBezTo>
                  <a:lnTo>
                    <a:pt x="219456" y="999744"/>
                  </a:lnTo>
                  <a:cubicBezTo>
                    <a:pt x="98298" y="999744"/>
                    <a:pt x="0" y="901446"/>
                    <a:pt x="0" y="780288"/>
                  </a:cubicBezTo>
                  <a:close/>
                </a:path>
              </a:pathLst>
            </a:custGeom>
            <a:solidFill>
              <a:srgbClr val="1E40AF"/>
            </a:solidFill>
          </p:spPr>
        </p:sp>
      </p:grpSp>
      <p:sp>
        <p:nvSpPr>
          <p:cNvPr name="TextBox 24" id="24"/>
          <p:cNvSpPr txBox="true"/>
          <p:nvPr/>
        </p:nvSpPr>
        <p:spPr>
          <a:xfrm rot="0">
            <a:off x="9445752" y="4571238"/>
            <a:ext cx="1847088" cy="476250"/>
          </a:xfrm>
          <a:prstGeom prst="rect">
            <a:avLst/>
          </a:prstGeom>
        </p:spPr>
        <p:txBody>
          <a:bodyPr anchor="t" rtlCol="false" tIns="0" lIns="0" bIns="0" rIns="0">
            <a:spAutoFit/>
          </a:bodyPr>
          <a:lstStyle/>
          <a:p>
            <a:pPr algn="ctr">
              <a:lnSpc>
                <a:spcPts val="2184"/>
              </a:lnSpc>
            </a:pPr>
            <a:r>
              <a:rPr lang="en-US" sz="1899" b="true">
                <a:solidFill>
                  <a:srgbClr val="FFFFFF"/>
                </a:solidFill>
                <a:latin typeface="Poppins Bold"/>
                <a:ea typeface="Poppins Bold"/>
                <a:cs typeface="Poppins Bold"/>
                <a:sym typeface="Poppins Bold"/>
              </a:rPr>
              <a:t>ERR</a:t>
            </a:r>
          </a:p>
        </p:txBody>
      </p:sp>
      <p:grpSp>
        <p:nvGrpSpPr>
          <p:cNvPr name="Group 25" id="25"/>
          <p:cNvGrpSpPr/>
          <p:nvPr/>
        </p:nvGrpSpPr>
        <p:grpSpPr>
          <a:xfrm rot="0">
            <a:off x="11448288" y="4407408"/>
            <a:ext cx="1847088" cy="749808"/>
            <a:chOff x="0" y="0"/>
            <a:chExt cx="2462784" cy="999744"/>
          </a:xfrm>
        </p:grpSpPr>
        <p:sp>
          <p:nvSpPr>
            <p:cNvPr name="Freeform 26" id="26"/>
            <p:cNvSpPr/>
            <p:nvPr/>
          </p:nvSpPr>
          <p:spPr>
            <a:xfrm flipH="false" flipV="false" rot="0">
              <a:off x="0" y="0"/>
              <a:ext cx="2462784" cy="999744"/>
            </a:xfrm>
            <a:custGeom>
              <a:avLst/>
              <a:gdLst/>
              <a:ahLst/>
              <a:cxnLst/>
              <a:rect r="r" b="b" t="t" l="l"/>
              <a:pathLst>
                <a:path h="999744" w="2462784">
                  <a:moveTo>
                    <a:pt x="0" y="219456"/>
                  </a:moveTo>
                  <a:cubicBezTo>
                    <a:pt x="0" y="98298"/>
                    <a:pt x="98298" y="0"/>
                    <a:pt x="219456" y="0"/>
                  </a:cubicBezTo>
                  <a:lnTo>
                    <a:pt x="2243328" y="0"/>
                  </a:lnTo>
                  <a:cubicBezTo>
                    <a:pt x="2364486" y="0"/>
                    <a:pt x="2462784" y="98298"/>
                    <a:pt x="2462784" y="219456"/>
                  </a:cubicBezTo>
                  <a:lnTo>
                    <a:pt x="2462784" y="780288"/>
                  </a:lnTo>
                  <a:cubicBezTo>
                    <a:pt x="2462784" y="901446"/>
                    <a:pt x="2364486" y="999744"/>
                    <a:pt x="2243328" y="999744"/>
                  </a:cubicBezTo>
                  <a:lnTo>
                    <a:pt x="219456" y="999744"/>
                  </a:lnTo>
                  <a:cubicBezTo>
                    <a:pt x="98298" y="999744"/>
                    <a:pt x="0" y="901446"/>
                    <a:pt x="0" y="780288"/>
                  </a:cubicBezTo>
                  <a:close/>
                </a:path>
              </a:pathLst>
            </a:custGeom>
            <a:solidFill>
              <a:srgbClr val="1E40AF"/>
            </a:solidFill>
          </p:spPr>
        </p:sp>
      </p:grpSp>
      <p:sp>
        <p:nvSpPr>
          <p:cNvPr name="TextBox 27" id="27"/>
          <p:cNvSpPr txBox="true"/>
          <p:nvPr/>
        </p:nvSpPr>
        <p:spPr>
          <a:xfrm rot="0">
            <a:off x="11448288" y="4571238"/>
            <a:ext cx="1847088" cy="476250"/>
          </a:xfrm>
          <a:prstGeom prst="rect">
            <a:avLst/>
          </a:prstGeom>
        </p:spPr>
        <p:txBody>
          <a:bodyPr anchor="t" rtlCol="false" tIns="0" lIns="0" bIns="0" rIns="0">
            <a:spAutoFit/>
          </a:bodyPr>
          <a:lstStyle/>
          <a:p>
            <a:pPr algn="ctr">
              <a:lnSpc>
                <a:spcPts val="2184"/>
              </a:lnSpc>
            </a:pPr>
            <a:r>
              <a:rPr lang="en-US" sz="1899" b="true">
                <a:solidFill>
                  <a:srgbClr val="FFFFFF"/>
                </a:solidFill>
                <a:latin typeface="Poppins Bold"/>
                <a:ea typeface="Poppins Bold"/>
                <a:cs typeface="Poppins Bold"/>
                <a:sym typeface="Poppins Bold"/>
              </a:rPr>
              <a:t>SAFE</a:t>
            </a:r>
          </a:p>
        </p:txBody>
      </p:sp>
      <p:grpSp>
        <p:nvGrpSpPr>
          <p:cNvPr name="Group 28" id="28"/>
          <p:cNvGrpSpPr/>
          <p:nvPr/>
        </p:nvGrpSpPr>
        <p:grpSpPr>
          <a:xfrm rot="0">
            <a:off x="13450824" y="4407408"/>
            <a:ext cx="1847088" cy="749808"/>
            <a:chOff x="0" y="0"/>
            <a:chExt cx="2462784" cy="999744"/>
          </a:xfrm>
        </p:grpSpPr>
        <p:sp>
          <p:nvSpPr>
            <p:cNvPr name="Freeform 29" id="29"/>
            <p:cNvSpPr/>
            <p:nvPr/>
          </p:nvSpPr>
          <p:spPr>
            <a:xfrm flipH="false" flipV="false" rot="0">
              <a:off x="0" y="0"/>
              <a:ext cx="2462784" cy="999744"/>
            </a:xfrm>
            <a:custGeom>
              <a:avLst/>
              <a:gdLst/>
              <a:ahLst/>
              <a:cxnLst/>
              <a:rect r="r" b="b" t="t" l="l"/>
              <a:pathLst>
                <a:path h="999744" w="2462784">
                  <a:moveTo>
                    <a:pt x="0" y="219456"/>
                  </a:moveTo>
                  <a:cubicBezTo>
                    <a:pt x="0" y="98298"/>
                    <a:pt x="98298" y="0"/>
                    <a:pt x="219456" y="0"/>
                  </a:cubicBezTo>
                  <a:lnTo>
                    <a:pt x="2243328" y="0"/>
                  </a:lnTo>
                  <a:cubicBezTo>
                    <a:pt x="2364486" y="0"/>
                    <a:pt x="2462784" y="98298"/>
                    <a:pt x="2462784" y="219456"/>
                  </a:cubicBezTo>
                  <a:lnTo>
                    <a:pt x="2462784" y="780288"/>
                  </a:lnTo>
                  <a:cubicBezTo>
                    <a:pt x="2462784" y="901446"/>
                    <a:pt x="2364486" y="999744"/>
                    <a:pt x="2243328" y="999744"/>
                  </a:cubicBezTo>
                  <a:lnTo>
                    <a:pt x="219456" y="999744"/>
                  </a:lnTo>
                  <a:cubicBezTo>
                    <a:pt x="98298" y="999744"/>
                    <a:pt x="0" y="901446"/>
                    <a:pt x="0" y="780288"/>
                  </a:cubicBezTo>
                  <a:close/>
                </a:path>
              </a:pathLst>
            </a:custGeom>
            <a:solidFill>
              <a:srgbClr val="1E40AF"/>
            </a:solidFill>
          </p:spPr>
        </p:sp>
      </p:grpSp>
      <p:sp>
        <p:nvSpPr>
          <p:cNvPr name="TextBox 30" id="30"/>
          <p:cNvSpPr txBox="true"/>
          <p:nvPr/>
        </p:nvSpPr>
        <p:spPr>
          <a:xfrm rot="0">
            <a:off x="13450824" y="4571238"/>
            <a:ext cx="1847088" cy="476250"/>
          </a:xfrm>
          <a:prstGeom prst="rect">
            <a:avLst/>
          </a:prstGeom>
        </p:spPr>
        <p:txBody>
          <a:bodyPr anchor="t" rtlCol="false" tIns="0" lIns="0" bIns="0" rIns="0">
            <a:spAutoFit/>
          </a:bodyPr>
          <a:lstStyle/>
          <a:p>
            <a:pPr algn="ctr">
              <a:lnSpc>
                <a:spcPts val="2184"/>
              </a:lnSpc>
            </a:pPr>
            <a:r>
              <a:rPr lang="en-US" sz="1899" b="true">
                <a:solidFill>
                  <a:srgbClr val="FFFFFF"/>
                </a:solidFill>
                <a:latin typeface="Poppins Bold"/>
                <a:ea typeface="Poppins Bold"/>
                <a:cs typeface="Poppins Bold"/>
                <a:sym typeface="Poppins Bold"/>
              </a:rPr>
              <a:t>HELD</a:t>
            </a:r>
          </a:p>
        </p:txBody>
      </p:sp>
      <p:grpSp>
        <p:nvGrpSpPr>
          <p:cNvPr name="Group 31" id="31"/>
          <p:cNvGrpSpPr/>
          <p:nvPr/>
        </p:nvGrpSpPr>
        <p:grpSpPr>
          <a:xfrm rot="0">
            <a:off x="15453360" y="4407408"/>
            <a:ext cx="1847088" cy="749808"/>
            <a:chOff x="0" y="0"/>
            <a:chExt cx="2462784" cy="999744"/>
          </a:xfrm>
        </p:grpSpPr>
        <p:sp>
          <p:nvSpPr>
            <p:cNvPr name="Freeform 32" id="32"/>
            <p:cNvSpPr/>
            <p:nvPr/>
          </p:nvSpPr>
          <p:spPr>
            <a:xfrm flipH="false" flipV="false" rot="0">
              <a:off x="0" y="0"/>
              <a:ext cx="2462784" cy="999744"/>
            </a:xfrm>
            <a:custGeom>
              <a:avLst/>
              <a:gdLst/>
              <a:ahLst/>
              <a:cxnLst/>
              <a:rect r="r" b="b" t="t" l="l"/>
              <a:pathLst>
                <a:path h="999744" w="2462784">
                  <a:moveTo>
                    <a:pt x="0" y="219456"/>
                  </a:moveTo>
                  <a:cubicBezTo>
                    <a:pt x="0" y="98298"/>
                    <a:pt x="98298" y="0"/>
                    <a:pt x="219456" y="0"/>
                  </a:cubicBezTo>
                  <a:lnTo>
                    <a:pt x="2243328" y="0"/>
                  </a:lnTo>
                  <a:cubicBezTo>
                    <a:pt x="2364486" y="0"/>
                    <a:pt x="2462784" y="98298"/>
                    <a:pt x="2462784" y="219456"/>
                  </a:cubicBezTo>
                  <a:lnTo>
                    <a:pt x="2462784" y="780288"/>
                  </a:lnTo>
                  <a:cubicBezTo>
                    <a:pt x="2462784" y="901446"/>
                    <a:pt x="2364486" y="999744"/>
                    <a:pt x="2243328" y="999744"/>
                  </a:cubicBezTo>
                  <a:lnTo>
                    <a:pt x="219456" y="999744"/>
                  </a:lnTo>
                  <a:cubicBezTo>
                    <a:pt x="98298" y="999744"/>
                    <a:pt x="0" y="901446"/>
                    <a:pt x="0" y="780288"/>
                  </a:cubicBezTo>
                  <a:close/>
                </a:path>
              </a:pathLst>
            </a:custGeom>
            <a:solidFill>
              <a:srgbClr val="1E40AF"/>
            </a:solidFill>
          </p:spPr>
        </p:sp>
      </p:grpSp>
      <p:sp>
        <p:nvSpPr>
          <p:cNvPr name="TextBox 33" id="33"/>
          <p:cNvSpPr txBox="true"/>
          <p:nvPr/>
        </p:nvSpPr>
        <p:spPr>
          <a:xfrm rot="0">
            <a:off x="15453360" y="4571238"/>
            <a:ext cx="1847088" cy="476250"/>
          </a:xfrm>
          <a:prstGeom prst="rect">
            <a:avLst/>
          </a:prstGeom>
        </p:spPr>
        <p:txBody>
          <a:bodyPr anchor="t" rtlCol="false" tIns="0" lIns="0" bIns="0" rIns="0">
            <a:spAutoFit/>
          </a:bodyPr>
          <a:lstStyle/>
          <a:p>
            <a:pPr algn="ctr">
              <a:lnSpc>
                <a:spcPts val="2184"/>
              </a:lnSpc>
            </a:pPr>
            <a:r>
              <a:rPr lang="en-US" sz="1899" b="true">
                <a:solidFill>
                  <a:srgbClr val="FFFFFF"/>
                </a:solidFill>
                <a:latin typeface="Poppins Bold"/>
                <a:ea typeface="Poppins Bold"/>
                <a:cs typeface="Poppins Bold"/>
                <a:sym typeface="Poppins Bold"/>
              </a:rPr>
              <a:t>OK</a:t>
            </a:r>
          </a:p>
        </p:txBody>
      </p:sp>
      <p:sp>
        <p:nvSpPr>
          <p:cNvPr name="TextBox 34" id="34"/>
          <p:cNvSpPr txBox="true"/>
          <p:nvPr/>
        </p:nvSpPr>
        <p:spPr>
          <a:xfrm rot="0">
            <a:off x="9445752" y="5337810"/>
            <a:ext cx="7818120" cy="788670"/>
          </a:xfrm>
          <a:prstGeom prst="rect">
            <a:avLst/>
          </a:prstGeom>
        </p:spPr>
        <p:txBody>
          <a:bodyPr anchor="t" rtlCol="false" tIns="0" lIns="0" bIns="0" rIns="0">
            <a:spAutoFit/>
          </a:bodyPr>
          <a:lstStyle/>
          <a:p>
            <a:pPr algn="l">
              <a:lnSpc>
                <a:spcPts val="2015"/>
              </a:lnSpc>
            </a:pPr>
            <a:r>
              <a:rPr lang="en-US" sz="1550">
                <a:solidFill>
                  <a:srgbClr val="5A6170"/>
                </a:solidFill>
                <a:latin typeface="Poppins"/>
                <a:ea typeface="Poppins"/>
                <a:cs typeface="Poppins"/>
                <a:sym typeface="Poppins"/>
              </a:rPr>
              <a:t>Filled = terminal. Exactly one terminal acknowledgement per command.</a:t>
            </a:r>
          </a:p>
        </p:txBody>
      </p:sp>
      <p:grpSp>
        <p:nvGrpSpPr>
          <p:cNvPr name="Group 35" id="35"/>
          <p:cNvGrpSpPr/>
          <p:nvPr/>
        </p:nvGrpSpPr>
        <p:grpSpPr>
          <a:xfrm rot="0">
            <a:off x="1024128" y="6321552"/>
            <a:ext cx="7818120" cy="2212848"/>
            <a:chOff x="0" y="0"/>
            <a:chExt cx="10424160" cy="2950464"/>
          </a:xfrm>
        </p:grpSpPr>
        <p:sp>
          <p:nvSpPr>
            <p:cNvPr name="Freeform 36" id="36"/>
            <p:cNvSpPr/>
            <p:nvPr/>
          </p:nvSpPr>
          <p:spPr>
            <a:xfrm flipH="false" flipV="false" rot="0">
              <a:off x="0" y="0"/>
              <a:ext cx="10424160" cy="2950464"/>
            </a:xfrm>
            <a:custGeom>
              <a:avLst/>
              <a:gdLst/>
              <a:ahLst/>
              <a:cxnLst/>
              <a:rect r="r" b="b" t="t" l="l"/>
              <a:pathLst>
                <a:path h="2950464" w="10424160">
                  <a:moveTo>
                    <a:pt x="0" y="390144"/>
                  </a:moveTo>
                  <a:cubicBezTo>
                    <a:pt x="0" y="174625"/>
                    <a:pt x="174625" y="0"/>
                    <a:pt x="390144" y="0"/>
                  </a:cubicBezTo>
                  <a:lnTo>
                    <a:pt x="10034016" y="0"/>
                  </a:lnTo>
                  <a:cubicBezTo>
                    <a:pt x="10249535" y="0"/>
                    <a:pt x="10424160" y="174625"/>
                    <a:pt x="10424160" y="390144"/>
                  </a:cubicBezTo>
                  <a:lnTo>
                    <a:pt x="10424160" y="2560320"/>
                  </a:lnTo>
                  <a:cubicBezTo>
                    <a:pt x="10424160" y="2775839"/>
                    <a:pt x="10249535" y="2950464"/>
                    <a:pt x="10034016" y="2950464"/>
                  </a:cubicBezTo>
                  <a:lnTo>
                    <a:pt x="390144" y="2950464"/>
                  </a:lnTo>
                  <a:cubicBezTo>
                    <a:pt x="174625" y="2950464"/>
                    <a:pt x="0" y="2775839"/>
                    <a:pt x="0" y="2560320"/>
                  </a:cubicBezTo>
                  <a:close/>
                </a:path>
              </a:pathLst>
            </a:custGeom>
            <a:solidFill>
              <a:srgbClr val="EEF1F8"/>
            </a:solidFill>
          </p:spPr>
        </p:sp>
      </p:grpSp>
      <p:sp>
        <p:nvSpPr>
          <p:cNvPr name="TextBox 37" id="37"/>
          <p:cNvSpPr txBox="true"/>
          <p:nvPr/>
        </p:nvSpPr>
        <p:spPr>
          <a:xfrm rot="0">
            <a:off x="1481328" y="6449187"/>
            <a:ext cx="6949440" cy="571500"/>
          </a:xfrm>
          <a:prstGeom prst="rect">
            <a:avLst/>
          </a:prstGeom>
        </p:spPr>
        <p:txBody>
          <a:bodyPr anchor="t" rtlCol="false" tIns="0" lIns="0" bIns="0" rIns="0">
            <a:spAutoFit/>
          </a:bodyPr>
          <a:lstStyle/>
          <a:p>
            <a:pPr algn="l">
              <a:lnSpc>
                <a:spcPts val="4480"/>
              </a:lnSpc>
            </a:pPr>
            <a:r>
              <a:rPr lang="en-US" sz="3200" b="true">
                <a:solidFill>
                  <a:srgbClr val="1E40AF"/>
                </a:solidFill>
                <a:latin typeface="League Spartan"/>
                <a:ea typeface="League Spartan"/>
                <a:cs typeface="League Spartan"/>
                <a:sym typeface="League Spartan"/>
              </a:rPr>
              <a:t>SAFE</a:t>
            </a:r>
          </a:p>
        </p:txBody>
      </p:sp>
      <p:sp>
        <p:nvSpPr>
          <p:cNvPr name="TextBox 38" id="38"/>
          <p:cNvSpPr txBox="true"/>
          <p:nvPr/>
        </p:nvSpPr>
        <p:spPr>
          <a:xfrm rot="0">
            <a:off x="1481328" y="7080885"/>
            <a:ext cx="6903720" cy="1192530"/>
          </a:xfrm>
          <a:prstGeom prst="rect">
            <a:avLst/>
          </a:prstGeom>
        </p:spPr>
        <p:txBody>
          <a:bodyPr anchor="t" rtlCol="false" tIns="0" lIns="0" bIns="0" rIns="0">
            <a:spAutoFit/>
          </a:bodyPr>
          <a:lstStyle/>
          <a:p>
            <a:pPr algn="l">
              <a:lnSpc>
                <a:spcPts val="2563"/>
              </a:lnSpc>
            </a:pPr>
            <a:r>
              <a:rPr lang="en-US" sz="1899">
                <a:solidFill>
                  <a:srgbClr val="303642"/>
                </a:solidFill>
                <a:latin typeface="Poppins"/>
                <a:ea typeface="Poppins"/>
                <a:cs typeface="Poppins"/>
                <a:sym typeface="Poppins"/>
              </a:rPr>
              <a:t>Refused on validation. Nothing moved, and a retry is fine.</a:t>
            </a:r>
          </a:p>
        </p:txBody>
      </p:sp>
      <p:grpSp>
        <p:nvGrpSpPr>
          <p:cNvPr name="Group 39" id="39"/>
          <p:cNvGrpSpPr/>
          <p:nvPr/>
        </p:nvGrpSpPr>
        <p:grpSpPr>
          <a:xfrm rot="0">
            <a:off x="9445752" y="6307455"/>
            <a:ext cx="7818120" cy="2212848"/>
            <a:chOff x="0" y="0"/>
            <a:chExt cx="10424160" cy="2950464"/>
          </a:xfrm>
        </p:grpSpPr>
        <p:sp>
          <p:nvSpPr>
            <p:cNvPr name="Freeform 40" id="40"/>
            <p:cNvSpPr/>
            <p:nvPr/>
          </p:nvSpPr>
          <p:spPr>
            <a:xfrm flipH="false" flipV="false" rot="0">
              <a:off x="0" y="0"/>
              <a:ext cx="10424160" cy="2950464"/>
            </a:xfrm>
            <a:custGeom>
              <a:avLst/>
              <a:gdLst/>
              <a:ahLst/>
              <a:cxnLst/>
              <a:rect r="r" b="b" t="t" l="l"/>
              <a:pathLst>
                <a:path h="2950464" w="10424160">
                  <a:moveTo>
                    <a:pt x="0" y="390144"/>
                  </a:moveTo>
                  <a:cubicBezTo>
                    <a:pt x="0" y="174625"/>
                    <a:pt x="174625" y="0"/>
                    <a:pt x="390144" y="0"/>
                  </a:cubicBezTo>
                  <a:lnTo>
                    <a:pt x="10034016" y="0"/>
                  </a:lnTo>
                  <a:cubicBezTo>
                    <a:pt x="10249535" y="0"/>
                    <a:pt x="10424160" y="174625"/>
                    <a:pt x="10424160" y="390144"/>
                  </a:cubicBezTo>
                  <a:lnTo>
                    <a:pt x="10424160" y="2560320"/>
                  </a:lnTo>
                  <a:cubicBezTo>
                    <a:pt x="10424160" y="2775839"/>
                    <a:pt x="10249535" y="2950464"/>
                    <a:pt x="10034016" y="2950464"/>
                  </a:cubicBezTo>
                  <a:lnTo>
                    <a:pt x="390144" y="2950464"/>
                  </a:lnTo>
                  <a:cubicBezTo>
                    <a:pt x="174625" y="2950464"/>
                    <a:pt x="0" y="2775839"/>
                    <a:pt x="0" y="2560320"/>
                  </a:cubicBezTo>
                  <a:close/>
                </a:path>
              </a:pathLst>
            </a:custGeom>
            <a:solidFill>
              <a:srgbClr val="1E40AF"/>
            </a:solidFill>
          </p:spPr>
        </p:sp>
      </p:grpSp>
      <p:sp>
        <p:nvSpPr>
          <p:cNvPr name="TextBox 41" id="41"/>
          <p:cNvSpPr txBox="true"/>
          <p:nvPr/>
        </p:nvSpPr>
        <p:spPr>
          <a:xfrm rot="0">
            <a:off x="9902952" y="6449187"/>
            <a:ext cx="6949440" cy="571500"/>
          </a:xfrm>
          <a:prstGeom prst="rect">
            <a:avLst/>
          </a:prstGeom>
        </p:spPr>
        <p:txBody>
          <a:bodyPr anchor="t" rtlCol="false" tIns="0" lIns="0" bIns="0" rIns="0">
            <a:spAutoFit/>
          </a:bodyPr>
          <a:lstStyle/>
          <a:p>
            <a:pPr algn="l">
              <a:lnSpc>
                <a:spcPts val="4480"/>
              </a:lnSpc>
            </a:pPr>
            <a:r>
              <a:rPr lang="en-US" sz="3200" b="true">
                <a:solidFill>
                  <a:srgbClr val="FFFFFF"/>
                </a:solidFill>
                <a:latin typeface="League Spartan"/>
                <a:ea typeface="League Spartan"/>
                <a:cs typeface="League Spartan"/>
                <a:sym typeface="League Spartan"/>
              </a:rPr>
              <a:t>HELD</a:t>
            </a:r>
          </a:p>
        </p:txBody>
      </p:sp>
      <p:sp>
        <p:nvSpPr>
          <p:cNvPr name="TextBox 42" id="42"/>
          <p:cNvSpPr txBox="true"/>
          <p:nvPr/>
        </p:nvSpPr>
        <p:spPr>
          <a:xfrm rot="0">
            <a:off x="9902952" y="7080885"/>
            <a:ext cx="6903720" cy="1192530"/>
          </a:xfrm>
          <a:prstGeom prst="rect">
            <a:avLst/>
          </a:prstGeom>
        </p:spPr>
        <p:txBody>
          <a:bodyPr anchor="t" rtlCol="false" tIns="0" lIns="0" bIns="0" rIns="0">
            <a:spAutoFit/>
          </a:bodyPr>
          <a:lstStyle/>
          <a:p>
            <a:pPr algn="l">
              <a:lnSpc>
                <a:spcPts val="2563"/>
              </a:lnSpc>
            </a:pPr>
            <a:r>
              <a:rPr lang="en-US" sz="1899">
                <a:solidFill>
                  <a:srgbClr val="D9E1F8"/>
                </a:solidFill>
                <a:latin typeface="Poppins"/>
                <a:ea typeface="Poppins"/>
                <a:cs typeface="Poppins"/>
                <a:sym typeface="Poppins"/>
              </a:rPr>
              <a:t>Failed part way through. The claw may still be gripping a block and the position is unknown. It needs a person.</a:t>
            </a:r>
          </a:p>
        </p:txBody>
      </p:sp>
      <p:sp>
        <p:nvSpPr>
          <p:cNvPr name="TextBox 43" id="43"/>
          <p:cNvSpPr txBox="true"/>
          <p:nvPr/>
        </p:nvSpPr>
        <p:spPr>
          <a:xfrm rot="0">
            <a:off x="1024128" y="8789670"/>
            <a:ext cx="16239744" cy="899160"/>
          </a:xfrm>
          <a:prstGeom prst="rect">
            <a:avLst/>
          </a:prstGeom>
        </p:spPr>
        <p:txBody>
          <a:bodyPr anchor="t" rtlCol="false" tIns="0" lIns="0" bIns="0" rIns="0">
            <a:spAutoFit/>
          </a:bodyPr>
          <a:lstStyle/>
          <a:p>
            <a:pPr algn="ctr">
              <a:lnSpc>
                <a:spcPts val="2497"/>
              </a:lnSpc>
            </a:pPr>
            <a:r>
              <a:rPr lang="en-US" sz="1850">
                <a:solidFill>
                  <a:srgbClr val="303642"/>
                </a:solidFill>
                <a:latin typeface="Poppins"/>
                <a:ea typeface="Poppins"/>
                <a:cs typeface="Poppins"/>
                <a:sym typeface="Poppins"/>
              </a:rPr>
              <a:t>They are separate kinds rather than a flag, so that Pi-side code cannot collapse them into a generic “if not ok: retry”. The retry is the thing that breaks the machine.</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THE FOURTEEN-PHASE BUILD CYCLE</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EVERY PHASE ANNOUNCED BEFORE IT RUNS</a:t>
            </a:r>
          </a:p>
        </p:txBody>
      </p:sp>
      <p:sp>
        <p:nvSpPr>
          <p:cNvPr name="Freeform 6" id="6"/>
          <p:cNvSpPr/>
          <p:nvPr/>
        </p:nvSpPr>
        <p:spPr>
          <a:xfrm flipH="false" flipV="false" rot="0">
            <a:off x="1007459" y="2863691"/>
            <a:ext cx="7851457" cy="746570"/>
          </a:xfrm>
          <a:custGeom>
            <a:avLst/>
            <a:gdLst/>
            <a:ahLst/>
            <a:cxnLst/>
            <a:rect r="r" b="b" t="t" l="l"/>
            <a:pathLst>
              <a:path h="746570" w="7851457">
                <a:moveTo>
                  <a:pt x="0" y="0"/>
                </a:moveTo>
                <a:lnTo>
                  <a:pt x="7851458" y="0"/>
                </a:lnTo>
                <a:lnTo>
                  <a:pt x="7851458" y="746570"/>
                </a:lnTo>
                <a:lnTo>
                  <a:pt x="0" y="7465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143000" y="2971800"/>
            <a:ext cx="530352" cy="530352"/>
            <a:chOff x="0" y="0"/>
            <a:chExt cx="707136" cy="707136"/>
          </a:xfrm>
        </p:grpSpPr>
        <p:sp>
          <p:nvSpPr>
            <p:cNvPr name="Freeform 8" id="8"/>
            <p:cNvSpPr/>
            <p:nvPr/>
          </p:nvSpPr>
          <p:spPr>
            <a:xfrm flipH="false" flipV="false" rot="0">
              <a:off x="0" y="0"/>
              <a:ext cx="707136" cy="707136"/>
            </a:xfrm>
            <a:custGeom>
              <a:avLst/>
              <a:gdLst/>
              <a:ahLst/>
              <a:cxnLst/>
              <a:rect r="r" b="b" t="t" l="l"/>
              <a:pathLst>
                <a:path h="707136" w="707136">
                  <a:moveTo>
                    <a:pt x="0" y="353568"/>
                  </a:moveTo>
                  <a:cubicBezTo>
                    <a:pt x="0" y="158242"/>
                    <a:pt x="158242" y="0"/>
                    <a:pt x="353568" y="0"/>
                  </a:cubicBezTo>
                  <a:cubicBezTo>
                    <a:pt x="548894" y="0"/>
                    <a:pt x="707136" y="158242"/>
                    <a:pt x="707136" y="353568"/>
                  </a:cubicBezTo>
                  <a:cubicBezTo>
                    <a:pt x="707136" y="548894"/>
                    <a:pt x="548894" y="707136"/>
                    <a:pt x="353568" y="707136"/>
                  </a:cubicBezTo>
                  <a:cubicBezTo>
                    <a:pt x="158242" y="707136"/>
                    <a:pt x="0" y="548894"/>
                    <a:pt x="0" y="353568"/>
                  </a:cubicBezTo>
                  <a:close/>
                </a:path>
              </a:pathLst>
            </a:custGeom>
            <a:solidFill>
              <a:srgbClr val="1E40AF"/>
            </a:solidFill>
          </p:spPr>
        </p:sp>
      </p:grpSp>
      <p:sp>
        <p:nvSpPr>
          <p:cNvPr name="TextBox 9" id="9"/>
          <p:cNvSpPr txBox="true"/>
          <p:nvPr/>
        </p:nvSpPr>
        <p:spPr>
          <a:xfrm rot="0">
            <a:off x="1143000" y="3098035"/>
            <a:ext cx="530352" cy="511302"/>
          </a:xfrm>
          <a:prstGeom prst="rect">
            <a:avLst/>
          </a:prstGeom>
        </p:spPr>
        <p:txBody>
          <a:bodyPr anchor="t" rtlCol="false" tIns="0" lIns="0" bIns="0" rIns="0">
            <a:spAutoFit/>
          </a:bodyPr>
          <a:lstStyle/>
          <a:p>
            <a:pPr algn="ctr">
              <a:lnSpc>
                <a:spcPts val="2200"/>
              </a:lnSpc>
            </a:pPr>
            <a:r>
              <a:rPr lang="en-US" sz="2000">
                <a:solidFill>
                  <a:srgbClr val="FFFFFF"/>
                </a:solidFill>
                <a:latin typeface="League Spartan"/>
                <a:ea typeface="League Spartan"/>
                <a:cs typeface="League Spartan"/>
                <a:sym typeface="League Spartan"/>
              </a:rPr>
              <a:t>1</a:t>
            </a:r>
          </a:p>
        </p:txBody>
      </p:sp>
      <p:sp>
        <p:nvSpPr>
          <p:cNvPr name="TextBox 10" id="10"/>
          <p:cNvSpPr txBox="true"/>
          <p:nvPr/>
        </p:nvSpPr>
        <p:spPr>
          <a:xfrm rot="0">
            <a:off x="1828800" y="2961894"/>
            <a:ext cx="2788920" cy="476250"/>
          </a:xfrm>
          <a:prstGeom prst="rect">
            <a:avLst/>
          </a:prstGeom>
        </p:spPr>
        <p:txBody>
          <a:bodyPr anchor="t" rtlCol="false" tIns="0" lIns="0" bIns="0" rIns="0">
            <a:spAutoFit/>
          </a:bodyPr>
          <a:lstStyle/>
          <a:p>
            <a:pPr algn="l">
              <a:lnSpc>
                <a:spcPts val="1919"/>
              </a:lnSpc>
            </a:pPr>
            <a:r>
              <a:rPr lang="en-US" sz="1599" b="true">
                <a:solidFill>
                  <a:srgbClr val="1E40AF"/>
                </a:solidFill>
                <a:latin typeface="Courier New Bold"/>
                <a:ea typeface="Courier New Bold"/>
                <a:cs typeface="Courier New Bold"/>
                <a:sym typeface="Courier New Bold"/>
              </a:rPr>
              <a:t>raise_clear</a:t>
            </a:r>
          </a:p>
        </p:txBody>
      </p:sp>
      <p:sp>
        <p:nvSpPr>
          <p:cNvPr name="TextBox 11" id="11"/>
          <p:cNvSpPr txBox="true"/>
          <p:nvPr/>
        </p:nvSpPr>
        <p:spPr>
          <a:xfrm rot="0">
            <a:off x="4727448" y="2970276"/>
            <a:ext cx="3977640" cy="495300"/>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Raise Z into the top switch</a:t>
            </a:r>
          </a:p>
        </p:txBody>
      </p:sp>
      <p:sp>
        <p:nvSpPr>
          <p:cNvPr name="Freeform 12" id="12"/>
          <p:cNvSpPr/>
          <p:nvPr/>
        </p:nvSpPr>
        <p:spPr>
          <a:xfrm flipH="false" flipV="false" rot="0">
            <a:off x="1007459" y="3686651"/>
            <a:ext cx="7851457" cy="746569"/>
          </a:xfrm>
          <a:custGeom>
            <a:avLst/>
            <a:gdLst/>
            <a:ahLst/>
            <a:cxnLst/>
            <a:rect r="r" b="b" t="t" l="l"/>
            <a:pathLst>
              <a:path h="746569" w="7851457">
                <a:moveTo>
                  <a:pt x="0" y="0"/>
                </a:moveTo>
                <a:lnTo>
                  <a:pt x="7851458" y="0"/>
                </a:lnTo>
                <a:lnTo>
                  <a:pt x="7851458" y="746570"/>
                </a:lnTo>
                <a:lnTo>
                  <a:pt x="0" y="7465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3" id="13"/>
          <p:cNvGrpSpPr/>
          <p:nvPr/>
        </p:nvGrpSpPr>
        <p:grpSpPr>
          <a:xfrm rot="0">
            <a:off x="1143000" y="3794760"/>
            <a:ext cx="530352" cy="530352"/>
            <a:chOff x="0" y="0"/>
            <a:chExt cx="707136" cy="707136"/>
          </a:xfrm>
        </p:grpSpPr>
        <p:sp>
          <p:nvSpPr>
            <p:cNvPr name="Freeform 14" id="14"/>
            <p:cNvSpPr/>
            <p:nvPr/>
          </p:nvSpPr>
          <p:spPr>
            <a:xfrm flipH="false" flipV="false" rot="0">
              <a:off x="0" y="0"/>
              <a:ext cx="707136" cy="707136"/>
            </a:xfrm>
            <a:custGeom>
              <a:avLst/>
              <a:gdLst/>
              <a:ahLst/>
              <a:cxnLst/>
              <a:rect r="r" b="b" t="t" l="l"/>
              <a:pathLst>
                <a:path h="707136" w="707136">
                  <a:moveTo>
                    <a:pt x="0" y="353568"/>
                  </a:moveTo>
                  <a:cubicBezTo>
                    <a:pt x="0" y="158242"/>
                    <a:pt x="158242" y="0"/>
                    <a:pt x="353568" y="0"/>
                  </a:cubicBezTo>
                  <a:cubicBezTo>
                    <a:pt x="548894" y="0"/>
                    <a:pt x="707136" y="158242"/>
                    <a:pt x="707136" y="353568"/>
                  </a:cubicBezTo>
                  <a:cubicBezTo>
                    <a:pt x="707136" y="548894"/>
                    <a:pt x="548894" y="707136"/>
                    <a:pt x="353568" y="707136"/>
                  </a:cubicBezTo>
                  <a:cubicBezTo>
                    <a:pt x="158242" y="707136"/>
                    <a:pt x="0" y="548894"/>
                    <a:pt x="0" y="353568"/>
                  </a:cubicBezTo>
                  <a:close/>
                </a:path>
              </a:pathLst>
            </a:custGeom>
            <a:solidFill>
              <a:srgbClr val="1E40AF"/>
            </a:solidFill>
          </p:spPr>
        </p:sp>
      </p:grpSp>
      <p:sp>
        <p:nvSpPr>
          <p:cNvPr name="TextBox 15" id="15"/>
          <p:cNvSpPr txBox="true"/>
          <p:nvPr/>
        </p:nvSpPr>
        <p:spPr>
          <a:xfrm rot="0">
            <a:off x="1143000" y="3920995"/>
            <a:ext cx="530352" cy="511302"/>
          </a:xfrm>
          <a:prstGeom prst="rect">
            <a:avLst/>
          </a:prstGeom>
        </p:spPr>
        <p:txBody>
          <a:bodyPr anchor="t" rtlCol="false" tIns="0" lIns="0" bIns="0" rIns="0">
            <a:spAutoFit/>
          </a:bodyPr>
          <a:lstStyle/>
          <a:p>
            <a:pPr algn="ctr">
              <a:lnSpc>
                <a:spcPts val="2200"/>
              </a:lnSpc>
            </a:pPr>
            <a:r>
              <a:rPr lang="en-US" sz="2000">
                <a:solidFill>
                  <a:srgbClr val="FFFFFF"/>
                </a:solidFill>
                <a:latin typeface="League Spartan"/>
                <a:ea typeface="League Spartan"/>
                <a:cs typeface="League Spartan"/>
                <a:sym typeface="League Spartan"/>
              </a:rPr>
              <a:t>2</a:t>
            </a:r>
          </a:p>
        </p:txBody>
      </p:sp>
      <p:sp>
        <p:nvSpPr>
          <p:cNvPr name="TextBox 16" id="16"/>
          <p:cNvSpPr txBox="true"/>
          <p:nvPr/>
        </p:nvSpPr>
        <p:spPr>
          <a:xfrm rot="0">
            <a:off x="1828800" y="3784854"/>
            <a:ext cx="2788920" cy="476250"/>
          </a:xfrm>
          <a:prstGeom prst="rect">
            <a:avLst/>
          </a:prstGeom>
        </p:spPr>
        <p:txBody>
          <a:bodyPr anchor="t" rtlCol="false" tIns="0" lIns="0" bIns="0" rIns="0">
            <a:spAutoFit/>
          </a:bodyPr>
          <a:lstStyle/>
          <a:p>
            <a:pPr algn="l">
              <a:lnSpc>
                <a:spcPts val="1919"/>
              </a:lnSpc>
            </a:pPr>
            <a:r>
              <a:rPr lang="en-US" sz="1599" b="true">
                <a:solidFill>
                  <a:srgbClr val="1E40AF"/>
                </a:solidFill>
                <a:latin typeface="Courier New Bold"/>
                <a:ea typeface="Courier New Bold"/>
                <a:cs typeface="Courier New Bold"/>
                <a:sym typeface="Courier New Bold"/>
              </a:rPr>
              <a:t>home_feeder</a:t>
            </a:r>
          </a:p>
        </p:txBody>
      </p:sp>
      <p:sp>
        <p:nvSpPr>
          <p:cNvPr name="TextBox 17" id="17"/>
          <p:cNvSpPr txBox="true"/>
          <p:nvPr/>
        </p:nvSpPr>
        <p:spPr>
          <a:xfrm rot="0">
            <a:off x="4727448" y="3793236"/>
            <a:ext cx="3977640" cy="495300"/>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Home X/Y to the pickup cell [0,0]</a:t>
            </a:r>
          </a:p>
        </p:txBody>
      </p:sp>
      <p:sp>
        <p:nvSpPr>
          <p:cNvPr name="Freeform 18" id="18"/>
          <p:cNvSpPr/>
          <p:nvPr/>
        </p:nvSpPr>
        <p:spPr>
          <a:xfrm flipH="false" flipV="false" rot="0">
            <a:off x="1007459" y="4509611"/>
            <a:ext cx="7851457" cy="746569"/>
          </a:xfrm>
          <a:custGeom>
            <a:avLst/>
            <a:gdLst/>
            <a:ahLst/>
            <a:cxnLst/>
            <a:rect r="r" b="b" t="t" l="l"/>
            <a:pathLst>
              <a:path h="746569" w="7851457">
                <a:moveTo>
                  <a:pt x="0" y="0"/>
                </a:moveTo>
                <a:lnTo>
                  <a:pt x="7851458" y="0"/>
                </a:lnTo>
                <a:lnTo>
                  <a:pt x="7851458" y="746570"/>
                </a:lnTo>
                <a:lnTo>
                  <a:pt x="0" y="7465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9" id="19"/>
          <p:cNvGrpSpPr/>
          <p:nvPr/>
        </p:nvGrpSpPr>
        <p:grpSpPr>
          <a:xfrm rot="0">
            <a:off x="1143000" y="4617720"/>
            <a:ext cx="530352" cy="530352"/>
            <a:chOff x="0" y="0"/>
            <a:chExt cx="707136" cy="707136"/>
          </a:xfrm>
        </p:grpSpPr>
        <p:sp>
          <p:nvSpPr>
            <p:cNvPr name="Freeform 20" id="20"/>
            <p:cNvSpPr/>
            <p:nvPr/>
          </p:nvSpPr>
          <p:spPr>
            <a:xfrm flipH="false" flipV="false" rot="0">
              <a:off x="0" y="0"/>
              <a:ext cx="707136" cy="707136"/>
            </a:xfrm>
            <a:custGeom>
              <a:avLst/>
              <a:gdLst/>
              <a:ahLst/>
              <a:cxnLst/>
              <a:rect r="r" b="b" t="t" l="l"/>
              <a:pathLst>
                <a:path h="707136" w="707136">
                  <a:moveTo>
                    <a:pt x="0" y="353568"/>
                  </a:moveTo>
                  <a:cubicBezTo>
                    <a:pt x="0" y="158242"/>
                    <a:pt x="158242" y="0"/>
                    <a:pt x="353568" y="0"/>
                  </a:cubicBezTo>
                  <a:cubicBezTo>
                    <a:pt x="548894" y="0"/>
                    <a:pt x="707136" y="158242"/>
                    <a:pt x="707136" y="353568"/>
                  </a:cubicBezTo>
                  <a:cubicBezTo>
                    <a:pt x="707136" y="548894"/>
                    <a:pt x="548894" y="707136"/>
                    <a:pt x="353568" y="707136"/>
                  </a:cubicBezTo>
                  <a:cubicBezTo>
                    <a:pt x="158242" y="707136"/>
                    <a:pt x="0" y="548894"/>
                    <a:pt x="0" y="353568"/>
                  </a:cubicBezTo>
                  <a:close/>
                </a:path>
              </a:pathLst>
            </a:custGeom>
            <a:solidFill>
              <a:srgbClr val="B25C00"/>
            </a:solidFill>
          </p:spPr>
        </p:sp>
      </p:grpSp>
      <p:sp>
        <p:nvSpPr>
          <p:cNvPr name="TextBox 21" id="21"/>
          <p:cNvSpPr txBox="true"/>
          <p:nvPr/>
        </p:nvSpPr>
        <p:spPr>
          <a:xfrm rot="0">
            <a:off x="1143000" y="4743955"/>
            <a:ext cx="530352" cy="511302"/>
          </a:xfrm>
          <a:prstGeom prst="rect">
            <a:avLst/>
          </a:prstGeom>
        </p:spPr>
        <p:txBody>
          <a:bodyPr anchor="t" rtlCol="false" tIns="0" lIns="0" bIns="0" rIns="0">
            <a:spAutoFit/>
          </a:bodyPr>
          <a:lstStyle/>
          <a:p>
            <a:pPr algn="ctr">
              <a:lnSpc>
                <a:spcPts val="2200"/>
              </a:lnSpc>
            </a:pPr>
            <a:r>
              <a:rPr lang="en-US" sz="2000">
                <a:solidFill>
                  <a:srgbClr val="FFFFFF"/>
                </a:solidFill>
                <a:latin typeface="League Spartan"/>
                <a:ea typeface="League Spartan"/>
                <a:cs typeface="League Spartan"/>
                <a:sym typeface="League Spartan"/>
              </a:rPr>
              <a:t>3</a:t>
            </a:r>
          </a:p>
        </p:txBody>
      </p:sp>
      <p:sp>
        <p:nvSpPr>
          <p:cNvPr name="TextBox 22" id="22"/>
          <p:cNvSpPr txBox="true"/>
          <p:nvPr/>
        </p:nvSpPr>
        <p:spPr>
          <a:xfrm rot="0">
            <a:off x="1828800" y="4607814"/>
            <a:ext cx="2788920" cy="476250"/>
          </a:xfrm>
          <a:prstGeom prst="rect">
            <a:avLst/>
          </a:prstGeom>
        </p:spPr>
        <p:txBody>
          <a:bodyPr anchor="t" rtlCol="false" tIns="0" lIns="0" bIns="0" rIns="0">
            <a:spAutoFit/>
          </a:bodyPr>
          <a:lstStyle/>
          <a:p>
            <a:pPr algn="l">
              <a:lnSpc>
                <a:spcPts val="1919"/>
              </a:lnSpc>
            </a:pPr>
            <a:r>
              <a:rPr lang="en-US" sz="1599" b="true">
                <a:solidFill>
                  <a:srgbClr val="B25C00"/>
                </a:solidFill>
                <a:latin typeface="Courier New Bold"/>
                <a:ea typeface="Courier New Bold"/>
                <a:cs typeface="Courier New Bold"/>
                <a:sym typeface="Courier New Bold"/>
              </a:rPr>
              <a:t>neutralise_claw</a:t>
            </a:r>
          </a:p>
        </p:txBody>
      </p:sp>
      <p:sp>
        <p:nvSpPr>
          <p:cNvPr name="TextBox 23" id="23"/>
          <p:cNvSpPr txBox="true"/>
          <p:nvPr/>
        </p:nvSpPr>
        <p:spPr>
          <a:xfrm rot="0">
            <a:off x="4727448" y="4616196"/>
            <a:ext cx="3977640" cy="495300"/>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Return the claw to neutral</a:t>
            </a:r>
          </a:p>
        </p:txBody>
      </p:sp>
      <p:sp>
        <p:nvSpPr>
          <p:cNvPr name="Freeform 24" id="24"/>
          <p:cNvSpPr/>
          <p:nvPr/>
        </p:nvSpPr>
        <p:spPr>
          <a:xfrm flipH="false" flipV="false" rot="0">
            <a:off x="1007459" y="5332571"/>
            <a:ext cx="7851457" cy="746569"/>
          </a:xfrm>
          <a:custGeom>
            <a:avLst/>
            <a:gdLst/>
            <a:ahLst/>
            <a:cxnLst/>
            <a:rect r="r" b="b" t="t" l="l"/>
            <a:pathLst>
              <a:path h="746569" w="7851457">
                <a:moveTo>
                  <a:pt x="0" y="0"/>
                </a:moveTo>
                <a:lnTo>
                  <a:pt x="7851458" y="0"/>
                </a:lnTo>
                <a:lnTo>
                  <a:pt x="7851458" y="746570"/>
                </a:lnTo>
                <a:lnTo>
                  <a:pt x="0" y="7465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25" id="25"/>
          <p:cNvGrpSpPr/>
          <p:nvPr/>
        </p:nvGrpSpPr>
        <p:grpSpPr>
          <a:xfrm rot="0">
            <a:off x="1143000" y="5440680"/>
            <a:ext cx="530352" cy="530352"/>
            <a:chOff x="0" y="0"/>
            <a:chExt cx="707136" cy="707136"/>
          </a:xfrm>
        </p:grpSpPr>
        <p:sp>
          <p:nvSpPr>
            <p:cNvPr name="Freeform 26" id="26"/>
            <p:cNvSpPr/>
            <p:nvPr/>
          </p:nvSpPr>
          <p:spPr>
            <a:xfrm flipH="false" flipV="false" rot="0">
              <a:off x="0" y="0"/>
              <a:ext cx="707136" cy="707136"/>
            </a:xfrm>
            <a:custGeom>
              <a:avLst/>
              <a:gdLst/>
              <a:ahLst/>
              <a:cxnLst/>
              <a:rect r="r" b="b" t="t" l="l"/>
              <a:pathLst>
                <a:path h="707136" w="707136">
                  <a:moveTo>
                    <a:pt x="0" y="353568"/>
                  </a:moveTo>
                  <a:cubicBezTo>
                    <a:pt x="0" y="158242"/>
                    <a:pt x="158242" y="0"/>
                    <a:pt x="353568" y="0"/>
                  </a:cubicBezTo>
                  <a:cubicBezTo>
                    <a:pt x="548894" y="0"/>
                    <a:pt x="707136" y="158242"/>
                    <a:pt x="707136" y="353568"/>
                  </a:cubicBezTo>
                  <a:cubicBezTo>
                    <a:pt x="707136" y="548894"/>
                    <a:pt x="548894" y="707136"/>
                    <a:pt x="353568" y="707136"/>
                  </a:cubicBezTo>
                  <a:cubicBezTo>
                    <a:pt x="158242" y="707136"/>
                    <a:pt x="0" y="548894"/>
                    <a:pt x="0" y="353568"/>
                  </a:cubicBezTo>
                  <a:close/>
                </a:path>
              </a:pathLst>
            </a:custGeom>
            <a:solidFill>
              <a:srgbClr val="0E7C5A"/>
            </a:solidFill>
          </p:spPr>
        </p:sp>
      </p:grpSp>
      <p:sp>
        <p:nvSpPr>
          <p:cNvPr name="TextBox 27" id="27"/>
          <p:cNvSpPr txBox="true"/>
          <p:nvPr/>
        </p:nvSpPr>
        <p:spPr>
          <a:xfrm rot="0">
            <a:off x="1143000" y="5566915"/>
            <a:ext cx="530352" cy="511302"/>
          </a:xfrm>
          <a:prstGeom prst="rect">
            <a:avLst/>
          </a:prstGeom>
        </p:spPr>
        <p:txBody>
          <a:bodyPr anchor="t" rtlCol="false" tIns="0" lIns="0" bIns="0" rIns="0">
            <a:spAutoFit/>
          </a:bodyPr>
          <a:lstStyle/>
          <a:p>
            <a:pPr algn="ctr">
              <a:lnSpc>
                <a:spcPts val="2200"/>
              </a:lnSpc>
            </a:pPr>
            <a:r>
              <a:rPr lang="en-US" sz="2000">
                <a:solidFill>
                  <a:srgbClr val="FFFFFF"/>
                </a:solidFill>
                <a:latin typeface="League Spartan"/>
                <a:ea typeface="League Spartan"/>
                <a:cs typeface="League Spartan"/>
                <a:sym typeface="League Spartan"/>
              </a:rPr>
              <a:t>4</a:t>
            </a:r>
          </a:p>
        </p:txBody>
      </p:sp>
      <p:sp>
        <p:nvSpPr>
          <p:cNvPr name="TextBox 28" id="28"/>
          <p:cNvSpPr txBox="true"/>
          <p:nvPr/>
        </p:nvSpPr>
        <p:spPr>
          <a:xfrm rot="0">
            <a:off x="1828800" y="5430774"/>
            <a:ext cx="2788920" cy="476250"/>
          </a:xfrm>
          <a:prstGeom prst="rect">
            <a:avLst/>
          </a:prstGeom>
        </p:spPr>
        <p:txBody>
          <a:bodyPr anchor="t" rtlCol="false" tIns="0" lIns="0" bIns="0" rIns="0">
            <a:spAutoFit/>
          </a:bodyPr>
          <a:lstStyle/>
          <a:p>
            <a:pPr algn="l">
              <a:lnSpc>
                <a:spcPts val="1919"/>
              </a:lnSpc>
            </a:pPr>
            <a:r>
              <a:rPr lang="en-US" sz="1599" b="true">
                <a:solidFill>
                  <a:srgbClr val="0E7C5A"/>
                </a:solidFill>
                <a:latin typeface="Courier New Bold"/>
                <a:ea typeface="Courier New Bold"/>
                <a:cs typeface="Courier New Bold"/>
                <a:sym typeface="Courier New Bold"/>
              </a:rPr>
              <a:t>open_claw</a:t>
            </a:r>
          </a:p>
        </p:txBody>
      </p:sp>
      <p:sp>
        <p:nvSpPr>
          <p:cNvPr name="TextBox 29" id="29"/>
          <p:cNvSpPr txBox="true"/>
          <p:nvPr/>
        </p:nvSpPr>
        <p:spPr>
          <a:xfrm rot="0">
            <a:off x="4727448" y="5439156"/>
            <a:ext cx="3977640" cy="495300"/>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Open the jaws, still clear above</a:t>
            </a:r>
          </a:p>
        </p:txBody>
      </p:sp>
      <p:sp>
        <p:nvSpPr>
          <p:cNvPr name="Freeform 30" id="30"/>
          <p:cNvSpPr/>
          <p:nvPr/>
        </p:nvSpPr>
        <p:spPr>
          <a:xfrm flipH="false" flipV="false" rot="0">
            <a:off x="1007459" y="6155531"/>
            <a:ext cx="7851457" cy="746569"/>
          </a:xfrm>
          <a:custGeom>
            <a:avLst/>
            <a:gdLst/>
            <a:ahLst/>
            <a:cxnLst/>
            <a:rect r="r" b="b" t="t" l="l"/>
            <a:pathLst>
              <a:path h="746569" w="7851457">
                <a:moveTo>
                  <a:pt x="0" y="0"/>
                </a:moveTo>
                <a:lnTo>
                  <a:pt x="7851458" y="0"/>
                </a:lnTo>
                <a:lnTo>
                  <a:pt x="7851458" y="746570"/>
                </a:lnTo>
                <a:lnTo>
                  <a:pt x="0" y="7465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31" id="31"/>
          <p:cNvGrpSpPr/>
          <p:nvPr/>
        </p:nvGrpSpPr>
        <p:grpSpPr>
          <a:xfrm rot="0">
            <a:off x="1143000" y="6263640"/>
            <a:ext cx="530352" cy="530352"/>
            <a:chOff x="0" y="0"/>
            <a:chExt cx="707136" cy="707136"/>
          </a:xfrm>
        </p:grpSpPr>
        <p:sp>
          <p:nvSpPr>
            <p:cNvPr name="Freeform 32" id="32"/>
            <p:cNvSpPr/>
            <p:nvPr/>
          </p:nvSpPr>
          <p:spPr>
            <a:xfrm flipH="false" flipV="false" rot="0">
              <a:off x="0" y="0"/>
              <a:ext cx="707136" cy="707136"/>
            </a:xfrm>
            <a:custGeom>
              <a:avLst/>
              <a:gdLst/>
              <a:ahLst/>
              <a:cxnLst/>
              <a:rect r="r" b="b" t="t" l="l"/>
              <a:pathLst>
                <a:path h="707136" w="707136">
                  <a:moveTo>
                    <a:pt x="0" y="353568"/>
                  </a:moveTo>
                  <a:cubicBezTo>
                    <a:pt x="0" y="158242"/>
                    <a:pt x="158242" y="0"/>
                    <a:pt x="353568" y="0"/>
                  </a:cubicBezTo>
                  <a:cubicBezTo>
                    <a:pt x="548894" y="0"/>
                    <a:pt x="707136" y="158242"/>
                    <a:pt x="707136" y="353568"/>
                  </a:cubicBezTo>
                  <a:cubicBezTo>
                    <a:pt x="707136" y="548894"/>
                    <a:pt x="548894" y="707136"/>
                    <a:pt x="353568" y="707136"/>
                  </a:cubicBezTo>
                  <a:cubicBezTo>
                    <a:pt x="158242" y="707136"/>
                    <a:pt x="0" y="548894"/>
                    <a:pt x="0" y="353568"/>
                  </a:cubicBezTo>
                  <a:close/>
                </a:path>
              </a:pathLst>
            </a:custGeom>
            <a:solidFill>
              <a:srgbClr val="1E40AF"/>
            </a:solidFill>
          </p:spPr>
        </p:sp>
      </p:grpSp>
      <p:sp>
        <p:nvSpPr>
          <p:cNvPr name="TextBox 33" id="33"/>
          <p:cNvSpPr txBox="true"/>
          <p:nvPr/>
        </p:nvSpPr>
        <p:spPr>
          <a:xfrm rot="0">
            <a:off x="1143000" y="6389875"/>
            <a:ext cx="530352" cy="511302"/>
          </a:xfrm>
          <a:prstGeom prst="rect">
            <a:avLst/>
          </a:prstGeom>
        </p:spPr>
        <p:txBody>
          <a:bodyPr anchor="t" rtlCol="false" tIns="0" lIns="0" bIns="0" rIns="0">
            <a:spAutoFit/>
          </a:bodyPr>
          <a:lstStyle/>
          <a:p>
            <a:pPr algn="ctr">
              <a:lnSpc>
                <a:spcPts val="2200"/>
              </a:lnSpc>
            </a:pPr>
            <a:r>
              <a:rPr lang="en-US" sz="2000">
                <a:solidFill>
                  <a:srgbClr val="FFFFFF"/>
                </a:solidFill>
                <a:latin typeface="League Spartan"/>
                <a:ea typeface="League Spartan"/>
                <a:cs typeface="League Spartan"/>
                <a:sym typeface="League Spartan"/>
              </a:rPr>
              <a:t>5</a:t>
            </a:r>
          </a:p>
        </p:txBody>
      </p:sp>
      <p:sp>
        <p:nvSpPr>
          <p:cNvPr name="TextBox 34" id="34"/>
          <p:cNvSpPr txBox="true"/>
          <p:nvPr/>
        </p:nvSpPr>
        <p:spPr>
          <a:xfrm rot="0">
            <a:off x="1828800" y="6253734"/>
            <a:ext cx="2788920" cy="476250"/>
          </a:xfrm>
          <a:prstGeom prst="rect">
            <a:avLst/>
          </a:prstGeom>
        </p:spPr>
        <p:txBody>
          <a:bodyPr anchor="t" rtlCol="false" tIns="0" lIns="0" bIns="0" rIns="0">
            <a:spAutoFit/>
          </a:bodyPr>
          <a:lstStyle/>
          <a:p>
            <a:pPr algn="l">
              <a:lnSpc>
                <a:spcPts val="1919"/>
              </a:lnSpc>
            </a:pPr>
            <a:r>
              <a:rPr lang="en-US" sz="1599" b="true">
                <a:solidFill>
                  <a:srgbClr val="1E40AF"/>
                </a:solidFill>
                <a:latin typeface="Courier New Bold"/>
                <a:ea typeface="Courier New Bold"/>
                <a:cs typeface="Courier New Bold"/>
                <a:sym typeface="Courier New Bold"/>
              </a:rPr>
              <a:t>lower_to_ground</a:t>
            </a:r>
          </a:p>
        </p:txBody>
      </p:sp>
      <p:sp>
        <p:nvSpPr>
          <p:cNvPr name="TextBox 35" id="35"/>
          <p:cNvSpPr txBox="true"/>
          <p:nvPr/>
        </p:nvSpPr>
        <p:spPr>
          <a:xfrm rot="0">
            <a:off x="4727448" y="6262116"/>
            <a:ext cx="3977640" cy="495300"/>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Lower Z into the bottom switch — re-zeroes Z</a:t>
            </a:r>
          </a:p>
        </p:txBody>
      </p:sp>
      <p:sp>
        <p:nvSpPr>
          <p:cNvPr name="Freeform 36" id="36"/>
          <p:cNvSpPr/>
          <p:nvPr/>
        </p:nvSpPr>
        <p:spPr>
          <a:xfrm flipH="false" flipV="false" rot="0">
            <a:off x="1007459" y="6978491"/>
            <a:ext cx="7851457" cy="746569"/>
          </a:xfrm>
          <a:custGeom>
            <a:avLst/>
            <a:gdLst/>
            <a:ahLst/>
            <a:cxnLst/>
            <a:rect r="r" b="b" t="t" l="l"/>
            <a:pathLst>
              <a:path h="746569" w="7851457">
                <a:moveTo>
                  <a:pt x="0" y="0"/>
                </a:moveTo>
                <a:lnTo>
                  <a:pt x="7851458" y="0"/>
                </a:lnTo>
                <a:lnTo>
                  <a:pt x="7851458" y="746570"/>
                </a:lnTo>
                <a:lnTo>
                  <a:pt x="0" y="7465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37" id="37"/>
          <p:cNvGrpSpPr/>
          <p:nvPr/>
        </p:nvGrpSpPr>
        <p:grpSpPr>
          <a:xfrm rot="0">
            <a:off x="1143000" y="7086600"/>
            <a:ext cx="530352" cy="530352"/>
            <a:chOff x="0" y="0"/>
            <a:chExt cx="707136" cy="707136"/>
          </a:xfrm>
        </p:grpSpPr>
        <p:sp>
          <p:nvSpPr>
            <p:cNvPr name="Freeform 38" id="38"/>
            <p:cNvSpPr/>
            <p:nvPr/>
          </p:nvSpPr>
          <p:spPr>
            <a:xfrm flipH="false" flipV="false" rot="0">
              <a:off x="0" y="0"/>
              <a:ext cx="707136" cy="707136"/>
            </a:xfrm>
            <a:custGeom>
              <a:avLst/>
              <a:gdLst/>
              <a:ahLst/>
              <a:cxnLst/>
              <a:rect r="r" b="b" t="t" l="l"/>
              <a:pathLst>
                <a:path h="707136" w="707136">
                  <a:moveTo>
                    <a:pt x="0" y="353568"/>
                  </a:moveTo>
                  <a:cubicBezTo>
                    <a:pt x="0" y="158242"/>
                    <a:pt x="158242" y="0"/>
                    <a:pt x="353568" y="0"/>
                  </a:cubicBezTo>
                  <a:cubicBezTo>
                    <a:pt x="548894" y="0"/>
                    <a:pt x="707136" y="158242"/>
                    <a:pt x="707136" y="353568"/>
                  </a:cubicBezTo>
                  <a:cubicBezTo>
                    <a:pt x="707136" y="548894"/>
                    <a:pt x="548894" y="707136"/>
                    <a:pt x="353568" y="707136"/>
                  </a:cubicBezTo>
                  <a:cubicBezTo>
                    <a:pt x="158242" y="707136"/>
                    <a:pt x="0" y="548894"/>
                    <a:pt x="0" y="353568"/>
                  </a:cubicBezTo>
                  <a:close/>
                </a:path>
              </a:pathLst>
            </a:custGeom>
            <a:solidFill>
              <a:srgbClr val="0E7C5A"/>
            </a:solidFill>
          </p:spPr>
        </p:sp>
      </p:grpSp>
      <p:sp>
        <p:nvSpPr>
          <p:cNvPr name="TextBox 39" id="39"/>
          <p:cNvSpPr txBox="true"/>
          <p:nvPr/>
        </p:nvSpPr>
        <p:spPr>
          <a:xfrm rot="0">
            <a:off x="1143000" y="7212835"/>
            <a:ext cx="530352" cy="511302"/>
          </a:xfrm>
          <a:prstGeom prst="rect">
            <a:avLst/>
          </a:prstGeom>
        </p:spPr>
        <p:txBody>
          <a:bodyPr anchor="t" rtlCol="false" tIns="0" lIns="0" bIns="0" rIns="0">
            <a:spAutoFit/>
          </a:bodyPr>
          <a:lstStyle/>
          <a:p>
            <a:pPr algn="ctr">
              <a:lnSpc>
                <a:spcPts val="2200"/>
              </a:lnSpc>
            </a:pPr>
            <a:r>
              <a:rPr lang="en-US" sz="2000">
                <a:solidFill>
                  <a:srgbClr val="FFFFFF"/>
                </a:solidFill>
                <a:latin typeface="League Spartan"/>
                <a:ea typeface="League Spartan"/>
                <a:cs typeface="League Spartan"/>
                <a:sym typeface="League Spartan"/>
              </a:rPr>
              <a:t>6</a:t>
            </a:r>
          </a:p>
        </p:txBody>
      </p:sp>
      <p:sp>
        <p:nvSpPr>
          <p:cNvPr name="TextBox 40" id="40"/>
          <p:cNvSpPr txBox="true"/>
          <p:nvPr/>
        </p:nvSpPr>
        <p:spPr>
          <a:xfrm rot="0">
            <a:off x="1828800" y="7076694"/>
            <a:ext cx="2788920" cy="476250"/>
          </a:xfrm>
          <a:prstGeom prst="rect">
            <a:avLst/>
          </a:prstGeom>
        </p:spPr>
        <p:txBody>
          <a:bodyPr anchor="t" rtlCol="false" tIns="0" lIns="0" bIns="0" rIns="0">
            <a:spAutoFit/>
          </a:bodyPr>
          <a:lstStyle/>
          <a:p>
            <a:pPr algn="l">
              <a:lnSpc>
                <a:spcPts val="1919"/>
              </a:lnSpc>
            </a:pPr>
            <a:r>
              <a:rPr lang="en-US" sz="1599" b="true">
                <a:solidFill>
                  <a:srgbClr val="0E7C5A"/>
                </a:solidFill>
                <a:latin typeface="Courier New Bold"/>
                <a:ea typeface="Courier New Bold"/>
                <a:cs typeface="Courier New Bold"/>
                <a:sym typeface="Courier New Bold"/>
              </a:rPr>
              <a:t>grip</a:t>
            </a:r>
          </a:p>
        </p:txBody>
      </p:sp>
      <p:sp>
        <p:nvSpPr>
          <p:cNvPr name="TextBox 41" id="41"/>
          <p:cNvSpPr txBox="true"/>
          <p:nvPr/>
        </p:nvSpPr>
        <p:spPr>
          <a:xfrm rot="0">
            <a:off x="4727448" y="7085076"/>
            <a:ext cx="3977640" cy="495300"/>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Close the claw. The block is held</a:t>
            </a:r>
          </a:p>
        </p:txBody>
      </p:sp>
      <p:sp>
        <p:nvSpPr>
          <p:cNvPr name="Freeform 42" id="42"/>
          <p:cNvSpPr/>
          <p:nvPr/>
        </p:nvSpPr>
        <p:spPr>
          <a:xfrm flipH="false" flipV="false" rot="0">
            <a:off x="1007459" y="7801451"/>
            <a:ext cx="7851457" cy="746569"/>
          </a:xfrm>
          <a:custGeom>
            <a:avLst/>
            <a:gdLst/>
            <a:ahLst/>
            <a:cxnLst/>
            <a:rect r="r" b="b" t="t" l="l"/>
            <a:pathLst>
              <a:path h="746569" w="7851457">
                <a:moveTo>
                  <a:pt x="0" y="0"/>
                </a:moveTo>
                <a:lnTo>
                  <a:pt x="7851458" y="0"/>
                </a:lnTo>
                <a:lnTo>
                  <a:pt x="7851458" y="746570"/>
                </a:lnTo>
                <a:lnTo>
                  <a:pt x="0" y="7465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3" id="43"/>
          <p:cNvGrpSpPr/>
          <p:nvPr/>
        </p:nvGrpSpPr>
        <p:grpSpPr>
          <a:xfrm rot="0">
            <a:off x="1143000" y="7909560"/>
            <a:ext cx="530352" cy="530352"/>
            <a:chOff x="0" y="0"/>
            <a:chExt cx="707136" cy="707136"/>
          </a:xfrm>
        </p:grpSpPr>
        <p:sp>
          <p:nvSpPr>
            <p:cNvPr name="Freeform 44" id="44"/>
            <p:cNvSpPr/>
            <p:nvPr/>
          </p:nvSpPr>
          <p:spPr>
            <a:xfrm flipH="false" flipV="false" rot="0">
              <a:off x="0" y="0"/>
              <a:ext cx="707136" cy="707136"/>
            </a:xfrm>
            <a:custGeom>
              <a:avLst/>
              <a:gdLst/>
              <a:ahLst/>
              <a:cxnLst/>
              <a:rect r="r" b="b" t="t" l="l"/>
              <a:pathLst>
                <a:path h="707136" w="707136">
                  <a:moveTo>
                    <a:pt x="0" y="353568"/>
                  </a:moveTo>
                  <a:cubicBezTo>
                    <a:pt x="0" y="158242"/>
                    <a:pt x="158242" y="0"/>
                    <a:pt x="353568" y="0"/>
                  </a:cubicBezTo>
                  <a:cubicBezTo>
                    <a:pt x="548894" y="0"/>
                    <a:pt x="707136" y="158242"/>
                    <a:pt x="707136" y="353568"/>
                  </a:cubicBezTo>
                  <a:cubicBezTo>
                    <a:pt x="707136" y="548894"/>
                    <a:pt x="548894" y="707136"/>
                    <a:pt x="353568" y="707136"/>
                  </a:cubicBezTo>
                  <a:cubicBezTo>
                    <a:pt x="158242" y="707136"/>
                    <a:pt x="0" y="548894"/>
                    <a:pt x="0" y="353568"/>
                  </a:cubicBezTo>
                  <a:close/>
                </a:path>
              </a:pathLst>
            </a:custGeom>
            <a:solidFill>
              <a:srgbClr val="1E40AF"/>
            </a:solidFill>
          </p:spPr>
        </p:sp>
      </p:grpSp>
      <p:sp>
        <p:nvSpPr>
          <p:cNvPr name="TextBox 45" id="45"/>
          <p:cNvSpPr txBox="true"/>
          <p:nvPr/>
        </p:nvSpPr>
        <p:spPr>
          <a:xfrm rot="0">
            <a:off x="1143000" y="8035795"/>
            <a:ext cx="530352" cy="511302"/>
          </a:xfrm>
          <a:prstGeom prst="rect">
            <a:avLst/>
          </a:prstGeom>
        </p:spPr>
        <p:txBody>
          <a:bodyPr anchor="t" rtlCol="false" tIns="0" lIns="0" bIns="0" rIns="0">
            <a:spAutoFit/>
          </a:bodyPr>
          <a:lstStyle/>
          <a:p>
            <a:pPr algn="ctr">
              <a:lnSpc>
                <a:spcPts val="2200"/>
              </a:lnSpc>
            </a:pPr>
            <a:r>
              <a:rPr lang="en-US" sz="2000">
                <a:solidFill>
                  <a:srgbClr val="FFFFFF"/>
                </a:solidFill>
                <a:latin typeface="League Spartan"/>
                <a:ea typeface="League Spartan"/>
                <a:cs typeface="League Spartan"/>
                <a:sym typeface="League Spartan"/>
              </a:rPr>
              <a:t>7</a:t>
            </a:r>
          </a:p>
        </p:txBody>
      </p:sp>
      <p:sp>
        <p:nvSpPr>
          <p:cNvPr name="TextBox 46" id="46"/>
          <p:cNvSpPr txBox="true"/>
          <p:nvPr/>
        </p:nvSpPr>
        <p:spPr>
          <a:xfrm rot="0">
            <a:off x="1828800" y="7899654"/>
            <a:ext cx="2788920" cy="476250"/>
          </a:xfrm>
          <a:prstGeom prst="rect">
            <a:avLst/>
          </a:prstGeom>
        </p:spPr>
        <p:txBody>
          <a:bodyPr anchor="t" rtlCol="false" tIns="0" lIns="0" bIns="0" rIns="0">
            <a:spAutoFit/>
          </a:bodyPr>
          <a:lstStyle/>
          <a:p>
            <a:pPr algn="l">
              <a:lnSpc>
                <a:spcPts val="1919"/>
              </a:lnSpc>
            </a:pPr>
            <a:r>
              <a:rPr lang="en-US" sz="1599" b="true">
                <a:solidFill>
                  <a:srgbClr val="1E40AF"/>
                </a:solidFill>
                <a:latin typeface="Courier New Bold"/>
                <a:ea typeface="Courier New Bold"/>
                <a:cs typeface="Courier New Bold"/>
                <a:sym typeface="Courier New Bold"/>
              </a:rPr>
              <a:t>lift_block</a:t>
            </a:r>
          </a:p>
        </p:txBody>
      </p:sp>
      <p:sp>
        <p:nvSpPr>
          <p:cNvPr name="TextBox 47" id="47"/>
          <p:cNvSpPr txBox="true"/>
          <p:nvPr/>
        </p:nvSpPr>
        <p:spPr>
          <a:xfrm rot="0">
            <a:off x="4727448" y="7908036"/>
            <a:ext cx="3977640" cy="495300"/>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Raise Z to carry height</a:t>
            </a:r>
          </a:p>
        </p:txBody>
      </p:sp>
      <p:sp>
        <p:nvSpPr>
          <p:cNvPr name="Freeform 48" id="48"/>
          <p:cNvSpPr/>
          <p:nvPr/>
        </p:nvSpPr>
        <p:spPr>
          <a:xfrm flipH="false" flipV="false" rot="0">
            <a:off x="9282779" y="2863691"/>
            <a:ext cx="7851457" cy="746570"/>
          </a:xfrm>
          <a:custGeom>
            <a:avLst/>
            <a:gdLst/>
            <a:ahLst/>
            <a:cxnLst/>
            <a:rect r="r" b="b" t="t" l="l"/>
            <a:pathLst>
              <a:path h="746570" w="7851457">
                <a:moveTo>
                  <a:pt x="0" y="0"/>
                </a:moveTo>
                <a:lnTo>
                  <a:pt x="7851458" y="0"/>
                </a:lnTo>
                <a:lnTo>
                  <a:pt x="7851458" y="746570"/>
                </a:lnTo>
                <a:lnTo>
                  <a:pt x="0" y="7465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9" id="49"/>
          <p:cNvGrpSpPr/>
          <p:nvPr/>
        </p:nvGrpSpPr>
        <p:grpSpPr>
          <a:xfrm rot="0">
            <a:off x="9418320" y="2971800"/>
            <a:ext cx="530352" cy="530352"/>
            <a:chOff x="0" y="0"/>
            <a:chExt cx="707136" cy="707136"/>
          </a:xfrm>
        </p:grpSpPr>
        <p:sp>
          <p:nvSpPr>
            <p:cNvPr name="Freeform 50" id="50"/>
            <p:cNvSpPr/>
            <p:nvPr/>
          </p:nvSpPr>
          <p:spPr>
            <a:xfrm flipH="false" flipV="false" rot="0">
              <a:off x="0" y="0"/>
              <a:ext cx="707136" cy="707136"/>
            </a:xfrm>
            <a:custGeom>
              <a:avLst/>
              <a:gdLst/>
              <a:ahLst/>
              <a:cxnLst/>
              <a:rect r="r" b="b" t="t" l="l"/>
              <a:pathLst>
                <a:path h="707136" w="707136">
                  <a:moveTo>
                    <a:pt x="0" y="353568"/>
                  </a:moveTo>
                  <a:cubicBezTo>
                    <a:pt x="0" y="158242"/>
                    <a:pt x="158242" y="0"/>
                    <a:pt x="353568" y="0"/>
                  </a:cubicBezTo>
                  <a:cubicBezTo>
                    <a:pt x="548894" y="0"/>
                    <a:pt x="707136" y="158242"/>
                    <a:pt x="707136" y="353568"/>
                  </a:cubicBezTo>
                  <a:cubicBezTo>
                    <a:pt x="707136" y="548894"/>
                    <a:pt x="548894" y="707136"/>
                    <a:pt x="353568" y="707136"/>
                  </a:cubicBezTo>
                  <a:cubicBezTo>
                    <a:pt x="158242" y="707136"/>
                    <a:pt x="0" y="548894"/>
                    <a:pt x="0" y="353568"/>
                  </a:cubicBezTo>
                  <a:close/>
                </a:path>
              </a:pathLst>
            </a:custGeom>
            <a:solidFill>
              <a:srgbClr val="1E40AF"/>
            </a:solidFill>
          </p:spPr>
        </p:sp>
      </p:grpSp>
      <p:sp>
        <p:nvSpPr>
          <p:cNvPr name="TextBox 51" id="51"/>
          <p:cNvSpPr txBox="true"/>
          <p:nvPr/>
        </p:nvSpPr>
        <p:spPr>
          <a:xfrm rot="0">
            <a:off x="9418320" y="3098035"/>
            <a:ext cx="530352" cy="511302"/>
          </a:xfrm>
          <a:prstGeom prst="rect">
            <a:avLst/>
          </a:prstGeom>
        </p:spPr>
        <p:txBody>
          <a:bodyPr anchor="t" rtlCol="false" tIns="0" lIns="0" bIns="0" rIns="0">
            <a:spAutoFit/>
          </a:bodyPr>
          <a:lstStyle/>
          <a:p>
            <a:pPr algn="ctr">
              <a:lnSpc>
                <a:spcPts val="2200"/>
              </a:lnSpc>
            </a:pPr>
            <a:r>
              <a:rPr lang="en-US" sz="2000">
                <a:solidFill>
                  <a:srgbClr val="FFFFFF"/>
                </a:solidFill>
                <a:latin typeface="League Spartan"/>
                <a:ea typeface="League Spartan"/>
                <a:cs typeface="League Spartan"/>
                <a:sym typeface="League Spartan"/>
              </a:rPr>
              <a:t>8</a:t>
            </a:r>
          </a:p>
        </p:txBody>
      </p:sp>
      <p:sp>
        <p:nvSpPr>
          <p:cNvPr name="TextBox 52" id="52"/>
          <p:cNvSpPr txBox="true"/>
          <p:nvPr/>
        </p:nvSpPr>
        <p:spPr>
          <a:xfrm rot="0">
            <a:off x="10104120" y="2961894"/>
            <a:ext cx="2788920" cy="476250"/>
          </a:xfrm>
          <a:prstGeom prst="rect">
            <a:avLst/>
          </a:prstGeom>
        </p:spPr>
        <p:txBody>
          <a:bodyPr anchor="t" rtlCol="false" tIns="0" lIns="0" bIns="0" rIns="0">
            <a:spAutoFit/>
          </a:bodyPr>
          <a:lstStyle/>
          <a:p>
            <a:pPr algn="l">
              <a:lnSpc>
                <a:spcPts val="1919"/>
              </a:lnSpc>
            </a:pPr>
            <a:r>
              <a:rPr lang="en-US" sz="1599" b="true">
                <a:solidFill>
                  <a:srgbClr val="1E40AF"/>
                </a:solidFill>
                <a:latin typeface="Courier New Bold"/>
                <a:ea typeface="Courier New Bold"/>
                <a:cs typeface="Courier New Bold"/>
                <a:sym typeface="Courier New Bold"/>
              </a:rPr>
              <a:t>move_to_target</a:t>
            </a:r>
          </a:p>
        </p:txBody>
      </p:sp>
      <p:sp>
        <p:nvSpPr>
          <p:cNvPr name="TextBox 53" id="53"/>
          <p:cNvSpPr txBox="true"/>
          <p:nvPr/>
        </p:nvSpPr>
        <p:spPr>
          <a:xfrm rot="0">
            <a:off x="13002768" y="2970276"/>
            <a:ext cx="3977640" cy="495300"/>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Home, then Y to the row, X to the column</a:t>
            </a:r>
          </a:p>
        </p:txBody>
      </p:sp>
      <p:sp>
        <p:nvSpPr>
          <p:cNvPr name="Freeform 54" id="54"/>
          <p:cNvSpPr/>
          <p:nvPr/>
        </p:nvSpPr>
        <p:spPr>
          <a:xfrm flipH="false" flipV="false" rot="0">
            <a:off x="9282779" y="3686651"/>
            <a:ext cx="7851457" cy="746569"/>
          </a:xfrm>
          <a:custGeom>
            <a:avLst/>
            <a:gdLst/>
            <a:ahLst/>
            <a:cxnLst/>
            <a:rect r="r" b="b" t="t" l="l"/>
            <a:pathLst>
              <a:path h="746569" w="7851457">
                <a:moveTo>
                  <a:pt x="0" y="0"/>
                </a:moveTo>
                <a:lnTo>
                  <a:pt x="7851458" y="0"/>
                </a:lnTo>
                <a:lnTo>
                  <a:pt x="7851458" y="746570"/>
                </a:lnTo>
                <a:lnTo>
                  <a:pt x="0" y="7465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5" id="55"/>
          <p:cNvGrpSpPr/>
          <p:nvPr/>
        </p:nvGrpSpPr>
        <p:grpSpPr>
          <a:xfrm rot="0">
            <a:off x="9418320" y="3794760"/>
            <a:ext cx="530352" cy="530352"/>
            <a:chOff x="0" y="0"/>
            <a:chExt cx="707136" cy="707136"/>
          </a:xfrm>
        </p:grpSpPr>
        <p:sp>
          <p:nvSpPr>
            <p:cNvPr name="Freeform 56" id="56"/>
            <p:cNvSpPr/>
            <p:nvPr/>
          </p:nvSpPr>
          <p:spPr>
            <a:xfrm flipH="false" flipV="false" rot="0">
              <a:off x="0" y="0"/>
              <a:ext cx="707136" cy="707136"/>
            </a:xfrm>
            <a:custGeom>
              <a:avLst/>
              <a:gdLst/>
              <a:ahLst/>
              <a:cxnLst/>
              <a:rect r="r" b="b" t="t" l="l"/>
              <a:pathLst>
                <a:path h="707136" w="707136">
                  <a:moveTo>
                    <a:pt x="0" y="353568"/>
                  </a:moveTo>
                  <a:cubicBezTo>
                    <a:pt x="0" y="158242"/>
                    <a:pt x="158242" y="0"/>
                    <a:pt x="353568" y="0"/>
                  </a:cubicBezTo>
                  <a:cubicBezTo>
                    <a:pt x="548894" y="0"/>
                    <a:pt x="707136" y="158242"/>
                    <a:pt x="707136" y="353568"/>
                  </a:cubicBezTo>
                  <a:cubicBezTo>
                    <a:pt x="707136" y="548894"/>
                    <a:pt x="548894" y="707136"/>
                    <a:pt x="353568" y="707136"/>
                  </a:cubicBezTo>
                  <a:cubicBezTo>
                    <a:pt x="158242" y="707136"/>
                    <a:pt x="0" y="548894"/>
                    <a:pt x="0" y="353568"/>
                  </a:cubicBezTo>
                  <a:close/>
                </a:path>
              </a:pathLst>
            </a:custGeom>
            <a:solidFill>
              <a:srgbClr val="B25C00"/>
            </a:solidFill>
          </p:spPr>
        </p:sp>
      </p:grpSp>
      <p:sp>
        <p:nvSpPr>
          <p:cNvPr name="TextBox 57" id="57"/>
          <p:cNvSpPr txBox="true"/>
          <p:nvPr/>
        </p:nvSpPr>
        <p:spPr>
          <a:xfrm rot="0">
            <a:off x="9418320" y="3920995"/>
            <a:ext cx="530352" cy="511302"/>
          </a:xfrm>
          <a:prstGeom prst="rect">
            <a:avLst/>
          </a:prstGeom>
        </p:spPr>
        <p:txBody>
          <a:bodyPr anchor="t" rtlCol="false" tIns="0" lIns="0" bIns="0" rIns="0">
            <a:spAutoFit/>
          </a:bodyPr>
          <a:lstStyle/>
          <a:p>
            <a:pPr algn="ctr">
              <a:lnSpc>
                <a:spcPts val="2200"/>
              </a:lnSpc>
            </a:pPr>
            <a:r>
              <a:rPr lang="en-US" sz="2000">
                <a:solidFill>
                  <a:srgbClr val="FFFFFF"/>
                </a:solidFill>
                <a:latin typeface="League Spartan"/>
                <a:ea typeface="League Spartan"/>
                <a:cs typeface="League Spartan"/>
                <a:sym typeface="League Spartan"/>
              </a:rPr>
              <a:t>9</a:t>
            </a:r>
          </a:p>
        </p:txBody>
      </p:sp>
      <p:sp>
        <p:nvSpPr>
          <p:cNvPr name="TextBox 58" id="58"/>
          <p:cNvSpPr txBox="true"/>
          <p:nvPr/>
        </p:nvSpPr>
        <p:spPr>
          <a:xfrm rot="0">
            <a:off x="10104120" y="3784854"/>
            <a:ext cx="2788920" cy="476250"/>
          </a:xfrm>
          <a:prstGeom prst="rect">
            <a:avLst/>
          </a:prstGeom>
        </p:spPr>
        <p:txBody>
          <a:bodyPr anchor="t" rtlCol="false" tIns="0" lIns="0" bIns="0" rIns="0">
            <a:spAutoFit/>
          </a:bodyPr>
          <a:lstStyle/>
          <a:p>
            <a:pPr algn="l">
              <a:lnSpc>
                <a:spcPts val="1919"/>
              </a:lnSpc>
            </a:pPr>
            <a:r>
              <a:rPr lang="en-US" sz="1599" b="true">
                <a:solidFill>
                  <a:srgbClr val="B25C00"/>
                </a:solidFill>
                <a:latin typeface="Courier New Bold"/>
                <a:ea typeface="Courier New Bold"/>
                <a:cs typeface="Courier New Bold"/>
                <a:sym typeface="Courier New Bold"/>
              </a:rPr>
              <a:t>rotate_to_grid</a:t>
            </a:r>
          </a:p>
        </p:txBody>
      </p:sp>
      <p:sp>
        <p:nvSpPr>
          <p:cNvPr name="TextBox 59" id="59"/>
          <p:cNvSpPr txBox="true"/>
          <p:nvPr/>
        </p:nvSpPr>
        <p:spPr>
          <a:xfrm rot="0">
            <a:off x="13002768" y="3793236"/>
            <a:ext cx="3977640" cy="495300"/>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Apply the active grid's rotation</a:t>
            </a:r>
          </a:p>
        </p:txBody>
      </p:sp>
      <p:sp>
        <p:nvSpPr>
          <p:cNvPr name="Freeform 60" id="60"/>
          <p:cNvSpPr/>
          <p:nvPr/>
        </p:nvSpPr>
        <p:spPr>
          <a:xfrm flipH="false" flipV="false" rot="0">
            <a:off x="9282779" y="4509611"/>
            <a:ext cx="7851457" cy="746569"/>
          </a:xfrm>
          <a:custGeom>
            <a:avLst/>
            <a:gdLst/>
            <a:ahLst/>
            <a:cxnLst/>
            <a:rect r="r" b="b" t="t" l="l"/>
            <a:pathLst>
              <a:path h="746569" w="7851457">
                <a:moveTo>
                  <a:pt x="0" y="0"/>
                </a:moveTo>
                <a:lnTo>
                  <a:pt x="7851458" y="0"/>
                </a:lnTo>
                <a:lnTo>
                  <a:pt x="7851458" y="746570"/>
                </a:lnTo>
                <a:lnTo>
                  <a:pt x="0" y="7465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1" id="61"/>
          <p:cNvGrpSpPr/>
          <p:nvPr/>
        </p:nvGrpSpPr>
        <p:grpSpPr>
          <a:xfrm rot="0">
            <a:off x="9418320" y="4617720"/>
            <a:ext cx="530352" cy="530352"/>
            <a:chOff x="0" y="0"/>
            <a:chExt cx="707136" cy="707136"/>
          </a:xfrm>
        </p:grpSpPr>
        <p:sp>
          <p:nvSpPr>
            <p:cNvPr name="Freeform 62" id="62"/>
            <p:cNvSpPr/>
            <p:nvPr/>
          </p:nvSpPr>
          <p:spPr>
            <a:xfrm flipH="false" flipV="false" rot="0">
              <a:off x="0" y="0"/>
              <a:ext cx="707136" cy="707136"/>
            </a:xfrm>
            <a:custGeom>
              <a:avLst/>
              <a:gdLst/>
              <a:ahLst/>
              <a:cxnLst/>
              <a:rect r="r" b="b" t="t" l="l"/>
              <a:pathLst>
                <a:path h="707136" w="707136">
                  <a:moveTo>
                    <a:pt x="0" y="353568"/>
                  </a:moveTo>
                  <a:cubicBezTo>
                    <a:pt x="0" y="158242"/>
                    <a:pt x="158242" y="0"/>
                    <a:pt x="353568" y="0"/>
                  </a:cubicBezTo>
                  <a:cubicBezTo>
                    <a:pt x="548894" y="0"/>
                    <a:pt x="707136" y="158242"/>
                    <a:pt x="707136" y="353568"/>
                  </a:cubicBezTo>
                  <a:cubicBezTo>
                    <a:pt x="707136" y="548894"/>
                    <a:pt x="548894" y="707136"/>
                    <a:pt x="353568" y="707136"/>
                  </a:cubicBezTo>
                  <a:cubicBezTo>
                    <a:pt x="158242" y="707136"/>
                    <a:pt x="0" y="548894"/>
                    <a:pt x="0" y="353568"/>
                  </a:cubicBezTo>
                  <a:close/>
                </a:path>
              </a:pathLst>
            </a:custGeom>
            <a:solidFill>
              <a:srgbClr val="1E40AF"/>
            </a:solidFill>
          </p:spPr>
        </p:sp>
      </p:grpSp>
      <p:sp>
        <p:nvSpPr>
          <p:cNvPr name="TextBox 63" id="63"/>
          <p:cNvSpPr txBox="true"/>
          <p:nvPr/>
        </p:nvSpPr>
        <p:spPr>
          <a:xfrm rot="0">
            <a:off x="9418320" y="4743955"/>
            <a:ext cx="530352" cy="511302"/>
          </a:xfrm>
          <a:prstGeom prst="rect">
            <a:avLst/>
          </a:prstGeom>
        </p:spPr>
        <p:txBody>
          <a:bodyPr anchor="t" rtlCol="false" tIns="0" lIns="0" bIns="0" rIns="0">
            <a:spAutoFit/>
          </a:bodyPr>
          <a:lstStyle/>
          <a:p>
            <a:pPr algn="ctr">
              <a:lnSpc>
                <a:spcPts val="2200"/>
              </a:lnSpc>
            </a:pPr>
            <a:r>
              <a:rPr lang="en-US" sz="2000">
                <a:solidFill>
                  <a:srgbClr val="FFFFFF"/>
                </a:solidFill>
                <a:latin typeface="League Spartan"/>
                <a:ea typeface="League Spartan"/>
                <a:cs typeface="League Spartan"/>
                <a:sym typeface="League Spartan"/>
              </a:rPr>
              <a:t>10</a:t>
            </a:r>
          </a:p>
        </p:txBody>
      </p:sp>
      <p:sp>
        <p:nvSpPr>
          <p:cNvPr name="TextBox 64" id="64"/>
          <p:cNvSpPr txBox="true"/>
          <p:nvPr/>
        </p:nvSpPr>
        <p:spPr>
          <a:xfrm rot="0">
            <a:off x="10104120" y="4607814"/>
            <a:ext cx="2788920" cy="476250"/>
          </a:xfrm>
          <a:prstGeom prst="rect">
            <a:avLst/>
          </a:prstGeom>
        </p:spPr>
        <p:txBody>
          <a:bodyPr anchor="t" rtlCol="false" tIns="0" lIns="0" bIns="0" rIns="0">
            <a:spAutoFit/>
          </a:bodyPr>
          <a:lstStyle/>
          <a:p>
            <a:pPr algn="l">
              <a:lnSpc>
                <a:spcPts val="1919"/>
              </a:lnSpc>
            </a:pPr>
            <a:r>
              <a:rPr lang="en-US" sz="1599" b="true">
                <a:solidFill>
                  <a:srgbClr val="1E40AF"/>
                </a:solidFill>
                <a:latin typeface="Courier New Bold"/>
                <a:ea typeface="Courier New Bold"/>
                <a:cs typeface="Courier New Bold"/>
                <a:sym typeface="Courier New Bold"/>
              </a:rPr>
              <a:t>lower_to_level</a:t>
            </a:r>
          </a:p>
        </p:txBody>
      </p:sp>
      <p:sp>
        <p:nvSpPr>
          <p:cNvPr name="TextBox 65" id="65"/>
          <p:cNvSpPr txBox="true"/>
          <p:nvPr/>
        </p:nvSpPr>
        <p:spPr>
          <a:xfrm rot="0">
            <a:off x="13002768" y="4616196"/>
            <a:ext cx="3977640" cy="495300"/>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Lower Z to the target level</a:t>
            </a:r>
          </a:p>
        </p:txBody>
      </p:sp>
      <p:sp>
        <p:nvSpPr>
          <p:cNvPr name="Freeform 66" id="66"/>
          <p:cNvSpPr/>
          <p:nvPr/>
        </p:nvSpPr>
        <p:spPr>
          <a:xfrm flipH="false" flipV="false" rot="0">
            <a:off x="9282779" y="5332571"/>
            <a:ext cx="7851457" cy="746569"/>
          </a:xfrm>
          <a:custGeom>
            <a:avLst/>
            <a:gdLst/>
            <a:ahLst/>
            <a:cxnLst/>
            <a:rect r="r" b="b" t="t" l="l"/>
            <a:pathLst>
              <a:path h="746569" w="7851457">
                <a:moveTo>
                  <a:pt x="0" y="0"/>
                </a:moveTo>
                <a:lnTo>
                  <a:pt x="7851458" y="0"/>
                </a:lnTo>
                <a:lnTo>
                  <a:pt x="7851458" y="746570"/>
                </a:lnTo>
                <a:lnTo>
                  <a:pt x="0" y="74657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67" id="67"/>
          <p:cNvGrpSpPr/>
          <p:nvPr/>
        </p:nvGrpSpPr>
        <p:grpSpPr>
          <a:xfrm rot="0">
            <a:off x="9418320" y="5440680"/>
            <a:ext cx="530352" cy="530352"/>
            <a:chOff x="0" y="0"/>
            <a:chExt cx="707136" cy="707136"/>
          </a:xfrm>
        </p:grpSpPr>
        <p:sp>
          <p:nvSpPr>
            <p:cNvPr name="Freeform 68" id="68"/>
            <p:cNvSpPr/>
            <p:nvPr/>
          </p:nvSpPr>
          <p:spPr>
            <a:xfrm flipH="false" flipV="false" rot="0">
              <a:off x="0" y="0"/>
              <a:ext cx="707136" cy="707136"/>
            </a:xfrm>
            <a:custGeom>
              <a:avLst/>
              <a:gdLst/>
              <a:ahLst/>
              <a:cxnLst/>
              <a:rect r="r" b="b" t="t" l="l"/>
              <a:pathLst>
                <a:path h="707136" w="707136">
                  <a:moveTo>
                    <a:pt x="0" y="353568"/>
                  </a:moveTo>
                  <a:cubicBezTo>
                    <a:pt x="0" y="158242"/>
                    <a:pt x="158242" y="0"/>
                    <a:pt x="353568" y="0"/>
                  </a:cubicBezTo>
                  <a:cubicBezTo>
                    <a:pt x="548894" y="0"/>
                    <a:pt x="707136" y="158242"/>
                    <a:pt x="707136" y="353568"/>
                  </a:cubicBezTo>
                  <a:cubicBezTo>
                    <a:pt x="707136" y="548894"/>
                    <a:pt x="548894" y="707136"/>
                    <a:pt x="353568" y="707136"/>
                  </a:cubicBezTo>
                  <a:cubicBezTo>
                    <a:pt x="158242" y="707136"/>
                    <a:pt x="0" y="548894"/>
                    <a:pt x="0" y="353568"/>
                  </a:cubicBezTo>
                  <a:close/>
                </a:path>
              </a:pathLst>
            </a:custGeom>
            <a:solidFill>
              <a:srgbClr val="0E7C5A"/>
            </a:solidFill>
          </p:spPr>
        </p:sp>
      </p:grpSp>
      <p:sp>
        <p:nvSpPr>
          <p:cNvPr name="TextBox 69" id="69"/>
          <p:cNvSpPr txBox="true"/>
          <p:nvPr/>
        </p:nvSpPr>
        <p:spPr>
          <a:xfrm rot="0">
            <a:off x="9418320" y="5566915"/>
            <a:ext cx="530352" cy="511302"/>
          </a:xfrm>
          <a:prstGeom prst="rect">
            <a:avLst/>
          </a:prstGeom>
        </p:spPr>
        <p:txBody>
          <a:bodyPr anchor="t" rtlCol="false" tIns="0" lIns="0" bIns="0" rIns="0">
            <a:spAutoFit/>
          </a:bodyPr>
          <a:lstStyle/>
          <a:p>
            <a:pPr algn="ctr">
              <a:lnSpc>
                <a:spcPts val="2200"/>
              </a:lnSpc>
            </a:pPr>
            <a:r>
              <a:rPr lang="en-US" sz="2000">
                <a:solidFill>
                  <a:srgbClr val="FFFFFF"/>
                </a:solidFill>
                <a:latin typeface="League Spartan"/>
                <a:ea typeface="League Spartan"/>
                <a:cs typeface="League Spartan"/>
                <a:sym typeface="League Spartan"/>
              </a:rPr>
              <a:t>11</a:t>
            </a:r>
          </a:p>
        </p:txBody>
      </p:sp>
      <p:sp>
        <p:nvSpPr>
          <p:cNvPr name="TextBox 70" id="70"/>
          <p:cNvSpPr txBox="true"/>
          <p:nvPr/>
        </p:nvSpPr>
        <p:spPr>
          <a:xfrm rot="0">
            <a:off x="10104120" y="5430774"/>
            <a:ext cx="2788920" cy="476250"/>
          </a:xfrm>
          <a:prstGeom prst="rect">
            <a:avLst/>
          </a:prstGeom>
        </p:spPr>
        <p:txBody>
          <a:bodyPr anchor="t" rtlCol="false" tIns="0" lIns="0" bIns="0" rIns="0">
            <a:spAutoFit/>
          </a:bodyPr>
          <a:lstStyle/>
          <a:p>
            <a:pPr algn="l">
              <a:lnSpc>
                <a:spcPts val="1919"/>
              </a:lnSpc>
            </a:pPr>
            <a:r>
              <a:rPr lang="en-US" sz="1599" b="true">
                <a:solidFill>
                  <a:srgbClr val="0E7C5A"/>
                </a:solidFill>
                <a:latin typeface="Courier New Bold"/>
                <a:ea typeface="Courier New Bold"/>
                <a:cs typeface="Courier New Bold"/>
                <a:sym typeface="Courier New Bold"/>
              </a:rPr>
              <a:t>release</a:t>
            </a:r>
          </a:p>
        </p:txBody>
      </p:sp>
      <p:sp>
        <p:nvSpPr>
          <p:cNvPr name="TextBox 71" id="71"/>
          <p:cNvSpPr txBox="true"/>
          <p:nvPr/>
        </p:nvSpPr>
        <p:spPr>
          <a:xfrm rot="0">
            <a:off x="13002768" y="5439156"/>
            <a:ext cx="3977640" cy="495300"/>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Open the claw. The block is placed</a:t>
            </a:r>
          </a:p>
        </p:txBody>
      </p:sp>
      <p:sp>
        <p:nvSpPr>
          <p:cNvPr name="Freeform 72" id="72"/>
          <p:cNvSpPr/>
          <p:nvPr/>
        </p:nvSpPr>
        <p:spPr>
          <a:xfrm flipH="false" flipV="false" rot="0">
            <a:off x="9282779" y="6155531"/>
            <a:ext cx="7851457" cy="746569"/>
          </a:xfrm>
          <a:custGeom>
            <a:avLst/>
            <a:gdLst/>
            <a:ahLst/>
            <a:cxnLst/>
            <a:rect r="r" b="b" t="t" l="l"/>
            <a:pathLst>
              <a:path h="746569" w="7851457">
                <a:moveTo>
                  <a:pt x="0" y="0"/>
                </a:moveTo>
                <a:lnTo>
                  <a:pt x="7851458" y="0"/>
                </a:lnTo>
                <a:lnTo>
                  <a:pt x="7851458" y="746570"/>
                </a:lnTo>
                <a:lnTo>
                  <a:pt x="0" y="7465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3" id="73"/>
          <p:cNvGrpSpPr/>
          <p:nvPr/>
        </p:nvGrpSpPr>
        <p:grpSpPr>
          <a:xfrm rot="0">
            <a:off x="9418320" y="6263640"/>
            <a:ext cx="530352" cy="530352"/>
            <a:chOff x="0" y="0"/>
            <a:chExt cx="707136" cy="707136"/>
          </a:xfrm>
        </p:grpSpPr>
        <p:sp>
          <p:nvSpPr>
            <p:cNvPr name="Freeform 74" id="74"/>
            <p:cNvSpPr/>
            <p:nvPr/>
          </p:nvSpPr>
          <p:spPr>
            <a:xfrm flipH="false" flipV="false" rot="0">
              <a:off x="0" y="0"/>
              <a:ext cx="707136" cy="707136"/>
            </a:xfrm>
            <a:custGeom>
              <a:avLst/>
              <a:gdLst/>
              <a:ahLst/>
              <a:cxnLst/>
              <a:rect r="r" b="b" t="t" l="l"/>
              <a:pathLst>
                <a:path h="707136" w="707136">
                  <a:moveTo>
                    <a:pt x="0" y="353568"/>
                  </a:moveTo>
                  <a:cubicBezTo>
                    <a:pt x="0" y="158242"/>
                    <a:pt x="158242" y="0"/>
                    <a:pt x="353568" y="0"/>
                  </a:cubicBezTo>
                  <a:cubicBezTo>
                    <a:pt x="548894" y="0"/>
                    <a:pt x="707136" y="158242"/>
                    <a:pt x="707136" y="353568"/>
                  </a:cubicBezTo>
                  <a:cubicBezTo>
                    <a:pt x="707136" y="548894"/>
                    <a:pt x="548894" y="707136"/>
                    <a:pt x="353568" y="707136"/>
                  </a:cubicBezTo>
                  <a:cubicBezTo>
                    <a:pt x="158242" y="707136"/>
                    <a:pt x="0" y="548894"/>
                    <a:pt x="0" y="353568"/>
                  </a:cubicBezTo>
                  <a:close/>
                </a:path>
              </a:pathLst>
            </a:custGeom>
            <a:solidFill>
              <a:srgbClr val="5A6170"/>
            </a:solidFill>
          </p:spPr>
        </p:sp>
      </p:grpSp>
      <p:sp>
        <p:nvSpPr>
          <p:cNvPr name="TextBox 75" id="75"/>
          <p:cNvSpPr txBox="true"/>
          <p:nvPr/>
        </p:nvSpPr>
        <p:spPr>
          <a:xfrm rot="0">
            <a:off x="9418320" y="6389875"/>
            <a:ext cx="530352" cy="511302"/>
          </a:xfrm>
          <a:prstGeom prst="rect">
            <a:avLst/>
          </a:prstGeom>
        </p:spPr>
        <p:txBody>
          <a:bodyPr anchor="t" rtlCol="false" tIns="0" lIns="0" bIns="0" rIns="0">
            <a:spAutoFit/>
          </a:bodyPr>
          <a:lstStyle/>
          <a:p>
            <a:pPr algn="ctr">
              <a:lnSpc>
                <a:spcPts val="2200"/>
              </a:lnSpc>
            </a:pPr>
            <a:r>
              <a:rPr lang="en-US" sz="2000">
                <a:solidFill>
                  <a:srgbClr val="FFFFFF"/>
                </a:solidFill>
                <a:latin typeface="League Spartan"/>
                <a:ea typeface="League Spartan"/>
                <a:cs typeface="League Spartan"/>
                <a:sym typeface="League Spartan"/>
              </a:rPr>
              <a:t>12</a:t>
            </a:r>
          </a:p>
        </p:txBody>
      </p:sp>
      <p:sp>
        <p:nvSpPr>
          <p:cNvPr name="TextBox 76" id="76"/>
          <p:cNvSpPr txBox="true"/>
          <p:nvPr/>
        </p:nvSpPr>
        <p:spPr>
          <a:xfrm rot="0">
            <a:off x="10104120" y="6253734"/>
            <a:ext cx="2788920" cy="476250"/>
          </a:xfrm>
          <a:prstGeom prst="rect">
            <a:avLst/>
          </a:prstGeom>
        </p:spPr>
        <p:txBody>
          <a:bodyPr anchor="t" rtlCol="false" tIns="0" lIns="0" bIns="0" rIns="0">
            <a:spAutoFit/>
          </a:bodyPr>
          <a:lstStyle/>
          <a:p>
            <a:pPr algn="l">
              <a:lnSpc>
                <a:spcPts val="1919"/>
              </a:lnSpc>
            </a:pPr>
            <a:r>
              <a:rPr lang="en-US" sz="1599" b="true">
                <a:solidFill>
                  <a:srgbClr val="5A6170"/>
                </a:solidFill>
                <a:latin typeface="Courier New Bold"/>
                <a:ea typeface="Courier New Bold"/>
                <a:cs typeface="Courier New Bold"/>
                <a:sym typeface="Courier New Bold"/>
              </a:rPr>
              <a:t>park_clear</a:t>
            </a:r>
          </a:p>
        </p:txBody>
      </p:sp>
      <p:sp>
        <p:nvSpPr>
          <p:cNvPr name="TextBox 77" id="77"/>
          <p:cNvSpPr txBox="true"/>
          <p:nvPr/>
        </p:nvSpPr>
        <p:spPr>
          <a:xfrm rot="0">
            <a:off x="13002768" y="6262116"/>
            <a:ext cx="3977640" cy="495300"/>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Raise Z clear of the block just placed</a:t>
            </a:r>
          </a:p>
        </p:txBody>
      </p:sp>
      <p:sp>
        <p:nvSpPr>
          <p:cNvPr name="Freeform 78" id="78"/>
          <p:cNvSpPr/>
          <p:nvPr/>
        </p:nvSpPr>
        <p:spPr>
          <a:xfrm flipH="false" flipV="false" rot="0">
            <a:off x="9282779" y="6978491"/>
            <a:ext cx="7851457" cy="746569"/>
          </a:xfrm>
          <a:custGeom>
            <a:avLst/>
            <a:gdLst/>
            <a:ahLst/>
            <a:cxnLst/>
            <a:rect r="r" b="b" t="t" l="l"/>
            <a:pathLst>
              <a:path h="746569" w="7851457">
                <a:moveTo>
                  <a:pt x="0" y="0"/>
                </a:moveTo>
                <a:lnTo>
                  <a:pt x="7851458" y="0"/>
                </a:lnTo>
                <a:lnTo>
                  <a:pt x="7851458" y="746570"/>
                </a:lnTo>
                <a:lnTo>
                  <a:pt x="0" y="7465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9" id="79"/>
          <p:cNvGrpSpPr/>
          <p:nvPr/>
        </p:nvGrpSpPr>
        <p:grpSpPr>
          <a:xfrm rot="0">
            <a:off x="9418320" y="7086600"/>
            <a:ext cx="530352" cy="530352"/>
            <a:chOff x="0" y="0"/>
            <a:chExt cx="707136" cy="707136"/>
          </a:xfrm>
        </p:grpSpPr>
        <p:sp>
          <p:nvSpPr>
            <p:cNvPr name="Freeform 80" id="80"/>
            <p:cNvSpPr/>
            <p:nvPr/>
          </p:nvSpPr>
          <p:spPr>
            <a:xfrm flipH="false" flipV="false" rot="0">
              <a:off x="0" y="0"/>
              <a:ext cx="707136" cy="707136"/>
            </a:xfrm>
            <a:custGeom>
              <a:avLst/>
              <a:gdLst/>
              <a:ahLst/>
              <a:cxnLst/>
              <a:rect r="r" b="b" t="t" l="l"/>
              <a:pathLst>
                <a:path h="707136" w="707136">
                  <a:moveTo>
                    <a:pt x="0" y="353568"/>
                  </a:moveTo>
                  <a:cubicBezTo>
                    <a:pt x="0" y="158242"/>
                    <a:pt x="158242" y="0"/>
                    <a:pt x="353568" y="0"/>
                  </a:cubicBezTo>
                  <a:cubicBezTo>
                    <a:pt x="548894" y="0"/>
                    <a:pt x="707136" y="158242"/>
                    <a:pt x="707136" y="353568"/>
                  </a:cubicBezTo>
                  <a:cubicBezTo>
                    <a:pt x="707136" y="548894"/>
                    <a:pt x="548894" y="707136"/>
                    <a:pt x="353568" y="707136"/>
                  </a:cubicBezTo>
                  <a:cubicBezTo>
                    <a:pt x="158242" y="707136"/>
                    <a:pt x="0" y="548894"/>
                    <a:pt x="0" y="353568"/>
                  </a:cubicBezTo>
                  <a:close/>
                </a:path>
              </a:pathLst>
            </a:custGeom>
            <a:solidFill>
              <a:srgbClr val="5A6170"/>
            </a:solidFill>
          </p:spPr>
        </p:sp>
      </p:grpSp>
      <p:sp>
        <p:nvSpPr>
          <p:cNvPr name="TextBox 81" id="81"/>
          <p:cNvSpPr txBox="true"/>
          <p:nvPr/>
        </p:nvSpPr>
        <p:spPr>
          <a:xfrm rot="0">
            <a:off x="9418320" y="7212835"/>
            <a:ext cx="530352" cy="511302"/>
          </a:xfrm>
          <a:prstGeom prst="rect">
            <a:avLst/>
          </a:prstGeom>
        </p:spPr>
        <p:txBody>
          <a:bodyPr anchor="t" rtlCol="false" tIns="0" lIns="0" bIns="0" rIns="0">
            <a:spAutoFit/>
          </a:bodyPr>
          <a:lstStyle/>
          <a:p>
            <a:pPr algn="ctr">
              <a:lnSpc>
                <a:spcPts val="2200"/>
              </a:lnSpc>
            </a:pPr>
            <a:r>
              <a:rPr lang="en-US" sz="2000">
                <a:solidFill>
                  <a:srgbClr val="FFFFFF"/>
                </a:solidFill>
                <a:latin typeface="League Spartan"/>
                <a:ea typeface="League Spartan"/>
                <a:cs typeface="League Spartan"/>
                <a:sym typeface="League Spartan"/>
              </a:rPr>
              <a:t>13</a:t>
            </a:r>
          </a:p>
        </p:txBody>
      </p:sp>
      <p:sp>
        <p:nvSpPr>
          <p:cNvPr name="TextBox 82" id="82"/>
          <p:cNvSpPr txBox="true"/>
          <p:nvPr/>
        </p:nvSpPr>
        <p:spPr>
          <a:xfrm rot="0">
            <a:off x="10104120" y="7076694"/>
            <a:ext cx="2788920" cy="476250"/>
          </a:xfrm>
          <a:prstGeom prst="rect">
            <a:avLst/>
          </a:prstGeom>
        </p:spPr>
        <p:txBody>
          <a:bodyPr anchor="t" rtlCol="false" tIns="0" lIns="0" bIns="0" rIns="0">
            <a:spAutoFit/>
          </a:bodyPr>
          <a:lstStyle/>
          <a:p>
            <a:pPr algn="l">
              <a:lnSpc>
                <a:spcPts val="1919"/>
              </a:lnSpc>
            </a:pPr>
            <a:r>
              <a:rPr lang="en-US" sz="1599" b="true">
                <a:solidFill>
                  <a:srgbClr val="5A6170"/>
                </a:solidFill>
                <a:latin typeface="Courier New Bold"/>
                <a:ea typeface="Courier New Bold"/>
                <a:cs typeface="Courier New Bold"/>
                <a:sym typeface="Courier New Bold"/>
              </a:rPr>
              <a:t>park_home</a:t>
            </a:r>
          </a:p>
        </p:txBody>
      </p:sp>
      <p:sp>
        <p:nvSpPr>
          <p:cNvPr name="TextBox 83" id="83"/>
          <p:cNvSpPr txBox="true"/>
          <p:nvPr/>
        </p:nvSpPr>
        <p:spPr>
          <a:xfrm rot="0">
            <a:off x="13002768" y="7085076"/>
            <a:ext cx="3977640" cy="495300"/>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Return X and Y to the origin</a:t>
            </a:r>
          </a:p>
        </p:txBody>
      </p:sp>
      <p:sp>
        <p:nvSpPr>
          <p:cNvPr name="Freeform 84" id="84"/>
          <p:cNvSpPr/>
          <p:nvPr/>
        </p:nvSpPr>
        <p:spPr>
          <a:xfrm flipH="false" flipV="false" rot="0">
            <a:off x="9282779" y="7801451"/>
            <a:ext cx="7851457" cy="746569"/>
          </a:xfrm>
          <a:custGeom>
            <a:avLst/>
            <a:gdLst/>
            <a:ahLst/>
            <a:cxnLst/>
            <a:rect r="r" b="b" t="t" l="l"/>
            <a:pathLst>
              <a:path h="746569" w="7851457">
                <a:moveTo>
                  <a:pt x="0" y="0"/>
                </a:moveTo>
                <a:lnTo>
                  <a:pt x="7851458" y="0"/>
                </a:lnTo>
                <a:lnTo>
                  <a:pt x="7851458" y="746570"/>
                </a:lnTo>
                <a:lnTo>
                  <a:pt x="0" y="7465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5" id="85"/>
          <p:cNvGrpSpPr/>
          <p:nvPr/>
        </p:nvGrpSpPr>
        <p:grpSpPr>
          <a:xfrm rot="0">
            <a:off x="9418320" y="7909560"/>
            <a:ext cx="530352" cy="530352"/>
            <a:chOff x="0" y="0"/>
            <a:chExt cx="707136" cy="707136"/>
          </a:xfrm>
        </p:grpSpPr>
        <p:sp>
          <p:nvSpPr>
            <p:cNvPr name="Freeform 86" id="86"/>
            <p:cNvSpPr/>
            <p:nvPr/>
          </p:nvSpPr>
          <p:spPr>
            <a:xfrm flipH="false" flipV="false" rot="0">
              <a:off x="0" y="0"/>
              <a:ext cx="707136" cy="707136"/>
            </a:xfrm>
            <a:custGeom>
              <a:avLst/>
              <a:gdLst/>
              <a:ahLst/>
              <a:cxnLst/>
              <a:rect r="r" b="b" t="t" l="l"/>
              <a:pathLst>
                <a:path h="707136" w="707136">
                  <a:moveTo>
                    <a:pt x="0" y="353568"/>
                  </a:moveTo>
                  <a:cubicBezTo>
                    <a:pt x="0" y="158242"/>
                    <a:pt x="158242" y="0"/>
                    <a:pt x="353568" y="0"/>
                  </a:cubicBezTo>
                  <a:cubicBezTo>
                    <a:pt x="548894" y="0"/>
                    <a:pt x="707136" y="158242"/>
                    <a:pt x="707136" y="353568"/>
                  </a:cubicBezTo>
                  <a:cubicBezTo>
                    <a:pt x="707136" y="548894"/>
                    <a:pt x="548894" y="707136"/>
                    <a:pt x="353568" y="707136"/>
                  </a:cubicBezTo>
                  <a:cubicBezTo>
                    <a:pt x="158242" y="707136"/>
                    <a:pt x="0" y="548894"/>
                    <a:pt x="0" y="353568"/>
                  </a:cubicBezTo>
                  <a:close/>
                </a:path>
              </a:pathLst>
            </a:custGeom>
            <a:solidFill>
              <a:srgbClr val="5A6170"/>
            </a:solidFill>
          </p:spPr>
        </p:sp>
      </p:grpSp>
      <p:sp>
        <p:nvSpPr>
          <p:cNvPr name="TextBox 87" id="87"/>
          <p:cNvSpPr txBox="true"/>
          <p:nvPr/>
        </p:nvSpPr>
        <p:spPr>
          <a:xfrm rot="0">
            <a:off x="9418320" y="8035795"/>
            <a:ext cx="530352" cy="511302"/>
          </a:xfrm>
          <a:prstGeom prst="rect">
            <a:avLst/>
          </a:prstGeom>
        </p:spPr>
        <p:txBody>
          <a:bodyPr anchor="t" rtlCol="false" tIns="0" lIns="0" bIns="0" rIns="0">
            <a:spAutoFit/>
          </a:bodyPr>
          <a:lstStyle/>
          <a:p>
            <a:pPr algn="ctr">
              <a:lnSpc>
                <a:spcPts val="2200"/>
              </a:lnSpc>
            </a:pPr>
            <a:r>
              <a:rPr lang="en-US" sz="2000">
                <a:solidFill>
                  <a:srgbClr val="FFFFFF"/>
                </a:solidFill>
                <a:latin typeface="League Spartan"/>
                <a:ea typeface="League Spartan"/>
                <a:cs typeface="League Spartan"/>
                <a:sym typeface="League Spartan"/>
              </a:rPr>
              <a:t>14</a:t>
            </a:r>
          </a:p>
        </p:txBody>
      </p:sp>
      <p:sp>
        <p:nvSpPr>
          <p:cNvPr name="TextBox 88" id="88"/>
          <p:cNvSpPr txBox="true"/>
          <p:nvPr/>
        </p:nvSpPr>
        <p:spPr>
          <a:xfrm rot="0">
            <a:off x="10104120" y="7899654"/>
            <a:ext cx="2788920" cy="476250"/>
          </a:xfrm>
          <a:prstGeom prst="rect">
            <a:avLst/>
          </a:prstGeom>
        </p:spPr>
        <p:txBody>
          <a:bodyPr anchor="t" rtlCol="false" tIns="0" lIns="0" bIns="0" rIns="0">
            <a:spAutoFit/>
          </a:bodyPr>
          <a:lstStyle/>
          <a:p>
            <a:pPr algn="l">
              <a:lnSpc>
                <a:spcPts val="1919"/>
              </a:lnSpc>
            </a:pPr>
            <a:r>
              <a:rPr lang="en-US" sz="1599" b="true">
                <a:solidFill>
                  <a:srgbClr val="5A6170"/>
                </a:solidFill>
                <a:latin typeface="Courier New Bold"/>
                <a:ea typeface="Courier New Bold"/>
                <a:cs typeface="Courier New Bold"/>
                <a:sym typeface="Courier New Bold"/>
              </a:rPr>
              <a:t>park_rotation</a:t>
            </a:r>
          </a:p>
        </p:txBody>
      </p:sp>
      <p:sp>
        <p:nvSpPr>
          <p:cNvPr name="TextBox 89" id="89"/>
          <p:cNvSpPr txBox="true"/>
          <p:nvPr/>
        </p:nvSpPr>
        <p:spPr>
          <a:xfrm rot="0">
            <a:off x="13002768" y="7908036"/>
            <a:ext cx="3977640" cy="495300"/>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Return the claw to neutral</a:t>
            </a:r>
          </a:p>
        </p:txBody>
      </p:sp>
      <p:grpSp>
        <p:nvGrpSpPr>
          <p:cNvPr name="Group 90" id="90"/>
          <p:cNvGrpSpPr/>
          <p:nvPr/>
        </p:nvGrpSpPr>
        <p:grpSpPr>
          <a:xfrm rot="0">
            <a:off x="1024128" y="9034272"/>
            <a:ext cx="16239744" cy="822960"/>
            <a:chOff x="0" y="0"/>
            <a:chExt cx="21652992" cy="1097280"/>
          </a:xfrm>
        </p:grpSpPr>
        <p:sp>
          <p:nvSpPr>
            <p:cNvPr name="Freeform 91" id="91"/>
            <p:cNvSpPr/>
            <p:nvPr/>
          </p:nvSpPr>
          <p:spPr>
            <a:xfrm flipH="false" flipV="false" rot="0">
              <a:off x="0" y="0"/>
              <a:ext cx="21652992" cy="1097280"/>
            </a:xfrm>
            <a:custGeom>
              <a:avLst/>
              <a:gdLst/>
              <a:ahLst/>
              <a:cxnLst/>
              <a:rect r="r" b="b" t="t" l="l"/>
              <a:pathLst>
                <a:path h="1097280" w="21652992">
                  <a:moveTo>
                    <a:pt x="0" y="268224"/>
                  </a:moveTo>
                  <a:cubicBezTo>
                    <a:pt x="0" y="120142"/>
                    <a:pt x="120142" y="0"/>
                    <a:pt x="268224" y="0"/>
                  </a:cubicBezTo>
                  <a:lnTo>
                    <a:pt x="21384768" y="0"/>
                  </a:lnTo>
                  <a:cubicBezTo>
                    <a:pt x="21532850" y="0"/>
                    <a:pt x="21652992" y="120142"/>
                    <a:pt x="21652992" y="268224"/>
                  </a:cubicBezTo>
                  <a:lnTo>
                    <a:pt x="21652992" y="829056"/>
                  </a:lnTo>
                  <a:cubicBezTo>
                    <a:pt x="21652992" y="977138"/>
                    <a:pt x="21532850" y="1097280"/>
                    <a:pt x="21384768" y="1097280"/>
                  </a:cubicBezTo>
                  <a:lnTo>
                    <a:pt x="268224" y="1097280"/>
                  </a:lnTo>
                  <a:cubicBezTo>
                    <a:pt x="120142" y="1097280"/>
                    <a:pt x="0" y="977138"/>
                    <a:pt x="0" y="829056"/>
                  </a:cubicBezTo>
                  <a:close/>
                </a:path>
              </a:pathLst>
            </a:custGeom>
            <a:solidFill>
              <a:srgbClr val="EEF1F8"/>
            </a:solidFill>
          </p:spPr>
        </p:sp>
      </p:grpSp>
      <p:sp>
        <p:nvSpPr>
          <p:cNvPr name="TextBox 92" id="92"/>
          <p:cNvSpPr txBox="true"/>
          <p:nvPr/>
        </p:nvSpPr>
        <p:spPr>
          <a:xfrm rot="0">
            <a:off x="1435608" y="9142476"/>
            <a:ext cx="15453360" cy="624840"/>
          </a:xfrm>
          <a:prstGeom prst="rect">
            <a:avLst/>
          </a:prstGeom>
        </p:spPr>
        <p:txBody>
          <a:bodyPr anchor="t" rtlCol="false" tIns="0" lIns="0" bIns="0" rIns="0">
            <a:spAutoFit/>
          </a:bodyPr>
          <a:lstStyle/>
          <a:p>
            <a:pPr algn="l">
              <a:lnSpc>
                <a:spcPts val="2340"/>
              </a:lnSpc>
            </a:pPr>
            <a:r>
              <a:rPr lang="en-US" sz="1800">
                <a:solidFill>
                  <a:srgbClr val="303642"/>
                </a:solidFill>
                <a:latin typeface="Poppins"/>
                <a:ea typeface="Poppins"/>
                <a:cs typeface="Poppins"/>
                <a:sym typeface="Poppins"/>
              </a:rPr>
              <a:t>Phases 1–11 place the block; 12–14 park the rig. Parking is not decoration — placed but not parked is not a success, and the terminal result is downgraded from OK to HELD.</a:t>
            </a:r>
          </a:p>
        </p:txBody>
      </p:sp>
      <p:sp>
        <p:nvSpPr>
          <p:cNvPr name="TextBox 93" id="93"/>
          <p:cNvSpPr txBox="true"/>
          <p:nvPr/>
        </p:nvSpPr>
        <p:spPr>
          <a:xfrm rot="0">
            <a:off x="1014984" y="8612886"/>
            <a:ext cx="16258032" cy="348234"/>
          </a:xfrm>
          <a:prstGeom prst="rect">
            <a:avLst/>
          </a:prstGeom>
        </p:spPr>
        <p:txBody>
          <a:bodyPr anchor="t" rtlCol="false" tIns="0" lIns="0" bIns="0" rIns="0">
            <a:spAutoFit/>
          </a:bodyPr>
          <a:lstStyle/>
          <a:p>
            <a:pPr algn="l">
              <a:lnSpc>
                <a:spcPts val="1800"/>
              </a:lnSpc>
            </a:pPr>
            <a:r>
              <a:rPr lang="en-US" sz="1500">
                <a:solidFill>
                  <a:srgbClr val="303642"/>
                </a:solidFill>
                <a:latin typeface="Poppins"/>
                <a:ea typeface="Poppins"/>
                <a:cs typeface="Poppins"/>
                <a:sym typeface="Poppins"/>
              </a:rPr>
              <a:t>Phase 5 — in manual staging the claw stops here, down and open, and waits for the operator's C before phase 6 closes it.</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THE OPERATOR CONSOLE</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LIVE CAMERA, TAP A CELL, TWO TAPS TO MOVE</a:t>
            </a:r>
          </a:p>
        </p:txBody>
      </p:sp>
      <p:sp>
        <p:nvSpPr>
          <p:cNvPr name="Freeform 6" id="6"/>
          <p:cNvSpPr/>
          <p:nvPr/>
        </p:nvSpPr>
        <p:spPr>
          <a:xfrm flipH="false" flipV="false" rot="0">
            <a:off x="1012327" y="2820753"/>
            <a:ext cx="11544967" cy="6702838"/>
          </a:xfrm>
          <a:custGeom>
            <a:avLst/>
            <a:gdLst/>
            <a:ahLst/>
            <a:cxnLst/>
            <a:rect r="r" b="b" t="t" l="l"/>
            <a:pathLst>
              <a:path h="6702838" w="11544967">
                <a:moveTo>
                  <a:pt x="0" y="0"/>
                </a:moveTo>
                <a:lnTo>
                  <a:pt x="11544966" y="0"/>
                </a:lnTo>
                <a:lnTo>
                  <a:pt x="11544966" y="6702837"/>
                </a:lnTo>
                <a:lnTo>
                  <a:pt x="0" y="670283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227382" y="3035808"/>
            <a:ext cx="11114913" cy="6272784"/>
            <a:chOff x="0" y="0"/>
            <a:chExt cx="14819884" cy="8363712"/>
          </a:xfrm>
        </p:grpSpPr>
        <p:sp>
          <p:nvSpPr>
            <p:cNvPr name="Freeform 8" id="8"/>
            <p:cNvSpPr/>
            <p:nvPr/>
          </p:nvSpPr>
          <p:spPr>
            <a:xfrm flipH="false" flipV="false" rot="0">
              <a:off x="0" y="0"/>
              <a:ext cx="14819885" cy="8363712"/>
            </a:xfrm>
            <a:custGeom>
              <a:avLst/>
              <a:gdLst/>
              <a:ahLst/>
              <a:cxnLst/>
              <a:rect r="r" b="b" t="t" l="l"/>
              <a:pathLst>
                <a:path h="8363712" w="14819885">
                  <a:moveTo>
                    <a:pt x="0" y="0"/>
                  </a:moveTo>
                  <a:lnTo>
                    <a:pt x="14819885" y="0"/>
                  </a:lnTo>
                  <a:lnTo>
                    <a:pt x="14819885" y="8363712"/>
                  </a:lnTo>
                  <a:lnTo>
                    <a:pt x="0" y="8363712"/>
                  </a:lnTo>
                  <a:lnTo>
                    <a:pt x="0" y="0"/>
                  </a:lnTo>
                  <a:close/>
                </a:path>
              </a:pathLst>
            </a:custGeom>
            <a:blipFill>
              <a:blip r:embed="rId5"/>
              <a:stretch>
                <a:fillRect l="0" t="-8" r="0" b="-8"/>
              </a:stretch>
            </a:blipFill>
          </p:spPr>
        </p:sp>
      </p:grpSp>
      <p:sp>
        <p:nvSpPr>
          <p:cNvPr name="TextBox 9" id="9"/>
          <p:cNvSpPr txBox="true"/>
          <p:nvPr/>
        </p:nvSpPr>
        <p:spPr>
          <a:xfrm rot="0">
            <a:off x="12893040" y="2979420"/>
            <a:ext cx="4370832" cy="495300"/>
          </a:xfrm>
          <a:prstGeom prst="rect">
            <a:avLst/>
          </a:prstGeom>
        </p:spPr>
        <p:txBody>
          <a:bodyPr anchor="t" rtlCol="false" tIns="0" lIns="0" bIns="0" rIns="0">
            <a:spAutoFit/>
          </a:bodyPr>
          <a:lstStyle/>
          <a:p>
            <a:pPr algn="l">
              <a:lnSpc>
                <a:spcPts val="2340"/>
              </a:lnSpc>
            </a:pPr>
            <a:r>
              <a:rPr lang="en-US" sz="1950" b="true">
                <a:solidFill>
                  <a:srgbClr val="1E40AF"/>
                </a:solidFill>
                <a:latin typeface="Poppins Bold"/>
                <a:ea typeface="Poppins Bold"/>
                <a:cs typeface="Poppins Bold"/>
                <a:sym typeface="Poppins Bold"/>
              </a:rPr>
              <a:t>Tap a cell.</a:t>
            </a:r>
          </a:p>
        </p:txBody>
      </p:sp>
      <p:sp>
        <p:nvSpPr>
          <p:cNvPr name="TextBox 10" id="10"/>
          <p:cNvSpPr txBox="true"/>
          <p:nvPr/>
        </p:nvSpPr>
        <p:spPr>
          <a:xfrm rot="0">
            <a:off x="12893040" y="3435096"/>
            <a:ext cx="4370832" cy="1356360"/>
          </a:xfrm>
          <a:prstGeom prst="rect">
            <a:avLst/>
          </a:prstGeom>
        </p:spPr>
        <p:txBody>
          <a:bodyPr anchor="t" rtlCol="false" tIns="0" lIns="0" bIns="0" rIns="0">
            <a:spAutoFit/>
          </a:bodyPr>
          <a:lstStyle/>
          <a:p>
            <a:pPr algn="l">
              <a:lnSpc>
                <a:spcPts val="2360"/>
              </a:lnSpc>
            </a:pPr>
            <a:r>
              <a:rPr lang="en-US" sz="1749">
                <a:solidFill>
                  <a:srgbClr val="303642"/>
                </a:solidFill>
                <a:latin typeface="Poppins"/>
                <a:ea typeface="Poppins"/>
                <a:cs typeface="Poppins"/>
                <a:sym typeface="Poppins"/>
              </a:rPr>
              <a:t>Selection moves nothing and shows the exact command, B 3 2 1.</a:t>
            </a:r>
          </a:p>
        </p:txBody>
      </p:sp>
      <p:sp>
        <p:nvSpPr>
          <p:cNvPr name="TextBox 11" id="11"/>
          <p:cNvSpPr txBox="true"/>
          <p:nvPr/>
        </p:nvSpPr>
        <p:spPr>
          <a:xfrm rot="0">
            <a:off x="12893040" y="4735068"/>
            <a:ext cx="4370832" cy="495300"/>
          </a:xfrm>
          <a:prstGeom prst="rect">
            <a:avLst/>
          </a:prstGeom>
        </p:spPr>
        <p:txBody>
          <a:bodyPr anchor="t" rtlCol="false" tIns="0" lIns="0" bIns="0" rIns="0">
            <a:spAutoFit/>
          </a:bodyPr>
          <a:lstStyle/>
          <a:p>
            <a:pPr algn="l">
              <a:lnSpc>
                <a:spcPts val="2340"/>
              </a:lnSpc>
            </a:pPr>
            <a:r>
              <a:rPr lang="en-US" sz="1950" b="true">
                <a:solidFill>
                  <a:srgbClr val="1E40AF"/>
                </a:solidFill>
                <a:latin typeface="Poppins Bold"/>
                <a:ea typeface="Poppins Bold"/>
                <a:cs typeface="Poppins Bold"/>
                <a:sym typeface="Poppins Bold"/>
              </a:rPr>
              <a:t>Tap BUILD, then CONFIRM.</a:t>
            </a:r>
          </a:p>
        </p:txBody>
      </p:sp>
      <p:sp>
        <p:nvSpPr>
          <p:cNvPr name="TextBox 12" id="12"/>
          <p:cNvSpPr txBox="true"/>
          <p:nvPr/>
        </p:nvSpPr>
        <p:spPr>
          <a:xfrm rot="0">
            <a:off x="12893040" y="5190744"/>
            <a:ext cx="4370832" cy="1356360"/>
          </a:xfrm>
          <a:prstGeom prst="rect">
            <a:avLst/>
          </a:prstGeom>
        </p:spPr>
        <p:txBody>
          <a:bodyPr anchor="t" rtlCol="false" tIns="0" lIns="0" bIns="0" rIns="0">
            <a:spAutoFit/>
          </a:bodyPr>
          <a:lstStyle/>
          <a:p>
            <a:pPr algn="l">
              <a:lnSpc>
                <a:spcPts val="2360"/>
              </a:lnSpc>
            </a:pPr>
            <a:r>
              <a:rPr lang="en-US" sz="1749">
                <a:solidFill>
                  <a:srgbClr val="303642"/>
                </a:solidFill>
                <a:latin typeface="Poppins"/>
                <a:ea typeface="Poppins"/>
                <a:cs typeface="Poppins"/>
                <a:sym typeface="Poppins"/>
              </a:rPr>
              <a:t>Confirm the block is staged, then close the claw when the rig says it is in position. Two deliberate taps, and the second one is the rig asking.</a:t>
            </a:r>
          </a:p>
        </p:txBody>
      </p:sp>
      <p:sp>
        <p:nvSpPr>
          <p:cNvPr name="TextBox 13" id="13"/>
          <p:cNvSpPr txBox="true"/>
          <p:nvPr/>
        </p:nvSpPr>
        <p:spPr>
          <a:xfrm rot="0">
            <a:off x="12893040" y="6490716"/>
            <a:ext cx="4370832" cy="495300"/>
          </a:xfrm>
          <a:prstGeom prst="rect">
            <a:avLst/>
          </a:prstGeom>
        </p:spPr>
        <p:txBody>
          <a:bodyPr anchor="t" rtlCol="false" tIns="0" lIns="0" bIns="0" rIns="0">
            <a:spAutoFit/>
          </a:bodyPr>
          <a:lstStyle/>
          <a:p>
            <a:pPr algn="l">
              <a:lnSpc>
                <a:spcPts val="2340"/>
              </a:lnSpc>
            </a:pPr>
            <a:r>
              <a:rPr lang="en-US" sz="1950" b="true">
                <a:solidFill>
                  <a:srgbClr val="1E40AF"/>
                </a:solidFill>
                <a:latin typeface="Poppins Bold"/>
                <a:ea typeface="Poppins Bold"/>
                <a:cs typeface="Poppins Bold"/>
                <a:sym typeface="Poppins Bold"/>
              </a:rPr>
              <a:t>Three outcomes.</a:t>
            </a:r>
          </a:p>
        </p:txBody>
      </p:sp>
      <p:sp>
        <p:nvSpPr>
          <p:cNvPr name="TextBox 14" id="14"/>
          <p:cNvSpPr txBox="true"/>
          <p:nvPr/>
        </p:nvSpPr>
        <p:spPr>
          <a:xfrm rot="0">
            <a:off x="12893040" y="6946392"/>
            <a:ext cx="4370832" cy="1356360"/>
          </a:xfrm>
          <a:prstGeom prst="rect">
            <a:avLst/>
          </a:prstGeom>
        </p:spPr>
        <p:txBody>
          <a:bodyPr anchor="t" rtlCol="false" tIns="0" lIns="0" bIns="0" rIns="0">
            <a:spAutoFit/>
          </a:bodyPr>
          <a:lstStyle/>
          <a:p>
            <a:pPr algn="l">
              <a:lnSpc>
                <a:spcPts val="2360"/>
              </a:lnSpc>
            </a:pPr>
            <a:r>
              <a:rPr lang="en-US" sz="1749">
                <a:solidFill>
                  <a:srgbClr val="303642"/>
                </a:solidFill>
                <a:latin typeface="Poppins"/>
                <a:ea typeface="Poppins"/>
                <a:cs typeface="Poppins"/>
                <a:sym typeface="Poppins"/>
              </a:rPr>
              <a:t>PLACED (green, selection cleared), REJECTED (amber, nothing moved), ABORTED (red, session locked).</a:t>
            </a:r>
          </a:p>
        </p:txBody>
      </p:sp>
      <p:sp>
        <p:nvSpPr>
          <p:cNvPr name="TextBox 15" id="15"/>
          <p:cNvSpPr txBox="true"/>
          <p:nvPr/>
        </p:nvSpPr>
        <p:spPr>
          <a:xfrm rot="0">
            <a:off x="12893040" y="8246364"/>
            <a:ext cx="4370832" cy="495300"/>
          </a:xfrm>
          <a:prstGeom prst="rect">
            <a:avLst/>
          </a:prstGeom>
        </p:spPr>
        <p:txBody>
          <a:bodyPr anchor="t" rtlCol="false" tIns="0" lIns="0" bIns="0" rIns="0">
            <a:spAutoFit/>
          </a:bodyPr>
          <a:lstStyle/>
          <a:p>
            <a:pPr algn="l">
              <a:lnSpc>
                <a:spcPts val="2340"/>
              </a:lnSpc>
            </a:pPr>
            <a:r>
              <a:rPr lang="en-US" sz="1950" b="true">
                <a:solidFill>
                  <a:srgbClr val="1E40AF"/>
                </a:solidFill>
                <a:latin typeface="Poppins Bold"/>
                <a:ea typeface="Poppins Bold"/>
                <a:cs typeface="Poppins Bold"/>
                <a:sym typeface="Poppins Bold"/>
              </a:rPr>
              <a:t>No cancel, no retry.</a:t>
            </a:r>
          </a:p>
        </p:txBody>
      </p:sp>
      <p:sp>
        <p:nvSpPr>
          <p:cNvPr name="TextBox 16" id="16"/>
          <p:cNvSpPr txBox="true"/>
          <p:nvPr/>
        </p:nvSpPr>
        <p:spPr>
          <a:xfrm rot="0">
            <a:off x="12893040" y="8702040"/>
            <a:ext cx="4370832" cy="1356360"/>
          </a:xfrm>
          <a:prstGeom prst="rect">
            <a:avLst/>
          </a:prstGeom>
        </p:spPr>
        <p:txBody>
          <a:bodyPr anchor="t" rtlCol="false" tIns="0" lIns="0" bIns="0" rIns="0">
            <a:spAutoFit/>
          </a:bodyPr>
          <a:lstStyle/>
          <a:p>
            <a:pPr algn="l">
              <a:lnSpc>
                <a:spcPts val="2360"/>
              </a:lnSpc>
            </a:pPr>
            <a:r>
              <a:rPr lang="en-US" sz="1749">
                <a:solidFill>
                  <a:srgbClr val="303642"/>
                </a:solidFill>
                <a:latin typeface="Poppins"/>
                <a:ea typeface="Poppins"/>
                <a:cs typeface="Poppins"/>
                <a:sym typeface="Poppins"/>
              </a:rPr>
              <a:t>There is no such control, because the machine cannot honour either.</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THE 3D BUILD STUDIO</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DESIGN, VALIDATE, COMPILE — THEN RUN IT</a:t>
            </a:r>
          </a:p>
        </p:txBody>
      </p:sp>
      <p:sp>
        <p:nvSpPr>
          <p:cNvPr name="Freeform 6" id="6"/>
          <p:cNvSpPr/>
          <p:nvPr/>
        </p:nvSpPr>
        <p:spPr>
          <a:xfrm flipH="false" flipV="false" rot="0">
            <a:off x="1268311" y="2820753"/>
            <a:ext cx="8015478" cy="5879878"/>
          </a:xfrm>
          <a:custGeom>
            <a:avLst/>
            <a:gdLst/>
            <a:ahLst/>
            <a:cxnLst/>
            <a:rect r="r" b="b" t="t" l="l"/>
            <a:pathLst>
              <a:path h="5879878" w="8015478">
                <a:moveTo>
                  <a:pt x="0" y="0"/>
                </a:moveTo>
                <a:lnTo>
                  <a:pt x="8015478" y="0"/>
                </a:lnTo>
                <a:lnTo>
                  <a:pt x="8015478" y="5879877"/>
                </a:lnTo>
                <a:lnTo>
                  <a:pt x="0" y="587987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483376" y="3035808"/>
            <a:ext cx="7585424" cy="5449824"/>
            <a:chOff x="0" y="0"/>
            <a:chExt cx="10113899" cy="7266432"/>
          </a:xfrm>
        </p:grpSpPr>
        <p:sp>
          <p:nvSpPr>
            <p:cNvPr name="Freeform 8" id="8"/>
            <p:cNvSpPr/>
            <p:nvPr/>
          </p:nvSpPr>
          <p:spPr>
            <a:xfrm flipH="false" flipV="false" rot="0">
              <a:off x="0" y="0"/>
              <a:ext cx="10113899" cy="7266432"/>
            </a:xfrm>
            <a:custGeom>
              <a:avLst/>
              <a:gdLst/>
              <a:ahLst/>
              <a:cxnLst/>
              <a:rect r="r" b="b" t="t" l="l"/>
              <a:pathLst>
                <a:path h="7266432" w="10113899">
                  <a:moveTo>
                    <a:pt x="0" y="0"/>
                  </a:moveTo>
                  <a:lnTo>
                    <a:pt x="10113899" y="0"/>
                  </a:lnTo>
                  <a:lnTo>
                    <a:pt x="10113899" y="7266432"/>
                  </a:lnTo>
                  <a:lnTo>
                    <a:pt x="0" y="7266432"/>
                  </a:lnTo>
                  <a:lnTo>
                    <a:pt x="0" y="0"/>
                  </a:lnTo>
                  <a:close/>
                </a:path>
              </a:pathLst>
            </a:custGeom>
            <a:blipFill>
              <a:blip r:embed="rId5"/>
              <a:stretch>
                <a:fillRect l="0" t="-1" r="0" b="-1"/>
              </a:stretch>
            </a:blipFill>
          </p:spPr>
        </p:sp>
      </p:grpSp>
      <p:sp>
        <p:nvSpPr>
          <p:cNvPr name="TextBox 9" id="9"/>
          <p:cNvSpPr txBox="true"/>
          <p:nvPr/>
        </p:nvSpPr>
        <p:spPr>
          <a:xfrm rot="0">
            <a:off x="9966960" y="2785110"/>
            <a:ext cx="7296912" cy="552450"/>
          </a:xfrm>
          <a:prstGeom prst="rect">
            <a:avLst/>
          </a:prstGeom>
        </p:spPr>
        <p:txBody>
          <a:bodyPr anchor="t" rtlCol="false" tIns="0" lIns="0" bIns="0" rIns="0">
            <a:spAutoFit/>
          </a:bodyPr>
          <a:lstStyle/>
          <a:p>
            <a:pPr algn="l">
              <a:lnSpc>
                <a:spcPts val="3219"/>
              </a:lnSpc>
            </a:pPr>
            <a:r>
              <a:rPr lang="en-US" sz="2300" b="true">
                <a:solidFill>
                  <a:srgbClr val="1E40AF"/>
                </a:solidFill>
                <a:latin typeface="League Spartan"/>
                <a:ea typeface="League Spartan"/>
                <a:cs typeface="League Spartan"/>
                <a:sym typeface="League Spartan"/>
              </a:rPr>
              <a:t>THE VALIDATOR ASKS THREE QUESTIONS</a:t>
            </a:r>
          </a:p>
        </p:txBody>
      </p:sp>
      <p:sp>
        <p:nvSpPr>
          <p:cNvPr name="TextBox 10" id="10"/>
          <p:cNvSpPr txBox="true"/>
          <p:nvPr/>
        </p:nvSpPr>
        <p:spPr>
          <a:xfrm rot="0">
            <a:off x="9966960" y="3425190"/>
            <a:ext cx="7296912" cy="1832610"/>
          </a:xfrm>
          <a:prstGeom prst="rect">
            <a:avLst/>
          </a:prstGeom>
        </p:spPr>
        <p:txBody>
          <a:bodyPr anchor="t" rtlCol="false" tIns="0" lIns="0" bIns="0" rIns="0">
            <a:spAutoFit/>
          </a:bodyPr>
          <a:lstStyle/>
          <a:p>
            <a:pPr algn="l" marL="325755" indent="-108585" lvl="2">
              <a:lnSpc>
                <a:spcPts val="2430"/>
              </a:lnSpc>
              <a:buFont typeface="Arial"/>
              <a:buChar char="⚬"/>
            </a:pPr>
            <a:r>
              <a:rPr lang="en-US" b="true" sz="1800">
                <a:solidFill>
                  <a:srgbClr val="303642"/>
                </a:solidFill>
                <a:latin typeface="Poppins Bold"/>
                <a:ea typeface="Poppins Bold"/>
                <a:cs typeface="Poppins Bold"/>
                <a:sym typeface="Poppins Bold"/>
              </a:rPr>
              <a:t>Support — </a:t>
            </a:r>
            <a:r>
              <a:rPr lang="en-US" sz="1800">
                <a:solidFill>
                  <a:srgbClr val="303642"/>
                </a:solidFill>
                <a:latin typeface="Poppins"/>
                <a:ea typeface="Poppins"/>
                <a:cs typeface="Poppins"/>
                <a:sym typeface="Poppins"/>
              </a:rPr>
              <a:t>a centre-of-mass toppling test, not a contact-ratio shortcut.</a:t>
            </a:r>
          </a:p>
          <a:p>
            <a:pPr algn="l" marL="325755" indent="-108585" lvl="2">
              <a:lnSpc>
                <a:spcPts val="2430"/>
              </a:lnSpc>
              <a:buFont typeface="Arial"/>
              <a:buChar char="⚬"/>
            </a:pPr>
            <a:r>
              <a:rPr lang="en-US" b="true" sz="1800">
                <a:solidFill>
                  <a:srgbClr val="303642"/>
                </a:solidFill>
                <a:latin typeface="Poppins Bold"/>
                <a:ea typeface="Poppins Bold"/>
                <a:cs typeface="Poppins Bold"/>
                <a:sym typeface="Poppins Bold"/>
              </a:rPr>
              <a:t>Collision — </a:t>
            </a:r>
            <a:r>
              <a:rPr lang="en-US" sz="1800">
                <a:solidFill>
                  <a:srgbClr val="303642"/>
                </a:solidFill>
                <a:latin typeface="Poppins"/>
                <a:ea typeface="Poppins"/>
                <a:cs typeface="Poppins"/>
                <a:sym typeface="Poppins"/>
              </a:rPr>
              <a:t>in machine space, not grid indices, so a horizontal block spanning two columns is checked correctly.</a:t>
            </a:r>
          </a:p>
          <a:p>
            <a:pPr algn="l" marL="325755" indent="-108585" lvl="2">
              <a:lnSpc>
                <a:spcPts val="2430"/>
              </a:lnSpc>
              <a:buFont typeface="Arial"/>
              <a:buChar char="⚬"/>
            </a:pPr>
            <a:r>
              <a:rPr lang="en-US" b="true" sz="1800">
                <a:solidFill>
                  <a:srgbClr val="303642"/>
                </a:solidFill>
                <a:latin typeface="Poppins Bold"/>
                <a:ea typeface="Poppins Bold"/>
                <a:cs typeface="Poppins Bold"/>
                <a:sym typeface="Poppins Bold"/>
              </a:rPr>
              <a:t>Reachability — </a:t>
            </a:r>
            <a:r>
              <a:rPr lang="en-US" sz="1800">
                <a:solidFill>
                  <a:srgbClr val="303642"/>
                </a:solidFill>
                <a:latin typeface="Poppins"/>
                <a:ea typeface="Poppins"/>
                <a:cs typeface="Poppins"/>
                <a:sym typeface="Poppins"/>
              </a:rPr>
              <a:t>inside the active grid, under the firmware's build ceiling.</a:t>
            </a:r>
          </a:p>
        </p:txBody>
      </p:sp>
      <p:sp>
        <p:nvSpPr>
          <p:cNvPr name="TextBox 11" id="11"/>
          <p:cNvSpPr txBox="true"/>
          <p:nvPr/>
        </p:nvSpPr>
        <p:spPr>
          <a:xfrm rot="0">
            <a:off x="9966960" y="5482590"/>
            <a:ext cx="7296912" cy="552450"/>
          </a:xfrm>
          <a:prstGeom prst="rect">
            <a:avLst/>
          </a:prstGeom>
        </p:spPr>
        <p:txBody>
          <a:bodyPr anchor="t" rtlCol="false" tIns="0" lIns="0" bIns="0" rIns="0">
            <a:spAutoFit/>
          </a:bodyPr>
          <a:lstStyle/>
          <a:p>
            <a:pPr algn="l">
              <a:lnSpc>
                <a:spcPts val="3219"/>
              </a:lnSpc>
            </a:pPr>
            <a:r>
              <a:rPr lang="en-US" sz="2300" b="true">
                <a:solidFill>
                  <a:srgbClr val="1E40AF"/>
                </a:solidFill>
                <a:latin typeface="League Spartan"/>
                <a:ea typeface="League Spartan"/>
                <a:cs typeface="League Spartan"/>
                <a:sym typeface="League Spartan"/>
              </a:rPr>
              <a:t>THE COMPILER RUNS IN FOUR STEPS</a:t>
            </a:r>
          </a:p>
        </p:txBody>
      </p:sp>
      <p:sp>
        <p:nvSpPr>
          <p:cNvPr name="TextBox 12" id="12"/>
          <p:cNvSpPr txBox="true"/>
          <p:nvPr/>
        </p:nvSpPr>
        <p:spPr>
          <a:xfrm rot="0">
            <a:off x="9966960" y="6123432"/>
            <a:ext cx="7296912" cy="2087880"/>
          </a:xfrm>
          <a:prstGeom prst="rect">
            <a:avLst/>
          </a:prstGeom>
        </p:spPr>
        <p:txBody>
          <a:bodyPr anchor="t" rtlCol="false" tIns="0" lIns="0" bIns="0" rIns="0">
            <a:spAutoFit/>
          </a:bodyPr>
          <a:lstStyle/>
          <a:p>
            <a:pPr algn="l" marL="316585" indent="-105528" lvl="2">
              <a:lnSpc>
                <a:spcPts val="2360"/>
              </a:lnSpc>
              <a:buFont typeface="Arial"/>
              <a:buChar char="⚬"/>
            </a:pPr>
            <a:r>
              <a:rPr lang="en-US" b="true" sz="1749">
                <a:solidFill>
                  <a:srgbClr val="303642"/>
                </a:solidFill>
                <a:latin typeface="Poppins Bold"/>
                <a:ea typeface="Poppins Bold"/>
                <a:cs typeface="Poppins Bold"/>
                <a:sym typeface="Poppins Bold"/>
              </a:rPr>
              <a:t>Support graph — </a:t>
            </a:r>
            <a:r>
              <a:rPr lang="en-US" sz="1749">
                <a:solidFill>
                  <a:srgbClr val="303642"/>
                </a:solidFill>
                <a:latin typeface="Poppins"/>
                <a:ea typeface="Poppins"/>
                <a:cs typeface="Poppins"/>
                <a:sym typeface="Poppins"/>
              </a:rPr>
              <a:t>which blocks rest on which, from footprint overlap.</a:t>
            </a:r>
          </a:p>
          <a:p>
            <a:pPr algn="l" marL="316585" indent="-105528" lvl="2">
              <a:lnSpc>
                <a:spcPts val="2360"/>
              </a:lnSpc>
              <a:buFont typeface="Arial"/>
              <a:buChar char="⚬"/>
            </a:pPr>
            <a:r>
              <a:rPr lang="en-US" b="true" sz="1749">
                <a:solidFill>
                  <a:srgbClr val="303642"/>
                </a:solidFill>
                <a:latin typeface="Poppins Bold"/>
                <a:ea typeface="Poppins Bold"/>
                <a:cs typeface="Poppins Bold"/>
                <a:sym typeface="Poppins Bold"/>
              </a:rPr>
              <a:t>Ordering — </a:t>
            </a:r>
            <a:r>
              <a:rPr lang="en-US" sz="1749">
                <a:solidFill>
                  <a:srgbClr val="303642"/>
                </a:solidFill>
                <a:latin typeface="Poppins"/>
                <a:ea typeface="Poppins"/>
                <a:cs typeface="Poppins"/>
                <a:sym typeface="Poppins"/>
              </a:rPr>
              <a:t>Kahn's algorithm, bottom-up, grouping same-orientation runs to minimise mode latches.</a:t>
            </a:r>
          </a:p>
          <a:p>
            <a:pPr algn="l" marL="316585" indent="-105528" lvl="2">
              <a:lnSpc>
                <a:spcPts val="2360"/>
              </a:lnSpc>
              <a:buFont typeface="Arial"/>
              <a:buChar char="⚬"/>
            </a:pPr>
            <a:r>
              <a:rPr lang="en-US" b="true" sz="1749">
                <a:solidFill>
                  <a:srgbClr val="303642"/>
                </a:solidFill>
                <a:latin typeface="Poppins Bold"/>
                <a:ea typeface="Poppins Bold"/>
                <a:cs typeface="Poppins Bold"/>
                <a:sym typeface="Poppins Bold"/>
              </a:rPr>
              <a:t>Emission — </a:t>
            </a:r>
            <a:r>
              <a:rPr lang="en-US" sz="1749">
                <a:solidFill>
                  <a:srgbClr val="303642"/>
                </a:solidFill>
                <a:latin typeface="Poppins"/>
                <a:ea typeface="Poppins"/>
                <a:cs typeface="Poppins"/>
                <a:sym typeface="Poppins"/>
              </a:rPr>
              <a:t>a mode command only on an actual change.</a:t>
            </a:r>
          </a:p>
          <a:p>
            <a:pPr algn="l" marL="316585" indent="-105528" lvl="2">
              <a:lnSpc>
                <a:spcPts val="2360"/>
              </a:lnSpc>
              <a:buFont typeface="Arial"/>
              <a:buChar char="⚬"/>
            </a:pPr>
            <a:r>
              <a:rPr lang="en-US" b="true" sz="1749">
                <a:solidFill>
                  <a:srgbClr val="303642"/>
                </a:solidFill>
                <a:latin typeface="Poppins Bold"/>
                <a:ea typeface="Poppins Bold"/>
                <a:cs typeface="Poppins Bold"/>
                <a:sym typeface="Poppins Bold"/>
              </a:rPr>
              <a:t>Summary — </a:t>
            </a:r>
            <a:r>
              <a:rPr lang="en-US" sz="1749">
                <a:solidFill>
                  <a:srgbClr val="303642"/>
                </a:solidFill>
                <a:latin typeface="Poppins"/>
                <a:ea typeface="Poppins"/>
                <a:cs typeface="Poppins"/>
                <a:sym typeface="Poppins"/>
              </a:rPr>
              <a:t>blocks, latches, levels and a time estimate.</a:t>
            </a:r>
          </a:p>
        </p:txBody>
      </p:sp>
      <p:grpSp>
        <p:nvGrpSpPr>
          <p:cNvPr name="Group 13" id="13"/>
          <p:cNvGrpSpPr/>
          <p:nvPr/>
        </p:nvGrpSpPr>
        <p:grpSpPr>
          <a:xfrm rot="0">
            <a:off x="9966960" y="8485632"/>
            <a:ext cx="7296912" cy="1005840"/>
            <a:chOff x="0" y="0"/>
            <a:chExt cx="9729216" cy="1341120"/>
          </a:xfrm>
        </p:grpSpPr>
        <p:sp>
          <p:nvSpPr>
            <p:cNvPr name="Freeform 14" id="14"/>
            <p:cNvSpPr/>
            <p:nvPr/>
          </p:nvSpPr>
          <p:spPr>
            <a:xfrm flipH="false" flipV="false" rot="0">
              <a:off x="0" y="0"/>
              <a:ext cx="9729216" cy="1341120"/>
            </a:xfrm>
            <a:custGeom>
              <a:avLst/>
              <a:gdLst/>
              <a:ahLst/>
              <a:cxnLst/>
              <a:rect r="r" b="b" t="t" l="l"/>
              <a:pathLst>
                <a:path h="1341120" w="9729216">
                  <a:moveTo>
                    <a:pt x="0" y="292608"/>
                  </a:moveTo>
                  <a:cubicBezTo>
                    <a:pt x="0" y="131064"/>
                    <a:pt x="131064" y="0"/>
                    <a:pt x="292608" y="0"/>
                  </a:cubicBezTo>
                  <a:lnTo>
                    <a:pt x="9436608" y="0"/>
                  </a:lnTo>
                  <a:cubicBezTo>
                    <a:pt x="9598152" y="0"/>
                    <a:pt x="9729216" y="131064"/>
                    <a:pt x="9729216" y="292608"/>
                  </a:cubicBezTo>
                  <a:lnTo>
                    <a:pt x="9729216" y="1048512"/>
                  </a:lnTo>
                  <a:cubicBezTo>
                    <a:pt x="9729216" y="1210056"/>
                    <a:pt x="9598152" y="1341120"/>
                    <a:pt x="9436608" y="1341120"/>
                  </a:cubicBezTo>
                  <a:lnTo>
                    <a:pt x="292608" y="1341120"/>
                  </a:lnTo>
                  <a:cubicBezTo>
                    <a:pt x="131064" y="1341120"/>
                    <a:pt x="0" y="1210056"/>
                    <a:pt x="0" y="1048512"/>
                  </a:cubicBezTo>
                  <a:close/>
                </a:path>
              </a:pathLst>
            </a:custGeom>
            <a:solidFill>
              <a:srgbClr val="EEF1F8"/>
            </a:solidFill>
          </p:spPr>
        </p:sp>
      </p:grpSp>
      <p:sp>
        <p:nvSpPr>
          <p:cNvPr name="TextBox 15" id="15"/>
          <p:cNvSpPr txBox="true"/>
          <p:nvPr/>
        </p:nvSpPr>
        <p:spPr>
          <a:xfrm rot="0">
            <a:off x="10287000" y="8573262"/>
            <a:ext cx="6675120" cy="826770"/>
          </a:xfrm>
          <a:prstGeom prst="rect">
            <a:avLst/>
          </a:prstGeom>
        </p:spPr>
        <p:txBody>
          <a:bodyPr anchor="t" rtlCol="false" tIns="0" lIns="0" bIns="0" rIns="0">
            <a:spAutoFit/>
          </a:bodyPr>
          <a:lstStyle/>
          <a:p>
            <a:pPr algn="l">
              <a:lnSpc>
                <a:spcPts val="2210"/>
              </a:lnSpc>
            </a:pPr>
            <a:r>
              <a:rPr lang="en-US" sz="1700">
                <a:solidFill>
                  <a:srgbClr val="303642"/>
                </a:solidFill>
                <a:latin typeface="Poppins"/>
                <a:ea typeface="Poppins"/>
                <a:cs typeface="Poppins"/>
                <a:sym typeface="Poppins"/>
              </a:rPr>
              <a:t>Deterministic — twenty compiles, byte-identical output. An invalid model compiles to nothing at all, never to a half-program.</a:t>
            </a:r>
          </a:p>
        </p:txBody>
      </p:sp>
      <p:sp>
        <p:nvSpPr>
          <p:cNvPr name="TextBox 16" id="16"/>
          <p:cNvSpPr txBox="true"/>
          <p:nvPr/>
        </p:nvSpPr>
        <p:spPr>
          <a:xfrm rot="0">
            <a:off x="1271016" y="8712327"/>
            <a:ext cx="8001000" cy="550545"/>
          </a:xfrm>
          <a:prstGeom prst="rect">
            <a:avLst/>
          </a:prstGeom>
        </p:spPr>
        <p:txBody>
          <a:bodyPr anchor="t" rtlCol="false" tIns="0" lIns="0" bIns="0" rIns="0">
            <a:spAutoFit/>
          </a:bodyPr>
          <a:lstStyle/>
          <a:p>
            <a:pPr algn="l">
              <a:lnSpc>
                <a:spcPts val="3219"/>
              </a:lnSpc>
            </a:pPr>
            <a:r>
              <a:rPr lang="en-US" sz="2300" b="true">
                <a:solidFill>
                  <a:srgbClr val="1E40AF"/>
                </a:solidFill>
                <a:latin typeface="League Spartan"/>
                <a:ea typeface="League Spartan"/>
                <a:cs typeface="League Spartan"/>
                <a:sym typeface="League Spartan"/>
              </a:rPr>
              <a:t>AND IT LAYS A BOND</a:t>
            </a:r>
          </a:p>
        </p:txBody>
      </p:sp>
      <p:sp>
        <p:nvSpPr>
          <p:cNvPr name="TextBox 17" id="17"/>
          <p:cNvSpPr txBox="true"/>
          <p:nvPr/>
        </p:nvSpPr>
        <p:spPr>
          <a:xfrm rot="0">
            <a:off x="1271016" y="9187815"/>
            <a:ext cx="8001000" cy="916305"/>
          </a:xfrm>
          <a:prstGeom prst="rect">
            <a:avLst/>
          </a:prstGeom>
        </p:spPr>
        <p:txBody>
          <a:bodyPr anchor="t" rtlCol="false" tIns="0" lIns="0" bIns="0" rIns="0">
            <a:spAutoFit/>
          </a:bodyPr>
          <a:lstStyle/>
          <a:p>
            <a:pPr algn="l">
              <a:lnSpc>
                <a:spcPts val="2210"/>
              </a:lnSpc>
            </a:pPr>
            <a:r>
              <a:rPr lang="en-US" sz="1700">
                <a:solidFill>
                  <a:srgbClr val="303642"/>
                </a:solidFill>
                <a:latin typeface="Poppins"/>
                <a:ea typeface="Poppins"/>
                <a:cs typeface="Poppins"/>
                <a:sym typeface="Poppins"/>
              </a:rPr>
              <a:t>A course can carry a half-pitch offset on the run axis, so a block bridges the joint of the two beneath it — centred, equal overlap each side. Studio, compiler, twin and rig all agree on where it goes.</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THE LIVE DIGITAL TWIN</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IT DRAWS WHAT THE FIRMWARE SAID — AND NOTHING ELSE</a:t>
            </a:r>
          </a:p>
        </p:txBody>
      </p:sp>
      <p:sp>
        <p:nvSpPr>
          <p:cNvPr name="Freeform 6" id="6"/>
          <p:cNvSpPr/>
          <p:nvPr/>
        </p:nvSpPr>
        <p:spPr>
          <a:xfrm flipH="false" flipV="false" rot="0">
            <a:off x="1554642" y="2820753"/>
            <a:ext cx="10048875" cy="5879878"/>
          </a:xfrm>
          <a:custGeom>
            <a:avLst/>
            <a:gdLst/>
            <a:ahLst/>
            <a:cxnLst/>
            <a:rect r="r" b="b" t="t" l="l"/>
            <a:pathLst>
              <a:path h="5879878" w="10048875">
                <a:moveTo>
                  <a:pt x="0" y="0"/>
                </a:moveTo>
                <a:lnTo>
                  <a:pt x="10048875" y="0"/>
                </a:lnTo>
                <a:lnTo>
                  <a:pt x="10048875" y="5879877"/>
                </a:lnTo>
                <a:lnTo>
                  <a:pt x="0" y="587987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769697" y="3035808"/>
            <a:ext cx="9618821" cy="5449824"/>
            <a:chOff x="0" y="0"/>
            <a:chExt cx="12825095" cy="7266432"/>
          </a:xfrm>
        </p:grpSpPr>
        <p:sp>
          <p:nvSpPr>
            <p:cNvPr name="Freeform 8" id="8"/>
            <p:cNvSpPr/>
            <p:nvPr/>
          </p:nvSpPr>
          <p:spPr>
            <a:xfrm flipH="false" flipV="false" rot="0">
              <a:off x="0" y="0"/>
              <a:ext cx="12825095" cy="7266432"/>
            </a:xfrm>
            <a:custGeom>
              <a:avLst/>
              <a:gdLst/>
              <a:ahLst/>
              <a:cxnLst/>
              <a:rect r="r" b="b" t="t" l="l"/>
              <a:pathLst>
                <a:path h="7266432" w="12825095">
                  <a:moveTo>
                    <a:pt x="0" y="0"/>
                  </a:moveTo>
                  <a:lnTo>
                    <a:pt x="12825095" y="0"/>
                  </a:lnTo>
                  <a:lnTo>
                    <a:pt x="12825095" y="7266432"/>
                  </a:lnTo>
                  <a:lnTo>
                    <a:pt x="0" y="7266432"/>
                  </a:lnTo>
                  <a:lnTo>
                    <a:pt x="0" y="0"/>
                  </a:lnTo>
                  <a:close/>
                </a:path>
              </a:pathLst>
            </a:custGeom>
            <a:blipFill>
              <a:blip r:embed="rId5"/>
              <a:stretch>
                <a:fillRect l="0" t="-14" r="0" b="-14"/>
              </a:stretch>
            </a:blipFill>
          </p:spPr>
        </p:sp>
      </p:grpSp>
      <p:sp>
        <p:nvSpPr>
          <p:cNvPr name="TextBox 9" id="9"/>
          <p:cNvSpPr txBox="true"/>
          <p:nvPr/>
        </p:nvSpPr>
        <p:spPr>
          <a:xfrm rot="0">
            <a:off x="12573000" y="2861310"/>
            <a:ext cx="4690872" cy="476250"/>
          </a:xfrm>
          <a:prstGeom prst="rect">
            <a:avLst/>
          </a:prstGeom>
        </p:spPr>
        <p:txBody>
          <a:bodyPr anchor="t" rtlCol="false" tIns="0" lIns="0" bIns="0" rIns="0">
            <a:spAutoFit/>
          </a:bodyPr>
          <a:lstStyle/>
          <a:p>
            <a:pPr algn="l">
              <a:lnSpc>
                <a:spcPts val="2098"/>
              </a:lnSpc>
            </a:pPr>
            <a:r>
              <a:rPr lang="en-US" sz="1749" b="true">
                <a:solidFill>
                  <a:srgbClr val="1E40AF"/>
                </a:solidFill>
                <a:latin typeface="Poppins Bold"/>
                <a:ea typeface="Poppins Bold"/>
                <a:cs typeface="Poppins Bold"/>
                <a:sym typeface="Poppins Bold"/>
              </a:rPr>
              <a:t>It never invents state.</a:t>
            </a:r>
          </a:p>
        </p:txBody>
      </p:sp>
      <p:sp>
        <p:nvSpPr>
          <p:cNvPr name="TextBox 10" id="10"/>
          <p:cNvSpPr txBox="true"/>
          <p:nvPr/>
        </p:nvSpPr>
        <p:spPr>
          <a:xfrm rot="0">
            <a:off x="12573000" y="3262122"/>
            <a:ext cx="4690872" cy="1428750"/>
          </a:xfrm>
          <a:prstGeom prst="rect">
            <a:avLst/>
          </a:prstGeom>
        </p:spPr>
        <p:txBody>
          <a:bodyPr anchor="t" rtlCol="false" tIns="0" lIns="0" bIns="0" rIns="0">
            <a:spAutoFit/>
          </a:bodyPr>
          <a:lstStyle/>
          <a:p>
            <a:pPr algn="l">
              <a:lnSpc>
                <a:spcPts val="2046"/>
              </a:lnSpc>
            </a:pPr>
            <a:r>
              <a:rPr lang="en-US" sz="1550">
                <a:solidFill>
                  <a:srgbClr val="303642"/>
                </a:solidFill>
                <a:latin typeface="Poppins"/>
                <a:ea typeface="Poppins"/>
                <a:cs typeface="Poppins"/>
                <a:sym typeface="Poppins"/>
              </a:rPr>
              <a:t>A block is drawn as placed because the server reported a terminal placed result for it, and for no other reason.</a:t>
            </a:r>
          </a:p>
        </p:txBody>
      </p:sp>
      <p:sp>
        <p:nvSpPr>
          <p:cNvPr name="TextBox 11" id="11"/>
          <p:cNvSpPr txBox="true"/>
          <p:nvPr/>
        </p:nvSpPr>
        <p:spPr>
          <a:xfrm rot="0">
            <a:off x="12573000" y="4562094"/>
            <a:ext cx="4690872" cy="476250"/>
          </a:xfrm>
          <a:prstGeom prst="rect">
            <a:avLst/>
          </a:prstGeom>
        </p:spPr>
        <p:txBody>
          <a:bodyPr anchor="t" rtlCol="false" tIns="0" lIns="0" bIns="0" rIns="0">
            <a:spAutoFit/>
          </a:bodyPr>
          <a:lstStyle/>
          <a:p>
            <a:pPr algn="l">
              <a:lnSpc>
                <a:spcPts val="2098"/>
              </a:lnSpc>
            </a:pPr>
            <a:r>
              <a:rPr lang="en-US" sz="1749" b="true">
                <a:solidFill>
                  <a:srgbClr val="1E40AF"/>
                </a:solidFill>
                <a:latin typeface="Poppins Bold"/>
                <a:ea typeface="Poppins Bold"/>
                <a:cs typeface="Poppins Bold"/>
                <a:sym typeface="Poppins Bold"/>
              </a:rPr>
              <a:t>After an abort it stops.</a:t>
            </a:r>
          </a:p>
        </p:txBody>
      </p:sp>
      <p:sp>
        <p:nvSpPr>
          <p:cNvPr name="TextBox 12" id="12"/>
          <p:cNvSpPr txBox="true"/>
          <p:nvPr/>
        </p:nvSpPr>
        <p:spPr>
          <a:xfrm rot="0">
            <a:off x="12573000" y="4962906"/>
            <a:ext cx="4690872" cy="1428750"/>
          </a:xfrm>
          <a:prstGeom prst="rect">
            <a:avLst/>
          </a:prstGeom>
        </p:spPr>
        <p:txBody>
          <a:bodyPr anchor="t" rtlCol="false" tIns="0" lIns="0" bIns="0" rIns="0">
            <a:spAutoFit/>
          </a:bodyPr>
          <a:lstStyle/>
          <a:p>
            <a:pPr algn="l">
              <a:lnSpc>
                <a:spcPts val="2046"/>
              </a:lnSpc>
            </a:pPr>
            <a:r>
              <a:rPr lang="en-US" sz="1550">
                <a:solidFill>
                  <a:srgbClr val="303642"/>
                </a:solidFill>
                <a:latin typeface="Poppins"/>
                <a:ea typeface="Poppins"/>
                <a:cs typeface="Poppins"/>
                <a:sym typeface="Poppins"/>
              </a:rPr>
              <a:t>A locked session freezes the animation, desaturates every block and demotes everything unconfirmed to a ghost.</a:t>
            </a:r>
          </a:p>
        </p:txBody>
      </p:sp>
      <p:sp>
        <p:nvSpPr>
          <p:cNvPr name="TextBox 13" id="13"/>
          <p:cNvSpPr txBox="true"/>
          <p:nvPr/>
        </p:nvSpPr>
        <p:spPr>
          <a:xfrm rot="0">
            <a:off x="12573000" y="6262878"/>
            <a:ext cx="4690872" cy="476250"/>
          </a:xfrm>
          <a:prstGeom prst="rect">
            <a:avLst/>
          </a:prstGeom>
        </p:spPr>
        <p:txBody>
          <a:bodyPr anchor="t" rtlCol="false" tIns="0" lIns="0" bIns="0" rIns="0">
            <a:spAutoFit/>
          </a:bodyPr>
          <a:lstStyle/>
          <a:p>
            <a:pPr algn="l">
              <a:lnSpc>
                <a:spcPts val="2098"/>
              </a:lnSpc>
            </a:pPr>
            <a:r>
              <a:rPr lang="en-US" sz="1749" b="true">
                <a:solidFill>
                  <a:srgbClr val="1E40AF"/>
                </a:solidFill>
                <a:latin typeface="Poppins Bold"/>
                <a:ea typeface="Poppins Bold"/>
                <a:cs typeface="Poppins Bold"/>
                <a:sym typeface="Poppins Bold"/>
              </a:rPr>
              <a:t>Phase-driven, not clock-driven.</a:t>
            </a:r>
          </a:p>
        </p:txBody>
      </p:sp>
      <p:sp>
        <p:nvSpPr>
          <p:cNvPr name="TextBox 14" id="14"/>
          <p:cNvSpPr txBox="true"/>
          <p:nvPr/>
        </p:nvSpPr>
        <p:spPr>
          <a:xfrm rot="0">
            <a:off x="12573000" y="6663690"/>
            <a:ext cx="4690872" cy="1428750"/>
          </a:xfrm>
          <a:prstGeom prst="rect">
            <a:avLst/>
          </a:prstGeom>
        </p:spPr>
        <p:txBody>
          <a:bodyPr anchor="t" rtlCol="false" tIns="0" lIns="0" bIns="0" rIns="0">
            <a:spAutoFit/>
          </a:bodyPr>
          <a:lstStyle/>
          <a:p>
            <a:pPr algn="l">
              <a:lnSpc>
                <a:spcPts val="2046"/>
              </a:lnSpc>
            </a:pPr>
            <a:r>
              <a:rPr lang="en-US" sz="1550">
                <a:solidFill>
                  <a:srgbClr val="303642"/>
                </a:solidFill>
                <a:latin typeface="Poppins"/>
                <a:ea typeface="Poppins"/>
                <a:cs typeface="Poppins"/>
                <a:sym typeface="Poppins"/>
              </a:rPr>
              <a:t>An earlier version interpolated a 1.6 s descent from the browser's clock and looped it — a 40 s build showed twenty-five descents that never happened.</a:t>
            </a:r>
          </a:p>
        </p:txBody>
      </p:sp>
      <p:sp>
        <p:nvSpPr>
          <p:cNvPr name="TextBox 15" id="15"/>
          <p:cNvSpPr txBox="true"/>
          <p:nvPr/>
        </p:nvSpPr>
        <p:spPr>
          <a:xfrm rot="0">
            <a:off x="12573000" y="7963662"/>
            <a:ext cx="4690872" cy="476250"/>
          </a:xfrm>
          <a:prstGeom prst="rect">
            <a:avLst/>
          </a:prstGeom>
        </p:spPr>
        <p:txBody>
          <a:bodyPr anchor="t" rtlCol="false" tIns="0" lIns="0" bIns="0" rIns="0">
            <a:spAutoFit/>
          </a:bodyPr>
          <a:lstStyle/>
          <a:p>
            <a:pPr algn="l">
              <a:lnSpc>
                <a:spcPts val="2098"/>
              </a:lnSpc>
            </a:pPr>
            <a:r>
              <a:rPr lang="en-US" sz="1749" b="true">
                <a:solidFill>
                  <a:srgbClr val="1E40AF"/>
                </a:solidFill>
                <a:latin typeface="Poppins Bold"/>
                <a:ea typeface="Poppins Bold"/>
                <a:cs typeface="Poppins Bold"/>
                <a:sym typeface="Poppins Bold"/>
              </a:rPr>
              <a:t>If Z jams,</a:t>
            </a:r>
          </a:p>
        </p:txBody>
      </p:sp>
      <p:sp>
        <p:nvSpPr>
          <p:cNvPr name="TextBox 16" id="16"/>
          <p:cNvSpPr txBox="true"/>
          <p:nvPr/>
        </p:nvSpPr>
        <p:spPr>
          <a:xfrm rot="0">
            <a:off x="12573000" y="8364474"/>
            <a:ext cx="4690872" cy="1428750"/>
          </a:xfrm>
          <a:prstGeom prst="rect">
            <a:avLst/>
          </a:prstGeom>
        </p:spPr>
        <p:txBody>
          <a:bodyPr anchor="t" rtlCol="false" tIns="0" lIns="0" bIns="0" rIns="0">
            <a:spAutoFit/>
          </a:bodyPr>
          <a:lstStyle/>
          <a:p>
            <a:pPr algn="l">
              <a:lnSpc>
                <a:spcPts val="2046"/>
              </a:lnSpc>
            </a:pPr>
            <a:r>
              <a:rPr lang="en-US" sz="1550">
                <a:solidFill>
                  <a:srgbClr val="303642"/>
                </a:solidFill>
                <a:latin typeface="Poppins"/>
                <a:ea typeface="Poppins"/>
                <a:cs typeface="Poppins"/>
                <a:sym typeface="Poppins"/>
              </a:rPr>
              <a:t>the block glides down, stops just short of the cell and sits there visibly not landing — which is the truth.</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PLACEMENT SUPERVISION</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THE MACHINE KNOWS WHAT IT BUILT — AND CHECKS</a:t>
            </a:r>
          </a:p>
        </p:txBody>
      </p:sp>
      <p:sp>
        <p:nvSpPr>
          <p:cNvPr name="Freeform 6" id="6"/>
          <p:cNvSpPr/>
          <p:nvPr/>
        </p:nvSpPr>
        <p:spPr>
          <a:xfrm flipH="false" flipV="false" rot="0">
            <a:off x="1018403" y="3423942"/>
            <a:ext cx="9658312" cy="4993538"/>
          </a:xfrm>
          <a:custGeom>
            <a:avLst/>
            <a:gdLst/>
            <a:ahLst/>
            <a:cxnLst/>
            <a:rect r="r" b="b" t="t" l="l"/>
            <a:pathLst>
              <a:path h="4993538" w="9658312">
                <a:moveTo>
                  <a:pt x="0" y="0"/>
                </a:moveTo>
                <a:lnTo>
                  <a:pt x="9658312" y="0"/>
                </a:lnTo>
                <a:lnTo>
                  <a:pt x="9658312" y="4993539"/>
                </a:lnTo>
                <a:lnTo>
                  <a:pt x="0" y="499353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1292840" y="5339715"/>
            <a:ext cx="5971032" cy="475869"/>
          </a:xfrm>
          <a:prstGeom prst="rect">
            <a:avLst/>
          </a:prstGeom>
        </p:spPr>
        <p:txBody>
          <a:bodyPr anchor="t" rtlCol="false" tIns="0" lIns="0" bIns="0" rIns="0">
            <a:spAutoFit/>
          </a:bodyPr>
          <a:lstStyle/>
          <a:p>
            <a:pPr algn="l">
              <a:lnSpc>
                <a:spcPts val="2098"/>
              </a:lnSpc>
            </a:pPr>
            <a:r>
              <a:rPr lang="en-US" sz="1749" b="true">
                <a:solidFill>
                  <a:srgbClr val="1E40AF"/>
                </a:solidFill>
                <a:latin typeface="Poppins Bold"/>
                <a:ea typeface="Poppins Bold"/>
                <a:cs typeface="Poppins Bold"/>
                <a:sym typeface="Poppins Bold"/>
              </a:rPr>
              <a:t>It only looks when the rig is parked.</a:t>
            </a:r>
          </a:p>
        </p:txBody>
      </p:sp>
      <p:sp>
        <p:nvSpPr>
          <p:cNvPr name="TextBox 8" id="8"/>
          <p:cNvSpPr txBox="true"/>
          <p:nvPr/>
        </p:nvSpPr>
        <p:spPr>
          <a:xfrm rot="0">
            <a:off x="11292840" y="5732145"/>
            <a:ext cx="5971032" cy="1217295"/>
          </a:xfrm>
          <a:prstGeom prst="rect">
            <a:avLst/>
          </a:prstGeom>
        </p:spPr>
        <p:txBody>
          <a:bodyPr anchor="t" rtlCol="false" tIns="0" lIns="0" bIns="0" rIns="0">
            <a:spAutoFit/>
          </a:bodyPr>
          <a:lstStyle/>
          <a:p>
            <a:pPr algn="l">
              <a:lnSpc>
                <a:spcPts val="2046"/>
              </a:lnSpc>
            </a:pPr>
            <a:r>
              <a:rPr lang="en-US" sz="1550">
                <a:solidFill>
                  <a:srgbClr val="303642"/>
                </a:solidFill>
                <a:latin typeface="Poppins"/>
                <a:ea typeface="Poppins"/>
                <a:cs typeface="Poppins"/>
                <a:sym typeface="Poppins"/>
              </a:rPr>
              <a:t>A measured quiet-window gate — under 1 % of pixels changing — means the camera never judges a board the gantry is still moving over. The constants were measured on the rig, not guessed.</a:t>
            </a:r>
          </a:p>
        </p:txBody>
      </p:sp>
      <p:sp>
        <p:nvSpPr>
          <p:cNvPr name="TextBox 9" id="9"/>
          <p:cNvSpPr txBox="true"/>
          <p:nvPr/>
        </p:nvSpPr>
        <p:spPr>
          <a:xfrm rot="0">
            <a:off x="11292840" y="7122795"/>
            <a:ext cx="5971032" cy="475869"/>
          </a:xfrm>
          <a:prstGeom prst="rect">
            <a:avLst/>
          </a:prstGeom>
        </p:spPr>
        <p:txBody>
          <a:bodyPr anchor="t" rtlCol="false" tIns="0" lIns="0" bIns="0" rIns="0">
            <a:spAutoFit/>
          </a:bodyPr>
          <a:lstStyle/>
          <a:p>
            <a:pPr algn="l">
              <a:lnSpc>
                <a:spcPts val="2098"/>
              </a:lnSpc>
            </a:pPr>
            <a:r>
              <a:rPr lang="en-US" sz="1749" b="true">
                <a:solidFill>
                  <a:srgbClr val="1E40AF"/>
                </a:solidFill>
                <a:latin typeface="Poppins Bold"/>
                <a:ea typeface="Poppins Bold"/>
                <a:cs typeface="Poppins Bold"/>
                <a:sym typeface="Poppins Bold"/>
              </a:rPr>
              <a:t>“I could not see” is never “nothing is there.”</a:t>
            </a:r>
          </a:p>
        </p:txBody>
      </p:sp>
      <p:sp>
        <p:nvSpPr>
          <p:cNvPr name="TextBox 10" id="10"/>
          <p:cNvSpPr txBox="true"/>
          <p:nvPr/>
        </p:nvSpPr>
        <p:spPr>
          <a:xfrm rot="0">
            <a:off x="11292840" y="7515225"/>
            <a:ext cx="5971032" cy="1034415"/>
          </a:xfrm>
          <a:prstGeom prst="rect">
            <a:avLst/>
          </a:prstGeom>
        </p:spPr>
        <p:txBody>
          <a:bodyPr anchor="t" rtlCol="false" tIns="0" lIns="0" bIns="0" rIns="0">
            <a:spAutoFit/>
          </a:bodyPr>
          <a:lstStyle/>
          <a:p>
            <a:pPr algn="l">
              <a:lnSpc>
                <a:spcPts val="2046"/>
              </a:lnSpc>
            </a:pPr>
            <a:r>
              <a:rPr lang="en-US" sz="1550">
                <a:solidFill>
                  <a:srgbClr val="303642"/>
                </a:solidFill>
                <a:latin typeface="Poppins"/>
                <a:ea typeface="Poppins"/>
                <a:cs typeface="Poppins"/>
                <a:sym typeface="Poppins"/>
              </a:rPr>
              <a:t>A detector failure or a stale frame raises NO_VISION, which is deliberately not a verdict. Collapsing it into an empty board would make the feature lie.</a:t>
            </a:r>
          </a:p>
        </p:txBody>
      </p:sp>
      <p:sp>
        <p:nvSpPr>
          <p:cNvPr name="TextBox 11" id="11"/>
          <p:cNvSpPr txBox="true"/>
          <p:nvPr/>
        </p:nvSpPr>
        <p:spPr>
          <a:xfrm rot="0">
            <a:off x="1024128" y="2594610"/>
            <a:ext cx="16239744" cy="605790"/>
          </a:xfrm>
          <a:prstGeom prst="rect">
            <a:avLst/>
          </a:prstGeom>
        </p:spPr>
        <p:txBody>
          <a:bodyPr anchor="t" rtlCol="false" tIns="0" lIns="0" bIns="0" rIns="0">
            <a:spAutoFit/>
          </a:bodyPr>
          <a:lstStyle/>
          <a:p>
            <a:pPr algn="l">
              <a:lnSpc>
                <a:spcPts val="2760"/>
              </a:lnSpc>
            </a:pPr>
            <a:r>
              <a:rPr lang="en-US" sz="2000">
                <a:solidFill>
                  <a:srgbClr val="303642"/>
                </a:solidFill>
                <a:latin typeface="Poppins"/>
                <a:ea typeface="Poppins"/>
                <a:cs typeface="Poppins"/>
                <a:sym typeface="Poppins"/>
              </a:rPr>
              <a:t>The rig places a block and forgets it. Supervision gives it a memory — a ledger of every cell it was commanded to fill — a way to look at the board, and the discipline to say when the two disagree, without ever guessing.</a:t>
            </a:r>
          </a:p>
        </p:txBody>
      </p:sp>
      <p:sp>
        <p:nvSpPr>
          <p:cNvPr name="TextBox 12" id="12"/>
          <p:cNvSpPr txBox="true"/>
          <p:nvPr/>
        </p:nvSpPr>
        <p:spPr>
          <a:xfrm rot="0">
            <a:off x="1444752" y="3591687"/>
            <a:ext cx="4572000" cy="550545"/>
          </a:xfrm>
          <a:prstGeom prst="rect">
            <a:avLst/>
          </a:prstGeom>
        </p:spPr>
        <p:txBody>
          <a:bodyPr anchor="t" rtlCol="false" tIns="0" lIns="0" bIns="0" rIns="0">
            <a:spAutoFit/>
          </a:bodyPr>
          <a:lstStyle/>
          <a:p>
            <a:pPr algn="l">
              <a:lnSpc>
                <a:spcPts val="3640"/>
              </a:lnSpc>
            </a:pPr>
            <a:r>
              <a:rPr lang="en-US" sz="2600" b="true">
                <a:solidFill>
                  <a:srgbClr val="000000"/>
                </a:solidFill>
                <a:latin typeface="League Spartan"/>
                <a:ea typeface="League Spartan"/>
                <a:cs typeface="League Spartan"/>
                <a:sym typeface="League Spartan"/>
              </a:rPr>
              <a:t>THE VERDICTS</a:t>
            </a:r>
          </a:p>
        </p:txBody>
      </p:sp>
      <p:sp>
        <p:nvSpPr>
          <p:cNvPr name="TextBox 13" id="13"/>
          <p:cNvSpPr txBox="true"/>
          <p:nvPr/>
        </p:nvSpPr>
        <p:spPr>
          <a:xfrm rot="0">
            <a:off x="6400800" y="3702177"/>
            <a:ext cx="3931920" cy="44005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amber pauses the run, red stops it</a:t>
            </a:r>
          </a:p>
        </p:txBody>
      </p:sp>
      <p:sp>
        <p:nvSpPr>
          <p:cNvPr name="TextBox 14" id="14"/>
          <p:cNvSpPr txBox="true"/>
          <p:nvPr/>
        </p:nvSpPr>
        <p:spPr>
          <a:xfrm rot="0">
            <a:off x="1444752" y="4306443"/>
            <a:ext cx="2240280" cy="421005"/>
          </a:xfrm>
          <a:prstGeom prst="rect">
            <a:avLst/>
          </a:prstGeom>
        </p:spPr>
        <p:txBody>
          <a:bodyPr anchor="t" rtlCol="false" tIns="0" lIns="0" bIns="0" rIns="0">
            <a:spAutoFit/>
          </a:bodyPr>
          <a:lstStyle/>
          <a:p>
            <a:pPr algn="l">
              <a:lnSpc>
                <a:spcPts val="1980"/>
              </a:lnSpc>
            </a:pPr>
            <a:r>
              <a:rPr lang="en-US" sz="1650" b="true">
                <a:solidFill>
                  <a:srgbClr val="000000"/>
                </a:solidFill>
                <a:latin typeface="Poppins Bold"/>
                <a:ea typeface="Poppins Bold"/>
                <a:cs typeface="Poppins Bold"/>
                <a:sym typeface="Poppins Bold"/>
              </a:rPr>
              <a:t>AGREES</a:t>
            </a:r>
          </a:p>
        </p:txBody>
      </p:sp>
      <p:sp>
        <p:nvSpPr>
          <p:cNvPr name="TextBox 15" id="15"/>
          <p:cNvSpPr txBox="true"/>
          <p:nvPr/>
        </p:nvSpPr>
        <p:spPr>
          <a:xfrm rot="0">
            <a:off x="3794760" y="4305681"/>
            <a:ext cx="4343400" cy="48577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the board matches the ledger</a:t>
            </a:r>
          </a:p>
        </p:txBody>
      </p:sp>
      <p:sp>
        <p:nvSpPr>
          <p:cNvPr name="TextBox 16" id="16"/>
          <p:cNvSpPr txBox="true"/>
          <p:nvPr/>
        </p:nvSpPr>
        <p:spPr>
          <a:xfrm rot="0">
            <a:off x="8275320" y="4305681"/>
            <a:ext cx="2103120" cy="44005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run continues</a:t>
            </a:r>
          </a:p>
        </p:txBody>
      </p:sp>
      <p:sp>
        <p:nvSpPr>
          <p:cNvPr name="TextBox 17" id="17"/>
          <p:cNvSpPr txBox="true"/>
          <p:nvPr/>
        </p:nvSpPr>
        <p:spPr>
          <a:xfrm rot="0">
            <a:off x="1444752" y="4882515"/>
            <a:ext cx="2240280" cy="421005"/>
          </a:xfrm>
          <a:prstGeom prst="rect">
            <a:avLst/>
          </a:prstGeom>
        </p:spPr>
        <p:txBody>
          <a:bodyPr anchor="t" rtlCol="false" tIns="0" lIns="0" bIns="0" rIns="0">
            <a:spAutoFit/>
          </a:bodyPr>
          <a:lstStyle/>
          <a:p>
            <a:pPr algn="l">
              <a:lnSpc>
                <a:spcPts val="1980"/>
              </a:lnSpc>
            </a:pPr>
            <a:r>
              <a:rPr lang="en-US" sz="1650" b="true">
                <a:solidFill>
                  <a:srgbClr val="000000"/>
                </a:solidFill>
                <a:latin typeface="Poppins Bold"/>
                <a:ea typeface="Poppins Bold"/>
                <a:cs typeface="Poppins Bold"/>
                <a:sym typeface="Poppins Bold"/>
              </a:rPr>
              <a:t>NOT_DETECTED</a:t>
            </a:r>
          </a:p>
        </p:txBody>
      </p:sp>
      <p:sp>
        <p:nvSpPr>
          <p:cNvPr name="TextBox 18" id="18"/>
          <p:cNvSpPr txBox="true"/>
          <p:nvPr/>
        </p:nvSpPr>
        <p:spPr>
          <a:xfrm rot="0">
            <a:off x="3794760" y="4881753"/>
            <a:ext cx="4343400" cy="48577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a commanded cell reads empty</a:t>
            </a:r>
          </a:p>
        </p:txBody>
      </p:sp>
      <p:sp>
        <p:nvSpPr>
          <p:cNvPr name="TextBox 19" id="19"/>
          <p:cNvSpPr txBox="true"/>
          <p:nvPr/>
        </p:nvSpPr>
        <p:spPr>
          <a:xfrm rot="0">
            <a:off x="8275320" y="4881753"/>
            <a:ext cx="2103120" cy="44005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amber — pause</a:t>
            </a:r>
          </a:p>
        </p:txBody>
      </p:sp>
      <p:sp>
        <p:nvSpPr>
          <p:cNvPr name="TextBox 20" id="20"/>
          <p:cNvSpPr txBox="true"/>
          <p:nvPr/>
        </p:nvSpPr>
        <p:spPr>
          <a:xfrm rot="0">
            <a:off x="1444752" y="5458587"/>
            <a:ext cx="2240280" cy="421005"/>
          </a:xfrm>
          <a:prstGeom prst="rect">
            <a:avLst/>
          </a:prstGeom>
        </p:spPr>
        <p:txBody>
          <a:bodyPr anchor="t" rtlCol="false" tIns="0" lIns="0" bIns="0" rIns="0">
            <a:spAutoFit/>
          </a:bodyPr>
          <a:lstStyle/>
          <a:p>
            <a:pPr algn="l">
              <a:lnSpc>
                <a:spcPts val="1980"/>
              </a:lnSpc>
            </a:pPr>
            <a:r>
              <a:rPr lang="en-US" sz="1650" b="true">
                <a:solidFill>
                  <a:srgbClr val="000000"/>
                </a:solidFill>
                <a:latin typeface="Poppins Bold"/>
                <a:ea typeface="Poppins Bold"/>
                <a:cs typeface="Poppins Bold"/>
                <a:sym typeface="Poppins Bold"/>
              </a:rPr>
              <a:t>REMOVED</a:t>
            </a:r>
          </a:p>
        </p:txBody>
      </p:sp>
      <p:sp>
        <p:nvSpPr>
          <p:cNvPr name="TextBox 21" id="21"/>
          <p:cNvSpPr txBox="true"/>
          <p:nvPr/>
        </p:nvSpPr>
        <p:spPr>
          <a:xfrm rot="0">
            <a:off x="3794760" y="5457825"/>
            <a:ext cx="4343400" cy="48577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cells emptied, nothing arrived anywhere</a:t>
            </a:r>
          </a:p>
        </p:txBody>
      </p:sp>
      <p:sp>
        <p:nvSpPr>
          <p:cNvPr name="TextBox 22" id="22"/>
          <p:cNvSpPr txBox="true"/>
          <p:nvPr/>
        </p:nvSpPr>
        <p:spPr>
          <a:xfrm rot="0">
            <a:off x="8275320" y="5457825"/>
            <a:ext cx="2103120" cy="44005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amber — pause</a:t>
            </a:r>
          </a:p>
        </p:txBody>
      </p:sp>
      <p:sp>
        <p:nvSpPr>
          <p:cNvPr name="TextBox 23" id="23"/>
          <p:cNvSpPr txBox="true"/>
          <p:nvPr/>
        </p:nvSpPr>
        <p:spPr>
          <a:xfrm rot="0">
            <a:off x="1444752" y="6034659"/>
            <a:ext cx="2240280" cy="421005"/>
          </a:xfrm>
          <a:prstGeom prst="rect">
            <a:avLst/>
          </a:prstGeom>
        </p:spPr>
        <p:txBody>
          <a:bodyPr anchor="t" rtlCol="false" tIns="0" lIns="0" bIns="0" rIns="0">
            <a:spAutoFit/>
          </a:bodyPr>
          <a:lstStyle/>
          <a:p>
            <a:pPr algn="l">
              <a:lnSpc>
                <a:spcPts val="1980"/>
              </a:lnSpc>
            </a:pPr>
            <a:r>
              <a:rPr lang="en-US" sz="1650" b="true">
                <a:solidFill>
                  <a:srgbClr val="000000"/>
                </a:solidFill>
                <a:latin typeface="Poppins Bold"/>
                <a:ea typeface="Poppins Bold"/>
                <a:cs typeface="Poppins Bold"/>
                <a:sym typeface="Poppins Bold"/>
              </a:rPr>
              <a:t>MOVED</a:t>
            </a:r>
          </a:p>
        </p:txBody>
      </p:sp>
      <p:sp>
        <p:nvSpPr>
          <p:cNvPr name="TextBox 24" id="24"/>
          <p:cNvSpPr txBox="true"/>
          <p:nvPr/>
        </p:nvSpPr>
        <p:spPr>
          <a:xfrm rot="0">
            <a:off x="3794760" y="6033897"/>
            <a:ext cx="4343400" cy="48577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one cell emptied, a different valid cell filled</a:t>
            </a:r>
          </a:p>
        </p:txBody>
      </p:sp>
      <p:sp>
        <p:nvSpPr>
          <p:cNvPr name="TextBox 25" id="25"/>
          <p:cNvSpPr txBox="true"/>
          <p:nvPr/>
        </p:nvSpPr>
        <p:spPr>
          <a:xfrm rot="0">
            <a:off x="8275320" y="6033897"/>
            <a:ext cx="2103120" cy="44005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amber — pause</a:t>
            </a:r>
          </a:p>
        </p:txBody>
      </p:sp>
      <p:sp>
        <p:nvSpPr>
          <p:cNvPr name="TextBox 26" id="26"/>
          <p:cNvSpPr txBox="true"/>
          <p:nvPr/>
        </p:nvSpPr>
        <p:spPr>
          <a:xfrm rot="0">
            <a:off x="1444752" y="6610731"/>
            <a:ext cx="2240280" cy="421005"/>
          </a:xfrm>
          <a:prstGeom prst="rect">
            <a:avLst/>
          </a:prstGeom>
        </p:spPr>
        <p:txBody>
          <a:bodyPr anchor="t" rtlCol="false" tIns="0" lIns="0" bIns="0" rIns="0">
            <a:spAutoFit/>
          </a:bodyPr>
          <a:lstStyle/>
          <a:p>
            <a:pPr algn="l">
              <a:lnSpc>
                <a:spcPts val="1980"/>
              </a:lnSpc>
            </a:pPr>
            <a:r>
              <a:rPr lang="en-US" sz="1650" b="true">
                <a:solidFill>
                  <a:srgbClr val="000000"/>
                </a:solidFill>
                <a:latin typeface="Poppins Bold"/>
                <a:ea typeface="Poppins Bold"/>
                <a:cs typeface="Poppins Bold"/>
                <a:sym typeface="Poppins Bold"/>
              </a:rPr>
              <a:t>DISPLACED</a:t>
            </a:r>
          </a:p>
        </p:txBody>
      </p:sp>
      <p:sp>
        <p:nvSpPr>
          <p:cNvPr name="TextBox 27" id="27"/>
          <p:cNvSpPr txBox="true"/>
          <p:nvPr/>
        </p:nvSpPr>
        <p:spPr>
          <a:xfrm rot="0">
            <a:off x="3794760" y="6609969"/>
            <a:ext cx="4343400" cy="48577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same event, but the block landed in a gap</a:t>
            </a:r>
          </a:p>
        </p:txBody>
      </p:sp>
      <p:sp>
        <p:nvSpPr>
          <p:cNvPr name="TextBox 28" id="28"/>
          <p:cNvSpPr txBox="true"/>
          <p:nvPr/>
        </p:nvSpPr>
        <p:spPr>
          <a:xfrm rot="0">
            <a:off x="8275320" y="6609969"/>
            <a:ext cx="2103120" cy="44005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amber — pause</a:t>
            </a:r>
          </a:p>
        </p:txBody>
      </p:sp>
      <p:sp>
        <p:nvSpPr>
          <p:cNvPr name="TextBox 29" id="29"/>
          <p:cNvSpPr txBox="true"/>
          <p:nvPr/>
        </p:nvSpPr>
        <p:spPr>
          <a:xfrm rot="0">
            <a:off x="1444752" y="7186803"/>
            <a:ext cx="2240280" cy="421005"/>
          </a:xfrm>
          <a:prstGeom prst="rect">
            <a:avLst/>
          </a:prstGeom>
        </p:spPr>
        <p:txBody>
          <a:bodyPr anchor="t" rtlCol="false" tIns="0" lIns="0" bIns="0" rIns="0">
            <a:spAutoFit/>
          </a:bodyPr>
          <a:lstStyle/>
          <a:p>
            <a:pPr algn="l">
              <a:lnSpc>
                <a:spcPts val="1980"/>
              </a:lnSpc>
            </a:pPr>
            <a:r>
              <a:rPr lang="en-US" sz="1650" b="true">
                <a:solidFill>
                  <a:srgbClr val="000000"/>
                </a:solidFill>
                <a:latin typeface="Poppins Bold"/>
                <a:ea typeface="Poppins Bold"/>
                <a:cs typeface="Poppins Bold"/>
                <a:sym typeface="Poppins Bold"/>
              </a:rPr>
              <a:t>FOREIGN</a:t>
            </a:r>
          </a:p>
        </p:txBody>
      </p:sp>
      <p:sp>
        <p:nvSpPr>
          <p:cNvPr name="TextBox 30" id="30"/>
          <p:cNvSpPr txBox="true"/>
          <p:nvPr/>
        </p:nvSpPr>
        <p:spPr>
          <a:xfrm rot="0">
            <a:off x="3794760" y="7186041"/>
            <a:ext cx="4343400" cy="48577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something on the board that was never commanded</a:t>
            </a:r>
          </a:p>
        </p:txBody>
      </p:sp>
      <p:sp>
        <p:nvSpPr>
          <p:cNvPr name="TextBox 31" id="31"/>
          <p:cNvSpPr txBox="true"/>
          <p:nvPr/>
        </p:nvSpPr>
        <p:spPr>
          <a:xfrm rot="0">
            <a:off x="8275320" y="7186041"/>
            <a:ext cx="2103120" cy="44005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red — stop</a:t>
            </a:r>
          </a:p>
        </p:txBody>
      </p:sp>
      <p:sp>
        <p:nvSpPr>
          <p:cNvPr name="TextBox 32" id="32"/>
          <p:cNvSpPr txBox="true"/>
          <p:nvPr/>
        </p:nvSpPr>
        <p:spPr>
          <a:xfrm rot="0">
            <a:off x="1444752" y="7762875"/>
            <a:ext cx="2240280" cy="421005"/>
          </a:xfrm>
          <a:prstGeom prst="rect">
            <a:avLst/>
          </a:prstGeom>
        </p:spPr>
        <p:txBody>
          <a:bodyPr anchor="t" rtlCol="false" tIns="0" lIns="0" bIns="0" rIns="0">
            <a:spAutoFit/>
          </a:bodyPr>
          <a:lstStyle/>
          <a:p>
            <a:pPr algn="l">
              <a:lnSpc>
                <a:spcPts val="1980"/>
              </a:lnSpc>
            </a:pPr>
            <a:r>
              <a:rPr lang="en-US" sz="1650" b="true">
                <a:solidFill>
                  <a:srgbClr val="000000"/>
                </a:solidFill>
                <a:latin typeface="Poppins Bold"/>
                <a:ea typeface="Poppins Bold"/>
                <a:cs typeface="Poppins Bold"/>
                <a:sym typeface="Poppins Bold"/>
              </a:rPr>
              <a:t>DISAGREES</a:t>
            </a:r>
          </a:p>
        </p:txBody>
      </p:sp>
      <p:sp>
        <p:nvSpPr>
          <p:cNvPr name="TextBox 33" id="33"/>
          <p:cNvSpPr txBox="true"/>
          <p:nvPr/>
        </p:nvSpPr>
        <p:spPr>
          <a:xfrm rot="0">
            <a:off x="3794760" y="7762113"/>
            <a:ext cx="4343400" cy="48577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both sides changed; the change cannot be paired</a:t>
            </a:r>
          </a:p>
        </p:txBody>
      </p:sp>
      <p:sp>
        <p:nvSpPr>
          <p:cNvPr name="TextBox 34" id="34"/>
          <p:cNvSpPr txBox="true"/>
          <p:nvPr/>
        </p:nvSpPr>
        <p:spPr>
          <a:xfrm rot="0">
            <a:off x="8275320" y="7762113"/>
            <a:ext cx="2103120" cy="440055"/>
          </a:xfrm>
          <a:prstGeom prst="rect">
            <a:avLst/>
          </a:prstGeom>
        </p:spPr>
        <p:txBody>
          <a:bodyPr anchor="t" rtlCol="false" tIns="0" lIns="0" bIns="0" rIns="0">
            <a:spAutoFit/>
          </a:bodyPr>
          <a:lstStyle/>
          <a:p>
            <a:pPr algn="l">
              <a:lnSpc>
                <a:spcPts val="1755"/>
              </a:lnSpc>
            </a:pPr>
            <a:r>
              <a:rPr lang="en-US" sz="1350">
                <a:solidFill>
                  <a:srgbClr val="5A6170"/>
                </a:solidFill>
                <a:latin typeface="Poppins"/>
                <a:ea typeface="Poppins"/>
                <a:cs typeface="Poppins"/>
                <a:sym typeface="Poppins"/>
              </a:rPr>
              <a:t>red — stop</a:t>
            </a:r>
          </a:p>
        </p:txBody>
      </p:sp>
      <p:sp>
        <p:nvSpPr>
          <p:cNvPr name="Freeform 35" id="35"/>
          <p:cNvSpPr/>
          <p:nvPr/>
        </p:nvSpPr>
        <p:spPr>
          <a:xfrm flipH="false" flipV="false" rot="0">
            <a:off x="11289297" y="3427286"/>
            <a:ext cx="5978080" cy="1695050"/>
          </a:xfrm>
          <a:custGeom>
            <a:avLst/>
            <a:gdLst/>
            <a:ahLst/>
            <a:cxnLst/>
            <a:rect r="r" b="b" t="t" l="l"/>
            <a:pathLst>
              <a:path h="1695050" w="5978080">
                <a:moveTo>
                  <a:pt x="0" y="0"/>
                </a:moveTo>
                <a:lnTo>
                  <a:pt x="5978080" y="0"/>
                </a:lnTo>
                <a:lnTo>
                  <a:pt x="5978080" y="1695049"/>
                </a:lnTo>
                <a:lnTo>
                  <a:pt x="0" y="169504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36" id="36"/>
          <p:cNvSpPr txBox="true"/>
          <p:nvPr/>
        </p:nvSpPr>
        <p:spPr>
          <a:xfrm rot="0">
            <a:off x="11475720" y="4104513"/>
            <a:ext cx="5605272" cy="440055"/>
          </a:xfrm>
          <a:prstGeom prst="rect">
            <a:avLst/>
          </a:prstGeom>
        </p:spPr>
        <p:txBody>
          <a:bodyPr anchor="t" rtlCol="false" tIns="0" lIns="0" bIns="0" rIns="0">
            <a:spAutoFit/>
          </a:bodyPr>
          <a:lstStyle/>
          <a:p>
            <a:pPr algn="ctr">
              <a:lnSpc>
                <a:spcPts val="1755"/>
              </a:lnSpc>
            </a:pPr>
            <a:r>
              <a:rPr lang="en-US" sz="1350">
                <a:solidFill>
                  <a:srgbClr val="5A6170"/>
                </a:solidFill>
                <a:latin typeface="Poppins"/>
                <a:ea typeface="Poppins"/>
                <a:cs typeface="Poppins"/>
                <a:sym typeface="Poppins"/>
              </a:rPr>
              <a:t>SUPERVISION OVERLAY — SCREENSHOT TO BE ADDED</a:t>
            </a:r>
          </a:p>
        </p:txBody>
      </p:sp>
      <p:grpSp>
        <p:nvGrpSpPr>
          <p:cNvPr name="Group 37" id="37"/>
          <p:cNvGrpSpPr/>
          <p:nvPr/>
        </p:nvGrpSpPr>
        <p:grpSpPr>
          <a:xfrm rot="0">
            <a:off x="1024128" y="8503920"/>
            <a:ext cx="16239744" cy="1417320"/>
            <a:chOff x="0" y="0"/>
            <a:chExt cx="21652992" cy="1889760"/>
          </a:xfrm>
        </p:grpSpPr>
        <p:sp>
          <p:nvSpPr>
            <p:cNvPr name="Freeform 38" id="38"/>
            <p:cNvSpPr/>
            <p:nvPr/>
          </p:nvSpPr>
          <p:spPr>
            <a:xfrm flipH="false" flipV="false" rot="0">
              <a:off x="0" y="0"/>
              <a:ext cx="21652992" cy="1889760"/>
            </a:xfrm>
            <a:custGeom>
              <a:avLst/>
              <a:gdLst/>
              <a:ahLst/>
              <a:cxnLst/>
              <a:rect r="r" b="b" t="t" l="l"/>
              <a:pathLst>
                <a:path h="1889760" w="21652992">
                  <a:moveTo>
                    <a:pt x="0" y="446659"/>
                  </a:moveTo>
                  <a:cubicBezTo>
                    <a:pt x="0" y="199898"/>
                    <a:pt x="141859" y="0"/>
                    <a:pt x="316992" y="0"/>
                  </a:cubicBezTo>
                  <a:lnTo>
                    <a:pt x="21336000" y="0"/>
                  </a:lnTo>
                  <a:cubicBezTo>
                    <a:pt x="21511006" y="0"/>
                    <a:pt x="21652992" y="199898"/>
                    <a:pt x="21652992" y="446659"/>
                  </a:cubicBezTo>
                  <a:lnTo>
                    <a:pt x="21652992" y="1443101"/>
                  </a:lnTo>
                  <a:cubicBezTo>
                    <a:pt x="21652992" y="1689735"/>
                    <a:pt x="21511133" y="1889760"/>
                    <a:pt x="21336000" y="1889760"/>
                  </a:cubicBezTo>
                  <a:lnTo>
                    <a:pt x="316992" y="1889760"/>
                  </a:lnTo>
                  <a:cubicBezTo>
                    <a:pt x="141859" y="1889760"/>
                    <a:pt x="0" y="1689862"/>
                    <a:pt x="0" y="1443101"/>
                  </a:cubicBezTo>
                  <a:close/>
                </a:path>
              </a:pathLst>
            </a:custGeom>
            <a:solidFill>
              <a:srgbClr val="EEF1F8"/>
            </a:solidFill>
          </p:spPr>
        </p:sp>
      </p:grpSp>
      <p:sp>
        <p:nvSpPr>
          <p:cNvPr name="TextBox 39" id="39"/>
          <p:cNvSpPr txBox="true"/>
          <p:nvPr/>
        </p:nvSpPr>
        <p:spPr>
          <a:xfrm rot="0">
            <a:off x="1527048" y="8648700"/>
            <a:ext cx="15270480" cy="1226820"/>
          </a:xfrm>
          <a:prstGeom prst="rect">
            <a:avLst/>
          </a:prstGeom>
        </p:spPr>
        <p:txBody>
          <a:bodyPr anchor="t" rtlCol="false" tIns="0" lIns="0" bIns="0" rIns="0">
            <a:spAutoFit/>
          </a:bodyPr>
          <a:lstStyle/>
          <a:p>
            <a:pPr algn="ctr">
              <a:lnSpc>
                <a:spcPts val="2469"/>
              </a:lnSpc>
            </a:pPr>
            <a:r>
              <a:rPr lang="en-US" sz="1899">
                <a:solidFill>
                  <a:srgbClr val="303642"/>
                </a:solidFill>
                <a:latin typeface="Poppins"/>
                <a:ea typeface="Poppins"/>
                <a:cs typeface="Poppins"/>
                <a:sym typeface="Poppins"/>
              </a:rPr>
              <a:t>A CORRECTION button closes the loop: verdict → the server re-checks safety → the firmware's pick-from-cell verb → re-verify. It is scoped hard — vertical mode, level 0, axis-aligned, no taller neighbour, destination clear — and it refuses a diagonal correction outright, because a block shoved into a corner closes two escape corridors at once.</a:t>
            </a:r>
          </a:p>
          <a:p>
            <a:pPr algn="ctr">
              <a:lnSpc>
                <a:spcPts val="2469"/>
              </a:lnSpc>
            </a:pPr>
            <a:r>
              <a:rPr lang="en-US" sz="1350">
                <a:solidFill>
                  <a:srgbClr val="303642"/>
                </a:solidFill>
                <a:latin typeface="Poppins"/>
                <a:ea typeface="Poppins"/>
                <a:cs typeface="Poppins"/>
                <a:sym typeface="Poppins"/>
              </a:rPr>
              <a:t>Built and tested across three suites; not yet watched on a real camera frame, and the firmware's correction verb is written but unflashed.</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4128" y="1417320"/>
            <a:ext cx="16239744" cy="7452360"/>
            <a:chOff x="0" y="0"/>
            <a:chExt cx="21652992" cy="9936480"/>
          </a:xfrm>
        </p:grpSpPr>
        <p:sp>
          <p:nvSpPr>
            <p:cNvPr name="Freeform 5" id="5"/>
            <p:cNvSpPr/>
            <p:nvPr/>
          </p:nvSpPr>
          <p:spPr>
            <a:xfrm flipH="false" flipV="false" rot="0">
              <a:off x="0" y="0"/>
              <a:ext cx="21652993" cy="9936480"/>
            </a:xfrm>
            <a:custGeom>
              <a:avLst/>
              <a:gdLst/>
              <a:ahLst/>
              <a:cxnLst/>
              <a:rect r="r" b="b" t="t" l="l"/>
              <a:pathLst>
                <a:path h="9936480" w="21652993">
                  <a:moveTo>
                    <a:pt x="0" y="670560"/>
                  </a:moveTo>
                  <a:cubicBezTo>
                    <a:pt x="0" y="300228"/>
                    <a:pt x="300228" y="0"/>
                    <a:pt x="670560" y="0"/>
                  </a:cubicBezTo>
                  <a:lnTo>
                    <a:pt x="20982432" y="0"/>
                  </a:lnTo>
                  <a:cubicBezTo>
                    <a:pt x="21352765" y="0"/>
                    <a:pt x="21652993" y="300228"/>
                    <a:pt x="21652993" y="670560"/>
                  </a:cubicBezTo>
                  <a:lnTo>
                    <a:pt x="21652993" y="9265920"/>
                  </a:lnTo>
                  <a:cubicBezTo>
                    <a:pt x="21652993" y="9636251"/>
                    <a:pt x="21352765" y="9936480"/>
                    <a:pt x="20982432" y="9936480"/>
                  </a:cubicBezTo>
                  <a:lnTo>
                    <a:pt x="670560" y="9936480"/>
                  </a:lnTo>
                  <a:cubicBezTo>
                    <a:pt x="300228" y="9936480"/>
                    <a:pt x="0" y="9636252"/>
                    <a:pt x="0" y="9265920"/>
                  </a:cubicBezTo>
                  <a:close/>
                </a:path>
              </a:pathLst>
            </a:custGeom>
            <a:solidFill>
              <a:srgbClr val="1E40AF"/>
            </a:solidFill>
          </p:spPr>
        </p:sp>
      </p:grpSp>
      <p:sp>
        <p:nvSpPr>
          <p:cNvPr name="TextBox 6" id="6"/>
          <p:cNvSpPr txBox="true"/>
          <p:nvPr/>
        </p:nvSpPr>
        <p:spPr>
          <a:xfrm rot="0">
            <a:off x="2011680" y="2731770"/>
            <a:ext cx="4754880" cy="1062990"/>
          </a:xfrm>
          <a:prstGeom prst="rect">
            <a:avLst/>
          </a:prstGeom>
        </p:spPr>
        <p:txBody>
          <a:bodyPr anchor="t" rtlCol="false" tIns="0" lIns="0" bIns="0" rIns="0">
            <a:spAutoFit/>
          </a:bodyPr>
          <a:lstStyle/>
          <a:p>
            <a:pPr algn="l">
              <a:lnSpc>
                <a:spcPts val="11000"/>
              </a:lnSpc>
            </a:pPr>
            <a:r>
              <a:rPr lang="en-US" sz="11000">
                <a:solidFill>
                  <a:srgbClr val="3E5FC4"/>
                </a:solidFill>
                <a:latin typeface="Archivo Black"/>
                <a:ea typeface="Archivo Black"/>
                <a:cs typeface="Archivo Black"/>
                <a:sym typeface="Archivo Black"/>
              </a:rPr>
              <a:t>03</a:t>
            </a:r>
          </a:p>
        </p:txBody>
      </p:sp>
      <p:sp>
        <p:nvSpPr>
          <p:cNvPr name="TextBox 7" id="7"/>
          <p:cNvSpPr txBox="true"/>
          <p:nvPr/>
        </p:nvSpPr>
        <p:spPr>
          <a:xfrm rot="0">
            <a:off x="2011680" y="4065270"/>
            <a:ext cx="8778240" cy="2244090"/>
          </a:xfrm>
          <a:prstGeom prst="rect">
            <a:avLst/>
          </a:prstGeom>
        </p:spPr>
        <p:txBody>
          <a:bodyPr anchor="t" rtlCol="false" tIns="0" lIns="0" bIns="0" rIns="0">
            <a:spAutoFit/>
          </a:bodyPr>
          <a:lstStyle/>
          <a:p>
            <a:pPr algn="l">
              <a:lnSpc>
                <a:spcPts val="6910"/>
              </a:lnSpc>
            </a:pPr>
            <a:r>
              <a:rPr lang="en-US" sz="6398" b="true">
                <a:solidFill>
                  <a:srgbClr val="FFFFFF"/>
                </a:solidFill>
                <a:latin typeface="League Spartan"/>
                <a:ea typeface="League Spartan"/>
                <a:cs typeface="League Spartan"/>
                <a:sym typeface="League Spartan"/>
              </a:rPr>
              <a:t>TESTING &amp; RESULTS</a:t>
            </a:r>
          </a:p>
        </p:txBody>
      </p:sp>
      <p:sp>
        <p:nvSpPr>
          <p:cNvPr name="TextBox 8" id="8"/>
          <p:cNvSpPr txBox="true"/>
          <p:nvPr/>
        </p:nvSpPr>
        <p:spPr>
          <a:xfrm rot="0">
            <a:off x="2011680" y="6412230"/>
            <a:ext cx="8412480" cy="1908810"/>
          </a:xfrm>
          <a:prstGeom prst="rect">
            <a:avLst/>
          </a:prstGeom>
        </p:spPr>
        <p:txBody>
          <a:bodyPr anchor="t" rtlCol="false" tIns="0" lIns="0" bIns="0" rIns="0">
            <a:spAutoFit/>
          </a:bodyPr>
          <a:lstStyle/>
          <a:p>
            <a:pPr algn="l">
              <a:lnSpc>
                <a:spcPts val="3623"/>
              </a:lnSpc>
            </a:pPr>
            <a:r>
              <a:rPr lang="en-US" sz="2499">
                <a:solidFill>
                  <a:srgbClr val="C9D4F5"/>
                </a:solidFill>
                <a:latin typeface="Poppins"/>
                <a:ea typeface="Poppins"/>
                <a:cs typeface="Poppins"/>
                <a:sym typeface="Poppins"/>
              </a:rPr>
              <a:t>Sixteen complete builds on hardware, two reference boards, and over 900 automated checks across three suites.</a:t>
            </a:r>
          </a:p>
        </p:txBody>
      </p:sp>
      <p:grpSp>
        <p:nvGrpSpPr>
          <p:cNvPr name="Group 9" id="9"/>
          <p:cNvGrpSpPr/>
          <p:nvPr/>
        </p:nvGrpSpPr>
        <p:grpSpPr>
          <a:xfrm rot="0">
            <a:off x="11109960" y="2331720"/>
            <a:ext cx="5394960" cy="5623560"/>
            <a:chOff x="0" y="0"/>
            <a:chExt cx="7193280" cy="7498080"/>
          </a:xfrm>
        </p:grpSpPr>
        <p:sp>
          <p:nvSpPr>
            <p:cNvPr name="Freeform 10" id="10"/>
            <p:cNvSpPr/>
            <p:nvPr/>
          </p:nvSpPr>
          <p:spPr>
            <a:xfrm flipH="false" flipV="false" rot="0">
              <a:off x="0" y="0"/>
              <a:ext cx="7193280" cy="7498080"/>
            </a:xfrm>
            <a:custGeom>
              <a:avLst/>
              <a:gdLst/>
              <a:ahLst/>
              <a:cxnLst/>
              <a:rect r="r" b="b" t="t" l="l"/>
              <a:pathLst>
                <a:path h="7498080" w="7193280">
                  <a:moveTo>
                    <a:pt x="0" y="0"/>
                  </a:moveTo>
                  <a:lnTo>
                    <a:pt x="7193280" y="0"/>
                  </a:lnTo>
                  <a:lnTo>
                    <a:pt x="7193280" y="7498080"/>
                  </a:lnTo>
                  <a:lnTo>
                    <a:pt x="0" y="7498080"/>
                  </a:lnTo>
                  <a:lnTo>
                    <a:pt x="0" y="0"/>
                  </a:lnTo>
                  <a:close/>
                </a:path>
              </a:pathLst>
            </a:custGeom>
            <a:blipFill>
              <a:blip r:embed="rId3"/>
              <a:stretch>
                <a:fillRect l="0" t="-20837" r="0" b="-20837"/>
              </a:stretch>
            </a:blipFill>
          </p:spPr>
        </p:sp>
      </p:gr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TESTING METHODOLOGY</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EVERY QUESTION ANSWERED AT THE CHEAPEST HONEST LEVEL</a:t>
            </a:r>
          </a:p>
        </p:txBody>
      </p:sp>
      <p:sp>
        <p:nvSpPr>
          <p:cNvPr name="Freeform 6" id="6"/>
          <p:cNvSpPr/>
          <p:nvPr/>
        </p:nvSpPr>
        <p:spPr>
          <a:xfrm flipH="false" flipV="false" rot="0">
            <a:off x="1010241" y="2866473"/>
            <a:ext cx="16267462" cy="1417606"/>
          </a:xfrm>
          <a:custGeom>
            <a:avLst/>
            <a:gdLst/>
            <a:ahLst/>
            <a:cxnLst/>
            <a:rect r="r" b="b" t="t" l="l"/>
            <a:pathLst>
              <a:path h="1417606" w="16267462">
                <a:moveTo>
                  <a:pt x="0" y="0"/>
                </a:moveTo>
                <a:lnTo>
                  <a:pt x="16267461" y="0"/>
                </a:lnTo>
                <a:lnTo>
                  <a:pt x="16267461" y="1417605"/>
                </a:lnTo>
                <a:lnTo>
                  <a:pt x="0" y="141760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316736" y="3127248"/>
            <a:ext cx="896112" cy="896112"/>
            <a:chOff x="0" y="0"/>
            <a:chExt cx="1194816" cy="1194816"/>
          </a:xfrm>
        </p:grpSpPr>
        <p:sp>
          <p:nvSpPr>
            <p:cNvPr name="Freeform 8" id="8"/>
            <p:cNvSpPr/>
            <p:nvPr/>
          </p:nvSpPr>
          <p:spPr>
            <a:xfrm flipH="false" flipV="false" rot="0">
              <a:off x="0" y="0"/>
              <a:ext cx="1194816" cy="1194816"/>
            </a:xfrm>
            <a:custGeom>
              <a:avLst/>
              <a:gdLst/>
              <a:ahLst/>
              <a:cxnLst/>
              <a:rect r="r" b="b" t="t" l="l"/>
              <a:pathLst>
                <a:path h="1194816" w="1194816">
                  <a:moveTo>
                    <a:pt x="0" y="597408"/>
                  </a:moveTo>
                  <a:cubicBezTo>
                    <a:pt x="0" y="267462"/>
                    <a:pt x="267462" y="0"/>
                    <a:pt x="597408" y="0"/>
                  </a:cubicBezTo>
                  <a:cubicBezTo>
                    <a:pt x="927354" y="0"/>
                    <a:pt x="1194816" y="267462"/>
                    <a:pt x="1194816" y="597408"/>
                  </a:cubicBezTo>
                  <a:cubicBezTo>
                    <a:pt x="1194816" y="927354"/>
                    <a:pt x="927354" y="1194816"/>
                    <a:pt x="597408" y="1194816"/>
                  </a:cubicBezTo>
                  <a:cubicBezTo>
                    <a:pt x="267462" y="1194816"/>
                    <a:pt x="0" y="927354"/>
                    <a:pt x="0" y="597408"/>
                  </a:cubicBezTo>
                  <a:close/>
                </a:path>
              </a:pathLst>
            </a:custGeom>
            <a:solidFill>
              <a:srgbClr val="1E40AF"/>
            </a:solidFill>
          </p:spPr>
        </p:sp>
      </p:grpSp>
      <p:sp>
        <p:nvSpPr>
          <p:cNvPr name="TextBox 9" id="9"/>
          <p:cNvSpPr txBox="true"/>
          <p:nvPr/>
        </p:nvSpPr>
        <p:spPr>
          <a:xfrm rot="0">
            <a:off x="1316736" y="3376679"/>
            <a:ext cx="896112" cy="838962"/>
          </a:xfrm>
          <a:prstGeom prst="rect">
            <a:avLst/>
          </a:prstGeom>
        </p:spPr>
        <p:txBody>
          <a:bodyPr anchor="t" rtlCol="false" tIns="0" lIns="0" bIns="0" rIns="0">
            <a:spAutoFit/>
          </a:bodyPr>
          <a:lstStyle/>
          <a:p>
            <a:pPr algn="ctr">
              <a:lnSpc>
                <a:spcPts val="3739"/>
              </a:lnSpc>
            </a:pPr>
            <a:r>
              <a:rPr lang="en-US" sz="3399">
                <a:solidFill>
                  <a:srgbClr val="FFFFFF"/>
                </a:solidFill>
                <a:latin typeface="League Spartan"/>
                <a:ea typeface="League Spartan"/>
                <a:cs typeface="League Spartan"/>
                <a:sym typeface="League Spartan"/>
              </a:rPr>
              <a:t>1</a:t>
            </a:r>
          </a:p>
        </p:txBody>
      </p:sp>
      <p:sp>
        <p:nvSpPr>
          <p:cNvPr name="TextBox 10" id="10"/>
          <p:cNvSpPr txBox="true"/>
          <p:nvPr/>
        </p:nvSpPr>
        <p:spPr>
          <a:xfrm rot="0">
            <a:off x="2468880" y="3116580"/>
            <a:ext cx="5669280" cy="495300"/>
          </a:xfrm>
          <a:prstGeom prst="rect">
            <a:avLst/>
          </a:prstGeom>
        </p:spPr>
        <p:txBody>
          <a:bodyPr anchor="t" rtlCol="false" tIns="0" lIns="0" bIns="0" rIns="0">
            <a:spAutoFit/>
          </a:bodyPr>
          <a:lstStyle/>
          <a:p>
            <a:pPr algn="l">
              <a:lnSpc>
                <a:spcPts val="2638"/>
              </a:lnSpc>
            </a:pPr>
            <a:r>
              <a:rPr lang="en-US" sz="2199" b="true">
                <a:solidFill>
                  <a:srgbClr val="000000"/>
                </a:solidFill>
                <a:latin typeface="Poppins Bold"/>
                <a:ea typeface="Poppins Bold"/>
                <a:cs typeface="Poppins Bold"/>
                <a:sym typeface="Poppins Bold"/>
              </a:rPr>
              <a:t>Automated software tests</a:t>
            </a:r>
          </a:p>
        </p:txBody>
      </p:sp>
      <p:grpSp>
        <p:nvGrpSpPr>
          <p:cNvPr name="Group 11" id="11"/>
          <p:cNvGrpSpPr/>
          <p:nvPr/>
        </p:nvGrpSpPr>
        <p:grpSpPr>
          <a:xfrm rot="0">
            <a:off x="2468880" y="3703320"/>
            <a:ext cx="1737360" cy="365760"/>
            <a:chOff x="0" y="0"/>
            <a:chExt cx="2316480" cy="487680"/>
          </a:xfrm>
        </p:grpSpPr>
        <p:sp>
          <p:nvSpPr>
            <p:cNvPr name="Freeform 12" id="12"/>
            <p:cNvSpPr/>
            <p:nvPr/>
          </p:nvSpPr>
          <p:spPr>
            <a:xfrm flipH="false" flipV="false" rot="0">
              <a:off x="0" y="0"/>
              <a:ext cx="2316480" cy="487680"/>
            </a:xfrm>
            <a:custGeom>
              <a:avLst/>
              <a:gdLst/>
              <a:ahLst/>
              <a:cxnLst/>
              <a:rect r="r" b="b" t="t" l="l"/>
              <a:pathLst>
                <a:path h="487680" w="2316480">
                  <a:moveTo>
                    <a:pt x="0" y="146304"/>
                  </a:moveTo>
                  <a:cubicBezTo>
                    <a:pt x="0" y="65532"/>
                    <a:pt x="65532" y="0"/>
                    <a:pt x="146304" y="0"/>
                  </a:cubicBezTo>
                  <a:lnTo>
                    <a:pt x="2170176" y="0"/>
                  </a:lnTo>
                  <a:cubicBezTo>
                    <a:pt x="2250948" y="0"/>
                    <a:pt x="2316480" y="65532"/>
                    <a:pt x="2316480" y="146304"/>
                  </a:cubicBezTo>
                  <a:lnTo>
                    <a:pt x="2316480" y="341376"/>
                  </a:lnTo>
                  <a:cubicBezTo>
                    <a:pt x="2316480" y="422148"/>
                    <a:pt x="2250948" y="487680"/>
                    <a:pt x="2170176" y="487680"/>
                  </a:cubicBezTo>
                  <a:lnTo>
                    <a:pt x="146304" y="487680"/>
                  </a:lnTo>
                  <a:cubicBezTo>
                    <a:pt x="65532" y="487680"/>
                    <a:pt x="0" y="422148"/>
                    <a:pt x="0" y="341376"/>
                  </a:cubicBezTo>
                  <a:close/>
                </a:path>
              </a:pathLst>
            </a:custGeom>
            <a:solidFill>
              <a:srgbClr val="EEF1F8"/>
            </a:solidFill>
          </p:spPr>
        </p:sp>
      </p:grpSp>
      <p:sp>
        <p:nvSpPr>
          <p:cNvPr name="TextBox 13" id="13"/>
          <p:cNvSpPr txBox="true"/>
          <p:nvPr/>
        </p:nvSpPr>
        <p:spPr>
          <a:xfrm rot="0">
            <a:off x="2468880" y="3738372"/>
            <a:ext cx="1737360" cy="358140"/>
          </a:xfrm>
          <a:prstGeom prst="rect">
            <a:avLst/>
          </a:prstGeom>
        </p:spPr>
        <p:txBody>
          <a:bodyPr anchor="t" rtlCol="false" tIns="0" lIns="0" bIns="0" rIns="0">
            <a:spAutoFit/>
          </a:bodyPr>
          <a:lstStyle/>
          <a:p>
            <a:pPr algn="ctr">
              <a:lnSpc>
                <a:spcPts val="1609"/>
              </a:lnSpc>
            </a:pPr>
            <a:r>
              <a:rPr lang="en-US" sz="1400">
                <a:solidFill>
                  <a:srgbClr val="1E40AF"/>
                </a:solidFill>
                <a:latin typeface="Poppins"/>
                <a:ea typeface="Poppins"/>
                <a:cs typeface="Poppins"/>
                <a:sym typeface="Poppins"/>
              </a:rPr>
              <a:t>no hardware</a:t>
            </a:r>
          </a:p>
        </p:txBody>
      </p:sp>
      <p:sp>
        <p:nvSpPr>
          <p:cNvPr name="TextBox 14" id="14"/>
          <p:cNvSpPr txBox="true"/>
          <p:nvPr/>
        </p:nvSpPr>
        <p:spPr>
          <a:xfrm rot="0">
            <a:off x="8522208" y="3114294"/>
            <a:ext cx="8412480" cy="918210"/>
          </a:xfrm>
          <a:prstGeom prst="rect">
            <a:avLst/>
          </a:prstGeom>
        </p:spPr>
        <p:txBody>
          <a:bodyPr anchor="t" rtlCol="false" tIns="0" lIns="0" bIns="0" rIns="0">
            <a:spAutoFit/>
          </a:bodyPr>
          <a:lstStyle/>
          <a:p>
            <a:pPr algn="l">
              <a:lnSpc>
                <a:spcPts val="2295"/>
              </a:lnSpc>
            </a:pPr>
            <a:r>
              <a:rPr lang="en-US" sz="1700">
                <a:solidFill>
                  <a:srgbClr val="303642"/>
                </a:solidFill>
                <a:latin typeface="Poppins"/>
                <a:ea typeface="Poppins"/>
                <a:cs typeface="Poppins"/>
                <a:sym typeface="Poppins"/>
              </a:rPr>
              <a:t>Grid arithmetic, protocol parsers, the compiler, the twin, the homography. The Python and TypeScript grids are held to each other by shared fixtures.</a:t>
            </a:r>
          </a:p>
        </p:txBody>
      </p:sp>
      <p:sp>
        <p:nvSpPr>
          <p:cNvPr name="Freeform 15" id="15"/>
          <p:cNvSpPr/>
          <p:nvPr/>
        </p:nvSpPr>
        <p:spPr>
          <a:xfrm flipH="false" flipV="false" rot="0">
            <a:off x="1010241" y="4439241"/>
            <a:ext cx="16267462" cy="1417606"/>
          </a:xfrm>
          <a:custGeom>
            <a:avLst/>
            <a:gdLst/>
            <a:ahLst/>
            <a:cxnLst/>
            <a:rect r="r" b="b" t="t" l="l"/>
            <a:pathLst>
              <a:path h="1417606" w="16267462">
                <a:moveTo>
                  <a:pt x="0" y="0"/>
                </a:moveTo>
                <a:lnTo>
                  <a:pt x="16267461" y="0"/>
                </a:lnTo>
                <a:lnTo>
                  <a:pt x="16267461" y="1417605"/>
                </a:lnTo>
                <a:lnTo>
                  <a:pt x="0" y="141760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6" id="16"/>
          <p:cNvGrpSpPr/>
          <p:nvPr/>
        </p:nvGrpSpPr>
        <p:grpSpPr>
          <a:xfrm rot="0">
            <a:off x="1316736" y="4700016"/>
            <a:ext cx="896112" cy="896112"/>
            <a:chOff x="0" y="0"/>
            <a:chExt cx="1194816" cy="1194816"/>
          </a:xfrm>
        </p:grpSpPr>
        <p:sp>
          <p:nvSpPr>
            <p:cNvPr name="Freeform 17" id="17"/>
            <p:cNvSpPr/>
            <p:nvPr/>
          </p:nvSpPr>
          <p:spPr>
            <a:xfrm flipH="false" flipV="false" rot="0">
              <a:off x="0" y="0"/>
              <a:ext cx="1194816" cy="1194816"/>
            </a:xfrm>
            <a:custGeom>
              <a:avLst/>
              <a:gdLst/>
              <a:ahLst/>
              <a:cxnLst/>
              <a:rect r="r" b="b" t="t" l="l"/>
              <a:pathLst>
                <a:path h="1194816" w="1194816">
                  <a:moveTo>
                    <a:pt x="0" y="597408"/>
                  </a:moveTo>
                  <a:cubicBezTo>
                    <a:pt x="0" y="267462"/>
                    <a:pt x="267462" y="0"/>
                    <a:pt x="597408" y="0"/>
                  </a:cubicBezTo>
                  <a:cubicBezTo>
                    <a:pt x="927354" y="0"/>
                    <a:pt x="1194816" y="267462"/>
                    <a:pt x="1194816" y="597408"/>
                  </a:cubicBezTo>
                  <a:cubicBezTo>
                    <a:pt x="1194816" y="927354"/>
                    <a:pt x="927354" y="1194816"/>
                    <a:pt x="597408" y="1194816"/>
                  </a:cubicBezTo>
                  <a:cubicBezTo>
                    <a:pt x="267462" y="1194816"/>
                    <a:pt x="0" y="927354"/>
                    <a:pt x="0" y="597408"/>
                  </a:cubicBezTo>
                  <a:close/>
                </a:path>
              </a:pathLst>
            </a:custGeom>
            <a:solidFill>
              <a:srgbClr val="1E40AF"/>
            </a:solidFill>
          </p:spPr>
        </p:sp>
      </p:grpSp>
      <p:sp>
        <p:nvSpPr>
          <p:cNvPr name="TextBox 18" id="18"/>
          <p:cNvSpPr txBox="true"/>
          <p:nvPr/>
        </p:nvSpPr>
        <p:spPr>
          <a:xfrm rot="0">
            <a:off x="1316736" y="4949447"/>
            <a:ext cx="896112" cy="838962"/>
          </a:xfrm>
          <a:prstGeom prst="rect">
            <a:avLst/>
          </a:prstGeom>
        </p:spPr>
        <p:txBody>
          <a:bodyPr anchor="t" rtlCol="false" tIns="0" lIns="0" bIns="0" rIns="0">
            <a:spAutoFit/>
          </a:bodyPr>
          <a:lstStyle/>
          <a:p>
            <a:pPr algn="ctr">
              <a:lnSpc>
                <a:spcPts val="3739"/>
              </a:lnSpc>
            </a:pPr>
            <a:r>
              <a:rPr lang="en-US" sz="3399">
                <a:solidFill>
                  <a:srgbClr val="FFFFFF"/>
                </a:solidFill>
                <a:latin typeface="League Spartan"/>
                <a:ea typeface="League Spartan"/>
                <a:cs typeface="League Spartan"/>
                <a:sym typeface="League Spartan"/>
              </a:rPr>
              <a:t>2</a:t>
            </a:r>
          </a:p>
        </p:txBody>
      </p:sp>
      <p:sp>
        <p:nvSpPr>
          <p:cNvPr name="TextBox 19" id="19"/>
          <p:cNvSpPr txBox="true"/>
          <p:nvPr/>
        </p:nvSpPr>
        <p:spPr>
          <a:xfrm rot="0">
            <a:off x="2468880" y="4689348"/>
            <a:ext cx="5669280" cy="495300"/>
          </a:xfrm>
          <a:prstGeom prst="rect">
            <a:avLst/>
          </a:prstGeom>
        </p:spPr>
        <p:txBody>
          <a:bodyPr anchor="t" rtlCol="false" tIns="0" lIns="0" bIns="0" rIns="0">
            <a:spAutoFit/>
          </a:bodyPr>
          <a:lstStyle/>
          <a:p>
            <a:pPr algn="l">
              <a:lnSpc>
                <a:spcPts val="2638"/>
              </a:lnSpc>
            </a:pPr>
            <a:r>
              <a:rPr lang="en-US" sz="2199" b="true">
                <a:solidFill>
                  <a:srgbClr val="000000"/>
                </a:solidFill>
                <a:latin typeface="Poppins Bold"/>
                <a:ea typeface="Poppins Bold"/>
                <a:cs typeface="Poppins Bold"/>
                <a:sym typeface="Poppins Bold"/>
              </a:rPr>
              <a:t>Protocol-level simulation</a:t>
            </a:r>
          </a:p>
        </p:txBody>
      </p:sp>
      <p:grpSp>
        <p:nvGrpSpPr>
          <p:cNvPr name="Group 20" id="20"/>
          <p:cNvGrpSpPr/>
          <p:nvPr/>
        </p:nvGrpSpPr>
        <p:grpSpPr>
          <a:xfrm rot="0">
            <a:off x="2468880" y="5276088"/>
            <a:ext cx="1737360" cy="365760"/>
            <a:chOff x="0" y="0"/>
            <a:chExt cx="2316480" cy="487680"/>
          </a:xfrm>
        </p:grpSpPr>
        <p:sp>
          <p:nvSpPr>
            <p:cNvPr name="Freeform 21" id="21"/>
            <p:cNvSpPr/>
            <p:nvPr/>
          </p:nvSpPr>
          <p:spPr>
            <a:xfrm flipH="false" flipV="false" rot="0">
              <a:off x="0" y="0"/>
              <a:ext cx="2316480" cy="487680"/>
            </a:xfrm>
            <a:custGeom>
              <a:avLst/>
              <a:gdLst/>
              <a:ahLst/>
              <a:cxnLst/>
              <a:rect r="r" b="b" t="t" l="l"/>
              <a:pathLst>
                <a:path h="487680" w="2316480">
                  <a:moveTo>
                    <a:pt x="0" y="146304"/>
                  </a:moveTo>
                  <a:cubicBezTo>
                    <a:pt x="0" y="65532"/>
                    <a:pt x="65532" y="0"/>
                    <a:pt x="146304" y="0"/>
                  </a:cubicBezTo>
                  <a:lnTo>
                    <a:pt x="2170176" y="0"/>
                  </a:lnTo>
                  <a:cubicBezTo>
                    <a:pt x="2250948" y="0"/>
                    <a:pt x="2316480" y="65532"/>
                    <a:pt x="2316480" y="146304"/>
                  </a:cubicBezTo>
                  <a:lnTo>
                    <a:pt x="2316480" y="341376"/>
                  </a:lnTo>
                  <a:cubicBezTo>
                    <a:pt x="2316480" y="422148"/>
                    <a:pt x="2250948" y="487680"/>
                    <a:pt x="2170176" y="487680"/>
                  </a:cubicBezTo>
                  <a:lnTo>
                    <a:pt x="146304" y="487680"/>
                  </a:lnTo>
                  <a:cubicBezTo>
                    <a:pt x="65532" y="487680"/>
                    <a:pt x="0" y="422148"/>
                    <a:pt x="0" y="341376"/>
                  </a:cubicBezTo>
                  <a:close/>
                </a:path>
              </a:pathLst>
            </a:custGeom>
            <a:solidFill>
              <a:srgbClr val="EEF1F8"/>
            </a:solidFill>
          </p:spPr>
        </p:sp>
      </p:grpSp>
      <p:sp>
        <p:nvSpPr>
          <p:cNvPr name="TextBox 22" id="22"/>
          <p:cNvSpPr txBox="true"/>
          <p:nvPr/>
        </p:nvSpPr>
        <p:spPr>
          <a:xfrm rot="0">
            <a:off x="2468880" y="5311140"/>
            <a:ext cx="1737360" cy="358140"/>
          </a:xfrm>
          <a:prstGeom prst="rect">
            <a:avLst/>
          </a:prstGeom>
        </p:spPr>
        <p:txBody>
          <a:bodyPr anchor="t" rtlCol="false" tIns="0" lIns="0" bIns="0" rIns="0">
            <a:spAutoFit/>
          </a:bodyPr>
          <a:lstStyle/>
          <a:p>
            <a:pPr algn="ctr">
              <a:lnSpc>
                <a:spcPts val="1609"/>
              </a:lnSpc>
            </a:pPr>
            <a:r>
              <a:rPr lang="en-US" sz="1400">
                <a:solidFill>
                  <a:srgbClr val="1E40AF"/>
                </a:solidFill>
                <a:latin typeface="Poppins"/>
                <a:ea typeface="Poppins"/>
                <a:cs typeface="Poppins"/>
                <a:sym typeface="Poppins"/>
              </a:rPr>
              <a:t>no hardware</a:t>
            </a:r>
          </a:p>
        </p:txBody>
      </p:sp>
      <p:sp>
        <p:nvSpPr>
          <p:cNvPr name="TextBox 23" id="23"/>
          <p:cNvSpPr txBox="true"/>
          <p:nvPr/>
        </p:nvSpPr>
        <p:spPr>
          <a:xfrm rot="0">
            <a:off x="8522208" y="4687062"/>
            <a:ext cx="8412480" cy="918210"/>
          </a:xfrm>
          <a:prstGeom prst="rect">
            <a:avLst/>
          </a:prstGeom>
        </p:spPr>
        <p:txBody>
          <a:bodyPr anchor="t" rtlCol="false" tIns="0" lIns="0" bIns="0" rIns="0">
            <a:spAutoFit/>
          </a:bodyPr>
          <a:lstStyle/>
          <a:p>
            <a:pPr algn="l">
              <a:lnSpc>
                <a:spcPts val="2295"/>
              </a:lnSpc>
            </a:pPr>
            <a:r>
              <a:rPr lang="en-US" sz="1700">
                <a:solidFill>
                  <a:srgbClr val="303642"/>
                </a:solidFill>
                <a:latin typeface="Poppins"/>
                <a:ea typeface="Poppins"/>
                <a:cs typeface="Poppins"/>
                <a:sym typeface="Poppins"/>
              </a:rPr>
              <a:t>A fake MEGA speaks the same acknowledgement grammar, including failure, reset and lock-out. This is how the guarded command path and every terminal-result branch were tested exhaustively, with no rig.</a:t>
            </a:r>
          </a:p>
        </p:txBody>
      </p:sp>
      <p:sp>
        <p:nvSpPr>
          <p:cNvPr name="Freeform 24" id="24"/>
          <p:cNvSpPr/>
          <p:nvPr/>
        </p:nvSpPr>
        <p:spPr>
          <a:xfrm flipH="false" flipV="false" rot="0">
            <a:off x="1010241" y="6012009"/>
            <a:ext cx="16267462" cy="1417606"/>
          </a:xfrm>
          <a:custGeom>
            <a:avLst/>
            <a:gdLst/>
            <a:ahLst/>
            <a:cxnLst/>
            <a:rect r="r" b="b" t="t" l="l"/>
            <a:pathLst>
              <a:path h="1417606" w="16267462">
                <a:moveTo>
                  <a:pt x="0" y="0"/>
                </a:moveTo>
                <a:lnTo>
                  <a:pt x="16267461" y="0"/>
                </a:lnTo>
                <a:lnTo>
                  <a:pt x="16267461" y="1417605"/>
                </a:lnTo>
                <a:lnTo>
                  <a:pt x="0" y="141760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25" id="25"/>
          <p:cNvGrpSpPr/>
          <p:nvPr/>
        </p:nvGrpSpPr>
        <p:grpSpPr>
          <a:xfrm rot="0">
            <a:off x="1316736" y="6272784"/>
            <a:ext cx="896112" cy="896112"/>
            <a:chOff x="0" y="0"/>
            <a:chExt cx="1194816" cy="1194816"/>
          </a:xfrm>
        </p:grpSpPr>
        <p:sp>
          <p:nvSpPr>
            <p:cNvPr name="Freeform 26" id="26"/>
            <p:cNvSpPr/>
            <p:nvPr/>
          </p:nvSpPr>
          <p:spPr>
            <a:xfrm flipH="false" flipV="false" rot="0">
              <a:off x="0" y="0"/>
              <a:ext cx="1194816" cy="1194816"/>
            </a:xfrm>
            <a:custGeom>
              <a:avLst/>
              <a:gdLst/>
              <a:ahLst/>
              <a:cxnLst/>
              <a:rect r="r" b="b" t="t" l="l"/>
              <a:pathLst>
                <a:path h="1194816" w="1194816">
                  <a:moveTo>
                    <a:pt x="0" y="597408"/>
                  </a:moveTo>
                  <a:cubicBezTo>
                    <a:pt x="0" y="267462"/>
                    <a:pt x="267462" y="0"/>
                    <a:pt x="597408" y="0"/>
                  </a:cubicBezTo>
                  <a:cubicBezTo>
                    <a:pt x="927354" y="0"/>
                    <a:pt x="1194816" y="267462"/>
                    <a:pt x="1194816" y="597408"/>
                  </a:cubicBezTo>
                  <a:cubicBezTo>
                    <a:pt x="1194816" y="927354"/>
                    <a:pt x="927354" y="1194816"/>
                    <a:pt x="597408" y="1194816"/>
                  </a:cubicBezTo>
                  <a:cubicBezTo>
                    <a:pt x="267462" y="1194816"/>
                    <a:pt x="0" y="927354"/>
                    <a:pt x="0" y="597408"/>
                  </a:cubicBezTo>
                  <a:close/>
                </a:path>
              </a:pathLst>
            </a:custGeom>
            <a:solidFill>
              <a:srgbClr val="1E40AF"/>
            </a:solidFill>
          </p:spPr>
        </p:sp>
      </p:grpSp>
      <p:sp>
        <p:nvSpPr>
          <p:cNvPr name="TextBox 27" id="27"/>
          <p:cNvSpPr txBox="true"/>
          <p:nvPr/>
        </p:nvSpPr>
        <p:spPr>
          <a:xfrm rot="0">
            <a:off x="1316736" y="6522215"/>
            <a:ext cx="896112" cy="838962"/>
          </a:xfrm>
          <a:prstGeom prst="rect">
            <a:avLst/>
          </a:prstGeom>
        </p:spPr>
        <p:txBody>
          <a:bodyPr anchor="t" rtlCol="false" tIns="0" lIns="0" bIns="0" rIns="0">
            <a:spAutoFit/>
          </a:bodyPr>
          <a:lstStyle/>
          <a:p>
            <a:pPr algn="ctr">
              <a:lnSpc>
                <a:spcPts val="3739"/>
              </a:lnSpc>
            </a:pPr>
            <a:r>
              <a:rPr lang="en-US" sz="3399">
                <a:solidFill>
                  <a:srgbClr val="FFFFFF"/>
                </a:solidFill>
                <a:latin typeface="League Spartan"/>
                <a:ea typeface="League Spartan"/>
                <a:cs typeface="League Spartan"/>
                <a:sym typeface="League Spartan"/>
              </a:rPr>
              <a:t>3</a:t>
            </a:r>
          </a:p>
        </p:txBody>
      </p:sp>
      <p:sp>
        <p:nvSpPr>
          <p:cNvPr name="TextBox 28" id="28"/>
          <p:cNvSpPr txBox="true"/>
          <p:nvPr/>
        </p:nvSpPr>
        <p:spPr>
          <a:xfrm rot="0">
            <a:off x="2468880" y="6262116"/>
            <a:ext cx="5669280" cy="495300"/>
          </a:xfrm>
          <a:prstGeom prst="rect">
            <a:avLst/>
          </a:prstGeom>
        </p:spPr>
        <p:txBody>
          <a:bodyPr anchor="t" rtlCol="false" tIns="0" lIns="0" bIns="0" rIns="0">
            <a:spAutoFit/>
          </a:bodyPr>
          <a:lstStyle/>
          <a:p>
            <a:pPr algn="l">
              <a:lnSpc>
                <a:spcPts val="2638"/>
              </a:lnSpc>
            </a:pPr>
            <a:r>
              <a:rPr lang="en-US" sz="2199" b="true">
                <a:solidFill>
                  <a:srgbClr val="000000"/>
                </a:solidFill>
                <a:latin typeface="Poppins Bold"/>
                <a:ea typeface="Poppins Bold"/>
                <a:cs typeface="Poppins Bold"/>
                <a:sym typeface="Poppins Bold"/>
              </a:rPr>
              <a:t>Firmware host builds</a:t>
            </a:r>
          </a:p>
        </p:txBody>
      </p:sp>
      <p:grpSp>
        <p:nvGrpSpPr>
          <p:cNvPr name="Group 29" id="29"/>
          <p:cNvGrpSpPr/>
          <p:nvPr/>
        </p:nvGrpSpPr>
        <p:grpSpPr>
          <a:xfrm rot="0">
            <a:off x="2468880" y="6848856"/>
            <a:ext cx="1737360" cy="365760"/>
            <a:chOff x="0" y="0"/>
            <a:chExt cx="2316480" cy="487680"/>
          </a:xfrm>
        </p:grpSpPr>
        <p:sp>
          <p:nvSpPr>
            <p:cNvPr name="Freeform 30" id="30"/>
            <p:cNvSpPr/>
            <p:nvPr/>
          </p:nvSpPr>
          <p:spPr>
            <a:xfrm flipH="false" flipV="false" rot="0">
              <a:off x="0" y="0"/>
              <a:ext cx="2316480" cy="487680"/>
            </a:xfrm>
            <a:custGeom>
              <a:avLst/>
              <a:gdLst/>
              <a:ahLst/>
              <a:cxnLst/>
              <a:rect r="r" b="b" t="t" l="l"/>
              <a:pathLst>
                <a:path h="487680" w="2316480">
                  <a:moveTo>
                    <a:pt x="0" y="146304"/>
                  </a:moveTo>
                  <a:cubicBezTo>
                    <a:pt x="0" y="65532"/>
                    <a:pt x="65532" y="0"/>
                    <a:pt x="146304" y="0"/>
                  </a:cubicBezTo>
                  <a:lnTo>
                    <a:pt x="2170176" y="0"/>
                  </a:lnTo>
                  <a:cubicBezTo>
                    <a:pt x="2250948" y="0"/>
                    <a:pt x="2316480" y="65532"/>
                    <a:pt x="2316480" y="146304"/>
                  </a:cubicBezTo>
                  <a:lnTo>
                    <a:pt x="2316480" y="341376"/>
                  </a:lnTo>
                  <a:cubicBezTo>
                    <a:pt x="2316480" y="422148"/>
                    <a:pt x="2250948" y="487680"/>
                    <a:pt x="2170176" y="487680"/>
                  </a:cubicBezTo>
                  <a:lnTo>
                    <a:pt x="146304" y="487680"/>
                  </a:lnTo>
                  <a:cubicBezTo>
                    <a:pt x="65532" y="487680"/>
                    <a:pt x="0" y="422148"/>
                    <a:pt x="0" y="341376"/>
                  </a:cubicBezTo>
                  <a:close/>
                </a:path>
              </a:pathLst>
            </a:custGeom>
            <a:solidFill>
              <a:srgbClr val="EEF1F8"/>
            </a:solidFill>
          </p:spPr>
        </p:sp>
      </p:grpSp>
      <p:sp>
        <p:nvSpPr>
          <p:cNvPr name="TextBox 31" id="31"/>
          <p:cNvSpPr txBox="true"/>
          <p:nvPr/>
        </p:nvSpPr>
        <p:spPr>
          <a:xfrm rot="0">
            <a:off x="2468880" y="6883908"/>
            <a:ext cx="1737360" cy="358140"/>
          </a:xfrm>
          <a:prstGeom prst="rect">
            <a:avLst/>
          </a:prstGeom>
        </p:spPr>
        <p:txBody>
          <a:bodyPr anchor="t" rtlCol="false" tIns="0" lIns="0" bIns="0" rIns="0">
            <a:spAutoFit/>
          </a:bodyPr>
          <a:lstStyle/>
          <a:p>
            <a:pPr algn="ctr">
              <a:lnSpc>
                <a:spcPts val="1609"/>
              </a:lnSpc>
            </a:pPr>
            <a:r>
              <a:rPr lang="en-US" sz="1400">
                <a:solidFill>
                  <a:srgbClr val="1E40AF"/>
                </a:solidFill>
                <a:latin typeface="Poppins"/>
                <a:ea typeface="Poppins"/>
                <a:cs typeface="Poppins"/>
                <a:sym typeface="Poppins"/>
              </a:rPr>
              <a:t>no hardware</a:t>
            </a:r>
          </a:p>
        </p:txBody>
      </p:sp>
      <p:sp>
        <p:nvSpPr>
          <p:cNvPr name="TextBox 32" id="32"/>
          <p:cNvSpPr txBox="true"/>
          <p:nvPr/>
        </p:nvSpPr>
        <p:spPr>
          <a:xfrm rot="0">
            <a:off x="8522208" y="6259830"/>
            <a:ext cx="8412480" cy="918210"/>
          </a:xfrm>
          <a:prstGeom prst="rect">
            <a:avLst/>
          </a:prstGeom>
        </p:spPr>
        <p:txBody>
          <a:bodyPr anchor="t" rtlCol="false" tIns="0" lIns="0" bIns="0" rIns="0">
            <a:spAutoFit/>
          </a:bodyPr>
          <a:lstStyle/>
          <a:p>
            <a:pPr algn="l">
              <a:lnSpc>
                <a:spcPts val="2295"/>
              </a:lnSpc>
            </a:pPr>
            <a:r>
              <a:rPr lang="en-US" sz="1700">
                <a:solidFill>
                  <a:srgbClr val="303642"/>
                </a:solidFill>
                <a:latin typeface="Poppins"/>
                <a:ea typeface="Poppins"/>
                <a:cs typeface="Poppins"/>
                <a:sym typeface="Poppins"/>
              </a:rPr>
              <a:t>A stub-Arduino harness proves the sketch parses and that its output is byte-for-byte the protocol. A second test holds its 237 constants against config/rig.json, so a value edited on one side fails the build.</a:t>
            </a:r>
          </a:p>
        </p:txBody>
      </p:sp>
      <p:sp>
        <p:nvSpPr>
          <p:cNvPr name="Freeform 33" id="33"/>
          <p:cNvSpPr/>
          <p:nvPr/>
        </p:nvSpPr>
        <p:spPr>
          <a:xfrm flipH="false" flipV="false" rot="0">
            <a:off x="1010241" y="7584777"/>
            <a:ext cx="16267462" cy="1417606"/>
          </a:xfrm>
          <a:custGeom>
            <a:avLst/>
            <a:gdLst/>
            <a:ahLst/>
            <a:cxnLst/>
            <a:rect r="r" b="b" t="t" l="l"/>
            <a:pathLst>
              <a:path h="1417606" w="16267462">
                <a:moveTo>
                  <a:pt x="0" y="0"/>
                </a:moveTo>
                <a:lnTo>
                  <a:pt x="16267461" y="0"/>
                </a:lnTo>
                <a:lnTo>
                  <a:pt x="16267461" y="1417605"/>
                </a:lnTo>
                <a:lnTo>
                  <a:pt x="0" y="141760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34" id="34"/>
          <p:cNvGrpSpPr/>
          <p:nvPr/>
        </p:nvGrpSpPr>
        <p:grpSpPr>
          <a:xfrm rot="0">
            <a:off x="1316736" y="7845552"/>
            <a:ext cx="896112" cy="896112"/>
            <a:chOff x="0" y="0"/>
            <a:chExt cx="1194816" cy="1194816"/>
          </a:xfrm>
        </p:grpSpPr>
        <p:sp>
          <p:nvSpPr>
            <p:cNvPr name="Freeform 35" id="35"/>
            <p:cNvSpPr/>
            <p:nvPr/>
          </p:nvSpPr>
          <p:spPr>
            <a:xfrm flipH="false" flipV="false" rot="0">
              <a:off x="0" y="0"/>
              <a:ext cx="1194816" cy="1194816"/>
            </a:xfrm>
            <a:custGeom>
              <a:avLst/>
              <a:gdLst/>
              <a:ahLst/>
              <a:cxnLst/>
              <a:rect r="r" b="b" t="t" l="l"/>
              <a:pathLst>
                <a:path h="1194816" w="1194816">
                  <a:moveTo>
                    <a:pt x="0" y="597408"/>
                  </a:moveTo>
                  <a:cubicBezTo>
                    <a:pt x="0" y="267462"/>
                    <a:pt x="267462" y="0"/>
                    <a:pt x="597408" y="0"/>
                  </a:cubicBezTo>
                  <a:cubicBezTo>
                    <a:pt x="927354" y="0"/>
                    <a:pt x="1194816" y="267462"/>
                    <a:pt x="1194816" y="597408"/>
                  </a:cubicBezTo>
                  <a:cubicBezTo>
                    <a:pt x="1194816" y="927354"/>
                    <a:pt x="927354" y="1194816"/>
                    <a:pt x="597408" y="1194816"/>
                  </a:cubicBezTo>
                  <a:cubicBezTo>
                    <a:pt x="267462" y="1194816"/>
                    <a:pt x="0" y="927354"/>
                    <a:pt x="0" y="597408"/>
                  </a:cubicBezTo>
                  <a:close/>
                </a:path>
              </a:pathLst>
            </a:custGeom>
            <a:solidFill>
              <a:srgbClr val="1E40AF"/>
            </a:solidFill>
          </p:spPr>
        </p:sp>
      </p:grpSp>
      <p:sp>
        <p:nvSpPr>
          <p:cNvPr name="TextBox 36" id="36"/>
          <p:cNvSpPr txBox="true"/>
          <p:nvPr/>
        </p:nvSpPr>
        <p:spPr>
          <a:xfrm rot="0">
            <a:off x="1316736" y="8094983"/>
            <a:ext cx="896112" cy="838962"/>
          </a:xfrm>
          <a:prstGeom prst="rect">
            <a:avLst/>
          </a:prstGeom>
        </p:spPr>
        <p:txBody>
          <a:bodyPr anchor="t" rtlCol="false" tIns="0" lIns="0" bIns="0" rIns="0">
            <a:spAutoFit/>
          </a:bodyPr>
          <a:lstStyle/>
          <a:p>
            <a:pPr algn="ctr">
              <a:lnSpc>
                <a:spcPts val="3739"/>
              </a:lnSpc>
            </a:pPr>
            <a:r>
              <a:rPr lang="en-US" sz="3399">
                <a:solidFill>
                  <a:srgbClr val="FFFFFF"/>
                </a:solidFill>
                <a:latin typeface="League Spartan"/>
                <a:ea typeface="League Spartan"/>
                <a:cs typeface="League Spartan"/>
                <a:sym typeface="League Spartan"/>
              </a:rPr>
              <a:t>4</a:t>
            </a:r>
          </a:p>
        </p:txBody>
      </p:sp>
      <p:sp>
        <p:nvSpPr>
          <p:cNvPr name="TextBox 37" id="37"/>
          <p:cNvSpPr txBox="true"/>
          <p:nvPr/>
        </p:nvSpPr>
        <p:spPr>
          <a:xfrm rot="0">
            <a:off x="2468880" y="7834884"/>
            <a:ext cx="5669280" cy="495300"/>
          </a:xfrm>
          <a:prstGeom prst="rect">
            <a:avLst/>
          </a:prstGeom>
        </p:spPr>
        <p:txBody>
          <a:bodyPr anchor="t" rtlCol="false" tIns="0" lIns="0" bIns="0" rIns="0">
            <a:spAutoFit/>
          </a:bodyPr>
          <a:lstStyle/>
          <a:p>
            <a:pPr algn="l">
              <a:lnSpc>
                <a:spcPts val="2638"/>
              </a:lnSpc>
            </a:pPr>
            <a:r>
              <a:rPr lang="en-US" sz="2199" b="true">
                <a:solidFill>
                  <a:srgbClr val="000000"/>
                </a:solidFill>
                <a:latin typeface="Poppins Bold"/>
                <a:ea typeface="Poppins Bold"/>
                <a:cs typeface="Poppins Bold"/>
                <a:sym typeface="Poppins Bold"/>
              </a:rPr>
              <a:t>Hardware runs on the rig</a:t>
            </a:r>
          </a:p>
        </p:txBody>
      </p:sp>
      <p:grpSp>
        <p:nvGrpSpPr>
          <p:cNvPr name="Group 38" id="38"/>
          <p:cNvGrpSpPr/>
          <p:nvPr/>
        </p:nvGrpSpPr>
        <p:grpSpPr>
          <a:xfrm rot="0">
            <a:off x="2468880" y="8421624"/>
            <a:ext cx="1737360" cy="365760"/>
            <a:chOff x="0" y="0"/>
            <a:chExt cx="2316480" cy="487680"/>
          </a:xfrm>
        </p:grpSpPr>
        <p:sp>
          <p:nvSpPr>
            <p:cNvPr name="Freeform 39" id="39"/>
            <p:cNvSpPr/>
            <p:nvPr/>
          </p:nvSpPr>
          <p:spPr>
            <a:xfrm flipH="false" flipV="false" rot="0">
              <a:off x="0" y="0"/>
              <a:ext cx="2316480" cy="487680"/>
            </a:xfrm>
            <a:custGeom>
              <a:avLst/>
              <a:gdLst/>
              <a:ahLst/>
              <a:cxnLst/>
              <a:rect r="r" b="b" t="t" l="l"/>
              <a:pathLst>
                <a:path h="487680" w="2316480">
                  <a:moveTo>
                    <a:pt x="0" y="146304"/>
                  </a:moveTo>
                  <a:cubicBezTo>
                    <a:pt x="0" y="65532"/>
                    <a:pt x="65532" y="0"/>
                    <a:pt x="146304" y="0"/>
                  </a:cubicBezTo>
                  <a:lnTo>
                    <a:pt x="2170176" y="0"/>
                  </a:lnTo>
                  <a:cubicBezTo>
                    <a:pt x="2250948" y="0"/>
                    <a:pt x="2316480" y="65532"/>
                    <a:pt x="2316480" y="146304"/>
                  </a:cubicBezTo>
                  <a:lnTo>
                    <a:pt x="2316480" y="341376"/>
                  </a:lnTo>
                  <a:cubicBezTo>
                    <a:pt x="2316480" y="422148"/>
                    <a:pt x="2250948" y="487680"/>
                    <a:pt x="2170176" y="487680"/>
                  </a:cubicBezTo>
                  <a:lnTo>
                    <a:pt x="146304" y="487680"/>
                  </a:lnTo>
                  <a:cubicBezTo>
                    <a:pt x="65532" y="487680"/>
                    <a:pt x="0" y="422148"/>
                    <a:pt x="0" y="341376"/>
                  </a:cubicBezTo>
                  <a:close/>
                </a:path>
              </a:pathLst>
            </a:custGeom>
            <a:solidFill>
              <a:srgbClr val="EEF1F8"/>
            </a:solidFill>
          </p:spPr>
        </p:sp>
      </p:grpSp>
      <p:sp>
        <p:nvSpPr>
          <p:cNvPr name="TextBox 40" id="40"/>
          <p:cNvSpPr txBox="true"/>
          <p:nvPr/>
        </p:nvSpPr>
        <p:spPr>
          <a:xfrm rot="0">
            <a:off x="2468880" y="8456676"/>
            <a:ext cx="1737360" cy="358140"/>
          </a:xfrm>
          <a:prstGeom prst="rect">
            <a:avLst/>
          </a:prstGeom>
        </p:spPr>
        <p:txBody>
          <a:bodyPr anchor="t" rtlCol="false" tIns="0" lIns="0" bIns="0" rIns="0">
            <a:spAutoFit/>
          </a:bodyPr>
          <a:lstStyle/>
          <a:p>
            <a:pPr algn="ctr">
              <a:lnSpc>
                <a:spcPts val="1609"/>
              </a:lnSpc>
            </a:pPr>
            <a:r>
              <a:rPr lang="en-US" sz="1400">
                <a:solidFill>
                  <a:srgbClr val="1E40AF"/>
                </a:solidFill>
                <a:latin typeface="Poppins"/>
                <a:ea typeface="Poppins"/>
                <a:cs typeface="Poppins"/>
                <a:sym typeface="Poppins"/>
              </a:rPr>
              <a:t>the real machine</a:t>
            </a:r>
          </a:p>
        </p:txBody>
      </p:sp>
      <p:sp>
        <p:nvSpPr>
          <p:cNvPr name="TextBox 41" id="41"/>
          <p:cNvSpPr txBox="true"/>
          <p:nvPr/>
        </p:nvSpPr>
        <p:spPr>
          <a:xfrm rot="0">
            <a:off x="8522208" y="7832598"/>
            <a:ext cx="8412480" cy="918210"/>
          </a:xfrm>
          <a:prstGeom prst="rect">
            <a:avLst/>
          </a:prstGeom>
        </p:spPr>
        <p:txBody>
          <a:bodyPr anchor="t" rtlCol="false" tIns="0" lIns="0" bIns="0" rIns="0">
            <a:spAutoFit/>
          </a:bodyPr>
          <a:lstStyle/>
          <a:p>
            <a:pPr algn="l">
              <a:lnSpc>
                <a:spcPts val="2295"/>
              </a:lnSpc>
            </a:pPr>
            <a:r>
              <a:rPr lang="en-US" sz="1700">
                <a:solidFill>
                  <a:srgbClr val="303642"/>
                </a:solidFill>
                <a:latin typeface="Poppins"/>
                <a:ea typeface="Poppins"/>
                <a:cs typeface="Poppins"/>
                <a:sym typeface="Poppins"/>
              </a:rPr>
              <a:t>Anything touching motion, limits or Z. Every run appends to two logs — a stopwatch per build, and every serial line with the gap since the last one.</a:t>
            </a:r>
          </a:p>
        </p:txBody>
      </p:sp>
      <p:grpSp>
        <p:nvGrpSpPr>
          <p:cNvPr name="Group 42" id="42"/>
          <p:cNvGrpSpPr/>
          <p:nvPr/>
        </p:nvGrpSpPr>
        <p:grpSpPr>
          <a:xfrm rot="0">
            <a:off x="1024128" y="9189720"/>
            <a:ext cx="16239744" cy="749808"/>
            <a:chOff x="0" y="0"/>
            <a:chExt cx="21652992" cy="999744"/>
          </a:xfrm>
        </p:grpSpPr>
        <p:sp>
          <p:nvSpPr>
            <p:cNvPr name="Freeform 43" id="43"/>
            <p:cNvSpPr/>
            <p:nvPr/>
          </p:nvSpPr>
          <p:spPr>
            <a:xfrm flipH="false" flipV="false" rot="0">
              <a:off x="0" y="0"/>
              <a:ext cx="21652992" cy="999744"/>
            </a:xfrm>
            <a:custGeom>
              <a:avLst/>
              <a:gdLst/>
              <a:ahLst/>
              <a:cxnLst/>
              <a:rect r="r" b="b" t="t" l="l"/>
              <a:pathLst>
                <a:path h="999744" w="21652992">
                  <a:moveTo>
                    <a:pt x="0" y="268224"/>
                  </a:moveTo>
                  <a:cubicBezTo>
                    <a:pt x="0" y="120142"/>
                    <a:pt x="120142" y="0"/>
                    <a:pt x="268224" y="0"/>
                  </a:cubicBezTo>
                  <a:lnTo>
                    <a:pt x="21384768" y="0"/>
                  </a:lnTo>
                  <a:cubicBezTo>
                    <a:pt x="21532850" y="0"/>
                    <a:pt x="21652992" y="120142"/>
                    <a:pt x="21652992" y="268224"/>
                  </a:cubicBezTo>
                  <a:lnTo>
                    <a:pt x="21652992" y="731520"/>
                  </a:lnTo>
                  <a:cubicBezTo>
                    <a:pt x="21652992" y="879602"/>
                    <a:pt x="21532850" y="999744"/>
                    <a:pt x="21384768" y="999744"/>
                  </a:cubicBezTo>
                  <a:lnTo>
                    <a:pt x="268224" y="999744"/>
                  </a:lnTo>
                  <a:cubicBezTo>
                    <a:pt x="120142" y="999744"/>
                    <a:pt x="0" y="879602"/>
                    <a:pt x="0" y="731520"/>
                  </a:cubicBezTo>
                  <a:close/>
                </a:path>
              </a:pathLst>
            </a:custGeom>
            <a:solidFill>
              <a:srgbClr val="EEF1F8"/>
            </a:solidFill>
          </p:spPr>
        </p:sp>
      </p:grpSp>
      <p:sp>
        <p:nvSpPr>
          <p:cNvPr name="TextBox 44" id="44"/>
          <p:cNvSpPr txBox="true"/>
          <p:nvPr/>
        </p:nvSpPr>
        <p:spPr>
          <a:xfrm rot="0">
            <a:off x="1527048" y="9278112"/>
            <a:ext cx="15270480" cy="624840"/>
          </a:xfrm>
          <a:prstGeom prst="rect">
            <a:avLst/>
          </a:prstGeom>
        </p:spPr>
        <p:txBody>
          <a:bodyPr anchor="t" rtlCol="false" tIns="0" lIns="0" bIns="0" rIns="0">
            <a:spAutoFit/>
          </a:bodyPr>
          <a:lstStyle/>
          <a:p>
            <a:pPr algn="ctr">
              <a:lnSpc>
                <a:spcPts val="2340"/>
              </a:lnSpc>
            </a:pPr>
            <a:r>
              <a:rPr lang="en-US" sz="1800">
                <a:solidFill>
                  <a:srgbClr val="303642"/>
                </a:solidFill>
                <a:latin typeface="Poppins"/>
                <a:ea typeface="Poppins"/>
                <a:cs typeface="Poppins"/>
                <a:sym typeface="Poppins"/>
              </a:rPr>
              <a:t>The rig takes half a minute to answer one question, and a wrong answer can drive a claw into a stack — so the logs from level 4 are the primary evidence, and everything else is rehearsal.</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CYCLE TIME AND REPEATABILITY</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SIXTEEN BUILDS ON HARDWARE, ALL SIXTEEN PLACED</a:t>
            </a:r>
          </a:p>
        </p:txBody>
      </p:sp>
      <p:sp>
        <p:nvSpPr>
          <p:cNvPr name="Freeform 6" id="6"/>
          <p:cNvSpPr/>
          <p:nvPr/>
        </p:nvSpPr>
        <p:spPr>
          <a:xfrm flipH="false" flipV="false" rot="0">
            <a:off x="1010241" y="2683593"/>
            <a:ext cx="3100102" cy="1600581"/>
          </a:xfrm>
          <a:custGeom>
            <a:avLst/>
            <a:gdLst/>
            <a:ahLst/>
            <a:cxnLst/>
            <a:rect r="r" b="b" t="t" l="l"/>
            <a:pathLst>
              <a:path h="1600581" w="3100102">
                <a:moveTo>
                  <a:pt x="0" y="0"/>
                </a:moveTo>
                <a:lnTo>
                  <a:pt x="3100101" y="0"/>
                </a:lnTo>
                <a:lnTo>
                  <a:pt x="3100101" y="1600581"/>
                </a:lnTo>
                <a:lnTo>
                  <a:pt x="0" y="160058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24128" y="2898648"/>
            <a:ext cx="3072384" cy="548640"/>
          </a:xfrm>
          <a:prstGeom prst="rect">
            <a:avLst/>
          </a:prstGeom>
        </p:spPr>
        <p:txBody>
          <a:bodyPr anchor="t" rtlCol="false" tIns="0" lIns="0" bIns="0" rIns="0">
            <a:spAutoFit/>
          </a:bodyPr>
          <a:lstStyle/>
          <a:p>
            <a:pPr algn="ctr">
              <a:lnSpc>
                <a:spcPts val="3630"/>
              </a:lnSpc>
            </a:pPr>
            <a:r>
              <a:rPr lang="en-US" sz="3300" b="true">
                <a:solidFill>
                  <a:srgbClr val="1E40AF"/>
                </a:solidFill>
                <a:latin typeface="Poppins Bold"/>
                <a:ea typeface="Poppins Bold"/>
                <a:cs typeface="Poppins Bold"/>
                <a:sym typeface="Poppins Bold"/>
              </a:rPr>
              <a:t>26.1 s</a:t>
            </a:r>
          </a:p>
        </p:txBody>
      </p:sp>
      <p:sp>
        <p:nvSpPr>
          <p:cNvPr name="TextBox 8" id="8"/>
          <p:cNvSpPr txBox="true"/>
          <p:nvPr/>
        </p:nvSpPr>
        <p:spPr>
          <a:xfrm rot="0">
            <a:off x="1170432" y="3555492"/>
            <a:ext cx="2779776" cy="495300"/>
          </a:xfrm>
          <a:prstGeom prst="rect">
            <a:avLst/>
          </a:prstGeom>
        </p:spPr>
        <p:txBody>
          <a:bodyPr anchor="t" rtlCol="false" tIns="0" lIns="0" bIns="0" rIns="0">
            <a:spAutoFit/>
          </a:bodyPr>
          <a:lstStyle/>
          <a:p>
            <a:pPr algn="ctr">
              <a:lnSpc>
                <a:spcPts val="1875"/>
              </a:lnSpc>
            </a:pPr>
            <a:r>
              <a:rPr lang="en-US" sz="1500">
                <a:solidFill>
                  <a:srgbClr val="5A6170"/>
                </a:solidFill>
                <a:latin typeface="Poppins"/>
                <a:ea typeface="Poppins"/>
                <a:cs typeface="Poppins"/>
                <a:sym typeface="Poppins"/>
              </a:rPr>
              <a:t>mean cycle, per block</a:t>
            </a:r>
          </a:p>
        </p:txBody>
      </p:sp>
      <p:sp>
        <p:nvSpPr>
          <p:cNvPr name="Freeform 9" id="9"/>
          <p:cNvSpPr/>
          <p:nvPr/>
        </p:nvSpPr>
        <p:spPr>
          <a:xfrm flipH="false" flipV="false" rot="0">
            <a:off x="4283793" y="2683593"/>
            <a:ext cx="3100102" cy="1600581"/>
          </a:xfrm>
          <a:custGeom>
            <a:avLst/>
            <a:gdLst/>
            <a:ahLst/>
            <a:cxnLst/>
            <a:rect r="r" b="b" t="t" l="l"/>
            <a:pathLst>
              <a:path h="1600581" w="3100102">
                <a:moveTo>
                  <a:pt x="0" y="0"/>
                </a:moveTo>
                <a:lnTo>
                  <a:pt x="3100101" y="0"/>
                </a:lnTo>
                <a:lnTo>
                  <a:pt x="3100101" y="1600581"/>
                </a:lnTo>
                <a:lnTo>
                  <a:pt x="0" y="160058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0" id="10"/>
          <p:cNvSpPr txBox="true"/>
          <p:nvPr/>
        </p:nvSpPr>
        <p:spPr>
          <a:xfrm rot="0">
            <a:off x="4297680" y="2898648"/>
            <a:ext cx="3072384" cy="548640"/>
          </a:xfrm>
          <a:prstGeom prst="rect">
            <a:avLst/>
          </a:prstGeom>
        </p:spPr>
        <p:txBody>
          <a:bodyPr anchor="t" rtlCol="false" tIns="0" lIns="0" bIns="0" rIns="0">
            <a:spAutoFit/>
          </a:bodyPr>
          <a:lstStyle/>
          <a:p>
            <a:pPr algn="ctr">
              <a:lnSpc>
                <a:spcPts val="3630"/>
              </a:lnSpc>
            </a:pPr>
            <a:r>
              <a:rPr lang="en-US" sz="3300" b="true">
                <a:solidFill>
                  <a:srgbClr val="1E40AF"/>
                </a:solidFill>
                <a:latin typeface="Poppins Bold"/>
                <a:ea typeface="Poppins Bold"/>
                <a:cs typeface="Poppins Bold"/>
                <a:sym typeface="Poppins Bold"/>
              </a:rPr>
              <a:t>19.8 – 32.2 s</a:t>
            </a:r>
          </a:p>
        </p:txBody>
      </p:sp>
      <p:sp>
        <p:nvSpPr>
          <p:cNvPr name="TextBox 11" id="11"/>
          <p:cNvSpPr txBox="true"/>
          <p:nvPr/>
        </p:nvSpPr>
        <p:spPr>
          <a:xfrm rot="0">
            <a:off x="4443984" y="3555492"/>
            <a:ext cx="2779776" cy="495300"/>
          </a:xfrm>
          <a:prstGeom prst="rect">
            <a:avLst/>
          </a:prstGeom>
        </p:spPr>
        <p:txBody>
          <a:bodyPr anchor="t" rtlCol="false" tIns="0" lIns="0" bIns="0" rIns="0">
            <a:spAutoFit/>
          </a:bodyPr>
          <a:lstStyle/>
          <a:p>
            <a:pPr algn="ctr">
              <a:lnSpc>
                <a:spcPts val="1875"/>
              </a:lnSpc>
            </a:pPr>
            <a:r>
              <a:rPr lang="en-US" sz="1500">
                <a:solidFill>
                  <a:srgbClr val="5A6170"/>
                </a:solidFill>
                <a:latin typeface="Poppins"/>
                <a:ea typeface="Poppins"/>
                <a:cs typeface="Poppins"/>
                <a:sym typeface="Poppins"/>
              </a:rPr>
              <a:t>fastest and worst case</a:t>
            </a:r>
          </a:p>
        </p:txBody>
      </p:sp>
      <p:sp>
        <p:nvSpPr>
          <p:cNvPr name="Freeform 12" id="12"/>
          <p:cNvSpPr/>
          <p:nvPr/>
        </p:nvSpPr>
        <p:spPr>
          <a:xfrm flipH="false" flipV="false" rot="0">
            <a:off x="7557345" y="2683593"/>
            <a:ext cx="3100102" cy="1600581"/>
          </a:xfrm>
          <a:custGeom>
            <a:avLst/>
            <a:gdLst/>
            <a:ahLst/>
            <a:cxnLst/>
            <a:rect r="r" b="b" t="t" l="l"/>
            <a:pathLst>
              <a:path h="1600581" w="3100102">
                <a:moveTo>
                  <a:pt x="0" y="0"/>
                </a:moveTo>
                <a:lnTo>
                  <a:pt x="3100101" y="0"/>
                </a:lnTo>
                <a:lnTo>
                  <a:pt x="3100101" y="1600581"/>
                </a:lnTo>
                <a:lnTo>
                  <a:pt x="0" y="160058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3" id="13"/>
          <p:cNvSpPr txBox="true"/>
          <p:nvPr/>
        </p:nvSpPr>
        <p:spPr>
          <a:xfrm rot="0">
            <a:off x="7571232" y="2898648"/>
            <a:ext cx="3072384" cy="548640"/>
          </a:xfrm>
          <a:prstGeom prst="rect">
            <a:avLst/>
          </a:prstGeom>
        </p:spPr>
        <p:txBody>
          <a:bodyPr anchor="t" rtlCol="false" tIns="0" lIns="0" bIns="0" rIns="0">
            <a:spAutoFit/>
          </a:bodyPr>
          <a:lstStyle/>
          <a:p>
            <a:pPr algn="ctr">
              <a:lnSpc>
                <a:spcPts val="3630"/>
              </a:lnSpc>
            </a:pPr>
            <a:r>
              <a:rPr lang="en-US" sz="3300" b="true">
                <a:solidFill>
                  <a:srgbClr val="1E40AF"/>
                </a:solidFill>
                <a:latin typeface="Poppins Bold"/>
                <a:ea typeface="Poppins Bold"/>
                <a:cs typeface="Poppins Bold"/>
                <a:sym typeface="Poppins Bold"/>
              </a:rPr>
              <a:t>&lt; 45 s</a:t>
            </a:r>
          </a:p>
        </p:txBody>
      </p:sp>
      <p:sp>
        <p:nvSpPr>
          <p:cNvPr name="TextBox 14" id="14"/>
          <p:cNvSpPr txBox="true"/>
          <p:nvPr/>
        </p:nvSpPr>
        <p:spPr>
          <a:xfrm rot="0">
            <a:off x="7717536" y="3555492"/>
            <a:ext cx="2779776" cy="495300"/>
          </a:xfrm>
          <a:prstGeom prst="rect">
            <a:avLst/>
          </a:prstGeom>
        </p:spPr>
        <p:txBody>
          <a:bodyPr anchor="t" rtlCol="false" tIns="0" lIns="0" bIns="0" rIns="0">
            <a:spAutoFit/>
          </a:bodyPr>
          <a:lstStyle/>
          <a:p>
            <a:pPr algn="ctr">
              <a:lnSpc>
                <a:spcPts val="1875"/>
              </a:lnSpc>
            </a:pPr>
            <a:r>
              <a:rPr lang="en-US" sz="1500">
                <a:solidFill>
                  <a:srgbClr val="5A6170"/>
                </a:solidFill>
                <a:latin typeface="Poppins"/>
                <a:ea typeface="Poppins"/>
                <a:cs typeface="Poppins"/>
                <a:sym typeface="Poppins"/>
              </a:rPr>
              <a:t>the objective</a:t>
            </a:r>
          </a:p>
        </p:txBody>
      </p:sp>
      <p:sp>
        <p:nvSpPr>
          <p:cNvPr name="Freeform 15" id="15"/>
          <p:cNvSpPr/>
          <p:nvPr/>
        </p:nvSpPr>
        <p:spPr>
          <a:xfrm flipH="false" flipV="false" rot="0">
            <a:off x="10830897" y="2683593"/>
            <a:ext cx="3100102" cy="1600581"/>
          </a:xfrm>
          <a:custGeom>
            <a:avLst/>
            <a:gdLst/>
            <a:ahLst/>
            <a:cxnLst/>
            <a:rect r="r" b="b" t="t" l="l"/>
            <a:pathLst>
              <a:path h="1600581" w="3100102">
                <a:moveTo>
                  <a:pt x="0" y="0"/>
                </a:moveTo>
                <a:lnTo>
                  <a:pt x="3100101" y="0"/>
                </a:lnTo>
                <a:lnTo>
                  <a:pt x="3100101" y="1600581"/>
                </a:lnTo>
                <a:lnTo>
                  <a:pt x="0" y="160058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6" id="16"/>
          <p:cNvSpPr txBox="true"/>
          <p:nvPr/>
        </p:nvSpPr>
        <p:spPr>
          <a:xfrm rot="0">
            <a:off x="10844784" y="2898648"/>
            <a:ext cx="3072384" cy="548640"/>
          </a:xfrm>
          <a:prstGeom prst="rect">
            <a:avLst/>
          </a:prstGeom>
        </p:spPr>
        <p:txBody>
          <a:bodyPr anchor="t" rtlCol="false" tIns="0" lIns="0" bIns="0" rIns="0">
            <a:spAutoFit/>
          </a:bodyPr>
          <a:lstStyle/>
          <a:p>
            <a:pPr algn="ctr">
              <a:lnSpc>
                <a:spcPts val="3630"/>
              </a:lnSpc>
            </a:pPr>
            <a:r>
              <a:rPr lang="en-US" sz="3300" b="true">
                <a:solidFill>
                  <a:srgbClr val="1E40AF"/>
                </a:solidFill>
                <a:latin typeface="Poppins Bold"/>
                <a:ea typeface="Poppins Bold"/>
                <a:cs typeface="Poppins Bold"/>
                <a:sym typeface="Poppins Bold"/>
              </a:rPr>
              <a:t>12.57 s</a:t>
            </a:r>
          </a:p>
        </p:txBody>
      </p:sp>
      <p:sp>
        <p:nvSpPr>
          <p:cNvPr name="TextBox 17" id="17"/>
          <p:cNvSpPr txBox="true"/>
          <p:nvPr/>
        </p:nvSpPr>
        <p:spPr>
          <a:xfrm rot="0">
            <a:off x="10991088" y="3555492"/>
            <a:ext cx="2779776" cy="495300"/>
          </a:xfrm>
          <a:prstGeom prst="rect">
            <a:avLst/>
          </a:prstGeom>
        </p:spPr>
        <p:txBody>
          <a:bodyPr anchor="t" rtlCol="false" tIns="0" lIns="0" bIns="0" rIns="0">
            <a:spAutoFit/>
          </a:bodyPr>
          <a:lstStyle/>
          <a:p>
            <a:pPr algn="ctr">
              <a:lnSpc>
                <a:spcPts val="1875"/>
              </a:lnSpc>
            </a:pPr>
            <a:r>
              <a:rPr lang="en-US" sz="1500">
                <a:solidFill>
                  <a:srgbClr val="5A6170"/>
                </a:solidFill>
                <a:latin typeface="Poppins"/>
                <a:ea typeface="Poppins"/>
                <a:cs typeface="Poppins"/>
                <a:sym typeface="Poppins"/>
              </a:rPr>
              <a:t>the nine fixed phases</a:t>
            </a:r>
          </a:p>
        </p:txBody>
      </p:sp>
      <p:sp>
        <p:nvSpPr>
          <p:cNvPr name="Freeform 18" id="18"/>
          <p:cNvSpPr/>
          <p:nvPr/>
        </p:nvSpPr>
        <p:spPr>
          <a:xfrm flipH="false" flipV="false" rot="0">
            <a:off x="14104449" y="2683593"/>
            <a:ext cx="3100102" cy="1600581"/>
          </a:xfrm>
          <a:custGeom>
            <a:avLst/>
            <a:gdLst/>
            <a:ahLst/>
            <a:cxnLst/>
            <a:rect r="r" b="b" t="t" l="l"/>
            <a:pathLst>
              <a:path h="1600581" w="3100102">
                <a:moveTo>
                  <a:pt x="0" y="0"/>
                </a:moveTo>
                <a:lnTo>
                  <a:pt x="3100101" y="0"/>
                </a:lnTo>
                <a:lnTo>
                  <a:pt x="3100101" y="1600581"/>
                </a:lnTo>
                <a:lnTo>
                  <a:pt x="0" y="160058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9" id="19"/>
          <p:cNvSpPr txBox="true"/>
          <p:nvPr/>
        </p:nvSpPr>
        <p:spPr>
          <a:xfrm rot="0">
            <a:off x="14118336" y="2898648"/>
            <a:ext cx="3072384" cy="548640"/>
          </a:xfrm>
          <a:prstGeom prst="rect">
            <a:avLst/>
          </a:prstGeom>
        </p:spPr>
        <p:txBody>
          <a:bodyPr anchor="t" rtlCol="false" tIns="0" lIns="0" bIns="0" rIns="0">
            <a:spAutoFit/>
          </a:bodyPr>
          <a:lstStyle/>
          <a:p>
            <a:pPr algn="ctr">
              <a:lnSpc>
                <a:spcPts val="3630"/>
              </a:lnSpc>
            </a:pPr>
            <a:r>
              <a:rPr lang="en-US" sz="3300" b="true">
                <a:solidFill>
                  <a:srgbClr val="1E40AF"/>
                </a:solidFill>
                <a:latin typeface="Poppins Bold"/>
                <a:ea typeface="Poppins Bold"/>
                <a:cs typeface="Poppins Bold"/>
                <a:sym typeface="Poppins Bold"/>
              </a:rPr>
              <a:t>0.18 s</a:t>
            </a:r>
          </a:p>
        </p:txBody>
      </p:sp>
      <p:sp>
        <p:nvSpPr>
          <p:cNvPr name="TextBox 20" id="20"/>
          <p:cNvSpPr txBox="true"/>
          <p:nvPr/>
        </p:nvSpPr>
        <p:spPr>
          <a:xfrm rot="0">
            <a:off x="14264640" y="3555492"/>
            <a:ext cx="2779776" cy="495300"/>
          </a:xfrm>
          <a:prstGeom prst="rect">
            <a:avLst/>
          </a:prstGeom>
        </p:spPr>
        <p:txBody>
          <a:bodyPr anchor="t" rtlCol="false" tIns="0" lIns="0" bIns="0" rIns="0">
            <a:spAutoFit/>
          </a:bodyPr>
          <a:lstStyle/>
          <a:p>
            <a:pPr algn="ctr">
              <a:lnSpc>
                <a:spcPts val="1875"/>
              </a:lnSpc>
            </a:pPr>
            <a:r>
              <a:rPr lang="en-US" sz="1500">
                <a:solidFill>
                  <a:srgbClr val="5A6170"/>
                </a:solidFill>
                <a:latin typeface="Poppins"/>
                <a:ea typeface="Poppins"/>
                <a:cs typeface="Poppins"/>
                <a:sym typeface="Poppins"/>
              </a:rPr>
              <a:t>their standard deviation</a:t>
            </a:r>
          </a:p>
        </p:txBody>
      </p:sp>
      <p:sp>
        <p:nvSpPr>
          <p:cNvPr name="Freeform 21" id="21"/>
          <p:cNvSpPr/>
          <p:nvPr/>
        </p:nvSpPr>
        <p:spPr>
          <a:xfrm flipH="false" flipV="false" rot="0">
            <a:off x="1010241" y="4283793"/>
            <a:ext cx="16267462" cy="3731038"/>
          </a:xfrm>
          <a:custGeom>
            <a:avLst/>
            <a:gdLst/>
            <a:ahLst/>
            <a:cxnLst/>
            <a:rect r="r" b="b" t="t" l="l"/>
            <a:pathLst>
              <a:path h="3731038" w="16267462">
                <a:moveTo>
                  <a:pt x="0" y="0"/>
                </a:moveTo>
                <a:lnTo>
                  <a:pt x="16267461" y="0"/>
                </a:lnTo>
                <a:lnTo>
                  <a:pt x="16267461" y="3731037"/>
                </a:lnTo>
                <a:lnTo>
                  <a:pt x="0" y="373103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2" id="22"/>
          <p:cNvSpPr txBox="true"/>
          <p:nvPr/>
        </p:nvSpPr>
        <p:spPr>
          <a:xfrm rot="0">
            <a:off x="1527048" y="4515612"/>
            <a:ext cx="10972800" cy="495300"/>
          </a:xfrm>
          <a:prstGeom prst="rect">
            <a:avLst/>
          </a:prstGeom>
        </p:spPr>
        <p:txBody>
          <a:bodyPr anchor="t" rtlCol="false" tIns="0" lIns="0" bIns="0" rIns="0">
            <a:spAutoFit/>
          </a:bodyPr>
          <a:lstStyle/>
          <a:p>
            <a:pPr algn="l">
              <a:lnSpc>
                <a:spcPts val="2279"/>
              </a:lnSpc>
            </a:pPr>
            <a:r>
              <a:rPr lang="en-US" sz="1899" b="true">
                <a:solidFill>
                  <a:srgbClr val="000000"/>
                </a:solidFill>
                <a:latin typeface="Poppins Bold"/>
                <a:ea typeface="Poppins Bold"/>
                <a:cs typeface="Poppins Bold"/>
                <a:sym typeface="Poppins Bold"/>
              </a:rPr>
              <a:t>Mean duration of each build phase, over sixteen builds  (seconds)</a:t>
            </a:r>
          </a:p>
        </p:txBody>
      </p:sp>
      <p:sp>
        <p:nvSpPr>
          <p:cNvPr name="TextBox 23" id="23"/>
          <p:cNvSpPr txBox="true"/>
          <p:nvPr/>
        </p:nvSpPr>
        <p:spPr>
          <a:xfrm rot="0">
            <a:off x="1527048" y="4917948"/>
            <a:ext cx="10972800" cy="403860"/>
          </a:xfrm>
          <a:prstGeom prst="rect">
            <a:avLst/>
          </a:prstGeom>
        </p:spPr>
        <p:txBody>
          <a:bodyPr anchor="t" rtlCol="false" tIns="0" lIns="0" bIns="0" rIns="0">
            <a:spAutoFit/>
          </a:bodyPr>
          <a:lstStyle/>
          <a:p>
            <a:pPr algn="l">
              <a:lnSpc>
                <a:spcPts val="1800"/>
              </a:lnSpc>
            </a:pPr>
            <a:r>
              <a:rPr lang="en-US" sz="1500">
                <a:solidFill>
                  <a:srgbClr val="5A6170"/>
                </a:solidFill>
                <a:latin typeface="Poppins"/>
                <a:ea typeface="Poppins"/>
                <a:cs typeface="Poppins"/>
                <a:sym typeface="Poppins"/>
              </a:rPr>
              <a:t>Light bar = minimum to maximum across all sixteen  ·  solid bar = mean</a:t>
            </a:r>
          </a:p>
        </p:txBody>
      </p:sp>
      <p:grpSp>
        <p:nvGrpSpPr>
          <p:cNvPr name="Group 24" id="24"/>
          <p:cNvGrpSpPr/>
          <p:nvPr/>
        </p:nvGrpSpPr>
        <p:grpSpPr>
          <a:xfrm rot="0">
            <a:off x="1709928" y="7268623"/>
            <a:ext cx="786384" cy="92297"/>
            <a:chOff x="0" y="0"/>
            <a:chExt cx="1048512" cy="123063"/>
          </a:xfrm>
        </p:grpSpPr>
        <p:sp>
          <p:nvSpPr>
            <p:cNvPr name="Freeform 25" id="25"/>
            <p:cNvSpPr/>
            <p:nvPr/>
          </p:nvSpPr>
          <p:spPr>
            <a:xfrm flipH="false" flipV="false" rot="0">
              <a:off x="0" y="0"/>
              <a:ext cx="1048512" cy="123063"/>
            </a:xfrm>
            <a:custGeom>
              <a:avLst/>
              <a:gdLst/>
              <a:ahLst/>
              <a:cxnLst/>
              <a:rect r="r" b="b" t="t" l="l"/>
              <a:pathLst>
                <a:path h="123063" w="1048512">
                  <a:moveTo>
                    <a:pt x="0" y="0"/>
                  </a:moveTo>
                  <a:lnTo>
                    <a:pt x="1048512" y="0"/>
                  </a:lnTo>
                  <a:lnTo>
                    <a:pt x="1048512" y="123063"/>
                  </a:lnTo>
                  <a:lnTo>
                    <a:pt x="0" y="123063"/>
                  </a:lnTo>
                  <a:close/>
                </a:path>
              </a:pathLst>
            </a:custGeom>
            <a:solidFill>
              <a:srgbClr val="1E40AF"/>
            </a:solidFill>
          </p:spPr>
        </p:sp>
      </p:grpSp>
      <p:sp>
        <p:nvSpPr>
          <p:cNvPr name="TextBox 26" id="26"/>
          <p:cNvSpPr txBox="true"/>
          <p:nvPr/>
        </p:nvSpPr>
        <p:spPr>
          <a:xfrm rot="0">
            <a:off x="1563624" y="7395972"/>
            <a:ext cx="1078992"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1</a:t>
            </a:r>
          </a:p>
        </p:txBody>
      </p:sp>
      <p:sp>
        <p:nvSpPr>
          <p:cNvPr name="TextBox 27" id="27"/>
          <p:cNvSpPr txBox="true"/>
          <p:nvPr/>
        </p:nvSpPr>
        <p:spPr>
          <a:xfrm rot="0">
            <a:off x="1527048" y="6901339"/>
            <a:ext cx="1152144" cy="403860"/>
          </a:xfrm>
          <a:prstGeom prst="rect">
            <a:avLst/>
          </a:prstGeom>
        </p:spPr>
        <p:txBody>
          <a:bodyPr anchor="t" rtlCol="false" tIns="0" lIns="0" bIns="0" rIns="0">
            <a:spAutoFit/>
          </a:bodyPr>
          <a:lstStyle/>
          <a:p>
            <a:pPr algn="ctr">
              <a:lnSpc>
                <a:spcPts val="1620"/>
              </a:lnSpc>
            </a:pPr>
            <a:r>
              <a:rPr lang="en-US" sz="1350" b="true">
                <a:solidFill>
                  <a:srgbClr val="16308A"/>
                </a:solidFill>
                <a:latin typeface="Poppins Bold"/>
                <a:ea typeface="Poppins Bold"/>
                <a:cs typeface="Poppins Bold"/>
                <a:sym typeface="Poppins Bold"/>
              </a:rPr>
              <a:t>0.42</a:t>
            </a:r>
          </a:p>
        </p:txBody>
      </p:sp>
      <p:grpSp>
        <p:nvGrpSpPr>
          <p:cNvPr name="Group 28" id="28"/>
          <p:cNvGrpSpPr/>
          <p:nvPr/>
        </p:nvGrpSpPr>
        <p:grpSpPr>
          <a:xfrm rot="0">
            <a:off x="2799893" y="7233456"/>
            <a:ext cx="786384" cy="127444"/>
            <a:chOff x="0" y="0"/>
            <a:chExt cx="1048512" cy="169926"/>
          </a:xfrm>
        </p:grpSpPr>
        <p:sp>
          <p:nvSpPr>
            <p:cNvPr name="Freeform 29" id="29"/>
            <p:cNvSpPr/>
            <p:nvPr/>
          </p:nvSpPr>
          <p:spPr>
            <a:xfrm flipH="false" flipV="false" rot="0">
              <a:off x="0" y="0"/>
              <a:ext cx="1048512" cy="169926"/>
            </a:xfrm>
            <a:custGeom>
              <a:avLst/>
              <a:gdLst/>
              <a:ahLst/>
              <a:cxnLst/>
              <a:rect r="r" b="b" t="t" l="l"/>
              <a:pathLst>
                <a:path h="169926" w="1048512">
                  <a:moveTo>
                    <a:pt x="0" y="0"/>
                  </a:moveTo>
                  <a:lnTo>
                    <a:pt x="1048512" y="0"/>
                  </a:lnTo>
                  <a:lnTo>
                    <a:pt x="1048512" y="169926"/>
                  </a:lnTo>
                  <a:lnTo>
                    <a:pt x="0" y="169926"/>
                  </a:lnTo>
                  <a:close/>
                </a:path>
              </a:pathLst>
            </a:custGeom>
            <a:solidFill>
              <a:srgbClr val="1E40AF"/>
            </a:solidFill>
          </p:spPr>
        </p:sp>
      </p:grpSp>
      <p:sp>
        <p:nvSpPr>
          <p:cNvPr name="TextBox 30" id="30"/>
          <p:cNvSpPr txBox="true"/>
          <p:nvPr/>
        </p:nvSpPr>
        <p:spPr>
          <a:xfrm rot="0">
            <a:off x="2653589" y="7395972"/>
            <a:ext cx="1078992"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2</a:t>
            </a:r>
          </a:p>
        </p:txBody>
      </p:sp>
      <p:sp>
        <p:nvSpPr>
          <p:cNvPr name="TextBox 31" id="31"/>
          <p:cNvSpPr txBox="true"/>
          <p:nvPr/>
        </p:nvSpPr>
        <p:spPr>
          <a:xfrm rot="0">
            <a:off x="2617013" y="6866172"/>
            <a:ext cx="1152144" cy="403860"/>
          </a:xfrm>
          <a:prstGeom prst="rect">
            <a:avLst/>
          </a:prstGeom>
        </p:spPr>
        <p:txBody>
          <a:bodyPr anchor="t" rtlCol="false" tIns="0" lIns="0" bIns="0" rIns="0">
            <a:spAutoFit/>
          </a:bodyPr>
          <a:lstStyle/>
          <a:p>
            <a:pPr algn="ctr">
              <a:lnSpc>
                <a:spcPts val="1620"/>
              </a:lnSpc>
            </a:pPr>
            <a:r>
              <a:rPr lang="en-US" sz="1350" b="true">
                <a:solidFill>
                  <a:srgbClr val="16308A"/>
                </a:solidFill>
                <a:latin typeface="Poppins Bold"/>
                <a:ea typeface="Poppins Bold"/>
                <a:cs typeface="Poppins Bold"/>
                <a:sym typeface="Poppins Bold"/>
              </a:rPr>
              <a:t>0.58</a:t>
            </a:r>
          </a:p>
        </p:txBody>
      </p:sp>
      <p:grpSp>
        <p:nvGrpSpPr>
          <p:cNvPr name="Group 32" id="32"/>
          <p:cNvGrpSpPr/>
          <p:nvPr/>
        </p:nvGrpSpPr>
        <p:grpSpPr>
          <a:xfrm rot="0">
            <a:off x="3889858" y="7270823"/>
            <a:ext cx="786384" cy="90107"/>
            <a:chOff x="0" y="0"/>
            <a:chExt cx="1048512" cy="120142"/>
          </a:xfrm>
        </p:grpSpPr>
        <p:sp>
          <p:nvSpPr>
            <p:cNvPr name="Freeform 33" id="33"/>
            <p:cNvSpPr/>
            <p:nvPr/>
          </p:nvSpPr>
          <p:spPr>
            <a:xfrm flipH="false" flipV="false" rot="0">
              <a:off x="0" y="0"/>
              <a:ext cx="1048512" cy="120142"/>
            </a:xfrm>
            <a:custGeom>
              <a:avLst/>
              <a:gdLst/>
              <a:ahLst/>
              <a:cxnLst/>
              <a:rect r="r" b="b" t="t" l="l"/>
              <a:pathLst>
                <a:path h="120142" w="1048512">
                  <a:moveTo>
                    <a:pt x="0" y="0"/>
                  </a:moveTo>
                  <a:lnTo>
                    <a:pt x="1048512" y="0"/>
                  </a:lnTo>
                  <a:lnTo>
                    <a:pt x="1048512" y="120142"/>
                  </a:lnTo>
                  <a:lnTo>
                    <a:pt x="0" y="120142"/>
                  </a:lnTo>
                  <a:close/>
                </a:path>
              </a:pathLst>
            </a:custGeom>
            <a:solidFill>
              <a:srgbClr val="1E40AF"/>
            </a:solidFill>
          </p:spPr>
        </p:sp>
      </p:grpSp>
      <p:sp>
        <p:nvSpPr>
          <p:cNvPr name="TextBox 34" id="34"/>
          <p:cNvSpPr txBox="true"/>
          <p:nvPr/>
        </p:nvSpPr>
        <p:spPr>
          <a:xfrm rot="0">
            <a:off x="3743554" y="7395972"/>
            <a:ext cx="1078992"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3</a:t>
            </a:r>
          </a:p>
        </p:txBody>
      </p:sp>
      <p:sp>
        <p:nvSpPr>
          <p:cNvPr name="TextBox 35" id="35"/>
          <p:cNvSpPr txBox="true"/>
          <p:nvPr/>
        </p:nvSpPr>
        <p:spPr>
          <a:xfrm rot="0">
            <a:off x="3706978" y="6903539"/>
            <a:ext cx="1152144" cy="403860"/>
          </a:xfrm>
          <a:prstGeom prst="rect">
            <a:avLst/>
          </a:prstGeom>
        </p:spPr>
        <p:txBody>
          <a:bodyPr anchor="t" rtlCol="false" tIns="0" lIns="0" bIns="0" rIns="0">
            <a:spAutoFit/>
          </a:bodyPr>
          <a:lstStyle/>
          <a:p>
            <a:pPr algn="ctr">
              <a:lnSpc>
                <a:spcPts val="1620"/>
              </a:lnSpc>
            </a:pPr>
            <a:r>
              <a:rPr lang="en-US" sz="1350" b="true">
                <a:solidFill>
                  <a:srgbClr val="16308A"/>
                </a:solidFill>
                <a:latin typeface="Poppins Bold"/>
                <a:ea typeface="Poppins Bold"/>
                <a:cs typeface="Poppins Bold"/>
                <a:sym typeface="Poppins Bold"/>
              </a:rPr>
              <a:t>0.41</a:t>
            </a:r>
          </a:p>
        </p:txBody>
      </p:sp>
      <p:grpSp>
        <p:nvGrpSpPr>
          <p:cNvPr name="Group 36" id="36"/>
          <p:cNvGrpSpPr/>
          <p:nvPr/>
        </p:nvGrpSpPr>
        <p:grpSpPr>
          <a:xfrm rot="0">
            <a:off x="4979822" y="7156552"/>
            <a:ext cx="786384" cy="204406"/>
            <a:chOff x="0" y="0"/>
            <a:chExt cx="1048512" cy="272542"/>
          </a:xfrm>
        </p:grpSpPr>
        <p:sp>
          <p:nvSpPr>
            <p:cNvPr name="Freeform 37" id="37"/>
            <p:cNvSpPr/>
            <p:nvPr/>
          </p:nvSpPr>
          <p:spPr>
            <a:xfrm flipH="false" flipV="false" rot="0">
              <a:off x="0" y="0"/>
              <a:ext cx="1048512" cy="272542"/>
            </a:xfrm>
            <a:custGeom>
              <a:avLst/>
              <a:gdLst/>
              <a:ahLst/>
              <a:cxnLst/>
              <a:rect r="r" b="b" t="t" l="l"/>
              <a:pathLst>
                <a:path h="272542" w="1048512">
                  <a:moveTo>
                    <a:pt x="0" y="0"/>
                  </a:moveTo>
                  <a:lnTo>
                    <a:pt x="1048512" y="0"/>
                  </a:lnTo>
                  <a:lnTo>
                    <a:pt x="1048512" y="272542"/>
                  </a:lnTo>
                  <a:lnTo>
                    <a:pt x="0" y="272542"/>
                  </a:lnTo>
                  <a:close/>
                </a:path>
              </a:pathLst>
            </a:custGeom>
            <a:solidFill>
              <a:srgbClr val="1E40AF"/>
            </a:solidFill>
          </p:spPr>
        </p:sp>
      </p:grpSp>
      <p:sp>
        <p:nvSpPr>
          <p:cNvPr name="TextBox 38" id="38"/>
          <p:cNvSpPr txBox="true"/>
          <p:nvPr/>
        </p:nvSpPr>
        <p:spPr>
          <a:xfrm rot="0">
            <a:off x="4833518" y="7395972"/>
            <a:ext cx="1078992"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4</a:t>
            </a:r>
          </a:p>
        </p:txBody>
      </p:sp>
      <p:sp>
        <p:nvSpPr>
          <p:cNvPr name="TextBox 39" id="39"/>
          <p:cNvSpPr txBox="true"/>
          <p:nvPr/>
        </p:nvSpPr>
        <p:spPr>
          <a:xfrm rot="0">
            <a:off x="4796942" y="6789268"/>
            <a:ext cx="1152144" cy="403860"/>
          </a:xfrm>
          <a:prstGeom prst="rect">
            <a:avLst/>
          </a:prstGeom>
        </p:spPr>
        <p:txBody>
          <a:bodyPr anchor="t" rtlCol="false" tIns="0" lIns="0" bIns="0" rIns="0">
            <a:spAutoFit/>
          </a:bodyPr>
          <a:lstStyle/>
          <a:p>
            <a:pPr algn="ctr">
              <a:lnSpc>
                <a:spcPts val="1620"/>
              </a:lnSpc>
            </a:pPr>
            <a:r>
              <a:rPr lang="en-US" sz="1350" b="true">
                <a:solidFill>
                  <a:srgbClr val="16308A"/>
                </a:solidFill>
                <a:latin typeface="Poppins Bold"/>
                <a:ea typeface="Poppins Bold"/>
                <a:cs typeface="Poppins Bold"/>
                <a:sym typeface="Poppins Bold"/>
              </a:rPr>
              <a:t>0.93</a:t>
            </a:r>
          </a:p>
        </p:txBody>
      </p:sp>
      <p:grpSp>
        <p:nvGrpSpPr>
          <p:cNvPr name="Group 40" id="40"/>
          <p:cNvGrpSpPr/>
          <p:nvPr/>
        </p:nvGrpSpPr>
        <p:grpSpPr>
          <a:xfrm rot="0">
            <a:off x="6069787" y="6721431"/>
            <a:ext cx="786384" cy="639508"/>
            <a:chOff x="0" y="0"/>
            <a:chExt cx="1048512" cy="852678"/>
          </a:xfrm>
        </p:grpSpPr>
        <p:sp>
          <p:nvSpPr>
            <p:cNvPr name="Freeform 41" id="41"/>
            <p:cNvSpPr/>
            <p:nvPr/>
          </p:nvSpPr>
          <p:spPr>
            <a:xfrm flipH="false" flipV="false" rot="0">
              <a:off x="0" y="0"/>
              <a:ext cx="1048512" cy="852678"/>
            </a:xfrm>
            <a:custGeom>
              <a:avLst/>
              <a:gdLst/>
              <a:ahLst/>
              <a:cxnLst/>
              <a:rect r="r" b="b" t="t" l="l"/>
              <a:pathLst>
                <a:path h="852678" w="1048512">
                  <a:moveTo>
                    <a:pt x="0" y="0"/>
                  </a:moveTo>
                  <a:lnTo>
                    <a:pt x="1048512" y="0"/>
                  </a:lnTo>
                  <a:lnTo>
                    <a:pt x="1048512" y="852678"/>
                  </a:lnTo>
                  <a:lnTo>
                    <a:pt x="0" y="852678"/>
                  </a:lnTo>
                  <a:close/>
                </a:path>
              </a:pathLst>
            </a:custGeom>
            <a:solidFill>
              <a:srgbClr val="1E40AF"/>
            </a:solidFill>
          </p:spPr>
        </p:sp>
      </p:grpSp>
      <p:sp>
        <p:nvSpPr>
          <p:cNvPr name="TextBox 42" id="42"/>
          <p:cNvSpPr txBox="true"/>
          <p:nvPr/>
        </p:nvSpPr>
        <p:spPr>
          <a:xfrm rot="0">
            <a:off x="5923483" y="7395972"/>
            <a:ext cx="1078992"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5</a:t>
            </a:r>
          </a:p>
        </p:txBody>
      </p:sp>
      <p:sp>
        <p:nvSpPr>
          <p:cNvPr name="TextBox 43" id="43"/>
          <p:cNvSpPr txBox="true"/>
          <p:nvPr/>
        </p:nvSpPr>
        <p:spPr>
          <a:xfrm rot="0">
            <a:off x="5886907" y="6354147"/>
            <a:ext cx="1152144" cy="403860"/>
          </a:xfrm>
          <a:prstGeom prst="rect">
            <a:avLst/>
          </a:prstGeom>
        </p:spPr>
        <p:txBody>
          <a:bodyPr anchor="t" rtlCol="false" tIns="0" lIns="0" bIns="0" rIns="0">
            <a:spAutoFit/>
          </a:bodyPr>
          <a:lstStyle/>
          <a:p>
            <a:pPr algn="ctr">
              <a:lnSpc>
                <a:spcPts val="1620"/>
              </a:lnSpc>
            </a:pPr>
            <a:r>
              <a:rPr lang="en-US" sz="1350" b="true">
                <a:solidFill>
                  <a:srgbClr val="16308A"/>
                </a:solidFill>
                <a:latin typeface="Poppins Bold"/>
                <a:ea typeface="Poppins Bold"/>
                <a:cs typeface="Poppins Bold"/>
                <a:sym typeface="Poppins Bold"/>
              </a:rPr>
              <a:t>2.91</a:t>
            </a:r>
          </a:p>
        </p:txBody>
      </p:sp>
      <p:grpSp>
        <p:nvGrpSpPr>
          <p:cNvPr name="Group 44" id="44"/>
          <p:cNvGrpSpPr/>
          <p:nvPr/>
        </p:nvGrpSpPr>
        <p:grpSpPr>
          <a:xfrm rot="0">
            <a:off x="7159752" y="7152151"/>
            <a:ext cx="786384" cy="208788"/>
            <a:chOff x="0" y="0"/>
            <a:chExt cx="1048512" cy="278384"/>
          </a:xfrm>
        </p:grpSpPr>
        <p:sp>
          <p:nvSpPr>
            <p:cNvPr name="Freeform 45" id="45"/>
            <p:cNvSpPr/>
            <p:nvPr/>
          </p:nvSpPr>
          <p:spPr>
            <a:xfrm flipH="false" flipV="false" rot="0">
              <a:off x="0" y="0"/>
              <a:ext cx="1048512" cy="278384"/>
            </a:xfrm>
            <a:custGeom>
              <a:avLst/>
              <a:gdLst/>
              <a:ahLst/>
              <a:cxnLst/>
              <a:rect r="r" b="b" t="t" l="l"/>
              <a:pathLst>
                <a:path h="278384" w="1048512">
                  <a:moveTo>
                    <a:pt x="0" y="0"/>
                  </a:moveTo>
                  <a:lnTo>
                    <a:pt x="1048512" y="0"/>
                  </a:lnTo>
                  <a:lnTo>
                    <a:pt x="1048512" y="278384"/>
                  </a:lnTo>
                  <a:lnTo>
                    <a:pt x="0" y="278384"/>
                  </a:lnTo>
                  <a:close/>
                </a:path>
              </a:pathLst>
            </a:custGeom>
            <a:solidFill>
              <a:srgbClr val="1E40AF"/>
            </a:solidFill>
          </p:spPr>
        </p:sp>
      </p:grpSp>
      <p:sp>
        <p:nvSpPr>
          <p:cNvPr name="TextBox 46" id="46"/>
          <p:cNvSpPr txBox="true"/>
          <p:nvPr/>
        </p:nvSpPr>
        <p:spPr>
          <a:xfrm rot="0">
            <a:off x="7013448" y="7395972"/>
            <a:ext cx="1078992"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6</a:t>
            </a:r>
          </a:p>
        </p:txBody>
      </p:sp>
      <p:sp>
        <p:nvSpPr>
          <p:cNvPr name="TextBox 47" id="47"/>
          <p:cNvSpPr txBox="true"/>
          <p:nvPr/>
        </p:nvSpPr>
        <p:spPr>
          <a:xfrm rot="0">
            <a:off x="6976872" y="6784867"/>
            <a:ext cx="1152144" cy="403860"/>
          </a:xfrm>
          <a:prstGeom prst="rect">
            <a:avLst/>
          </a:prstGeom>
        </p:spPr>
        <p:txBody>
          <a:bodyPr anchor="t" rtlCol="false" tIns="0" lIns="0" bIns="0" rIns="0">
            <a:spAutoFit/>
          </a:bodyPr>
          <a:lstStyle/>
          <a:p>
            <a:pPr algn="ctr">
              <a:lnSpc>
                <a:spcPts val="1620"/>
              </a:lnSpc>
            </a:pPr>
            <a:r>
              <a:rPr lang="en-US" sz="1350" b="true">
                <a:solidFill>
                  <a:srgbClr val="16308A"/>
                </a:solidFill>
                <a:latin typeface="Poppins Bold"/>
                <a:ea typeface="Poppins Bold"/>
                <a:cs typeface="Poppins Bold"/>
                <a:sym typeface="Poppins Bold"/>
              </a:rPr>
              <a:t>0.95</a:t>
            </a:r>
          </a:p>
        </p:txBody>
      </p:sp>
      <p:grpSp>
        <p:nvGrpSpPr>
          <p:cNvPr name="Group 48" id="48"/>
          <p:cNvGrpSpPr/>
          <p:nvPr/>
        </p:nvGrpSpPr>
        <p:grpSpPr>
          <a:xfrm rot="0">
            <a:off x="8249717" y="6725822"/>
            <a:ext cx="786384" cy="635127"/>
            <a:chOff x="0" y="0"/>
            <a:chExt cx="1048512" cy="846836"/>
          </a:xfrm>
        </p:grpSpPr>
        <p:sp>
          <p:nvSpPr>
            <p:cNvPr name="Freeform 49" id="49"/>
            <p:cNvSpPr/>
            <p:nvPr/>
          </p:nvSpPr>
          <p:spPr>
            <a:xfrm flipH="false" flipV="false" rot="0">
              <a:off x="0" y="0"/>
              <a:ext cx="1048512" cy="846836"/>
            </a:xfrm>
            <a:custGeom>
              <a:avLst/>
              <a:gdLst/>
              <a:ahLst/>
              <a:cxnLst/>
              <a:rect r="r" b="b" t="t" l="l"/>
              <a:pathLst>
                <a:path h="846836" w="1048512">
                  <a:moveTo>
                    <a:pt x="0" y="0"/>
                  </a:moveTo>
                  <a:lnTo>
                    <a:pt x="1048512" y="0"/>
                  </a:lnTo>
                  <a:lnTo>
                    <a:pt x="1048512" y="846836"/>
                  </a:lnTo>
                  <a:lnTo>
                    <a:pt x="0" y="846836"/>
                  </a:lnTo>
                  <a:close/>
                </a:path>
              </a:pathLst>
            </a:custGeom>
            <a:solidFill>
              <a:srgbClr val="1E40AF"/>
            </a:solidFill>
          </p:spPr>
        </p:sp>
      </p:grpSp>
      <p:sp>
        <p:nvSpPr>
          <p:cNvPr name="TextBox 50" id="50"/>
          <p:cNvSpPr txBox="true"/>
          <p:nvPr/>
        </p:nvSpPr>
        <p:spPr>
          <a:xfrm rot="0">
            <a:off x="8103413" y="7395972"/>
            <a:ext cx="1078992"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7</a:t>
            </a:r>
          </a:p>
        </p:txBody>
      </p:sp>
      <p:sp>
        <p:nvSpPr>
          <p:cNvPr name="TextBox 51" id="51"/>
          <p:cNvSpPr txBox="true"/>
          <p:nvPr/>
        </p:nvSpPr>
        <p:spPr>
          <a:xfrm rot="0">
            <a:off x="8066837" y="6358538"/>
            <a:ext cx="1152144" cy="403860"/>
          </a:xfrm>
          <a:prstGeom prst="rect">
            <a:avLst/>
          </a:prstGeom>
        </p:spPr>
        <p:txBody>
          <a:bodyPr anchor="t" rtlCol="false" tIns="0" lIns="0" bIns="0" rIns="0">
            <a:spAutoFit/>
          </a:bodyPr>
          <a:lstStyle/>
          <a:p>
            <a:pPr algn="ctr">
              <a:lnSpc>
                <a:spcPts val="1620"/>
              </a:lnSpc>
            </a:pPr>
            <a:r>
              <a:rPr lang="en-US" sz="1350" b="true">
                <a:solidFill>
                  <a:srgbClr val="16308A"/>
                </a:solidFill>
                <a:latin typeface="Poppins Bold"/>
                <a:ea typeface="Poppins Bold"/>
                <a:cs typeface="Poppins Bold"/>
                <a:sym typeface="Poppins Bold"/>
              </a:rPr>
              <a:t>2.89</a:t>
            </a:r>
          </a:p>
        </p:txBody>
      </p:sp>
      <p:grpSp>
        <p:nvGrpSpPr>
          <p:cNvPr name="Group 52" id="52"/>
          <p:cNvGrpSpPr/>
          <p:nvPr/>
        </p:nvGrpSpPr>
        <p:grpSpPr>
          <a:xfrm rot="0">
            <a:off x="9339682" y="5796258"/>
            <a:ext cx="786384" cy="1239393"/>
            <a:chOff x="0" y="0"/>
            <a:chExt cx="1048512" cy="1652524"/>
          </a:xfrm>
        </p:grpSpPr>
        <p:sp>
          <p:nvSpPr>
            <p:cNvPr name="Freeform 53" id="53"/>
            <p:cNvSpPr/>
            <p:nvPr/>
          </p:nvSpPr>
          <p:spPr>
            <a:xfrm flipH="false" flipV="false" rot="0">
              <a:off x="0" y="0"/>
              <a:ext cx="1048512" cy="1652524"/>
            </a:xfrm>
            <a:custGeom>
              <a:avLst/>
              <a:gdLst/>
              <a:ahLst/>
              <a:cxnLst/>
              <a:rect r="r" b="b" t="t" l="l"/>
              <a:pathLst>
                <a:path h="1652524" w="1048512">
                  <a:moveTo>
                    <a:pt x="0" y="0"/>
                  </a:moveTo>
                  <a:lnTo>
                    <a:pt x="1048512" y="0"/>
                  </a:lnTo>
                  <a:lnTo>
                    <a:pt x="1048512" y="1652524"/>
                  </a:lnTo>
                  <a:lnTo>
                    <a:pt x="0" y="1652524"/>
                  </a:lnTo>
                  <a:close/>
                </a:path>
              </a:pathLst>
            </a:custGeom>
            <a:solidFill>
              <a:srgbClr val="C7D3F2"/>
            </a:solidFill>
          </p:spPr>
        </p:sp>
      </p:grpSp>
      <p:grpSp>
        <p:nvGrpSpPr>
          <p:cNvPr name="Group 54" id="54"/>
          <p:cNvGrpSpPr/>
          <p:nvPr/>
        </p:nvGrpSpPr>
        <p:grpSpPr>
          <a:xfrm rot="0">
            <a:off x="9339682" y="6365424"/>
            <a:ext cx="786384" cy="995458"/>
            <a:chOff x="0" y="0"/>
            <a:chExt cx="1048512" cy="1327277"/>
          </a:xfrm>
        </p:grpSpPr>
        <p:sp>
          <p:nvSpPr>
            <p:cNvPr name="Freeform 55" id="55"/>
            <p:cNvSpPr/>
            <p:nvPr/>
          </p:nvSpPr>
          <p:spPr>
            <a:xfrm flipH="false" flipV="false" rot="0">
              <a:off x="0" y="0"/>
              <a:ext cx="1048512" cy="1327277"/>
            </a:xfrm>
            <a:custGeom>
              <a:avLst/>
              <a:gdLst/>
              <a:ahLst/>
              <a:cxnLst/>
              <a:rect r="r" b="b" t="t" l="l"/>
              <a:pathLst>
                <a:path h="1327277" w="1048512">
                  <a:moveTo>
                    <a:pt x="0" y="0"/>
                  </a:moveTo>
                  <a:lnTo>
                    <a:pt x="1048512" y="0"/>
                  </a:lnTo>
                  <a:lnTo>
                    <a:pt x="1048512" y="1327277"/>
                  </a:lnTo>
                  <a:lnTo>
                    <a:pt x="0" y="1327277"/>
                  </a:lnTo>
                  <a:close/>
                </a:path>
              </a:pathLst>
            </a:custGeom>
            <a:solidFill>
              <a:srgbClr val="1E40AF"/>
            </a:solidFill>
          </p:spPr>
        </p:sp>
      </p:grpSp>
      <p:sp>
        <p:nvSpPr>
          <p:cNvPr name="TextBox 56" id="56"/>
          <p:cNvSpPr txBox="true"/>
          <p:nvPr/>
        </p:nvSpPr>
        <p:spPr>
          <a:xfrm rot="0">
            <a:off x="9193378" y="7395972"/>
            <a:ext cx="1078992"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8</a:t>
            </a:r>
          </a:p>
        </p:txBody>
      </p:sp>
      <p:sp>
        <p:nvSpPr>
          <p:cNvPr name="TextBox 57" id="57"/>
          <p:cNvSpPr txBox="true"/>
          <p:nvPr/>
        </p:nvSpPr>
        <p:spPr>
          <a:xfrm rot="0">
            <a:off x="9156802" y="5998140"/>
            <a:ext cx="1152144" cy="403860"/>
          </a:xfrm>
          <a:prstGeom prst="rect">
            <a:avLst/>
          </a:prstGeom>
        </p:spPr>
        <p:txBody>
          <a:bodyPr anchor="t" rtlCol="false" tIns="0" lIns="0" bIns="0" rIns="0">
            <a:spAutoFit/>
          </a:bodyPr>
          <a:lstStyle/>
          <a:p>
            <a:pPr algn="ctr">
              <a:lnSpc>
                <a:spcPts val="1620"/>
              </a:lnSpc>
            </a:pPr>
            <a:r>
              <a:rPr lang="en-US" sz="1350" b="true">
                <a:solidFill>
                  <a:srgbClr val="16308A"/>
                </a:solidFill>
                <a:latin typeface="Poppins Bold"/>
                <a:ea typeface="Poppins Bold"/>
                <a:cs typeface="Poppins Bold"/>
                <a:sym typeface="Poppins Bold"/>
              </a:rPr>
              <a:t>4.53</a:t>
            </a:r>
          </a:p>
        </p:txBody>
      </p:sp>
      <p:grpSp>
        <p:nvGrpSpPr>
          <p:cNvPr name="Group 58" id="58"/>
          <p:cNvGrpSpPr/>
          <p:nvPr/>
        </p:nvGrpSpPr>
        <p:grpSpPr>
          <a:xfrm rot="0">
            <a:off x="10429646" y="6938991"/>
            <a:ext cx="786384" cy="336232"/>
            <a:chOff x="0" y="0"/>
            <a:chExt cx="1048512" cy="448310"/>
          </a:xfrm>
        </p:grpSpPr>
        <p:sp>
          <p:nvSpPr>
            <p:cNvPr name="Freeform 59" id="59"/>
            <p:cNvSpPr/>
            <p:nvPr/>
          </p:nvSpPr>
          <p:spPr>
            <a:xfrm flipH="false" flipV="false" rot="0">
              <a:off x="0" y="0"/>
              <a:ext cx="1048512" cy="448310"/>
            </a:xfrm>
            <a:custGeom>
              <a:avLst/>
              <a:gdLst/>
              <a:ahLst/>
              <a:cxnLst/>
              <a:rect r="r" b="b" t="t" l="l"/>
              <a:pathLst>
                <a:path h="448310" w="1048512">
                  <a:moveTo>
                    <a:pt x="0" y="0"/>
                  </a:moveTo>
                  <a:lnTo>
                    <a:pt x="1048512" y="0"/>
                  </a:lnTo>
                  <a:lnTo>
                    <a:pt x="1048512" y="448310"/>
                  </a:lnTo>
                  <a:lnTo>
                    <a:pt x="0" y="448310"/>
                  </a:lnTo>
                  <a:close/>
                </a:path>
              </a:pathLst>
            </a:custGeom>
            <a:solidFill>
              <a:srgbClr val="C7D3F2"/>
            </a:solidFill>
          </p:spPr>
        </p:sp>
      </p:grpSp>
      <p:grpSp>
        <p:nvGrpSpPr>
          <p:cNvPr name="Group 60" id="60"/>
          <p:cNvGrpSpPr/>
          <p:nvPr/>
        </p:nvGrpSpPr>
        <p:grpSpPr>
          <a:xfrm rot="0">
            <a:off x="10429646" y="7253240"/>
            <a:ext cx="786384" cy="107728"/>
            <a:chOff x="0" y="0"/>
            <a:chExt cx="1048512" cy="143637"/>
          </a:xfrm>
        </p:grpSpPr>
        <p:sp>
          <p:nvSpPr>
            <p:cNvPr name="Freeform 61" id="61"/>
            <p:cNvSpPr/>
            <p:nvPr/>
          </p:nvSpPr>
          <p:spPr>
            <a:xfrm flipH="false" flipV="false" rot="0">
              <a:off x="0" y="0"/>
              <a:ext cx="1048512" cy="143637"/>
            </a:xfrm>
            <a:custGeom>
              <a:avLst/>
              <a:gdLst/>
              <a:ahLst/>
              <a:cxnLst/>
              <a:rect r="r" b="b" t="t" l="l"/>
              <a:pathLst>
                <a:path h="143637" w="1048512">
                  <a:moveTo>
                    <a:pt x="0" y="0"/>
                  </a:moveTo>
                  <a:lnTo>
                    <a:pt x="1048512" y="0"/>
                  </a:lnTo>
                  <a:lnTo>
                    <a:pt x="1048512" y="143637"/>
                  </a:lnTo>
                  <a:lnTo>
                    <a:pt x="0" y="143637"/>
                  </a:lnTo>
                  <a:close/>
                </a:path>
              </a:pathLst>
            </a:custGeom>
            <a:solidFill>
              <a:srgbClr val="1E40AF"/>
            </a:solidFill>
          </p:spPr>
        </p:sp>
      </p:grpSp>
      <p:sp>
        <p:nvSpPr>
          <p:cNvPr name="TextBox 62" id="62"/>
          <p:cNvSpPr txBox="true"/>
          <p:nvPr/>
        </p:nvSpPr>
        <p:spPr>
          <a:xfrm rot="0">
            <a:off x="10283342" y="7395972"/>
            <a:ext cx="1078992"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9</a:t>
            </a:r>
          </a:p>
        </p:txBody>
      </p:sp>
      <p:sp>
        <p:nvSpPr>
          <p:cNvPr name="TextBox 63" id="63"/>
          <p:cNvSpPr txBox="true"/>
          <p:nvPr/>
        </p:nvSpPr>
        <p:spPr>
          <a:xfrm rot="0">
            <a:off x="10246766" y="6885956"/>
            <a:ext cx="1152144" cy="403860"/>
          </a:xfrm>
          <a:prstGeom prst="rect">
            <a:avLst/>
          </a:prstGeom>
        </p:spPr>
        <p:txBody>
          <a:bodyPr anchor="t" rtlCol="false" tIns="0" lIns="0" bIns="0" rIns="0">
            <a:spAutoFit/>
          </a:bodyPr>
          <a:lstStyle/>
          <a:p>
            <a:pPr algn="ctr">
              <a:lnSpc>
                <a:spcPts val="1620"/>
              </a:lnSpc>
            </a:pPr>
            <a:r>
              <a:rPr lang="en-US" sz="1350" b="true">
                <a:solidFill>
                  <a:srgbClr val="16308A"/>
                </a:solidFill>
                <a:latin typeface="Poppins Bold"/>
                <a:ea typeface="Poppins Bold"/>
                <a:cs typeface="Poppins Bold"/>
                <a:sym typeface="Poppins Bold"/>
              </a:rPr>
              <a:t>0.49</a:t>
            </a:r>
          </a:p>
        </p:txBody>
      </p:sp>
      <p:grpSp>
        <p:nvGrpSpPr>
          <p:cNvPr name="Group 64" id="64"/>
          <p:cNvGrpSpPr/>
          <p:nvPr/>
        </p:nvGrpSpPr>
        <p:grpSpPr>
          <a:xfrm rot="0">
            <a:off x="11519611" y="6719230"/>
            <a:ext cx="786384" cy="145066"/>
            <a:chOff x="0" y="0"/>
            <a:chExt cx="1048512" cy="193421"/>
          </a:xfrm>
        </p:grpSpPr>
        <p:sp>
          <p:nvSpPr>
            <p:cNvPr name="Freeform 65" id="65"/>
            <p:cNvSpPr/>
            <p:nvPr/>
          </p:nvSpPr>
          <p:spPr>
            <a:xfrm flipH="false" flipV="false" rot="0">
              <a:off x="0" y="0"/>
              <a:ext cx="1048512" cy="193421"/>
            </a:xfrm>
            <a:custGeom>
              <a:avLst/>
              <a:gdLst/>
              <a:ahLst/>
              <a:cxnLst/>
              <a:rect r="r" b="b" t="t" l="l"/>
              <a:pathLst>
                <a:path h="193421" w="1048512">
                  <a:moveTo>
                    <a:pt x="0" y="0"/>
                  </a:moveTo>
                  <a:lnTo>
                    <a:pt x="1048512" y="0"/>
                  </a:lnTo>
                  <a:lnTo>
                    <a:pt x="1048512" y="193421"/>
                  </a:lnTo>
                  <a:lnTo>
                    <a:pt x="0" y="193421"/>
                  </a:lnTo>
                  <a:close/>
                </a:path>
              </a:pathLst>
            </a:custGeom>
            <a:solidFill>
              <a:srgbClr val="C7D3F2"/>
            </a:solidFill>
          </p:spPr>
        </p:sp>
      </p:grpSp>
      <p:grpSp>
        <p:nvGrpSpPr>
          <p:cNvPr name="Group 66" id="66"/>
          <p:cNvGrpSpPr/>
          <p:nvPr/>
        </p:nvGrpSpPr>
        <p:grpSpPr>
          <a:xfrm rot="0">
            <a:off x="11519611" y="6745605"/>
            <a:ext cx="786384" cy="615315"/>
            <a:chOff x="0" y="0"/>
            <a:chExt cx="1048512" cy="820420"/>
          </a:xfrm>
        </p:grpSpPr>
        <p:sp>
          <p:nvSpPr>
            <p:cNvPr name="Freeform 67" id="67"/>
            <p:cNvSpPr/>
            <p:nvPr/>
          </p:nvSpPr>
          <p:spPr>
            <a:xfrm flipH="false" flipV="false" rot="0">
              <a:off x="0" y="0"/>
              <a:ext cx="1048512" cy="820420"/>
            </a:xfrm>
            <a:custGeom>
              <a:avLst/>
              <a:gdLst/>
              <a:ahLst/>
              <a:cxnLst/>
              <a:rect r="r" b="b" t="t" l="l"/>
              <a:pathLst>
                <a:path h="820420" w="1048512">
                  <a:moveTo>
                    <a:pt x="0" y="0"/>
                  </a:moveTo>
                  <a:lnTo>
                    <a:pt x="1048512" y="0"/>
                  </a:lnTo>
                  <a:lnTo>
                    <a:pt x="1048512" y="820420"/>
                  </a:lnTo>
                  <a:lnTo>
                    <a:pt x="0" y="820420"/>
                  </a:lnTo>
                  <a:close/>
                </a:path>
              </a:pathLst>
            </a:custGeom>
            <a:solidFill>
              <a:srgbClr val="1E40AF"/>
            </a:solidFill>
          </p:spPr>
        </p:sp>
      </p:grpSp>
      <p:sp>
        <p:nvSpPr>
          <p:cNvPr name="TextBox 68" id="68"/>
          <p:cNvSpPr txBox="true"/>
          <p:nvPr/>
        </p:nvSpPr>
        <p:spPr>
          <a:xfrm rot="0">
            <a:off x="11373307" y="7395972"/>
            <a:ext cx="1078992"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10</a:t>
            </a:r>
          </a:p>
        </p:txBody>
      </p:sp>
      <p:sp>
        <p:nvSpPr>
          <p:cNvPr name="TextBox 69" id="69"/>
          <p:cNvSpPr txBox="true"/>
          <p:nvPr/>
        </p:nvSpPr>
        <p:spPr>
          <a:xfrm rot="0">
            <a:off x="11336731" y="6378321"/>
            <a:ext cx="1152144" cy="403860"/>
          </a:xfrm>
          <a:prstGeom prst="rect">
            <a:avLst/>
          </a:prstGeom>
        </p:spPr>
        <p:txBody>
          <a:bodyPr anchor="t" rtlCol="false" tIns="0" lIns="0" bIns="0" rIns="0">
            <a:spAutoFit/>
          </a:bodyPr>
          <a:lstStyle/>
          <a:p>
            <a:pPr algn="ctr">
              <a:lnSpc>
                <a:spcPts val="1620"/>
              </a:lnSpc>
            </a:pPr>
            <a:r>
              <a:rPr lang="en-US" sz="1350" b="true">
                <a:solidFill>
                  <a:srgbClr val="16308A"/>
                </a:solidFill>
                <a:latin typeface="Poppins Bold"/>
                <a:ea typeface="Poppins Bold"/>
                <a:cs typeface="Poppins Bold"/>
                <a:sym typeface="Poppins Bold"/>
              </a:rPr>
              <a:t>2.80</a:t>
            </a:r>
          </a:p>
        </p:txBody>
      </p:sp>
      <p:grpSp>
        <p:nvGrpSpPr>
          <p:cNvPr name="Group 70" id="70"/>
          <p:cNvGrpSpPr/>
          <p:nvPr/>
        </p:nvGrpSpPr>
        <p:grpSpPr>
          <a:xfrm rot="0">
            <a:off x="12609576" y="7204891"/>
            <a:ext cx="786384" cy="156020"/>
            <a:chOff x="0" y="0"/>
            <a:chExt cx="1048512" cy="208026"/>
          </a:xfrm>
        </p:grpSpPr>
        <p:sp>
          <p:nvSpPr>
            <p:cNvPr name="Freeform 71" id="71"/>
            <p:cNvSpPr/>
            <p:nvPr/>
          </p:nvSpPr>
          <p:spPr>
            <a:xfrm flipH="false" flipV="false" rot="0">
              <a:off x="0" y="0"/>
              <a:ext cx="1048512" cy="208026"/>
            </a:xfrm>
            <a:custGeom>
              <a:avLst/>
              <a:gdLst/>
              <a:ahLst/>
              <a:cxnLst/>
              <a:rect r="r" b="b" t="t" l="l"/>
              <a:pathLst>
                <a:path h="208026" w="1048512">
                  <a:moveTo>
                    <a:pt x="0" y="0"/>
                  </a:moveTo>
                  <a:lnTo>
                    <a:pt x="1048512" y="0"/>
                  </a:lnTo>
                  <a:lnTo>
                    <a:pt x="1048512" y="208026"/>
                  </a:lnTo>
                  <a:lnTo>
                    <a:pt x="0" y="208026"/>
                  </a:lnTo>
                  <a:close/>
                </a:path>
              </a:pathLst>
            </a:custGeom>
            <a:solidFill>
              <a:srgbClr val="1E40AF"/>
            </a:solidFill>
          </p:spPr>
        </p:sp>
      </p:grpSp>
      <p:sp>
        <p:nvSpPr>
          <p:cNvPr name="TextBox 72" id="72"/>
          <p:cNvSpPr txBox="true"/>
          <p:nvPr/>
        </p:nvSpPr>
        <p:spPr>
          <a:xfrm rot="0">
            <a:off x="12463272" y="7395972"/>
            <a:ext cx="1078992"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11</a:t>
            </a:r>
          </a:p>
        </p:txBody>
      </p:sp>
      <p:sp>
        <p:nvSpPr>
          <p:cNvPr name="TextBox 73" id="73"/>
          <p:cNvSpPr txBox="true"/>
          <p:nvPr/>
        </p:nvSpPr>
        <p:spPr>
          <a:xfrm rot="0">
            <a:off x="12426696" y="6837607"/>
            <a:ext cx="1152144" cy="403860"/>
          </a:xfrm>
          <a:prstGeom prst="rect">
            <a:avLst/>
          </a:prstGeom>
        </p:spPr>
        <p:txBody>
          <a:bodyPr anchor="t" rtlCol="false" tIns="0" lIns="0" bIns="0" rIns="0">
            <a:spAutoFit/>
          </a:bodyPr>
          <a:lstStyle/>
          <a:p>
            <a:pPr algn="ctr">
              <a:lnSpc>
                <a:spcPts val="1620"/>
              </a:lnSpc>
            </a:pPr>
            <a:r>
              <a:rPr lang="en-US" sz="1350" b="true">
                <a:solidFill>
                  <a:srgbClr val="16308A"/>
                </a:solidFill>
                <a:latin typeface="Poppins Bold"/>
                <a:ea typeface="Poppins Bold"/>
                <a:cs typeface="Poppins Bold"/>
                <a:sym typeface="Poppins Bold"/>
              </a:rPr>
              <a:t>0.71</a:t>
            </a:r>
          </a:p>
        </p:txBody>
      </p:sp>
      <p:grpSp>
        <p:nvGrpSpPr>
          <p:cNvPr name="Group 74" id="74"/>
          <p:cNvGrpSpPr/>
          <p:nvPr/>
        </p:nvGrpSpPr>
        <p:grpSpPr>
          <a:xfrm rot="0">
            <a:off x="13699541" y="6732413"/>
            <a:ext cx="786384" cy="134017"/>
            <a:chOff x="0" y="0"/>
            <a:chExt cx="1048512" cy="178689"/>
          </a:xfrm>
        </p:grpSpPr>
        <p:sp>
          <p:nvSpPr>
            <p:cNvPr name="Freeform 75" id="75"/>
            <p:cNvSpPr/>
            <p:nvPr/>
          </p:nvSpPr>
          <p:spPr>
            <a:xfrm flipH="false" flipV="false" rot="0">
              <a:off x="0" y="0"/>
              <a:ext cx="1048512" cy="178689"/>
            </a:xfrm>
            <a:custGeom>
              <a:avLst/>
              <a:gdLst/>
              <a:ahLst/>
              <a:cxnLst/>
              <a:rect r="r" b="b" t="t" l="l"/>
              <a:pathLst>
                <a:path h="178689" w="1048512">
                  <a:moveTo>
                    <a:pt x="0" y="0"/>
                  </a:moveTo>
                  <a:lnTo>
                    <a:pt x="1048512" y="0"/>
                  </a:lnTo>
                  <a:lnTo>
                    <a:pt x="1048512" y="178689"/>
                  </a:lnTo>
                  <a:lnTo>
                    <a:pt x="0" y="178689"/>
                  </a:lnTo>
                  <a:close/>
                </a:path>
              </a:pathLst>
            </a:custGeom>
            <a:solidFill>
              <a:srgbClr val="C7D3F2"/>
            </a:solidFill>
          </p:spPr>
        </p:sp>
      </p:grpSp>
      <p:grpSp>
        <p:nvGrpSpPr>
          <p:cNvPr name="Group 76" id="76"/>
          <p:cNvGrpSpPr/>
          <p:nvPr/>
        </p:nvGrpSpPr>
        <p:grpSpPr>
          <a:xfrm rot="0">
            <a:off x="13699541" y="6754397"/>
            <a:ext cx="786384" cy="606552"/>
            <a:chOff x="0" y="0"/>
            <a:chExt cx="1048512" cy="808736"/>
          </a:xfrm>
        </p:grpSpPr>
        <p:sp>
          <p:nvSpPr>
            <p:cNvPr name="Freeform 77" id="77"/>
            <p:cNvSpPr/>
            <p:nvPr/>
          </p:nvSpPr>
          <p:spPr>
            <a:xfrm flipH="false" flipV="false" rot="0">
              <a:off x="0" y="0"/>
              <a:ext cx="1048512" cy="808736"/>
            </a:xfrm>
            <a:custGeom>
              <a:avLst/>
              <a:gdLst/>
              <a:ahLst/>
              <a:cxnLst/>
              <a:rect r="r" b="b" t="t" l="l"/>
              <a:pathLst>
                <a:path h="808736" w="1048512">
                  <a:moveTo>
                    <a:pt x="0" y="0"/>
                  </a:moveTo>
                  <a:lnTo>
                    <a:pt x="1048512" y="0"/>
                  </a:lnTo>
                  <a:lnTo>
                    <a:pt x="1048512" y="808736"/>
                  </a:lnTo>
                  <a:lnTo>
                    <a:pt x="0" y="808736"/>
                  </a:lnTo>
                  <a:close/>
                </a:path>
              </a:pathLst>
            </a:custGeom>
            <a:solidFill>
              <a:srgbClr val="1E40AF"/>
            </a:solidFill>
          </p:spPr>
        </p:sp>
      </p:grpSp>
      <p:sp>
        <p:nvSpPr>
          <p:cNvPr name="TextBox 78" id="78"/>
          <p:cNvSpPr txBox="true"/>
          <p:nvPr/>
        </p:nvSpPr>
        <p:spPr>
          <a:xfrm rot="0">
            <a:off x="13553237" y="7395972"/>
            <a:ext cx="1078992"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12</a:t>
            </a:r>
          </a:p>
        </p:txBody>
      </p:sp>
      <p:sp>
        <p:nvSpPr>
          <p:cNvPr name="TextBox 79" id="79"/>
          <p:cNvSpPr txBox="true"/>
          <p:nvPr/>
        </p:nvSpPr>
        <p:spPr>
          <a:xfrm rot="0">
            <a:off x="13516661" y="6387113"/>
            <a:ext cx="1152144" cy="403860"/>
          </a:xfrm>
          <a:prstGeom prst="rect">
            <a:avLst/>
          </a:prstGeom>
        </p:spPr>
        <p:txBody>
          <a:bodyPr anchor="t" rtlCol="false" tIns="0" lIns="0" bIns="0" rIns="0">
            <a:spAutoFit/>
          </a:bodyPr>
          <a:lstStyle/>
          <a:p>
            <a:pPr algn="ctr">
              <a:lnSpc>
                <a:spcPts val="1620"/>
              </a:lnSpc>
            </a:pPr>
            <a:r>
              <a:rPr lang="en-US" sz="1350" b="true">
                <a:solidFill>
                  <a:srgbClr val="16308A"/>
                </a:solidFill>
                <a:latin typeface="Poppins Bold"/>
                <a:ea typeface="Poppins Bold"/>
                <a:cs typeface="Poppins Bold"/>
                <a:sym typeface="Poppins Bold"/>
              </a:rPr>
              <a:t>2.76</a:t>
            </a:r>
          </a:p>
        </p:txBody>
      </p:sp>
      <p:grpSp>
        <p:nvGrpSpPr>
          <p:cNvPr name="Group 80" id="80"/>
          <p:cNvGrpSpPr/>
          <p:nvPr/>
        </p:nvGrpSpPr>
        <p:grpSpPr>
          <a:xfrm rot="0">
            <a:off x="14789506" y="5486400"/>
            <a:ext cx="786384" cy="1566862"/>
            <a:chOff x="0" y="0"/>
            <a:chExt cx="1048512" cy="2089150"/>
          </a:xfrm>
        </p:grpSpPr>
        <p:sp>
          <p:nvSpPr>
            <p:cNvPr name="Freeform 81" id="81"/>
            <p:cNvSpPr/>
            <p:nvPr/>
          </p:nvSpPr>
          <p:spPr>
            <a:xfrm flipH="false" flipV="false" rot="0">
              <a:off x="0" y="0"/>
              <a:ext cx="1048512" cy="2089150"/>
            </a:xfrm>
            <a:custGeom>
              <a:avLst/>
              <a:gdLst/>
              <a:ahLst/>
              <a:cxnLst/>
              <a:rect r="r" b="b" t="t" l="l"/>
              <a:pathLst>
                <a:path h="2089150" w="1048512">
                  <a:moveTo>
                    <a:pt x="0" y="0"/>
                  </a:moveTo>
                  <a:lnTo>
                    <a:pt x="1048512" y="0"/>
                  </a:lnTo>
                  <a:lnTo>
                    <a:pt x="1048512" y="2089150"/>
                  </a:lnTo>
                  <a:lnTo>
                    <a:pt x="0" y="2089150"/>
                  </a:lnTo>
                  <a:close/>
                </a:path>
              </a:pathLst>
            </a:custGeom>
            <a:solidFill>
              <a:srgbClr val="C7D3F2"/>
            </a:solidFill>
          </p:spPr>
        </p:sp>
      </p:grpSp>
      <p:grpSp>
        <p:nvGrpSpPr>
          <p:cNvPr name="Group 82" id="82"/>
          <p:cNvGrpSpPr/>
          <p:nvPr/>
        </p:nvGrpSpPr>
        <p:grpSpPr>
          <a:xfrm rot="0">
            <a:off x="14789506" y="6332458"/>
            <a:ext cx="786384" cy="1028414"/>
            <a:chOff x="0" y="0"/>
            <a:chExt cx="1048512" cy="1371219"/>
          </a:xfrm>
        </p:grpSpPr>
        <p:sp>
          <p:nvSpPr>
            <p:cNvPr name="Freeform 83" id="83"/>
            <p:cNvSpPr/>
            <p:nvPr/>
          </p:nvSpPr>
          <p:spPr>
            <a:xfrm flipH="false" flipV="false" rot="0">
              <a:off x="0" y="0"/>
              <a:ext cx="1048512" cy="1371219"/>
            </a:xfrm>
            <a:custGeom>
              <a:avLst/>
              <a:gdLst/>
              <a:ahLst/>
              <a:cxnLst/>
              <a:rect r="r" b="b" t="t" l="l"/>
              <a:pathLst>
                <a:path h="1371219" w="1048512">
                  <a:moveTo>
                    <a:pt x="0" y="0"/>
                  </a:moveTo>
                  <a:lnTo>
                    <a:pt x="1048512" y="0"/>
                  </a:lnTo>
                  <a:lnTo>
                    <a:pt x="1048512" y="1371219"/>
                  </a:lnTo>
                  <a:lnTo>
                    <a:pt x="0" y="1371219"/>
                  </a:lnTo>
                  <a:close/>
                </a:path>
              </a:pathLst>
            </a:custGeom>
            <a:solidFill>
              <a:srgbClr val="1E40AF"/>
            </a:solidFill>
          </p:spPr>
        </p:sp>
      </p:grpSp>
      <p:sp>
        <p:nvSpPr>
          <p:cNvPr name="TextBox 84" id="84"/>
          <p:cNvSpPr txBox="true"/>
          <p:nvPr/>
        </p:nvSpPr>
        <p:spPr>
          <a:xfrm rot="0">
            <a:off x="14643202" y="7395972"/>
            <a:ext cx="1078992"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13</a:t>
            </a:r>
          </a:p>
        </p:txBody>
      </p:sp>
      <p:sp>
        <p:nvSpPr>
          <p:cNvPr name="TextBox 85" id="85"/>
          <p:cNvSpPr txBox="true"/>
          <p:nvPr/>
        </p:nvSpPr>
        <p:spPr>
          <a:xfrm rot="0">
            <a:off x="14606626" y="5965174"/>
            <a:ext cx="1152144" cy="403860"/>
          </a:xfrm>
          <a:prstGeom prst="rect">
            <a:avLst/>
          </a:prstGeom>
        </p:spPr>
        <p:txBody>
          <a:bodyPr anchor="t" rtlCol="false" tIns="0" lIns="0" bIns="0" rIns="0">
            <a:spAutoFit/>
          </a:bodyPr>
          <a:lstStyle/>
          <a:p>
            <a:pPr algn="ctr">
              <a:lnSpc>
                <a:spcPts val="1620"/>
              </a:lnSpc>
            </a:pPr>
            <a:r>
              <a:rPr lang="en-US" sz="1350" b="true">
                <a:solidFill>
                  <a:srgbClr val="16308A"/>
                </a:solidFill>
                <a:latin typeface="Poppins Bold"/>
                <a:ea typeface="Poppins Bold"/>
                <a:cs typeface="Poppins Bold"/>
                <a:sym typeface="Poppins Bold"/>
              </a:rPr>
              <a:t>4.68</a:t>
            </a:r>
          </a:p>
        </p:txBody>
      </p:sp>
      <p:grpSp>
        <p:nvGrpSpPr>
          <p:cNvPr name="Group 86" id="86"/>
          <p:cNvGrpSpPr/>
          <p:nvPr/>
        </p:nvGrpSpPr>
        <p:grpSpPr>
          <a:xfrm rot="0">
            <a:off x="15879470" y="6930200"/>
            <a:ext cx="786384" cy="342805"/>
            <a:chOff x="0" y="0"/>
            <a:chExt cx="1048512" cy="457073"/>
          </a:xfrm>
        </p:grpSpPr>
        <p:sp>
          <p:nvSpPr>
            <p:cNvPr name="Freeform 87" id="87"/>
            <p:cNvSpPr/>
            <p:nvPr/>
          </p:nvSpPr>
          <p:spPr>
            <a:xfrm flipH="false" flipV="false" rot="0">
              <a:off x="0" y="0"/>
              <a:ext cx="1048512" cy="457073"/>
            </a:xfrm>
            <a:custGeom>
              <a:avLst/>
              <a:gdLst/>
              <a:ahLst/>
              <a:cxnLst/>
              <a:rect r="r" b="b" t="t" l="l"/>
              <a:pathLst>
                <a:path h="457073" w="1048512">
                  <a:moveTo>
                    <a:pt x="0" y="0"/>
                  </a:moveTo>
                  <a:lnTo>
                    <a:pt x="1048512" y="0"/>
                  </a:lnTo>
                  <a:lnTo>
                    <a:pt x="1048512" y="457073"/>
                  </a:lnTo>
                  <a:lnTo>
                    <a:pt x="0" y="457073"/>
                  </a:lnTo>
                  <a:close/>
                </a:path>
              </a:pathLst>
            </a:custGeom>
            <a:solidFill>
              <a:srgbClr val="C7D3F2"/>
            </a:solidFill>
          </p:spPr>
        </p:sp>
      </p:grpSp>
      <p:grpSp>
        <p:nvGrpSpPr>
          <p:cNvPr name="Group 88" id="88"/>
          <p:cNvGrpSpPr/>
          <p:nvPr/>
        </p:nvGrpSpPr>
        <p:grpSpPr>
          <a:xfrm rot="0">
            <a:off x="15879470" y="7246649"/>
            <a:ext cx="786384" cy="114300"/>
            <a:chOff x="0" y="0"/>
            <a:chExt cx="1048512" cy="152400"/>
          </a:xfrm>
        </p:grpSpPr>
        <p:sp>
          <p:nvSpPr>
            <p:cNvPr name="Freeform 89" id="89"/>
            <p:cNvSpPr/>
            <p:nvPr/>
          </p:nvSpPr>
          <p:spPr>
            <a:xfrm flipH="false" flipV="false" rot="0">
              <a:off x="0" y="0"/>
              <a:ext cx="1048512" cy="152400"/>
            </a:xfrm>
            <a:custGeom>
              <a:avLst/>
              <a:gdLst/>
              <a:ahLst/>
              <a:cxnLst/>
              <a:rect r="r" b="b" t="t" l="l"/>
              <a:pathLst>
                <a:path h="152400" w="1048512">
                  <a:moveTo>
                    <a:pt x="0" y="0"/>
                  </a:moveTo>
                  <a:lnTo>
                    <a:pt x="1048512" y="0"/>
                  </a:lnTo>
                  <a:lnTo>
                    <a:pt x="1048512" y="152400"/>
                  </a:lnTo>
                  <a:lnTo>
                    <a:pt x="0" y="152400"/>
                  </a:lnTo>
                  <a:close/>
                </a:path>
              </a:pathLst>
            </a:custGeom>
            <a:solidFill>
              <a:srgbClr val="1E40AF"/>
            </a:solidFill>
          </p:spPr>
        </p:sp>
      </p:grpSp>
      <p:sp>
        <p:nvSpPr>
          <p:cNvPr name="TextBox 90" id="90"/>
          <p:cNvSpPr txBox="true"/>
          <p:nvPr/>
        </p:nvSpPr>
        <p:spPr>
          <a:xfrm rot="0">
            <a:off x="15733166" y="7395972"/>
            <a:ext cx="1078992"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14</a:t>
            </a:r>
          </a:p>
        </p:txBody>
      </p:sp>
      <p:sp>
        <p:nvSpPr>
          <p:cNvPr name="TextBox 91" id="91"/>
          <p:cNvSpPr txBox="true"/>
          <p:nvPr/>
        </p:nvSpPr>
        <p:spPr>
          <a:xfrm rot="0">
            <a:off x="15696590" y="6879365"/>
            <a:ext cx="1152144" cy="403860"/>
          </a:xfrm>
          <a:prstGeom prst="rect">
            <a:avLst/>
          </a:prstGeom>
        </p:spPr>
        <p:txBody>
          <a:bodyPr anchor="t" rtlCol="false" tIns="0" lIns="0" bIns="0" rIns="0">
            <a:spAutoFit/>
          </a:bodyPr>
          <a:lstStyle/>
          <a:p>
            <a:pPr algn="ctr">
              <a:lnSpc>
                <a:spcPts val="1620"/>
              </a:lnSpc>
            </a:pPr>
            <a:r>
              <a:rPr lang="en-US" sz="1350" b="true">
                <a:solidFill>
                  <a:srgbClr val="16308A"/>
                </a:solidFill>
                <a:latin typeface="Poppins Bold"/>
                <a:ea typeface="Poppins Bold"/>
                <a:cs typeface="Poppins Bold"/>
                <a:sym typeface="Poppins Bold"/>
              </a:rPr>
              <a:t>0.52</a:t>
            </a:r>
          </a:p>
        </p:txBody>
      </p:sp>
      <p:sp>
        <p:nvSpPr>
          <p:cNvPr name="AutoShape 92" id="92"/>
          <p:cNvSpPr/>
          <p:nvPr/>
        </p:nvSpPr>
        <p:spPr>
          <a:xfrm rot="2160">
            <a:off x="1532954" y="7351395"/>
            <a:ext cx="15020935" cy="0"/>
          </a:xfrm>
          <a:prstGeom prst="line">
            <a:avLst/>
          </a:prstGeom>
          <a:ln cap="rnd" w="9525">
            <a:solidFill>
              <a:srgbClr val="C9CFD9"/>
            </a:solidFill>
            <a:prstDash val="solid"/>
            <a:headEnd type="none" len="sm" w="sm"/>
            <a:tailEnd type="none" len="sm" w="sm"/>
          </a:ln>
        </p:spPr>
      </p:sp>
      <p:sp>
        <p:nvSpPr>
          <p:cNvPr name="TextBox 93" id="93"/>
          <p:cNvSpPr txBox="true"/>
          <p:nvPr/>
        </p:nvSpPr>
        <p:spPr>
          <a:xfrm rot="0">
            <a:off x="1709928" y="7780020"/>
            <a:ext cx="14813280" cy="403860"/>
          </a:xfrm>
          <a:prstGeom prst="rect">
            <a:avLst/>
          </a:prstGeom>
        </p:spPr>
        <p:txBody>
          <a:bodyPr anchor="t" rtlCol="false" tIns="0" lIns="0" bIns="0" rIns="0">
            <a:spAutoFit/>
          </a:bodyPr>
          <a:lstStyle/>
          <a:p>
            <a:pPr algn="ctr">
              <a:lnSpc>
                <a:spcPts val="1800"/>
              </a:lnSpc>
            </a:pPr>
            <a:r>
              <a:rPr lang="en-US" sz="1500">
                <a:solidFill>
                  <a:srgbClr val="5A6170"/>
                </a:solidFill>
                <a:latin typeface="Poppins"/>
                <a:ea typeface="Poppins"/>
                <a:cs typeface="Poppins"/>
                <a:sym typeface="Poppins"/>
              </a:rPr>
              <a:t>build phase 1 – 14</a:t>
            </a:r>
          </a:p>
        </p:txBody>
      </p:sp>
      <p:sp>
        <p:nvSpPr>
          <p:cNvPr name="TextBox 94" id="94"/>
          <p:cNvSpPr txBox="true"/>
          <p:nvPr/>
        </p:nvSpPr>
        <p:spPr>
          <a:xfrm rot="0">
            <a:off x="1024128" y="8556498"/>
            <a:ext cx="7818120" cy="514350"/>
          </a:xfrm>
          <a:prstGeom prst="rect">
            <a:avLst/>
          </a:prstGeom>
        </p:spPr>
        <p:txBody>
          <a:bodyPr anchor="t" rtlCol="false" tIns="0" lIns="0" bIns="0" rIns="0">
            <a:spAutoFit/>
          </a:bodyPr>
          <a:lstStyle/>
          <a:p>
            <a:pPr algn="l">
              <a:lnSpc>
                <a:spcPts val="2400"/>
              </a:lnSpc>
            </a:pPr>
            <a:r>
              <a:rPr lang="en-US" sz="2000" b="true">
                <a:solidFill>
                  <a:srgbClr val="1E40AF"/>
                </a:solidFill>
                <a:latin typeface="Poppins Bold"/>
                <a:ea typeface="Poppins Bold"/>
                <a:cs typeface="Poppins Bold"/>
                <a:sym typeface="Poppins Bold"/>
              </a:rPr>
              <a:t>Nine phases never move</a:t>
            </a:r>
          </a:p>
        </p:txBody>
      </p:sp>
      <p:sp>
        <p:nvSpPr>
          <p:cNvPr name="TextBox 95" id="95"/>
          <p:cNvSpPr txBox="true"/>
          <p:nvPr/>
        </p:nvSpPr>
        <p:spPr>
          <a:xfrm rot="0">
            <a:off x="1024128" y="9068562"/>
            <a:ext cx="7818120" cy="880110"/>
          </a:xfrm>
          <a:prstGeom prst="rect">
            <a:avLst/>
          </a:prstGeom>
        </p:spPr>
        <p:txBody>
          <a:bodyPr anchor="t" rtlCol="false" tIns="0" lIns="0" bIns="0" rIns="0">
            <a:spAutoFit/>
          </a:bodyPr>
          <a:lstStyle/>
          <a:p>
            <a:pPr algn="l">
              <a:lnSpc>
                <a:spcPts val="2178"/>
              </a:lnSpc>
            </a:pPr>
            <a:r>
              <a:rPr lang="en-US" sz="1650">
                <a:solidFill>
                  <a:srgbClr val="303642"/>
                </a:solidFill>
                <a:latin typeface="Poppins"/>
                <a:ea typeface="Poppins"/>
                <a:cs typeface="Poppins"/>
                <a:sym typeface="Poppins"/>
              </a:rPr>
              <a:t>Nine of the fourteen have no distance or level dependence at all on the automatic path. Across all sixteen builds they summed to 12.57 s ± 0.18 s — six of them identical to the 0.01 s logging resolution.</a:t>
            </a:r>
          </a:p>
        </p:txBody>
      </p:sp>
      <p:sp>
        <p:nvSpPr>
          <p:cNvPr name="TextBox 96" id="96"/>
          <p:cNvSpPr txBox="true"/>
          <p:nvPr/>
        </p:nvSpPr>
        <p:spPr>
          <a:xfrm rot="0">
            <a:off x="9299448" y="8556498"/>
            <a:ext cx="7818120" cy="514350"/>
          </a:xfrm>
          <a:prstGeom prst="rect">
            <a:avLst/>
          </a:prstGeom>
        </p:spPr>
        <p:txBody>
          <a:bodyPr anchor="t" rtlCol="false" tIns="0" lIns="0" bIns="0" rIns="0">
            <a:spAutoFit/>
          </a:bodyPr>
          <a:lstStyle/>
          <a:p>
            <a:pPr algn="l">
              <a:lnSpc>
                <a:spcPts val="2400"/>
              </a:lnSpc>
            </a:pPr>
            <a:r>
              <a:rPr lang="en-US" sz="2000" b="true">
                <a:solidFill>
                  <a:srgbClr val="1E40AF"/>
                </a:solidFill>
                <a:latin typeface="Poppins Bold"/>
                <a:ea typeface="Poppins Bold"/>
                <a:cs typeface="Poppins Bold"/>
                <a:sym typeface="Poppins Bold"/>
              </a:rPr>
              <a:t>The variation is travel, and nothing else</a:t>
            </a:r>
          </a:p>
        </p:txBody>
      </p:sp>
      <p:sp>
        <p:nvSpPr>
          <p:cNvPr name="TextBox 97" id="97"/>
          <p:cNvSpPr txBox="true"/>
          <p:nvPr/>
        </p:nvSpPr>
        <p:spPr>
          <a:xfrm rot="0">
            <a:off x="9299448" y="9068562"/>
            <a:ext cx="7818120" cy="880110"/>
          </a:xfrm>
          <a:prstGeom prst="rect">
            <a:avLst/>
          </a:prstGeom>
        </p:spPr>
        <p:txBody>
          <a:bodyPr anchor="t" rtlCol="false" tIns="0" lIns="0" bIns="0" rIns="0">
            <a:spAutoFit/>
          </a:bodyPr>
          <a:lstStyle/>
          <a:p>
            <a:pPr algn="l">
              <a:lnSpc>
                <a:spcPts val="2178"/>
              </a:lnSpc>
            </a:pPr>
            <a:r>
              <a:rPr lang="en-US" sz="1650">
                <a:solidFill>
                  <a:srgbClr val="303642"/>
                </a:solidFill>
                <a:latin typeface="Poppins"/>
                <a:ea typeface="Poppins"/>
                <a:cs typeface="Poppins"/>
                <a:sym typeface="Poppins"/>
              </a:rPr>
              <a:t>Only phases 8 and 13 range widely, 1.48 s to 8.53 s. With no acceleration ramp, a move of N steps takes N times a fixed period.</a:t>
            </a:r>
          </a:p>
        </p:txBody>
      </p:sp>
      <p:sp>
        <p:nvSpPr>
          <p:cNvPr name="TextBox 98" id="98"/>
          <p:cNvSpPr txBox="true"/>
          <p:nvPr/>
        </p:nvSpPr>
        <p:spPr>
          <a:xfrm rot="0">
            <a:off x="1024128" y="8210550"/>
            <a:ext cx="16239744" cy="348234"/>
          </a:xfrm>
          <a:prstGeom prst="rect">
            <a:avLst/>
          </a:prstGeom>
        </p:spPr>
        <p:txBody>
          <a:bodyPr anchor="t" rtlCol="false" tIns="0" lIns="0" bIns="0" rIns="0">
            <a:spAutoFit/>
          </a:bodyPr>
          <a:lstStyle/>
          <a:p>
            <a:pPr algn="l">
              <a:lnSpc>
                <a:spcPts val="1800"/>
              </a:lnSpc>
            </a:pPr>
            <a:r>
              <a:rPr lang="en-US" sz="1500">
                <a:solidFill>
                  <a:srgbClr val="5A6170"/>
                </a:solidFill>
                <a:latin typeface="Poppins"/>
                <a:ea typeface="Poppins"/>
                <a:cs typeface="Poppins"/>
                <a:sym typeface="Poppins"/>
              </a:rPr>
              <a:t>Measured over sixteen builds on the automatic pick-up path. Manual staging adds an operator-paced pause inside phase 5, which the machine does not time.</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THE X-RAIL SKEW</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A MEASURED MECHANICAL FAULT, CANCELLED IN SOFTWARE</a:t>
            </a:r>
          </a:p>
        </p:txBody>
      </p:sp>
      <p:sp>
        <p:nvSpPr>
          <p:cNvPr name="Freeform 6" id="6"/>
          <p:cNvSpPr/>
          <p:nvPr/>
        </p:nvSpPr>
        <p:spPr>
          <a:xfrm flipH="false" flipV="false" rot="0">
            <a:off x="1009031" y="3926062"/>
            <a:ext cx="16269872" cy="3669240"/>
          </a:xfrm>
          <a:custGeom>
            <a:avLst/>
            <a:gdLst/>
            <a:ahLst/>
            <a:cxnLst/>
            <a:rect r="r" b="b" t="t" l="l"/>
            <a:pathLst>
              <a:path h="3669240" w="16269872">
                <a:moveTo>
                  <a:pt x="0" y="0"/>
                </a:moveTo>
                <a:lnTo>
                  <a:pt x="16269871" y="0"/>
                </a:lnTo>
                <a:lnTo>
                  <a:pt x="16269871" y="3669240"/>
                </a:lnTo>
                <a:lnTo>
                  <a:pt x="0" y="366924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4754880" y="4187190"/>
            <a:ext cx="4023360" cy="494538"/>
          </a:xfrm>
          <a:prstGeom prst="rect">
            <a:avLst/>
          </a:prstGeom>
        </p:spPr>
        <p:txBody>
          <a:bodyPr anchor="t" rtlCol="false" tIns="0" lIns="0" bIns="0" rIns="0">
            <a:spAutoFit/>
          </a:bodyPr>
          <a:lstStyle/>
          <a:p>
            <a:pPr algn="l">
              <a:lnSpc>
                <a:spcPts val="2279"/>
              </a:lnSpc>
            </a:pPr>
            <a:r>
              <a:rPr lang="en-US" sz="1899" b="true">
                <a:solidFill>
                  <a:srgbClr val="000000"/>
                </a:solidFill>
                <a:latin typeface="Poppins Bold"/>
                <a:ea typeface="Poppins Bold"/>
                <a:cs typeface="Poppins Bold"/>
                <a:sym typeface="Poppins Bold"/>
              </a:rPr>
              <a:t>Column index</a:t>
            </a:r>
          </a:p>
        </p:txBody>
      </p:sp>
      <p:sp>
        <p:nvSpPr>
          <p:cNvPr name="TextBox 8" id="8"/>
          <p:cNvSpPr txBox="true"/>
          <p:nvPr/>
        </p:nvSpPr>
        <p:spPr>
          <a:xfrm rot="0">
            <a:off x="4754880" y="7113270"/>
            <a:ext cx="8778240" cy="403098"/>
          </a:xfrm>
          <a:prstGeom prst="rect">
            <a:avLst/>
          </a:prstGeom>
        </p:spPr>
        <p:txBody>
          <a:bodyPr anchor="t" rtlCol="false" tIns="0" lIns="0" bIns="0" rIns="0">
            <a:spAutoFit/>
          </a:bodyPr>
          <a:lstStyle/>
          <a:p>
            <a:pPr algn="l">
              <a:lnSpc>
                <a:spcPts val="1800"/>
              </a:lnSpc>
            </a:pPr>
            <a:r>
              <a:rPr lang="en-US" sz="1500">
                <a:solidFill>
                  <a:srgbClr val="5A6170"/>
                </a:solidFill>
                <a:latin typeface="Poppins"/>
                <a:ea typeface="Poppins"/>
                <a:cs typeface="Poppins"/>
                <a:sym typeface="Poppins"/>
              </a:rPr>
              <a:t>Linear in the column index, with no row dependence.</a:t>
            </a:r>
          </a:p>
        </p:txBody>
      </p:sp>
      <p:sp>
        <p:nvSpPr>
          <p:cNvPr name="TextBox 9" id="9"/>
          <p:cNvSpPr txBox="true"/>
          <p:nvPr/>
        </p:nvSpPr>
        <p:spPr>
          <a:xfrm rot="0">
            <a:off x="1024128" y="7789545"/>
            <a:ext cx="7818120" cy="514350"/>
          </a:xfrm>
          <a:prstGeom prst="rect">
            <a:avLst/>
          </a:prstGeom>
        </p:spPr>
        <p:txBody>
          <a:bodyPr anchor="t" rtlCol="false" tIns="0" lIns="0" bIns="0" rIns="0">
            <a:spAutoFit/>
          </a:bodyPr>
          <a:lstStyle/>
          <a:p>
            <a:pPr algn="l">
              <a:lnSpc>
                <a:spcPts val="2400"/>
              </a:lnSpc>
            </a:pPr>
            <a:r>
              <a:rPr lang="en-US" sz="2000" b="true">
                <a:solidFill>
                  <a:srgbClr val="1E40AF"/>
                </a:solidFill>
                <a:latin typeface="Poppins Bold"/>
                <a:ea typeface="Poppins Bold"/>
                <a:cs typeface="Poppins Bold"/>
                <a:sym typeface="Poppins Bold"/>
              </a:rPr>
              <a:t>Why it happens</a:t>
            </a:r>
          </a:p>
        </p:txBody>
      </p:sp>
      <p:sp>
        <p:nvSpPr>
          <p:cNvPr name="TextBox 10" id="10"/>
          <p:cNvSpPr txBox="true"/>
          <p:nvPr/>
        </p:nvSpPr>
        <p:spPr>
          <a:xfrm rot="0">
            <a:off x="1024128" y="8292465"/>
            <a:ext cx="7818120" cy="1308735"/>
          </a:xfrm>
          <a:prstGeom prst="rect">
            <a:avLst/>
          </a:prstGeom>
        </p:spPr>
        <p:txBody>
          <a:bodyPr anchor="t" rtlCol="false" tIns="0" lIns="0" bIns="0" rIns="0">
            <a:spAutoFit/>
          </a:bodyPr>
          <a:lstStyle/>
          <a:p>
            <a:pPr algn="l">
              <a:lnSpc>
                <a:spcPts val="2178"/>
              </a:lnSpc>
            </a:pPr>
            <a:r>
              <a:rPr lang="en-US" sz="1650">
                <a:solidFill>
                  <a:srgbClr val="303642"/>
                </a:solidFill>
                <a:latin typeface="Poppins"/>
                <a:ea typeface="Poppins"/>
                <a:cs typeface="Poppins"/>
                <a:sym typeface="Poppins"/>
              </a:rPr>
              <a:t>The arm holder rides the X rod and is not supported symmetrically — its own mass, the cable-chain drag and the belt's side load all pull on one side. That constant pull bows the rod slightly out of square with Y, so the further the carriage travels along X, the more it also drifts along Y.</a:t>
            </a:r>
          </a:p>
        </p:txBody>
      </p:sp>
      <p:sp>
        <p:nvSpPr>
          <p:cNvPr name="TextBox 11" id="11"/>
          <p:cNvSpPr txBox="true"/>
          <p:nvPr/>
        </p:nvSpPr>
        <p:spPr>
          <a:xfrm rot="0">
            <a:off x="9299448" y="7789545"/>
            <a:ext cx="7818120" cy="514350"/>
          </a:xfrm>
          <a:prstGeom prst="rect">
            <a:avLst/>
          </a:prstGeom>
        </p:spPr>
        <p:txBody>
          <a:bodyPr anchor="t" rtlCol="false" tIns="0" lIns="0" bIns="0" rIns="0">
            <a:spAutoFit/>
          </a:bodyPr>
          <a:lstStyle/>
          <a:p>
            <a:pPr algn="l">
              <a:lnSpc>
                <a:spcPts val="2400"/>
              </a:lnSpc>
            </a:pPr>
            <a:r>
              <a:rPr lang="en-US" sz="2000" b="true">
                <a:solidFill>
                  <a:srgbClr val="1E40AF"/>
                </a:solidFill>
                <a:latin typeface="Poppins Bold"/>
                <a:ea typeface="Poppins Bold"/>
                <a:cs typeface="Poppins Bold"/>
                <a:sym typeface="Poppins Bold"/>
              </a:rPr>
              <a:t>Why we cancel it in software</a:t>
            </a:r>
          </a:p>
        </p:txBody>
      </p:sp>
      <p:sp>
        <p:nvSpPr>
          <p:cNvPr name="TextBox 12" id="12"/>
          <p:cNvSpPr txBox="true"/>
          <p:nvPr/>
        </p:nvSpPr>
        <p:spPr>
          <a:xfrm rot="0">
            <a:off x="9299448" y="8292465"/>
            <a:ext cx="7818120" cy="1308735"/>
          </a:xfrm>
          <a:prstGeom prst="rect">
            <a:avLst/>
          </a:prstGeom>
        </p:spPr>
        <p:txBody>
          <a:bodyPr anchor="t" rtlCol="false" tIns="0" lIns="0" bIns="0" rIns="0">
            <a:spAutoFit/>
          </a:bodyPr>
          <a:lstStyle/>
          <a:p>
            <a:pPr algn="l">
              <a:lnSpc>
                <a:spcPts val="2178"/>
              </a:lnSpc>
            </a:pPr>
            <a:r>
              <a:rPr lang="en-US" sz="1650">
                <a:solidFill>
                  <a:srgbClr val="303642"/>
                </a:solidFill>
                <a:latin typeface="Poppins"/>
                <a:ea typeface="Poppins"/>
                <a:cs typeface="Poppins"/>
                <a:sym typeface="Poppins"/>
              </a:rPr>
              <a:t>Re-machining the rod was out of scope. Instead the firmware commands Y to a position offset by exactly the drift the slanted rod will add, per axis and per grid mode, so the two cancel and the block lands where the ideal grid says.</a:t>
            </a:r>
          </a:p>
        </p:txBody>
      </p:sp>
      <p:sp>
        <p:nvSpPr>
          <p:cNvPr name="TextBox 13" id="13"/>
          <p:cNvSpPr txBox="true"/>
          <p:nvPr/>
        </p:nvSpPr>
        <p:spPr>
          <a:xfrm rot="0">
            <a:off x="1024128" y="2813685"/>
            <a:ext cx="16239744" cy="935355"/>
          </a:xfrm>
          <a:prstGeom prst="rect">
            <a:avLst/>
          </a:prstGeom>
        </p:spPr>
        <p:txBody>
          <a:bodyPr anchor="t" rtlCol="false" tIns="0" lIns="0" bIns="0" rIns="0">
            <a:spAutoFit/>
          </a:bodyPr>
          <a:lstStyle/>
          <a:p>
            <a:pPr algn="l">
              <a:lnSpc>
                <a:spcPts val="3358"/>
              </a:lnSpc>
            </a:pPr>
            <a:r>
              <a:rPr lang="en-US" sz="2400">
                <a:solidFill>
                  <a:srgbClr val="303642"/>
                </a:solidFill>
                <a:latin typeface="Poppins"/>
                <a:ea typeface="Poppins"/>
                <a:cs typeface="Poppins"/>
                <a:sym typeface="Poppins"/>
              </a:rPr>
              <a:t>A block placed with pure Y motion lands exactly where the grid says. A placement involving X motion lands off along Y — and the error grows with how far along X the rig travels. It is not a constant offset.</a:t>
            </a:r>
          </a:p>
        </p:txBody>
      </p:sp>
      <p:sp>
        <p:nvSpPr>
          <p:cNvPr name="TextBox 14" id="14"/>
          <p:cNvSpPr txBox="true"/>
          <p:nvPr/>
        </p:nvSpPr>
        <p:spPr>
          <a:xfrm rot="0">
            <a:off x="9326880" y="4187190"/>
            <a:ext cx="4206240" cy="494538"/>
          </a:xfrm>
          <a:prstGeom prst="rect">
            <a:avLst/>
          </a:prstGeom>
        </p:spPr>
        <p:txBody>
          <a:bodyPr anchor="t" rtlCol="false" tIns="0" lIns="0" bIns="0" rIns="0">
            <a:spAutoFit/>
          </a:bodyPr>
          <a:lstStyle/>
          <a:p>
            <a:pPr algn="l">
              <a:lnSpc>
                <a:spcPts val="2279"/>
              </a:lnSpc>
            </a:pPr>
            <a:r>
              <a:rPr lang="en-US" sz="1899" b="true">
                <a:solidFill>
                  <a:srgbClr val="000000"/>
                </a:solidFill>
                <a:latin typeface="Poppins Bold"/>
                <a:ea typeface="Poppins Bold"/>
                <a:cs typeface="Poppins Bold"/>
                <a:sym typeface="Poppins Bold"/>
              </a:rPr>
              <a:t>Y error introduced</a:t>
            </a:r>
          </a:p>
        </p:txBody>
      </p:sp>
      <p:sp>
        <p:nvSpPr>
          <p:cNvPr name="TextBox 15" id="15"/>
          <p:cNvSpPr txBox="true"/>
          <p:nvPr/>
        </p:nvSpPr>
        <p:spPr>
          <a:xfrm rot="0">
            <a:off x="4754880" y="4798695"/>
            <a:ext cx="4023360" cy="459105"/>
          </a:xfrm>
          <a:prstGeom prst="rect">
            <a:avLst/>
          </a:prstGeom>
        </p:spPr>
        <p:txBody>
          <a:bodyPr anchor="t" rtlCol="false" tIns="0" lIns="0" bIns="0" rIns="0">
            <a:spAutoFit/>
          </a:bodyPr>
          <a:lstStyle/>
          <a:p>
            <a:pPr algn="l">
              <a:lnSpc>
                <a:spcPts val="2210"/>
              </a:lnSpc>
            </a:pPr>
            <a:r>
              <a:rPr lang="en-US" sz="1700">
                <a:solidFill>
                  <a:srgbClr val="303642"/>
                </a:solidFill>
                <a:latin typeface="Poppins"/>
                <a:ea typeface="Poppins"/>
                <a:cs typeface="Poppins"/>
                <a:sym typeface="Poppins"/>
              </a:rPr>
              <a:t>0</a:t>
            </a:r>
          </a:p>
        </p:txBody>
      </p:sp>
      <p:sp>
        <p:nvSpPr>
          <p:cNvPr name="TextBox 16" id="16"/>
          <p:cNvSpPr txBox="true"/>
          <p:nvPr/>
        </p:nvSpPr>
        <p:spPr>
          <a:xfrm rot="0">
            <a:off x="9326880" y="4798695"/>
            <a:ext cx="4206240" cy="459105"/>
          </a:xfrm>
          <a:prstGeom prst="rect">
            <a:avLst/>
          </a:prstGeom>
        </p:spPr>
        <p:txBody>
          <a:bodyPr anchor="t" rtlCol="false" tIns="0" lIns="0" bIns="0" rIns="0">
            <a:spAutoFit/>
          </a:bodyPr>
          <a:lstStyle/>
          <a:p>
            <a:pPr algn="l">
              <a:lnSpc>
                <a:spcPts val="2210"/>
              </a:lnSpc>
            </a:pPr>
            <a:r>
              <a:rPr lang="en-US" sz="1700">
                <a:solidFill>
                  <a:srgbClr val="303642"/>
                </a:solidFill>
                <a:latin typeface="Poppins"/>
                <a:ea typeface="Poppins"/>
                <a:cs typeface="Poppins"/>
                <a:sym typeface="Poppins"/>
              </a:rPr>
              <a:t>0.000 cm — no X travel</a:t>
            </a:r>
          </a:p>
        </p:txBody>
      </p:sp>
      <p:sp>
        <p:nvSpPr>
          <p:cNvPr name="TextBox 17" id="17"/>
          <p:cNvSpPr txBox="true"/>
          <p:nvPr/>
        </p:nvSpPr>
        <p:spPr>
          <a:xfrm rot="0">
            <a:off x="4754880" y="5255895"/>
            <a:ext cx="4023360" cy="459105"/>
          </a:xfrm>
          <a:prstGeom prst="rect">
            <a:avLst/>
          </a:prstGeom>
        </p:spPr>
        <p:txBody>
          <a:bodyPr anchor="t" rtlCol="false" tIns="0" lIns="0" bIns="0" rIns="0">
            <a:spAutoFit/>
          </a:bodyPr>
          <a:lstStyle/>
          <a:p>
            <a:pPr algn="l">
              <a:lnSpc>
                <a:spcPts val="2210"/>
              </a:lnSpc>
            </a:pPr>
            <a:r>
              <a:rPr lang="en-US" sz="1700">
                <a:solidFill>
                  <a:srgbClr val="303642"/>
                </a:solidFill>
                <a:latin typeface="Poppins"/>
                <a:ea typeface="Poppins"/>
                <a:cs typeface="Poppins"/>
                <a:sym typeface="Poppins"/>
              </a:rPr>
              <a:t>1</a:t>
            </a:r>
          </a:p>
        </p:txBody>
      </p:sp>
      <p:sp>
        <p:nvSpPr>
          <p:cNvPr name="TextBox 18" id="18"/>
          <p:cNvSpPr txBox="true"/>
          <p:nvPr/>
        </p:nvSpPr>
        <p:spPr>
          <a:xfrm rot="0">
            <a:off x="9326880" y="5255895"/>
            <a:ext cx="4206240" cy="459105"/>
          </a:xfrm>
          <a:prstGeom prst="rect">
            <a:avLst/>
          </a:prstGeom>
        </p:spPr>
        <p:txBody>
          <a:bodyPr anchor="t" rtlCol="false" tIns="0" lIns="0" bIns="0" rIns="0">
            <a:spAutoFit/>
          </a:bodyPr>
          <a:lstStyle/>
          <a:p>
            <a:pPr algn="l">
              <a:lnSpc>
                <a:spcPts val="2210"/>
              </a:lnSpc>
            </a:pPr>
            <a:r>
              <a:rPr lang="en-US" sz="1700">
                <a:solidFill>
                  <a:srgbClr val="303642"/>
                </a:solidFill>
                <a:latin typeface="Poppins"/>
                <a:ea typeface="Poppins"/>
                <a:cs typeface="Poppins"/>
                <a:sym typeface="Poppins"/>
              </a:rPr>
              <a:t>0.115 cm</a:t>
            </a:r>
          </a:p>
        </p:txBody>
      </p:sp>
      <p:sp>
        <p:nvSpPr>
          <p:cNvPr name="TextBox 19" id="19"/>
          <p:cNvSpPr txBox="true"/>
          <p:nvPr/>
        </p:nvSpPr>
        <p:spPr>
          <a:xfrm rot="0">
            <a:off x="4754880" y="5713095"/>
            <a:ext cx="4023360" cy="459105"/>
          </a:xfrm>
          <a:prstGeom prst="rect">
            <a:avLst/>
          </a:prstGeom>
        </p:spPr>
        <p:txBody>
          <a:bodyPr anchor="t" rtlCol="false" tIns="0" lIns="0" bIns="0" rIns="0">
            <a:spAutoFit/>
          </a:bodyPr>
          <a:lstStyle/>
          <a:p>
            <a:pPr algn="l">
              <a:lnSpc>
                <a:spcPts val="2210"/>
              </a:lnSpc>
            </a:pPr>
            <a:r>
              <a:rPr lang="en-US" sz="1700">
                <a:solidFill>
                  <a:srgbClr val="303642"/>
                </a:solidFill>
                <a:latin typeface="Poppins"/>
                <a:ea typeface="Poppins"/>
                <a:cs typeface="Poppins"/>
                <a:sym typeface="Poppins"/>
              </a:rPr>
              <a:t>2</a:t>
            </a:r>
          </a:p>
        </p:txBody>
      </p:sp>
      <p:sp>
        <p:nvSpPr>
          <p:cNvPr name="TextBox 20" id="20"/>
          <p:cNvSpPr txBox="true"/>
          <p:nvPr/>
        </p:nvSpPr>
        <p:spPr>
          <a:xfrm rot="0">
            <a:off x="9326880" y="5713095"/>
            <a:ext cx="4206240" cy="459105"/>
          </a:xfrm>
          <a:prstGeom prst="rect">
            <a:avLst/>
          </a:prstGeom>
        </p:spPr>
        <p:txBody>
          <a:bodyPr anchor="t" rtlCol="false" tIns="0" lIns="0" bIns="0" rIns="0">
            <a:spAutoFit/>
          </a:bodyPr>
          <a:lstStyle/>
          <a:p>
            <a:pPr algn="l">
              <a:lnSpc>
                <a:spcPts val="2210"/>
              </a:lnSpc>
            </a:pPr>
            <a:r>
              <a:rPr lang="en-US" sz="1700">
                <a:solidFill>
                  <a:srgbClr val="303642"/>
                </a:solidFill>
                <a:latin typeface="Poppins"/>
                <a:ea typeface="Poppins"/>
                <a:cs typeface="Poppins"/>
                <a:sym typeface="Poppins"/>
              </a:rPr>
              <a:t>0.230 cm</a:t>
            </a:r>
          </a:p>
        </p:txBody>
      </p:sp>
      <p:sp>
        <p:nvSpPr>
          <p:cNvPr name="TextBox 21" id="21"/>
          <p:cNvSpPr txBox="true"/>
          <p:nvPr/>
        </p:nvSpPr>
        <p:spPr>
          <a:xfrm rot="0">
            <a:off x="4754880" y="6170295"/>
            <a:ext cx="4023360" cy="459105"/>
          </a:xfrm>
          <a:prstGeom prst="rect">
            <a:avLst/>
          </a:prstGeom>
        </p:spPr>
        <p:txBody>
          <a:bodyPr anchor="t" rtlCol="false" tIns="0" lIns="0" bIns="0" rIns="0">
            <a:spAutoFit/>
          </a:bodyPr>
          <a:lstStyle/>
          <a:p>
            <a:pPr algn="l">
              <a:lnSpc>
                <a:spcPts val="2210"/>
              </a:lnSpc>
            </a:pPr>
            <a:r>
              <a:rPr lang="en-US" sz="1700">
                <a:solidFill>
                  <a:srgbClr val="303642"/>
                </a:solidFill>
                <a:latin typeface="Poppins"/>
                <a:ea typeface="Poppins"/>
                <a:cs typeface="Poppins"/>
                <a:sym typeface="Poppins"/>
              </a:rPr>
              <a:t>3</a:t>
            </a:r>
          </a:p>
        </p:txBody>
      </p:sp>
      <p:sp>
        <p:nvSpPr>
          <p:cNvPr name="TextBox 22" id="22"/>
          <p:cNvSpPr txBox="true"/>
          <p:nvPr/>
        </p:nvSpPr>
        <p:spPr>
          <a:xfrm rot="0">
            <a:off x="9326880" y="6170295"/>
            <a:ext cx="4206240" cy="459105"/>
          </a:xfrm>
          <a:prstGeom prst="rect">
            <a:avLst/>
          </a:prstGeom>
        </p:spPr>
        <p:txBody>
          <a:bodyPr anchor="t" rtlCol="false" tIns="0" lIns="0" bIns="0" rIns="0">
            <a:spAutoFit/>
          </a:bodyPr>
          <a:lstStyle/>
          <a:p>
            <a:pPr algn="l">
              <a:lnSpc>
                <a:spcPts val="2210"/>
              </a:lnSpc>
            </a:pPr>
            <a:r>
              <a:rPr lang="en-US" sz="1700">
                <a:solidFill>
                  <a:srgbClr val="303642"/>
                </a:solidFill>
                <a:latin typeface="Poppins"/>
                <a:ea typeface="Poppins"/>
                <a:cs typeface="Poppins"/>
                <a:sym typeface="Poppins"/>
              </a:rPr>
              <a:t>0.345 cm</a:t>
            </a:r>
          </a:p>
        </p:txBody>
      </p:sp>
      <p:sp>
        <p:nvSpPr>
          <p:cNvPr name="TextBox 23" id="23"/>
          <p:cNvSpPr txBox="true"/>
          <p:nvPr/>
        </p:nvSpPr>
        <p:spPr>
          <a:xfrm rot="0">
            <a:off x="4754880" y="6627495"/>
            <a:ext cx="4023360" cy="459105"/>
          </a:xfrm>
          <a:prstGeom prst="rect">
            <a:avLst/>
          </a:prstGeom>
        </p:spPr>
        <p:txBody>
          <a:bodyPr anchor="t" rtlCol="false" tIns="0" lIns="0" bIns="0" rIns="0">
            <a:spAutoFit/>
          </a:bodyPr>
          <a:lstStyle/>
          <a:p>
            <a:pPr algn="l">
              <a:lnSpc>
                <a:spcPts val="2210"/>
              </a:lnSpc>
            </a:pPr>
            <a:r>
              <a:rPr lang="en-US" sz="1700">
                <a:solidFill>
                  <a:srgbClr val="303642"/>
                </a:solidFill>
                <a:latin typeface="Poppins"/>
                <a:ea typeface="Poppins"/>
                <a:cs typeface="Poppins"/>
                <a:sym typeface="Poppins"/>
              </a:rPr>
              <a:t>k</a:t>
            </a:r>
          </a:p>
        </p:txBody>
      </p:sp>
      <p:sp>
        <p:nvSpPr>
          <p:cNvPr name="TextBox 24" id="24"/>
          <p:cNvSpPr txBox="true"/>
          <p:nvPr/>
        </p:nvSpPr>
        <p:spPr>
          <a:xfrm rot="0">
            <a:off x="9326880" y="6627495"/>
            <a:ext cx="4206240" cy="459105"/>
          </a:xfrm>
          <a:prstGeom prst="rect">
            <a:avLst/>
          </a:prstGeom>
        </p:spPr>
        <p:txBody>
          <a:bodyPr anchor="t" rtlCol="false" tIns="0" lIns="0" bIns="0" rIns="0">
            <a:spAutoFit/>
          </a:bodyPr>
          <a:lstStyle/>
          <a:p>
            <a:pPr algn="l">
              <a:lnSpc>
                <a:spcPts val="2210"/>
              </a:lnSpc>
            </a:pPr>
            <a:r>
              <a:rPr lang="en-US" sz="1700">
                <a:solidFill>
                  <a:srgbClr val="303642"/>
                </a:solidFill>
                <a:latin typeface="Poppins"/>
                <a:ea typeface="Poppins"/>
                <a:cs typeface="Poppins"/>
                <a:sym typeface="Poppins"/>
              </a:rPr>
              <a:t>0.115 × k cm</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VISION RESULTS</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TWO REFERENCE BOARDS, TWO NEGATIVE RESULTS</a:t>
            </a:r>
          </a:p>
        </p:txBody>
      </p:sp>
      <p:sp>
        <p:nvSpPr>
          <p:cNvPr name="Freeform 6" id="6"/>
          <p:cNvSpPr/>
          <p:nvPr/>
        </p:nvSpPr>
        <p:spPr>
          <a:xfrm flipH="false" flipV="false" rot="0">
            <a:off x="1010241" y="2775033"/>
            <a:ext cx="3100197" cy="1509141"/>
          </a:xfrm>
          <a:custGeom>
            <a:avLst/>
            <a:gdLst/>
            <a:ahLst/>
            <a:cxnLst/>
            <a:rect r="r" b="b" t="t" l="l"/>
            <a:pathLst>
              <a:path h="1509141" w="3100197">
                <a:moveTo>
                  <a:pt x="0" y="0"/>
                </a:moveTo>
                <a:lnTo>
                  <a:pt x="3100197" y="0"/>
                </a:lnTo>
                <a:lnTo>
                  <a:pt x="3100197" y="1509141"/>
                </a:lnTo>
                <a:lnTo>
                  <a:pt x="0" y="150914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24128" y="2962656"/>
            <a:ext cx="3072384" cy="548640"/>
          </a:xfrm>
          <a:prstGeom prst="rect">
            <a:avLst/>
          </a:prstGeom>
        </p:spPr>
        <p:txBody>
          <a:bodyPr anchor="t" rtlCol="false" tIns="0" lIns="0" bIns="0" rIns="0">
            <a:spAutoFit/>
          </a:bodyPr>
          <a:lstStyle/>
          <a:p>
            <a:pPr algn="ctr">
              <a:lnSpc>
                <a:spcPts val="3300"/>
              </a:lnSpc>
            </a:pPr>
            <a:r>
              <a:rPr lang="en-US" sz="3000" b="true">
                <a:solidFill>
                  <a:srgbClr val="1E40AF"/>
                </a:solidFill>
                <a:latin typeface="Poppins Bold"/>
                <a:ea typeface="Poppins Bold"/>
                <a:cs typeface="Poppins Bold"/>
                <a:sym typeface="Poppins Bold"/>
              </a:rPr>
              <a:t>29 / 29</a:t>
            </a:r>
          </a:p>
        </p:txBody>
      </p:sp>
      <p:sp>
        <p:nvSpPr>
          <p:cNvPr name="TextBox 8" id="8"/>
          <p:cNvSpPr txBox="true"/>
          <p:nvPr/>
        </p:nvSpPr>
        <p:spPr>
          <a:xfrm rot="0">
            <a:off x="1152144" y="3545586"/>
            <a:ext cx="2816352" cy="514350"/>
          </a:xfrm>
          <a:prstGeom prst="rect">
            <a:avLst/>
          </a:prstGeom>
        </p:spPr>
        <p:txBody>
          <a:bodyPr anchor="t" rtlCol="false" tIns="0" lIns="0" bIns="0" rIns="0">
            <a:spAutoFit/>
          </a:bodyPr>
          <a:lstStyle/>
          <a:p>
            <a:pPr algn="ctr">
              <a:lnSpc>
                <a:spcPts val="1750"/>
              </a:lnSpc>
            </a:pPr>
            <a:r>
              <a:rPr lang="en-US" sz="1400">
                <a:solidFill>
                  <a:srgbClr val="5A6170"/>
                </a:solidFill>
                <a:latin typeface="Poppins"/>
                <a:ea typeface="Poppins"/>
                <a:cs typeface="Poppins"/>
                <a:sym typeface="Poppins"/>
              </a:rPr>
              <a:t>blocks found, both boards</a:t>
            </a:r>
          </a:p>
        </p:txBody>
      </p:sp>
      <p:sp>
        <p:nvSpPr>
          <p:cNvPr name="Freeform 9" id="9"/>
          <p:cNvSpPr/>
          <p:nvPr/>
        </p:nvSpPr>
        <p:spPr>
          <a:xfrm flipH="false" flipV="false" rot="0">
            <a:off x="4283793" y="2775033"/>
            <a:ext cx="3100197" cy="1509141"/>
          </a:xfrm>
          <a:custGeom>
            <a:avLst/>
            <a:gdLst/>
            <a:ahLst/>
            <a:cxnLst/>
            <a:rect r="r" b="b" t="t" l="l"/>
            <a:pathLst>
              <a:path h="1509141" w="3100197">
                <a:moveTo>
                  <a:pt x="0" y="0"/>
                </a:moveTo>
                <a:lnTo>
                  <a:pt x="3100197" y="0"/>
                </a:lnTo>
                <a:lnTo>
                  <a:pt x="3100197" y="1509141"/>
                </a:lnTo>
                <a:lnTo>
                  <a:pt x="0" y="150914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0" id="10"/>
          <p:cNvSpPr txBox="true"/>
          <p:nvPr/>
        </p:nvSpPr>
        <p:spPr>
          <a:xfrm rot="0">
            <a:off x="4297680" y="2962656"/>
            <a:ext cx="3072384" cy="548640"/>
          </a:xfrm>
          <a:prstGeom prst="rect">
            <a:avLst/>
          </a:prstGeom>
        </p:spPr>
        <p:txBody>
          <a:bodyPr anchor="t" rtlCol="false" tIns="0" lIns="0" bIns="0" rIns="0">
            <a:spAutoFit/>
          </a:bodyPr>
          <a:lstStyle/>
          <a:p>
            <a:pPr algn="ctr">
              <a:lnSpc>
                <a:spcPts val="3300"/>
              </a:lnSpc>
            </a:pPr>
            <a:r>
              <a:rPr lang="en-US" sz="3000" b="true">
                <a:solidFill>
                  <a:srgbClr val="1E40AF"/>
                </a:solidFill>
                <a:latin typeface="Poppins Bold"/>
                <a:ea typeface="Poppins Bold"/>
                <a:cs typeface="Poppins Bold"/>
                <a:sym typeface="Poppins Bold"/>
              </a:rPr>
              <a:t>33 › 29</a:t>
            </a:r>
          </a:p>
        </p:txBody>
      </p:sp>
      <p:sp>
        <p:nvSpPr>
          <p:cNvPr name="TextBox 11" id="11"/>
          <p:cNvSpPr txBox="true"/>
          <p:nvPr/>
        </p:nvSpPr>
        <p:spPr>
          <a:xfrm rot="0">
            <a:off x="4425696" y="3545586"/>
            <a:ext cx="2816352" cy="514350"/>
          </a:xfrm>
          <a:prstGeom prst="rect">
            <a:avLst/>
          </a:prstGeom>
        </p:spPr>
        <p:txBody>
          <a:bodyPr anchor="t" rtlCol="false" tIns="0" lIns="0" bIns="0" rIns="0">
            <a:spAutoFit/>
          </a:bodyPr>
          <a:lstStyle/>
          <a:p>
            <a:pPr algn="ctr">
              <a:lnSpc>
                <a:spcPts val="1750"/>
              </a:lnSpc>
            </a:pPr>
            <a:r>
              <a:rPr lang="en-US" sz="1400">
                <a:solidFill>
                  <a:srgbClr val="5A6170"/>
                </a:solidFill>
                <a:latin typeface="Poppins"/>
                <a:ea typeface="Poppins"/>
                <a:cs typeface="Poppins"/>
                <a:sym typeface="Poppins"/>
              </a:rPr>
              <a:t>hypotheses after rejection</a:t>
            </a:r>
          </a:p>
        </p:txBody>
      </p:sp>
      <p:sp>
        <p:nvSpPr>
          <p:cNvPr name="Freeform 12" id="12"/>
          <p:cNvSpPr/>
          <p:nvPr/>
        </p:nvSpPr>
        <p:spPr>
          <a:xfrm flipH="false" flipV="false" rot="0">
            <a:off x="7557345" y="2775033"/>
            <a:ext cx="3100197" cy="1509141"/>
          </a:xfrm>
          <a:custGeom>
            <a:avLst/>
            <a:gdLst/>
            <a:ahLst/>
            <a:cxnLst/>
            <a:rect r="r" b="b" t="t" l="l"/>
            <a:pathLst>
              <a:path h="1509141" w="3100197">
                <a:moveTo>
                  <a:pt x="0" y="0"/>
                </a:moveTo>
                <a:lnTo>
                  <a:pt x="3100197" y="0"/>
                </a:lnTo>
                <a:lnTo>
                  <a:pt x="3100197" y="1509141"/>
                </a:lnTo>
                <a:lnTo>
                  <a:pt x="0" y="150914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3" id="13"/>
          <p:cNvSpPr txBox="true"/>
          <p:nvPr/>
        </p:nvSpPr>
        <p:spPr>
          <a:xfrm rot="0">
            <a:off x="7571232" y="2962656"/>
            <a:ext cx="3072384" cy="548640"/>
          </a:xfrm>
          <a:prstGeom prst="rect">
            <a:avLst/>
          </a:prstGeom>
        </p:spPr>
        <p:txBody>
          <a:bodyPr anchor="t" rtlCol="false" tIns="0" lIns="0" bIns="0" rIns="0">
            <a:spAutoFit/>
          </a:bodyPr>
          <a:lstStyle/>
          <a:p>
            <a:pPr algn="ctr">
              <a:lnSpc>
                <a:spcPts val="3300"/>
              </a:lnSpc>
            </a:pPr>
            <a:r>
              <a:rPr lang="en-US" sz="3000" b="true">
                <a:solidFill>
                  <a:srgbClr val="1E40AF"/>
                </a:solidFill>
                <a:latin typeface="Poppins Bold"/>
                <a:ea typeface="Poppins Bold"/>
                <a:cs typeface="Poppins Bold"/>
                <a:sym typeface="Poppins Bold"/>
              </a:rPr>
              <a:t>37 – 103 ms</a:t>
            </a:r>
          </a:p>
        </p:txBody>
      </p:sp>
      <p:sp>
        <p:nvSpPr>
          <p:cNvPr name="TextBox 14" id="14"/>
          <p:cNvSpPr txBox="true"/>
          <p:nvPr/>
        </p:nvSpPr>
        <p:spPr>
          <a:xfrm rot="0">
            <a:off x="7699248" y="3545586"/>
            <a:ext cx="2816352" cy="514350"/>
          </a:xfrm>
          <a:prstGeom prst="rect">
            <a:avLst/>
          </a:prstGeom>
        </p:spPr>
        <p:txBody>
          <a:bodyPr anchor="t" rtlCol="false" tIns="0" lIns="0" bIns="0" rIns="0">
            <a:spAutoFit/>
          </a:bodyPr>
          <a:lstStyle/>
          <a:p>
            <a:pPr algn="ctr">
              <a:lnSpc>
                <a:spcPts val="1750"/>
              </a:lnSpc>
            </a:pPr>
            <a:r>
              <a:rPr lang="en-US" sz="1400">
                <a:solidFill>
                  <a:srgbClr val="5A6170"/>
                </a:solidFill>
                <a:latin typeface="Poppins"/>
                <a:ea typeface="Poppins"/>
                <a:cs typeface="Poppins"/>
                <a:sym typeface="Poppins"/>
              </a:rPr>
              <a:t>per analysed frame</a:t>
            </a:r>
          </a:p>
        </p:txBody>
      </p:sp>
      <p:sp>
        <p:nvSpPr>
          <p:cNvPr name="Freeform 15" id="15"/>
          <p:cNvSpPr/>
          <p:nvPr/>
        </p:nvSpPr>
        <p:spPr>
          <a:xfrm flipH="false" flipV="false" rot="0">
            <a:off x="10830897" y="2775033"/>
            <a:ext cx="3100197" cy="1509141"/>
          </a:xfrm>
          <a:custGeom>
            <a:avLst/>
            <a:gdLst/>
            <a:ahLst/>
            <a:cxnLst/>
            <a:rect r="r" b="b" t="t" l="l"/>
            <a:pathLst>
              <a:path h="1509141" w="3100197">
                <a:moveTo>
                  <a:pt x="0" y="0"/>
                </a:moveTo>
                <a:lnTo>
                  <a:pt x="3100197" y="0"/>
                </a:lnTo>
                <a:lnTo>
                  <a:pt x="3100197" y="1509141"/>
                </a:lnTo>
                <a:lnTo>
                  <a:pt x="0" y="150914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6" id="16"/>
          <p:cNvSpPr txBox="true"/>
          <p:nvPr/>
        </p:nvSpPr>
        <p:spPr>
          <a:xfrm rot="0">
            <a:off x="10844784" y="2962656"/>
            <a:ext cx="3072384" cy="548640"/>
          </a:xfrm>
          <a:prstGeom prst="rect">
            <a:avLst/>
          </a:prstGeom>
        </p:spPr>
        <p:txBody>
          <a:bodyPr anchor="t" rtlCol="false" tIns="0" lIns="0" bIns="0" rIns="0">
            <a:spAutoFit/>
          </a:bodyPr>
          <a:lstStyle/>
          <a:p>
            <a:pPr algn="ctr">
              <a:lnSpc>
                <a:spcPts val="3300"/>
              </a:lnSpc>
            </a:pPr>
            <a:r>
              <a:rPr lang="en-US" sz="3000" b="true">
                <a:solidFill>
                  <a:srgbClr val="1E40AF"/>
                </a:solidFill>
                <a:latin typeface="Poppins Bold"/>
                <a:ea typeface="Poppins Bold"/>
                <a:cs typeface="Poppins Bold"/>
                <a:sym typeface="Poppins Bold"/>
              </a:rPr>
              <a:t>0.85 px</a:t>
            </a:r>
          </a:p>
        </p:txBody>
      </p:sp>
      <p:sp>
        <p:nvSpPr>
          <p:cNvPr name="TextBox 17" id="17"/>
          <p:cNvSpPr txBox="true"/>
          <p:nvPr/>
        </p:nvSpPr>
        <p:spPr>
          <a:xfrm rot="0">
            <a:off x="10972800" y="3545586"/>
            <a:ext cx="2816352" cy="514350"/>
          </a:xfrm>
          <a:prstGeom prst="rect">
            <a:avLst/>
          </a:prstGeom>
        </p:spPr>
        <p:txBody>
          <a:bodyPr anchor="t" rtlCol="false" tIns="0" lIns="0" bIns="0" rIns="0">
            <a:spAutoFit/>
          </a:bodyPr>
          <a:lstStyle/>
          <a:p>
            <a:pPr algn="ctr">
              <a:lnSpc>
                <a:spcPts val="1750"/>
              </a:lnSpc>
            </a:pPr>
            <a:r>
              <a:rPr lang="en-US" sz="1400">
                <a:solidFill>
                  <a:srgbClr val="5A6170"/>
                </a:solidFill>
                <a:latin typeface="Poppins"/>
                <a:ea typeface="Poppins"/>
                <a:cs typeface="Poppins"/>
                <a:sym typeface="Poppins"/>
              </a:rPr>
              <a:t>mean fit residual</a:t>
            </a:r>
          </a:p>
        </p:txBody>
      </p:sp>
      <p:sp>
        <p:nvSpPr>
          <p:cNvPr name="Freeform 18" id="18"/>
          <p:cNvSpPr/>
          <p:nvPr/>
        </p:nvSpPr>
        <p:spPr>
          <a:xfrm flipH="false" flipV="false" rot="0">
            <a:off x="14104449" y="2775033"/>
            <a:ext cx="3100197" cy="1509141"/>
          </a:xfrm>
          <a:custGeom>
            <a:avLst/>
            <a:gdLst/>
            <a:ahLst/>
            <a:cxnLst/>
            <a:rect r="r" b="b" t="t" l="l"/>
            <a:pathLst>
              <a:path h="1509141" w="3100197">
                <a:moveTo>
                  <a:pt x="0" y="0"/>
                </a:moveTo>
                <a:lnTo>
                  <a:pt x="3100197" y="0"/>
                </a:lnTo>
                <a:lnTo>
                  <a:pt x="3100197" y="1509141"/>
                </a:lnTo>
                <a:lnTo>
                  <a:pt x="0" y="150914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9" id="19"/>
          <p:cNvSpPr txBox="true"/>
          <p:nvPr/>
        </p:nvSpPr>
        <p:spPr>
          <a:xfrm rot="0">
            <a:off x="14118336" y="2962656"/>
            <a:ext cx="3072384" cy="548640"/>
          </a:xfrm>
          <a:prstGeom prst="rect">
            <a:avLst/>
          </a:prstGeom>
        </p:spPr>
        <p:txBody>
          <a:bodyPr anchor="t" rtlCol="false" tIns="0" lIns="0" bIns="0" rIns="0">
            <a:spAutoFit/>
          </a:bodyPr>
          <a:lstStyle/>
          <a:p>
            <a:pPr algn="ctr">
              <a:lnSpc>
                <a:spcPts val="3300"/>
              </a:lnSpc>
            </a:pPr>
            <a:r>
              <a:rPr lang="en-US" sz="3000" b="true">
                <a:solidFill>
                  <a:srgbClr val="1E40AF"/>
                </a:solidFill>
                <a:latin typeface="Poppins Bold"/>
                <a:ea typeface="Poppins Bold"/>
                <a:cs typeface="Poppins Bold"/>
                <a:sym typeface="Poppins Bold"/>
              </a:rPr>
              <a:t>0.27 cm</a:t>
            </a:r>
          </a:p>
        </p:txBody>
      </p:sp>
      <p:sp>
        <p:nvSpPr>
          <p:cNvPr name="TextBox 20" id="20"/>
          <p:cNvSpPr txBox="true"/>
          <p:nvPr/>
        </p:nvSpPr>
        <p:spPr>
          <a:xfrm rot="0">
            <a:off x="14246352" y="3545586"/>
            <a:ext cx="2816352" cy="514350"/>
          </a:xfrm>
          <a:prstGeom prst="rect">
            <a:avLst/>
          </a:prstGeom>
        </p:spPr>
        <p:txBody>
          <a:bodyPr anchor="t" rtlCol="false" tIns="0" lIns="0" bIns="0" rIns="0">
            <a:spAutoFit/>
          </a:bodyPr>
          <a:lstStyle/>
          <a:p>
            <a:pPr algn="ctr">
              <a:lnSpc>
                <a:spcPts val="1750"/>
              </a:lnSpc>
            </a:pPr>
            <a:r>
              <a:rPr lang="en-US" sz="1400">
                <a:solidFill>
                  <a:srgbClr val="5A6170"/>
                </a:solidFill>
                <a:latin typeface="Poppins"/>
                <a:ea typeface="Poppins"/>
                <a:cs typeface="Poppins"/>
                <a:sym typeface="Poppins"/>
              </a:rPr>
              <a:t>mapping error on a 2.2 cm block</a:t>
            </a:r>
          </a:p>
        </p:txBody>
      </p:sp>
      <p:sp>
        <p:nvSpPr>
          <p:cNvPr name="Freeform 21" id="21"/>
          <p:cNvSpPr/>
          <p:nvPr/>
        </p:nvSpPr>
        <p:spPr>
          <a:xfrm flipH="false" flipV="false" rot="0">
            <a:off x="1447352" y="4603833"/>
            <a:ext cx="3222593" cy="4553998"/>
          </a:xfrm>
          <a:custGeom>
            <a:avLst/>
            <a:gdLst/>
            <a:ahLst/>
            <a:cxnLst/>
            <a:rect r="r" b="b" t="t" l="l"/>
            <a:pathLst>
              <a:path h="4553998" w="3222593">
                <a:moveTo>
                  <a:pt x="0" y="0"/>
                </a:moveTo>
                <a:lnTo>
                  <a:pt x="3222594" y="0"/>
                </a:lnTo>
                <a:lnTo>
                  <a:pt x="3222594" y="4553997"/>
                </a:lnTo>
                <a:lnTo>
                  <a:pt x="0" y="455399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22" id="22"/>
          <p:cNvGrpSpPr/>
          <p:nvPr/>
        </p:nvGrpSpPr>
        <p:grpSpPr>
          <a:xfrm rot="0">
            <a:off x="1662408" y="4818888"/>
            <a:ext cx="2792540" cy="4123944"/>
            <a:chOff x="0" y="0"/>
            <a:chExt cx="3723386" cy="5498592"/>
          </a:xfrm>
        </p:grpSpPr>
        <p:sp>
          <p:nvSpPr>
            <p:cNvPr name="Freeform 23" id="23"/>
            <p:cNvSpPr/>
            <p:nvPr/>
          </p:nvSpPr>
          <p:spPr>
            <a:xfrm flipH="false" flipV="false" rot="0">
              <a:off x="0" y="0"/>
              <a:ext cx="3723386" cy="5498592"/>
            </a:xfrm>
            <a:custGeom>
              <a:avLst/>
              <a:gdLst/>
              <a:ahLst/>
              <a:cxnLst/>
              <a:rect r="r" b="b" t="t" l="l"/>
              <a:pathLst>
                <a:path h="5498592" w="3723386">
                  <a:moveTo>
                    <a:pt x="0" y="0"/>
                  </a:moveTo>
                  <a:lnTo>
                    <a:pt x="3723386" y="0"/>
                  </a:lnTo>
                  <a:lnTo>
                    <a:pt x="3723386" y="5498592"/>
                  </a:lnTo>
                  <a:lnTo>
                    <a:pt x="0" y="5498592"/>
                  </a:lnTo>
                  <a:lnTo>
                    <a:pt x="0" y="0"/>
                  </a:lnTo>
                  <a:close/>
                </a:path>
              </a:pathLst>
            </a:custGeom>
            <a:blipFill>
              <a:blip r:embed="rId9"/>
              <a:stretch>
                <a:fillRect l="0" t="0" r="0" b="0"/>
              </a:stretch>
            </a:blipFill>
          </p:spPr>
        </p:sp>
      </p:grpSp>
      <p:sp>
        <p:nvSpPr>
          <p:cNvPr name="TextBox 24" id="24"/>
          <p:cNvSpPr txBox="true"/>
          <p:nvPr/>
        </p:nvSpPr>
        <p:spPr>
          <a:xfrm rot="0">
            <a:off x="1024128" y="9205722"/>
            <a:ext cx="4069080" cy="788670"/>
          </a:xfrm>
          <a:prstGeom prst="rect">
            <a:avLst/>
          </a:prstGeom>
        </p:spPr>
        <p:txBody>
          <a:bodyPr anchor="t" rtlCol="false" tIns="0" lIns="0" bIns="0" rIns="0">
            <a:spAutoFit/>
          </a:bodyPr>
          <a:lstStyle/>
          <a:p>
            <a:pPr algn="ctr">
              <a:lnSpc>
                <a:spcPts val="2145"/>
              </a:lnSpc>
            </a:pPr>
            <a:r>
              <a:rPr lang="en-US" sz="1650">
                <a:solidFill>
                  <a:srgbClr val="5A6170"/>
                </a:solidFill>
                <a:latin typeface="Poppins"/>
                <a:ea typeface="Poppins"/>
                <a:cs typeface="Poppins"/>
                <a:sym typeface="Poppins"/>
              </a:rPr>
              <a:t>29 blocks, the rails, and two wooden offcuts that are not blocks</a:t>
            </a:r>
          </a:p>
        </p:txBody>
      </p:sp>
      <p:sp>
        <p:nvSpPr>
          <p:cNvPr name="TextBox 25" id="25"/>
          <p:cNvSpPr txBox="true"/>
          <p:nvPr/>
        </p:nvSpPr>
        <p:spPr>
          <a:xfrm rot="0">
            <a:off x="5532120" y="4613910"/>
            <a:ext cx="5806440" cy="552450"/>
          </a:xfrm>
          <a:prstGeom prst="rect">
            <a:avLst/>
          </a:prstGeom>
        </p:spPr>
        <p:txBody>
          <a:bodyPr anchor="t" rtlCol="false" tIns="0" lIns="0" bIns="0" rIns="0">
            <a:spAutoFit/>
          </a:bodyPr>
          <a:lstStyle/>
          <a:p>
            <a:pPr algn="l">
              <a:lnSpc>
                <a:spcPts val="3358"/>
              </a:lnSpc>
            </a:pPr>
            <a:r>
              <a:rPr lang="en-US" sz="2400" b="true">
                <a:solidFill>
                  <a:srgbClr val="1E40AF"/>
                </a:solidFill>
                <a:latin typeface="League Spartan"/>
                <a:ea typeface="League Spartan"/>
                <a:cs typeface="League Spartan"/>
                <a:sym typeface="League Spartan"/>
              </a:rPr>
              <a:t>WHAT THE FIT CHOSE, AND WHY</a:t>
            </a:r>
          </a:p>
        </p:txBody>
      </p:sp>
      <p:sp>
        <p:nvSpPr>
          <p:cNvPr name="TextBox 26" id="26"/>
          <p:cNvSpPr txBox="true"/>
          <p:nvPr/>
        </p:nvSpPr>
        <p:spPr>
          <a:xfrm rot="0">
            <a:off x="5532120" y="5253990"/>
            <a:ext cx="5806440" cy="3204210"/>
          </a:xfrm>
          <a:prstGeom prst="rect">
            <a:avLst/>
          </a:prstGeom>
        </p:spPr>
        <p:txBody>
          <a:bodyPr anchor="t" rtlCol="false" tIns="0" lIns="0" bIns="0" rIns="0">
            <a:spAutoFit/>
          </a:bodyPr>
          <a:lstStyle/>
          <a:p>
            <a:pPr algn="l" marL="307658" indent="-102553" lvl="2">
              <a:lnSpc>
                <a:spcPts val="2295"/>
              </a:lnSpc>
              <a:buFont typeface="Arial"/>
              <a:buChar char="⚬"/>
            </a:pPr>
            <a:r>
              <a:rPr lang="en-US" b="true" sz="1700">
                <a:solidFill>
                  <a:srgbClr val="303642"/>
                </a:solidFill>
                <a:latin typeface="Poppins Bold"/>
                <a:ea typeface="Poppins Bold"/>
                <a:cs typeface="Poppins Bold"/>
                <a:sym typeface="Poppins Bold"/>
              </a:rPr>
              <a:t>Chosen on held-out prediction, not training error. </a:t>
            </a:r>
            <a:r>
              <a:rPr lang="en-US" sz="1700">
                <a:solidFill>
                  <a:srgbClr val="303642"/>
                </a:solidFill>
                <a:latin typeface="Poppins"/>
                <a:ea typeface="Poppins"/>
                <a:cs typeface="Poppins"/>
                <a:sym typeface="Poppins"/>
              </a:rPr>
              <a:t>Similarity 101.4 px, affine 1.38, homography 1.22, homography + curvature 1.09.</a:t>
            </a:r>
          </a:p>
          <a:p>
            <a:pPr algn="l" marL="307658" indent="-102553" lvl="2">
              <a:lnSpc>
                <a:spcPts val="2295"/>
              </a:lnSpc>
              <a:buFont typeface="Arial"/>
              <a:buChar char="⚬"/>
            </a:pPr>
            <a:r>
              <a:rPr lang="en-US" b="true" sz="1700">
                <a:solidFill>
                  <a:srgbClr val="303642"/>
                </a:solidFill>
                <a:latin typeface="Poppins Bold"/>
                <a:ea typeface="Poppins Bold"/>
                <a:cs typeface="Poppins Bold"/>
                <a:sym typeface="Poppins Bold"/>
              </a:rPr>
              <a:t>Pitch is static to within 2 %. </a:t>
            </a:r>
            <a:r>
              <a:rPr lang="en-US" sz="1700">
                <a:solidFill>
                  <a:srgbClr val="303642"/>
                </a:solidFill>
                <a:latin typeface="Poppins"/>
                <a:ea typeface="Poppins"/>
                <a:cs typeface="Poppins"/>
                <a:sym typeface="Poppins"/>
              </a:rPr>
              <a:t>X 29.38 px (sd 1.24), Y 69.14 px (sd 1.08).</a:t>
            </a:r>
          </a:p>
          <a:p>
            <a:pPr algn="l" marL="307658" indent="-102553" lvl="2">
              <a:lnSpc>
                <a:spcPts val="2295"/>
              </a:lnSpc>
              <a:buFont typeface="Arial"/>
              <a:buChar char="⚬"/>
            </a:pPr>
            <a:r>
              <a:rPr lang="en-US" b="true" sz="1700">
                <a:solidFill>
                  <a:srgbClr val="303642"/>
                </a:solidFill>
                <a:latin typeface="Poppins Bold"/>
                <a:ea typeface="Poppins Bold"/>
                <a:cs typeface="Poppins Bold"/>
                <a:sym typeface="Poppins Bold"/>
              </a:rPr>
              <a:t>An independent geometry check. </a:t>
            </a:r>
            <a:r>
              <a:rPr lang="en-US" sz="1700">
                <a:solidFill>
                  <a:srgbClr val="303642"/>
                </a:solidFill>
                <a:latin typeface="Poppins"/>
                <a:ea typeface="Poppins"/>
                <a:cs typeface="Poppins"/>
                <a:sym typeface="Poppins"/>
              </a:rPr>
              <a:t>The view is 17.7 % anisotropic; two independent estimates agree to 4 %.</a:t>
            </a:r>
          </a:p>
        </p:txBody>
      </p:sp>
      <p:grpSp>
        <p:nvGrpSpPr>
          <p:cNvPr name="Group 27" id="27"/>
          <p:cNvGrpSpPr/>
          <p:nvPr/>
        </p:nvGrpSpPr>
        <p:grpSpPr>
          <a:xfrm rot="0">
            <a:off x="5532120" y="8732520"/>
            <a:ext cx="5806440" cy="749808"/>
            <a:chOff x="0" y="0"/>
            <a:chExt cx="7741920" cy="999744"/>
          </a:xfrm>
        </p:grpSpPr>
        <p:sp>
          <p:nvSpPr>
            <p:cNvPr name="Freeform 28" id="28"/>
            <p:cNvSpPr/>
            <p:nvPr/>
          </p:nvSpPr>
          <p:spPr>
            <a:xfrm flipH="false" flipV="false" rot="0">
              <a:off x="0" y="0"/>
              <a:ext cx="7741920" cy="999744"/>
            </a:xfrm>
            <a:custGeom>
              <a:avLst/>
              <a:gdLst/>
              <a:ahLst/>
              <a:cxnLst/>
              <a:rect r="r" b="b" t="t" l="l"/>
              <a:pathLst>
                <a:path h="999744" w="7741920">
                  <a:moveTo>
                    <a:pt x="0" y="243840"/>
                  </a:moveTo>
                  <a:cubicBezTo>
                    <a:pt x="0" y="109220"/>
                    <a:pt x="109220" y="0"/>
                    <a:pt x="243840" y="0"/>
                  </a:cubicBezTo>
                  <a:lnTo>
                    <a:pt x="7498080" y="0"/>
                  </a:lnTo>
                  <a:cubicBezTo>
                    <a:pt x="7632700" y="0"/>
                    <a:pt x="7741920" y="109220"/>
                    <a:pt x="7741920" y="243840"/>
                  </a:cubicBezTo>
                  <a:lnTo>
                    <a:pt x="7741920" y="755904"/>
                  </a:lnTo>
                  <a:cubicBezTo>
                    <a:pt x="7741920" y="890524"/>
                    <a:pt x="7632700" y="999744"/>
                    <a:pt x="7498080" y="999744"/>
                  </a:cubicBezTo>
                  <a:lnTo>
                    <a:pt x="243840" y="999744"/>
                  </a:lnTo>
                  <a:cubicBezTo>
                    <a:pt x="109220" y="999744"/>
                    <a:pt x="0" y="890524"/>
                    <a:pt x="0" y="755904"/>
                  </a:cubicBezTo>
                  <a:close/>
                </a:path>
              </a:pathLst>
            </a:custGeom>
            <a:solidFill>
              <a:srgbClr val="EEF1F8"/>
            </a:solidFill>
          </p:spPr>
        </p:sp>
      </p:grpSp>
      <p:sp>
        <p:nvSpPr>
          <p:cNvPr name="TextBox 29" id="29"/>
          <p:cNvSpPr txBox="true"/>
          <p:nvPr/>
        </p:nvSpPr>
        <p:spPr>
          <a:xfrm rot="0">
            <a:off x="5824728" y="8849106"/>
            <a:ext cx="5303520" cy="514350"/>
          </a:xfrm>
          <a:prstGeom prst="rect">
            <a:avLst/>
          </a:prstGeom>
        </p:spPr>
        <p:txBody>
          <a:bodyPr anchor="t" rtlCol="false" tIns="0" lIns="0" bIns="0" rIns="0">
            <a:spAutoFit/>
          </a:bodyPr>
          <a:lstStyle/>
          <a:p>
            <a:pPr algn="l">
              <a:lnSpc>
                <a:spcPts val="1950"/>
              </a:lnSpc>
            </a:pPr>
            <a:r>
              <a:rPr lang="en-US" sz="1500">
                <a:solidFill>
                  <a:srgbClr val="303642"/>
                </a:solidFill>
                <a:latin typeface="Poppins"/>
                <a:ea typeface="Poppins"/>
                <a:cs typeface="Poppins"/>
                <a:sym typeface="Poppins"/>
              </a:rPr>
              <a:t>The 0.27 cm is the saved four-corner format flattening the fit — not the fit itself.</a:t>
            </a:r>
          </a:p>
        </p:txBody>
      </p:sp>
      <p:sp>
        <p:nvSpPr>
          <p:cNvPr name="TextBox 30" id="30"/>
          <p:cNvSpPr txBox="true"/>
          <p:nvPr/>
        </p:nvSpPr>
        <p:spPr>
          <a:xfrm rot="0">
            <a:off x="11658600" y="4613910"/>
            <a:ext cx="5605272" cy="552450"/>
          </a:xfrm>
          <a:prstGeom prst="rect">
            <a:avLst/>
          </a:prstGeom>
        </p:spPr>
        <p:txBody>
          <a:bodyPr anchor="t" rtlCol="false" tIns="0" lIns="0" bIns="0" rIns="0">
            <a:spAutoFit/>
          </a:bodyPr>
          <a:lstStyle/>
          <a:p>
            <a:pPr algn="l">
              <a:lnSpc>
                <a:spcPts val="3358"/>
              </a:lnSpc>
            </a:pPr>
            <a:r>
              <a:rPr lang="en-US" sz="2400" b="true">
                <a:solidFill>
                  <a:srgbClr val="1E40AF"/>
                </a:solidFill>
                <a:latin typeface="League Spartan"/>
                <a:ea typeface="League Spartan"/>
                <a:cs typeface="League Spartan"/>
                <a:sym typeface="League Spartan"/>
              </a:rPr>
              <a:t>TWO NEGATIVE RESULTS</a:t>
            </a:r>
          </a:p>
        </p:txBody>
      </p:sp>
      <p:sp>
        <p:nvSpPr>
          <p:cNvPr name="Freeform 31" id="31"/>
          <p:cNvSpPr/>
          <p:nvPr/>
        </p:nvSpPr>
        <p:spPr>
          <a:xfrm flipH="false" flipV="false" rot="0">
            <a:off x="11644713" y="5335353"/>
            <a:ext cx="5633085" cy="2039493"/>
          </a:xfrm>
          <a:custGeom>
            <a:avLst/>
            <a:gdLst/>
            <a:ahLst/>
            <a:cxnLst/>
            <a:rect r="r" b="b" t="t" l="l"/>
            <a:pathLst>
              <a:path h="2039493" w="5633085">
                <a:moveTo>
                  <a:pt x="0" y="0"/>
                </a:moveTo>
                <a:lnTo>
                  <a:pt x="5633085" y="0"/>
                </a:lnTo>
                <a:lnTo>
                  <a:pt x="5633085" y="2039493"/>
                </a:lnTo>
                <a:lnTo>
                  <a:pt x="0" y="203949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32" id="32"/>
          <p:cNvSpPr txBox="true"/>
          <p:nvPr/>
        </p:nvSpPr>
        <p:spPr>
          <a:xfrm rot="0">
            <a:off x="11969496" y="5548884"/>
            <a:ext cx="5029200" cy="769620"/>
          </a:xfrm>
          <a:prstGeom prst="rect">
            <a:avLst/>
          </a:prstGeom>
        </p:spPr>
        <p:txBody>
          <a:bodyPr anchor="t" rtlCol="false" tIns="0" lIns="0" bIns="0" rIns="0">
            <a:spAutoFit/>
          </a:bodyPr>
          <a:lstStyle/>
          <a:p>
            <a:pPr algn="l">
              <a:lnSpc>
                <a:spcPts val="2134"/>
              </a:lnSpc>
            </a:pPr>
            <a:r>
              <a:rPr lang="en-US" sz="1749" b="true">
                <a:solidFill>
                  <a:srgbClr val="000000"/>
                </a:solidFill>
                <a:latin typeface="Poppins Bold"/>
                <a:ea typeface="Poppins Bold"/>
                <a:cs typeface="Poppins Bold"/>
                <a:sym typeface="Poppins Bold"/>
              </a:rPr>
              <a:t>Higher resolution finds nothing extra</a:t>
            </a:r>
          </a:p>
        </p:txBody>
      </p:sp>
      <p:sp>
        <p:nvSpPr>
          <p:cNvPr name="TextBox 33" id="33"/>
          <p:cNvSpPr txBox="true"/>
          <p:nvPr/>
        </p:nvSpPr>
        <p:spPr>
          <a:xfrm rot="0">
            <a:off x="11969496" y="6261354"/>
            <a:ext cx="5029200" cy="971550"/>
          </a:xfrm>
          <a:prstGeom prst="rect">
            <a:avLst/>
          </a:prstGeom>
        </p:spPr>
        <p:txBody>
          <a:bodyPr anchor="t" rtlCol="false" tIns="0" lIns="0" bIns="0" rIns="0">
            <a:spAutoFit/>
          </a:bodyPr>
          <a:lstStyle/>
          <a:p>
            <a:pPr algn="l">
              <a:lnSpc>
                <a:spcPts val="1950"/>
              </a:lnSpc>
            </a:pPr>
            <a:r>
              <a:rPr lang="en-US" sz="1500">
                <a:solidFill>
                  <a:srgbClr val="303642"/>
                </a:solidFill>
                <a:latin typeface="Poppins"/>
                <a:ea typeface="Poppins"/>
                <a:cs typeface="Poppins"/>
                <a:sym typeface="Poppins"/>
              </a:rPr>
              <a:t>29/29 at every width from 384 to 1024 px. Illumination flattening costs up to 3,894 ms a frame and finds exactly the same 29.</a:t>
            </a:r>
          </a:p>
        </p:txBody>
      </p:sp>
      <p:sp>
        <p:nvSpPr>
          <p:cNvPr name="Freeform 34" id="34"/>
          <p:cNvSpPr/>
          <p:nvPr/>
        </p:nvSpPr>
        <p:spPr>
          <a:xfrm flipH="false" flipV="false" rot="0">
            <a:off x="11644713" y="7548201"/>
            <a:ext cx="5633085" cy="2039493"/>
          </a:xfrm>
          <a:custGeom>
            <a:avLst/>
            <a:gdLst/>
            <a:ahLst/>
            <a:cxnLst/>
            <a:rect r="r" b="b" t="t" l="l"/>
            <a:pathLst>
              <a:path h="2039493" w="5633085">
                <a:moveTo>
                  <a:pt x="0" y="0"/>
                </a:moveTo>
                <a:lnTo>
                  <a:pt x="5633085" y="0"/>
                </a:lnTo>
                <a:lnTo>
                  <a:pt x="5633085" y="2039493"/>
                </a:lnTo>
                <a:lnTo>
                  <a:pt x="0" y="203949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35" id="35"/>
          <p:cNvSpPr txBox="true"/>
          <p:nvPr/>
        </p:nvSpPr>
        <p:spPr>
          <a:xfrm rot="0">
            <a:off x="11969496" y="7761732"/>
            <a:ext cx="5029200" cy="769620"/>
          </a:xfrm>
          <a:prstGeom prst="rect">
            <a:avLst/>
          </a:prstGeom>
        </p:spPr>
        <p:txBody>
          <a:bodyPr anchor="t" rtlCol="false" tIns="0" lIns="0" bIns="0" rIns="0">
            <a:spAutoFit/>
          </a:bodyPr>
          <a:lstStyle/>
          <a:p>
            <a:pPr algn="l">
              <a:lnSpc>
                <a:spcPts val="2134"/>
              </a:lnSpc>
            </a:pPr>
            <a:r>
              <a:rPr lang="en-US" sz="1749" b="true">
                <a:solidFill>
                  <a:srgbClr val="000000"/>
                </a:solidFill>
                <a:latin typeface="Poppins Bold"/>
                <a:ea typeface="Poppins Bold"/>
                <a:cs typeface="Poppins Bold"/>
                <a:sym typeface="Poppins Bold"/>
              </a:rPr>
              <a:t>White balance is right for the sheet, wrong for the board</a:t>
            </a:r>
          </a:p>
        </p:txBody>
      </p:sp>
      <p:sp>
        <p:nvSpPr>
          <p:cNvPr name="TextBox 36" id="36"/>
          <p:cNvSpPr txBox="true"/>
          <p:nvPr/>
        </p:nvSpPr>
        <p:spPr>
          <a:xfrm rot="0">
            <a:off x="11969496" y="8474202"/>
            <a:ext cx="5029200" cy="971550"/>
          </a:xfrm>
          <a:prstGeom prst="rect">
            <a:avLst/>
          </a:prstGeom>
        </p:spPr>
        <p:txBody>
          <a:bodyPr anchor="t" rtlCol="false" tIns="0" lIns="0" bIns="0" rIns="0">
            <a:spAutoFit/>
          </a:bodyPr>
          <a:lstStyle/>
          <a:p>
            <a:pPr algn="l">
              <a:lnSpc>
                <a:spcPts val="1950"/>
              </a:lnSpc>
            </a:pPr>
            <a:r>
              <a:rPr lang="en-US" sz="1500">
                <a:solidFill>
                  <a:srgbClr val="303642"/>
                </a:solidFill>
                <a:latin typeface="Poppins"/>
                <a:ea typeface="Poppins"/>
                <a:cs typeface="Poppins"/>
                <a:sym typeface="Poppins"/>
              </a:rPr>
              <a:t>On the printed sheet it takes the green mask from 0 pixels to 87,836. On a board of blocks it pulls the wood toward the surface: 28 of 29 with it on, 29 with it off.</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4128" y="1417320"/>
            <a:ext cx="16239744" cy="7452360"/>
            <a:chOff x="0" y="0"/>
            <a:chExt cx="21652992" cy="9936480"/>
          </a:xfrm>
        </p:grpSpPr>
        <p:sp>
          <p:nvSpPr>
            <p:cNvPr name="Freeform 5" id="5"/>
            <p:cNvSpPr/>
            <p:nvPr/>
          </p:nvSpPr>
          <p:spPr>
            <a:xfrm flipH="false" flipV="false" rot="0">
              <a:off x="0" y="0"/>
              <a:ext cx="21652993" cy="9936480"/>
            </a:xfrm>
            <a:custGeom>
              <a:avLst/>
              <a:gdLst/>
              <a:ahLst/>
              <a:cxnLst/>
              <a:rect r="r" b="b" t="t" l="l"/>
              <a:pathLst>
                <a:path h="9936480" w="21652993">
                  <a:moveTo>
                    <a:pt x="0" y="670560"/>
                  </a:moveTo>
                  <a:cubicBezTo>
                    <a:pt x="0" y="300228"/>
                    <a:pt x="300228" y="0"/>
                    <a:pt x="670560" y="0"/>
                  </a:cubicBezTo>
                  <a:lnTo>
                    <a:pt x="20982432" y="0"/>
                  </a:lnTo>
                  <a:cubicBezTo>
                    <a:pt x="21352765" y="0"/>
                    <a:pt x="21652993" y="300228"/>
                    <a:pt x="21652993" y="670560"/>
                  </a:cubicBezTo>
                  <a:lnTo>
                    <a:pt x="21652993" y="9265920"/>
                  </a:lnTo>
                  <a:cubicBezTo>
                    <a:pt x="21652993" y="9636251"/>
                    <a:pt x="21352765" y="9936480"/>
                    <a:pt x="20982432" y="9936480"/>
                  </a:cubicBezTo>
                  <a:lnTo>
                    <a:pt x="670560" y="9936480"/>
                  </a:lnTo>
                  <a:cubicBezTo>
                    <a:pt x="300228" y="9936480"/>
                    <a:pt x="0" y="9636252"/>
                    <a:pt x="0" y="9265920"/>
                  </a:cubicBezTo>
                  <a:close/>
                </a:path>
              </a:pathLst>
            </a:custGeom>
            <a:solidFill>
              <a:srgbClr val="1E40AF"/>
            </a:solidFill>
          </p:spPr>
        </p:sp>
      </p:grpSp>
      <p:sp>
        <p:nvSpPr>
          <p:cNvPr name="TextBox 6" id="6"/>
          <p:cNvSpPr txBox="true"/>
          <p:nvPr/>
        </p:nvSpPr>
        <p:spPr>
          <a:xfrm rot="0">
            <a:off x="2011680" y="2731770"/>
            <a:ext cx="4754880" cy="1062990"/>
          </a:xfrm>
          <a:prstGeom prst="rect">
            <a:avLst/>
          </a:prstGeom>
        </p:spPr>
        <p:txBody>
          <a:bodyPr anchor="t" rtlCol="false" tIns="0" lIns="0" bIns="0" rIns="0">
            <a:spAutoFit/>
          </a:bodyPr>
          <a:lstStyle/>
          <a:p>
            <a:pPr algn="l">
              <a:lnSpc>
                <a:spcPts val="11000"/>
              </a:lnSpc>
            </a:pPr>
            <a:r>
              <a:rPr lang="en-US" sz="11000">
                <a:solidFill>
                  <a:srgbClr val="3E5FC4"/>
                </a:solidFill>
                <a:latin typeface="Archivo Black"/>
                <a:ea typeface="Archivo Black"/>
                <a:cs typeface="Archivo Black"/>
                <a:sym typeface="Archivo Black"/>
              </a:rPr>
              <a:t>04</a:t>
            </a:r>
          </a:p>
        </p:txBody>
      </p:sp>
      <p:sp>
        <p:nvSpPr>
          <p:cNvPr name="TextBox 7" id="7"/>
          <p:cNvSpPr txBox="true"/>
          <p:nvPr/>
        </p:nvSpPr>
        <p:spPr>
          <a:xfrm rot="0">
            <a:off x="2011680" y="4065270"/>
            <a:ext cx="8778240" cy="2244090"/>
          </a:xfrm>
          <a:prstGeom prst="rect">
            <a:avLst/>
          </a:prstGeom>
        </p:spPr>
        <p:txBody>
          <a:bodyPr anchor="t" rtlCol="false" tIns="0" lIns="0" bIns="0" rIns="0">
            <a:spAutoFit/>
          </a:bodyPr>
          <a:lstStyle/>
          <a:p>
            <a:pPr algn="l">
              <a:lnSpc>
                <a:spcPts val="6910"/>
              </a:lnSpc>
            </a:pPr>
            <a:r>
              <a:rPr lang="en-US" sz="6398" b="true">
                <a:solidFill>
                  <a:srgbClr val="FFFFFF"/>
                </a:solidFill>
                <a:latin typeface="League Spartan"/>
                <a:ea typeface="League Spartan"/>
                <a:cs typeface="League Spartan"/>
                <a:sym typeface="League Spartan"/>
              </a:rPr>
              <a:t>CONCLUSION &amp; FUTURE WORK</a:t>
            </a:r>
          </a:p>
        </p:txBody>
      </p:sp>
      <p:sp>
        <p:nvSpPr>
          <p:cNvPr name="TextBox 8" id="8"/>
          <p:cNvSpPr txBox="true"/>
          <p:nvPr/>
        </p:nvSpPr>
        <p:spPr>
          <a:xfrm rot="0">
            <a:off x="2011680" y="6412230"/>
            <a:ext cx="8412480" cy="1908810"/>
          </a:xfrm>
          <a:prstGeom prst="rect">
            <a:avLst/>
          </a:prstGeom>
        </p:spPr>
        <p:txBody>
          <a:bodyPr anchor="t" rtlCol="false" tIns="0" lIns="0" bIns="0" rIns="0">
            <a:spAutoFit/>
          </a:bodyPr>
          <a:lstStyle/>
          <a:p>
            <a:pPr algn="l">
              <a:lnSpc>
                <a:spcPts val="3623"/>
              </a:lnSpc>
            </a:pPr>
            <a:r>
              <a:rPr lang="en-US" sz="2499">
                <a:solidFill>
                  <a:srgbClr val="C9D4F5"/>
                </a:solidFill>
                <a:latin typeface="Poppins"/>
                <a:ea typeface="Poppins"/>
                <a:cs typeface="Poppins"/>
                <a:sym typeface="Poppins"/>
              </a:rPr>
              <a:t>What the machine proves, the limits that are real, and the one item on the list that is not optional.</a:t>
            </a:r>
          </a:p>
        </p:txBody>
      </p:sp>
      <p:grpSp>
        <p:nvGrpSpPr>
          <p:cNvPr name="Group 9" id="9"/>
          <p:cNvGrpSpPr/>
          <p:nvPr/>
        </p:nvGrpSpPr>
        <p:grpSpPr>
          <a:xfrm rot="0">
            <a:off x="11109960" y="2331720"/>
            <a:ext cx="5394960" cy="5623560"/>
            <a:chOff x="0" y="0"/>
            <a:chExt cx="7193280" cy="7498080"/>
          </a:xfrm>
        </p:grpSpPr>
        <p:sp>
          <p:nvSpPr>
            <p:cNvPr name="Freeform 10" id="10"/>
            <p:cNvSpPr/>
            <p:nvPr/>
          </p:nvSpPr>
          <p:spPr>
            <a:xfrm flipH="false" flipV="false" rot="0">
              <a:off x="0" y="0"/>
              <a:ext cx="7193280" cy="7498080"/>
            </a:xfrm>
            <a:custGeom>
              <a:avLst/>
              <a:gdLst/>
              <a:ahLst/>
              <a:cxnLst/>
              <a:rect r="r" b="b" t="t" l="l"/>
              <a:pathLst>
                <a:path h="7498080" w="7193280">
                  <a:moveTo>
                    <a:pt x="0" y="0"/>
                  </a:moveTo>
                  <a:lnTo>
                    <a:pt x="7193280" y="0"/>
                  </a:lnTo>
                  <a:lnTo>
                    <a:pt x="7193280" y="7498080"/>
                  </a:lnTo>
                  <a:lnTo>
                    <a:pt x="0" y="7498080"/>
                  </a:lnTo>
                  <a:lnTo>
                    <a:pt x="0" y="0"/>
                  </a:lnTo>
                  <a:close/>
                </a:path>
              </a:pathLst>
            </a:custGeom>
            <a:blipFill>
              <a:blip r:embed="rId3"/>
              <a:stretch>
                <a:fillRect l="-22539" t="0" r="-22539" b="0"/>
              </a:stretch>
            </a:blipFill>
          </p:spPr>
        </p:sp>
      </p:gr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LIMITATIONS, STATED PLAINLY</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LIMITS OF THE HARDWARE, NOT OF THE APPROACH</a:t>
            </a:r>
          </a:p>
        </p:txBody>
      </p:sp>
      <p:sp>
        <p:nvSpPr>
          <p:cNvPr name="Freeform 6" id="6"/>
          <p:cNvSpPr/>
          <p:nvPr/>
        </p:nvSpPr>
        <p:spPr>
          <a:xfrm flipH="false" flipV="false" rot="0">
            <a:off x="1010241" y="2719997"/>
            <a:ext cx="7845838" cy="1427093"/>
          </a:xfrm>
          <a:custGeom>
            <a:avLst/>
            <a:gdLst/>
            <a:ahLst/>
            <a:cxnLst/>
            <a:rect r="r" b="b" t="t" l="l"/>
            <a:pathLst>
              <a:path h="1427093" w="7845838">
                <a:moveTo>
                  <a:pt x="0" y="0"/>
                </a:moveTo>
                <a:lnTo>
                  <a:pt x="7845837" y="0"/>
                </a:lnTo>
                <a:lnTo>
                  <a:pt x="7845837" y="1427093"/>
                </a:lnTo>
                <a:lnTo>
                  <a:pt x="0" y="142709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408176" y="2971038"/>
            <a:ext cx="7040880" cy="541020"/>
          </a:xfrm>
          <a:prstGeom prst="rect">
            <a:avLst/>
          </a:prstGeom>
        </p:spPr>
        <p:txBody>
          <a:bodyPr anchor="t" rtlCol="false" tIns="0" lIns="0" bIns="0" rIns="0">
            <a:spAutoFit/>
          </a:bodyPr>
          <a:lstStyle/>
          <a:p>
            <a:pPr algn="l">
              <a:lnSpc>
                <a:spcPts val="2520"/>
              </a:lnSpc>
            </a:pPr>
            <a:r>
              <a:rPr lang="en-US" sz="2100" b="true">
                <a:solidFill>
                  <a:srgbClr val="1E40AF"/>
                </a:solidFill>
                <a:latin typeface="Poppins Bold"/>
                <a:ea typeface="Poppins Bold"/>
                <a:cs typeface="Poppins Bold"/>
                <a:sym typeface="Poppins Bold"/>
              </a:rPr>
              <a:t>No hardwired emergency stop</a:t>
            </a:r>
          </a:p>
        </p:txBody>
      </p:sp>
      <p:sp>
        <p:nvSpPr>
          <p:cNvPr name="TextBox 8" id="8"/>
          <p:cNvSpPr txBox="true"/>
          <p:nvPr/>
        </p:nvSpPr>
        <p:spPr>
          <a:xfrm rot="0">
            <a:off x="1408176" y="3555492"/>
            <a:ext cx="7040880" cy="853440"/>
          </a:xfrm>
          <a:prstGeom prst="rect">
            <a:avLst/>
          </a:prstGeom>
        </p:spPr>
        <p:txBody>
          <a:bodyPr anchor="t" rtlCol="false" tIns="0" lIns="0" bIns="0" rIns="0">
            <a:spAutoFit/>
          </a:bodyPr>
          <a:lstStyle/>
          <a:p>
            <a:pPr algn="l">
              <a:lnSpc>
                <a:spcPts val="2227"/>
              </a:lnSpc>
            </a:pPr>
            <a:r>
              <a:rPr lang="en-US" sz="1650">
                <a:solidFill>
                  <a:srgbClr val="303642"/>
                </a:solidFill>
                <a:latin typeface="Poppins"/>
                <a:ea typeface="Poppins"/>
                <a:cs typeface="Poppins"/>
                <a:sym typeface="Poppins"/>
              </a:rPr>
              <a:t>Nothing removes motion energy independently of the software. The stop of last resort is the supply. The machine is run attended.</a:t>
            </a:r>
          </a:p>
        </p:txBody>
      </p:sp>
      <p:sp>
        <p:nvSpPr>
          <p:cNvPr name="Freeform 9" id="9"/>
          <p:cNvSpPr/>
          <p:nvPr/>
        </p:nvSpPr>
        <p:spPr>
          <a:xfrm flipH="false" flipV="false" rot="0">
            <a:off x="9285561" y="2719997"/>
            <a:ext cx="7845838" cy="1427093"/>
          </a:xfrm>
          <a:custGeom>
            <a:avLst/>
            <a:gdLst/>
            <a:ahLst/>
            <a:cxnLst/>
            <a:rect r="r" b="b" t="t" l="l"/>
            <a:pathLst>
              <a:path h="1427093" w="7845838">
                <a:moveTo>
                  <a:pt x="0" y="0"/>
                </a:moveTo>
                <a:lnTo>
                  <a:pt x="7845837" y="0"/>
                </a:lnTo>
                <a:lnTo>
                  <a:pt x="7845837" y="1427093"/>
                </a:lnTo>
                <a:lnTo>
                  <a:pt x="0" y="142709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0" id="10"/>
          <p:cNvSpPr txBox="true"/>
          <p:nvPr/>
        </p:nvSpPr>
        <p:spPr>
          <a:xfrm rot="0">
            <a:off x="9683496" y="2971038"/>
            <a:ext cx="7040880" cy="541020"/>
          </a:xfrm>
          <a:prstGeom prst="rect">
            <a:avLst/>
          </a:prstGeom>
        </p:spPr>
        <p:txBody>
          <a:bodyPr anchor="t" rtlCol="false" tIns="0" lIns="0" bIns="0" rIns="0">
            <a:spAutoFit/>
          </a:bodyPr>
          <a:lstStyle/>
          <a:p>
            <a:pPr algn="l">
              <a:lnSpc>
                <a:spcPts val="2520"/>
              </a:lnSpc>
            </a:pPr>
            <a:r>
              <a:rPr lang="en-US" sz="2100" b="true">
                <a:solidFill>
                  <a:srgbClr val="1E40AF"/>
                </a:solidFill>
                <a:latin typeface="Poppins Bold"/>
                <a:ea typeface="Poppins Bold"/>
                <a:cs typeface="Poppins Bold"/>
                <a:sym typeface="Poppins Bold"/>
              </a:rPr>
              <a:t>Motion cannot be interrupted</a:t>
            </a:r>
          </a:p>
        </p:txBody>
      </p:sp>
      <p:sp>
        <p:nvSpPr>
          <p:cNvPr name="TextBox 11" id="11"/>
          <p:cNvSpPr txBox="true"/>
          <p:nvPr/>
        </p:nvSpPr>
        <p:spPr>
          <a:xfrm rot="0">
            <a:off x="9683496" y="3555492"/>
            <a:ext cx="7040880" cy="853440"/>
          </a:xfrm>
          <a:prstGeom prst="rect">
            <a:avLst/>
          </a:prstGeom>
        </p:spPr>
        <p:txBody>
          <a:bodyPr anchor="t" rtlCol="false" tIns="0" lIns="0" bIns="0" rIns="0">
            <a:spAutoFit/>
          </a:bodyPr>
          <a:lstStyle/>
          <a:p>
            <a:pPr algn="l">
              <a:lnSpc>
                <a:spcPts val="2227"/>
              </a:lnSpc>
            </a:pPr>
            <a:r>
              <a:rPr lang="en-US" sz="1650">
                <a:solidFill>
                  <a:srgbClr val="303642"/>
                </a:solidFill>
                <a:latin typeface="Poppins"/>
                <a:ea typeface="Poppins"/>
                <a:cs typeface="Poppins"/>
                <a:sym typeface="Poppins"/>
              </a:rPr>
              <a:t>The gantry does not read serial while it moves, so software stop is stop-after-current-block by construction.</a:t>
            </a:r>
          </a:p>
        </p:txBody>
      </p:sp>
      <p:sp>
        <p:nvSpPr>
          <p:cNvPr name="Freeform 12" id="12"/>
          <p:cNvSpPr/>
          <p:nvPr/>
        </p:nvSpPr>
        <p:spPr>
          <a:xfrm flipH="false" flipV="false" rot="0">
            <a:off x="1010241" y="4219613"/>
            <a:ext cx="7845838" cy="1427093"/>
          </a:xfrm>
          <a:custGeom>
            <a:avLst/>
            <a:gdLst/>
            <a:ahLst/>
            <a:cxnLst/>
            <a:rect r="r" b="b" t="t" l="l"/>
            <a:pathLst>
              <a:path h="1427093" w="7845838">
                <a:moveTo>
                  <a:pt x="0" y="0"/>
                </a:moveTo>
                <a:lnTo>
                  <a:pt x="7845837" y="0"/>
                </a:lnTo>
                <a:lnTo>
                  <a:pt x="7845837" y="1427093"/>
                </a:lnTo>
                <a:lnTo>
                  <a:pt x="0" y="142709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3" id="13"/>
          <p:cNvSpPr txBox="true"/>
          <p:nvPr/>
        </p:nvSpPr>
        <p:spPr>
          <a:xfrm rot="0">
            <a:off x="1408176" y="4470654"/>
            <a:ext cx="7040880" cy="541020"/>
          </a:xfrm>
          <a:prstGeom prst="rect">
            <a:avLst/>
          </a:prstGeom>
        </p:spPr>
        <p:txBody>
          <a:bodyPr anchor="t" rtlCol="false" tIns="0" lIns="0" bIns="0" rIns="0">
            <a:spAutoFit/>
          </a:bodyPr>
          <a:lstStyle/>
          <a:p>
            <a:pPr algn="l">
              <a:lnSpc>
                <a:spcPts val="2520"/>
              </a:lnSpc>
            </a:pPr>
            <a:r>
              <a:rPr lang="en-US" sz="2100" b="true">
                <a:solidFill>
                  <a:srgbClr val="1E40AF"/>
                </a:solidFill>
                <a:latin typeface="Poppins Bold"/>
                <a:ea typeface="Poppins Bold"/>
                <a:cs typeface="Poppins Bold"/>
                <a:sym typeface="Poppins Bold"/>
              </a:rPr>
              <a:t>No watchdog</a:t>
            </a:r>
          </a:p>
        </p:txBody>
      </p:sp>
      <p:sp>
        <p:nvSpPr>
          <p:cNvPr name="TextBox 14" id="14"/>
          <p:cNvSpPr txBox="true"/>
          <p:nvPr/>
        </p:nvSpPr>
        <p:spPr>
          <a:xfrm rot="0">
            <a:off x="1408176" y="5055108"/>
            <a:ext cx="7040880" cy="853440"/>
          </a:xfrm>
          <a:prstGeom prst="rect">
            <a:avLst/>
          </a:prstGeom>
        </p:spPr>
        <p:txBody>
          <a:bodyPr anchor="t" rtlCol="false" tIns="0" lIns="0" bIns="0" rIns="0">
            <a:spAutoFit/>
          </a:bodyPr>
          <a:lstStyle/>
          <a:p>
            <a:pPr algn="l">
              <a:lnSpc>
                <a:spcPts val="2227"/>
              </a:lnSpc>
            </a:pPr>
            <a:r>
              <a:rPr lang="en-US" sz="1650">
                <a:solidFill>
                  <a:srgbClr val="303642"/>
                </a:solidFill>
                <a:latin typeface="Poppins"/>
                <a:ea typeface="Poppins"/>
                <a:cs typeface="Poppins"/>
                <a:sym typeface="Poppins"/>
              </a:rPr>
              <a:t>If the Pi crashes or the cable is pulled, the MEGA finishes the command it already holds.</a:t>
            </a:r>
          </a:p>
        </p:txBody>
      </p:sp>
      <p:sp>
        <p:nvSpPr>
          <p:cNvPr name="Freeform 15" id="15"/>
          <p:cNvSpPr/>
          <p:nvPr/>
        </p:nvSpPr>
        <p:spPr>
          <a:xfrm flipH="false" flipV="false" rot="0">
            <a:off x="9285561" y="4219613"/>
            <a:ext cx="7845838" cy="1427093"/>
          </a:xfrm>
          <a:custGeom>
            <a:avLst/>
            <a:gdLst/>
            <a:ahLst/>
            <a:cxnLst/>
            <a:rect r="r" b="b" t="t" l="l"/>
            <a:pathLst>
              <a:path h="1427093" w="7845838">
                <a:moveTo>
                  <a:pt x="0" y="0"/>
                </a:moveTo>
                <a:lnTo>
                  <a:pt x="7845837" y="0"/>
                </a:lnTo>
                <a:lnTo>
                  <a:pt x="7845837" y="1427093"/>
                </a:lnTo>
                <a:lnTo>
                  <a:pt x="0" y="142709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6" id="16"/>
          <p:cNvSpPr txBox="true"/>
          <p:nvPr/>
        </p:nvSpPr>
        <p:spPr>
          <a:xfrm rot="0">
            <a:off x="9683496" y="4470654"/>
            <a:ext cx="7040880" cy="541020"/>
          </a:xfrm>
          <a:prstGeom prst="rect">
            <a:avLst/>
          </a:prstGeom>
        </p:spPr>
        <p:txBody>
          <a:bodyPr anchor="t" rtlCol="false" tIns="0" lIns="0" bIns="0" rIns="0">
            <a:spAutoFit/>
          </a:bodyPr>
          <a:lstStyle/>
          <a:p>
            <a:pPr algn="l">
              <a:lnSpc>
                <a:spcPts val="2520"/>
              </a:lnSpc>
            </a:pPr>
            <a:r>
              <a:rPr lang="en-US" sz="2100" b="true">
                <a:solidFill>
                  <a:srgbClr val="1E40AF"/>
                </a:solidFill>
                <a:latin typeface="Poppins Bold"/>
                <a:ea typeface="Poppins Bold"/>
                <a:cs typeface="Poppins Bold"/>
                <a:sym typeface="Poppins Bold"/>
              </a:rPr>
              <a:t>Open-loop steppers, no stall detection</a:t>
            </a:r>
          </a:p>
        </p:txBody>
      </p:sp>
      <p:sp>
        <p:nvSpPr>
          <p:cNvPr name="TextBox 17" id="17"/>
          <p:cNvSpPr txBox="true"/>
          <p:nvPr/>
        </p:nvSpPr>
        <p:spPr>
          <a:xfrm rot="0">
            <a:off x="9683496" y="5055108"/>
            <a:ext cx="7040880" cy="853440"/>
          </a:xfrm>
          <a:prstGeom prst="rect">
            <a:avLst/>
          </a:prstGeom>
        </p:spPr>
        <p:txBody>
          <a:bodyPr anchor="t" rtlCol="false" tIns="0" lIns="0" bIns="0" rIns="0">
            <a:spAutoFit/>
          </a:bodyPr>
          <a:lstStyle/>
          <a:p>
            <a:pPr algn="l">
              <a:lnSpc>
                <a:spcPts val="2227"/>
              </a:lnSpc>
            </a:pPr>
            <a:r>
              <a:rPr lang="en-US" sz="1650">
                <a:solidFill>
                  <a:srgbClr val="303642"/>
                </a:solidFill>
                <a:latin typeface="Poppins"/>
                <a:ea typeface="Poppins"/>
                <a:cs typeface="Poppins"/>
                <a:sym typeface="Poppins"/>
              </a:rPr>
              <a:t>No encoders, no current sensing. A stall produces step pulses that go nowhere.</a:t>
            </a:r>
          </a:p>
        </p:txBody>
      </p:sp>
      <p:sp>
        <p:nvSpPr>
          <p:cNvPr name="Freeform 18" id="18"/>
          <p:cNvSpPr/>
          <p:nvPr/>
        </p:nvSpPr>
        <p:spPr>
          <a:xfrm flipH="false" flipV="false" rot="0">
            <a:off x="1010241" y="5719229"/>
            <a:ext cx="7845838" cy="1427093"/>
          </a:xfrm>
          <a:custGeom>
            <a:avLst/>
            <a:gdLst/>
            <a:ahLst/>
            <a:cxnLst/>
            <a:rect r="r" b="b" t="t" l="l"/>
            <a:pathLst>
              <a:path h="1427093" w="7845838">
                <a:moveTo>
                  <a:pt x="0" y="0"/>
                </a:moveTo>
                <a:lnTo>
                  <a:pt x="7845837" y="0"/>
                </a:lnTo>
                <a:lnTo>
                  <a:pt x="7845837" y="1427093"/>
                </a:lnTo>
                <a:lnTo>
                  <a:pt x="0" y="142709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9" id="19"/>
          <p:cNvSpPr txBox="true"/>
          <p:nvPr/>
        </p:nvSpPr>
        <p:spPr>
          <a:xfrm rot="0">
            <a:off x="1408176" y="5970270"/>
            <a:ext cx="7040880" cy="541020"/>
          </a:xfrm>
          <a:prstGeom prst="rect">
            <a:avLst/>
          </a:prstGeom>
        </p:spPr>
        <p:txBody>
          <a:bodyPr anchor="t" rtlCol="false" tIns="0" lIns="0" bIns="0" rIns="0">
            <a:spAutoFit/>
          </a:bodyPr>
          <a:lstStyle/>
          <a:p>
            <a:pPr algn="l">
              <a:lnSpc>
                <a:spcPts val="2520"/>
              </a:lnSpc>
            </a:pPr>
            <a:r>
              <a:rPr lang="en-US" sz="2100" b="true">
                <a:solidFill>
                  <a:srgbClr val="1E40AF"/>
                </a:solidFill>
                <a:latin typeface="Poppins Bold"/>
                <a:ea typeface="Poppins Bold"/>
                <a:cs typeface="Poppins Bold"/>
                <a:sym typeface="Poppins Bold"/>
              </a:rPr>
              <a:t>The lens is tuned, not calibrated</a:t>
            </a:r>
          </a:p>
        </p:txBody>
      </p:sp>
      <p:sp>
        <p:nvSpPr>
          <p:cNvPr name="TextBox 20" id="20"/>
          <p:cNvSpPr txBox="true"/>
          <p:nvPr/>
        </p:nvSpPr>
        <p:spPr>
          <a:xfrm rot="0">
            <a:off x="1408176" y="6554724"/>
            <a:ext cx="7040880" cy="853440"/>
          </a:xfrm>
          <a:prstGeom prst="rect">
            <a:avLst/>
          </a:prstGeom>
        </p:spPr>
        <p:txBody>
          <a:bodyPr anchor="t" rtlCol="false" tIns="0" lIns="0" bIns="0" rIns="0">
            <a:spAutoFit/>
          </a:bodyPr>
          <a:lstStyle/>
          <a:p>
            <a:pPr algn="l">
              <a:lnSpc>
                <a:spcPts val="2227"/>
              </a:lnSpc>
            </a:pPr>
            <a:r>
              <a:rPr lang="en-US" sz="1650">
                <a:solidFill>
                  <a:srgbClr val="303642"/>
                </a:solidFill>
                <a:latin typeface="Poppins"/>
                <a:ea typeface="Poppins"/>
                <a:cs typeface="Poppins"/>
                <a:sym typeface="Poppins"/>
              </a:rPr>
              <a:t>Adjusted by eye against straight edges — visually straight, not measurement-grade. The file records source: estimated.</a:t>
            </a:r>
          </a:p>
        </p:txBody>
      </p:sp>
      <p:sp>
        <p:nvSpPr>
          <p:cNvPr name="Freeform 21" id="21"/>
          <p:cNvSpPr/>
          <p:nvPr/>
        </p:nvSpPr>
        <p:spPr>
          <a:xfrm flipH="false" flipV="false" rot="0">
            <a:off x="9285561" y="5719229"/>
            <a:ext cx="7845838" cy="1427093"/>
          </a:xfrm>
          <a:custGeom>
            <a:avLst/>
            <a:gdLst/>
            <a:ahLst/>
            <a:cxnLst/>
            <a:rect r="r" b="b" t="t" l="l"/>
            <a:pathLst>
              <a:path h="1427093" w="7845838">
                <a:moveTo>
                  <a:pt x="0" y="0"/>
                </a:moveTo>
                <a:lnTo>
                  <a:pt x="7845837" y="0"/>
                </a:lnTo>
                <a:lnTo>
                  <a:pt x="7845837" y="1427093"/>
                </a:lnTo>
                <a:lnTo>
                  <a:pt x="0" y="142709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22" id="22"/>
          <p:cNvSpPr txBox="true"/>
          <p:nvPr/>
        </p:nvSpPr>
        <p:spPr>
          <a:xfrm rot="0">
            <a:off x="9683496" y="5970270"/>
            <a:ext cx="7040880" cy="541020"/>
          </a:xfrm>
          <a:prstGeom prst="rect">
            <a:avLst/>
          </a:prstGeom>
        </p:spPr>
        <p:txBody>
          <a:bodyPr anchor="t" rtlCol="false" tIns="0" lIns="0" bIns="0" rIns="0">
            <a:spAutoFit/>
          </a:bodyPr>
          <a:lstStyle/>
          <a:p>
            <a:pPr algn="l">
              <a:lnSpc>
                <a:spcPts val="2520"/>
              </a:lnSpc>
            </a:pPr>
            <a:r>
              <a:rPr lang="en-US" sz="2100" b="true">
                <a:solidFill>
                  <a:srgbClr val="1E40AF"/>
                </a:solidFill>
                <a:latin typeface="Poppins Bold"/>
                <a:ea typeface="Poppins Bold"/>
                <a:cs typeface="Poppins Bold"/>
                <a:sym typeface="Poppins Bold"/>
              </a:rPr>
              <a:t>The claw angle is not sensed</a:t>
            </a:r>
          </a:p>
        </p:txBody>
      </p:sp>
      <p:sp>
        <p:nvSpPr>
          <p:cNvPr name="TextBox 23" id="23"/>
          <p:cNvSpPr txBox="true"/>
          <p:nvPr/>
        </p:nvSpPr>
        <p:spPr>
          <a:xfrm rot="0">
            <a:off x="9683496" y="6554724"/>
            <a:ext cx="7040880" cy="853440"/>
          </a:xfrm>
          <a:prstGeom prst="rect">
            <a:avLst/>
          </a:prstGeom>
        </p:spPr>
        <p:txBody>
          <a:bodyPr anchor="t" rtlCol="false" tIns="0" lIns="0" bIns="0" rIns="0">
            <a:spAutoFit/>
          </a:bodyPr>
          <a:lstStyle/>
          <a:p>
            <a:pPr algn="l">
              <a:lnSpc>
                <a:spcPts val="2227"/>
              </a:lnSpc>
            </a:pPr>
            <a:r>
              <a:rPr lang="en-US" sz="1650">
                <a:solidFill>
                  <a:srgbClr val="303642"/>
                </a:solidFill>
                <a:latin typeface="Poppins"/>
                <a:ea typeface="Poppins"/>
                <a:cs typeface="Poppins"/>
                <a:sym typeface="Poppins"/>
              </a:rPr>
              <a:t>The operator is trusted to start neutral. If not, every placement that session is turned 90°.</a:t>
            </a:r>
          </a:p>
        </p:txBody>
      </p:sp>
      <p:grpSp>
        <p:nvGrpSpPr>
          <p:cNvPr name="Group 24" id="24"/>
          <p:cNvGrpSpPr/>
          <p:nvPr/>
        </p:nvGrpSpPr>
        <p:grpSpPr>
          <a:xfrm rot="0">
            <a:off x="1024128" y="8686800"/>
            <a:ext cx="16239744" cy="1234440"/>
            <a:chOff x="0" y="0"/>
            <a:chExt cx="21652992" cy="1645920"/>
          </a:xfrm>
        </p:grpSpPr>
        <p:sp>
          <p:nvSpPr>
            <p:cNvPr name="Freeform 25" id="25"/>
            <p:cNvSpPr/>
            <p:nvPr/>
          </p:nvSpPr>
          <p:spPr>
            <a:xfrm flipH="false" flipV="false" rot="0">
              <a:off x="0" y="0"/>
              <a:ext cx="21652992" cy="1645920"/>
            </a:xfrm>
            <a:custGeom>
              <a:avLst/>
              <a:gdLst/>
              <a:ahLst/>
              <a:cxnLst/>
              <a:rect r="r" b="b" t="t" l="l"/>
              <a:pathLst>
                <a:path h="1645920" w="21652992">
                  <a:moveTo>
                    <a:pt x="0" y="350774"/>
                  </a:moveTo>
                  <a:cubicBezTo>
                    <a:pt x="0" y="156972"/>
                    <a:pt x="141859" y="0"/>
                    <a:pt x="316992" y="0"/>
                  </a:cubicBezTo>
                  <a:lnTo>
                    <a:pt x="21336000" y="0"/>
                  </a:lnTo>
                  <a:cubicBezTo>
                    <a:pt x="21511006" y="0"/>
                    <a:pt x="21652992" y="156972"/>
                    <a:pt x="21652992" y="350774"/>
                  </a:cubicBezTo>
                  <a:lnTo>
                    <a:pt x="21652992" y="1295146"/>
                  </a:lnTo>
                  <a:cubicBezTo>
                    <a:pt x="21652992" y="1488821"/>
                    <a:pt x="21511133" y="1645920"/>
                    <a:pt x="21336000" y="1645920"/>
                  </a:cubicBezTo>
                  <a:lnTo>
                    <a:pt x="316992" y="1645920"/>
                  </a:lnTo>
                  <a:cubicBezTo>
                    <a:pt x="141859" y="1645920"/>
                    <a:pt x="0" y="1488948"/>
                    <a:pt x="0" y="1295146"/>
                  </a:cubicBezTo>
                  <a:close/>
                </a:path>
              </a:pathLst>
            </a:custGeom>
            <a:solidFill>
              <a:srgbClr val="EEF1F8"/>
            </a:solidFill>
          </p:spPr>
        </p:sp>
      </p:grpSp>
      <p:sp>
        <p:nvSpPr>
          <p:cNvPr name="TextBox 26" id="26"/>
          <p:cNvSpPr txBox="true"/>
          <p:nvPr/>
        </p:nvSpPr>
        <p:spPr>
          <a:xfrm rot="0">
            <a:off x="1527048" y="8813292"/>
            <a:ext cx="15270480" cy="998220"/>
          </a:xfrm>
          <a:prstGeom prst="rect">
            <a:avLst/>
          </a:prstGeom>
        </p:spPr>
        <p:txBody>
          <a:bodyPr anchor="t" rtlCol="false" tIns="0" lIns="0" bIns="0" rIns="0">
            <a:spAutoFit/>
          </a:bodyPr>
          <a:lstStyle/>
          <a:p>
            <a:pPr algn="ctr">
              <a:lnSpc>
                <a:spcPts val="2469"/>
              </a:lnSpc>
            </a:pPr>
            <a:r>
              <a:rPr lang="en-US" sz="1899">
                <a:solidFill>
                  <a:srgbClr val="303642"/>
                </a:solidFill>
                <a:latin typeface="Poppins"/>
                <a:ea typeface="Poppins"/>
                <a:cs typeface="Poppins"/>
                <a:sym typeface="Poppins"/>
              </a:rPr>
              <a:t>Supervision does not judge above level 3. A stacked block's apparent position shifts under the fisheye, so an absent detection up there is a filter artifact, not a missing block — those cells are hatched and counted as unjudged rather than reported.</a:t>
            </a:r>
          </a:p>
        </p:txBody>
      </p:sp>
      <p:sp>
        <p:nvSpPr>
          <p:cNvPr name="Freeform 27" id="27"/>
          <p:cNvSpPr/>
          <p:nvPr/>
        </p:nvSpPr>
        <p:spPr>
          <a:xfrm flipH="false" flipV="false" rot="0">
            <a:off x="1002744" y="7219007"/>
            <a:ext cx="16136074" cy="1381058"/>
          </a:xfrm>
          <a:custGeom>
            <a:avLst/>
            <a:gdLst/>
            <a:ahLst/>
            <a:cxnLst/>
            <a:rect r="r" b="b" t="t" l="l"/>
            <a:pathLst>
              <a:path h="1381058" w="16136074">
                <a:moveTo>
                  <a:pt x="0" y="0"/>
                </a:moveTo>
                <a:lnTo>
                  <a:pt x="16136074" y="0"/>
                </a:lnTo>
                <a:lnTo>
                  <a:pt x="16136074" y="1381058"/>
                </a:lnTo>
                <a:lnTo>
                  <a:pt x="0" y="13810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8" id="28"/>
          <p:cNvSpPr txBox="true"/>
          <p:nvPr/>
        </p:nvSpPr>
        <p:spPr>
          <a:xfrm rot="0">
            <a:off x="1408176" y="7442454"/>
            <a:ext cx="15361920" cy="541020"/>
          </a:xfrm>
          <a:prstGeom prst="rect">
            <a:avLst/>
          </a:prstGeom>
        </p:spPr>
        <p:txBody>
          <a:bodyPr anchor="t" rtlCol="false" tIns="0" lIns="0" bIns="0" rIns="0">
            <a:spAutoFit/>
          </a:bodyPr>
          <a:lstStyle/>
          <a:p>
            <a:pPr algn="l">
              <a:lnSpc>
                <a:spcPts val="2520"/>
              </a:lnSpc>
            </a:pPr>
            <a:r>
              <a:rPr lang="en-US" sz="2100" b="true">
                <a:solidFill>
                  <a:srgbClr val="1E40AF"/>
                </a:solidFill>
                <a:latin typeface="Poppins Bold"/>
                <a:ea typeface="Poppins Bold"/>
                <a:cs typeface="Poppins Bold"/>
                <a:sym typeface="Poppins Bold"/>
              </a:rPr>
              <a:t>Staging is not verified</a:t>
            </a:r>
          </a:p>
        </p:txBody>
      </p:sp>
      <p:sp>
        <p:nvSpPr>
          <p:cNvPr name="TextBox 29" id="29"/>
          <p:cNvSpPr txBox="true"/>
          <p:nvPr/>
        </p:nvSpPr>
        <p:spPr>
          <a:xfrm rot="0">
            <a:off x="1408176" y="7935468"/>
            <a:ext cx="15361920" cy="541020"/>
          </a:xfrm>
          <a:prstGeom prst="rect">
            <a:avLst/>
          </a:prstGeom>
        </p:spPr>
        <p:txBody>
          <a:bodyPr anchor="t" rtlCol="false" tIns="0" lIns="0" bIns="0" rIns="0">
            <a:spAutoFit/>
          </a:bodyPr>
          <a:lstStyle/>
          <a:p>
            <a:pPr algn="l">
              <a:lnSpc>
                <a:spcPts val="2227"/>
              </a:lnSpc>
            </a:pPr>
            <a:r>
              <a:rPr lang="en-US" sz="1650">
                <a:solidFill>
                  <a:srgbClr val="303642"/>
                </a:solidFill>
                <a:latin typeface="Poppins"/>
                <a:ea typeface="Poppins"/>
                <a:cs typeface="Poppins"/>
                <a:sym typeface="Poppins"/>
              </a:rPr>
              <a:t>The operator confirms a block is at the pickup cell and the machine believes it. Nothing between that confirmation and the claw closing checks that a block is there.</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FUTURE WORK</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ONE ITEM IS NOT OPTIONAL; THE REST ARE</a:t>
            </a:r>
          </a:p>
        </p:txBody>
      </p:sp>
      <p:grpSp>
        <p:nvGrpSpPr>
          <p:cNvPr name="Group 6" id="6"/>
          <p:cNvGrpSpPr/>
          <p:nvPr/>
        </p:nvGrpSpPr>
        <p:grpSpPr>
          <a:xfrm rot="0">
            <a:off x="1024128" y="2880360"/>
            <a:ext cx="16239744" cy="2121408"/>
            <a:chOff x="0" y="0"/>
            <a:chExt cx="21652992" cy="2828544"/>
          </a:xfrm>
        </p:grpSpPr>
        <p:sp>
          <p:nvSpPr>
            <p:cNvPr name="Freeform 7" id="7"/>
            <p:cNvSpPr/>
            <p:nvPr/>
          </p:nvSpPr>
          <p:spPr>
            <a:xfrm flipH="false" flipV="false" rot="0">
              <a:off x="0" y="0"/>
              <a:ext cx="21652992" cy="2828544"/>
            </a:xfrm>
            <a:custGeom>
              <a:avLst/>
              <a:gdLst/>
              <a:ahLst/>
              <a:cxnLst/>
              <a:rect r="r" b="b" t="t" l="l"/>
              <a:pathLst>
                <a:path h="2828544" w="21652992">
                  <a:moveTo>
                    <a:pt x="0" y="390144"/>
                  </a:moveTo>
                  <a:cubicBezTo>
                    <a:pt x="0" y="174625"/>
                    <a:pt x="174625" y="0"/>
                    <a:pt x="390144" y="0"/>
                  </a:cubicBezTo>
                  <a:lnTo>
                    <a:pt x="21262848" y="0"/>
                  </a:lnTo>
                  <a:cubicBezTo>
                    <a:pt x="21478367" y="0"/>
                    <a:pt x="21652992" y="174625"/>
                    <a:pt x="21652992" y="390144"/>
                  </a:cubicBezTo>
                  <a:lnTo>
                    <a:pt x="21652992" y="2438400"/>
                  </a:lnTo>
                  <a:cubicBezTo>
                    <a:pt x="21652992" y="2653919"/>
                    <a:pt x="21478367" y="2828544"/>
                    <a:pt x="21262848" y="2828544"/>
                  </a:cubicBezTo>
                  <a:lnTo>
                    <a:pt x="390144" y="2828544"/>
                  </a:lnTo>
                  <a:cubicBezTo>
                    <a:pt x="174625" y="2828544"/>
                    <a:pt x="0" y="2653919"/>
                    <a:pt x="0" y="2438400"/>
                  </a:cubicBezTo>
                  <a:close/>
                </a:path>
              </a:pathLst>
            </a:custGeom>
            <a:solidFill>
              <a:srgbClr val="1E40AF"/>
            </a:solidFill>
          </p:spPr>
        </p:sp>
      </p:grpSp>
      <p:sp>
        <p:nvSpPr>
          <p:cNvPr name="TextBox 8" id="8"/>
          <p:cNvSpPr txBox="true"/>
          <p:nvPr/>
        </p:nvSpPr>
        <p:spPr>
          <a:xfrm rot="0">
            <a:off x="1591056" y="3021330"/>
            <a:ext cx="7315200" cy="681990"/>
          </a:xfrm>
          <a:prstGeom prst="rect">
            <a:avLst/>
          </a:prstGeom>
        </p:spPr>
        <p:txBody>
          <a:bodyPr anchor="t" rtlCol="false" tIns="0" lIns="0" bIns="0" rIns="0">
            <a:spAutoFit/>
          </a:bodyPr>
          <a:lstStyle/>
          <a:p>
            <a:pPr algn="l">
              <a:lnSpc>
                <a:spcPts val="4200"/>
              </a:lnSpc>
            </a:pPr>
            <a:r>
              <a:rPr lang="en-US" sz="3000" b="true">
                <a:solidFill>
                  <a:srgbClr val="FFFFFF"/>
                </a:solidFill>
                <a:latin typeface="League Spartan"/>
                <a:ea typeface="League Spartan"/>
                <a:cs typeface="League Spartan"/>
                <a:sym typeface="League Spartan"/>
              </a:rPr>
              <a:t>SAFETY, FIRST</a:t>
            </a:r>
          </a:p>
        </p:txBody>
      </p:sp>
      <p:sp>
        <p:nvSpPr>
          <p:cNvPr name="TextBox 9" id="9"/>
          <p:cNvSpPr txBox="true"/>
          <p:nvPr/>
        </p:nvSpPr>
        <p:spPr>
          <a:xfrm rot="0">
            <a:off x="1591056" y="3726180"/>
            <a:ext cx="15087600" cy="1211580"/>
          </a:xfrm>
          <a:prstGeom prst="rect">
            <a:avLst/>
          </a:prstGeom>
        </p:spPr>
        <p:txBody>
          <a:bodyPr anchor="t" rtlCol="false" tIns="0" lIns="0" bIns="0" rIns="0">
            <a:spAutoFit/>
          </a:bodyPr>
          <a:lstStyle/>
          <a:p>
            <a:pPr algn="l" marL="361950" indent="-120650" lvl="2">
              <a:lnSpc>
                <a:spcPts val="2700"/>
              </a:lnSpc>
              <a:buFont typeface="Arial"/>
              <a:buChar char="⚬"/>
            </a:pPr>
            <a:r>
              <a:rPr lang="en-US" sz="2000">
                <a:solidFill>
                  <a:srgbClr val="FFFFFF"/>
                </a:solidFill>
                <a:latin typeface="Poppins"/>
                <a:ea typeface="Poppins"/>
                <a:cs typeface="Poppins"/>
                <a:sym typeface="Poppins"/>
              </a:rPr>
              <a:t>A hardwired emergency stop — a latching mushroom button in series with a contactor on the 12 V motor rail</a:t>
            </a:r>
          </a:p>
          <a:p>
            <a:pPr algn="l" marL="361950" indent="-120650" lvl="2">
              <a:lnSpc>
                <a:spcPts val="2700"/>
              </a:lnSpc>
              <a:buFont typeface="Arial"/>
              <a:buChar char="⚬"/>
            </a:pPr>
            <a:r>
              <a:rPr lang="en-US" sz="2000">
                <a:solidFill>
                  <a:srgbClr val="FFFFFF"/>
                </a:solidFill>
                <a:latin typeface="Poppins"/>
                <a:ea typeface="Poppins"/>
                <a:cs typeface="Poppins"/>
                <a:sym typeface="Poppins"/>
              </a:rPr>
              <a:t>A stop that is observable during motion, and a communications watchdog that brings the rig to a defined state</a:t>
            </a:r>
          </a:p>
        </p:txBody>
      </p:sp>
      <p:sp>
        <p:nvSpPr>
          <p:cNvPr name="Freeform 10" id="10"/>
          <p:cNvSpPr/>
          <p:nvPr/>
        </p:nvSpPr>
        <p:spPr>
          <a:xfrm flipH="false" flipV="false" rot="0">
            <a:off x="1010241" y="5426793"/>
            <a:ext cx="5258181" cy="3639693"/>
          </a:xfrm>
          <a:custGeom>
            <a:avLst/>
            <a:gdLst/>
            <a:ahLst/>
            <a:cxnLst/>
            <a:rect r="r" b="b" t="t" l="l"/>
            <a:pathLst>
              <a:path h="3639693" w="5258181">
                <a:moveTo>
                  <a:pt x="0" y="0"/>
                </a:moveTo>
                <a:lnTo>
                  <a:pt x="5258181" y="0"/>
                </a:lnTo>
                <a:lnTo>
                  <a:pt x="5258181" y="3639693"/>
                </a:lnTo>
                <a:lnTo>
                  <a:pt x="0" y="363969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1" id="11"/>
          <p:cNvSpPr txBox="true"/>
          <p:nvPr/>
        </p:nvSpPr>
        <p:spPr>
          <a:xfrm rot="0">
            <a:off x="1389888" y="5676900"/>
            <a:ext cx="4572000" cy="586740"/>
          </a:xfrm>
          <a:prstGeom prst="rect">
            <a:avLst/>
          </a:prstGeom>
        </p:spPr>
        <p:txBody>
          <a:bodyPr anchor="t" rtlCol="false" tIns="0" lIns="0" bIns="0" rIns="0">
            <a:spAutoFit/>
          </a:bodyPr>
          <a:lstStyle/>
          <a:p>
            <a:pPr algn="l">
              <a:lnSpc>
                <a:spcPts val="2520"/>
              </a:lnSpc>
            </a:pPr>
            <a:r>
              <a:rPr lang="en-US" sz="2100" b="true">
                <a:solidFill>
                  <a:srgbClr val="000000"/>
                </a:solidFill>
                <a:latin typeface="Poppins Bold"/>
                <a:ea typeface="Poppins Bold"/>
                <a:cs typeface="Poppins Bold"/>
                <a:sym typeface="Poppins Bold"/>
              </a:rPr>
              <a:t>Close the loop on placement</a:t>
            </a:r>
          </a:p>
        </p:txBody>
      </p:sp>
      <p:sp>
        <p:nvSpPr>
          <p:cNvPr name="TextBox 12" id="12"/>
          <p:cNvSpPr txBox="true"/>
          <p:nvPr/>
        </p:nvSpPr>
        <p:spPr>
          <a:xfrm rot="0">
            <a:off x="1389888" y="6271260"/>
            <a:ext cx="4526280" cy="2636520"/>
          </a:xfrm>
          <a:prstGeom prst="rect">
            <a:avLst/>
          </a:prstGeom>
        </p:spPr>
        <p:txBody>
          <a:bodyPr anchor="t" rtlCol="false" tIns="0" lIns="0" bIns="0" rIns="0">
            <a:spAutoFit/>
          </a:bodyPr>
          <a:lstStyle/>
          <a:p>
            <a:pPr algn="l" marL="316585" indent="-105528" lvl="2">
              <a:lnSpc>
                <a:spcPts val="2360"/>
              </a:lnSpc>
              <a:buFont typeface="Arial"/>
              <a:buChar char="⚬"/>
            </a:pPr>
            <a:r>
              <a:rPr lang="en-US" sz="1749">
                <a:solidFill>
                  <a:srgbClr val="303642"/>
                </a:solidFill>
                <a:latin typeface="Poppins"/>
                <a:ea typeface="Poppins"/>
                <a:cs typeface="Poppins"/>
                <a:sym typeface="Poppins"/>
              </a:rPr>
              <a:t>A bench session — the verdict path has never seen a real camera frame</a:t>
            </a:r>
          </a:p>
          <a:p>
            <a:pPr algn="l" marL="316585" indent="-105528" lvl="2">
              <a:lnSpc>
                <a:spcPts val="2360"/>
              </a:lnSpc>
              <a:buFont typeface="Arial"/>
              <a:buChar char="⚬"/>
            </a:pPr>
            <a:r>
              <a:rPr lang="en-US" sz="1749">
                <a:solidFill>
                  <a:srgbClr val="303642"/>
                </a:solidFill>
                <a:latin typeface="Poppins"/>
                <a:ea typeface="Poppins"/>
                <a:cs typeface="Poppins"/>
                <a:sym typeface="Poppins"/>
              </a:rPr>
              <a:t>Flash and watch the pick-from-cell verb on the rig</a:t>
            </a:r>
          </a:p>
          <a:p>
            <a:pPr algn="l" marL="316585" indent="-105528" lvl="2">
              <a:lnSpc>
                <a:spcPts val="2360"/>
              </a:lnSpc>
              <a:buFont typeface="Arial"/>
              <a:buChar char="⚬"/>
            </a:pPr>
            <a:r>
              <a:rPr lang="en-US" sz="1749">
                <a:solidFill>
                  <a:srgbClr val="303642"/>
                </a:solidFill>
                <a:latin typeface="Poppins"/>
                <a:ea typeface="Poppins"/>
                <a:cs typeface="Poppins"/>
                <a:sym typeface="Poppins"/>
              </a:rPr>
              <a:t>Bounded automatic repair, currently built and deliberately switched off</a:t>
            </a:r>
          </a:p>
          <a:p>
            <a:pPr algn="l" marL="316585" indent="-105528" lvl="2">
              <a:lnSpc>
                <a:spcPts val="2360"/>
              </a:lnSpc>
              <a:buFont typeface="Arial"/>
              <a:buChar char="⚬"/>
            </a:pPr>
            <a:r>
              <a:rPr lang="en-US" sz="1749">
                <a:solidFill>
                  <a:srgbClr val="303642"/>
                </a:solidFill>
                <a:latin typeface="Poppins"/>
                <a:ea typeface="Poppins"/>
                <a:cs typeface="Poppins"/>
                <a:sym typeface="Poppins"/>
              </a:rPr>
              <a:t>Lift the level-3 ceiling by folding parallax into the saved map</a:t>
            </a:r>
          </a:p>
          <a:p>
            <a:pPr algn="l" marL="316585" indent="-105528" lvl="2">
              <a:lnSpc>
                <a:spcPts val="2360"/>
              </a:lnSpc>
              <a:buFont typeface="Arial"/>
              <a:buChar char="⚬"/>
            </a:pPr>
            <a:r>
              <a:rPr lang="en-US" sz="1749">
                <a:solidFill>
                  <a:srgbClr val="303642"/>
                </a:solidFill>
                <a:latin typeface="Poppins"/>
                <a:ea typeface="Poppins"/>
                <a:cs typeface="Poppins"/>
                <a:sym typeface="Poppins"/>
              </a:rPr>
              <a:t>Restore automatic staging</a:t>
            </a:r>
          </a:p>
        </p:txBody>
      </p:sp>
      <p:sp>
        <p:nvSpPr>
          <p:cNvPr name="Freeform 13" id="13"/>
          <p:cNvSpPr/>
          <p:nvPr/>
        </p:nvSpPr>
        <p:spPr>
          <a:xfrm flipH="false" flipV="false" rot="0">
            <a:off x="6514929" y="5426793"/>
            <a:ext cx="5258181" cy="3639693"/>
          </a:xfrm>
          <a:custGeom>
            <a:avLst/>
            <a:gdLst/>
            <a:ahLst/>
            <a:cxnLst/>
            <a:rect r="r" b="b" t="t" l="l"/>
            <a:pathLst>
              <a:path h="3639693" w="5258181">
                <a:moveTo>
                  <a:pt x="0" y="0"/>
                </a:moveTo>
                <a:lnTo>
                  <a:pt x="5258181" y="0"/>
                </a:lnTo>
                <a:lnTo>
                  <a:pt x="5258181" y="3639693"/>
                </a:lnTo>
                <a:lnTo>
                  <a:pt x="0" y="363969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4" id="14"/>
          <p:cNvSpPr txBox="true"/>
          <p:nvPr/>
        </p:nvSpPr>
        <p:spPr>
          <a:xfrm rot="0">
            <a:off x="6894576" y="5676900"/>
            <a:ext cx="4572000" cy="586740"/>
          </a:xfrm>
          <a:prstGeom prst="rect">
            <a:avLst/>
          </a:prstGeom>
        </p:spPr>
        <p:txBody>
          <a:bodyPr anchor="t" rtlCol="false" tIns="0" lIns="0" bIns="0" rIns="0">
            <a:spAutoFit/>
          </a:bodyPr>
          <a:lstStyle/>
          <a:p>
            <a:pPr algn="l">
              <a:lnSpc>
                <a:spcPts val="2520"/>
              </a:lnSpc>
            </a:pPr>
            <a:r>
              <a:rPr lang="en-US" sz="2100" b="true">
                <a:solidFill>
                  <a:srgbClr val="000000"/>
                </a:solidFill>
                <a:latin typeface="Poppins Bold"/>
                <a:ea typeface="Poppins Bold"/>
                <a:cs typeface="Poppins Bold"/>
                <a:sym typeface="Poppins Bold"/>
              </a:rPr>
              <a:t>Measure properly</a:t>
            </a:r>
          </a:p>
        </p:txBody>
      </p:sp>
      <p:sp>
        <p:nvSpPr>
          <p:cNvPr name="TextBox 15" id="15"/>
          <p:cNvSpPr txBox="true"/>
          <p:nvPr/>
        </p:nvSpPr>
        <p:spPr>
          <a:xfrm rot="0">
            <a:off x="6894576" y="6342888"/>
            <a:ext cx="4526280" cy="2636520"/>
          </a:xfrm>
          <a:prstGeom prst="rect">
            <a:avLst/>
          </a:prstGeom>
        </p:spPr>
        <p:txBody>
          <a:bodyPr anchor="t" rtlCol="false" tIns="0" lIns="0" bIns="0" rIns="0">
            <a:spAutoFit/>
          </a:bodyPr>
          <a:lstStyle/>
          <a:p>
            <a:pPr algn="l" marL="316585" indent="-105528" lvl="2">
              <a:lnSpc>
                <a:spcPts val="2360"/>
              </a:lnSpc>
              <a:buFont typeface="Arial"/>
              <a:buChar char="⚬"/>
            </a:pPr>
            <a:r>
              <a:rPr lang="en-US" sz="1749">
                <a:solidFill>
                  <a:srgbClr val="303642"/>
                </a:solidFill>
                <a:latin typeface="Poppins"/>
                <a:ea typeface="Poppins"/>
                <a:cs typeface="Poppins"/>
                <a:sym typeface="Poppins"/>
              </a:rPr>
              <a:t>A checkerboard or ChArUco lens calibration</a:t>
            </a:r>
          </a:p>
          <a:p>
            <a:pPr algn="l" marL="316585" indent="-105528" lvl="2">
              <a:lnSpc>
                <a:spcPts val="2360"/>
              </a:lnSpc>
              <a:buFont typeface="Arial"/>
              <a:buChar char="⚬"/>
            </a:pPr>
            <a:r>
              <a:rPr lang="en-US" sz="1749">
                <a:solidFill>
                  <a:srgbClr val="303642"/>
                </a:solidFill>
                <a:latin typeface="Poppins"/>
                <a:ea typeface="Poppins"/>
                <a:cs typeface="Poppins"/>
                <a:sym typeface="Poppins"/>
              </a:rPr>
              <a:t>A per-cell table in the saved map, removing the 0.27 cm flattening error</a:t>
            </a:r>
          </a:p>
          <a:p>
            <a:pPr algn="l" marL="316585" indent="-105528" lvl="2">
              <a:lnSpc>
                <a:spcPts val="2360"/>
              </a:lnSpc>
              <a:buFont typeface="Arial"/>
              <a:buChar char="⚬"/>
            </a:pPr>
            <a:r>
              <a:rPr lang="en-US" sz="1749">
                <a:solidFill>
                  <a:srgbClr val="303642"/>
                </a:solidFill>
                <a:latin typeface="Poppins"/>
                <a:ea typeface="Poppins"/>
                <a:cs typeface="Poppins"/>
                <a:sym typeface="Poppins"/>
              </a:rPr>
              <a:t>Fix the camera, not the matrix — the colour correction is at its limit</a:t>
            </a:r>
          </a:p>
        </p:txBody>
      </p:sp>
      <p:sp>
        <p:nvSpPr>
          <p:cNvPr name="Freeform 16" id="16"/>
          <p:cNvSpPr/>
          <p:nvPr/>
        </p:nvSpPr>
        <p:spPr>
          <a:xfrm flipH="false" flipV="false" rot="0">
            <a:off x="12019617" y="5426793"/>
            <a:ext cx="5258181" cy="3639693"/>
          </a:xfrm>
          <a:custGeom>
            <a:avLst/>
            <a:gdLst/>
            <a:ahLst/>
            <a:cxnLst/>
            <a:rect r="r" b="b" t="t" l="l"/>
            <a:pathLst>
              <a:path h="3639693" w="5258181">
                <a:moveTo>
                  <a:pt x="0" y="0"/>
                </a:moveTo>
                <a:lnTo>
                  <a:pt x="5258181" y="0"/>
                </a:lnTo>
                <a:lnTo>
                  <a:pt x="5258181" y="3639693"/>
                </a:lnTo>
                <a:lnTo>
                  <a:pt x="0" y="363969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7" id="17"/>
          <p:cNvSpPr txBox="true"/>
          <p:nvPr/>
        </p:nvSpPr>
        <p:spPr>
          <a:xfrm rot="0">
            <a:off x="12399264" y="5676900"/>
            <a:ext cx="4572000" cy="586740"/>
          </a:xfrm>
          <a:prstGeom prst="rect">
            <a:avLst/>
          </a:prstGeom>
        </p:spPr>
        <p:txBody>
          <a:bodyPr anchor="t" rtlCol="false" tIns="0" lIns="0" bIns="0" rIns="0">
            <a:spAutoFit/>
          </a:bodyPr>
          <a:lstStyle/>
          <a:p>
            <a:pPr algn="l">
              <a:lnSpc>
                <a:spcPts val="2520"/>
              </a:lnSpc>
            </a:pPr>
            <a:r>
              <a:rPr lang="en-US" sz="2100" b="true">
                <a:solidFill>
                  <a:srgbClr val="000000"/>
                </a:solidFill>
                <a:latin typeface="Poppins Bold"/>
                <a:ea typeface="Poppins Bold"/>
                <a:cs typeface="Poppins Bold"/>
                <a:sym typeface="Poppins Bold"/>
              </a:rPr>
              <a:t>Protocol and capability</a:t>
            </a:r>
          </a:p>
        </p:txBody>
      </p:sp>
      <p:sp>
        <p:nvSpPr>
          <p:cNvPr name="TextBox 18" id="18"/>
          <p:cNvSpPr txBox="true"/>
          <p:nvPr/>
        </p:nvSpPr>
        <p:spPr>
          <a:xfrm rot="0">
            <a:off x="12399264" y="6342888"/>
            <a:ext cx="4526280" cy="2636520"/>
          </a:xfrm>
          <a:prstGeom prst="rect">
            <a:avLst/>
          </a:prstGeom>
        </p:spPr>
        <p:txBody>
          <a:bodyPr anchor="t" rtlCol="false" tIns="0" lIns="0" bIns="0" rIns="0">
            <a:spAutoFit/>
          </a:bodyPr>
          <a:lstStyle/>
          <a:p>
            <a:pPr algn="l" marL="316585" indent="-105528" lvl="2">
              <a:lnSpc>
                <a:spcPts val="2360"/>
              </a:lnSpc>
              <a:buFont typeface="Arial"/>
              <a:buChar char="⚬"/>
            </a:pPr>
            <a:r>
              <a:rPr lang="en-US" sz="1749">
                <a:solidFill>
                  <a:srgbClr val="303642"/>
                </a:solidFill>
                <a:latin typeface="Poppins"/>
                <a:ea typeface="Poppins"/>
                <a:cs typeface="Poppins"/>
                <a:sym typeface="Poppins"/>
              </a:rPr>
              <a:t>Controller-supplied command ids</a:t>
            </a:r>
          </a:p>
          <a:p>
            <a:pPr algn="l" marL="316585" indent="-105528" lvl="2">
              <a:lnSpc>
                <a:spcPts val="2360"/>
              </a:lnSpc>
              <a:buFont typeface="Arial"/>
              <a:buChar char="⚬"/>
            </a:pPr>
            <a:r>
              <a:rPr lang="en-US" sz="1749">
                <a:solidFill>
                  <a:srgbClr val="303642"/>
                </a:solidFill>
                <a:latin typeface="Poppins"/>
                <a:ea typeface="Poppins"/>
                <a:cs typeface="Poppins"/>
                <a:sym typeface="Poppins"/>
              </a:rPr>
              <a:t>Encoders or stall detection — also worth about a third of the cycle time</a:t>
            </a:r>
          </a:p>
          <a:p>
            <a:pPr algn="l" marL="316585" indent="-105528" lvl="2">
              <a:lnSpc>
                <a:spcPts val="2360"/>
              </a:lnSpc>
              <a:buFont typeface="Arial"/>
              <a:buChar char="⚬"/>
            </a:pPr>
            <a:r>
              <a:rPr lang="en-US" sz="1749">
                <a:solidFill>
                  <a:srgbClr val="303642"/>
                </a:solidFill>
                <a:latin typeface="Poppins"/>
                <a:ea typeface="Poppins"/>
                <a:cs typeface="Poppins"/>
                <a:sym typeface="Poppins"/>
              </a:rPr>
              <a:t>A faster serial link, and a larger workspace</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024128" y="1075944"/>
            <a:ext cx="16239744" cy="762000"/>
          </a:xfrm>
          <a:prstGeom prst="rect">
            <a:avLst/>
          </a:prstGeom>
        </p:spPr>
        <p:txBody>
          <a:bodyPr anchor="t" rtlCol="false" tIns="0" lIns="0" bIns="0" rIns="0">
            <a:spAutoFit/>
          </a:bodyPr>
          <a:lstStyle/>
          <a:p>
            <a:pPr algn="l">
              <a:lnSpc>
                <a:spcPts val="5571"/>
              </a:lnSpc>
            </a:pPr>
            <a:r>
              <a:rPr lang="en-US" sz="5307" b="true">
                <a:solidFill>
                  <a:srgbClr val="000000"/>
                </a:solidFill>
                <a:latin typeface="League Spartan"/>
                <a:ea typeface="League Spartan"/>
                <a:cs typeface="League Spartan"/>
                <a:sym typeface="League Spartan"/>
              </a:rPr>
              <a:t>CONCLUSION</a:t>
            </a:r>
          </a:p>
        </p:txBody>
      </p:sp>
      <p:sp>
        <p:nvSpPr>
          <p:cNvPr name="TextBox 5" id="5"/>
          <p:cNvSpPr txBox="true"/>
          <p:nvPr/>
        </p:nvSpPr>
        <p:spPr>
          <a:xfrm rot="0">
            <a:off x="1024128" y="1943862"/>
            <a:ext cx="16239744" cy="653034"/>
          </a:xfrm>
          <a:prstGeom prst="rect">
            <a:avLst/>
          </a:prstGeom>
        </p:spPr>
        <p:txBody>
          <a:bodyPr anchor="t" rtlCol="false" tIns="0" lIns="0" bIns="0" rIns="0">
            <a:spAutoFit/>
          </a:bodyPr>
          <a:lstStyle/>
          <a:p>
            <a:pPr algn="l">
              <a:lnSpc>
                <a:spcPts val="3990"/>
              </a:lnSpc>
            </a:pPr>
            <a:r>
              <a:rPr lang="en-US" sz="3800">
                <a:solidFill>
                  <a:srgbClr val="1E40AF"/>
                </a:solidFill>
                <a:latin typeface="League Spartan"/>
                <a:ea typeface="League Spartan"/>
                <a:cs typeface="League Spartan"/>
                <a:sym typeface="League Spartan"/>
              </a:rPr>
              <a:t>THE CONTRIBUTION IS NOT THE GANTRY</a:t>
            </a:r>
          </a:p>
        </p:txBody>
      </p:sp>
      <p:sp>
        <p:nvSpPr>
          <p:cNvPr name="TextBox 6" id="6"/>
          <p:cNvSpPr txBox="true"/>
          <p:nvPr/>
        </p:nvSpPr>
        <p:spPr>
          <a:xfrm rot="0">
            <a:off x="1024128" y="2792730"/>
            <a:ext cx="16239744" cy="1047750"/>
          </a:xfrm>
          <a:prstGeom prst="rect">
            <a:avLst/>
          </a:prstGeom>
        </p:spPr>
        <p:txBody>
          <a:bodyPr anchor="t" rtlCol="false" tIns="0" lIns="0" bIns="0" rIns="0">
            <a:spAutoFit/>
          </a:bodyPr>
          <a:lstStyle/>
          <a:p>
            <a:pPr algn="l">
              <a:lnSpc>
                <a:spcPts val="3358"/>
              </a:lnSpc>
            </a:pPr>
            <a:r>
              <a:rPr lang="en-US" sz="2400">
                <a:solidFill>
                  <a:srgbClr val="303642"/>
                </a:solidFill>
                <a:latin typeface="Poppins"/>
                <a:ea typeface="Poppins"/>
                <a:cs typeface="Poppins"/>
                <a:sym typeface="Poppins"/>
              </a:rPr>
              <a:t>Cartesian gantries are a solved problem. What this project demonstrates is the layer student-scale automation usually leaves out: every physical transition confirmed by something other than a clock.</a:t>
            </a:r>
          </a:p>
        </p:txBody>
      </p:sp>
      <p:sp>
        <p:nvSpPr>
          <p:cNvPr name="Freeform 7" id="7"/>
          <p:cNvSpPr/>
          <p:nvPr/>
        </p:nvSpPr>
        <p:spPr>
          <a:xfrm flipH="false" flipV="false" rot="0">
            <a:off x="1010241" y="4420953"/>
            <a:ext cx="7845933" cy="1399413"/>
          </a:xfrm>
          <a:custGeom>
            <a:avLst/>
            <a:gdLst/>
            <a:ahLst/>
            <a:cxnLst/>
            <a:rect r="r" b="b" t="t" l="l"/>
            <a:pathLst>
              <a:path h="1399413" w="7845933">
                <a:moveTo>
                  <a:pt x="0" y="0"/>
                </a:moveTo>
                <a:lnTo>
                  <a:pt x="7845933" y="0"/>
                </a:lnTo>
                <a:lnTo>
                  <a:pt x="7845933" y="1399413"/>
                </a:lnTo>
                <a:lnTo>
                  <a:pt x="0" y="139941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8" id="8"/>
          <p:cNvSpPr txBox="true"/>
          <p:nvPr/>
        </p:nvSpPr>
        <p:spPr>
          <a:xfrm rot="0">
            <a:off x="1408176" y="4615434"/>
            <a:ext cx="7040880" cy="514350"/>
          </a:xfrm>
          <a:prstGeom prst="rect">
            <a:avLst/>
          </a:prstGeom>
        </p:spPr>
        <p:txBody>
          <a:bodyPr anchor="t" rtlCol="false" tIns="0" lIns="0" bIns="0" rIns="0">
            <a:spAutoFit/>
          </a:bodyPr>
          <a:lstStyle/>
          <a:p>
            <a:pPr algn="l">
              <a:lnSpc>
                <a:spcPts val="2400"/>
              </a:lnSpc>
            </a:pPr>
            <a:r>
              <a:rPr lang="en-US" sz="2000" b="true">
                <a:solidFill>
                  <a:srgbClr val="1E40AF"/>
                </a:solidFill>
                <a:latin typeface="Poppins Bold"/>
                <a:ea typeface="Poppins Bold"/>
                <a:cs typeface="Poppins Bold"/>
                <a:sym typeface="Poppins Bold"/>
              </a:rPr>
              <a:t>The camera</a:t>
            </a:r>
          </a:p>
        </p:txBody>
      </p:sp>
      <p:sp>
        <p:nvSpPr>
          <p:cNvPr name="TextBox 9" id="9"/>
          <p:cNvSpPr txBox="true"/>
          <p:nvPr/>
        </p:nvSpPr>
        <p:spPr>
          <a:xfrm rot="0">
            <a:off x="1408176" y="5052822"/>
            <a:ext cx="7040880" cy="643890"/>
          </a:xfrm>
          <a:prstGeom prst="rect">
            <a:avLst/>
          </a:prstGeom>
        </p:spPr>
        <p:txBody>
          <a:bodyPr anchor="t" rtlCol="false" tIns="0" lIns="0" bIns="0" rIns="0">
            <a:spAutoFit/>
          </a:bodyPr>
          <a:lstStyle/>
          <a:p>
            <a:pPr algn="l">
              <a:lnSpc>
                <a:spcPts val="2244"/>
              </a:lnSpc>
            </a:pPr>
            <a:r>
              <a:rPr lang="en-US" sz="1700">
                <a:solidFill>
                  <a:srgbClr val="303642"/>
                </a:solidFill>
                <a:latin typeface="Poppins"/>
                <a:ea typeface="Poppins"/>
                <a:cs typeface="Poppins"/>
                <a:sym typeface="Poppins"/>
              </a:rPr>
              <a:t>checks the board against a record of what was commanded, and names the cell when they disagree — or says it could not see.</a:t>
            </a:r>
          </a:p>
        </p:txBody>
      </p:sp>
      <p:sp>
        <p:nvSpPr>
          <p:cNvPr name="Freeform 10" id="10"/>
          <p:cNvSpPr/>
          <p:nvPr/>
        </p:nvSpPr>
        <p:spPr>
          <a:xfrm flipH="false" flipV="false" rot="0">
            <a:off x="9285561" y="4420953"/>
            <a:ext cx="7845933" cy="1399413"/>
          </a:xfrm>
          <a:custGeom>
            <a:avLst/>
            <a:gdLst/>
            <a:ahLst/>
            <a:cxnLst/>
            <a:rect r="r" b="b" t="t" l="l"/>
            <a:pathLst>
              <a:path h="1399413" w="7845933">
                <a:moveTo>
                  <a:pt x="0" y="0"/>
                </a:moveTo>
                <a:lnTo>
                  <a:pt x="7845933" y="0"/>
                </a:lnTo>
                <a:lnTo>
                  <a:pt x="7845933" y="1399413"/>
                </a:lnTo>
                <a:lnTo>
                  <a:pt x="0" y="139941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1" id="11"/>
          <p:cNvSpPr txBox="true"/>
          <p:nvPr/>
        </p:nvSpPr>
        <p:spPr>
          <a:xfrm rot="0">
            <a:off x="9683496" y="4615434"/>
            <a:ext cx="7040880" cy="514350"/>
          </a:xfrm>
          <a:prstGeom prst="rect">
            <a:avLst/>
          </a:prstGeom>
        </p:spPr>
        <p:txBody>
          <a:bodyPr anchor="t" rtlCol="false" tIns="0" lIns="0" bIns="0" rIns="0">
            <a:spAutoFit/>
          </a:bodyPr>
          <a:lstStyle/>
          <a:p>
            <a:pPr algn="l">
              <a:lnSpc>
                <a:spcPts val="2400"/>
              </a:lnSpc>
            </a:pPr>
            <a:r>
              <a:rPr lang="en-US" sz="2000" b="true">
                <a:solidFill>
                  <a:srgbClr val="1E40AF"/>
                </a:solidFill>
                <a:latin typeface="Poppins Bold"/>
                <a:ea typeface="Poppins Bold"/>
                <a:cs typeface="Poppins Bold"/>
                <a:sym typeface="Poppins Bold"/>
              </a:rPr>
              <a:t>The gantry</a:t>
            </a:r>
          </a:p>
        </p:txBody>
      </p:sp>
      <p:sp>
        <p:nvSpPr>
          <p:cNvPr name="TextBox 12" id="12"/>
          <p:cNvSpPr txBox="true"/>
          <p:nvPr/>
        </p:nvSpPr>
        <p:spPr>
          <a:xfrm rot="0">
            <a:off x="9683496" y="5052822"/>
            <a:ext cx="7040880" cy="643890"/>
          </a:xfrm>
          <a:prstGeom prst="rect">
            <a:avLst/>
          </a:prstGeom>
        </p:spPr>
        <p:txBody>
          <a:bodyPr anchor="t" rtlCol="false" tIns="0" lIns="0" bIns="0" rIns="0">
            <a:spAutoFit/>
          </a:bodyPr>
          <a:lstStyle/>
          <a:p>
            <a:pPr algn="l">
              <a:lnSpc>
                <a:spcPts val="2244"/>
              </a:lnSpc>
            </a:pPr>
            <a:r>
              <a:rPr lang="en-US" sz="1700">
                <a:solidFill>
                  <a:srgbClr val="303642"/>
                </a:solidFill>
                <a:latin typeface="Poppins"/>
                <a:ea typeface="Poppins"/>
                <a:cs typeface="Poppins"/>
                <a:sym typeface="Poppins"/>
              </a:rPr>
              <a:t>narrates each of its fourteen phases before running it.</a:t>
            </a:r>
          </a:p>
        </p:txBody>
      </p:sp>
      <p:sp>
        <p:nvSpPr>
          <p:cNvPr name="Freeform 13" id="13"/>
          <p:cNvSpPr/>
          <p:nvPr/>
        </p:nvSpPr>
        <p:spPr>
          <a:xfrm flipH="false" flipV="false" rot="0">
            <a:off x="1010241" y="5993721"/>
            <a:ext cx="7845933" cy="1399413"/>
          </a:xfrm>
          <a:custGeom>
            <a:avLst/>
            <a:gdLst/>
            <a:ahLst/>
            <a:cxnLst/>
            <a:rect r="r" b="b" t="t" l="l"/>
            <a:pathLst>
              <a:path h="1399413" w="7845933">
                <a:moveTo>
                  <a:pt x="0" y="0"/>
                </a:moveTo>
                <a:lnTo>
                  <a:pt x="7845933" y="0"/>
                </a:lnTo>
                <a:lnTo>
                  <a:pt x="7845933" y="1399413"/>
                </a:lnTo>
                <a:lnTo>
                  <a:pt x="0" y="139941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4" id="14"/>
          <p:cNvSpPr txBox="true"/>
          <p:nvPr/>
        </p:nvSpPr>
        <p:spPr>
          <a:xfrm rot="0">
            <a:off x="1408176" y="6188202"/>
            <a:ext cx="7040880" cy="514350"/>
          </a:xfrm>
          <a:prstGeom prst="rect">
            <a:avLst/>
          </a:prstGeom>
        </p:spPr>
        <p:txBody>
          <a:bodyPr anchor="t" rtlCol="false" tIns="0" lIns="0" bIns="0" rIns="0">
            <a:spAutoFit/>
          </a:bodyPr>
          <a:lstStyle/>
          <a:p>
            <a:pPr algn="l">
              <a:lnSpc>
                <a:spcPts val="2400"/>
              </a:lnSpc>
            </a:pPr>
            <a:r>
              <a:rPr lang="en-US" sz="2000" b="true">
                <a:solidFill>
                  <a:srgbClr val="1E40AF"/>
                </a:solidFill>
                <a:latin typeface="Poppins Bold"/>
                <a:ea typeface="Poppins Bold"/>
                <a:cs typeface="Poppins Bold"/>
                <a:sym typeface="Poppins Bold"/>
              </a:rPr>
              <a:t>The twin</a:t>
            </a:r>
          </a:p>
        </p:txBody>
      </p:sp>
      <p:sp>
        <p:nvSpPr>
          <p:cNvPr name="TextBox 15" id="15"/>
          <p:cNvSpPr txBox="true"/>
          <p:nvPr/>
        </p:nvSpPr>
        <p:spPr>
          <a:xfrm rot="0">
            <a:off x="1408176" y="6625590"/>
            <a:ext cx="7040880" cy="643890"/>
          </a:xfrm>
          <a:prstGeom prst="rect">
            <a:avLst/>
          </a:prstGeom>
        </p:spPr>
        <p:txBody>
          <a:bodyPr anchor="t" rtlCol="false" tIns="0" lIns="0" bIns="0" rIns="0">
            <a:spAutoFit/>
          </a:bodyPr>
          <a:lstStyle/>
          <a:p>
            <a:pPr algn="l">
              <a:lnSpc>
                <a:spcPts val="2244"/>
              </a:lnSpc>
            </a:pPr>
            <a:r>
              <a:rPr lang="en-US" sz="1700">
                <a:solidFill>
                  <a:srgbClr val="303642"/>
                </a:solidFill>
                <a:latin typeface="Poppins"/>
                <a:ea typeface="Poppins"/>
                <a:cs typeface="Poppins"/>
                <a:sym typeface="Poppins"/>
              </a:rPr>
              <a:t>draws what the firmware said, and stops short of the cell until the release event arrives.</a:t>
            </a:r>
          </a:p>
        </p:txBody>
      </p:sp>
      <p:sp>
        <p:nvSpPr>
          <p:cNvPr name="Freeform 16" id="16"/>
          <p:cNvSpPr/>
          <p:nvPr/>
        </p:nvSpPr>
        <p:spPr>
          <a:xfrm flipH="false" flipV="false" rot="0">
            <a:off x="9285561" y="5993721"/>
            <a:ext cx="7845933" cy="1399413"/>
          </a:xfrm>
          <a:custGeom>
            <a:avLst/>
            <a:gdLst/>
            <a:ahLst/>
            <a:cxnLst/>
            <a:rect r="r" b="b" t="t" l="l"/>
            <a:pathLst>
              <a:path h="1399413" w="7845933">
                <a:moveTo>
                  <a:pt x="0" y="0"/>
                </a:moveTo>
                <a:lnTo>
                  <a:pt x="7845933" y="0"/>
                </a:lnTo>
                <a:lnTo>
                  <a:pt x="7845933" y="1399413"/>
                </a:lnTo>
                <a:lnTo>
                  <a:pt x="0" y="139941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7" id="17"/>
          <p:cNvSpPr txBox="true"/>
          <p:nvPr/>
        </p:nvSpPr>
        <p:spPr>
          <a:xfrm rot="0">
            <a:off x="9683496" y="6188202"/>
            <a:ext cx="7040880" cy="514350"/>
          </a:xfrm>
          <a:prstGeom prst="rect">
            <a:avLst/>
          </a:prstGeom>
        </p:spPr>
        <p:txBody>
          <a:bodyPr anchor="t" rtlCol="false" tIns="0" lIns="0" bIns="0" rIns="0">
            <a:spAutoFit/>
          </a:bodyPr>
          <a:lstStyle/>
          <a:p>
            <a:pPr algn="l">
              <a:lnSpc>
                <a:spcPts val="2400"/>
              </a:lnSpc>
            </a:pPr>
            <a:r>
              <a:rPr lang="en-US" sz="2000" b="true">
                <a:solidFill>
                  <a:srgbClr val="1E40AF"/>
                </a:solidFill>
                <a:latin typeface="Poppins Bold"/>
                <a:ea typeface="Poppins Bold"/>
                <a:cs typeface="Poppins Bold"/>
                <a:sym typeface="Poppins Bold"/>
              </a:rPr>
              <a:t>And when it cannot prove</a:t>
            </a:r>
          </a:p>
        </p:txBody>
      </p:sp>
      <p:sp>
        <p:nvSpPr>
          <p:cNvPr name="TextBox 18" id="18"/>
          <p:cNvSpPr txBox="true"/>
          <p:nvPr/>
        </p:nvSpPr>
        <p:spPr>
          <a:xfrm rot="0">
            <a:off x="9683496" y="6625590"/>
            <a:ext cx="7040880" cy="643890"/>
          </a:xfrm>
          <a:prstGeom prst="rect">
            <a:avLst/>
          </a:prstGeom>
        </p:spPr>
        <p:txBody>
          <a:bodyPr anchor="t" rtlCol="false" tIns="0" lIns="0" bIns="0" rIns="0">
            <a:spAutoFit/>
          </a:bodyPr>
          <a:lstStyle/>
          <a:p>
            <a:pPr algn="l">
              <a:lnSpc>
                <a:spcPts val="2244"/>
              </a:lnSpc>
            </a:pPr>
            <a:r>
              <a:rPr lang="en-US" sz="1700">
                <a:solidFill>
                  <a:srgbClr val="303642"/>
                </a:solidFill>
                <a:latin typeface="Poppins"/>
                <a:ea typeface="Poppins"/>
                <a:cs typeface="Poppins"/>
                <a:sym typeface="Poppins"/>
              </a:rPr>
              <a:t>what happened, it locks and asks for a person rather than retrying.</a:t>
            </a:r>
          </a:p>
        </p:txBody>
      </p:sp>
      <p:grpSp>
        <p:nvGrpSpPr>
          <p:cNvPr name="Group 19" id="19"/>
          <p:cNvGrpSpPr/>
          <p:nvPr/>
        </p:nvGrpSpPr>
        <p:grpSpPr>
          <a:xfrm rot="0">
            <a:off x="1024128" y="7973568"/>
            <a:ext cx="16239744" cy="1572768"/>
            <a:chOff x="0" y="0"/>
            <a:chExt cx="21652992" cy="2097024"/>
          </a:xfrm>
        </p:grpSpPr>
        <p:sp>
          <p:nvSpPr>
            <p:cNvPr name="Freeform 20" id="20"/>
            <p:cNvSpPr/>
            <p:nvPr/>
          </p:nvSpPr>
          <p:spPr>
            <a:xfrm flipH="false" flipV="false" rot="0">
              <a:off x="0" y="0"/>
              <a:ext cx="21652993" cy="2097024"/>
            </a:xfrm>
            <a:custGeom>
              <a:avLst/>
              <a:gdLst/>
              <a:ahLst/>
              <a:cxnLst/>
              <a:rect r="r" b="b" t="t" l="l"/>
              <a:pathLst>
                <a:path h="2097024" w="21652993">
                  <a:moveTo>
                    <a:pt x="0" y="365760"/>
                  </a:moveTo>
                  <a:cubicBezTo>
                    <a:pt x="0" y="163703"/>
                    <a:pt x="163703" y="0"/>
                    <a:pt x="365760" y="0"/>
                  </a:cubicBezTo>
                  <a:lnTo>
                    <a:pt x="21287232" y="0"/>
                  </a:lnTo>
                  <a:cubicBezTo>
                    <a:pt x="21489290" y="0"/>
                    <a:pt x="21652993" y="163703"/>
                    <a:pt x="21652993" y="365760"/>
                  </a:cubicBezTo>
                  <a:lnTo>
                    <a:pt x="21652993" y="1731264"/>
                  </a:lnTo>
                  <a:cubicBezTo>
                    <a:pt x="21652993" y="1933321"/>
                    <a:pt x="21489290" y="2097024"/>
                    <a:pt x="21287232" y="2097024"/>
                  </a:cubicBezTo>
                  <a:lnTo>
                    <a:pt x="365760" y="2097024"/>
                  </a:lnTo>
                  <a:cubicBezTo>
                    <a:pt x="163703" y="2097024"/>
                    <a:pt x="0" y="1933321"/>
                    <a:pt x="0" y="1731264"/>
                  </a:cubicBezTo>
                  <a:close/>
                </a:path>
              </a:pathLst>
            </a:custGeom>
            <a:solidFill>
              <a:srgbClr val="1E40AF"/>
            </a:solidFill>
          </p:spPr>
        </p:sp>
      </p:grpSp>
      <p:sp>
        <p:nvSpPr>
          <p:cNvPr name="TextBox 21" id="21"/>
          <p:cNvSpPr txBox="true"/>
          <p:nvPr/>
        </p:nvSpPr>
        <p:spPr>
          <a:xfrm rot="0">
            <a:off x="1344168" y="8230362"/>
            <a:ext cx="3017520" cy="529590"/>
          </a:xfrm>
          <a:prstGeom prst="rect">
            <a:avLst/>
          </a:prstGeom>
        </p:spPr>
        <p:txBody>
          <a:bodyPr anchor="t" rtlCol="false" tIns="0" lIns="0" bIns="0" rIns="0">
            <a:spAutoFit/>
          </a:bodyPr>
          <a:lstStyle/>
          <a:p>
            <a:pPr algn="ctr">
              <a:lnSpc>
                <a:spcPts val="3568"/>
              </a:lnSpc>
            </a:pPr>
            <a:r>
              <a:rPr lang="en-US" sz="3399" b="true">
                <a:solidFill>
                  <a:srgbClr val="FFFFFF"/>
                </a:solidFill>
                <a:latin typeface="Poppins Bold"/>
                <a:ea typeface="Poppins Bold"/>
                <a:cs typeface="Poppins Bold"/>
                <a:sym typeface="Poppins Bold"/>
              </a:rPr>
              <a:t>16 / 16</a:t>
            </a:r>
          </a:p>
        </p:txBody>
      </p:sp>
      <p:sp>
        <p:nvSpPr>
          <p:cNvPr name="TextBox 22" id="22"/>
          <p:cNvSpPr txBox="true"/>
          <p:nvPr/>
        </p:nvSpPr>
        <p:spPr>
          <a:xfrm rot="0">
            <a:off x="1344168" y="8813292"/>
            <a:ext cx="3017520" cy="495300"/>
          </a:xfrm>
          <a:prstGeom prst="rect">
            <a:avLst/>
          </a:prstGeom>
        </p:spPr>
        <p:txBody>
          <a:bodyPr anchor="t" rtlCol="false" tIns="0" lIns="0" bIns="0" rIns="0">
            <a:spAutoFit/>
          </a:bodyPr>
          <a:lstStyle/>
          <a:p>
            <a:pPr algn="ctr">
              <a:lnSpc>
                <a:spcPts val="1999"/>
              </a:lnSpc>
            </a:pPr>
            <a:r>
              <a:rPr lang="en-US" sz="1599">
                <a:solidFill>
                  <a:srgbClr val="C9D4F5"/>
                </a:solidFill>
                <a:latin typeface="Poppins"/>
                <a:ea typeface="Poppins"/>
                <a:cs typeface="Poppins"/>
                <a:sym typeface="Poppins"/>
              </a:rPr>
              <a:t>hardware builds placed</a:t>
            </a:r>
          </a:p>
        </p:txBody>
      </p:sp>
      <p:sp>
        <p:nvSpPr>
          <p:cNvPr name="TextBox 23" id="23"/>
          <p:cNvSpPr txBox="true"/>
          <p:nvPr/>
        </p:nvSpPr>
        <p:spPr>
          <a:xfrm rot="0">
            <a:off x="4471416" y="8230362"/>
            <a:ext cx="3017520" cy="529590"/>
          </a:xfrm>
          <a:prstGeom prst="rect">
            <a:avLst/>
          </a:prstGeom>
        </p:spPr>
        <p:txBody>
          <a:bodyPr anchor="t" rtlCol="false" tIns="0" lIns="0" bIns="0" rIns="0">
            <a:spAutoFit/>
          </a:bodyPr>
          <a:lstStyle/>
          <a:p>
            <a:pPr algn="ctr">
              <a:lnSpc>
                <a:spcPts val="3568"/>
              </a:lnSpc>
            </a:pPr>
            <a:r>
              <a:rPr lang="en-US" sz="3399" b="true">
                <a:solidFill>
                  <a:srgbClr val="FFFFFF"/>
                </a:solidFill>
                <a:latin typeface="Poppins Bold"/>
                <a:ea typeface="Poppins Bold"/>
                <a:cs typeface="Poppins Bold"/>
                <a:sym typeface="Poppins Bold"/>
              </a:rPr>
              <a:t>26.1 s</a:t>
            </a:r>
          </a:p>
        </p:txBody>
      </p:sp>
      <p:sp>
        <p:nvSpPr>
          <p:cNvPr name="TextBox 24" id="24"/>
          <p:cNvSpPr txBox="true"/>
          <p:nvPr/>
        </p:nvSpPr>
        <p:spPr>
          <a:xfrm rot="0">
            <a:off x="4471416" y="8813292"/>
            <a:ext cx="3017520" cy="495300"/>
          </a:xfrm>
          <a:prstGeom prst="rect">
            <a:avLst/>
          </a:prstGeom>
        </p:spPr>
        <p:txBody>
          <a:bodyPr anchor="t" rtlCol="false" tIns="0" lIns="0" bIns="0" rIns="0">
            <a:spAutoFit/>
          </a:bodyPr>
          <a:lstStyle/>
          <a:p>
            <a:pPr algn="ctr">
              <a:lnSpc>
                <a:spcPts val="1999"/>
              </a:lnSpc>
            </a:pPr>
            <a:r>
              <a:rPr lang="en-US" sz="1599">
                <a:solidFill>
                  <a:srgbClr val="C9D4F5"/>
                </a:solidFill>
                <a:latin typeface="Poppins"/>
                <a:ea typeface="Poppins"/>
                <a:cs typeface="Poppins"/>
                <a:sym typeface="Poppins"/>
              </a:rPr>
              <a:t>mean cycle</a:t>
            </a:r>
          </a:p>
        </p:txBody>
      </p:sp>
      <p:sp>
        <p:nvSpPr>
          <p:cNvPr name="TextBox 25" id="25"/>
          <p:cNvSpPr txBox="true"/>
          <p:nvPr/>
        </p:nvSpPr>
        <p:spPr>
          <a:xfrm rot="0">
            <a:off x="7598664" y="8230362"/>
            <a:ext cx="3017520" cy="529590"/>
          </a:xfrm>
          <a:prstGeom prst="rect">
            <a:avLst/>
          </a:prstGeom>
        </p:spPr>
        <p:txBody>
          <a:bodyPr anchor="t" rtlCol="false" tIns="0" lIns="0" bIns="0" rIns="0">
            <a:spAutoFit/>
          </a:bodyPr>
          <a:lstStyle/>
          <a:p>
            <a:pPr algn="ctr">
              <a:lnSpc>
                <a:spcPts val="3568"/>
              </a:lnSpc>
            </a:pPr>
            <a:r>
              <a:rPr lang="en-US" sz="3399" b="true">
                <a:solidFill>
                  <a:srgbClr val="FFFFFF"/>
                </a:solidFill>
                <a:latin typeface="Poppins Bold"/>
                <a:ea typeface="Poppins Bold"/>
                <a:cs typeface="Poppins Bold"/>
                <a:sym typeface="Poppins Bold"/>
              </a:rPr>
              <a:t>5</a:t>
            </a:r>
          </a:p>
        </p:txBody>
      </p:sp>
      <p:sp>
        <p:nvSpPr>
          <p:cNvPr name="TextBox 26" id="26"/>
          <p:cNvSpPr txBox="true"/>
          <p:nvPr/>
        </p:nvSpPr>
        <p:spPr>
          <a:xfrm rot="0">
            <a:off x="7598664" y="8813292"/>
            <a:ext cx="3017520" cy="495300"/>
          </a:xfrm>
          <a:prstGeom prst="rect">
            <a:avLst/>
          </a:prstGeom>
        </p:spPr>
        <p:txBody>
          <a:bodyPr anchor="t" rtlCol="false" tIns="0" lIns="0" bIns="0" rIns="0">
            <a:spAutoFit/>
          </a:bodyPr>
          <a:lstStyle/>
          <a:p>
            <a:pPr algn="ctr">
              <a:lnSpc>
                <a:spcPts val="1999"/>
              </a:lnSpc>
            </a:pPr>
            <a:r>
              <a:rPr lang="en-US" sz="1599">
                <a:solidFill>
                  <a:srgbClr val="C9D4F5"/>
                </a:solidFill>
                <a:latin typeface="Poppins"/>
                <a:ea typeface="Poppins"/>
                <a:cs typeface="Poppins"/>
                <a:sym typeface="Poppins"/>
              </a:rPr>
              <a:t>levels on one cell</a:t>
            </a:r>
          </a:p>
        </p:txBody>
      </p:sp>
      <p:sp>
        <p:nvSpPr>
          <p:cNvPr name="TextBox 27" id="27"/>
          <p:cNvSpPr txBox="true"/>
          <p:nvPr/>
        </p:nvSpPr>
        <p:spPr>
          <a:xfrm rot="0">
            <a:off x="10725912" y="8230362"/>
            <a:ext cx="3017520" cy="529590"/>
          </a:xfrm>
          <a:prstGeom prst="rect">
            <a:avLst/>
          </a:prstGeom>
        </p:spPr>
        <p:txBody>
          <a:bodyPr anchor="t" rtlCol="false" tIns="0" lIns="0" bIns="0" rIns="0">
            <a:spAutoFit/>
          </a:bodyPr>
          <a:lstStyle/>
          <a:p>
            <a:pPr algn="ctr">
              <a:lnSpc>
                <a:spcPts val="3568"/>
              </a:lnSpc>
            </a:pPr>
            <a:r>
              <a:rPr lang="en-US" sz="3399" b="true">
                <a:solidFill>
                  <a:srgbClr val="FFFFFF"/>
                </a:solidFill>
                <a:latin typeface="Poppins Bold"/>
                <a:ea typeface="Poppins Bold"/>
                <a:cs typeface="Poppins Bold"/>
                <a:sym typeface="Poppins Bold"/>
              </a:rPr>
              <a:t>29 / 29</a:t>
            </a:r>
          </a:p>
        </p:txBody>
      </p:sp>
      <p:sp>
        <p:nvSpPr>
          <p:cNvPr name="TextBox 28" id="28"/>
          <p:cNvSpPr txBox="true"/>
          <p:nvPr/>
        </p:nvSpPr>
        <p:spPr>
          <a:xfrm rot="0">
            <a:off x="10725912" y="8813292"/>
            <a:ext cx="3017520" cy="495300"/>
          </a:xfrm>
          <a:prstGeom prst="rect">
            <a:avLst/>
          </a:prstGeom>
        </p:spPr>
        <p:txBody>
          <a:bodyPr anchor="t" rtlCol="false" tIns="0" lIns="0" bIns="0" rIns="0">
            <a:spAutoFit/>
          </a:bodyPr>
          <a:lstStyle/>
          <a:p>
            <a:pPr algn="ctr">
              <a:lnSpc>
                <a:spcPts val="1999"/>
              </a:lnSpc>
            </a:pPr>
            <a:r>
              <a:rPr lang="en-US" sz="1599">
                <a:solidFill>
                  <a:srgbClr val="C9D4F5"/>
                </a:solidFill>
                <a:latin typeface="Poppins"/>
                <a:ea typeface="Poppins"/>
                <a:cs typeface="Poppins"/>
                <a:sym typeface="Poppins"/>
              </a:rPr>
              <a:t>blocks detected</a:t>
            </a:r>
          </a:p>
        </p:txBody>
      </p:sp>
      <p:sp>
        <p:nvSpPr>
          <p:cNvPr name="TextBox 29" id="29"/>
          <p:cNvSpPr txBox="true"/>
          <p:nvPr/>
        </p:nvSpPr>
        <p:spPr>
          <a:xfrm rot="0">
            <a:off x="13853160" y="8230362"/>
            <a:ext cx="3017520" cy="529590"/>
          </a:xfrm>
          <a:prstGeom prst="rect">
            <a:avLst/>
          </a:prstGeom>
        </p:spPr>
        <p:txBody>
          <a:bodyPr anchor="t" rtlCol="false" tIns="0" lIns="0" bIns="0" rIns="0">
            <a:spAutoFit/>
          </a:bodyPr>
          <a:lstStyle/>
          <a:p>
            <a:pPr algn="ctr">
              <a:lnSpc>
                <a:spcPts val="3568"/>
              </a:lnSpc>
            </a:pPr>
            <a:r>
              <a:rPr lang="en-US" sz="3399" b="true">
                <a:solidFill>
                  <a:srgbClr val="FFFFFF"/>
                </a:solidFill>
                <a:latin typeface="Poppins Bold"/>
                <a:ea typeface="Poppins Bold"/>
                <a:cs typeface="Poppins Bold"/>
                <a:sym typeface="Poppins Bold"/>
              </a:rPr>
              <a:t>900+</a:t>
            </a:r>
          </a:p>
        </p:txBody>
      </p:sp>
      <p:sp>
        <p:nvSpPr>
          <p:cNvPr name="TextBox 30" id="30"/>
          <p:cNvSpPr txBox="true"/>
          <p:nvPr/>
        </p:nvSpPr>
        <p:spPr>
          <a:xfrm rot="0">
            <a:off x="13853160" y="8813292"/>
            <a:ext cx="3017520" cy="495300"/>
          </a:xfrm>
          <a:prstGeom prst="rect">
            <a:avLst/>
          </a:prstGeom>
        </p:spPr>
        <p:txBody>
          <a:bodyPr anchor="t" rtlCol="false" tIns="0" lIns="0" bIns="0" rIns="0">
            <a:spAutoFit/>
          </a:bodyPr>
          <a:lstStyle/>
          <a:p>
            <a:pPr algn="ctr">
              <a:lnSpc>
                <a:spcPts val="1999"/>
              </a:lnSpc>
            </a:pPr>
            <a:r>
              <a:rPr lang="en-US" sz="1599">
                <a:solidFill>
                  <a:srgbClr val="C9D4F5"/>
                </a:solidFill>
                <a:latin typeface="Poppins"/>
                <a:ea typeface="Poppins"/>
                <a:cs typeface="Poppins"/>
                <a:sym typeface="Poppins"/>
              </a:rPr>
              <a:t>automated checks</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920240" y="4059936"/>
            <a:ext cx="3977640" cy="2167128"/>
            <a:chOff x="0" y="0"/>
            <a:chExt cx="5303520" cy="2889504"/>
          </a:xfrm>
        </p:grpSpPr>
        <p:sp>
          <p:nvSpPr>
            <p:cNvPr name="Freeform 5" id="5"/>
            <p:cNvSpPr/>
            <p:nvPr/>
          </p:nvSpPr>
          <p:spPr>
            <a:xfrm flipH="false" flipV="false" rot="0">
              <a:off x="0" y="0"/>
              <a:ext cx="5303520" cy="2889504"/>
            </a:xfrm>
            <a:custGeom>
              <a:avLst/>
              <a:gdLst/>
              <a:ahLst/>
              <a:cxnLst/>
              <a:rect r="r" b="b" t="t" l="l"/>
              <a:pathLst>
                <a:path h="2889504" w="5303520">
                  <a:moveTo>
                    <a:pt x="0" y="1438656"/>
                  </a:moveTo>
                  <a:cubicBezTo>
                    <a:pt x="0" y="644144"/>
                    <a:pt x="644144" y="0"/>
                    <a:pt x="1438656" y="0"/>
                  </a:cubicBezTo>
                  <a:lnTo>
                    <a:pt x="3864864" y="0"/>
                  </a:lnTo>
                  <a:cubicBezTo>
                    <a:pt x="4659376" y="0"/>
                    <a:pt x="5303520" y="644144"/>
                    <a:pt x="5303520" y="1438656"/>
                  </a:cubicBezTo>
                  <a:lnTo>
                    <a:pt x="5303520" y="1450848"/>
                  </a:lnTo>
                  <a:cubicBezTo>
                    <a:pt x="5303520" y="2245360"/>
                    <a:pt x="4659376" y="2889504"/>
                    <a:pt x="3864864" y="2889504"/>
                  </a:cubicBezTo>
                  <a:lnTo>
                    <a:pt x="1438656" y="2889504"/>
                  </a:lnTo>
                  <a:cubicBezTo>
                    <a:pt x="644144" y="2889504"/>
                    <a:pt x="0" y="2245360"/>
                    <a:pt x="0" y="1450848"/>
                  </a:cubicBezTo>
                  <a:close/>
                </a:path>
              </a:pathLst>
            </a:custGeom>
            <a:solidFill>
              <a:srgbClr val="1E40AF"/>
            </a:solidFill>
          </p:spPr>
        </p:sp>
      </p:grpSp>
      <p:grpSp>
        <p:nvGrpSpPr>
          <p:cNvPr name="Group 6" id="6"/>
          <p:cNvGrpSpPr/>
          <p:nvPr/>
        </p:nvGrpSpPr>
        <p:grpSpPr>
          <a:xfrm rot="0">
            <a:off x="16230600" y="4059936"/>
            <a:ext cx="3977640" cy="2167128"/>
            <a:chOff x="0" y="0"/>
            <a:chExt cx="5303520" cy="2889504"/>
          </a:xfrm>
        </p:grpSpPr>
        <p:sp>
          <p:nvSpPr>
            <p:cNvPr name="Freeform 7" id="7"/>
            <p:cNvSpPr/>
            <p:nvPr/>
          </p:nvSpPr>
          <p:spPr>
            <a:xfrm flipH="false" flipV="false" rot="0">
              <a:off x="0" y="0"/>
              <a:ext cx="5303520" cy="2889504"/>
            </a:xfrm>
            <a:custGeom>
              <a:avLst/>
              <a:gdLst/>
              <a:ahLst/>
              <a:cxnLst/>
              <a:rect r="r" b="b" t="t" l="l"/>
              <a:pathLst>
                <a:path h="2889504" w="5303520">
                  <a:moveTo>
                    <a:pt x="0" y="1438656"/>
                  </a:moveTo>
                  <a:cubicBezTo>
                    <a:pt x="0" y="644144"/>
                    <a:pt x="644144" y="0"/>
                    <a:pt x="1438656" y="0"/>
                  </a:cubicBezTo>
                  <a:lnTo>
                    <a:pt x="3864864" y="0"/>
                  </a:lnTo>
                  <a:cubicBezTo>
                    <a:pt x="4659376" y="0"/>
                    <a:pt x="5303520" y="644144"/>
                    <a:pt x="5303520" y="1438656"/>
                  </a:cubicBezTo>
                  <a:lnTo>
                    <a:pt x="5303520" y="1450848"/>
                  </a:lnTo>
                  <a:cubicBezTo>
                    <a:pt x="5303520" y="2245360"/>
                    <a:pt x="4659376" y="2889504"/>
                    <a:pt x="3864864" y="2889504"/>
                  </a:cubicBezTo>
                  <a:lnTo>
                    <a:pt x="1438656" y="2889504"/>
                  </a:lnTo>
                  <a:cubicBezTo>
                    <a:pt x="644144" y="2889504"/>
                    <a:pt x="0" y="2245360"/>
                    <a:pt x="0" y="1450848"/>
                  </a:cubicBezTo>
                  <a:close/>
                </a:path>
              </a:pathLst>
            </a:custGeom>
            <a:solidFill>
              <a:srgbClr val="1E40AF"/>
            </a:solidFill>
          </p:spPr>
        </p:sp>
      </p:grpSp>
      <p:grpSp>
        <p:nvGrpSpPr>
          <p:cNvPr name="Group 8" id="8"/>
          <p:cNvGrpSpPr/>
          <p:nvPr/>
        </p:nvGrpSpPr>
        <p:grpSpPr>
          <a:xfrm rot="0">
            <a:off x="14584680" y="7178040"/>
            <a:ext cx="2331720" cy="2267712"/>
            <a:chOff x="0" y="0"/>
            <a:chExt cx="3108960" cy="3023616"/>
          </a:xfrm>
        </p:grpSpPr>
        <p:sp>
          <p:nvSpPr>
            <p:cNvPr name="Freeform 9" id="9"/>
            <p:cNvSpPr/>
            <p:nvPr/>
          </p:nvSpPr>
          <p:spPr>
            <a:xfrm flipH="false" flipV="false" rot="0">
              <a:off x="0" y="0"/>
              <a:ext cx="3108960" cy="3023616"/>
            </a:xfrm>
            <a:custGeom>
              <a:avLst/>
              <a:gdLst/>
              <a:ahLst/>
              <a:cxnLst/>
              <a:rect r="r" b="b" t="t" l="l"/>
              <a:pathLst>
                <a:path h="3023616" w="3108960">
                  <a:moveTo>
                    <a:pt x="0" y="0"/>
                  </a:moveTo>
                  <a:lnTo>
                    <a:pt x="3108960" y="0"/>
                  </a:lnTo>
                  <a:lnTo>
                    <a:pt x="3108960" y="3023616"/>
                  </a:lnTo>
                  <a:lnTo>
                    <a:pt x="0" y="3023616"/>
                  </a:lnTo>
                  <a:lnTo>
                    <a:pt x="0" y="0"/>
                  </a:lnTo>
                  <a:close/>
                </a:path>
              </a:pathLst>
            </a:custGeom>
            <a:blipFill>
              <a:blip r:embed="rId3"/>
              <a:stretch>
                <a:fillRect l="0" t="-228" r="0" b="-227"/>
              </a:stretch>
            </a:blipFill>
          </p:spPr>
        </p:sp>
      </p:grpSp>
      <p:sp>
        <p:nvSpPr>
          <p:cNvPr name="TextBox 10" id="10"/>
          <p:cNvSpPr txBox="true"/>
          <p:nvPr/>
        </p:nvSpPr>
        <p:spPr>
          <a:xfrm rot="0">
            <a:off x="2743200" y="3493770"/>
            <a:ext cx="12801600" cy="1306830"/>
          </a:xfrm>
          <a:prstGeom prst="rect">
            <a:avLst/>
          </a:prstGeom>
        </p:spPr>
        <p:txBody>
          <a:bodyPr anchor="t" rtlCol="false" tIns="0" lIns="0" bIns="0" rIns="0">
            <a:spAutoFit/>
          </a:bodyPr>
          <a:lstStyle/>
          <a:p>
            <a:pPr algn="ctr">
              <a:lnSpc>
                <a:spcPts val="9030"/>
              </a:lnSpc>
            </a:pPr>
            <a:r>
              <a:rPr lang="en-US" sz="8600" b="true">
                <a:solidFill>
                  <a:srgbClr val="1E40AF"/>
                </a:solidFill>
                <a:latin typeface="League Spartan"/>
                <a:ea typeface="League Spartan"/>
                <a:cs typeface="League Spartan"/>
                <a:sym typeface="League Spartan"/>
              </a:rPr>
              <a:t>THANK YOU</a:t>
            </a:r>
          </a:p>
        </p:txBody>
      </p:sp>
      <p:sp>
        <p:nvSpPr>
          <p:cNvPr name="TextBox 11" id="11"/>
          <p:cNvSpPr txBox="true"/>
          <p:nvPr/>
        </p:nvSpPr>
        <p:spPr>
          <a:xfrm rot="0">
            <a:off x="2743200" y="4994910"/>
            <a:ext cx="12801600" cy="765810"/>
          </a:xfrm>
          <a:prstGeom prst="rect">
            <a:avLst/>
          </a:prstGeom>
        </p:spPr>
        <p:txBody>
          <a:bodyPr anchor="t" rtlCol="false" tIns="0" lIns="0" bIns="0" rIns="0">
            <a:spAutoFit/>
          </a:bodyPr>
          <a:lstStyle/>
          <a:p>
            <a:pPr algn="ctr">
              <a:lnSpc>
                <a:spcPts val="4620"/>
              </a:lnSpc>
            </a:pPr>
            <a:r>
              <a:rPr lang="en-US" sz="4200">
                <a:solidFill>
                  <a:srgbClr val="303642"/>
                </a:solidFill>
                <a:latin typeface="League Spartan"/>
                <a:ea typeface="League Spartan"/>
                <a:cs typeface="League Spartan"/>
                <a:sym typeface="League Spartan"/>
              </a:rPr>
              <a:t>QUESTIONS</a:t>
            </a:r>
          </a:p>
        </p:txBody>
      </p:sp>
      <p:sp>
        <p:nvSpPr>
          <p:cNvPr name="AutoShape 12" id="12"/>
          <p:cNvSpPr/>
          <p:nvPr/>
        </p:nvSpPr>
        <p:spPr>
          <a:xfrm rot="25200">
            <a:off x="7844714" y="6153150"/>
            <a:ext cx="2598553" cy="0"/>
          </a:xfrm>
          <a:prstGeom prst="line">
            <a:avLst/>
          </a:prstGeom>
          <a:ln cap="rnd" w="19050">
            <a:solidFill>
              <a:srgbClr val="C9CFD9"/>
            </a:solidFill>
            <a:prstDash val="solid"/>
            <a:headEnd type="none" len="sm" w="sm"/>
            <a:tailEnd type="none" len="sm" w="sm"/>
          </a:ln>
        </p:spPr>
      </p:sp>
      <p:sp>
        <p:nvSpPr>
          <p:cNvPr name="TextBox 13" id="13"/>
          <p:cNvSpPr txBox="true"/>
          <p:nvPr/>
        </p:nvSpPr>
        <p:spPr>
          <a:xfrm rot="0">
            <a:off x="2743200" y="6507480"/>
            <a:ext cx="12801600" cy="716280"/>
          </a:xfrm>
          <a:prstGeom prst="rect">
            <a:avLst/>
          </a:prstGeom>
        </p:spPr>
        <p:txBody>
          <a:bodyPr anchor="t" rtlCol="false" tIns="0" lIns="0" bIns="0" rIns="0">
            <a:spAutoFit/>
          </a:bodyPr>
          <a:lstStyle/>
          <a:p>
            <a:pPr algn="ctr">
              <a:lnSpc>
                <a:spcPts val="3380"/>
              </a:lnSpc>
            </a:pPr>
            <a:r>
              <a:rPr lang="en-US" sz="2600">
                <a:solidFill>
                  <a:srgbClr val="303642"/>
                </a:solidFill>
                <a:latin typeface="Poppins"/>
                <a:ea typeface="Poppins"/>
                <a:cs typeface="Poppins"/>
                <a:sym typeface="Poppins"/>
              </a:rPr>
              <a:t>Ahmed Gharib   ·   Mohie Halawa   ·   Khalil Qanabita</a:t>
            </a:r>
          </a:p>
        </p:txBody>
      </p:sp>
      <p:sp>
        <p:nvSpPr>
          <p:cNvPr name="TextBox 14" id="14"/>
          <p:cNvSpPr txBox="true"/>
          <p:nvPr/>
        </p:nvSpPr>
        <p:spPr>
          <a:xfrm rot="0">
            <a:off x="2743200" y="7220712"/>
            <a:ext cx="12801600" cy="624840"/>
          </a:xfrm>
          <a:prstGeom prst="rect">
            <a:avLst/>
          </a:prstGeom>
        </p:spPr>
        <p:txBody>
          <a:bodyPr anchor="t" rtlCol="false" tIns="0" lIns="0" bIns="0" rIns="0">
            <a:spAutoFit/>
          </a:bodyPr>
          <a:lstStyle/>
          <a:p>
            <a:pPr algn="ctr">
              <a:lnSpc>
                <a:spcPts val="2730"/>
              </a:lnSpc>
            </a:pPr>
            <a:r>
              <a:rPr lang="en-US" sz="2100">
                <a:solidFill>
                  <a:srgbClr val="5A6170"/>
                </a:solidFill>
                <a:latin typeface="Poppins"/>
                <a:ea typeface="Poppins"/>
                <a:cs typeface="Poppins"/>
                <a:sym typeface="Poppins"/>
              </a:rPr>
              <a:t>Supervised by Dr. Samer Arandi</a:t>
            </a:r>
          </a:p>
        </p:txBody>
      </p:sp>
      <p:sp>
        <p:nvSpPr>
          <p:cNvPr name="TextBox 15" id="15"/>
          <p:cNvSpPr txBox="true"/>
          <p:nvPr/>
        </p:nvSpPr>
        <p:spPr>
          <a:xfrm rot="0">
            <a:off x="2743200" y="7860792"/>
            <a:ext cx="12801600" cy="624840"/>
          </a:xfrm>
          <a:prstGeom prst="rect">
            <a:avLst/>
          </a:prstGeom>
        </p:spPr>
        <p:txBody>
          <a:bodyPr anchor="t" rtlCol="false" tIns="0" lIns="0" bIns="0" rIns="0">
            <a:spAutoFit/>
          </a:bodyPr>
          <a:lstStyle/>
          <a:p>
            <a:pPr algn="ctr">
              <a:lnSpc>
                <a:spcPts val="2340"/>
              </a:lnSpc>
            </a:pPr>
            <a:r>
              <a:rPr lang="en-US" sz="1800">
                <a:solidFill>
                  <a:srgbClr val="5A6170"/>
                </a:solidFill>
                <a:latin typeface="Poppins"/>
                <a:ea typeface="Poppins"/>
                <a:cs typeface="Poppins"/>
                <a:sym typeface="Poppins"/>
              </a:rPr>
              <a:t>Department of Computer Engineering  ·  An-Najah National University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DAHUo7CotaI</dc:identifier>
  <dcterms:modified xsi:type="dcterms:W3CDTF">2011-08-01T06:04:30Z</dcterms:modified>
  <cp:revision>1</cp:revision>
  <dc:title>Final Presentation Grad Project</dc:title>
</cp:coreProperties>
</file>