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embeddedFontLst>
    <p:embeddedFont>
      <p:font typeface="Roboto Slab"/>
      <p:regular r:id="rId18"/>
      <p:bold r:id="rId19"/>
    </p:embeddedFont>
    <p:embeddedFont>
      <p:font typeface="Aref Ruqaa"/>
      <p:regular r:id="rId20"/>
      <p:bold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ArefRuqaa-regular.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ArefRuqaa-bold.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RobotoSlab-bold.fntdata"/><Relationship Id="rId6" Type="http://schemas.openxmlformats.org/officeDocument/2006/relationships/slide" Target="slides/slide1.xml"/><Relationship Id="rId18" Type="http://schemas.openxmlformats.org/officeDocument/2006/relationships/font" Target="fonts/RobotoSlab-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e9ea42f639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e9ea42f639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e9ea42f639_0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e9ea42f639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e9ea42f639_0_1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e9ea42f639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e6cfaee9c1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e6cfaee9c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e9ea42f639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e9ea42f639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e9ea42f639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e9ea42f639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e9ea42f639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e9ea42f639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e9ea42f639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e9ea42f639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e9ea42f639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e9ea42f639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e9ea42f639_0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e9ea42f639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e9ea42f639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e9ea42f639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a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CEFF1"/>
        </a:solid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737675" y="2103075"/>
            <a:ext cx="8520600" cy="576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ar" sz="1979"/>
              <a:t>                          </a:t>
            </a:r>
            <a:r>
              <a:rPr b="1" lang="ar" sz="1979"/>
              <a:t> An-Najah National University</a:t>
            </a:r>
            <a:endParaRPr b="1" sz="1979"/>
          </a:p>
          <a:p>
            <a:pPr indent="0" lvl="0" marL="0" rtl="0" algn="l">
              <a:spcBef>
                <a:spcPts val="0"/>
              </a:spcBef>
              <a:spcAft>
                <a:spcPts val="0"/>
              </a:spcAft>
              <a:buSzPts val="990"/>
              <a:buNone/>
            </a:pPr>
            <a:r>
              <a:rPr b="1" lang="ar" sz="1979"/>
              <a:t>                        Computer engineering department</a:t>
            </a:r>
            <a:endParaRPr b="1" sz="1979"/>
          </a:p>
        </p:txBody>
      </p:sp>
      <p:sp>
        <p:nvSpPr>
          <p:cNvPr id="55" name="Google Shape;55;p13"/>
          <p:cNvSpPr txBox="1"/>
          <p:nvPr>
            <p:ph idx="1" type="subTitle"/>
          </p:nvPr>
        </p:nvSpPr>
        <p:spPr>
          <a:xfrm>
            <a:off x="473325" y="2679975"/>
            <a:ext cx="8453700" cy="2506200"/>
          </a:xfrm>
          <a:prstGeom prst="rect">
            <a:avLst/>
          </a:prstGeom>
          <a:ln>
            <a:noFill/>
          </a:ln>
        </p:spPr>
        <p:txBody>
          <a:bodyPr anchorCtr="0" anchor="t" bIns="91425" lIns="91425" spcFirstLastPara="1" rIns="91425" wrap="square" tIns="91425">
            <a:normAutofit fontScale="85000" lnSpcReduction="20000"/>
          </a:bodyPr>
          <a:lstStyle/>
          <a:p>
            <a:pPr indent="0" lvl="0" marL="0" rtl="0" algn="l">
              <a:spcBef>
                <a:spcPts val="0"/>
              </a:spcBef>
              <a:spcAft>
                <a:spcPts val="0"/>
              </a:spcAft>
              <a:buNone/>
            </a:pPr>
            <a:r>
              <a:t/>
            </a:r>
            <a:endParaRPr sz="2017">
              <a:solidFill>
                <a:srgbClr val="262626"/>
              </a:solidFill>
              <a:highlight>
                <a:schemeClr val="lt1"/>
              </a:highlight>
            </a:endParaRPr>
          </a:p>
          <a:p>
            <a:pPr indent="0" lvl="0" marL="0" rtl="0" algn="l">
              <a:spcBef>
                <a:spcPts val="0"/>
              </a:spcBef>
              <a:spcAft>
                <a:spcPts val="0"/>
              </a:spcAft>
              <a:buNone/>
            </a:pPr>
            <a:r>
              <a:rPr b="1" lang="ar" sz="2017">
                <a:solidFill>
                  <a:srgbClr val="262626"/>
                </a:solidFill>
              </a:rPr>
              <a:t>                              </a:t>
            </a:r>
            <a:r>
              <a:rPr b="1" lang="ar" sz="2017">
                <a:solidFill>
                  <a:srgbClr val="262626"/>
                </a:solidFill>
              </a:rPr>
              <a:t>   </a:t>
            </a:r>
            <a:r>
              <a:rPr b="1" lang="ar" sz="2017">
                <a:solidFill>
                  <a:srgbClr val="262626"/>
                </a:solidFill>
              </a:rPr>
              <a:t>  </a:t>
            </a:r>
            <a:r>
              <a:rPr b="1" lang="ar" sz="2425">
                <a:solidFill>
                  <a:schemeClr val="dk1"/>
                </a:solidFill>
                <a:latin typeface="Aref Ruqaa"/>
                <a:ea typeface="Aref Ruqaa"/>
                <a:cs typeface="Aref Ruqaa"/>
                <a:sym typeface="Aref Ruqaa"/>
              </a:rPr>
              <a:t>Smart parking system</a:t>
            </a:r>
            <a:endParaRPr b="1" sz="2425">
              <a:solidFill>
                <a:schemeClr val="dk1"/>
              </a:solidFill>
              <a:latin typeface="Aref Ruqaa"/>
              <a:ea typeface="Aref Ruqaa"/>
              <a:cs typeface="Aref Ruqaa"/>
              <a:sym typeface="Aref Ruqaa"/>
            </a:endParaRPr>
          </a:p>
          <a:p>
            <a:pPr indent="0" lvl="0" marL="0" rtl="0" algn="l">
              <a:spcBef>
                <a:spcPts val="0"/>
              </a:spcBef>
              <a:spcAft>
                <a:spcPts val="0"/>
              </a:spcAft>
              <a:buNone/>
            </a:pPr>
            <a:r>
              <a:t/>
            </a:r>
            <a:endParaRPr b="1" sz="2425">
              <a:solidFill>
                <a:schemeClr val="dk1"/>
              </a:solidFill>
              <a:latin typeface="Aref Ruqaa"/>
              <a:ea typeface="Aref Ruqaa"/>
              <a:cs typeface="Aref Ruqaa"/>
              <a:sym typeface="Aref Ruqaa"/>
            </a:endParaRPr>
          </a:p>
          <a:p>
            <a:pPr indent="0" lvl="0" marL="0" rtl="0" algn="l">
              <a:spcBef>
                <a:spcPts val="0"/>
              </a:spcBef>
              <a:spcAft>
                <a:spcPts val="0"/>
              </a:spcAft>
              <a:buNone/>
            </a:pPr>
            <a:r>
              <a:rPr b="1" lang="ar" sz="2017">
                <a:solidFill>
                  <a:srgbClr val="262626"/>
                </a:solidFill>
              </a:rPr>
              <a:t>                                             </a:t>
            </a:r>
            <a:r>
              <a:rPr b="1" lang="ar" sz="2017">
                <a:solidFill>
                  <a:srgbClr val="262626"/>
                </a:solidFill>
                <a:latin typeface="Aref Ruqaa"/>
                <a:ea typeface="Aref Ruqaa"/>
                <a:cs typeface="Aref Ruqaa"/>
                <a:sym typeface="Aref Ruqaa"/>
              </a:rPr>
              <a:t>   Prepared by:</a:t>
            </a:r>
            <a:endParaRPr b="1" sz="2017">
              <a:solidFill>
                <a:srgbClr val="262626"/>
              </a:solidFill>
              <a:latin typeface="Aref Ruqaa"/>
              <a:ea typeface="Aref Ruqaa"/>
              <a:cs typeface="Aref Ruqaa"/>
              <a:sym typeface="Aref Ruqaa"/>
            </a:endParaRPr>
          </a:p>
          <a:p>
            <a:pPr indent="0" lvl="0" marL="0" rtl="0" algn="l">
              <a:spcBef>
                <a:spcPts val="0"/>
              </a:spcBef>
              <a:spcAft>
                <a:spcPts val="0"/>
              </a:spcAft>
              <a:buNone/>
            </a:pPr>
            <a:r>
              <a:rPr lang="ar" sz="2017">
                <a:solidFill>
                  <a:srgbClr val="262626"/>
                </a:solidFill>
                <a:latin typeface="Aref Ruqaa"/>
                <a:ea typeface="Aref Ruqaa"/>
                <a:cs typeface="Aref Ruqaa"/>
                <a:sym typeface="Aref Ruqaa"/>
              </a:rPr>
              <a:t>                              </a:t>
            </a:r>
            <a:r>
              <a:rPr b="1" lang="ar" sz="2017">
                <a:solidFill>
                  <a:srgbClr val="262626"/>
                </a:solidFill>
                <a:latin typeface="Aref Ruqaa"/>
                <a:ea typeface="Aref Ruqaa"/>
                <a:cs typeface="Aref Ruqaa"/>
                <a:sym typeface="Aref Ruqaa"/>
              </a:rPr>
              <a:t>Aseel Hamdan &amp; Bayan Azar</a:t>
            </a:r>
            <a:endParaRPr b="1" sz="2017">
              <a:solidFill>
                <a:srgbClr val="262626"/>
              </a:solidFill>
              <a:latin typeface="Aref Ruqaa"/>
              <a:ea typeface="Aref Ruqaa"/>
              <a:cs typeface="Aref Ruqaa"/>
              <a:sym typeface="Aref Ruqaa"/>
            </a:endParaRPr>
          </a:p>
          <a:p>
            <a:pPr indent="0" lvl="0" marL="0" rtl="0" algn="l">
              <a:spcBef>
                <a:spcPts val="0"/>
              </a:spcBef>
              <a:spcAft>
                <a:spcPts val="0"/>
              </a:spcAft>
              <a:buNone/>
            </a:pPr>
            <a:r>
              <a:t/>
            </a:r>
            <a:endParaRPr b="1" sz="2017">
              <a:solidFill>
                <a:srgbClr val="262626"/>
              </a:solidFill>
              <a:latin typeface="Aref Ruqaa"/>
              <a:ea typeface="Aref Ruqaa"/>
              <a:cs typeface="Aref Ruqaa"/>
              <a:sym typeface="Aref Ruqaa"/>
            </a:endParaRPr>
          </a:p>
          <a:p>
            <a:pPr indent="0" lvl="0" marL="0" rtl="0" algn="l">
              <a:spcBef>
                <a:spcPts val="0"/>
              </a:spcBef>
              <a:spcAft>
                <a:spcPts val="0"/>
              </a:spcAft>
              <a:buNone/>
            </a:pPr>
            <a:r>
              <a:rPr b="1" lang="ar" sz="2017">
                <a:solidFill>
                  <a:srgbClr val="262626"/>
                </a:solidFill>
                <a:latin typeface="Aref Ruqaa"/>
                <a:ea typeface="Aref Ruqaa"/>
                <a:cs typeface="Aref Ruqaa"/>
                <a:sym typeface="Aref Ruqaa"/>
              </a:rPr>
              <a:t>                                        Supervised by</a:t>
            </a:r>
            <a:r>
              <a:rPr lang="ar" sz="2017">
                <a:solidFill>
                  <a:srgbClr val="262626"/>
                </a:solidFill>
                <a:latin typeface="Aref Ruqaa"/>
                <a:ea typeface="Aref Ruqaa"/>
                <a:cs typeface="Aref Ruqaa"/>
                <a:sym typeface="Aref Ruqaa"/>
              </a:rPr>
              <a:t>: </a:t>
            </a:r>
            <a:endParaRPr sz="2017">
              <a:solidFill>
                <a:srgbClr val="262626"/>
              </a:solidFill>
              <a:latin typeface="Aref Ruqaa"/>
              <a:ea typeface="Aref Ruqaa"/>
              <a:cs typeface="Aref Ruqaa"/>
              <a:sym typeface="Aref Ruqaa"/>
            </a:endParaRPr>
          </a:p>
          <a:p>
            <a:pPr indent="0" lvl="0" marL="0" rtl="0" algn="l">
              <a:spcBef>
                <a:spcPts val="0"/>
              </a:spcBef>
              <a:spcAft>
                <a:spcPts val="0"/>
              </a:spcAft>
              <a:buNone/>
            </a:pPr>
            <a:r>
              <a:rPr lang="ar" sz="2017">
                <a:solidFill>
                  <a:srgbClr val="262626"/>
                </a:solidFill>
                <a:latin typeface="Aref Ruqaa"/>
                <a:ea typeface="Aref Ruqaa"/>
                <a:cs typeface="Aref Ruqaa"/>
                <a:sym typeface="Aref Ruqaa"/>
              </a:rPr>
              <a:t>                                    </a:t>
            </a:r>
            <a:r>
              <a:rPr b="1" lang="ar" sz="2017">
                <a:solidFill>
                  <a:srgbClr val="262626"/>
                </a:solidFill>
                <a:latin typeface="Aref Ruqaa"/>
                <a:ea typeface="Aref Ruqaa"/>
                <a:cs typeface="Aref Ruqaa"/>
                <a:sym typeface="Aref Ruqaa"/>
              </a:rPr>
              <a:t>Dr.Mohannad Al jabi</a:t>
            </a:r>
            <a:endParaRPr b="1" sz="2017">
              <a:solidFill>
                <a:srgbClr val="262626"/>
              </a:solidFill>
              <a:latin typeface="Aref Ruqaa"/>
              <a:ea typeface="Aref Ruqaa"/>
              <a:cs typeface="Aref Ruqaa"/>
              <a:sym typeface="Aref Ruqaa"/>
            </a:endParaRPr>
          </a:p>
          <a:p>
            <a:pPr indent="0" lvl="0" marL="0" rtl="0" algn="ctr">
              <a:spcBef>
                <a:spcPts val="0"/>
              </a:spcBef>
              <a:spcAft>
                <a:spcPts val="0"/>
              </a:spcAft>
              <a:buNone/>
            </a:pPr>
            <a:r>
              <a:t/>
            </a:r>
            <a:endParaRPr b="1" sz="2017">
              <a:solidFill>
                <a:srgbClr val="262626"/>
              </a:solidFill>
            </a:endParaRPr>
          </a:p>
          <a:p>
            <a:pPr indent="0" lvl="0" marL="0" rtl="0" algn="l">
              <a:spcBef>
                <a:spcPts val="0"/>
              </a:spcBef>
              <a:spcAft>
                <a:spcPts val="0"/>
              </a:spcAft>
              <a:buNone/>
            </a:pPr>
            <a:r>
              <a:t/>
            </a:r>
            <a:endParaRPr sz="2017">
              <a:solidFill>
                <a:srgbClr val="262626"/>
              </a:solidFill>
            </a:endParaRPr>
          </a:p>
        </p:txBody>
      </p:sp>
      <p:pic>
        <p:nvPicPr>
          <p:cNvPr id="56" name="Google Shape;56;p13"/>
          <p:cNvPicPr preferRelativeResize="0"/>
          <p:nvPr/>
        </p:nvPicPr>
        <p:blipFill>
          <a:blip r:embed="rId3">
            <a:alphaModFix/>
          </a:blip>
          <a:stretch>
            <a:fillRect/>
          </a:stretch>
        </p:blipFill>
        <p:spPr>
          <a:xfrm>
            <a:off x="3513375" y="356450"/>
            <a:ext cx="1740550" cy="1584200"/>
          </a:xfrm>
          <a:prstGeom prst="rect">
            <a:avLst/>
          </a:prstGeom>
          <a:noFill/>
          <a:ln cap="flat" cmpd="sng" w="9525">
            <a:solidFill>
              <a:schemeClr val="dk2"/>
            </a:solidFill>
            <a:prstDash val="solid"/>
            <a:round/>
            <a:headEnd len="sm" w="sm" type="none"/>
            <a:tailEnd len="sm" w="sm" type="none"/>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4E8EE"/>
        </a:solidFill>
      </p:bgPr>
    </p:bg>
    <p:spTree>
      <p:nvGrpSpPr>
        <p:cNvPr id="121" name="Shape 121"/>
        <p:cNvGrpSpPr/>
        <p:nvPr/>
      </p:nvGrpSpPr>
      <p:grpSpPr>
        <a:xfrm>
          <a:off x="0" y="0"/>
          <a:ext cx="0" cy="0"/>
          <a:chOff x="0" y="0"/>
          <a:chExt cx="0" cy="0"/>
        </a:xfrm>
      </p:grpSpPr>
      <p:sp>
        <p:nvSpPr>
          <p:cNvPr id="122" name="Google Shape;122;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85000"/>
              </a:lnSpc>
              <a:spcBef>
                <a:spcPts val="0"/>
              </a:spcBef>
              <a:spcAft>
                <a:spcPts val="0"/>
              </a:spcAft>
              <a:buClr>
                <a:srgbClr val="3F3F3F"/>
              </a:buClr>
              <a:buSzPts val="990"/>
              <a:buFont typeface="Calibri"/>
              <a:buNone/>
            </a:pPr>
            <a:r>
              <a:rPr b="1" lang="ar" sz="2620">
                <a:solidFill>
                  <a:srgbClr val="3F3F3F"/>
                </a:solidFill>
                <a:latin typeface="Roboto Slab"/>
                <a:ea typeface="Roboto Slab"/>
                <a:cs typeface="Roboto Slab"/>
                <a:sym typeface="Roboto Slab"/>
              </a:rPr>
              <a:t>Problems</a:t>
            </a:r>
            <a:endParaRPr sz="820">
              <a:latin typeface="Roboto Slab"/>
              <a:ea typeface="Roboto Slab"/>
              <a:cs typeface="Roboto Slab"/>
              <a:sym typeface="Roboto Slab"/>
            </a:endParaRPr>
          </a:p>
        </p:txBody>
      </p:sp>
      <p:sp>
        <p:nvSpPr>
          <p:cNvPr id="123" name="Google Shape;123;p22"/>
          <p:cNvSpPr txBox="1"/>
          <p:nvPr>
            <p:ph idx="1" type="body"/>
          </p:nvPr>
        </p:nvSpPr>
        <p:spPr>
          <a:xfrm>
            <a:off x="311700" y="1104425"/>
            <a:ext cx="8520600" cy="3527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ar" sz="1700">
                <a:solidFill>
                  <a:schemeClr val="dk1"/>
                </a:solidFill>
                <a:latin typeface="Roboto Slab"/>
                <a:ea typeface="Roboto Slab"/>
                <a:cs typeface="Roboto Slab"/>
                <a:sym typeface="Roboto Slab"/>
              </a:rPr>
              <a:t>1- As we are not quite familiar with connecting hardware components and sensitive ICs, it was a little bit difficult to find the right connecting protocols  and using the IC's efficacy.</a:t>
            </a:r>
            <a:endParaRPr sz="1700">
              <a:solidFill>
                <a:schemeClr val="dk1"/>
              </a:solidFill>
              <a:latin typeface="Roboto Slab"/>
              <a:ea typeface="Roboto Slab"/>
              <a:cs typeface="Roboto Slab"/>
              <a:sym typeface="Roboto Slab"/>
            </a:endParaRPr>
          </a:p>
          <a:p>
            <a:pPr indent="0" lvl="0" marL="0" rtl="0" algn="l">
              <a:spcBef>
                <a:spcPts val="1200"/>
              </a:spcBef>
              <a:spcAft>
                <a:spcPts val="0"/>
              </a:spcAft>
              <a:buNone/>
            </a:pPr>
            <a:r>
              <a:rPr lang="ar" sz="1700">
                <a:solidFill>
                  <a:schemeClr val="dk1"/>
                </a:solidFill>
                <a:latin typeface="Roboto Slab"/>
                <a:ea typeface="Roboto Slab"/>
                <a:cs typeface="Roboto Slab"/>
                <a:sym typeface="Roboto Slab"/>
              </a:rPr>
              <a:t>2-  The sensors confuse each other thus make an error in detecting the presence of a car in the slot or not.</a:t>
            </a:r>
            <a:endParaRPr sz="1700">
              <a:solidFill>
                <a:schemeClr val="dk1"/>
              </a:solidFill>
              <a:latin typeface="Roboto Slab"/>
              <a:ea typeface="Roboto Slab"/>
              <a:cs typeface="Roboto Slab"/>
              <a:sym typeface="Roboto Slab"/>
            </a:endParaRPr>
          </a:p>
          <a:p>
            <a:pPr indent="0" lvl="0" marL="0" rtl="0" algn="l">
              <a:spcBef>
                <a:spcPts val="1200"/>
              </a:spcBef>
              <a:spcAft>
                <a:spcPts val="0"/>
              </a:spcAft>
              <a:buNone/>
            </a:pPr>
            <a:r>
              <a:rPr lang="ar" sz="1700">
                <a:solidFill>
                  <a:schemeClr val="dk1"/>
                </a:solidFill>
                <a:latin typeface="Roboto Slab"/>
                <a:ea typeface="Roboto Slab"/>
                <a:cs typeface="Roboto Slab"/>
                <a:sym typeface="Roboto Slab"/>
              </a:rPr>
              <a:t>3- When the last car enters the parking and before it reaches the empty slot, the counter indicates that there is an empty slot, and in in these moments another car can come and enter the parking to discover later that in fact the parking was full.</a:t>
            </a:r>
            <a:endParaRPr sz="1700">
              <a:solidFill>
                <a:schemeClr val="dk1"/>
              </a:solidFill>
              <a:latin typeface="Roboto Slab"/>
              <a:ea typeface="Roboto Slab"/>
              <a:cs typeface="Roboto Slab"/>
              <a:sym typeface="Roboto Slab"/>
            </a:endParaRPr>
          </a:p>
          <a:p>
            <a:pPr indent="0" lvl="0" marL="0" rtl="0" algn="l">
              <a:spcBef>
                <a:spcPts val="1200"/>
              </a:spcBef>
              <a:spcAft>
                <a:spcPts val="1200"/>
              </a:spcAft>
              <a:buNone/>
            </a:pPr>
            <a:r>
              <a:rPr lang="ar" sz="1700">
                <a:solidFill>
                  <a:schemeClr val="dk1"/>
                </a:solidFill>
                <a:latin typeface="Roboto Slab"/>
                <a:ea typeface="Roboto Slab"/>
                <a:cs typeface="Roboto Slab"/>
                <a:sym typeface="Roboto Slab"/>
              </a:rPr>
              <a:t>4- LCD display consume a lot of pins in the arduino</a:t>
            </a:r>
            <a:endParaRPr sz="1700">
              <a:solidFill>
                <a:schemeClr val="dk1"/>
              </a:solidFill>
              <a:latin typeface="Roboto Slab"/>
              <a:ea typeface="Roboto Slab"/>
              <a:cs typeface="Roboto Slab"/>
              <a:sym typeface="Roboto Slab"/>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CEFF1"/>
        </a:solidFill>
      </p:bgPr>
    </p:bg>
    <p:spTree>
      <p:nvGrpSpPr>
        <p:cNvPr id="127" name="Shape 127"/>
        <p:cNvGrpSpPr/>
        <p:nvPr/>
      </p:nvGrpSpPr>
      <p:grpSpPr>
        <a:xfrm>
          <a:off x="0" y="0"/>
          <a:ext cx="0" cy="0"/>
          <a:chOff x="0" y="0"/>
          <a:chExt cx="0" cy="0"/>
        </a:xfrm>
      </p:grpSpPr>
      <p:sp>
        <p:nvSpPr>
          <p:cNvPr id="128" name="Google Shape;128;p23"/>
          <p:cNvSpPr txBox="1"/>
          <p:nvPr>
            <p:ph type="title"/>
          </p:nvPr>
        </p:nvSpPr>
        <p:spPr>
          <a:xfrm>
            <a:off x="236675" y="445025"/>
            <a:ext cx="8595600" cy="572700"/>
          </a:xfrm>
          <a:prstGeom prst="rect">
            <a:avLst/>
          </a:prstGeom>
        </p:spPr>
        <p:txBody>
          <a:bodyPr anchorCtr="0" anchor="t" bIns="91425" lIns="91425" spcFirstLastPara="1" rIns="91425" wrap="square" tIns="91425">
            <a:noAutofit/>
          </a:bodyPr>
          <a:lstStyle/>
          <a:p>
            <a:pPr indent="0" lvl="0" marL="0" rtl="0" algn="l">
              <a:lnSpc>
                <a:spcPct val="85000"/>
              </a:lnSpc>
              <a:spcBef>
                <a:spcPts val="0"/>
              </a:spcBef>
              <a:spcAft>
                <a:spcPts val="0"/>
              </a:spcAft>
              <a:buClr>
                <a:srgbClr val="3F3F3F"/>
              </a:buClr>
              <a:buSzPts val="990"/>
              <a:buFont typeface="Calibri"/>
              <a:buNone/>
            </a:pPr>
            <a:r>
              <a:rPr b="1" lang="ar" sz="2620">
                <a:solidFill>
                  <a:srgbClr val="3F3F3F"/>
                </a:solidFill>
                <a:latin typeface="Roboto Slab"/>
                <a:ea typeface="Roboto Slab"/>
                <a:cs typeface="Roboto Slab"/>
                <a:sym typeface="Roboto Slab"/>
              </a:rPr>
              <a:t>Future Work</a:t>
            </a:r>
            <a:r>
              <a:rPr b="1" lang="ar" sz="4220">
                <a:solidFill>
                  <a:srgbClr val="3F3F3F"/>
                </a:solidFill>
                <a:latin typeface="Roboto Slab"/>
                <a:ea typeface="Roboto Slab"/>
                <a:cs typeface="Roboto Slab"/>
                <a:sym typeface="Roboto Slab"/>
              </a:rPr>
              <a:t> </a:t>
            </a:r>
            <a:endParaRPr sz="4220">
              <a:solidFill>
                <a:srgbClr val="3F3F3F"/>
              </a:solidFill>
              <a:latin typeface="Roboto Slab"/>
              <a:ea typeface="Roboto Slab"/>
              <a:cs typeface="Roboto Slab"/>
              <a:sym typeface="Roboto Slab"/>
            </a:endParaRPr>
          </a:p>
          <a:p>
            <a:pPr indent="0" lvl="0" marL="0" rtl="0" algn="l">
              <a:spcBef>
                <a:spcPts val="0"/>
              </a:spcBef>
              <a:spcAft>
                <a:spcPts val="0"/>
              </a:spcAft>
              <a:buSzPts val="990"/>
              <a:buNone/>
            </a:pPr>
            <a:r>
              <a:t/>
            </a:r>
            <a:endParaRPr sz="2520">
              <a:latin typeface="Roboto Slab"/>
              <a:ea typeface="Roboto Slab"/>
              <a:cs typeface="Roboto Slab"/>
              <a:sym typeface="Roboto Slab"/>
            </a:endParaRPr>
          </a:p>
        </p:txBody>
      </p:sp>
      <p:sp>
        <p:nvSpPr>
          <p:cNvPr id="129" name="Google Shape;129;p23"/>
          <p:cNvSpPr txBox="1"/>
          <p:nvPr>
            <p:ph idx="1" type="body"/>
          </p:nvPr>
        </p:nvSpPr>
        <p:spPr>
          <a:xfrm>
            <a:off x="311700" y="1152475"/>
            <a:ext cx="4611000" cy="3675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ar" sz="1700">
                <a:latin typeface="Roboto Slab"/>
                <a:ea typeface="Roboto Slab"/>
                <a:cs typeface="Roboto Slab"/>
                <a:sym typeface="Roboto Slab"/>
              </a:rPr>
              <a:t>1-</a:t>
            </a:r>
            <a:r>
              <a:rPr b="1" lang="ar" sz="1700">
                <a:solidFill>
                  <a:srgbClr val="3F3F3F"/>
                </a:solidFill>
                <a:latin typeface="Roboto Slab"/>
                <a:ea typeface="Roboto Slab"/>
                <a:cs typeface="Roboto Slab"/>
                <a:sym typeface="Roboto Slab"/>
              </a:rPr>
              <a:t>we can implement other ways for the payment. For example connect the payment with the  driver’s bank account. </a:t>
            </a:r>
            <a:endParaRPr b="1" sz="1700">
              <a:solidFill>
                <a:srgbClr val="3F3F3F"/>
              </a:solidFill>
              <a:latin typeface="Roboto Slab"/>
              <a:ea typeface="Roboto Slab"/>
              <a:cs typeface="Roboto Slab"/>
              <a:sym typeface="Roboto Slab"/>
            </a:endParaRPr>
          </a:p>
          <a:p>
            <a:pPr indent="0" lvl="0" marL="0" rtl="0" algn="l">
              <a:spcBef>
                <a:spcPts val="1200"/>
              </a:spcBef>
              <a:spcAft>
                <a:spcPts val="0"/>
              </a:spcAft>
              <a:buNone/>
            </a:pPr>
            <a:r>
              <a:t/>
            </a:r>
            <a:endParaRPr b="1" sz="1700">
              <a:solidFill>
                <a:srgbClr val="3F3F3F"/>
              </a:solidFill>
              <a:latin typeface="Roboto Slab"/>
              <a:ea typeface="Roboto Slab"/>
              <a:cs typeface="Roboto Slab"/>
              <a:sym typeface="Roboto Slab"/>
            </a:endParaRPr>
          </a:p>
          <a:p>
            <a:pPr indent="0" lvl="0" marL="0" rtl="0" algn="l">
              <a:spcBef>
                <a:spcPts val="1200"/>
              </a:spcBef>
              <a:spcAft>
                <a:spcPts val="0"/>
              </a:spcAft>
              <a:buNone/>
            </a:pPr>
            <a:r>
              <a:rPr b="1" lang="ar" sz="1700">
                <a:solidFill>
                  <a:srgbClr val="3F3F3F"/>
                </a:solidFill>
                <a:latin typeface="Roboto Slab"/>
                <a:ea typeface="Roboto Slab"/>
                <a:cs typeface="Roboto Slab"/>
                <a:sym typeface="Roboto Slab"/>
              </a:rPr>
              <a:t>2-An application can be made that shows the driver's balance, and whether there is an empty slot in the parking or not.</a:t>
            </a:r>
            <a:endParaRPr b="1" sz="1700">
              <a:solidFill>
                <a:srgbClr val="3F3F3F"/>
              </a:solidFill>
              <a:latin typeface="Roboto Slab"/>
              <a:ea typeface="Roboto Slab"/>
              <a:cs typeface="Roboto Slab"/>
              <a:sym typeface="Roboto Slab"/>
            </a:endParaRPr>
          </a:p>
          <a:p>
            <a:pPr indent="0" lvl="0" marL="0" rtl="0" algn="l">
              <a:spcBef>
                <a:spcPts val="1200"/>
              </a:spcBef>
              <a:spcAft>
                <a:spcPts val="0"/>
              </a:spcAft>
              <a:buNone/>
            </a:pPr>
            <a:r>
              <a:t/>
            </a:r>
            <a:endParaRPr sz="1900">
              <a:latin typeface="Roboto Slab"/>
              <a:ea typeface="Roboto Slab"/>
              <a:cs typeface="Roboto Slab"/>
              <a:sym typeface="Roboto Slab"/>
            </a:endParaRPr>
          </a:p>
          <a:p>
            <a:pPr indent="0" lvl="0" marL="0" rtl="0" algn="l">
              <a:spcBef>
                <a:spcPts val="1200"/>
              </a:spcBef>
              <a:spcAft>
                <a:spcPts val="1200"/>
              </a:spcAft>
              <a:buNone/>
            </a:pPr>
            <a:r>
              <a:t/>
            </a:r>
            <a:endParaRPr b="1"/>
          </a:p>
        </p:txBody>
      </p:sp>
      <p:pic>
        <p:nvPicPr>
          <p:cNvPr id="130" name="Google Shape;130;p23"/>
          <p:cNvPicPr preferRelativeResize="0"/>
          <p:nvPr/>
        </p:nvPicPr>
        <p:blipFill>
          <a:blip r:embed="rId3">
            <a:alphaModFix/>
          </a:blip>
          <a:stretch>
            <a:fillRect/>
          </a:stretch>
        </p:blipFill>
        <p:spPr>
          <a:xfrm>
            <a:off x="5569500" y="1656650"/>
            <a:ext cx="3262800" cy="29819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134" name="Shape 134"/>
        <p:cNvGrpSpPr/>
        <p:nvPr/>
      </p:nvGrpSpPr>
      <p:grpSpPr>
        <a:xfrm>
          <a:off x="0" y="0"/>
          <a:ext cx="0" cy="0"/>
          <a:chOff x="0" y="0"/>
          <a:chExt cx="0" cy="0"/>
        </a:xfrm>
      </p:grpSpPr>
      <p:sp>
        <p:nvSpPr>
          <p:cNvPr id="135" name="Google Shape;135;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85000"/>
              </a:lnSpc>
              <a:spcBef>
                <a:spcPts val="0"/>
              </a:spcBef>
              <a:spcAft>
                <a:spcPts val="0"/>
              </a:spcAft>
              <a:buClr>
                <a:srgbClr val="3F3F3F"/>
              </a:buClr>
              <a:buSzPts val="990"/>
              <a:buFont typeface="Calibri"/>
              <a:buNone/>
            </a:pPr>
            <a:r>
              <a:rPr b="1" lang="ar" sz="2620">
                <a:solidFill>
                  <a:srgbClr val="3F3F3F"/>
                </a:solidFill>
                <a:latin typeface="Roboto Slab"/>
                <a:ea typeface="Roboto Slab"/>
                <a:cs typeface="Roboto Slab"/>
                <a:sym typeface="Roboto Slab"/>
              </a:rPr>
              <a:t>Conclusion</a:t>
            </a:r>
            <a:endParaRPr sz="820">
              <a:latin typeface="Roboto Slab"/>
              <a:ea typeface="Roboto Slab"/>
              <a:cs typeface="Roboto Slab"/>
              <a:sym typeface="Roboto Slab"/>
            </a:endParaRPr>
          </a:p>
        </p:txBody>
      </p:sp>
      <p:sp>
        <p:nvSpPr>
          <p:cNvPr id="136" name="Google Shape;136;p2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ar">
                <a:latin typeface="Roboto Slab"/>
                <a:ea typeface="Roboto Slab"/>
                <a:cs typeface="Roboto Slab"/>
                <a:sym typeface="Roboto Slab"/>
              </a:rPr>
              <a:t>There has been a tremendous growth in the number of vehicles on road in past few years. But unfortunately the road networks and road widths have not grown in proportion to vehicle numbers. This has created in huge parking crisis. At such times Smart Parking Systems are the need of the hour.</a:t>
            </a:r>
            <a:endParaRPr b="1">
              <a:latin typeface="Roboto Slab"/>
              <a:ea typeface="Roboto Slab"/>
              <a:cs typeface="Roboto Slab"/>
              <a:sym typeface="Roboto Slab"/>
            </a:endParaRPr>
          </a:p>
          <a:p>
            <a:pPr indent="0" lvl="0" marL="0" rtl="0" algn="l">
              <a:spcBef>
                <a:spcPts val="1200"/>
              </a:spcBef>
              <a:spcAft>
                <a:spcPts val="1200"/>
              </a:spcAft>
              <a:buNone/>
            </a:pPr>
            <a:r>
              <a:t/>
            </a:r>
            <a:endParaRPr b="1"/>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CEFF1"/>
        </a:solidFill>
      </p:bgPr>
    </p:bg>
    <p:spTree>
      <p:nvGrpSpPr>
        <p:cNvPr id="60" name="Shape 60"/>
        <p:cNvGrpSpPr/>
        <p:nvPr/>
      </p:nvGrpSpPr>
      <p:grpSpPr>
        <a:xfrm>
          <a:off x="0" y="0"/>
          <a:ext cx="0" cy="0"/>
          <a:chOff x="0" y="0"/>
          <a:chExt cx="0" cy="0"/>
        </a:xfrm>
      </p:grpSpPr>
      <p:sp>
        <p:nvSpPr>
          <p:cNvPr id="61" name="Google Shape;61;p14"/>
          <p:cNvSpPr txBox="1"/>
          <p:nvPr>
            <p:ph type="title"/>
          </p:nvPr>
        </p:nvSpPr>
        <p:spPr>
          <a:xfrm>
            <a:off x="441775" y="445025"/>
            <a:ext cx="8390400" cy="572700"/>
          </a:xfrm>
          <a:prstGeom prst="rect">
            <a:avLst/>
          </a:prstGeom>
        </p:spPr>
        <p:txBody>
          <a:bodyPr anchorCtr="0" anchor="t" bIns="91425" lIns="91425" spcFirstLastPara="1" rIns="91425" wrap="square" tIns="91425">
            <a:noAutofit/>
          </a:bodyPr>
          <a:lstStyle/>
          <a:p>
            <a:pPr indent="0" lvl="0" marL="0" rtl="0" algn="l">
              <a:lnSpc>
                <a:spcPct val="85000"/>
              </a:lnSpc>
              <a:spcBef>
                <a:spcPts val="0"/>
              </a:spcBef>
              <a:spcAft>
                <a:spcPts val="0"/>
              </a:spcAft>
              <a:buClr>
                <a:srgbClr val="3F3F3F"/>
              </a:buClr>
              <a:buSzPts val="990"/>
              <a:buFont typeface="Calibri"/>
              <a:buNone/>
            </a:pPr>
            <a:r>
              <a:rPr lang="ar" sz="3720">
                <a:solidFill>
                  <a:srgbClr val="3F3F3F"/>
                </a:solidFill>
                <a:latin typeface="Calibri"/>
                <a:ea typeface="Calibri"/>
                <a:cs typeface="Calibri"/>
                <a:sym typeface="Calibri"/>
              </a:rPr>
              <a:t>Outline:</a:t>
            </a:r>
            <a:endParaRPr sz="1920">
              <a:latin typeface="Calibri"/>
              <a:ea typeface="Calibri"/>
              <a:cs typeface="Calibri"/>
              <a:sym typeface="Calibri"/>
            </a:endParaRPr>
          </a:p>
        </p:txBody>
      </p:sp>
      <p:sp>
        <p:nvSpPr>
          <p:cNvPr id="62" name="Google Shape;62;p14"/>
          <p:cNvSpPr txBox="1"/>
          <p:nvPr>
            <p:ph idx="1" type="body"/>
          </p:nvPr>
        </p:nvSpPr>
        <p:spPr>
          <a:xfrm>
            <a:off x="441775" y="1168275"/>
            <a:ext cx="8520600" cy="3416400"/>
          </a:xfrm>
          <a:prstGeom prst="rect">
            <a:avLst/>
          </a:prstGeom>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ar"/>
              <a:t>-</a:t>
            </a:r>
            <a:r>
              <a:rPr b="1" lang="ar"/>
              <a:t>Introduction</a:t>
            </a:r>
            <a:endParaRPr b="1" sz="2000">
              <a:solidFill>
                <a:srgbClr val="3F3F3F"/>
              </a:solidFill>
              <a:latin typeface="Calibri"/>
              <a:ea typeface="Calibri"/>
              <a:cs typeface="Calibri"/>
              <a:sym typeface="Calibri"/>
            </a:endParaRPr>
          </a:p>
          <a:p>
            <a:pPr indent="0" lvl="0" marL="0" rtl="0" algn="l">
              <a:spcBef>
                <a:spcPts val="1200"/>
              </a:spcBef>
              <a:spcAft>
                <a:spcPts val="0"/>
              </a:spcAft>
              <a:buNone/>
            </a:pPr>
            <a:r>
              <a:rPr b="1" lang="ar" sz="1700">
                <a:solidFill>
                  <a:srgbClr val="3F3F3F"/>
                </a:solidFill>
                <a:latin typeface="Calibri"/>
                <a:ea typeface="Calibri"/>
                <a:cs typeface="Calibri"/>
                <a:sym typeface="Calibri"/>
              </a:rPr>
              <a:t>-</a:t>
            </a:r>
            <a:r>
              <a:rPr b="1" lang="ar" sz="2000">
                <a:solidFill>
                  <a:srgbClr val="3F3F3F"/>
                </a:solidFill>
                <a:latin typeface="Calibri"/>
                <a:ea typeface="Calibri"/>
                <a:cs typeface="Calibri"/>
                <a:sym typeface="Calibri"/>
              </a:rPr>
              <a:t>Main features</a:t>
            </a:r>
            <a:endParaRPr b="1" sz="2000">
              <a:solidFill>
                <a:srgbClr val="3F3F3F"/>
              </a:solidFill>
              <a:latin typeface="Calibri"/>
              <a:ea typeface="Calibri"/>
              <a:cs typeface="Calibri"/>
              <a:sym typeface="Calibri"/>
            </a:endParaRPr>
          </a:p>
          <a:p>
            <a:pPr indent="0" lvl="0" marL="0" rtl="0" algn="l">
              <a:spcBef>
                <a:spcPts val="1200"/>
              </a:spcBef>
              <a:spcAft>
                <a:spcPts val="0"/>
              </a:spcAft>
              <a:buClr>
                <a:schemeClr val="dk1"/>
              </a:buClr>
              <a:buSzPts val="1100"/>
              <a:buFont typeface="Arial"/>
              <a:buNone/>
            </a:pPr>
            <a:r>
              <a:rPr b="1" lang="ar" sz="2000">
                <a:solidFill>
                  <a:srgbClr val="3F3F3F"/>
                </a:solidFill>
                <a:latin typeface="Calibri"/>
                <a:ea typeface="Calibri"/>
                <a:cs typeface="Calibri"/>
                <a:sym typeface="Calibri"/>
              </a:rPr>
              <a:t>-System Unit</a:t>
            </a:r>
            <a:endParaRPr b="1" sz="2000">
              <a:solidFill>
                <a:srgbClr val="3F3F3F"/>
              </a:solidFill>
              <a:latin typeface="Calibri"/>
              <a:ea typeface="Calibri"/>
              <a:cs typeface="Calibri"/>
              <a:sym typeface="Calibri"/>
            </a:endParaRPr>
          </a:p>
          <a:p>
            <a:pPr indent="0" lvl="0" marL="0" rtl="0" algn="l">
              <a:spcBef>
                <a:spcPts val="1200"/>
              </a:spcBef>
              <a:spcAft>
                <a:spcPts val="0"/>
              </a:spcAft>
              <a:buNone/>
            </a:pPr>
            <a:r>
              <a:rPr b="1" lang="ar"/>
              <a:t>-</a:t>
            </a:r>
            <a:r>
              <a:rPr b="1" lang="ar" sz="2000">
                <a:solidFill>
                  <a:srgbClr val="3F3F3F"/>
                </a:solidFill>
                <a:latin typeface="Calibri"/>
                <a:ea typeface="Calibri"/>
                <a:cs typeface="Calibri"/>
                <a:sym typeface="Calibri"/>
              </a:rPr>
              <a:t>Problems</a:t>
            </a:r>
            <a:endParaRPr b="1" sz="2000">
              <a:solidFill>
                <a:srgbClr val="3F3F3F"/>
              </a:solidFill>
              <a:latin typeface="Calibri"/>
              <a:ea typeface="Calibri"/>
              <a:cs typeface="Calibri"/>
              <a:sym typeface="Calibri"/>
            </a:endParaRPr>
          </a:p>
          <a:p>
            <a:pPr indent="0" lvl="0" marL="0" rtl="0" algn="l">
              <a:spcBef>
                <a:spcPts val="1200"/>
              </a:spcBef>
              <a:spcAft>
                <a:spcPts val="0"/>
              </a:spcAft>
              <a:buNone/>
            </a:pPr>
            <a:r>
              <a:rPr b="1" lang="ar" sz="1600">
                <a:solidFill>
                  <a:srgbClr val="3F3F3F"/>
                </a:solidFill>
                <a:latin typeface="Calibri"/>
                <a:ea typeface="Calibri"/>
                <a:cs typeface="Calibri"/>
                <a:sym typeface="Calibri"/>
              </a:rPr>
              <a:t>-</a:t>
            </a:r>
            <a:r>
              <a:rPr b="1" lang="ar" sz="2000">
                <a:solidFill>
                  <a:srgbClr val="3F3F3F"/>
                </a:solidFill>
                <a:latin typeface="Calibri"/>
                <a:ea typeface="Calibri"/>
                <a:cs typeface="Calibri"/>
                <a:sym typeface="Calibri"/>
              </a:rPr>
              <a:t>Future Work</a:t>
            </a:r>
            <a:endParaRPr b="1" sz="2000">
              <a:solidFill>
                <a:srgbClr val="3F3F3F"/>
              </a:solidFill>
              <a:latin typeface="Calibri"/>
              <a:ea typeface="Calibri"/>
              <a:cs typeface="Calibri"/>
              <a:sym typeface="Calibri"/>
            </a:endParaRPr>
          </a:p>
          <a:p>
            <a:pPr indent="0" lvl="0" marL="0" rtl="0" algn="l">
              <a:spcBef>
                <a:spcPts val="1200"/>
              </a:spcBef>
              <a:spcAft>
                <a:spcPts val="0"/>
              </a:spcAft>
              <a:buNone/>
            </a:pPr>
            <a:r>
              <a:rPr b="1" lang="ar"/>
              <a:t>-</a:t>
            </a:r>
            <a:r>
              <a:rPr b="1" lang="ar" sz="2000">
                <a:solidFill>
                  <a:srgbClr val="3F3F3F"/>
                </a:solidFill>
                <a:latin typeface="Calibri"/>
                <a:ea typeface="Calibri"/>
                <a:cs typeface="Calibri"/>
                <a:sym typeface="Calibri"/>
              </a:rPr>
              <a:t>Conclusion</a:t>
            </a:r>
            <a:endParaRPr b="1"/>
          </a:p>
          <a:p>
            <a:pPr indent="0" lvl="0" marL="0" rtl="0" algn="l">
              <a:spcBef>
                <a:spcPts val="1200"/>
              </a:spcBef>
              <a:spcAft>
                <a:spcPts val="1200"/>
              </a:spcAft>
              <a:buNone/>
            </a:pPr>
            <a:r>
              <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CEFF1"/>
        </a:solidFill>
      </p:bgPr>
    </p:bg>
    <p:spTree>
      <p:nvGrpSpPr>
        <p:cNvPr id="66" name="Shape 66"/>
        <p:cNvGrpSpPr/>
        <p:nvPr/>
      </p:nvGrpSpPr>
      <p:grpSpPr>
        <a:xfrm>
          <a:off x="0" y="0"/>
          <a:ext cx="0" cy="0"/>
          <a:chOff x="0" y="0"/>
          <a:chExt cx="0" cy="0"/>
        </a:xfrm>
      </p:grpSpPr>
      <p:sp>
        <p:nvSpPr>
          <p:cNvPr id="67" name="Google Shape;67;p15"/>
          <p:cNvSpPr txBox="1"/>
          <p:nvPr>
            <p:ph type="title"/>
          </p:nvPr>
        </p:nvSpPr>
        <p:spPr>
          <a:xfrm>
            <a:off x="204250" y="496675"/>
            <a:ext cx="8520600" cy="572700"/>
          </a:xfrm>
          <a:prstGeom prst="rect">
            <a:avLst/>
          </a:prstGeom>
        </p:spPr>
        <p:txBody>
          <a:bodyPr anchorCtr="0" anchor="t" bIns="91425" lIns="91425" spcFirstLastPara="1" rIns="91425" wrap="square" tIns="91425">
            <a:normAutofit fontScale="90000"/>
          </a:bodyPr>
          <a:lstStyle/>
          <a:p>
            <a:pPr indent="0" lvl="0" marL="0" rtl="0" algn="l">
              <a:lnSpc>
                <a:spcPct val="115000"/>
              </a:lnSpc>
              <a:spcBef>
                <a:spcPts val="0"/>
              </a:spcBef>
              <a:spcAft>
                <a:spcPts val="1200"/>
              </a:spcAft>
              <a:buClr>
                <a:schemeClr val="dk1"/>
              </a:buClr>
              <a:buSzPct val="44594"/>
              <a:buFont typeface="Arial"/>
              <a:buNone/>
            </a:pPr>
            <a:r>
              <a:rPr b="1" lang="ar" sz="2466">
                <a:solidFill>
                  <a:schemeClr val="dk2"/>
                </a:solidFill>
              </a:rPr>
              <a:t>Introduction cont.</a:t>
            </a:r>
            <a:endParaRPr/>
          </a:p>
        </p:txBody>
      </p:sp>
      <p:sp>
        <p:nvSpPr>
          <p:cNvPr id="68" name="Google Shape;68;p15"/>
          <p:cNvSpPr txBox="1"/>
          <p:nvPr>
            <p:ph idx="1" type="body"/>
          </p:nvPr>
        </p:nvSpPr>
        <p:spPr>
          <a:xfrm>
            <a:off x="123675" y="1178425"/>
            <a:ext cx="55704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ar" sz="2016">
                <a:solidFill>
                  <a:schemeClr val="accent5"/>
                </a:solidFill>
              </a:rPr>
              <a:t>why smart parking system?</a:t>
            </a:r>
            <a:endParaRPr b="1" sz="2016">
              <a:solidFill>
                <a:schemeClr val="accent5"/>
              </a:solidFill>
            </a:endParaRPr>
          </a:p>
          <a:p>
            <a:pPr indent="0" lvl="0" marL="0" rtl="0" algn="l">
              <a:spcBef>
                <a:spcPts val="1200"/>
              </a:spcBef>
              <a:spcAft>
                <a:spcPts val="0"/>
              </a:spcAft>
              <a:buNone/>
            </a:pPr>
            <a:r>
              <a:rPr b="1" lang="ar"/>
              <a:t>Smart Parking is solution to organize cars in the parking without human intervention and </a:t>
            </a:r>
            <a:r>
              <a:rPr b="1" lang="ar"/>
              <a:t>solves a common problem ,which is parking crisis.</a:t>
            </a:r>
            <a:endParaRPr b="1"/>
          </a:p>
          <a:p>
            <a:pPr indent="0" lvl="0" marL="0" rtl="0" algn="l">
              <a:spcBef>
                <a:spcPts val="1200"/>
              </a:spcBef>
              <a:spcAft>
                <a:spcPts val="1200"/>
              </a:spcAft>
              <a:buNone/>
            </a:pPr>
            <a:r>
              <a:rPr b="1" lang="ar"/>
              <a:t> </a:t>
            </a:r>
            <a:endParaRPr b="1"/>
          </a:p>
        </p:txBody>
      </p:sp>
      <p:pic>
        <p:nvPicPr>
          <p:cNvPr id="69" name="Google Shape;69;p15"/>
          <p:cNvPicPr preferRelativeResize="0"/>
          <p:nvPr/>
        </p:nvPicPr>
        <p:blipFill>
          <a:blip r:embed="rId3">
            <a:alphaModFix/>
          </a:blip>
          <a:stretch>
            <a:fillRect/>
          </a:stretch>
        </p:blipFill>
        <p:spPr>
          <a:xfrm>
            <a:off x="5694075" y="849000"/>
            <a:ext cx="3279175" cy="34164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CEFF1"/>
        </a:solidFill>
      </p:bgPr>
    </p:bg>
    <p:spTree>
      <p:nvGrpSpPr>
        <p:cNvPr id="73" name="Shape 73"/>
        <p:cNvGrpSpPr/>
        <p:nvPr/>
      </p:nvGrpSpPr>
      <p:grpSpPr>
        <a:xfrm>
          <a:off x="0" y="0"/>
          <a:ext cx="0" cy="0"/>
          <a:chOff x="0" y="0"/>
          <a:chExt cx="0" cy="0"/>
        </a:xfrm>
      </p:grpSpPr>
      <p:sp>
        <p:nvSpPr>
          <p:cNvPr id="74" name="Google Shape;74;p16"/>
          <p:cNvSpPr txBox="1"/>
          <p:nvPr>
            <p:ph type="title"/>
          </p:nvPr>
        </p:nvSpPr>
        <p:spPr>
          <a:xfrm>
            <a:off x="204275" y="243600"/>
            <a:ext cx="8520600" cy="1247100"/>
          </a:xfrm>
          <a:prstGeom prst="rect">
            <a:avLst/>
          </a:prstGeom>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b="1" sz="2266">
              <a:solidFill>
                <a:schemeClr val="dk2"/>
              </a:solidFill>
            </a:endParaRPr>
          </a:p>
          <a:p>
            <a:pPr indent="0" lvl="0" marL="0" rtl="0" algn="l">
              <a:lnSpc>
                <a:spcPct val="115000"/>
              </a:lnSpc>
              <a:spcBef>
                <a:spcPts val="1200"/>
              </a:spcBef>
              <a:spcAft>
                <a:spcPts val="1200"/>
              </a:spcAft>
              <a:buClr>
                <a:schemeClr val="dk1"/>
              </a:buClr>
              <a:buSzPts val="1100"/>
              <a:buFont typeface="Arial"/>
              <a:buNone/>
            </a:pPr>
            <a:r>
              <a:rPr b="1" lang="ar" sz="1966">
                <a:solidFill>
                  <a:schemeClr val="accent5"/>
                </a:solidFill>
              </a:rPr>
              <a:t>The Advantages of smart parking system:</a:t>
            </a:r>
            <a:endParaRPr b="1" sz="1966">
              <a:solidFill>
                <a:schemeClr val="accent5"/>
              </a:solidFill>
            </a:endParaRPr>
          </a:p>
        </p:txBody>
      </p:sp>
      <p:pic>
        <p:nvPicPr>
          <p:cNvPr id="75" name="Google Shape;75;p16"/>
          <p:cNvPicPr preferRelativeResize="0"/>
          <p:nvPr/>
        </p:nvPicPr>
        <p:blipFill>
          <a:blip r:embed="rId3">
            <a:alphaModFix/>
          </a:blip>
          <a:stretch>
            <a:fillRect/>
          </a:stretch>
        </p:blipFill>
        <p:spPr>
          <a:xfrm>
            <a:off x="1230650" y="1490700"/>
            <a:ext cx="6405699" cy="3289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CEFF1"/>
        </a:solidFill>
      </p:bgPr>
    </p:bg>
    <p:spTree>
      <p:nvGrpSpPr>
        <p:cNvPr id="79" name="Shape 79"/>
        <p:cNvGrpSpPr/>
        <p:nvPr/>
      </p:nvGrpSpPr>
      <p:grpSpPr>
        <a:xfrm>
          <a:off x="0" y="0"/>
          <a:ext cx="0" cy="0"/>
          <a:chOff x="0" y="0"/>
          <a:chExt cx="0" cy="0"/>
        </a:xfrm>
      </p:grpSpPr>
      <p:sp>
        <p:nvSpPr>
          <p:cNvPr id="80" name="Google Shape;80;p17"/>
          <p:cNvSpPr txBox="1"/>
          <p:nvPr>
            <p:ph type="title"/>
          </p:nvPr>
        </p:nvSpPr>
        <p:spPr>
          <a:xfrm>
            <a:off x="311700" y="208350"/>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SzPts val="990"/>
              <a:buNone/>
            </a:pPr>
            <a:r>
              <a:rPr b="1" lang="ar" sz="2700">
                <a:solidFill>
                  <a:srgbClr val="3F3F3F"/>
                </a:solidFill>
                <a:latin typeface="Calibri"/>
                <a:ea typeface="Calibri"/>
                <a:cs typeface="Calibri"/>
                <a:sym typeface="Calibri"/>
              </a:rPr>
              <a:t>Main features</a:t>
            </a:r>
            <a:endParaRPr sz="3420"/>
          </a:p>
        </p:txBody>
      </p:sp>
      <p:sp>
        <p:nvSpPr>
          <p:cNvPr id="81" name="Google Shape;81;p17"/>
          <p:cNvSpPr/>
          <p:nvPr/>
        </p:nvSpPr>
        <p:spPr>
          <a:xfrm>
            <a:off x="3197675" y="1214875"/>
            <a:ext cx="2066700" cy="694200"/>
          </a:xfrm>
          <a:prstGeom prst="rect">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ar" sz="1600"/>
              <a:t>   </a:t>
            </a:r>
            <a:r>
              <a:rPr b="1" lang="ar" sz="1600"/>
              <a:t>S</a:t>
            </a:r>
            <a:r>
              <a:rPr b="1" lang="ar" sz="1600"/>
              <a:t>ystem Features</a:t>
            </a:r>
            <a:endParaRPr b="1" sz="1600"/>
          </a:p>
        </p:txBody>
      </p:sp>
      <p:sp>
        <p:nvSpPr>
          <p:cNvPr id="82" name="Google Shape;82;p17"/>
          <p:cNvSpPr/>
          <p:nvPr/>
        </p:nvSpPr>
        <p:spPr>
          <a:xfrm>
            <a:off x="217025" y="2256175"/>
            <a:ext cx="2208900" cy="1420200"/>
          </a:xfrm>
          <a:prstGeom prst="ellipse">
            <a:avLst/>
          </a:prstGeom>
          <a:solidFill>
            <a:srgbClr val="E6B8A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ar" sz="1600"/>
              <a:t>    </a:t>
            </a:r>
            <a:r>
              <a:rPr b="1" lang="ar" sz="1600">
                <a:solidFill>
                  <a:schemeClr val="dk1"/>
                </a:solidFill>
              </a:rPr>
              <a:t>Car </a:t>
            </a:r>
            <a:endParaRPr b="1" sz="1600">
              <a:solidFill>
                <a:schemeClr val="dk1"/>
              </a:solidFill>
            </a:endParaRPr>
          </a:p>
          <a:p>
            <a:pPr indent="0" lvl="0" marL="0" rtl="0" algn="l">
              <a:spcBef>
                <a:spcPts val="0"/>
              </a:spcBef>
              <a:spcAft>
                <a:spcPts val="0"/>
              </a:spcAft>
              <a:buClr>
                <a:schemeClr val="dk1"/>
              </a:buClr>
              <a:buSzPts val="1100"/>
              <a:buFont typeface="Arial"/>
              <a:buNone/>
            </a:pPr>
            <a:r>
              <a:rPr b="1" lang="ar" sz="1600">
                <a:solidFill>
                  <a:schemeClr val="dk1"/>
                </a:solidFill>
              </a:rPr>
              <a:t>   detection</a:t>
            </a:r>
            <a:endParaRPr b="1" sz="1600">
              <a:solidFill>
                <a:schemeClr val="dk1"/>
              </a:solidFill>
            </a:endParaRPr>
          </a:p>
          <a:p>
            <a:pPr indent="0" lvl="0" marL="0" rtl="0" algn="l">
              <a:spcBef>
                <a:spcPts val="0"/>
              </a:spcBef>
              <a:spcAft>
                <a:spcPts val="0"/>
              </a:spcAft>
              <a:buNone/>
            </a:pPr>
            <a:r>
              <a:t/>
            </a:r>
            <a:endParaRPr b="1" sz="1600"/>
          </a:p>
        </p:txBody>
      </p:sp>
      <p:sp>
        <p:nvSpPr>
          <p:cNvPr id="83" name="Google Shape;83;p17"/>
          <p:cNvSpPr/>
          <p:nvPr/>
        </p:nvSpPr>
        <p:spPr>
          <a:xfrm>
            <a:off x="5079275" y="3676225"/>
            <a:ext cx="2066700" cy="1420200"/>
          </a:xfrm>
          <a:prstGeom prst="ellipse">
            <a:avLst/>
          </a:prstGeom>
          <a:solidFill>
            <a:srgbClr val="E6B8A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ar" sz="1500">
                <a:solidFill>
                  <a:schemeClr val="dk1"/>
                </a:solidFill>
              </a:rPr>
              <a:t>Automatic Gate Barriers for Entry </a:t>
            </a:r>
            <a:endParaRPr b="1" sz="1500">
              <a:solidFill>
                <a:schemeClr val="dk1"/>
              </a:solidFill>
            </a:endParaRPr>
          </a:p>
          <a:p>
            <a:pPr indent="0" lvl="0" marL="0" rtl="0" algn="l">
              <a:spcBef>
                <a:spcPts val="0"/>
              </a:spcBef>
              <a:spcAft>
                <a:spcPts val="0"/>
              </a:spcAft>
              <a:buNone/>
            </a:pPr>
            <a:r>
              <a:t/>
            </a:r>
            <a:endParaRPr b="1" sz="1600"/>
          </a:p>
        </p:txBody>
      </p:sp>
      <p:sp>
        <p:nvSpPr>
          <p:cNvPr id="84" name="Google Shape;84;p17"/>
          <p:cNvSpPr/>
          <p:nvPr/>
        </p:nvSpPr>
        <p:spPr>
          <a:xfrm>
            <a:off x="6831700" y="2319300"/>
            <a:ext cx="2145600" cy="1420200"/>
          </a:xfrm>
          <a:prstGeom prst="ellipse">
            <a:avLst/>
          </a:prstGeom>
          <a:solidFill>
            <a:srgbClr val="E6B8A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600">
              <a:solidFill>
                <a:schemeClr val="dk1"/>
              </a:solidFill>
            </a:endParaRPr>
          </a:p>
          <a:p>
            <a:pPr indent="0" lvl="0" marL="0" rtl="0" algn="l">
              <a:spcBef>
                <a:spcPts val="0"/>
              </a:spcBef>
              <a:spcAft>
                <a:spcPts val="0"/>
              </a:spcAft>
              <a:buNone/>
            </a:pPr>
            <a:r>
              <a:t/>
            </a:r>
            <a:endParaRPr b="1" sz="1600">
              <a:solidFill>
                <a:schemeClr val="dk1"/>
              </a:solidFill>
            </a:endParaRPr>
          </a:p>
          <a:p>
            <a:pPr indent="0" lvl="0" marL="0" rtl="0" algn="l">
              <a:spcBef>
                <a:spcPts val="0"/>
              </a:spcBef>
              <a:spcAft>
                <a:spcPts val="0"/>
              </a:spcAft>
              <a:buClr>
                <a:schemeClr val="dk1"/>
              </a:buClr>
              <a:buSzPts val="1100"/>
              <a:buFont typeface="Arial"/>
              <a:buNone/>
            </a:pPr>
            <a:r>
              <a:rPr b="1" lang="ar" sz="1600">
                <a:solidFill>
                  <a:schemeClr val="dk1"/>
                </a:solidFill>
              </a:rPr>
              <a:t>      </a:t>
            </a:r>
            <a:r>
              <a:rPr b="1" lang="ar" sz="1600">
                <a:solidFill>
                  <a:schemeClr val="dk1"/>
                </a:solidFill>
              </a:rPr>
              <a:t>Card  </a:t>
            </a:r>
            <a:endParaRPr b="1" sz="1600">
              <a:solidFill>
                <a:schemeClr val="dk1"/>
              </a:solidFill>
            </a:endParaRPr>
          </a:p>
          <a:p>
            <a:pPr indent="0" lvl="0" marL="0" rtl="0" algn="l">
              <a:spcBef>
                <a:spcPts val="0"/>
              </a:spcBef>
              <a:spcAft>
                <a:spcPts val="0"/>
              </a:spcAft>
              <a:buClr>
                <a:schemeClr val="dk1"/>
              </a:buClr>
              <a:buSzPts val="1100"/>
              <a:buFont typeface="Arial"/>
              <a:buNone/>
            </a:pPr>
            <a:r>
              <a:rPr b="1" lang="ar" sz="1600">
                <a:solidFill>
                  <a:schemeClr val="dk1"/>
                </a:solidFill>
              </a:rPr>
              <a:t>   charging</a:t>
            </a:r>
            <a:r>
              <a:rPr lang="ar">
                <a:solidFill>
                  <a:schemeClr val="dk1"/>
                </a:solidFill>
              </a:rPr>
              <a:t> </a:t>
            </a:r>
            <a:endParaRPr>
              <a:solidFill>
                <a:schemeClr val="dk1"/>
              </a:solidFill>
            </a:endParaRPr>
          </a:p>
          <a:p>
            <a:pPr indent="0" lvl="0" marL="0" rtl="0" algn="l">
              <a:spcBef>
                <a:spcPts val="0"/>
              </a:spcBef>
              <a:spcAft>
                <a:spcPts val="0"/>
              </a:spcAft>
              <a:buNone/>
            </a:pPr>
            <a:r>
              <a:t/>
            </a:r>
            <a:endParaRPr b="1" sz="1600"/>
          </a:p>
          <a:p>
            <a:pPr indent="0" lvl="0" marL="0" rtl="0" algn="l">
              <a:spcBef>
                <a:spcPts val="0"/>
              </a:spcBef>
              <a:spcAft>
                <a:spcPts val="0"/>
              </a:spcAft>
              <a:buNone/>
            </a:pPr>
            <a:r>
              <a:t/>
            </a:r>
            <a:endParaRPr b="1" sz="1600"/>
          </a:p>
        </p:txBody>
      </p:sp>
      <p:sp>
        <p:nvSpPr>
          <p:cNvPr id="85" name="Google Shape;85;p17"/>
          <p:cNvSpPr/>
          <p:nvPr/>
        </p:nvSpPr>
        <p:spPr>
          <a:xfrm>
            <a:off x="2425925" y="3613075"/>
            <a:ext cx="2066700" cy="1351500"/>
          </a:xfrm>
          <a:prstGeom prst="ellipse">
            <a:avLst/>
          </a:prstGeom>
          <a:solidFill>
            <a:srgbClr val="E6B8A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ar" sz="1600">
                <a:solidFill>
                  <a:schemeClr val="dk1"/>
                </a:solidFill>
              </a:rPr>
              <a:t>Automatic payment using Card</a:t>
            </a:r>
            <a:r>
              <a:rPr lang="ar" sz="1600"/>
              <a:t>     </a:t>
            </a:r>
            <a:endParaRPr b="1" sz="1600"/>
          </a:p>
        </p:txBody>
      </p:sp>
      <p:cxnSp>
        <p:nvCxnSpPr>
          <p:cNvPr id="86" name="Google Shape;86;p17"/>
          <p:cNvCxnSpPr>
            <a:stCxn id="81" idx="1"/>
            <a:endCxn id="82" idx="7"/>
          </p:cNvCxnSpPr>
          <p:nvPr/>
        </p:nvCxnSpPr>
        <p:spPr>
          <a:xfrm flipH="1">
            <a:off x="2102375" y="1561975"/>
            <a:ext cx="1095300" cy="902100"/>
          </a:xfrm>
          <a:prstGeom prst="straightConnector1">
            <a:avLst/>
          </a:prstGeom>
          <a:noFill/>
          <a:ln cap="flat" cmpd="sng" w="9525">
            <a:solidFill>
              <a:schemeClr val="dk2"/>
            </a:solidFill>
            <a:prstDash val="solid"/>
            <a:round/>
            <a:headEnd len="med" w="med" type="none"/>
            <a:tailEnd len="med" w="med" type="triangle"/>
          </a:ln>
        </p:spPr>
      </p:cxnSp>
      <p:cxnSp>
        <p:nvCxnSpPr>
          <p:cNvPr id="87" name="Google Shape;87;p17"/>
          <p:cNvCxnSpPr/>
          <p:nvPr/>
        </p:nvCxnSpPr>
        <p:spPr>
          <a:xfrm>
            <a:off x="4780625" y="1893325"/>
            <a:ext cx="1366500" cy="1782900"/>
          </a:xfrm>
          <a:prstGeom prst="straightConnector1">
            <a:avLst/>
          </a:prstGeom>
          <a:noFill/>
          <a:ln cap="flat" cmpd="sng" w="9525">
            <a:solidFill>
              <a:schemeClr val="dk2"/>
            </a:solidFill>
            <a:prstDash val="solid"/>
            <a:round/>
            <a:headEnd len="med" w="med" type="none"/>
            <a:tailEnd len="med" w="med" type="triangle"/>
          </a:ln>
        </p:spPr>
      </p:cxnSp>
      <p:cxnSp>
        <p:nvCxnSpPr>
          <p:cNvPr id="88" name="Google Shape;88;p17"/>
          <p:cNvCxnSpPr>
            <a:endCxn id="85" idx="0"/>
          </p:cNvCxnSpPr>
          <p:nvPr/>
        </p:nvCxnSpPr>
        <p:spPr>
          <a:xfrm flipH="1">
            <a:off x="3459275" y="1909075"/>
            <a:ext cx="380100" cy="1704000"/>
          </a:xfrm>
          <a:prstGeom prst="straightConnector1">
            <a:avLst/>
          </a:prstGeom>
          <a:noFill/>
          <a:ln cap="flat" cmpd="sng" w="9525">
            <a:solidFill>
              <a:schemeClr val="dk2"/>
            </a:solidFill>
            <a:prstDash val="solid"/>
            <a:round/>
            <a:headEnd len="med" w="med" type="none"/>
            <a:tailEnd len="med" w="med" type="triangle"/>
          </a:ln>
        </p:spPr>
      </p:cxnSp>
      <p:cxnSp>
        <p:nvCxnSpPr>
          <p:cNvPr id="89" name="Google Shape;89;p17"/>
          <p:cNvCxnSpPr>
            <a:stCxn id="81" idx="3"/>
            <a:endCxn id="84" idx="1"/>
          </p:cNvCxnSpPr>
          <p:nvPr/>
        </p:nvCxnSpPr>
        <p:spPr>
          <a:xfrm>
            <a:off x="5264375" y="1561975"/>
            <a:ext cx="1881600" cy="9654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CEFF1"/>
        </a:solidFill>
      </p:bgPr>
    </p:bg>
    <p:spTree>
      <p:nvGrpSpPr>
        <p:cNvPr id="93" name="Shape 93"/>
        <p:cNvGrpSpPr/>
        <p:nvPr/>
      </p:nvGrpSpPr>
      <p:grpSpPr>
        <a:xfrm>
          <a:off x="0" y="0"/>
          <a:ext cx="0" cy="0"/>
          <a:chOff x="0" y="0"/>
          <a:chExt cx="0" cy="0"/>
        </a:xfrm>
      </p:grpSpPr>
      <p:sp>
        <p:nvSpPr>
          <p:cNvPr id="94" name="Google Shape;94;p18"/>
          <p:cNvSpPr txBox="1"/>
          <p:nvPr>
            <p:ph type="title"/>
          </p:nvPr>
        </p:nvSpPr>
        <p:spPr>
          <a:xfrm>
            <a:off x="201250" y="161025"/>
            <a:ext cx="8520600" cy="572700"/>
          </a:xfrm>
          <a:prstGeom prst="rect">
            <a:avLst/>
          </a:prstGeom>
        </p:spPr>
        <p:txBody>
          <a:bodyPr anchorCtr="0" anchor="t" bIns="91425" lIns="91425" spcFirstLastPara="1" rIns="91425" wrap="square" tIns="91425">
            <a:noAutofit/>
          </a:bodyPr>
          <a:lstStyle/>
          <a:p>
            <a:pPr indent="0" lvl="0" marL="0" rtl="0" algn="l">
              <a:lnSpc>
                <a:spcPct val="85000"/>
              </a:lnSpc>
              <a:spcBef>
                <a:spcPts val="0"/>
              </a:spcBef>
              <a:spcAft>
                <a:spcPts val="0"/>
              </a:spcAft>
              <a:buClr>
                <a:srgbClr val="AB620D"/>
              </a:buClr>
              <a:buSzPts val="990"/>
              <a:buFont typeface="Calibri"/>
              <a:buNone/>
            </a:pPr>
            <a:r>
              <a:rPr b="1" lang="ar" sz="2820">
                <a:solidFill>
                  <a:schemeClr val="dk2"/>
                </a:solidFill>
                <a:latin typeface="Roboto Slab"/>
                <a:ea typeface="Roboto Slab"/>
                <a:cs typeface="Roboto Slab"/>
                <a:sym typeface="Roboto Slab"/>
              </a:rPr>
              <a:t>System Units</a:t>
            </a:r>
            <a:endParaRPr sz="2120">
              <a:solidFill>
                <a:schemeClr val="dk2"/>
              </a:solidFill>
              <a:latin typeface="Roboto Slab"/>
              <a:ea typeface="Roboto Slab"/>
              <a:cs typeface="Roboto Slab"/>
              <a:sym typeface="Roboto Slab"/>
            </a:endParaRPr>
          </a:p>
        </p:txBody>
      </p:sp>
      <p:sp>
        <p:nvSpPr>
          <p:cNvPr id="95" name="Google Shape;95;p18"/>
          <p:cNvSpPr txBox="1"/>
          <p:nvPr>
            <p:ph idx="1" type="body"/>
          </p:nvPr>
        </p:nvSpPr>
        <p:spPr>
          <a:xfrm>
            <a:off x="0" y="583750"/>
            <a:ext cx="8520600" cy="37551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b="1" lang="ar" sz="2000">
                <a:latin typeface="Roboto Slab"/>
                <a:ea typeface="Roboto Slab"/>
                <a:cs typeface="Roboto Slab"/>
                <a:sym typeface="Roboto Slab"/>
              </a:rPr>
              <a:t>Our project consists of two </a:t>
            </a:r>
            <a:r>
              <a:rPr b="1" lang="ar" sz="2000">
                <a:latin typeface="Roboto Slab"/>
                <a:ea typeface="Roboto Slab"/>
                <a:cs typeface="Roboto Slab"/>
                <a:sym typeface="Roboto Slab"/>
              </a:rPr>
              <a:t>controlling</a:t>
            </a:r>
            <a:r>
              <a:rPr b="1" lang="ar" sz="2000">
                <a:latin typeface="Roboto Slab"/>
                <a:ea typeface="Roboto Slab"/>
                <a:cs typeface="Roboto Slab"/>
                <a:sym typeface="Roboto Slab"/>
              </a:rPr>
              <a:t> units:</a:t>
            </a:r>
            <a:endParaRPr b="1" sz="2000">
              <a:latin typeface="Roboto Slab"/>
              <a:ea typeface="Roboto Slab"/>
              <a:cs typeface="Roboto Slab"/>
              <a:sym typeface="Roboto Slab"/>
            </a:endParaRPr>
          </a:p>
          <a:p>
            <a:pPr indent="0" lvl="0" marL="0" rtl="0" algn="l">
              <a:spcBef>
                <a:spcPts val="1200"/>
              </a:spcBef>
              <a:spcAft>
                <a:spcPts val="0"/>
              </a:spcAft>
              <a:buNone/>
            </a:pPr>
            <a:r>
              <a:rPr b="1" lang="ar" sz="2000">
                <a:solidFill>
                  <a:schemeClr val="accent5"/>
                </a:solidFill>
                <a:highlight>
                  <a:schemeClr val="lt1"/>
                </a:highlight>
                <a:latin typeface="Aref Ruqaa"/>
                <a:ea typeface="Aref Ruqaa"/>
                <a:cs typeface="Aref Ruqaa"/>
                <a:sym typeface="Aref Ruqaa"/>
              </a:rPr>
              <a:t>Card charging unit</a:t>
            </a:r>
            <a:r>
              <a:rPr b="1" lang="ar" sz="2000"/>
              <a:t> </a:t>
            </a:r>
            <a:r>
              <a:rPr b="1" lang="ar" sz="2000">
                <a:solidFill>
                  <a:schemeClr val="dk1"/>
                </a:solidFill>
              </a:rPr>
              <a:t> </a:t>
            </a:r>
            <a:r>
              <a:rPr b="1" lang="ar" sz="2000"/>
              <a:t>           </a:t>
            </a:r>
            <a:endParaRPr b="1" sz="2000"/>
          </a:p>
          <a:p>
            <a:pPr indent="0" lvl="0" marL="0" rtl="0" algn="l">
              <a:spcBef>
                <a:spcPts val="1200"/>
              </a:spcBef>
              <a:spcAft>
                <a:spcPts val="0"/>
              </a:spcAft>
              <a:buNone/>
            </a:pPr>
            <a:r>
              <a:t/>
            </a:r>
            <a:endParaRPr b="1" sz="2000"/>
          </a:p>
          <a:p>
            <a:pPr indent="0" lvl="0" marL="0" rtl="0" algn="l">
              <a:spcBef>
                <a:spcPts val="1200"/>
              </a:spcBef>
              <a:spcAft>
                <a:spcPts val="0"/>
              </a:spcAft>
              <a:buNone/>
            </a:pPr>
            <a:r>
              <a:t/>
            </a:r>
            <a:endParaRPr b="1" sz="2000">
              <a:solidFill>
                <a:schemeClr val="accent5"/>
              </a:solidFill>
            </a:endParaRPr>
          </a:p>
          <a:p>
            <a:pPr indent="0" lvl="0" marL="0" rtl="0" algn="l">
              <a:spcBef>
                <a:spcPts val="1200"/>
              </a:spcBef>
              <a:spcAft>
                <a:spcPts val="0"/>
              </a:spcAft>
              <a:buNone/>
            </a:pPr>
            <a:r>
              <a:t/>
            </a:r>
            <a:endParaRPr b="1" sz="2000"/>
          </a:p>
          <a:p>
            <a:pPr indent="0" lvl="0" marL="0" rtl="0" algn="l">
              <a:spcBef>
                <a:spcPts val="1200"/>
              </a:spcBef>
              <a:spcAft>
                <a:spcPts val="0"/>
              </a:spcAft>
              <a:buNone/>
            </a:pPr>
            <a:r>
              <a:t/>
            </a:r>
            <a:endParaRPr b="1" sz="2000"/>
          </a:p>
          <a:p>
            <a:pPr indent="0" lvl="0" marL="0" rtl="0" algn="l">
              <a:spcBef>
                <a:spcPts val="1200"/>
              </a:spcBef>
              <a:spcAft>
                <a:spcPts val="0"/>
              </a:spcAft>
              <a:buNone/>
            </a:pPr>
            <a:r>
              <a:rPr b="1" lang="ar" sz="2000"/>
              <a:t>   </a:t>
            </a:r>
            <a:endParaRPr b="1" sz="2000"/>
          </a:p>
          <a:p>
            <a:pPr indent="0" lvl="0" marL="0" rtl="0" algn="l">
              <a:spcBef>
                <a:spcPts val="1200"/>
              </a:spcBef>
              <a:spcAft>
                <a:spcPts val="1200"/>
              </a:spcAft>
              <a:buNone/>
            </a:pPr>
            <a:r>
              <a:rPr b="1" lang="ar" sz="2000">
                <a:solidFill>
                  <a:schemeClr val="accent1"/>
                </a:solidFill>
              </a:rPr>
              <a:t>     </a:t>
            </a:r>
            <a:r>
              <a:rPr b="1" lang="ar" sz="2000"/>
              <a:t>                                                       </a:t>
            </a:r>
            <a:r>
              <a:rPr b="1" lang="ar" sz="2000"/>
              <a:t>              </a:t>
            </a:r>
            <a:r>
              <a:rPr b="1" lang="ar" sz="2000"/>
              <a:t>       </a:t>
            </a:r>
            <a:r>
              <a:rPr b="1" lang="ar" sz="2000"/>
              <a:t>                         </a:t>
            </a:r>
            <a:endParaRPr b="1" sz="2000">
              <a:solidFill>
                <a:schemeClr val="accent1"/>
              </a:solidFill>
            </a:endParaRPr>
          </a:p>
        </p:txBody>
      </p:sp>
      <p:pic>
        <p:nvPicPr>
          <p:cNvPr id="96" name="Google Shape;96;p18"/>
          <p:cNvPicPr preferRelativeResize="0"/>
          <p:nvPr/>
        </p:nvPicPr>
        <p:blipFill>
          <a:blip r:embed="rId3">
            <a:alphaModFix/>
          </a:blip>
          <a:stretch>
            <a:fillRect/>
          </a:stretch>
        </p:blipFill>
        <p:spPr>
          <a:xfrm>
            <a:off x="201250" y="1625100"/>
            <a:ext cx="2985826" cy="3297524"/>
          </a:xfrm>
          <a:prstGeom prst="rect">
            <a:avLst/>
          </a:prstGeom>
          <a:noFill/>
          <a:ln>
            <a:noFill/>
          </a:ln>
        </p:spPr>
      </p:pic>
      <p:sp>
        <p:nvSpPr>
          <p:cNvPr id="97" name="Google Shape;97;p18"/>
          <p:cNvSpPr txBox="1"/>
          <p:nvPr/>
        </p:nvSpPr>
        <p:spPr>
          <a:xfrm>
            <a:off x="3407975" y="1546200"/>
            <a:ext cx="4938300" cy="5641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ar" sz="1500">
                <a:solidFill>
                  <a:schemeClr val="dk2"/>
                </a:solidFill>
                <a:latin typeface="Roboto Slab"/>
                <a:ea typeface="Roboto Slab"/>
                <a:cs typeface="Roboto Slab"/>
                <a:sym typeface="Roboto Slab"/>
              </a:rPr>
              <a:t>In this unit the card is recharged with the balance that enables the driver to enter the parking</a:t>
            </a:r>
            <a:endParaRPr b="1" sz="1500">
              <a:solidFill>
                <a:schemeClr val="dk2"/>
              </a:solidFill>
              <a:latin typeface="Roboto Slab"/>
              <a:ea typeface="Roboto Slab"/>
              <a:cs typeface="Roboto Slab"/>
              <a:sym typeface="Roboto Slab"/>
            </a:endParaRPr>
          </a:p>
          <a:p>
            <a:pPr indent="0" lvl="0" marL="0" rtl="0" algn="l">
              <a:lnSpc>
                <a:spcPct val="115000"/>
              </a:lnSpc>
              <a:spcBef>
                <a:spcPts val="1200"/>
              </a:spcBef>
              <a:spcAft>
                <a:spcPts val="0"/>
              </a:spcAft>
              <a:buClr>
                <a:schemeClr val="dk1"/>
              </a:buClr>
              <a:buSzPts val="1100"/>
              <a:buFont typeface="Arial"/>
              <a:buNone/>
            </a:pPr>
            <a:r>
              <a:rPr b="1" lang="ar" sz="1608">
                <a:solidFill>
                  <a:schemeClr val="accent5"/>
                </a:solidFill>
                <a:latin typeface="Roboto Slab"/>
                <a:ea typeface="Roboto Slab"/>
                <a:cs typeface="Roboto Slab"/>
                <a:sym typeface="Roboto Slab"/>
              </a:rPr>
              <a:t>T</a:t>
            </a:r>
            <a:r>
              <a:rPr b="1" lang="ar" sz="1608">
                <a:solidFill>
                  <a:schemeClr val="accent5"/>
                </a:solidFill>
                <a:latin typeface="Roboto Slab"/>
                <a:ea typeface="Roboto Slab"/>
                <a:cs typeface="Roboto Slab"/>
                <a:sym typeface="Roboto Slab"/>
              </a:rPr>
              <a:t>his unit consist of:</a:t>
            </a:r>
            <a:endParaRPr b="1" sz="1608">
              <a:solidFill>
                <a:schemeClr val="accent5"/>
              </a:solidFill>
              <a:latin typeface="Roboto Slab"/>
              <a:ea typeface="Roboto Slab"/>
              <a:cs typeface="Roboto Slab"/>
              <a:sym typeface="Roboto Slab"/>
            </a:endParaRPr>
          </a:p>
          <a:p>
            <a:pPr indent="-323850" lvl="0" marL="457200" rtl="0" algn="l">
              <a:lnSpc>
                <a:spcPct val="115000"/>
              </a:lnSpc>
              <a:spcBef>
                <a:spcPts val="1200"/>
              </a:spcBef>
              <a:spcAft>
                <a:spcPts val="0"/>
              </a:spcAft>
              <a:buClr>
                <a:schemeClr val="dk2"/>
              </a:buClr>
              <a:buSzPts val="1500"/>
              <a:buFont typeface="Roboto Slab"/>
              <a:buChar char="●"/>
            </a:pPr>
            <a:r>
              <a:rPr b="1" lang="ar" sz="1500">
                <a:solidFill>
                  <a:schemeClr val="dk2"/>
                </a:solidFill>
                <a:latin typeface="Roboto Slab"/>
                <a:ea typeface="Roboto Slab"/>
                <a:cs typeface="Roboto Slab"/>
                <a:sym typeface="Roboto Slab"/>
              </a:rPr>
              <a:t>Microcontroller (arduino uno)</a:t>
            </a:r>
            <a:endParaRPr b="1" sz="1500">
              <a:solidFill>
                <a:schemeClr val="dk2"/>
              </a:solidFill>
              <a:latin typeface="Roboto Slab"/>
              <a:ea typeface="Roboto Slab"/>
              <a:cs typeface="Roboto Slab"/>
              <a:sym typeface="Roboto Slab"/>
            </a:endParaRPr>
          </a:p>
          <a:p>
            <a:pPr indent="-323850" lvl="0" marL="457200" rtl="0" algn="l">
              <a:lnSpc>
                <a:spcPct val="115000"/>
              </a:lnSpc>
              <a:spcBef>
                <a:spcPts val="0"/>
              </a:spcBef>
              <a:spcAft>
                <a:spcPts val="0"/>
              </a:spcAft>
              <a:buClr>
                <a:schemeClr val="dk2"/>
              </a:buClr>
              <a:buSzPts val="1500"/>
              <a:buFont typeface="Roboto Slab"/>
              <a:buChar char="●"/>
            </a:pPr>
            <a:r>
              <a:rPr b="1" lang="ar" sz="1500">
                <a:solidFill>
                  <a:schemeClr val="dk2"/>
                </a:solidFill>
                <a:latin typeface="Roboto Slab"/>
                <a:ea typeface="Roboto Slab"/>
                <a:cs typeface="Roboto Slab"/>
                <a:sym typeface="Roboto Slab"/>
              </a:rPr>
              <a:t>Keypad</a:t>
            </a:r>
            <a:endParaRPr b="1" sz="1500">
              <a:solidFill>
                <a:schemeClr val="dk2"/>
              </a:solidFill>
              <a:latin typeface="Roboto Slab"/>
              <a:ea typeface="Roboto Slab"/>
              <a:cs typeface="Roboto Slab"/>
              <a:sym typeface="Roboto Slab"/>
            </a:endParaRPr>
          </a:p>
          <a:p>
            <a:pPr indent="-323850" lvl="0" marL="457200" rtl="0" algn="l">
              <a:lnSpc>
                <a:spcPct val="115000"/>
              </a:lnSpc>
              <a:spcBef>
                <a:spcPts val="0"/>
              </a:spcBef>
              <a:spcAft>
                <a:spcPts val="0"/>
              </a:spcAft>
              <a:buClr>
                <a:schemeClr val="dk2"/>
              </a:buClr>
              <a:buSzPts val="1500"/>
              <a:buFont typeface="Roboto Slab"/>
              <a:buChar char="●"/>
            </a:pPr>
            <a:r>
              <a:rPr b="1" lang="ar" sz="1500">
                <a:solidFill>
                  <a:schemeClr val="dk2"/>
                </a:solidFill>
                <a:latin typeface="Roboto Slab"/>
                <a:ea typeface="Roboto Slab"/>
                <a:cs typeface="Roboto Slab"/>
                <a:sym typeface="Roboto Slab"/>
              </a:rPr>
              <a:t>Lcd</a:t>
            </a:r>
            <a:endParaRPr b="1" sz="1500">
              <a:solidFill>
                <a:schemeClr val="dk2"/>
              </a:solidFill>
              <a:latin typeface="Roboto Slab"/>
              <a:ea typeface="Roboto Slab"/>
              <a:cs typeface="Roboto Slab"/>
              <a:sym typeface="Roboto Slab"/>
            </a:endParaRPr>
          </a:p>
          <a:p>
            <a:pPr indent="-323850" lvl="0" marL="457200" rtl="0" algn="l">
              <a:lnSpc>
                <a:spcPct val="115000"/>
              </a:lnSpc>
              <a:spcBef>
                <a:spcPts val="0"/>
              </a:spcBef>
              <a:spcAft>
                <a:spcPts val="0"/>
              </a:spcAft>
              <a:buClr>
                <a:schemeClr val="dk2"/>
              </a:buClr>
              <a:buSzPts val="1500"/>
              <a:buFont typeface="Roboto Slab"/>
              <a:buChar char="●"/>
            </a:pPr>
            <a:r>
              <a:rPr b="1" lang="ar" sz="1500">
                <a:solidFill>
                  <a:schemeClr val="dk2"/>
                </a:solidFill>
                <a:latin typeface="Roboto Slab"/>
                <a:ea typeface="Roboto Slab"/>
                <a:cs typeface="Roboto Slab"/>
                <a:sym typeface="Roboto Slab"/>
              </a:rPr>
              <a:t>I2c</a:t>
            </a:r>
            <a:endParaRPr b="1" sz="1500">
              <a:solidFill>
                <a:schemeClr val="dk2"/>
              </a:solidFill>
              <a:latin typeface="Roboto Slab"/>
              <a:ea typeface="Roboto Slab"/>
              <a:cs typeface="Roboto Slab"/>
              <a:sym typeface="Roboto Slab"/>
            </a:endParaRPr>
          </a:p>
          <a:p>
            <a:pPr indent="-323850" lvl="0" marL="457200" rtl="0" algn="l">
              <a:lnSpc>
                <a:spcPct val="115000"/>
              </a:lnSpc>
              <a:spcBef>
                <a:spcPts val="0"/>
              </a:spcBef>
              <a:spcAft>
                <a:spcPts val="0"/>
              </a:spcAft>
              <a:buClr>
                <a:schemeClr val="dk2"/>
              </a:buClr>
              <a:buSzPts val="1500"/>
              <a:buFont typeface="Roboto Slab"/>
              <a:buChar char="●"/>
            </a:pPr>
            <a:r>
              <a:rPr b="1" lang="ar" sz="1500">
                <a:solidFill>
                  <a:schemeClr val="dk2"/>
                </a:solidFill>
                <a:latin typeface="Roboto Slab"/>
                <a:ea typeface="Roboto Slab"/>
                <a:cs typeface="Roboto Slab"/>
                <a:sym typeface="Roboto Slab"/>
              </a:rPr>
              <a:t>RFID reader</a:t>
            </a:r>
            <a:endParaRPr b="1" sz="1500">
              <a:solidFill>
                <a:schemeClr val="dk2"/>
              </a:solidFill>
              <a:latin typeface="Roboto Slab"/>
              <a:ea typeface="Roboto Slab"/>
              <a:cs typeface="Roboto Slab"/>
              <a:sym typeface="Roboto Slab"/>
            </a:endParaRPr>
          </a:p>
          <a:p>
            <a:pPr indent="-323850" lvl="0" marL="457200" rtl="0" algn="l">
              <a:lnSpc>
                <a:spcPct val="115000"/>
              </a:lnSpc>
              <a:spcBef>
                <a:spcPts val="0"/>
              </a:spcBef>
              <a:spcAft>
                <a:spcPts val="0"/>
              </a:spcAft>
              <a:buClr>
                <a:schemeClr val="dk2"/>
              </a:buClr>
              <a:buSzPts val="1500"/>
              <a:buFont typeface="Roboto Slab"/>
              <a:buChar char="●"/>
            </a:pPr>
            <a:r>
              <a:rPr b="1" lang="ar" sz="1500">
                <a:solidFill>
                  <a:schemeClr val="dk2"/>
                </a:solidFill>
                <a:latin typeface="Roboto Slab"/>
                <a:ea typeface="Roboto Slab"/>
                <a:cs typeface="Roboto Slab"/>
                <a:sym typeface="Roboto Slab"/>
              </a:rPr>
              <a:t>Card</a:t>
            </a:r>
            <a:endParaRPr b="1" sz="1500">
              <a:solidFill>
                <a:schemeClr val="dk2"/>
              </a:solidFill>
              <a:latin typeface="Roboto Slab"/>
              <a:ea typeface="Roboto Slab"/>
              <a:cs typeface="Roboto Slab"/>
              <a:sym typeface="Roboto Slab"/>
            </a:endParaRPr>
          </a:p>
          <a:p>
            <a:pPr indent="0" lvl="0" marL="0" rtl="0" algn="l">
              <a:spcBef>
                <a:spcPts val="120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CEFF1"/>
        </a:solidFill>
      </p:bgPr>
    </p:bg>
    <p:spTree>
      <p:nvGrpSpPr>
        <p:cNvPr id="101" name="Shape 101"/>
        <p:cNvGrpSpPr/>
        <p:nvPr/>
      </p:nvGrpSpPr>
      <p:grpSpPr>
        <a:xfrm>
          <a:off x="0" y="0"/>
          <a:ext cx="0" cy="0"/>
          <a:chOff x="0" y="0"/>
          <a:chExt cx="0" cy="0"/>
        </a:xfrm>
      </p:grpSpPr>
      <p:sp>
        <p:nvSpPr>
          <p:cNvPr id="102" name="Google Shape;102;p19"/>
          <p:cNvSpPr txBox="1"/>
          <p:nvPr>
            <p:ph type="title"/>
          </p:nvPr>
        </p:nvSpPr>
        <p:spPr>
          <a:xfrm>
            <a:off x="157775" y="0"/>
            <a:ext cx="8453700" cy="1136100"/>
          </a:xfrm>
          <a:prstGeom prst="rect">
            <a:avLst/>
          </a:prstGeom>
        </p:spPr>
        <p:txBody>
          <a:bodyPr anchorCtr="0" anchor="t" bIns="91425" lIns="91425" spcFirstLastPara="1" rIns="91425" wrap="square" tIns="91425">
            <a:normAutofit fontScale="90000"/>
          </a:bodyPr>
          <a:lstStyle/>
          <a:p>
            <a:pPr indent="0" lvl="0" marL="0" rtl="0" algn="l">
              <a:lnSpc>
                <a:spcPct val="85000"/>
              </a:lnSpc>
              <a:spcBef>
                <a:spcPts val="0"/>
              </a:spcBef>
              <a:spcAft>
                <a:spcPts val="0"/>
              </a:spcAft>
              <a:buNone/>
            </a:pPr>
            <a:r>
              <a:rPr b="1" lang="ar" sz="3042">
                <a:solidFill>
                  <a:schemeClr val="dk2"/>
                </a:solidFill>
                <a:latin typeface="Roboto Slab"/>
                <a:ea typeface="Roboto Slab"/>
                <a:cs typeface="Roboto Slab"/>
                <a:sym typeface="Roboto Slab"/>
              </a:rPr>
              <a:t>System Units cont</a:t>
            </a:r>
            <a:endParaRPr b="1" sz="2708">
              <a:solidFill>
                <a:schemeClr val="dk2"/>
              </a:solidFill>
              <a:latin typeface="Roboto Slab"/>
              <a:ea typeface="Roboto Slab"/>
              <a:cs typeface="Roboto Slab"/>
              <a:sym typeface="Roboto Slab"/>
            </a:endParaRPr>
          </a:p>
          <a:p>
            <a:pPr indent="0" lvl="0" marL="0" rtl="0" algn="l">
              <a:lnSpc>
                <a:spcPct val="85000"/>
              </a:lnSpc>
              <a:spcBef>
                <a:spcPts val="0"/>
              </a:spcBef>
              <a:spcAft>
                <a:spcPts val="0"/>
              </a:spcAft>
              <a:buNone/>
            </a:pPr>
            <a:r>
              <a:t/>
            </a:r>
            <a:endParaRPr b="1" sz="2708">
              <a:solidFill>
                <a:schemeClr val="dk2"/>
              </a:solidFill>
              <a:latin typeface="Roboto Slab"/>
              <a:ea typeface="Roboto Slab"/>
              <a:cs typeface="Roboto Slab"/>
              <a:sym typeface="Roboto Slab"/>
            </a:endParaRPr>
          </a:p>
          <a:p>
            <a:pPr indent="0" lvl="0" marL="0" rtl="0" algn="l">
              <a:lnSpc>
                <a:spcPct val="85000"/>
              </a:lnSpc>
              <a:spcBef>
                <a:spcPts val="0"/>
              </a:spcBef>
              <a:spcAft>
                <a:spcPts val="0"/>
              </a:spcAft>
              <a:buNone/>
            </a:pPr>
            <a:r>
              <a:rPr b="1" lang="ar" sz="2486">
                <a:solidFill>
                  <a:schemeClr val="accent5"/>
                </a:solidFill>
                <a:latin typeface="Roboto Slab"/>
                <a:ea typeface="Roboto Slab"/>
                <a:cs typeface="Roboto Slab"/>
                <a:sym typeface="Roboto Slab"/>
              </a:rPr>
              <a:t>Parking Unit</a:t>
            </a:r>
            <a:endParaRPr b="1" sz="2486">
              <a:solidFill>
                <a:schemeClr val="accent5"/>
              </a:solidFill>
              <a:latin typeface="Roboto Slab"/>
              <a:ea typeface="Roboto Slab"/>
              <a:cs typeface="Roboto Slab"/>
              <a:sym typeface="Roboto Slab"/>
            </a:endParaRPr>
          </a:p>
          <a:p>
            <a:pPr indent="0" lvl="0" marL="0" rtl="0" algn="l">
              <a:lnSpc>
                <a:spcPct val="85000"/>
              </a:lnSpc>
              <a:spcBef>
                <a:spcPts val="0"/>
              </a:spcBef>
              <a:spcAft>
                <a:spcPts val="0"/>
              </a:spcAft>
              <a:buClr>
                <a:schemeClr val="dk1"/>
              </a:buClr>
              <a:buSzPct val="36157"/>
              <a:buFont typeface="Arial"/>
              <a:buNone/>
            </a:pPr>
            <a:r>
              <a:t/>
            </a:r>
            <a:endParaRPr b="1" sz="3042">
              <a:solidFill>
                <a:schemeClr val="dk2"/>
              </a:solidFill>
              <a:latin typeface="Roboto Slab"/>
              <a:ea typeface="Roboto Slab"/>
              <a:cs typeface="Roboto Slab"/>
              <a:sym typeface="Roboto Slab"/>
            </a:endParaRPr>
          </a:p>
        </p:txBody>
      </p:sp>
      <p:sp>
        <p:nvSpPr>
          <p:cNvPr id="103" name="Google Shape;103;p19"/>
          <p:cNvSpPr txBox="1"/>
          <p:nvPr>
            <p:ph idx="1" type="body"/>
          </p:nvPr>
        </p:nvSpPr>
        <p:spPr>
          <a:xfrm>
            <a:off x="311700" y="1136000"/>
            <a:ext cx="8520600" cy="3897000"/>
          </a:xfrm>
          <a:prstGeom prst="rect">
            <a:avLst/>
          </a:prstGeom>
        </p:spPr>
        <p:txBody>
          <a:bodyPr anchorCtr="0" anchor="t" bIns="91425" lIns="91425" spcFirstLastPara="1" rIns="91425" wrap="square" tIns="91425">
            <a:normAutofit/>
          </a:bodyPr>
          <a:lstStyle/>
          <a:p>
            <a:pPr indent="0" lvl="0" marL="0" rtl="0" algn="l">
              <a:lnSpc>
                <a:spcPct val="95000"/>
              </a:lnSpc>
              <a:spcBef>
                <a:spcPts val="0"/>
              </a:spcBef>
              <a:spcAft>
                <a:spcPts val="0"/>
              </a:spcAft>
              <a:buSzPts val="852"/>
              <a:buNone/>
            </a:pPr>
            <a:r>
              <a:rPr b="1" lang="ar" sz="1720">
                <a:latin typeface="Roboto Slab"/>
                <a:ea typeface="Roboto Slab"/>
                <a:cs typeface="Roboto Slab"/>
                <a:sym typeface="Roboto Slab"/>
              </a:rPr>
              <a:t>This unit Consists of two car parks, right and left,each </a:t>
            </a:r>
            <a:r>
              <a:rPr b="1" lang="ar" sz="1720">
                <a:latin typeface="Roboto Slab"/>
                <a:ea typeface="Roboto Slab"/>
                <a:cs typeface="Roboto Slab"/>
                <a:sym typeface="Roboto Slab"/>
              </a:rPr>
              <a:t>one </a:t>
            </a:r>
            <a:r>
              <a:rPr b="1" lang="ar" sz="1720">
                <a:latin typeface="Roboto Slab"/>
                <a:ea typeface="Roboto Slab"/>
                <a:cs typeface="Roboto Slab"/>
                <a:sym typeface="Roboto Slab"/>
              </a:rPr>
              <a:t>fits two cars, </a:t>
            </a:r>
            <a:r>
              <a:rPr b="1" lang="ar" sz="1720">
                <a:latin typeface="Roboto Slab"/>
                <a:ea typeface="Roboto Slab"/>
                <a:cs typeface="Roboto Slab"/>
                <a:sym typeface="Roboto Slab"/>
              </a:rPr>
              <a:t>There is a counter next to each car park showing the number of empty slots.</a:t>
            </a:r>
            <a:endParaRPr b="1" sz="1720">
              <a:latin typeface="Roboto Slab"/>
              <a:ea typeface="Roboto Slab"/>
              <a:cs typeface="Roboto Slab"/>
              <a:sym typeface="Roboto Slab"/>
            </a:endParaRPr>
          </a:p>
          <a:p>
            <a:pPr indent="0" lvl="0" marL="0" rtl="0" algn="l">
              <a:lnSpc>
                <a:spcPct val="95000"/>
              </a:lnSpc>
              <a:spcBef>
                <a:spcPts val="1200"/>
              </a:spcBef>
              <a:spcAft>
                <a:spcPts val="0"/>
              </a:spcAft>
              <a:buSzPts val="852"/>
              <a:buNone/>
            </a:pPr>
            <a:r>
              <a:rPr b="1" lang="ar" sz="1926">
                <a:solidFill>
                  <a:schemeClr val="accent5"/>
                </a:solidFill>
                <a:latin typeface="Roboto Slab"/>
                <a:ea typeface="Roboto Slab"/>
                <a:cs typeface="Roboto Slab"/>
                <a:sym typeface="Roboto Slab"/>
              </a:rPr>
              <a:t>This unit consist of:</a:t>
            </a:r>
            <a:endParaRPr b="1" sz="1926">
              <a:solidFill>
                <a:schemeClr val="accent5"/>
              </a:solidFill>
              <a:latin typeface="Roboto Slab"/>
              <a:ea typeface="Roboto Slab"/>
              <a:cs typeface="Roboto Slab"/>
              <a:sym typeface="Roboto Slab"/>
            </a:endParaRPr>
          </a:p>
          <a:p>
            <a:pPr indent="-336844" lvl="0" marL="457200" rtl="0" algn="l">
              <a:lnSpc>
                <a:spcPct val="95000"/>
              </a:lnSpc>
              <a:spcBef>
                <a:spcPts val="1200"/>
              </a:spcBef>
              <a:spcAft>
                <a:spcPts val="0"/>
              </a:spcAft>
              <a:buSzPts val="1705"/>
              <a:buFont typeface="Roboto Slab"/>
              <a:buChar char="●"/>
            </a:pPr>
            <a:r>
              <a:rPr b="1" lang="ar" sz="1704">
                <a:latin typeface="Roboto Slab"/>
                <a:ea typeface="Roboto Slab"/>
                <a:cs typeface="Roboto Slab"/>
                <a:sym typeface="Roboto Slab"/>
              </a:rPr>
              <a:t>Microcontroller (arduino mega)</a:t>
            </a:r>
            <a:endParaRPr b="1" sz="1704">
              <a:latin typeface="Roboto Slab"/>
              <a:ea typeface="Roboto Slab"/>
              <a:cs typeface="Roboto Slab"/>
              <a:sym typeface="Roboto Slab"/>
            </a:endParaRPr>
          </a:p>
          <a:p>
            <a:pPr indent="-336844" lvl="0" marL="457200" rtl="0" algn="l">
              <a:lnSpc>
                <a:spcPct val="95000"/>
              </a:lnSpc>
              <a:spcBef>
                <a:spcPts val="0"/>
              </a:spcBef>
              <a:spcAft>
                <a:spcPts val="0"/>
              </a:spcAft>
              <a:buSzPts val="1705"/>
              <a:buFont typeface="Roboto Slab"/>
              <a:buChar char="●"/>
            </a:pPr>
            <a:r>
              <a:rPr b="1" lang="ar" sz="1704">
                <a:latin typeface="Roboto Slab"/>
                <a:ea typeface="Roboto Slab"/>
                <a:cs typeface="Roboto Slab"/>
                <a:sym typeface="Roboto Slab"/>
              </a:rPr>
              <a:t>Lcd</a:t>
            </a:r>
            <a:endParaRPr b="1" sz="1704">
              <a:latin typeface="Roboto Slab"/>
              <a:ea typeface="Roboto Slab"/>
              <a:cs typeface="Roboto Slab"/>
              <a:sym typeface="Roboto Slab"/>
            </a:endParaRPr>
          </a:p>
          <a:p>
            <a:pPr indent="-336844" lvl="0" marL="457200" rtl="0" algn="l">
              <a:lnSpc>
                <a:spcPct val="95000"/>
              </a:lnSpc>
              <a:spcBef>
                <a:spcPts val="0"/>
              </a:spcBef>
              <a:spcAft>
                <a:spcPts val="0"/>
              </a:spcAft>
              <a:buSzPts val="1705"/>
              <a:buFont typeface="Roboto Slab"/>
              <a:buChar char="●"/>
            </a:pPr>
            <a:r>
              <a:rPr b="1" lang="ar" sz="1704">
                <a:latin typeface="Roboto Slab"/>
                <a:ea typeface="Roboto Slab"/>
                <a:cs typeface="Roboto Slab"/>
                <a:sym typeface="Roboto Slab"/>
              </a:rPr>
              <a:t>servo motor</a:t>
            </a:r>
            <a:endParaRPr b="1" sz="1704">
              <a:latin typeface="Roboto Slab"/>
              <a:ea typeface="Roboto Slab"/>
              <a:cs typeface="Roboto Slab"/>
              <a:sym typeface="Roboto Slab"/>
            </a:endParaRPr>
          </a:p>
          <a:p>
            <a:pPr indent="-336844" lvl="0" marL="457200" rtl="0" algn="l">
              <a:lnSpc>
                <a:spcPct val="95000"/>
              </a:lnSpc>
              <a:spcBef>
                <a:spcPts val="0"/>
              </a:spcBef>
              <a:spcAft>
                <a:spcPts val="0"/>
              </a:spcAft>
              <a:buSzPts val="1705"/>
              <a:buFont typeface="Roboto Slab"/>
              <a:buChar char="●"/>
            </a:pPr>
            <a:r>
              <a:rPr b="1" lang="ar" sz="1704">
                <a:latin typeface="Roboto Slab"/>
                <a:ea typeface="Roboto Slab"/>
                <a:cs typeface="Roboto Slab"/>
                <a:sym typeface="Roboto Slab"/>
              </a:rPr>
              <a:t>ultrasonic sensors</a:t>
            </a:r>
            <a:endParaRPr b="1" sz="1704">
              <a:latin typeface="Roboto Slab"/>
              <a:ea typeface="Roboto Slab"/>
              <a:cs typeface="Roboto Slab"/>
              <a:sym typeface="Roboto Slab"/>
            </a:endParaRPr>
          </a:p>
          <a:p>
            <a:pPr indent="-336844" lvl="0" marL="457200" rtl="0" algn="l">
              <a:lnSpc>
                <a:spcPct val="95000"/>
              </a:lnSpc>
              <a:spcBef>
                <a:spcPts val="0"/>
              </a:spcBef>
              <a:spcAft>
                <a:spcPts val="0"/>
              </a:spcAft>
              <a:buSzPts val="1705"/>
              <a:buFont typeface="Roboto Slab"/>
              <a:buChar char="●"/>
            </a:pPr>
            <a:r>
              <a:rPr b="1" lang="ar" sz="1704">
                <a:latin typeface="Roboto Slab"/>
                <a:ea typeface="Roboto Slab"/>
                <a:cs typeface="Roboto Slab"/>
                <a:sym typeface="Roboto Slab"/>
              </a:rPr>
              <a:t>RFID reader</a:t>
            </a:r>
            <a:endParaRPr b="1" sz="1704">
              <a:latin typeface="Roboto Slab"/>
              <a:ea typeface="Roboto Slab"/>
              <a:cs typeface="Roboto Slab"/>
              <a:sym typeface="Roboto Slab"/>
            </a:endParaRPr>
          </a:p>
          <a:p>
            <a:pPr indent="-336844" lvl="0" marL="457200" rtl="0" algn="l">
              <a:lnSpc>
                <a:spcPct val="95000"/>
              </a:lnSpc>
              <a:spcBef>
                <a:spcPts val="0"/>
              </a:spcBef>
              <a:spcAft>
                <a:spcPts val="0"/>
              </a:spcAft>
              <a:buSzPts val="1705"/>
              <a:buFont typeface="Roboto Slab"/>
              <a:buChar char="●"/>
            </a:pPr>
            <a:r>
              <a:rPr b="1" lang="ar" sz="1704">
                <a:latin typeface="Roboto Slab"/>
                <a:ea typeface="Roboto Slab"/>
                <a:cs typeface="Roboto Slab"/>
                <a:sym typeface="Roboto Slab"/>
              </a:rPr>
              <a:t>Card</a:t>
            </a:r>
            <a:endParaRPr b="1" sz="1704">
              <a:latin typeface="Roboto Slab"/>
              <a:ea typeface="Roboto Slab"/>
              <a:cs typeface="Roboto Slab"/>
              <a:sym typeface="Roboto Slab"/>
            </a:endParaRPr>
          </a:p>
          <a:p>
            <a:pPr indent="-336844" lvl="0" marL="457200" rtl="0" algn="l">
              <a:lnSpc>
                <a:spcPct val="95000"/>
              </a:lnSpc>
              <a:spcBef>
                <a:spcPts val="0"/>
              </a:spcBef>
              <a:spcAft>
                <a:spcPts val="0"/>
              </a:spcAft>
              <a:buSzPts val="1705"/>
              <a:buFont typeface="Roboto Slab"/>
              <a:buChar char="●"/>
            </a:pPr>
            <a:r>
              <a:rPr b="1" lang="ar" sz="1704">
                <a:latin typeface="Roboto Slab"/>
                <a:ea typeface="Roboto Slab"/>
                <a:cs typeface="Roboto Slab"/>
                <a:sym typeface="Roboto Slab"/>
              </a:rPr>
              <a:t>Leds</a:t>
            </a:r>
            <a:endParaRPr b="1" sz="1704">
              <a:latin typeface="Roboto Slab"/>
              <a:ea typeface="Roboto Slab"/>
              <a:cs typeface="Roboto Slab"/>
              <a:sym typeface="Roboto Slab"/>
            </a:endParaRPr>
          </a:p>
          <a:p>
            <a:pPr indent="-336844" lvl="0" marL="457200" rtl="0" algn="l">
              <a:lnSpc>
                <a:spcPct val="95000"/>
              </a:lnSpc>
              <a:spcBef>
                <a:spcPts val="0"/>
              </a:spcBef>
              <a:spcAft>
                <a:spcPts val="0"/>
              </a:spcAft>
              <a:buSzPts val="1705"/>
              <a:buFont typeface="Roboto Slab"/>
              <a:buChar char="●"/>
            </a:pPr>
            <a:r>
              <a:rPr b="1" lang="ar" sz="1704">
                <a:latin typeface="Roboto Slab"/>
                <a:ea typeface="Roboto Slab"/>
                <a:cs typeface="Roboto Slab"/>
                <a:sym typeface="Roboto Slab"/>
              </a:rPr>
              <a:t>7-Segment  display</a:t>
            </a:r>
            <a:endParaRPr b="1" sz="1704">
              <a:latin typeface="Roboto Slab"/>
              <a:ea typeface="Roboto Slab"/>
              <a:cs typeface="Roboto Slab"/>
              <a:sym typeface="Roboto Slab"/>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CEFF1"/>
        </a:solidFill>
      </p:bgPr>
    </p:bg>
    <p:spTree>
      <p:nvGrpSpPr>
        <p:cNvPr id="107" name="Shape 107"/>
        <p:cNvGrpSpPr/>
        <p:nvPr/>
      </p:nvGrpSpPr>
      <p:grpSpPr>
        <a:xfrm>
          <a:off x="0" y="0"/>
          <a:ext cx="0" cy="0"/>
          <a:chOff x="0" y="0"/>
          <a:chExt cx="0" cy="0"/>
        </a:xfrm>
      </p:grpSpPr>
      <p:sp>
        <p:nvSpPr>
          <p:cNvPr id="108" name="Google Shape;108;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lnSpc>
                <a:spcPct val="115000"/>
              </a:lnSpc>
              <a:spcBef>
                <a:spcPts val="0"/>
              </a:spcBef>
              <a:spcAft>
                <a:spcPts val="0"/>
              </a:spcAft>
              <a:buClr>
                <a:schemeClr val="dk1"/>
              </a:buClr>
              <a:buSzPct val="40740"/>
              <a:buFont typeface="Arial"/>
              <a:buNone/>
            </a:pPr>
            <a:r>
              <a:t/>
            </a:r>
            <a:endParaRPr b="1" sz="2700">
              <a:solidFill>
                <a:srgbClr val="3F3F3F"/>
              </a:solidFill>
              <a:latin typeface="Calibri"/>
              <a:ea typeface="Calibri"/>
              <a:cs typeface="Calibri"/>
              <a:sym typeface="Calibri"/>
            </a:endParaRPr>
          </a:p>
          <a:p>
            <a:pPr indent="0" lvl="0" marL="0" rtl="0" algn="l">
              <a:spcBef>
                <a:spcPts val="1200"/>
              </a:spcBef>
              <a:spcAft>
                <a:spcPts val="0"/>
              </a:spcAft>
              <a:buNone/>
            </a:pPr>
            <a:r>
              <a:rPr lang="ar" sz="1600"/>
              <a:t> </a:t>
            </a:r>
            <a:r>
              <a:rPr b="1" lang="ar" sz="2155">
                <a:solidFill>
                  <a:schemeClr val="accent5"/>
                </a:solidFill>
                <a:latin typeface="Roboto Slab"/>
                <a:ea typeface="Roboto Slab"/>
                <a:cs typeface="Roboto Slab"/>
                <a:sym typeface="Roboto Slab"/>
              </a:rPr>
              <a:t>Car detection</a:t>
            </a:r>
            <a:endParaRPr b="1" sz="2155">
              <a:solidFill>
                <a:schemeClr val="accent5"/>
              </a:solidFill>
              <a:latin typeface="Roboto Slab"/>
              <a:ea typeface="Roboto Slab"/>
              <a:cs typeface="Roboto Slab"/>
              <a:sym typeface="Roboto Slab"/>
            </a:endParaRPr>
          </a:p>
          <a:p>
            <a:pPr indent="0" lvl="0" marL="0" rtl="0" algn="l">
              <a:spcBef>
                <a:spcPts val="0"/>
              </a:spcBef>
              <a:spcAft>
                <a:spcPts val="0"/>
              </a:spcAft>
              <a:buClr>
                <a:schemeClr val="dk1"/>
              </a:buClr>
              <a:buSzPct val="68750"/>
              <a:buFont typeface="Arial"/>
              <a:buNone/>
            </a:pPr>
            <a:r>
              <a:t/>
            </a:r>
            <a:endParaRPr sz="1600"/>
          </a:p>
        </p:txBody>
      </p:sp>
      <p:sp>
        <p:nvSpPr>
          <p:cNvPr id="109" name="Google Shape;109;p20"/>
          <p:cNvSpPr txBox="1"/>
          <p:nvPr>
            <p:ph idx="1" type="body"/>
          </p:nvPr>
        </p:nvSpPr>
        <p:spPr>
          <a:xfrm>
            <a:off x="311700" y="1514650"/>
            <a:ext cx="4374300" cy="3439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ar">
                <a:latin typeface="Roboto Slab"/>
                <a:ea typeface="Roboto Slab"/>
                <a:cs typeface="Roboto Slab"/>
                <a:sym typeface="Roboto Slab"/>
              </a:rPr>
              <a:t>The presence of a car or not in each slot is checked by using the ultrasonic sensor.</a:t>
            </a:r>
            <a:endParaRPr b="1">
              <a:latin typeface="Roboto Slab"/>
              <a:ea typeface="Roboto Slab"/>
              <a:cs typeface="Roboto Slab"/>
              <a:sym typeface="Roboto Slab"/>
            </a:endParaRPr>
          </a:p>
          <a:p>
            <a:pPr indent="0" lvl="0" marL="0" rtl="0" algn="l">
              <a:spcBef>
                <a:spcPts val="1200"/>
              </a:spcBef>
              <a:spcAft>
                <a:spcPts val="1200"/>
              </a:spcAft>
              <a:buNone/>
            </a:pPr>
            <a:r>
              <a:t/>
            </a:r>
            <a:endParaRPr/>
          </a:p>
        </p:txBody>
      </p:sp>
      <p:pic>
        <p:nvPicPr>
          <p:cNvPr id="110" name="Google Shape;110;p20"/>
          <p:cNvPicPr preferRelativeResize="0"/>
          <p:nvPr/>
        </p:nvPicPr>
        <p:blipFill>
          <a:blip r:embed="rId3">
            <a:alphaModFix/>
          </a:blip>
          <a:stretch>
            <a:fillRect/>
          </a:stretch>
        </p:blipFill>
        <p:spPr>
          <a:xfrm>
            <a:off x="4921379" y="1207075"/>
            <a:ext cx="3910921" cy="34395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CEFF1"/>
        </a:solidFill>
      </p:bgPr>
    </p:bg>
    <p:spTree>
      <p:nvGrpSpPr>
        <p:cNvPr id="114" name="Shape 114"/>
        <p:cNvGrpSpPr/>
        <p:nvPr/>
      </p:nvGrpSpPr>
      <p:grpSpPr>
        <a:xfrm>
          <a:off x="0" y="0"/>
          <a:ext cx="0" cy="0"/>
          <a:chOff x="0" y="0"/>
          <a:chExt cx="0" cy="0"/>
        </a:xfrm>
      </p:grpSpPr>
      <p:sp>
        <p:nvSpPr>
          <p:cNvPr id="115" name="Google Shape;115;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lnSpc>
                <a:spcPct val="115000"/>
              </a:lnSpc>
              <a:spcBef>
                <a:spcPts val="0"/>
              </a:spcBef>
              <a:spcAft>
                <a:spcPts val="0"/>
              </a:spcAft>
              <a:buClr>
                <a:schemeClr val="dk1"/>
              </a:buClr>
              <a:buSzPct val="42489"/>
              <a:buFont typeface="Arial"/>
              <a:buNone/>
            </a:pPr>
            <a:r>
              <a:t/>
            </a:r>
            <a:endParaRPr b="1" sz="2588">
              <a:solidFill>
                <a:srgbClr val="3F3F3F"/>
              </a:solidFill>
            </a:endParaRPr>
          </a:p>
          <a:p>
            <a:pPr indent="0" lvl="0" marL="0" rtl="0" algn="l">
              <a:spcBef>
                <a:spcPts val="1200"/>
              </a:spcBef>
              <a:spcAft>
                <a:spcPts val="0"/>
              </a:spcAft>
              <a:buNone/>
            </a:pPr>
            <a:r>
              <a:rPr lang="ar" sz="2155">
                <a:solidFill>
                  <a:schemeClr val="accent1"/>
                </a:solidFill>
              </a:rPr>
              <a:t> </a:t>
            </a:r>
            <a:r>
              <a:rPr b="1" lang="ar" sz="2155">
                <a:solidFill>
                  <a:schemeClr val="accent5"/>
                </a:solidFill>
                <a:latin typeface="Roboto Slab"/>
                <a:ea typeface="Roboto Slab"/>
                <a:cs typeface="Roboto Slab"/>
                <a:sym typeface="Roboto Slab"/>
              </a:rPr>
              <a:t>Automatic payment using Card and Automatic gate barriers for entry</a:t>
            </a:r>
            <a:r>
              <a:rPr lang="ar" sz="1600">
                <a:solidFill>
                  <a:schemeClr val="accent5"/>
                </a:solidFill>
                <a:latin typeface="Roboto Slab"/>
                <a:ea typeface="Roboto Slab"/>
                <a:cs typeface="Roboto Slab"/>
                <a:sym typeface="Roboto Slab"/>
              </a:rPr>
              <a:t> </a:t>
            </a:r>
            <a:endParaRPr sz="1600">
              <a:solidFill>
                <a:schemeClr val="accent5"/>
              </a:solidFill>
              <a:latin typeface="Roboto Slab"/>
              <a:ea typeface="Roboto Slab"/>
              <a:cs typeface="Roboto Slab"/>
              <a:sym typeface="Roboto Slab"/>
            </a:endParaRPr>
          </a:p>
          <a:p>
            <a:pPr indent="0" lvl="0" marL="0" rtl="0" algn="l">
              <a:spcBef>
                <a:spcPts val="0"/>
              </a:spcBef>
              <a:spcAft>
                <a:spcPts val="0"/>
              </a:spcAft>
              <a:buNone/>
            </a:pPr>
            <a:r>
              <a:t/>
            </a:r>
            <a:endParaRPr sz="2155">
              <a:solidFill>
                <a:schemeClr val="accent5"/>
              </a:solidFill>
              <a:latin typeface="Roboto Slab"/>
              <a:ea typeface="Roboto Slab"/>
              <a:cs typeface="Roboto Slab"/>
              <a:sym typeface="Roboto Slab"/>
            </a:endParaRPr>
          </a:p>
          <a:p>
            <a:pPr indent="0" lvl="0" marL="0" rtl="0" algn="l">
              <a:spcBef>
                <a:spcPts val="0"/>
              </a:spcBef>
              <a:spcAft>
                <a:spcPts val="0"/>
              </a:spcAft>
              <a:buClr>
                <a:schemeClr val="dk1"/>
              </a:buClr>
              <a:buSzPct val="51030"/>
              <a:buFont typeface="Arial"/>
              <a:buNone/>
            </a:pPr>
            <a:r>
              <a:t/>
            </a:r>
            <a:endParaRPr sz="2155">
              <a:solidFill>
                <a:schemeClr val="accent1"/>
              </a:solidFill>
            </a:endParaRPr>
          </a:p>
          <a:p>
            <a:pPr indent="0" lvl="0" marL="0" rtl="0" algn="l">
              <a:spcBef>
                <a:spcPts val="0"/>
              </a:spcBef>
              <a:spcAft>
                <a:spcPts val="0"/>
              </a:spcAft>
              <a:buNone/>
            </a:pPr>
            <a:r>
              <a:t/>
            </a:r>
            <a:endParaRPr/>
          </a:p>
        </p:txBody>
      </p:sp>
      <p:sp>
        <p:nvSpPr>
          <p:cNvPr id="116" name="Google Shape;116;p21"/>
          <p:cNvSpPr txBox="1"/>
          <p:nvPr>
            <p:ph idx="1" type="body"/>
          </p:nvPr>
        </p:nvSpPr>
        <p:spPr>
          <a:xfrm>
            <a:off x="223350" y="1514625"/>
            <a:ext cx="4525800" cy="33606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lang="ar" sz="2000">
                <a:solidFill>
                  <a:schemeClr val="dk1"/>
                </a:solidFill>
                <a:highlight>
                  <a:srgbClr val="E4E8EE"/>
                </a:highlight>
              </a:rPr>
              <a:t> </a:t>
            </a:r>
            <a:r>
              <a:rPr lang="ar" sz="1700">
                <a:solidFill>
                  <a:schemeClr val="dk1"/>
                </a:solidFill>
              </a:rPr>
              <a:t>I</a:t>
            </a:r>
            <a:r>
              <a:rPr lang="ar" sz="1700">
                <a:solidFill>
                  <a:schemeClr val="dk1"/>
                </a:solidFill>
                <a:latin typeface="Roboto Slab"/>
                <a:ea typeface="Roboto Slab"/>
                <a:cs typeface="Roboto Slab"/>
                <a:sym typeface="Roboto Slab"/>
              </a:rPr>
              <a:t>f the balance is sufficient (10nis or more),and there is an empty slot, an amount of money(10nis) is deducted from the balance stored in the card automatically and also the gate opens automatically.</a:t>
            </a:r>
            <a:endParaRPr sz="2600">
              <a:latin typeface="Roboto Slab"/>
              <a:ea typeface="Roboto Slab"/>
              <a:cs typeface="Roboto Slab"/>
              <a:sym typeface="Roboto Slab"/>
            </a:endParaRPr>
          </a:p>
        </p:txBody>
      </p:sp>
      <p:pic>
        <p:nvPicPr>
          <p:cNvPr id="117" name="Google Shape;117;p21"/>
          <p:cNvPicPr preferRelativeResize="0"/>
          <p:nvPr/>
        </p:nvPicPr>
        <p:blipFill>
          <a:blip r:embed="rId3">
            <a:alphaModFix/>
          </a:blip>
          <a:stretch>
            <a:fillRect/>
          </a:stretch>
        </p:blipFill>
        <p:spPr>
          <a:xfrm>
            <a:off x="4749150" y="1663625"/>
            <a:ext cx="4090051" cy="30625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