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</p:sldIdLst>
  <p:sldSz cx="42803763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19" d="100"/>
          <a:sy n="19" d="100"/>
        </p:scale>
        <p:origin x="442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282" y="4954765"/>
            <a:ext cx="36383199" cy="10540259"/>
          </a:xfrm>
        </p:spPr>
        <p:txBody>
          <a:bodyPr anchor="b"/>
          <a:lstStyle>
            <a:lvl1pPr algn="ctr">
              <a:defRPr sz="26488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10595"/>
            </a:lvl1pPr>
            <a:lvl2pPr marL="2018355" indent="0" algn="ctr">
              <a:buNone/>
              <a:defRPr sz="8829"/>
            </a:lvl2pPr>
            <a:lvl3pPr marL="4036710" indent="0" algn="ctr">
              <a:buNone/>
              <a:defRPr sz="7946"/>
            </a:lvl3pPr>
            <a:lvl4pPr marL="6055065" indent="0" algn="ctr">
              <a:buNone/>
              <a:defRPr sz="7063"/>
            </a:lvl4pPr>
            <a:lvl5pPr marL="8073420" indent="0" algn="ctr">
              <a:buNone/>
              <a:defRPr sz="7063"/>
            </a:lvl5pPr>
            <a:lvl6pPr marL="10091776" indent="0" algn="ctr">
              <a:buNone/>
              <a:defRPr sz="7063"/>
            </a:lvl6pPr>
            <a:lvl7pPr marL="12110131" indent="0" algn="ctr">
              <a:buNone/>
              <a:defRPr sz="7063"/>
            </a:lvl7pPr>
            <a:lvl8pPr marL="14128486" indent="0" algn="ctr">
              <a:buNone/>
              <a:defRPr sz="7063"/>
            </a:lvl8pPr>
            <a:lvl9pPr marL="16146841" indent="0" algn="ctr">
              <a:buNone/>
              <a:defRPr sz="7063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25/12/2019</a:t>
            </a:fld>
            <a:endParaRPr lang="en-A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180392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401314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31445" y="1611875"/>
            <a:ext cx="9229561" cy="25656844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2761" y="1611875"/>
            <a:ext cx="27153637" cy="25656844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1455713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128506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467" y="7547788"/>
            <a:ext cx="36918246" cy="12593645"/>
          </a:xfrm>
        </p:spPr>
        <p:txBody>
          <a:bodyPr anchor="b"/>
          <a:lstStyle>
            <a:lvl1pPr>
              <a:defRPr sz="26488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0467" y="20260574"/>
            <a:ext cx="36918246" cy="6622701"/>
          </a:xfrm>
        </p:spPr>
        <p:txBody>
          <a:bodyPr/>
          <a:lstStyle>
            <a:lvl1pPr marL="0" indent="0">
              <a:buNone/>
              <a:defRPr sz="10595">
                <a:solidFill>
                  <a:schemeClr val="tx1"/>
                </a:solidFill>
              </a:defRPr>
            </a:lvl1pPr>
            <a:lvl2pPr marL="2018355" indent="0">
              <a:buNone/>
              <a:defRPr sz="8829">
                <a:solidFill>
                  <a:schemeClr val="tx1">
                    <a:tint val="75000"/>
                  </a:schemeClr>
                </a:solidFill>
              </a:defRPr>
            </a:lvl2pPr>
            <a:lvl3pPr marL="4036710" indent="0">
              <a:buNone/>
              <a:defRPr sz="7946">
                <a:solidFill>
                  <a:schemeClr val="tx1">
                    <a:tint val="75000"/>
                  </a:schemeClr>
                </a:solidFill>
              </a:defRPr>
            </a:lvl3pPr>
            <a:lvl4pPr marL="6055065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4pPr>
            <a:lvl5pPr marL="8073420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5pPr>
            <a:lvl6pPr marL="1009177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6pPr>
            <a:lvl7pPr marL="1211013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7pPr>
            <a:lvl8pPr marL="1412848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8pPr>
            <a:lvl9pPr marL="1614684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166402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234996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1611882"/>
            <a:ext cx="36918246" cy="5851808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339" y="7421634"/>
            <a:ext cx="18107995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8339" y="11058863"/>
            <a:ext cx="18107995" cy="16265921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69408" y="7421634"/>
            <a:ext cx="18197174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69408" y="11058863"/>
            <a:ext cx="18197174" cy="16265921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100727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2678481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2249289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7174" y="4359077"/>
            <a:ext cx="21669405" cy="21515024"/>
          </a:xfrm>
        </p:spPr>
        <p:txBody>
          <a:bodyPr/>
          <a:lstStyle>
            <a:lvl1pPr>
              <a:defRPr sz="14127"/>
            </a:lvl1pPr>
            <a:lvl2pPr>
              <a:defRPr sz="12361"/>
            </a:lvl2pPr>
            <a:lvl3pPr>
              <a:defRPr sz="10595"/>
            </a:lvl3pPr>
            <a:lvl4pPr>
              <a:defRPr sz="8829"/>
            </a:lvl4pPr>
            <a:lvl5pPr>
              <a:defRPr sz="8829"/>
            </a:lvl5pPr>
            <a:lvl6pPr>
              <a:defRPr sz="8829"/>
            </a:lvl6pPr>
            <a:lvl7pPr>
              <a:defRPr sz="8829"/>
            </a:lvl7pPr>
            <a:lvl8pPr>
              <a:defRPr sz="8829"/>
            </a:lvl8pPr>
            <a:lvl9pPr>
              <a:defRPr sz="8829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383590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7174" y="4359077"/>
            <a:ext cx="21669405" cy="21515024"/>
          </a:xfrm>
        </p:spPr>
        <p:txBody>
          <a:bodyPr anchor="t"/>
          <a:lstStyle>
            <a:lvl1pPr marL="0" indent="0">
              <a:buNone/>
              <a:defRPr sz="14127"/>
            </a:lvl1pPr>
            <a:lvl2pPr marL="2018355" indent="0">
              <a:buNone/>
              <a:defRPr sz="12361"/>
            </a:lvl2pPr>
            <a:lvl3pPr marL="4036710" indent="0">
              <a:buNone/>
              <a:defRPr sz="10595"/>
            </a:lvl3pPr>
            <a:lvl4pPr marL="6055065" indent="0">
              <a:buNone/>
              <a:defRPr sz="8829"/>
            </a:lvl4pPr>
            <a:lvl5pPr marL="8073420" indent="0">
              <a:buNone/>
              <a:defRPr sz="8829"/>
            </a:lvl5pPr>
            <a:lvl6pPr marL="10091776" indent="0">
              <a:buNone/>
              <a:defRPr sz="8829"/>
            </a:lvl6pPr>
            <a:lvl7pPr marL="12110131" indent="0">
              <a:buNone/>
              <a:defRPr sz="8829"/>
            </a:lvl7pPr>
            <a:lvl8pPr marL="14128486" indent="0">
              <a:buNone/>
              <a:defRPr sz="8829"/>
            </a:lvl8pPr>
            <a:lvl9pPr marL="16146841" indent="0">
              <a:buNone/>
              <a:defRPr sz="8829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3980176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F7A0D-86D5-4993-8E78-8EB57797D298}" type="datetimeFigureOut">
              <a:rPr lang="en-AG" smtClean="0"/>
              <a:t>24/12/2019</a:t>
            </a:fld>
            <a:endParaRPr lang="en-A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3CBD1-C8B6-41B4-82B5-D3BAB3E67948}" type="slidenum">
              <a:rPr lang="en-AG" smtClean="0"/>
              <a:t>‹#›</a:t>
            </a:fld>
            <a:endParaRPr lang="en-AG"/>
          </a:p>
        </p:txBody>
      </p:sp>
    </p:spTree>
    <p:extLst>
      <p:ext uri="{BB962C8B-B14F-4D97-AF65-F5344CB8AC3E}">
        <p14:creationId xmlns:p14="http://schemas.microsoft.com/office/powerpoint/2010/main" val="1020754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emf"/><Relationship Id="rId3" Type="http://schemas.microsoft.com/office/2007/relationships/hdphoto" Target="../media/hdphoto1.wdp"/><Relationship Id="rId7" Type="http://schemas.openxmlformats.org/officeDocument/2006/relationships/image" Target="../media/image5.jp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image" Target="../media/image1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صورة 67">
            <a:extLst>
              <a:ext uri="{FF2B5EF4-FFF2-40B4-BE49-F238E27FC236}">
                <a16:creationId xmlns:a16="http://schemas.microsoft.com/office/drawing/2014/main" id="{FE641239-0673-45CE-97DF-210EAD960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-6000" contrast="-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9" y="39068"/>
            <a:ext cx="42752853" cy="30236145"/>
          </a:xfrm>
          <a:prstGeom prst="rect">
            <a:avLst/>
          </a:prstGeom>
          <a:noFill/>
          <a:effectLst>
            <a:outerShdw blurRad="1193800" dist="50800" dir="5400000" algn="ctr" rotWithShape="0">
              <a:srgbClr val="000000">
                <a:alpha val="71000"/>
              </a:srgbClr>
            </a:outerShdw>
            <a:softEdge rad="419100"/>
          </a:effectLst>
        </p:spPr>
      </p:pic>
      <p:sp>
        <p:nvSpPr>
          <p:cNvPr id="5" name="سداسي 4">
            <a:extLst>
              <a:ext uri="{FF2B5EF4-FFF2-40B4-BE49-F238E27FC236}">
                <a16:creationId xmlns:a16="http://schemas.microsoft.com/office/drawing/2014/main" id="{BEBA0C26-48A5-45D9-BD9B-29C28E0167B9}"/>
              </a:ext>
            </a:extLst>
          </p:cNvPr>
          <p:cNvSpPr/>
          <p:nvPr/>
        </p:nvSpPr>
        <p:spPr>
          <a:xfrm>
            <a:off x="7825000" y="20790712"/>
            <a:ext cx="9123070" cy="7606143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6" name="سداسي 5">
            <a:extLst>
              <a:ext uri="{FF2B5EF4-FFF2-40B4-BE49-F238E27FC236}">
                <a16:creationId xmlns:a16="http://schemas.microsoft.com/office/drawing/2014/main" id="{86983F8B-F31C-4B9A-82E2-673ADC9DE6F7}"/>
              </a:ext>
            </a:extLst>
          </p:cNvPr>
          <p:cNvSpPr/>
          <p:nvPr/>
        </p:nvSpPr>
        <p:spPr>
          <a:xfrm>
            <a:off x="7823829" y="13170713"/>
            <a:ext cx="9123070" cy="7606145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7" name="سداسي 6">
            <a:extLst>
              <a:ext uri="{FF2B5EF4-FFF2-40B4-BE49-F238E27FC236}">
                <a16:creationId xmlns:a16="http://schemas.microsoft.com/office/drawing/2014/main" id="{70609EA7-511E-45F5-B180-D01665FB5400}"/>
              </a:ext>
            </a:extLst>
          </p:cNvPr>
          <p:cNvSpPr/>
          <p:nvPr/>
        </p:nvSpPr>
        <p:spPr>
          <a:xfrm>
            <a:off x="602037" y="9374225"/>
            <a:ext cx="9123070" cy="7606146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8" name="سداسي 7">
            <a:extLst>
              <a:ext uri="{FF2B5EF4-FFF2-40B4-BE49-F238E27FC236}">
                <a16:creationId xmlns:a16="http://schemas.microsoft.com/office/drawing/2014/main" id="{408334AB-81A6-4878-BD3B-178B5A4FDE6E}"/>
              </a:ext>
            </a:extLst>
          </p:cNvPr>
          <p:cNvSpPr/>
          <p:nvPr/>
        </p:nvSpPr>
        <p:spPr>
          <a:xfrm>
            <a:off x="7833135" y="5571148"/>
            <a:ext cx="9123071" cy="7606146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11" name="سداسي 10">
            <a:extLst>
              <a:ext uri="{FF2B5EF4-FFF2-40B4-BE49-F238E27FC236}">
                <a16:creationId xmlns:a16="http://schemas.microsoft.com/office/drawing/2014/main" id="{A48F4DE9-8A63-4F8F-8EEC-5EB220CFFB9C}"/>
              </a:ext>
            </a:extLst>
          </p:cNvPr>
          <p:cNvSpPr/>
          <p:nvPr/>
        </p:nvSpPr>
        <p:spPr>
          <a:xfrm>
            <a:off x="602035" y="1768079"/>
            <a:ext cx="9123072" cy="7606146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14" name="سداسي 13">
            <a:extLst>
              <a:ext uri="{FF2B5EF4-FFF2-40B4-BE49-F238E27FC236}">
                <a16:creationId xmlns:a16="http://schemas.microsoft.com/office/drawing/2014/main" id="{216A1DC0-23C7-4B2A-81F5-6BF0D4F739C4}"/>
              </a:ext>
            </a:extLst>
          </p:cNvPr>
          <p:cNvSpPr/>
          <p:nvPr/>
        </p:nvSpPr>
        <p:spPr>
          <a:xfrm>
            <a:off x="602035" y="16994225"/>
            <a:ext cx="9123072" cy="7606144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15" name="سداسي 14">
            <a:extLst>
              <a:ext uri="{FF2B5EF4-FFF2-40B4-BE49-F238E27FC236}">
                <a16:creationId xmlns:a16="http://schemas.microsoft.com/office/drawing/2014/main" id="{51601D5C-21A8-433D-B344-B9C4010EE0A0}"/>
              </a:ext>
            </a:extLst>
          </p:cNvPr>
          <p:cNvSpPr/>
          <p:nvPr/>
        </p:nvSpPr>
        <p:spPr>
          <a:xfrm>
            <a:off x="25825311" y="5577734"/>
            <a:ext cx="9123071" cy="7606146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18" name="سداسي 17">
            <a:extLst>
              <a:ext uri="{FF2B5EF4-FFF2-40B4-BE49-F238E27FC236}">
                <a16:creationId xmlns:a16="http://schemas.microsoft.com/office/drawing/2014/main" id="{BCC47C5F-CDE0-4678-A565-0FADE48923A8}"/>
              </a:ext>
            </a:extLst>
          </p:cNvPr>
          <p:cNvSpPr/>
          <p:nvPr/>
        </p:nvSpPr>
        <p:spPr>
          <a:xfrm>
            <a:off x="25825310" y="13177294"/>
            <a:ext cx="9123071" cy="7606146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19" name="سداسي 18">
            <a:extLst>
              <a:ext uri="{FF2B5EF4-FFF2-40B4-BE49-F238E27FC236}">
                <a16:creationId xmlns:a16="http://schemas.microsoft.com/office/drawing/2014/main" id="{45182A49-AB7D-4D83-A420-2AA13C8022DF}"/>
              </a:ext>
            </a:extLst>
          </p:cNvPr>
          <p:cNvSpPr/>
          <p:nvPr/>
        </p:nvSpPr>
        <p:spPr>
          <a:xfrm>
            <a:off x="33047808" y="1768075"/>
            <a:ext cx="9123071" cy="7606146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20" name="سداسي 19">
            <a:extLst>
              <a:ext uri="{FF2B5EF4-FFF2-40B4-BE49-F238E27FC236}">
                <a16:creationId xmlns:a16="http://schemas.microsoft.com/office/drawing/2014/main" id="{C97CFE9A-B96A-4CB7-9880-03741831044A}"/>
              </a:ext>
            </a:extLst>
          </p:cNvPr>
          <p:cNvSpPr/>
          <p:nvPr/>
        </p:nvSpPr>
        <p:spPr>
          <a:xfrm>
            <a:off x="33047808" y="16952654"/>
            <a:ext cx="9123071" cy="7606146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 dirty="0"/>
          </a:p>
        </p:txBody>
      </p:sp>
      <p:sp>
        <p:nvSpPr>
          <p:cNvPr id="21" name="سداسي 20">
            <a:extLst>
              <a:ext uri="{FF2B5EF4-FFF2-40B4-BE49-F238E27FC236}">
                <a16:creationId xmlns:a16="http://schemas.microsoft.com/office/drawing/2014/main" id="{F26252DE-A116-4616-A608-5477B4EF3C78}"/>
              </a:ext>
            </a:extLst>
          </p:cNvPr>
          <p:cNvSpPr/>
          <p:nvPr/>
        </p:nvSpPr>
        <p:spPr>
          <a:xfrm>
            <a:off x="33047808" y="9346512"/>
            <a:ext cx="9123071" cy="7606146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 dirty="0"/>
          </a:p>
        </p:txBody>
      </p:sp>
      <p:sp>
        <p:nvSpPr>
          <p:cNvPr id="22" name="سداسي 21">
            <a:extLst>
              <a:ext uri="{FF2B5EF4-FFF2-40B4-BE49-F238E27FC236}">
                <a16:creationId xmlns:a16="http://schemas.microsoft.com/office/drawing/2014/main" id="{82E1BF9F-87AA-4133-9FCB-E06A3694261A}"/>
              </a:ext>
            </a:extLst>
          </p:cNvPr>
          <p:cNvSpPr/>
          <p:nvPr/>
        </p:nvSpPr>
        <p:spPr>
          <a:xfrm>
            <a:off x="25839832" y="20790712"/>
            <a:ext cx="9123071" cy="7606146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G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04236C4B-61E3-4AF9-881C-355DFEB917DD}"/>
              </a:ext>
            </a:extLst>
          </p:cNvPr>
          <p:cNvSpPr txBox="1"/>
          <p:nvPr/>
        </p:nvSpPr>
        <p:spPr>
          <a:xfrm>
            <a:off x="2606262" y="1754225"/>
            <a:ext cx="5114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Abstract</a:t>
            </a:r>
            <a:endParaRPr lang="en-AG" sz="2800" b="1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2A824998-A425-4E3C-96A1-4EBBC1E2A6D4}"/>
              </a:ext>
            </a:extLst>
          </p:cNvPr>
          <p:cNvSpPr txBox="1"/>
          <p:nvPr/>
        </p:nvSpPr>
        <p:spPr>
          <a:xfrm>
            <a:off x="81758" y="2615752"/>
            <a:ext cx="1015099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Internal connection of distribution board machine </a:t>
            </a:r>
          </a:p>
          <a:p>
            <a:r>
              <a:rPr lang="en-US" dirty="0"/>
              <a:t>                                     Is an electrical device capable of Installed distribution boards with</a:t>
            </a:r>
          </a:p>
          <a:p>
            <a:r>
              <a:rPr lang="en-US" dirty="0"/>
              <a:t>                                  all sizes.</a:t>
            </a:r>
          </a:p>
          <a:p>
            <a:r>
              <a:rPr lang="en-US" dirty="0"/>
              <a:t>                               </a:t>
            </a:r>
          </a:p>
          <a:p>
            <a:r>
              <a:rPr lang="en-US" dirty="0"/>
              <a:t>                               Principle of work: The device receives electrical connections through a </a:t>
            </a:r>
          </a:p>
          <a:p>
            <a:r>
              <a:rPr lang="en-US" dirty="0"/>
              <a:t>                            specific application on the computer such as AutoCAD or </a:t>
            </a:r>
            <a:r>
              <a:rPr lang="en-US" dirty="0" err="1"/>
              <a:t>Artcam</a:t>
            </a:r>
            <a:r>
              <a:rPr lang="en-US" dirty="0"/>
              <a:t> and other </a:t>
            </a:r>
          </a:p>
          <a:p>
            <a:r>
              <a:rPr lang="en-US" dirty="0"/>
              <a:t>                         programs to convert sketch file from computer to controller. </a:t>
            </a:r>
          </a:p>
          <a:p>
            <a:r>
              <a:rPr lang="en-US" dirty="0"/>
              <a:t>                      </a:t>
            </a:r>
          </a:p>
          <a:p>
            <a:r>
              <a:rPr lang="en-US" dirty="0"/>
              <a:t>                    Or register traditional connections such as connections of the control panels of( </a:t>
            </a:r>
          </a:p>
          <a:p>
            <a:r>
              <a:rPr lang="en-US" dirty="0"/>
              <a:t>                 pumps and elevators and power factor correction) and other popular distribution </a:t>
            </a:r>
          </a:p>
          <a:p>
            <a:r>
              <a:rPr lang="en-US" dirty="0"/>
              <a:t>               boards.</a:t>
            </a:r>
          </a:p>
          <a:p>
            <a:endParaRPr lang="en-US" dirty="0"/>
          </a:p>
          <a:p>
            <a:r>
              <a:rPr lang="en-US" dirty="0"/>
              <a:t>                The equipment such as (circuit breakers and cables ….etc.) is placed inside the machine so</a:t>
            </a:r>
          </a:p>
          <a:p>
            <a:r>
              <a:rPr lang="en-US" dirty="0"/>
              <a:t>                   that the outputs are electrical distribution boards for needed projects.</a:t>
            </a:r>
          </a:p>
          <a:p>
            <a:r>
              <a:rPr lang="en-US" dirty="0"/>
              <a:t>               </a:t>
            </a:r>
          </a:p>
          <a:p>
            <a:r>
              <a:rPr lang="en-US" dirty="0"/>
              <a:t>                        Using equipment : stepper motors , power supplies ,Arduino , mechanical body </a:t>
            </a:r>
          </a:p>
          <a:p>
            <a:r>
              <a:rPr lang="en-US" dirty="0"/>
              <a:t>                           has shape like CNC machine. </a:t>
            </a:r>
          </a:p>
          <a:p>
            <a:endParaRPr lang="en-US" dirty="0"/>
          </a:p>
          <a:p>
            <a:r>
              <a:rPr lang="en-US" dirty="0"/>
              <a:t>                                The device can be developed with suitable software to receive the</a:t>
            </a:r>
          </a:p>
          <a:p>
            <a:r>
              <a:rPr lang="en-US" dirty="0"/>
              <a:t>                                   information, manufacture the painting body, paint it and assemble it</a:t>
            </a:r>
          </a:p>
          <a:p>
            <a:r>
              <a:rPr lang="en-US" dirty="0"/>
              <a:t>                                      in a short time.</a:t>
            </a:r>
            <a:endParaRPr lang="en-AG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ED25EDEC-157D-473B-9AB1-8A9530C2E9B0}"/>
              </a:ext>
            </a:extLst>
          </p:cNvPr>
          <p:cNvSpPr txBox="1"/>
          <p:nvPr/>
        </p:nvSpPr>
        <p:spPr>
          <a:xfrm>
            <a:off x="1135568" y="9777578"/>
            <a:ext cx="128487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  The machine made with 5 steeper motors ,four of them for </a:t>
            </a:r>
          </a:p>
          <a:p>
            <a:r>
              <a:rPr lang="en-US" dirty="0"/>
              <a:t>               direction, two for y axis Because it carries more weight and therefore </a:t>
            </a:r>
          </a:p>
          <a:p>
            <a:r>
              <a:rPr lang="en-US" dirty="0"/>
              <a:t>            Needs more torque , one for x axis , one for z axis ,and fifth one for wire</a:t>
            </a:r>
          </a:p>
          <a:p>
            <a:r>
              <a:rPr lang="en-US" dirty="0"/>
              <a:t>         roller Which it will explain later, and three servo motors , one makes the</a:t>
            </a:r>
          </a:p>
          <a:p>
            <a:r>
              <a:rPr lang="en-US" dirty="0"/>
              <a:t>      hand hold the pieces, and servo motor for holding the wire at one time and </a:t>
            </a:r>
          </a:p>
          <a:p>
            <a:r>
              <a:rPr lang="en-US" dirty="0"/>
              <a:t>   cutting it at another time, and servo motor to make rotational motion( like hand ) </a:t>
            </a:r>
          </a:p>
          <a:p>
            <a:r>
              <a:rPr lang="en-US" dirty="0"/>
              <a:t>, and two </a:t>
            </a:r>
            <a:r>
              <a:rPr lang="en-US" dirty="0" err="1"/>
              <a:t>arduinounokits"second</a:t>
            </a:r>
            <a:r>
              <a:rPr lang="en-US" dirty="0"/>
              <a:t> one for wire roller stepper motor .</a:t>
            </a:r>
          </a:p>
          <a:p>
            <a:endParaRPr lang="en-US" dirty="0"/>
          </a:p>
          <a:p>
            <a:r>
              <a:rPr lang="en-US" dirty="0"/>
              <a:t>In the previous semester, a </a:t>
            </a:r>
            <a:r>
              <a:rPr lang="en-US" dirty="0" err="1"/>
              <a:t>SolidWork</a:t>
            </a:r>
            <a:r>
              <a:rPr lang="en-US" dirty="0"/>
              <a:t> design made to understand the project that will </a:t>
            </a:r>
          </a:p>
          <a:p>
            <a:r>
              <a:rPr lang="en-US" dirty="0"/>
              <a:t>be doing in this semester.</a:t>
            </a:r>
          </a:p>
          <a:p>
            <a:r>
              <a:rPr lang="en-US" dirty="0"/>
              <a:t> </a:t>
            </a:r>
            <a:endParaRPr lang="en-AG" dirty="0"/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B17A0B97-87F8-4B4B-993B-92F22B5B4979}"/>
              </a:ext>
            </a:extLst>
          </p:cNvPr>
          <p:cNvSpPr txBox="1"/>
          <p:nvPr/>
        </p:nvSpPr>
        <p:spPr>
          <a:xfrm>
            <a:off x="2569812" y="9423107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Overview</a:t>
            </a:r>
            <a:endParaRPr lang="en-AG" sz="2800" b="1" dirty="0"/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37D1E5D3-82B2-4245-86E1-E720757DF7D6}"/>
              </a:ext>
            </a:extLst>
          </p:cNvPr>
          <p:cNvSpPr txBox="1"/>
          <p:nvPr/>
        </p:nvSpPr>
        <p:spPr>
          <a:xfrm>
            <a:off x="2431802" y="16980367"/>
            <a:ext cx="5454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What things used in the project? </a:t>
            </a:r>
            <a:endParaRPr lang="en-AG" sz="2800" dirty="0"/>
          </a:p>
        </p:txBody>
      </p:sp>
      <p:sp>
        <p:nvSpPr>
          <p:cNvPr id="23" name="مربع نص 22">
            <a:extLst>
              <a:ext uri="{FF2B5EF4-FFF2-40B4-BE49-F238E27FC236}">
                <a16:creationId xmlns:a16="http://schemas.microsoft.com/office/drawing/2014/main" id="{8EFEECD3-23FB-4CC6-B28F-4579FCDE11B0}"/>
              </a:ext>
            </a:extLst>
          </p:cNvPr>
          <p:cNvSpPr txBox="1"/>
          <p:nvPr/>
        </p:nvSpPr>
        <p:spPr>
          <a:xfrm>
            <a:off x="1535716" y="17968796"/>
            <a:ext cx="9800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Stepper motors , servo motors , drivers ,power supply,</a:t>
            </a:r>
          </a:p>
          <a:p>
            <a:r>
              <a:rPr lang="en-US" dirty="0"/>
              <a:t>       microcontrollers, racks , gears , and Stainless steel round bar, smooth</a:t>
            </a:r>
          </a:p>
          <a:p>
            <a:r>
              <a:rPr lang="en-US" dirty="0"/>
              <a:t>    bar and bell to make the moving parts due to it's light weight . </a:t>
            </a:r>
            <a:endParaRPr lang="en-AG" dirty="0"/>
          </a:p>
        </p:txBody>
      </p:sp>
      <p:pic>
        <p:nvPicPr>
          <p:cNvPr id="24" name="صورة 23">
            <a:extLst>
              <a:ext uri="{FF2B5EF4-FFF2-40B4-BE49-F238E27FC236}">
                <a16:creationId xmlns:a16="http://schemas.microsoft.com/office/drawing/2014/main" id="{4B1D08EA-8C9C-4CB5-BF53-C48E952F39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2818" y="19980413"/>
            <a:ext cx="6567430" cy="35697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5" name="مربع نص 24">
            <a:extLst>
              <a:ext uri="{FF2B5EF4-FFF2-40B4-BE49-F238E27FC236}">
                <a16:creationId xmlns:a16="http://schemas.microsoft.com/office/drawing/2014/main" id="{E54F6B33-470B-4B94-9E61-0259AFDDE924}"/>
              </a:ext>
            </a:extLst>
          </p:cNvPr>
          <p:cNvSpPr txBox="1"/>
          <p:nvPr/>
        </p:nvSpPr>
        <p:spPr>
          <a:xfrm>
            <a:off x="9583372" y="5571148"/>
            <a:ext cx="5603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Power Supply: </a:t>
            </a:r>
            <a:endParaRPr lang="en-AG" sz="2800" dirty="0"/>
          </a:p>
        </p:txBody>
      </p:sp>
      <p:sp>
        <p:nvSpPr>
          <p:cNvPr id="26" name="مربع نص 25">
            <a:extLst>
              <a:ext uri="{FF2B5EF4-FFF2-40B4-BE49-F238E27FC236}">
                <a16:creationId xmlns:a16="http://schemas.microsoft.com/office/drawing/2014/main" id="{12B2B172-CA96-4A26-B7EB-3C495943098B}"/>
              </a:ext>
            </a:extLst>
          </p:cNvPr>
          <p:cNvSpPr txBox="1"/>
          <p:nvPr/>
        </p:nvSpPr>
        <p:spPr>
          <a:xfrm>
            <a:off x="7720881" y="6576993"/>
            <a:ext cx="94107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The power supply of the PC was best power solution for the project. 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                        why this type of power supply?! </a:t>
            </a:r>
          </a:p>
          <a:p>
            <a:r>
              <a:rPr lang="en-US" dirty="0"/>
              <a:t>                     because the project need high number of amperes with low voltage, four </a:t>
            </a:r>
          </a:p>
          <a:p>
            <a:r>
              <a:rPr lang="en-US" dirty="0"/>
              <a:t>                  drivers of the steppers need about 20A for the project and this power supply</a:t>
            </a:r>
          </a:p>
          <a:p>
            <a:r>
              <a:rPr lang="en-US" dirty="0"/>
              <a:t>                give us what we want as the following: </a:t>
            </a:r>
            <a:endParaRPr lang="en-AG" dirty="0"/>
          </a:p>
        </p:txBody>
      </p:sp>
      <p:pic>
        <p:nvPicPr>
          <p:cNvPr id="27" name="صورة 26">
            <a:extLst>
              <a:ext uri="{FF2B5EF4-FFF2-40B4-BE49-F238E27FC236}">
                <a16:creationId xmlns:a16="http://schemas.microsoft.com/office/drawing/2014/main" id="{6BA660A4-0A83-4E1A-A8D7-DAC4C17170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5955" y="9049764"/>
            <a:ext cx="5340601" cy="3724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8" name="مربع نص 27">
            <a:extLst>
              <a:ext uri="{FF2B5EF4-FFF2-40B4-BE49-F238E27FC236}">
                <a16:creationId xmlns:a16="http://schemas.microsoft.com/office/drawing/2014/main" id="{32E96469-D164-40D1-A7F9-9C5BAB1054B0}"/>
              </a:ext>
            </a:extLst>
          </p:cNvPr>
          <p:cNvSpPr txBox="1"/>
          <p:nvPr/>
        </p:nvSpPr>
        <p:spPr>
          <a:xfrm>
            <a:off x="9566011" y="13227793"/>
            <a:ext cx="57493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What is the different that the project make in the </a:t>
            </a:r>
            <a:r>
              <a:rPr lang="en-US" sz="2800" b="1" dirty="0" err="1"/>
              <a:t>grble</a:t>
            </a:r>
            <a:r>
              <a:rPr lang="en-US" sz="2800" b="1" dirty="0"/>
              <a:t> library ? </a:t>
            </a:r>
            <a:endParaRPr lang="en-AG" sz="2800" b="1" dirty="0"/>
          </a:p>
        </p:txBody>
      </p:sp>
      <p:sp>
        <p:nvSpPr>
          <p:cNvPr id="29" name="مربع نص 28">
            <a:extLst>
              <a:ext uri="{FF2B5EF4-FFF2-40B4-BE49-F238E27FC236}">
                <a16:creationId xmlns:a16="http://schemas.microsoft.com/office/drawing/2014/main" id="{F0041476-C3A2-4EAF-8915-4A39BC2289FD}"/>
              </a:ext>
            </a:extLst>
          </p:cNvPr>
          <p:cNvSpPr txBox="1"/>
          <p:nvPr/>
        </p:nvSpPr>
        <p:spPr>
          <a:xfrm>
            <a:off x="7357657" y="14578048"/>
            <a:ext cx="12848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     The project add two servo motor and delay for the time and make a </a:t>
            </a:r>
          </a:p>
          <a:p>
            <a:r>
              <a:rPr lang="en-US" dirty="0"/>
              <a:t>                               G-code commands for them by using visual studio code to control the </a:t>
            </a:r>
          </a:p>
          <a:p>
            <a:r>
              <a:rPr lang="en-US" dirty="0"/>
              <a:t>                             hand and the wire cutting and make a delay in the motions . </a:t>
            </a:r>
          </a:p>
          <a:p>
            <a:r>
              <a:rPr lang="en-US" dirty="0"/>
              <a:t>                          And the servo of cutting designed to press on a push button to run the stepper</a:t>
            </a:r>
          </a:p>
          <a:p>
            <a:r>
              <a:rPr lang="en-US" dirty="0"/>
              <a:t>                       of pulling the wire . </a:t>
            </a:r>
          </a:p>
          <a:p>
            <a:r>
              <a:rPr lang="en-US" dirty="0"/>
              <a:t>                   And this editing in the library solve the problem 5 . </a:t>
            </a:r>
            <a:endParaRPr lang="en-AG" dirty="0"/>
          </a:p>
        </p:txBody>
      </p:sp>
      <p:pic>
        <p:nvPicPr>
          <p:cNvPr id="30" name="صورة 29">
            <a:extLst>
              <a:ext uri="{FF2B5EF4-FFF2-40B4-BE49-F238E27FC236}">
                <a16:creationId xmlns:a16="http://schemas.microsoft.com/office/drawing/2014/main" id="{0AF33ACA-457F-476A-90CA-C598CCAA07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5838" y="16592486"/>
            <a:ext cx="6179047" cy="3054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5" name="صورة 34">
            <a:extLst>
              <a:ext uri="{FF2B5EF4-FFF2-40B4-BE49-F238E27FC236}">
                <a16:creationId xmlns:a16="http://schemas.microsoft.com/office/drawing/2014/main" id="{482F069C-434A-4181-8086-0FA9848A3B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4543" y="9374221"/>
            <a:ext cx="8446036" cy="7606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مربع نص 37">
            <a:extLst>
              <a:ext uri="{FF2B5EF4-FFF2-40B4-BE49-F238E27FC236}">
                <a16:creationId xmlns:a16="http://schemas.microsoft.com/office/drawing/2014/main" id="{EC95F046-AE45-490F-AC67-CEBF591A24BB}"/>
              </a:ext>
            </a:extLst>
          </p:cNvPr>
          <p:cNvSpPr txBox="1"/>
          <p:nvPr/>
        </p:nvSpPr>
        <p:spPr>
          <a:xfrm>
            <a:off x="27147987" y="5557292"/>
            <a:ext cx="6506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Income statement for the first year</a:t>
            </a:r>
            <a:endParaRPr lang="en-AG" sz="2800" b="1" dirty="0"/>
          </a:p>
        </p:txBody>
      </p:sp>
      <p:pic>
        <p:nvPicPr>
          <p:cNvPr id="40" name="صورة 39">
            <a:extLst>
              <a:ext uri="{FF2B5EF4-FFF2-40B4-BE49-F238E27FC236}">
                <a16:creationId xmlns:a16="http://schemas.microsoft.com/office/drawing/2014/main" id="{5853B915-EBA5-4DDA-99FC-3F133CB32F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9381" y="6897575"/>
            <a:ext cx="6254930" cy="5051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مربع نص 40">
            <a:extLst>
              <a:ext uri="{FF2B5EF4-FFF2-40B4-BE49-F238E27FC236}">
                <a16:creationId xmlns:a16="http://schemas.microsoft.com/office/drawing/2014/main" id="{61081C8D-42BE-4334-AD1C-FF95C2F5A6B9}"/>
              </a:ext>
            </a:extLst>
          </p:cNvPr>
          <p:cNvSpPr txBox="1"/>
          <p:nvPr/>
        </p:nvSpPr>
        <p:spPr>
          <a:xfrm>
            <a:off x="27587229" y="13149578"/>
            <a:ext cx="5460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cost</a:t>
            </a:r>
            <a:endParaRPr lang="en-AG" sz="2800" b="1" dirty="0"/>
          </a:p>
        </p:txBody>
      </p:sp>
      <p:grpSp>
        <p:nvGrpSpPr>
          <p:cNvPr id="46" name="مجموعة 45">
            <a:extLst>
              <a:ext uri="{FF2B5EF4-FFF2-40B4-BE49-F238E27FC236}">
                <a16:creationId xmlns:a16="http://schemas.microsoft.com/office/drawing/2014/main" id="{1D177755-CF2E-4227-9C12-AF2F76172841}"/>
              </a:ext>
            </a:extLst>
          </p:cNvPr>
          <p:cNvGrpSpPr/>
          <p:nvPr/>
        </p:nvGrpSpPr>
        <p:grpSpPr>
          <a:xfrm>
            <a:off x="27259380" y="14247149"/>
            <a:ext cx="6254930" cy="5279922"/>
            <a:chOff x="27259380" y="14247149"/>
            <a:chExt cx="6254930" cy="5279922"/>
          </a:xfrm>
        </p:grpSpPr>
        <p:pic>
          <p:nvPicPr>
            <p:cNvPr id="43" name="صورة 42">
              <a:extLst>
                <a:ext uri="{FF2B5EF4-FFF2-40B4-BE49-F238E27FC236}">
                  <a16:creationId xmlns:a16="http://schemas.microsoft.com/office/drawing/2014/main" id="{8AD05C49-8067-42EE-B821-DFAE75093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59380" y="14247149"/>
              <a:ext cx="6254930" cy="26916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5" name="صورة 44">
              <a:extLst>
                <a:ext uri="{FF2B5EF4-FFF2-40B4-BE49-F238E27FC236}">
                  <a16:creationId xmlns:a16="http://schemas.microsoft.com/office/drawing/2014/main" id="{6FB02359-2630-45BC-ACA3-AB951E2479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59380" y="16870745"/>
              <a:ext cx="6248545" cy="26563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47" name="مربع نص 46">
            <a:extLst>
              <a:ext uri="{FF2B5EF4-FFF2-40B4-BE49-F238E27FC236}">
                <a16:creationId xmlns:a16="http://schemas.microsoft.com/office/drawing/2014/main" id="{E47897A4-B090-4F99-86ED-F34316E981FD}"/>
              </a:ext>
            </a:extLst>
          </p:cNvPr>
          <p:cNvSpPr txBox="1"/>
          <p:nvPr/>
        </p:nvSpPr>
        <p:spPr>
          <a:xfrm>
            <a:off x="27587229" y="20776858"/>
            <a:ext cx="5459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profit</a:t>
            </a:r>
            <a:endParaRPr lang="en-AG" sz="2800" dirty="0"/>
          </a:p>
        </p:txBody>
      </p:sp>
      <p:pic>
        <p:nvPicPr>
          <p:cNvPr id="49" name="صورة 48">
            <a:extLst>
              <a:ext uri="{FF2B5EF4-FFF2-40B4-BE49-F238E27FC236}">
                <a16:creationId xmlns:a16="http://schemas.microsoft.com/office/drawing/2014/main" id="{F18C5602-79AD-44CE-A7E8-7BE5557FF8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7987" y="22346458"/>
            <a:ext cx="6506762" cy="1898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" name="مربع نص 50">
            <a:extLst>
              <a:ext uri="{FF2B5EF4-FFF2-40B4-BE49-F238E27FC236}">
                <a16:creationId xmlns:a16="http://schemas.microsoft.com/office/drawing/2014/main" id="{EB99865A-9EFA-447A-AD1F-2663FD5846E8}"/>
              </a:ext>
            </a:extLst>
          </p:cNvPr>
          <p:cNvSpPr txBox="1"/>
          <p:nvPr/>
        </p:nvSpPr>
        <p:spPr>
          <a:xfrm>
            <a:off x="27147987" y="24558800"/>
            <a:ext cx="650676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Final calculation</a:t>
            </a:r>
          </a:p>
          <a:p>
            <a:pPr algn="ctr"/>
            <a:endParaRPr lang="en-US" sz="2800" b="1" dirty="0"/>
          </a:p>
          <a:p>
            <a:r>
              <a:rPr lang="en-US" b="1" dirty="0"/>
              <a:t>Net profit for five years = 667990*5=3339950</a:t>
            </a:r>
          </a:p>
          <a:p>
            <a:r>
              <a:rPr lang="en-US" b="1" dirty="0"/>
              <a:t>investor's capital  = 85948</a:t>
            </a:r>
          </a:p>
          <a:p>
            <a:r>
              <a:rPr lang="en-US" b="1" dirty="0"/>
              <a:t>Profit per year = 667990</a:t>
            </a:r>
          </a:p>
          <a:p>
            <a:r>
              <a:rPr lang="en-US" b="1" dirty="0"/>
              <a:t>Pay back period = 85948 /667990</a:t>
            </a:r>
          </a:p>
          <a:p>
            <a:r>
              <a:rPr lang="en-US" b="1" dirty="0"/>
              <a:t>                              =0.128667 Year = 1 month and 16 days</a:t>
            </a:r>
            <a:endParaRPr lang="en-AG" dirty="0"/>
          </a:p>
        </p:txBody>
      </p:sp>
      <p:pic>
        <p:nvPicPr>
          <p:cNvPr id="52" name="صورة 51">
            <a:extLst>
              <a:ext uri="{FF2B5EF4-FFF2-40B4-BE49-F238E27FC236}">
                <a16:creationId xmlns:a16="http://schemas.microsoft.com/office/drawing/2014/main" id="{1FAF679C-14CD-4FBB-A5A7-57F5BC92CB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288322" y="3535680"/>
            <a:ext cx="6642042" cy="4349232"/>
          </a:xfrm>
          <a:prstGeom prst="rect">
            <a:avLst/>
          </a:prstGeom>
        </p:spPr>
      </p:pic>
      <p:sp>
        <p:nvSpPr>
          <p:cNvPr id="53" name="مربع نص 52">
            <a:extLst>
              <a:ext uri="{FF2B5EF4-FFF2-40B4-BE49-F238E27FC236}">
                <a16:creationId xmlns:a16="http://schemas.microsoft.com/office/drawing/2014/main" id="{EF87DABE-EEB9-45D1-B811-5216D1D29738}"/>
              </a:ext>
            </a:extLst>
          </p:cNvPr>
          <p:cNvSpPr txBox="1"/>
          <p:nvPr/>
        </p:nvSpPr>
        <p:spPr>
          <a:xfrm>
            <a:off x="34882554" y="1800391"/>
            <a:ext cx="54535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Relation between net profit &amp; investors capital</a:t>
            </a:r>
            <a:endParaRPr lang="en-AG" sz="2800" b="1" dirty="0"/>
          </a:p>
        </p:txBody>
      </p:sp>
      <p:sp>
        <p:nvSpPr>
          <p:cNvPr id="54" name="مربع نص 53">
            <a:extLst>
              <a:ext uri="{FF2B5EF4-FFF2-40B4-BE49-F238E27FC236}">
                <a16:creationId xmlns:a16="http://schemas.microsoft.com/office/drawing/2014/main" id="{20F0A2C8-E843-4E5C-9045-3807A616FFC2}"/>
              </a:ext>
            </a:extLst>
          </p:cNvPr>
          <p:cNvSpPr txBox="1"/>
          <p:nvPr/>
        </p:nvSpPr>
        <p:spPr>
          <a:xfrm>
            <a:off x="13051407" y="3119447"/>
            <a:ext cx="16667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In</a:t>
            </a:r>
            <a:r>
              <a:rPr lang="en-AG" sz="6000" b="1" dirty="0"/>
              <a:t>t</a:t>
            </a:r>
            <a:r>
              <a:rPr lang="en-US" sz="6000" b="1" dirty="0"/>
              <a:t>e</a:t>
            </a:r>
            <a:r>
              <a:rPr lang="en-AG" sz="6000" b="1" dirty="0"/>
              <a:t>r</a:t>
            </a:r>
            <a:r>
              <a:rPr lang="en-US" sz="6000" b="1" dirty="0"/>
              <a:t>n</a:t>
            </a:r>
            <a:r>
              <a:rPr lang="en-AG" sz="6000" b="1" dirty="0"/>
              <a:t>a</a:t>
            </a:r>
            <a:r>
              <a:rPr lang="en-US" sz="6000" b="1" dirty="0"/>
              <a:t>l</a:t>
            </a:r>
            <a:r>
              <a:rPr lang="en-AG" sz="6000" b="1" dirty="0"/>
              <a:t> </a:t>
            </a:r>
            <a:r>
              <a:rPr lang="en-US" sz="6000" b="1" dirty="0"/>
              <a:t>Connection</a:t>
            </a:r>
            <a:r>
              <a:rPr lang="en-AG" sz="6000" b="1" dirty="0"/>
              <a:t> </a:t>
            </a:r>
            <a:r>
              <a:rPr lang="en-US" sz="6000" b="1" dirty="0"/>
              <a:t>O</a:t>
            </a:r>
            <a:r>
              <a:rPr lang="en-AG" sz="6000" b="1" dirty="0"/>
              <a:t>f </a:t>
            </a:r>
            <a:r>
              <a:rPr lang="en-US" sz="6000" b="1" dirty="0"/>
              <a:t>Distribution</a:t>
            </a:r>
            <a:r>
              <a:rPr lang="en-AG" sz="6000" b="1" dirty="0"/>
              <a:t> </a:t>
            </a:r>
            <a:r>
              <a:rPr lang="en-US" sz="6000" b="1" dirty="0"/>
              <a:t>Bo</a:t>
            </a:r>
            <a:r>
              <a:rPr lang="en-AG" sz="6000" b="1" dirty="0"/>
              <a:t>a</a:t>
            </a:r>
            <a:r>
              <a:rPr lang="en-US" sz="6000" b="1" dirty="0"/>
              <a:t>r</a:t>
            </a:r>
            <a:r>
              <a:rPr lang="en-AG" sz="6000" b="1" dirty="0"/>
              <a:t>d </a:t>
            </a:r>
            <a:r>
              <a:rPr lang="en-US" sz="6000" b="1" dirty="0"/>
              <a:t>Machine</a:t>
            </a:r>
            <a:r>
              <a:rPr lang="en-AG" sz="6000" b="1" dirty="0"/>
              <a:t> </a:t>
            </a:r>
            <a:endParaRPr lang="en-AG" sz="6000" dirty="0"/>
          </a:p>
        </p:txBody>
      </p:sp>
      <p:pic>
        <p:nvPicPr>
          <p:cNvPr id="55" name="صورة 54">
            <a:extLst>
              <a:ext uri="{FF2B5EF4-FFF2-40B4-BE49-F238E27FC236}">
                <a16:creationId xmlns:a16="http://schemas.microsoft.com/office/drawing/2014/main" id="{BB7AAF62-70A3-4D28-A20B-544050DAEC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66011" y="21819765"/>
            <a:ext cx="5669842" cy="6098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مربع نص 56">
            <a:extLst>
              <a:ext uri="{FF2B5EF4-FFF2-40B4-BE49-F238E27FC236}">
                <a16:creationId xmlns:a16="http://schemas.microsoft.com/office/drawing/2014/main" id="{E7A61DE4-A956-41FA-AA86-0D2C7BB107FB}"/>
              </a:ext>
            </a:extLst>
          </p:cNvPr>
          <p:cNvSpPr txBox="1"/>
          <p:nvPr/>
        </p:nvSpPr>
        <p:spPr>
          <a:xfrm>
            <a:off x="9715805" y="20776858"/>
            <a:ext cx="5380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paths of the robot moving</a:t>
            </a:r>
            <a:endParaRPr lang="en-AG" sz="2800" b="1" dirty="0"/>
          </a:p>
        </p:txBody>
      </p:sp>
      <p:pic>
        <p:nvPicPr>
          <p:cNvPr id="58" name="صورة 57">
            <a:extLst>
              <a:ext uri="{FF2B5EF4-FFF2-40B4-BE49-F238E27FC236}">
                <a16:creationId xmlns:a16="http://schemas.microsoft.com/office/drawing/2014/main" id="{A7E383AA-9E96-42DD-961D-CBC78D1F25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129253" y="17083495"/>
            <a:ext cx="8511326" cy="6869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" name="صورة 58">
            <a:extLst>
              <a:ext uri="{FF2B5EF4-FFF2-40B4-BE49-F238E27FC236}">
                <a16:creationId xmlns:a16="http://schemas.microsoft.com/office/drawing/2014/main" id="{0DF5671D-B42C-4F41-A871-54AB23137E4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4596106" y="10332931"/>
            <a:ext cx="6026471" cy="5473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0" name="مربع نص 59">
            <a:extLst>
              <a:ext uri="{FF2B5EF4-FFF2-40B4-BE49-F238E27FC236}">
                <a16:creationId xmlns:a16="http://schemas.microsoft.com/office/drawing/2014/main" id="{FCB8491A-E1A2-479E-8860-C0EB79A25D03}"/>
              </a:ext>
            </a:extLst>
          </p:cNvPr>
          <p:cNvSpPr txBox="1"/>
          <p:nvPr/>
        </p:nvSpPr>
        <p:spPr>
          <a:xfrm>
            <a:off x="34962903" y="9346512"/>
            <a:ext cx="5373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hand of the robot</a:t>
            </a:r>
            <a:endParaRPr lang="en-AG" sz="2800" b="1" dirty="0"/>
          </a:p>
        </p:txBody>
      </p:sp>
      <p:grpSp>
        <p:nvGrpSpPr>
          <p:cNvPr id="65" name="مجموعة 64">
            <a:extLst>
              <a:ext uri="{FF2B5EF4-FFF2-40B4-BE49-F238E27FC236}">
                <a16:creationId xmlns:a16="http://schemas.microsoft.com/office/drawing/2014/main" id="{AB22D8B9-6C88-4BEF-90EB-7FEDA9B83B88}"/>
              </a:ext>
            </a:extLst>
          </p:cNvPr>
          <p:cNvGrpSpPr/>
          <p:nvPr/>
        </p:nvGrpSpPr>
        <p:grpSpPr>
          <a:xfrm>
            <a:off x="34446904" y="19261835"/>
            <a:ext cx="6324875" cy="4216584"/>
            <a:chOff x="34446904" y="19261835"/>
            <a:chExt cx="6324875" cy="4216584"/>
          </a:xfrm>
        </p:grpSpPr>
        <p:pic>
          <p:nvPicPr>
            <p:cNvPr id="62" name="صورة 61">
              <a:extLst>
                <a:ext uri="{FF2B5EF4-FFF2-40B4-BE49-F238E27FC236}">
                  <a16:creationId xmlns:a16="http://schemas.microsoft.com/office/drawing/2014/main" id="{995F2E15-2412-4991-ACF6-5F302E917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46904" y="19261835"/>
              <a:ext cx="3162437" cy="42165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4" name="صورة 63">
              <a:extLst>
                <a:ext uri="{FF2B5EF4-FFF2-40B4-BE49-F238E27FC236}">
                  <a16:creationId xmlns:a16="http://schemas.microsoft.com/office/drawing/2014/main" id="{B92CF945-322E-4114-9CBB-27084228B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09341" y="19261835"/>
              <a:ext cx="3162438" cy="42165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66" name="مربع نص 65">
            <a:extLst>
              <a:ext uri="{FF2B5EF4-FFF2-40B4-BE49-F238E27FC236}">
                <a16:creationId xmlns:a16="http://schemas.microsoft.com/office/drawing/2014/main" id="{E78F48DA-F6C5-4FFB-99F8-7DE0DA687A69}"/>
              </a:ext>
            </a:extLst>
          </p:cNvPr>
          <p:cNvSpPr txBox="1"/>
          <p:nvPr/>
        </p:nvSpPr>
        <p:spPr>
          <a:xfrm>
            <a:off x="34962903" y="16952654"/>
            <a:ext cx="5373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wires catcher</a:t>
            </a:r>
            <a:endParaRPr lang="en-AG" sz="2800" b="1" dirty="0"/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824D285C-053F-4031-962C-D860D8BBB36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965487" y="13859663"/>
            <a:ext cx="6321001" cy="31484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874798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592</Words>
  <Application>Microsoft Office PowerPoint</Application>
  <PresentationFormat>مخصص</PresentationFormat>
  <Paragraphs>69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نسق Office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Anwar Sholi</dc:creator>
  <cp:lastModifiedBy>Anwar Sholi</cp:lastModifiedBy>
  <cp:revision>49</cp:revision>
  <dcterms:created xsi:type="dcterms:W3CDTF">2019-12-24T18:56:37Z</dcterms:created>
  <dcterms:modified xsi:type="dcterms:W3CDTF">2019-12-25T00:46:10Z</dcterms:modified>
</cp:coreProperties>
</file>