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</p:sldMasterIdLst>
  <p:notesMasterIdLst>
    <p:notesMasterId r:id="rId37"/>
  </p:notesMasterIdLst>
  <p:sldIdLst>
    <p:sldId id="312" r:id="rId2"/>
    <p:sldId id="272" r:id="rId3"/>
    <p:sldId id="273" r:id="rId4"/>
    <p:sldId id="279" r:id="rId5"/>
    <p:sldId id="271" r:id="rId6"/>
    <p:sldId id="301" r:id="rId7"/>
    <p:sldId id="296" r:id="rId8"/>
    <p:sldId id="294" r:id="rId9"/>
    <p:sldId id="295" r:id="rId10"/>
    <p:sldId id="314" r:id="rId11"/>
    <p:sldId id="297" r:id="rId12"/>
    <p:sldId id="277" r:id="rId13"/>
    <p:sldId id="263" r:id="rId14"/>
    <p:sldId id="313" r:id="rId15"/>
    <p:sldId id="305" r:id="rId16"/>
    <p:sldId id="302" r:id="rId17"/>
    <p:sldId id="303" r:id="rId18"/>
    <p:sldId id="304" r:id="rId19"/>
    <p:sldId id="320" r:id="rId20"/>
    <p:sldId id="323" r:id="rId21"/>
    <p:sldId id="307" r:id="rId22"/>
    <p:sldId id="306" r:id="rId23"/>
    <p:sldId id="298" r:id="rId24"/>
    <p:sldId id="299" r:id="rId25"/>
    <p:sldId id="309" r:id="rId26"/>
    <p:sldId id="310" r:id="rId27"/>
    <p:sldId id="315" r:id="rId28"/>
    <p:sldId id="311" r:id="rId29"/>
    <p:sldId id="316" r:id="rId30"/>
    <p:sldId id="317" r:id="rId31"/>
    <p:sldId id="319" r:id="rId32"/>
    <p:sldId id="322" r:id="rId33"/>
    <p:sldId id="318" r:id="rId34"/>
    <p:sldId id="289" r:id="rId35"/>
    <p:sldId id="29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7575"/>
    <a:srgbClr val="EEEEEE"/>
    <a:srgbClr val="AAAAAA"/>
    <a:srgbClr val="557E8A"/>
    <a:srgbClr val="441133"/>
    <a:srgbClr val="7F070D"/>
    <a:srgbClr val="5497D4"/>
    <a:srgbClr val="317ABD"/>
    <a:srgbClr val="7EB0DE"/>
    <a:srgbClr val="5F9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9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175FF-13DB-4CF4-BB7B-A3BDE7DCCDEF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6E413-94D3-41CA-B347-78AD8EF5C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31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6E413-94D3-41CA-B347-78AD8EF5C7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09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6E413-94D3-41CA-B347-78AD8EF5C78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05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5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87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2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1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0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2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1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40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7E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0BC96-F8D6-4402-803F-931BB67B76CA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B8959-3A29-423B-A16E-E1A09F09E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8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9575" y="-457200"/>
            <a:ext cx="13011150" cy="7315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25042" y="4668058"/>
            <a:ext cx="2236510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b="1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Supervisor</a:t>
            </a:r>
            <a:r>
              <a:rPr lang="en-US" sz="32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3200" b="1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33007" y="2955259"/>
            <a:ext cx="2820580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3200" b="1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Presented By :</a:t>
            </a:r>
            <a:endParaRPr lang="en-US" sz="3200" b="1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895034" y="116432"/>
            <a:ext cx="6496526" cy="1832601"/>
            <a:chOff x="3262330" y="4212567"/>
            <a:chExt cx="6496526" cy="1107996"/>
          </a:xfrm>
        </p:grpSpPr>
        <p:sp>
          <p:nvSpPr>
            <p:cNvPr id="15" name="Rounded Rectangle 14"/>
            <p:cNvSpPr/>
            <p:nvPr/>
          </p:nvSpPr>
          <p:spPr>
            <a:xfrm>
              <a:off x="3262330" y="4427794"/>
              <a:ext cx="6496526" cy="677544"/>
            </a:xfrm>
            <a:prstGeom prst="roundRect">
              <a:avLst/>
            </a:prstGeom>
            <a:solidFill>
              <a:schemeClr val="accent1">
                <a:alpha val="37000"/>
              </a:schemeClr>
            </a:solidFill>
            <a:ln>
              <a:noFill/>
            </a:ln>
            <a:effectLst>
              <a:outerShdw blurRad="127000" sx="107000" sy="107000" algn="ctr" rotWithShape="0">
                <a:schemeClr val="tx2"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62330" y="4212567"/>
              <a:ext cx="6496526" cy="110799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spAutoFit/>
            </a:bodyPr>
            <a:lstStyle/>
            <a:p>
              <a:pPr algn="ctr"/>
              <a:r>
                <a:rPr lang="en-US" sz="6600" b="1" dirty="0">
                  <a:ln w="0"/>
                  <a:solidFill>
                    <a:schemeClr val="bg1"/>
                  </a:solidFill>
                  <a:effectLst>
                    <a:reflection blurRad="6350" stA="53000" endA="300" endPos="35500" dir="5400000" sy="-90000" algn="bl" rotWithShape="0"/>
                  </a:effectLst>
                </a:rPr>
                <a:t>Waterfall Printer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929476" y="3607681"/>
            <a:ext cx="6427642" cy="758552"/>
            <a:chOff x="3262330" y="4427794"/>
            <a:chExt cx="6496526" cy="677544"/>
          </a:xfrm>
        </p:grpSpPr>
        <p:sp>
          <p:nvSpPr>
            <p:cNvPr id="18" name="Rounded Rectangle 17"/>
            <p:cNvSpPr/>
            <p:nvPr/>
          </p:nvSpPr>
          <p:spPr>
            <a:xfrm>
              <a:off x="3262330" y="4427794"/>
              <a:ext cx="6496526" cy="677544"/>
            </a:xfrm>
            <a:prstGeom prst="roundRect">
              <a:avLst/>
            </a:prstGeom>
            <a:solidFill>
              <a:schemeClr val="accent1">
                <a:alpha val="37000"/>
              </a:schemeClr>
            </a:solidFill>
            <a:ln>
              <a:noFill/>
            </a:ln>
            <a:effectLst>
              <a:outerShdw blurRad="127000" sx="107000" sy="107000" algn="ctr" rotWithShape="0">
                <a:schemeClr val="tx2"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62330" y="4491657"/>
              <a:ext cx="6496526" cy="54981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spAutoFit/>
            </a:bodyPr>
            <a:lstStyle/>
            <a:p>
              <a:pPr algn="ctr"/>
              <a:r>
                <a:rPr lang="en-US" sz="3400" b="1" dirty="0" err="1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Suhaib</a:t>
              </a:r>
              <a:r>
                <a:rPr lang="en-US" sz="34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Baba &amp; Mahdi </a:t>
              </a:r>
              <a:r>
                <a:rPr lang="en-US" sz="3400" b="1" dirty="0" err="1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Nassar</a:t>
              </a:r>
              <a:endParaRPr lang="en-US" sz="3400" b="1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23008" y="5488258"/>
            <a:ext cx="4840579" cy="758552"/>
            <a:chOff x="3262330" y="4427794"/>
            <a:chExt cx="6496526" cy="677544"/>
          </a:xfrm>
        </p:grpSpPr>
        <p:sp>
          <p:nvSpPr>
            <p:cNvPr id="21" name="Rounded Rectangle 20"/>
            <p:cNvSpPr/>
            <p:nvPr/>
          </p:nvSpPr>
          <p:spPr>
            <a:xfrm>
              <a:off x="3262330" y="4427794"/>
              <a:ext cx="6496526" cy="677544"/>
            </a:xfrm>
            <a:prstGeom prst="roundRect">
              <a:avLst/>
            </a:prstGeom>
            <a:solidFill>
              <a:schemeClr val="accent1">
                <a:alpha val="37000"/>
              </a:schemeClr>
            </a:solidFill>
            <a:ln>
              <a:noFill/>
            </a:ln>
            <a:effectLst>
              <a:outerShdw blurRad="127000" sx="107000" sy="107000" algn="ctr" rotWithShape="0">
                <a:schemeClr val="tx2"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262330" y="4477910"/>
              <a:ext cx="6496526" cy="57730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spAutoFit/>
            </a:bodyPr>
            <a:lstStyle/>
            <a:p>
              <a:pPr algn="ctr"/>
              <a:r>
                <a:rPr lang="en-US" sz="36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Dr. </a:t>
              </a:r>
              <a:r>
                <a:rPr lang="en-US" sz="3600" b="1" dirty="0" err="1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Raed</a:t>
              </a:r>
              <a:r>
                <a:rPr lang="en-US" sz="3600" b="1" dirty="0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r>
                <a:rPr lang="en-US" sz="3600" b="1" dirty="0" err="1">
                  <a:ln w="10160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charset="0"/>
                  <a:ea typeface="Times New Roman" charset="0"/>
                  <a:cs typeface="Times New Roman" charset="0"/>
                </a:rPr>
                <a:t>Qadi</a:t>
              </a:r>
              <a:endParaRPr lang="en-US" sz="3400" b="1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192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4331" y="2875002"/>
            <a:ext cx="94696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Part 1 :  </a:t>
            </a:r>
            <a:r>
              <a:rPr lang="en-US" sz="6600" b="1" dirty="0" smtClean="0">
                <a:solidFill>
                  <a:schemeClr val="bg1"/>
                </a:solidFill>
              </a:rPr>
              <a:t>Hardware</a:t>
            </a:r>
            <a:endParaRPr lang="en-US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1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780" y="195839"/>
            <a:ext cx="5031347" cy="79501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Model: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8161360" y="1569495"/>
            <a:ext cx="0" cy="5036023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63773" y="2811439"/>
            <a:ext cx="1746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1.8 </a:t>
            </a:r>
            <a:r>
              <a:rPr lang="en-US" sz="4000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555008" y="1305967"/>
            <a:ext cx="3469876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08093" y="1192549"/>
            <a:ext cx="1746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80 cm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0" t="4167" r="16295"/>
          <a:stretch/>
        </p:blipFill>
        <p:spPr>
          <a:xfrm>
            <a:off x="4889089" y="1484247"/>
            <a:ext cx="2883311" cy="530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85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1123997" y="2972348"/>
            <a:ext cx="9944006" cy="913305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+mn-lt"/>
              </a:rPr>
              <a:t>Some 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problems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12961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 Same Side Corner Rectangle 13"/>
          <p:cNvSpPr/>
          <p:nvPr/>
        </p:nvSpPr>
        <p:spPr>
          <a:xfrm>
            <a:off x="1038226" y="778668"/>
            <a:ext cx="2157412" cy="22717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V="1">
            <a:off x="1038226" y="1914524"/>
            <a:ext cx="2157412" cy="4414837"/>
          </a:xfrm>
          <a:custGeom>
            <a:avLst/>
            <a:gdLst>
              <a:gd name="connsiteX0" fmla="*/ 0 w 1943100"/>
              <a:gd name="connsiteY0" fmla="*/ 4414837 h 4414837"/>
              <a:gd name="connsiteX1" fmla="*/ 509778 w 1943100"/>
              <a:gd name="connsiteY1" fmla="*/ 4414837 h 4414837"/>
              <a:gd name="connsiteX2" fmla="*/ 971550 w 1943100"/>
              <a:gd name="connsiteY2" fmla="*/ 3954064 h 4414837"/>
              <a:gd name="connsiteX3" fmla="*/ 1433322 w 1943100"/>
              <a:gd name="connsiteY3" fmla="*/ 4414837 h 4414837"/>
              <a:gd name="connsiteX4" fmla="*/ 1943100 w 1943100"/>
              <a:gd name="connsiteY4" fmla="*/ 4414837 h 4414837"/>
              <a:gd name="connsiteX5" fmla="*/ 1943100 w 1943100"/>
              <a:gd name="connsiteY5" fmla="*/ 323856 h 4414837"/>
              <a:gd name="connsiteX6" fmla="*/ 1619244 w 1943100"/>
              <a:gd name="connsiteY6" fmla="*/ 0 h 4414837"/>
              <a:gd name="connsiteX7" fmla="*/ 323856 w 1943100"/>
              <a:gd name="connsiteY7" fmla="*/ 0 h 4414837"/>
              <a:gd name="connsiteX8" fmla="*/ 0 w 1943100"/>
              <a:gd name="connsiteY8" fmla="*/ 323856 h 441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3100" h="4414837">
                <a:moveTo>
                  <a:pt x="0" y="4414837"/>
                </a:moveTo>
                <a:lnTo>
                  <a:pt x="509778" y="4414837"/>
                </a:lnTo>
                <a:cubicBezTo>
                  <a:pt x="509778" y="4160359"/>
                  <a:pt x="716520" y="3954064"/>
                  <a:pt x="971550" y="3954064"/>
                </a:cubicBezTo>
                <a:cubicBezTo>
                  <a:pt x="1226580" y="3954064"/>
                  <a:pt x="1433322" y="4160359"/>
                  <a:pt x="1433322" y="4414837"/>
                </a:cubicBezTo>
                <a:lnTo>
                  <a:pt x="1943100" y="4414837"/>
                </a:lnTo>
                <a:lnTo>
                  <a:pt x="1943100" y="323856"/>
                </a:lnTo>
                <a:cubicBezTo>
                  <a:pt x="1943100" y="144995"/>
                  <a:pt x="1798105" y="0"/>
                  <a:pt x="1619244" y="0"/>
                </a:cubicBezTo>
                <a:lnTo>
                  <a:pt x="323856" y="0"/>
                </a:lnTo>
                <a:cubicBezTo>
                  <a:pt x="144995" y="0"/>
                  <a:pt x="0" y="144995"/>
                  <a:pt x="0" y="3238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sx="107000" sy="107000" algn="ctr" rotWithShape="0">
              <a:schemeClr val="tx1"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038226" y="778668"/>
            <a:ext cx="2157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Model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38226" y="1529803"/>
            <a:ext cx="2157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1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>
            <a:off x="4953001" y="778668"/>
            <a:ext cx="2157412" cy="2271713"/>
          </a:xfrm>
          <a:prstGeom prst="round2Same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 flipV="1">
            <a:off x="4953001" y="1914524"/>
            <a:ext cx="2157412" cy="4414837"/>
          </a:xfrm>
          <a:custGeom>
            <a:avLst/>
            <a:gdLst>
              <a:gd name="connsiteX0" fmla="*/ 0 w 1943100"/>
              <a:gd name="connsiteY0" fmla="*/ 4414837 h 4414837"/>
              <a:gd name="connsiteX1" fmla="*/ 509778 w 1943100"/>
              <a:gd name="connsiteY1" fmla="*/ 4414837 h 4414837"/>
              <a:gd name="connsiteX2" fmla="*/ 971550 w 1943100"/>
              <a:gd name="connsiteY2" fmla="*/ 3954064 h 4414837"/>
              <a:gd name="connsiteX3" fmla="*/ 1433322 w 1943100"/>
              <a:gd name="connsiteY3" fmla="*/ 4414837 h 4414837"/>
              <a:gd name="connsiteX4" fmla="*/ 1943100 w 1943100"/>
              <a:gd name="connsiteY4" fmla="*/ 4414837 h 4414837"/>
              <a:gd name="connsiteX5" fmla="*/ 1943100 w 1943100"/>
              <a:gd name="connsiteY5" fmla="*/ 323856 h 4414837"/>
              <a:gd name="connsiteX6" fmla="*/ 1619244 w 1943100"/>
              <a:gd name="connsiteY6" fmla="*/ 0 h 4414837"/>
              <a:gd name="connsiteX7" fmla="*/ 323856 w 1943100"/>
              <a:gd name="connsiteY7" fmla="*/ 0 h 4414837"/>
              <a:gd name="connsiteX8" fmla="*/ 0 w 1943100"/>
              <a:gd name="connsiteY8" fmla="*/ 323856 h 441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3100" h="4414837">
                <a:moveTo>
                  <a:pt x="0" y="4414837"/>
                </a:moveTo>
                <a:lnTo>
                  <a:pt x="509778" y="4414837"/>
                </a:lnTo>
                <a:cubicBezTo>
                  <a:pt x="509778" y="4160359"/>
                  <a:pt x="716520" y="3954064"/>
                  <a:pt x="971550" y="3954064"/>
                </a:cubicBezTo>
                <a:cubicBezTo>
                  <a:pt x="1226580" y="3954064"/>
                  <a:pt x="1433322" y="4160359"/>
                  <a:pt x="1433322" y="4414837"/>
                </a:cubicBezTo>
                <a:lnTo>
                  <a:pt x="1943100" y="4414837"/>
                </a:lnTo>
                <a:lnTo>
                  <a:pt x="1943100" y="323856"/>
                </a:lnTo>
                <a:cubicBezTo>
                  <a:pt x="1943100" y="144995"/>
                  <a:pt x="1798105" y="0"/>
                  <a:pt x="1619244" y="0"/>
                </a:cubicBezTo>
                <a:lnTo>
                  <a:pt x="323856" y="0"/>
                </a:lnTo>
                <a:cubicBezTo>
                  <a:pt x="144995" y="0"/>
                  <a:pt x="0" y="144995"/>
                  <a:pt x="0" y="3238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sx="107000" sy="107000" algn="ctr" rotWithShape="0">
              <a:schemeClr val="tx1"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953001" y="778668"/>
            <a:ext cx="2157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Model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53001" y="1529803"/>
            <a:ext cx="2157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1" name="Round Same Side Corner Rectangle 20"/>
          <p:cNvSpPr/>
          <p:nvPr/>
        </p:nvSpPr>
        <p:spPr>
          <a:xfrm>
            <a:off x="8867776" y="778668"/>
            <a:ext cx="2157412" cy="2271713"/>
          </a:xfrm>
          <a:prstGeom prst="round2Same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 flipV="1">
            <a:off x="8867776" y="1914524"/>
            <a:ext cx="2157412" cy="4414837"/>
          </a:xfrm>
          <a:custGeom>
            <a:avLst/>
            <a:gdLst>
              <a:gd name="connsiteX0" fmla="*/ 0 w 1943100"/>
              <a:gd name="connsiteY0" fmla="*/ 4414837 h 4414837"/>
              <a:gd name="connsiteX1" fmla="*/ 509778 w 1943100"/>
              <a:gd name="connsiteY1" fmla="*/ 4414837 h 4414837"/>
              <a:gd name="connsiteX2" fmla="*/ 971550 w 1943100"/>
              <a:gd name="connsiteY2" fmla="*/ 3954064 h 4414837"/>
              <a:gd name="connsiteX3" fmla="*/ 1433322 w 1943100"/>
              <a:gd name="connsiteY3" fmla="*/ 4414837 h 4414837"/>
              <a:gd name="connsiteX4" fmla="*/ 1943100 w 1943100"/>
              <a:gd name="connsiteY4" fmla="*/ 4414837 h 4414837"/>
              <a:gd name="connsiteX5" fmla="*/ 1943100 w 1943100"/>
              <a:gd name="connsiteY5" fmla="*/ 323856 h 4414837"/>
              <a:gd name="connsiteX6" fmla="*/ 1619244 w 1943100"/>
              <a:gd name="connsiteY6" fmla="*/ 0 h 4414837"/>
              <a:gd name="connsiteX7" fmla="*/ 323856 w 1943100"/>
              <a:gd name="connsiteY7" fmla="*/ 0 h 4414837"/>
              <a:gd name="connsiteX8" fmla="*/ 0 w 1943100"/>
              <a:gd name="connsiteY8" fmla="*/ 323856 h 441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3100" h="4414837">
                <a:moveTo>
                  <a:pt x="0" y="4414837"/>
                </a:moveTo>
                <a:lnTo>
                  <a:pt x="509778" y="4414837"/>
                </a:lnTo>
                <a:cubicBezTo>
                  <a:pt x="509778" y="4160359"/>
                  <a:pt x="716520" y="3954064"/>
                  <a:pt x="971550" y="3954064"/>
                </a:cubicBezTo>
                <a:cubicBezTo>
                  <a:pt x="1226580" y="3954064"/>
                  <a:pt x="1433322" y="4160359"/>
                  <a:pt x="1433322" y="4414837"/>
                </a:cubicBezTo>
                <a:lnTo>
                  <a:pt x="1943100" y="4414837"/>
                </a:lnTo>
                <a:lnTo>
                  <a:pt x="1943100" y="323856"/>
                </a:lnTo>
                <a:cubicBezTo>
                  <a:pt x="1943100" y="144995"/>
                  <a:pt x="1798105" y="0"/>
                  <a:pt x="1619244" y="0"/>
                </a:cubicBezTo>
                <a:lnTo>
                  <a:pt x="323856" y="0"/>
                </a:lnTo>
                <a:cubicBezTo>
                  <a:pt x="144995" y="0"/>
                  <a:pt x="0" y="144995"/>
                  <a:pt x="0" y="3238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sx="107000" sy="107000" algn="ctr" rotWithShape="0">
              <a:schemeClr val="tx1"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8867776" y="778668"/>
            <a:ext cx="2157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Model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67776" y="1529802"/>
            <a:ext cx="2157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38226" y="2465604"/>
            <a:ext cx="21574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09000"/>
              <a:buFont typeface="Wingdings" panose="05000000000000000000" pitchFamily="2" charset="2"/>
              <a:buChar char="Ø"/>
            </a:pPr>
            <a:r>
              <a:rPr lang="en-US" dirty="0" smtClean="0"/>
              <a:t>Pressure distribution </a:t>
            </a:r>
            <a:r>
              <a:rPr lang="en-US" dirty="0"/>
              <a:t>was not uniform all times. </a:t>
            </a:r>
            <a:endParaRPr lang="en-US" dirty="0" smtClean="0"/>
          </a:p>
          <a:p>
            <a:pPr marL="285750" indent="-285750">
              <a:buSzPct val="109000"/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SzPct val="109000"/>
              <a:buFont typeface="Wingdings" panose="05000000000000000000" pitchFamily="2" charset="2"/>
              <a:buChar char="Ø"/>
            </a:pPr>
            <a:r>
              <a:rPr lang="en-US" dirty="0"/>
              <a:t>Due to high pressure, water speed is relatively high </a:t>
            </a:r>
          </a:p>
          <a:p>
            <a:pPr marL="285750" indent="-285750">
              <a:buSzPct val="109000"/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953001" y="2465603"/>
            <a:ext cx="21574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Pressure </a:t>
            </a:r>
            <a:r>
              <a:rPr lang="en-US" dirty="0"/>
              <a:t>distribution was unbalanced for all </a:t>
            </a:r>
            <a:r>
              <a:rPr lang="en-US" dirty="0" smtClean="0"/>
              <a:t>valves.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When </a:t>
            </a:r>
            <a:r>
              <a:rPr lang="en-US" dirty="0"/>
              <a:t>most of valves were open, water flow and water speed drops sharply. </a:t>
            </a:r>
          </a:p>
          <a:p>
            <a:pPr marL="285750" indent="-285750">
              <a:buSzPct val="109000"/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867776" y="3583333"/>
            <a:ext cx="21574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Solve all Problems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2802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5" grpId="0"/>
      <p:bldP spid="16" grpId="0"/>
      <p:bldP spid="17" grpId="0" animBg="1"/>
      <p:bldP spid="18" grpId="0" animBg="1"/>
      <p:bldP spid="19" grpId="0"/>
      <p:bldP spid="20" grpId="0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385469"/>
            <a:ext cx="5734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Model 1: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251" y="1251097"/>
            <a:ext cx="3185499" cy="531357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54" y="1352550"/>
            <a:ext cx="1524000" cy="15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608" y="3243263"/>
            <a:ext cx="3968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Using 12-volts Diaphragm Water Valve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10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1: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466" y="1261005"/>
            <a:ext cx="7947069" cy="512863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60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1: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5"/>
          <a:stretch/>
        </p:blipFill>
        <p:spPr>
          <a:xfrm>
            <a:off x="4746171" y="1235959"/>
            <a:ext cx="2598058" cy="5492189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7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</a:t>
            </a:r>
            <a:r>
              <a:rPr lang="en-US" sz="3200" dirty="0" smtClean="0">
                <a:solidFill>
                  <a:schemeClr val="bg1"/>
                </a:solidFill>
              </a:rPr>
              <a:t>2: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625" y="1329739"/>
            <a:ext cx="8018751" cy="520240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17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</a:t>
            </a:r>
            <a:r>
              <a:rPr lang="en-US" sz="3200" dirty="0" smtClean="0">
                <a:solidFill>
                  <a:schemeClr val="bg1"/>
                </a:solidFill>
              </a:rPr>
              <a:t>2: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921" y="1315224"/>
            <a:ext cx="6262159" cy="520240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32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32514" y="1337481"/>
            <a:ext cx="6591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Water pump: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84" y="3080865"/>
            <a:ext cx="7467436" cy="2442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</a:t>
            </a:r>
            <a:r>
              <a:rPr lang="en-US" sz="3200" dirty="0" smtClean="0">
                <a:solidFill>
                  <a:schemeClr val="bg1"/>
                </a:solidFill>
              </a:rPr>
              <a:t>2: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8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55053" y="193182"/>
            <a:ext cx="2944969" cy="1243281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Outline: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D6B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45459" y="1721224"/>
            <a:ext cx="99042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What is Waterfall Printer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Future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Demo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70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</a:t>
            </a:r>
            <a:r>
              <a:rPr lang="en-US" sz="3200" dirty="0" smtClean="0">
                <a:solidFill>
                  <a:schemeClr val="bg1"/>
                </a:solidFill>
              </a:rPr>
              <a:t>2: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9526" r="4878"/>
          <a:stretch/>
        </p:blipFill>
        <p:spPr>
          <a:xfrm>
            <a:off x="6665119" y="1190327"/>
            <a:ext cx="2624943" cy="54360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8939" b="2867"/>
          <a:stretch/>
        </p:blipFill>
        <p:spPr>
          <a:xfrm>
            <a:off x="2300288" y="1190327"/>
            <a:ext cx="2657475" cy="54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90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</a:t>
            </a:r>
            <a:r>
              <a:rPr lang="en-US" sz="3200" dirty="0" smtClean="0">
                <a:solidFill>
                  <a:schemeClr val="bg1"/>
                </a:solidFill>
              </a:rPr>
              <a:t>3: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" b="-1"/>
          <a:stretch/>
        </p:blipFill>
        <p:spPr>
          <a:xfrm>
            <a:off x="613954" y="1295261"/>
            <a:ext cx="1755273" cy="19480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60608" y="3492436"/>
            <a:ext cx="3739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Using 12-volts Solenoid Water Valve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0" t="4167" r="16295"/>
          <a:stretch/>
        </p:blipFill>
        <p:spPr>
          <a:xfrm>
            <a:off x="4410075" y="1243236"/>
            <a:ext cx="2976563" cy="547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92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</a:t>
            </a:r>
            <a:r>
              <a:rPr lang="en-US" sz="3200" dirty="0" smtClean="0">
                <a:solidFill>
                  <a:schemeClr val="bg1"/>
                </a:solidFill>
              </a:rPr>
              <a:t>3: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736" y="1341636"/>
            <a:ext cx="3886150" cy="528903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32514" y="1337481"/>
            <a:ext cx="6591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Water tank:</a:t>
            </a:r>
          </a:p>
        </p:txBody>
      </p:sp>
    </p:spTree>
    <p:extLst>
      <p:ext uri="{BB962C8B-B14F-4D97-AF65-F5344CB8AC3E}">
        <p14:creationId xmlns:p14="http://schemas.microsoft.com/office/powerpoint/2010/main" val="36408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32514" y="1337481"/>
            <a:ext cx="6591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9 Valves: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84" y="2045369"/>
            <a:ext cx="7467436" cy="45138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</a:t>
            </a:r>
            <a:r>
              <a:rPr lang="en-US" sz="3200" dirty="0" smtClean="0">
                <a:solidFill>
                  <a:schemeClr val="bg1"/>
                </a:solidFill>
              </a:rPr>
              <a:t>3: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54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32514" y="1337481"/>
            <a:ext cx="6591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Water pump: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84" y="3080865"/>
            <a:ext cx="7467436" cy="2442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Model </a:t>
            </a:r>
            <a:r>
              <a:rPr lang="en-US" sz="3200" dirty="0" smtClean="0">
                <a:solidFill>
                  <a:schemeClr val="bg1"/>
                </a:solidFill>
              </a:rPr>
              <a:t>3: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35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4413" y="3003620"/>
            <a:ext cx="5734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Part 2 :  </a:t>
            </a:r>
            <a:r>
              <a:rPr lang="en-US" sz="4800" b="1" dirty="0" smtClean="0">
                <a:solidFill>
                  <a:schemeClr val="bg1"/>
                </a:solidFill>
              </a:rPr>
              <a:t>Software 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9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9"/>
          <a:stretch/>
        </p:blipFill>
        <p:spPr>
          <a:xfrm>
            <a:off x="2723678" y="1232771"/>
            <a:ext cx="7334722" cy="5448648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56444" y="48945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Java Application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2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4413" y="3003620"/>
            <a:ext cx="8057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Algorithm</a:t>
            </a:r>
            <a:endParaRPr lang="en-US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45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Elbow Connector 10"/>
          <p:cNvCxnSpPr>
            <a:stCxn id="49" idx="1"/>
            <a:endCxn id="54" idx="0"/>
          </p:cNvCxnSpPr>
          <p:nvPr/>
        </p:nvCxnSpPr>
        <p:spPr>
          <a:xfrm rot="10800000" flipV="1">
            <a:off x="2154279" y="1156053"/>
            <a:ext cx="2868809" cy="1002545"/>
          </a:xfrm>
          <a:prstGeom prst="bentConnector2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5023087" y="259434"/>
            <a:ext cx="3074730" cy="1793240"/>
            <a:chOff x="7485565" y="1950203"/>
            <a:chExt cx="3074730" cy="1793240"/>
          </a:xfrm>
          <a:effectLst>
            <a:outerShdw blurRad="127000" sx="107000" sy="107000" algn="ctr" rotWithShape="0">
              <a:schemeClr val="tx1">
                <a:alpha val="23000"/>
              </a:schemeClr>
            </a:outerShdw>
          </a:effectLst>
        </p:grpSpPr>
        <p:sp>
          <p:nvSpPr>
            <p:cNvPr id="49" name="Rounded Rectangle 48"/>
            <p:cNvSpPr/>
            <p:nvPr/>
          </p:nvSpPr>
          <p:spPr>
            <a:xfrm>
              <a:off x="7485565" y="1950203"/>
              <a:ext cx="3074730" cy="179324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716643" y="2061993"/>
              <a:ext cx="2685143" cy="15696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174625" algn="ctr">
                <a:tabLst>
                  <a:tab pos="3541713" algn="l"/>
                </a:tabLst>
              </a:pPr>
              <a:r>
                <a:rPr lang="en-US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user </a:t>
              </a:r>
              <a:r>
                <a:rPr lang="en-US" sz="2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chooses to print </a:t>
              </a:r>
              <a:r>
                <a:rPr lang="en-US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character or pictures in java application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6913" y="2158599"/>
            <a:ext cx="3074730" cy="1793240"/>
            <a:chOff x="7485565" y="1950203"/>
            <a:chExt cx="3074730" cy="1793240"/>
          </a:xfrm>
          <a:effectLst>
            <a:outerShdw blurRad="127000" sx="107000" sy="107000" algn="ctr" rotWithShape="0">
              <a:schemeClr val="tx1">
                <a:alpha val="23000"/>
              </a:schemeClr>
            </a:outerShdw>
          </a:effectLst>
        </p:grpSpPr>
        <p:sp>
          <p:nvSpPr>
            <p:cNvPr id="54" name="Rounded Rectangle 53"/>
            <p:cNvSpPr/>
            <p:nvPr/>
          </p:nvSpPr>
          <p:spPr>
            <a:xfrm>
              <a:off x="7485565" y="1950203"/>
              <a:ext cx="3074730" cy="179324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594363" y="2061993"/>
              <a:ext cx="2859314" cy="14465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Create image </a:t>
              </a:r>
              <a:r>
                <a:rPr lang="en-US" sz="2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contains user input </a:t>
              </a:r>
              <a:r>
                <a:rPr lang="en-US" sz="2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Characters/Strings with fixed width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833282" y="4375119"/>
            <a:ext cx="3454340" cy="2149053"/>
            <a:chOff x="8084516" y="1977447"/>
            <a:chExt cx="3454340" cy="2149053"/>
          </a:xfrm>
          <a:effectLst>
            <a:outerShdw blurRad="127000" sx="104000" sy="104000" algn="ctr" rotWithShape="0">
              <a:schemeClr val="tx1">
                <a:alpha val="23000"/>
              </a:schemeClr>
            </a:outerShdw>
          </a:effectLst>
        </p:grpSpPr>
        <p:sp>
          <p:nvSpPr>
            <p:cNvPr id="61" name="Rounded Rectangle 60"/>
            <p:cNvSpPr/>
            <p:nvPr/>
          </p:nvSpPr>
          <p:spPr>
            <a:xfrm>
              <a:off x="8084516" y="1977447"/>
              <a:ext cx="3454340" cy="2149053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084516" y="2328698"/>
              <a:ext cx="3454340" cy="11079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Convert image to array of bits </a:t>
              </a:r>
              <a:r>
                <a:rPr lang="en-US" sz="2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 save </a:t>
              </a:r>
              <a:r>
                <a:rPr lang="en-US" sz="2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 as a file and send to </a:t>
              </a:r>
              <a:r>
                <a:rPr lang="en-US" sz="22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Ardinuo</a:t>
              </a:r>
              <a:r>
                <a:rPr lang="en-US" sz="2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cxnSp>
        <p:nvCxnSpPr>
          <p:cNvPr id="65" name="Straight Arrow Connector 64"/>
          <p:cNvCxnSpPr/>
          <p:nvPr/>
        </p:nvCxnSpPr>
        <p:spPr>
          <a:xfrm>
            <a:off x="6560452" y="1886703"/>
            <a:ext cx="0" cy="285127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endCxn id="62" idx="1"/>
          </p:cNvCxnSpPr>
          <p:nvPr/>
        </p:nvCxnSpPr>
        <p:spPr>
          <a:xfrm>
            <a:off x="2154277" y="3371268"/>
            <a:ext cx="2679005" cy="1909100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5180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91083" y="418958"/>
            <a:ext cx="3360001" cy="6226629"/>
            <a:chOff x="791083" y="418958"/>
            <a:chExt cx="3360001" cy="6226629"/>
          </a:xfrm>
        </p:grpSpPr>
        <p:sp>
          <p:nvSpPr>
            <p:cNvPr id="54" name="Rounded Rectangle 53"/>
            <p:cNvSpPr/>
            <p:nvPr/>
          </p:nvSpPr>
          <p:spPr>
            <a:xfrm>
              <a:off x="791083" y="418958"/>
              <a:ext cx="3360001" cy="6226629"/>
            </a:xfrm>
            <a:prstGeom prst="roundRect">
              <a:avLst/>
            </a:prstGeom>
            <a:ln>
              <a:noFill/>
            </a:ln>
            <a:effectLst>
              <a:outerShdw blurRad="127000" sx="107000" sy="107000" algn="ctr" rotWithShape="0">
                <a:schemeClr val="tx1">
                  <a:alpha val="23000"/>
                </a:scheme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08783" y="2870553"/>
              <a:ext cx="3124599" cy="13234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8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n-US" sz="8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7236984" y="418957"/>
            <a:ext cx="3360001" cy="6226629"/>
          </a:xfrm>
          <a:prstGeom prst="roundRect">
            <a:avLst/>
          </a:prstGeom>
          <a:ln>
            <a:noFill/>
          </a:ln>
          <a:effectLst>
            <a:outerShdw blurRad="127000" sx="107000" sy="107000" algn="ctr" rotWithShape="0">
              <a:schemeClr val="tx1">
                <a:alpha val="23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984" y="1331666"/>
            <a:ext cx="3360001" cy="4401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000000000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000111000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011111110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011111111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110000111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111111000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011111110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001111111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110001111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111000111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111111111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011111110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00111000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00000000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94136" y="1662702"/>
            <a:ext cx="1612642" cy="3477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1111111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11111111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11        11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11111   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111111 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11111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 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1111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    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111111111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1111111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3181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5" grpId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054" y="193182"/>
            <a:ext cx="9944006" cy="1243281"/>
          </a:xfrm>
        </p:spPr>
        <p:txBody>
          <a:bodyPr>
            <a:noAutofit/>
          </a:bodyPr>
          <a:lstStyle/>
          <a:p>
            <a:pPr algn="l"/>
            <a:r>
              <a:rPr lang="en-US" sz="4400" b="1" dirty="0">
                <a:solidFill>
                  <a:schemeClr val="bg1"/>
                </a:solidFill>
              </a:rPr>
              <a:t>What is Waterfall Printer: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D6B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5054" y="1773936"/>
            <a:ext cx="1081035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It’s a model:</a:t>
            </a:r>
          </a:p>
          <a:p>
            <a:r>
              <a:rPr lang="en-US" sz="3200" b="1" dirty="0">
                <a:solidFill>
                  <a:schemeClr val="bg1"/>
                </a:solidFill>
              </a:rPr>
              <a:t>	</a:t>
            </a:r>
          </a:p>
          <a:p>
            <a:r>
              <a:rPr lang="en-US" sz="3200" b="1" dirty="0">
                <a:solidFill>
                  <a:schemeClr val="bg1"/>
                </a:solidFill>
              </a:rPr>
              <a:t>	</a:t>
            </a:r>
            <a:r>
              <a:rPr lang="en-US" sz="4000" dirty="0">
                <a:solidFill>
                  <a:schemeClr val="bg1"/>
                </a:solidFill>
              </a:rPr>
              <a:t>to </a:t>
            </a:r>
            <a:r>
              <a:rPr lang="en-US" sz="4000" dirty="0" smtClean="0">
                <a:solidFill>
                  <a:schemeClr val="bg1"/>
                </a:solidFill>
              </a:rPr>
              <a:t>make user write characters and </a:t>
            </a:r>
            <a:r>
              <a:rPr lang="en-US" sz="4000" dirty="0">
                <a:solidFill>
                  <a:schemeClr val="bg1"/>
                </a:solidFill>
              </a:rPr>
              <a:t>print images by controlling waterfall through interruptions of water flow.</a:t>
            </a:r>
          </a:p>
        </p:txBody>
      </p:sp>
    </p:spTree>
    <p:extLst>
      <p:ext uri="{BB962C8B-B14F-4D97-AF65-F5344CB8AC3E}">
        <p14:creationId xmlns:p14="http://schemas.microsoft.com/office/powerpoint/2010/main" val="45563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91083" y="418958"/>
            <a:ext cx="3360001" cy="6226629"/>
            <a:chOff x="791083" y="418958"/>
            <a:chExt cx="3360001" cy="6226629"/>
          </a:xfrm>
        </p:grpSpPr>
        <p:sp>
          <p:nvSpPr>
            <p:cNvPr id="54" name="Rounded Rectangle 53"/>
            <p:cNvSpPr/>
            <p:nvPr/>
          </p:nvSpPr>
          <p:spPr>
            <a:xfrm>
              <a:off x="791083" y="418958"/>
              <a:ext cx="3360001" cy="6226629"/>
            </a:xfrm>
            <a:prstGeom prst="roundRect">
              <a:avLst/>
            </a:prstGeom>
            <a:ln>
              <a:noFill/>
            </a:ln>
            <a:effectLst>
              <a:outerShdw blurRad="127000" sx="107000" sy="107000" algn="ctr" rotWithShape="0">
                <a:schemeClr val="tx1">
                  <a:alpha val="23000"/>
                </a:scheme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08783" y="2870553"/>
              <a:ext cx="3124599" cy="13234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8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7236984" y="418957"/>
            <a:ext cx="3360001" cy="6226629"/>
          </a:xfrm>
          <a:prstGeom prst="roundRect">
            <a:avLst/>
          </a:prstGeom>
          <a:ln>
            <a:noFill/>
          </a:ln>
          <a:effectLst>
            <a:outerShdw blurRad="127000" sx="107000" sy="107000" algn="ctr" rotWithShape="0">
              <a:schemeClr val="tx1">
                <a:alpha val="23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984" y="1331666"/>
            <a:ext cx="3360001" cy="40934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0000111000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0011111110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0111111110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0111001111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1110000100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1110000000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1110000000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1110000111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0111001111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0111111110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0011111110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0000111000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0000000000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23165" y="1485554"/>
            <a:ext cx="1612642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111   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1111111 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11111111 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111  1111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       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       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       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111    111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111  1111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11111111 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1111111 </a:t>
            </a: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111   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1530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5" grpId="1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608" y="164211"/>
            <a:ext cx="5031347" cy="795018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solidFill>
                  <a:schemeClr val="bg1"/>
                </a:solidFill>
                <a:latin typeface="+mn-lt"/>
              </a:rPr>
              <a:t>Problems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95"/>
          <a:stretch/>
        </p:blipFill>
        <p:spPr>
          <a:xfrm>
            <a:off x="567385" y="1104372"/>
            <a:ext cx="4617792" cy="56586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38"/>
          <a:stretch/>
        </p:blipFill>
        <p:spPr>
          <a:xfrm>
            <a:off x="6604000" y="1104372"/>
            <a:ext cx="4905829" cy="565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60608" y="1031800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13954" y="431074"/>
            <a:ext cx="5734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Future Work :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3954" y="2581396"/>
            <a:ext cx="111017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Increase Number of Valves.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Add colors to water to </a:t>
            </a:r>
            <a:r>
              <a:rPr lang="en-US" sz="2800" smtClean="0">
                <a:solidFill>
                  <a:schemeClr val="bg1"/>
                </a:solidFill>
              </a:rPr>
              <a:t>make the shapes </a:t>
            </a:r>
            <a:r>
              <a:rPr lang="en-US" sz="2800" dirty="0" smtClean="0">
                <a:solidFill>
                  <a:schemeClr val="bg1"/>
                </a:solidFill>
              </a:rPr>
              <a:t>more beautiful.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2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99218" y="153480"/>
            <a:ext cx="3993564" cy="186204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</p:txBody>
      </p:sp>
      <p:pic>
        <p:nvPicPr>
          <p:cNvPr id="9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136" y="1791051"/>
            <a:ext cx="5513733" cy="473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8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8169" y="268943"/>
            <a:ext cx="7949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Any Questions 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438" y="2318443"/>
            <a:ext cx="4833124" cy="356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8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453147" y="2497976"/>
            <a:ext cx="7285706" cy="186204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8228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608" y="128789"/>
            <a:ext cx="9944006" cy="702367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What is Waterfall Printer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60608" y="83209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0" t="4167" r="16295"/>
          <a:stretch/>
        </p:blipFill>
        <p:spPr>
          <a:xfrm>
            <a:off x="4257675" y="988117"/>
            <a:ext cx="3121508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1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053" y="2807360"/>
            <a:ext cx="9862654" cy="1243281"/>
          </a:xfrm>
        </p:spPr>
        <p:txBody>
          <a:bodyPr>
            <a:normAutofit/>
          </a:bodyPr>
          <a:lstStyle/>
          <a:p>
            <a:pPr algn="l"/>
            <a:r>
              <a:rPr lang="en-US" sz="8000" b="1" dirty="0">
                <a:solidFill>
                  <a:schemeClr val="bg1"/>
                </a:solidFill>
                <a:latin typeface="+mn-lt"/>
              </a:rPr>
              <a:t>Components</a:t>
            </a:r>
          </a:p>
        </p:txBody>
      </p:sp>
    </p:spTree>
    <p:extLst>
      <p:ext uri="{BB962C8B-B14F-4D97-AF65-F5344CB8AC3E}">
        <p14:creationId xmlns:p14="http://schemas.microsoft.com/office/powerpoint/2010/main" val="9013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053" y="193182"/>
            <a:ext cx="9862654" cy="1243281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Components:   </a:t>
            </a:r>
            <a:r>
              <a:rPr lang="en-US" b="1" dirty="0" err="1">
                <a:solidFill>
                  <a:schemeClr val="bg1"/>
                </a:solidFill>
              </a:rPr>
              <a:t>Arduino</a:t>
            </a:r>
            <a:r>
              <a:rPr lang="en-US" b="1" dirty="0">
                <a:solidFill>
                  <a:schemeClr val="bg1"/>
                </a:solidFill>
              </a:rPr>
              <a:t> Mega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325" y="2223009"/>
            <a:ext cx="7557891" cy="385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71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053" y="193182"/>
            <a:ext cx="9862654" cy="1243281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Components:   </a:t>
            </a:r>
            <a:r>
              <a:rPr lang="en-US" b="1" dirty="0" smtClean="0">
                <a:solidFill>
                  <a:schemeClr val="bg1"/>
                </a:solidFill>
              </a:rPr>
              <a:t>Solenoid Valves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" b="-1"/>
          <a:stretch/>
        </p:blipFill>
        <p:spPr>
          <a:xfrm>
            <a:off x="4176470" y="2238235"/>
            <a:ext cx="3455596" cy="383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50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053" y="193182"/>
            <a:ext cx="10203848" cy="1243281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Components: </a:t>
            </a:r>
            <a:r>
              <a:rPr lang="en-US" b="1" dirty="0" smtClean="0">
                <a:solidFill>
                  <a:schemeClr val="bg1"/>
                </a:solidFill>
              </a:rPr>
              <a:t>Drivers ULN2003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2" t="-796" r="12471" b="25191"/>
          <a:stretch/>
        </p:blipFill>
        <p:spPr>
          <a:xfrm rot="5400000">
            <a:off x="3818956" y="1431452"/>
            <a:ext cx="4554088" cy="518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5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053" y="193182"/>
            <a:ext cx="8784481" cy="1243281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Components: Power Supply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60608" y="1436463"/>
            <a:ext cx="10637950" cy="0"/>
          </a:xfrm>
          <a:prstGeom prst="line">
            <a:avLst/>
          </a:prstGeom>
          <a:ln w="25400">
            <a:solidFill>
              <a:srgbClr val="6C6E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" t="2845" r="-2682" b="28697"/>
          <a:stretch/>
        </p:blipFill>
        <p:spPr>
          <a:xfrm>
            <a:off x="2841782" y="1719618"/>
            <a:ext cx="5089071" cy="46948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2278" y="1862493"/>
            <a:ext cx="2888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12 Volts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10 amperes</a:t>
            </a:r>
          </a:p>
        </p:txBody>
      </p:sp>
    </p:spTree>
    <p:extLst>
      <p:ext uri="{BB962C8B-B14F-4D97-AF65-F5344CB8AC3E}">
        <p14:creationId xmlns:p14="http://schemas.microsoft.com/office/powerpoint/2010/main" val="315545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2945</TotalTime>
  <Words>323</Words>
  <Application>Microsoft Office PowerPoint</Application>
  <PresentationFormat>Widescreen</PresentationFormat>
  <Paragraphs>126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Outline:</vt:lpstr>
      <vt:lpstr>What is Waterfall Printer:</vt:lpstr>
      <vt:lpstr>What is Waterfall Printer:</vt:lpstr>
      <vt:lpstr>Components</vt:lpstr>
      <vt:lpstr>Components:   Arduino Mega</vt:lpstr>
      <vt:lpstr>Components:   Solenoid Valves</vt:lpstr>
      <vt:lpstr>Components: Drivers ULN2003</vt:lpstr>
      <vt:lpstr>Components: Power Supply</vt:lpstr>
      <vt:lpstr>PowerPoint Presentation</vt:lpstr>
      <vt:lpstr>Model:</vt:lpstr>
      <vt:lpstr>Some problems: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Problems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SuhaibBaba</cp:lastModifiedBy>
  <cp:revision>153</cp:revision>
  <dcterms:created xsi:type="dcterms:W3CDTF">2017-12-09T22:01:01Z</dcterms:created>
  <dcterms:modified xsi:type="dcterms:W3CDTF">2018-06-20T21:13:45Z</dcterms:modified>
</cp:coreProperties>
</file>