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7" r:id="rId11"/>
    <p:sldId id="278" r:id="rId12"/>
    <p:sldId id="383" r:id="rId13"/>
    <p:sldId id="286" r:id="rId14"/>
    <p:sldId id="419" r:id="rId15"/>
    <p:sldId id="416" r:id="rId16"/>
    <p:sldId id="382" r:id="rId17"/>
    <p:sldId id="381" r:id="rId18"/>
    <p:sldId id="380" r:id="rId19"/>
    <p:sldId id="384" r:id="rId20"/>
    <p:sldId id="385" r:id="rId21"/>
    <p:sldId id="379" r:id="rId22"/>
    <p:sldId id="279" r:id="rId23"/>
    <p:sldId id="358" r:id="rId24"/>
    <p:sldId id="401" r:id="rId25"/>
    <p:sldId id="280" r:id="rId26"/>
    <p:sldId id="361" r:id="rId27"/>
    <p:sldId id="281" r:id="rId28"/>
    <p:sldId id="362" r:id="rId29"/>
    <p:sldId id="282" r:id="rId30"/>
    <p:sldId id="369" r:id="rId31"/>
    <p:sldId id="368" r:id="rId32"/>
    <p:sldId id="372" r:id="rId33"/>
    <p:sldId id="283" r:id="rId34"/>
    <p:sldId id="392" r:id="rId35"/>
    <p:sldId id="393" r:id="rId36"/>
    <p:sldId id="354" r:id="rId37"/>
    <p:sldId id="375" r:id="rId38"/>
    <p:sldId id="420" r:id="rId39"/>
    <p:sldId id="355" r:id="rId40"/>
    <p:sldId id="376" r:id="rId41"/>
    <p:sldId id="377" r:id="rId42"/>
    <p:sldId id="378" r:id="rId43"/>
    <p:sldId id="287" r:id="rId44"/>
    <p:sldId id="331" r:id="rId45"/>
    <p:sldId id="421" r:id="rId46"/>
    <p:sldId id="422" r:id="rId47"/>
    <p:sldId id="423" r:id="rId48"/>
    <p:sldId id="424" r:id="rId49"/>
    <p:sldId id="425" r:id="rId50"/>
    <p:sldId id="426" r:id="rId51"/>
    <p:sldId id="427" r:id="rId52"/>
    <p:sldId id="428" r:id="rId53"/>
    <p:sldId id="429" r:id="rId54"/>
    <p:sldId id="430" r:id="rId55"/>
    <p:sldId id="431" r:id="rId56"/>
    <p:sldId id="418" r:id="rId57"/>
    <p:sldId id="288" r:id="rId58"/>
    <p:sldId id="289" r:id="rId59"/>
    <p:sldId id="290" r:id="rId60"/>
    <p:sldId id="291" r:id="rId61"/>
    <p:sldId id="292" r:id="rId62"/>
    <p:sldId id="400" r:id="rId63"/>
    <p:sldId id="338" r:id="rId64"/>
    <p:sldId id="339" r:id="rId65"/>
    <p:sldId id="303" r:id="rId66"/>
    <p:sldId id="304" r:id="rId67"/>
    <p:sldId id="388" r:id="rId68"/>
    <p:sldId id="336" r:id="rId69"/>
    <p:sldId id="337" r:id="rId70"/>
    <p:sldId id="353" r:id="rId71"/>
    <p:sldId id="389" r:id="rId72"/>
    <p:sldId id="405" r:id="rId73"/>
    <p:sldId id="408" r:id="rId74"/>
    <p:sldId id="409" r:id="rId75"/>
    <p:sldId id="410" r:id="rId76"/>
    <p:sldId id="411" r:id="rId77"/>
    <p:sldId id="412" r:id="rId78"/>
    <p:sldId id="413" r:id="rId79"/>
    <p:sldId id="414" r:id="rId80"/>
    <p:sldId id="321" r:id="rId81"/>
    <p:sldId id="347" r:id="rId82"/>
    <p:sldId id="348" r:id="rId83"/>
    <p:sldId id="349" r:id="rId84"/>
    <p:sldId id="351" r:id="rId85"/>
    <p:sldId id="352" r:id="rId86"/>
    <p:sldId id="326" r:id="rId87"/>
  </p:sldIdLst>
  <p:sldSz cx="12192000" cy="6858000"/>
  <p:notesSz cx="6858000" cy="9144000"/>
  <p:embeddedFontLst>
    <p:embeddedFont>
      <p:font typeface="Arial Black" panose="020B0A04020102020204" pitchFamily="34" charset="0"/>
      <p:bold r:id="rId89"/>
    </p:embeddedFont>
    <p:embeddedFont>
      <p:font typeface="Play" panose="020B0604020202020204" charset="0"/>
      <p:regular r:id="rId90"/>
      <p:bold r:id="rId9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6" roundtripDataSignature="AMtx7mi2XIagA80hGUWGEe2txxhWNUdq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7" autoAdjust="0"/>
    <p:restoredTop sz="94621" autoAdjust="0"/>
  </p:normalViewPr>
  <p:slideViewPr>
    <p:cSldViewPr snapToGrid="0">
      <p:cViewPr varScale="1">
        <p:scale>
          <a:sx n="64" d="100"/>
          <a:sy n="64" d="100"/>
        </p:scale>
        <p:origin x="89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941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font" Target="fonts/font1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10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8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customschemas.google.com/relationships/presentationmetadata" Target="meta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42551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31ACAF08-6CDA-B825-2995-3AA7D28FF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>
            <a:extLst>
              <a:ext uri="{FF2B5EF4-FFF2-40B4-BE49-F238E27FC236}">
                <a16:creationId xmlns:a16="http://schemas.microsoft.com/office/drawing/2014/main" id="{1F23A02A-5159-68FA-5941-8EBB342405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>
            <a:extLst>
              <a:ext uri="{FF2B5EF4-FFF2-40B4-BE49-F238E27FC236}">
                <a16:creationId xmlns:a16="http://schemas.microsoft.com/office/drawing/2014/main" id="{99391345-0828-C39A-C67F-EAF8A4DC28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95132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31ACAF08-6CDA-B825-2995-3AA7D28FF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>
            <a:extLst>
              <a:ext uri="{FF2B5EF4-FFF2-40B4-BE49-F238E27FC236}">
                <a16:creationId xmlns:a16="http://schemas.microsoft.com/office/drawing/2014/main" id="{1F23A02A-5159-68FA-5941-8EBB342405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>
            <a:extLst>
              <a:ext uri="{FF2B5EF4-FFF2-40B4-BE49-F238E27FC236}">
                <a16:creationId xmlns:a16="http://schemas.microsoft.com/office/drawing/2014/main" id="{99391345-0828-C39A-C67F-EAF8A4DC28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95132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31ACAF08-6CDA-B825-2995-3AA7D28FF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>
            <a:extLst>
              <a:ext uri="{FF2B5EF4-FFF2-40B4-BE49-F238E27FC236}">
                <a16:creationId xmlns:a16="http://schemas.microsoft.com/office/drawing/2014/main" id="{1F23A02A-5159-68FA-5941-8EBB342405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>
            <a:extLst>
              <a:ext uri="{FF2B5EF4-FFF2-40B4-BE49-F238E27FC236}">
                <a16:creationId xmlns:a16="http://schemas.microsoft.com/office/drawing/2014/main" id="{99391345-0828-C39A-C67F-EAF8A4DC28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95132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AA8304AB-8A2E-741B-5D26-B1D696C13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>
            <a:extLst>
              <a:ext uri="{FF2B5EF4-FFF2-40B4-BE49-F238E27FC236}">
                <a16:creationId xmlns:a16="http://schemas.microsoft.com/office/drawing/2014/main" id="{B9ABB2B8-02F6-E9CC-9F19-66040BE213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>
            <a:extLst>
              <a:ext uri="{FF2B5EF4-FFF2-40B4-BE49-F238E27FC236}">
                <a16:creationId xmlns:a16="http://schemas.microsoft.com/office/drawing/2014/main" id="{95FEA1BA-EA34-89BE-6674-4062F0D6CF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32551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6BCD478F-26BF-546A-91C5-B09BBE7C4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>
            <a:extLst>
              <a:ext uri="{FF2B5EF4-FFF2-40B4-BE49-F238E27FC236}">
                <a16:creationId xmlns:a16="http://schemas.microsoft.com/office/drawing/2014/main" id="{8804F488-9628-FD24-A4FF-E53245B638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>
            <a:extLst>
              <a:ext uri="{FF2B5EF4-FFF2-40B4-BE49-F238E27FC236}">
                <a16:creationId xmlns:a16="http://schemas.microsoft.com/office/drawing/2014/main" id="{E634A88E-E298-B683-F23D-708E21E3C7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88911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66C39805-9BBE-E4CE-CD60-4B9380402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>
            <a:extLst>
              <a:ext uri="{FF2B5EF4-FFF2-40B4-BE49-F238E27FC236}">
                <a16:creationId xmlns:a16="http://schemas.microsoft.com/office/drawing/2014/main" id="{AF648475-A5C7-B3C0-FB73-F6F320EC13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>
            <a:extLst>
              <a:ext uri="{FF2B5EF4-FFF2-40B4-BE49-F238E27FC236}">
                <a16:creationId xmlns:a16="http://schemas.microsoft.com/office/drawing/2014/main" id="{E66EDBE2-48A0-849F-30A9-164B2BBE15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95451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C8FBDB75-65DA-F34A-AEF8-3F918DD3D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>
            <a:extLst>
              <a:ext uri="{FF2B5EF4-FFF2-40B4-BE49-F238E27FC236}">
                <a16:creationId xmlns:a16="http://schemas.microsoft.com/office/drawing/2014/main" id="{D2695D05-3F04-B0DD-13C7-40F9A8EC0C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>
            <a:extLst>
              <a:ext uri="{FF2B5EF4-FFF2-40B4-BE49-F238E27FC236}">
                <a16:creationId xmlns:a16="http://schemas.microsoft.com/office/drawing/2014/main" id="{120DE6F9-3F77-0012-6FAC-77185F10E2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5946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AB366E5F-ED81-2D74-656D-DDB4986AA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>
            <a:extLst>
              <a:ext uri="{FF2B5EF4-FFF2-40B4-BE49-F238E27FC236}">
                <a16:creationId xmlns:a16="http://schemas.microsoft.com/office/drawing/2014/main" id="{52F14B0B-1292-BA00-F472-23F126AAE7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>
            <a:extLst>
              <a:ext uri="{FF2B5EF4-FFF2-40B4-BE49-F238E27FC236}">
                <a16:creationId xmlns:a16="http://schemas.microsoft.com/office/drawing/2014/main" id="{FD176250-FFA0-66E7-CEE4-43C3EA9B47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36851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26AF3574-7475-B8C4-38C4-952519CC4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>
            <a:extLst>
              <a:ext uri="{FF2B5EF4-FFF2-40B4-BE49-F238E27FC236}">
                <a16:creationId xmlns:a16="http://schemas.microsoft.com/office/drawing/2014/main" id="{0BCE4058-233C-AC64-057B-32459DB637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>
            <a:extLst>
              <a:ext uri="{FF2B5EF4-FFF2-40B4-BE49-F238E27FC236}">
                <a16:creationId xmlns:a16="http://schemas.microsoft.com/office/drawing/2014/main" id="{0A101FDD-6E0F-CA58-420D-77B402CA42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15768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>
          <a:extLst>
            <a:ext uri="{FF2B5EF4-FFF2-40B4-BE49-F238E27FC236}">
              <a16:creationId xmlns:a16="http://schemas.microsoft.com/office/drawing/2014/main" id="{810D31D8-D931-2EF7-7297-09F40DBB2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4:notes">
            <a:extLst>
              <a:ext uri="{FF2B5EF4-FFF2-40B4-BE49-F238E27FC236}">
                <a16:creationId xmlns:a16="http://schemas.microsoft.com/office/drawing/2014/main" id="{13EB21B7-B5BE-8A2C-A7AC-D4F7D1D8C6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4:notes">
            <a:extLst>
              <a:ext uri="{FF2B5EF4-FFF2-40B4-BE49-F238E27FC236}">
                <a16:creationId xmlns:a16="http://schemas.microsoft.com/office/drawing/2014/main" id="{11527A75-7189-3D71-747B-C8E4DF9605F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40428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>
          <a:extLst>
            <a:ext uri="{FF2B5EF4-FFF2-40B4-BE49-F238E27FC236}">
              <a16:creationId xmlns:a16="http://schemas.microsoft.com/office/drawing/2014/main" id="{5FDD8F7D-1AEE-D261-7794-3E4570CF2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4:notes">
            <a:extLst>
              <a:ext uri="{FF2B5EF4-FFF2-40B4-BE49-F238E27FC236}">
                <a16:creationId xmlns:a16="http://schemas.microsoft.com/office/drawing/2014/main" id="{2FE7CCCF-CD5C-58D5-EBF8-4C79391131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4:notes">
            <a:extLst>
              <a:ext uri="{FF2B5EF4-FFF2-40B4-BE49-F238E27FC236}">
                <a16:creationId xmlns:a16="http://schemas.microsoft.com/office/drawing/2014/main" id="{7186B30B-F2A2-CD17-B4A3-4CD491140C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20221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>
          <a:extLst>
            <a:ext uri="{FF2B5EF4-FFF2-40B4-BE49-F238E27FC236}">
              <a16:creationId xmlns:a16="http://schemas.microsoft.com/office/drawing/2014/main" id="{4D0195DA-3B3C-55BB-10C5-2D4A71847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5:notes">
            <a:extLst>
              <a:ext uri="{FF2B5EF4-FFF2-40B4-BE49-F238E27FC236}">
                <a16:creationId xmlns:a16="http://schemas.microsoft.com/office/drawing/2014/main" id="{91E6F2C6-760C-47FF-370D-E941422249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5:notes">
            <a:extLst>
              <a:ext uri="{FF2B5EF4-FFF2-40B4-BE49-F238E27FC236}">
                <a16:creationId xmlns:a16="http://schemas.microsoft.com/office/drawing/2014/main" id="{6EF98284-F05E-A5A8-7445-7AA0C40298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127546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>
          <a:extLst>
            <a:ext uri="{FF2B5EF4-FFF2-40B4-BE49-F238E27FC236}">
              <a16:creationId xmlns:a16="http://schemas.microsoft.com/office/drawing/2014/main" id="{38B91446-2787-3064-5651-66AB0D3C8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6:notes">
            <a:extLst>
              <a:ext uri="{FF2B5EF4-FFF2-40B4-BE49-F238E27FC236}">
                <a16:creationId xmlns:a16="http://schemas.microsoft.com/office/drawing/2014/main" id="{D9C3899A-46BC-DFE4-4D6A-2BE506FB953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26:notes">
            <a:extLst>
              <a:ext uri="{FF2B5EF4-FFF2-40B4-BE49-F238E27FC236}">
                <a16:creationId xmlns:a16="http://schemas.microsoft.com/office/drawing/2014/main" id="{A849F53A-BD67-60B8-A640-BC9D3EA156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46465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>
          <a:extLst>
            <a:ext uri="{FF2B5EF4-FFF2-40B4-BE49-F238E27FC236}">
              <a16:creationId xmlns:a16="http://schemas.microsoft.com/office/drawing/2014/main" id="{B5533391-B55C-CECC-DAD7-562A5342B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7:notes">
            <a:extLst>
              <a:ext uri="{FF2B5EF4-FFF2-40B4-BE49-F238E27FC236}">
                <a16:creationId xmlns:a16="http://schemas.microsoft.com/office/drawing/2014/main" id="{3520716E-59CF-8B47-87AF-0BF855125F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6" name="Google Shape;446;p27:notes">
            <a:extLst>
              <a:ext uri="{FF2B5EF4-FFF2-40B4-BE49-F238E27FC236}">
                <a16:creationId xmlns:a16="http://schemas.microsoft.com/office/drawing/2014/main" id="{ED837125-39CB-9466-39AA-6DD24C980E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5077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>
          <a:extLst>
            <a:ext uri="{FF2B5EF4-FFF2-40B4-BE49-F238E27FC236}">
              <a16:creationId xmlns:a16="http://schemas.microsoft.com/office/drawing/2014/main" id="{E8A23072-F98D-296F-3764-9D214E2B2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7:notes">
            <a:extLst>
              <a:ext uri="{FF2B5EF4-FFF2-40B4-BE49-F238E27FC236}">
                <a16:creationId xmlns:a16="http://schemas.microsoft.com/office/drawing/2014/main" id="{A98B1972-63A3-7C17-50E2-52BCC1CCB4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27:notes">
            <a:extLst>
              <a:ext uri="{FF2B5EF4-FFF2-40B4-BE49-F238E27FC236}">
                <a16:creationId xmlns:a16="http://schemas.microsoft.com/office/drawing/2014/main" id="{0850C976-83E0-85E7-11CD-2053F55346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72376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>
          <a:extLst>
            <a:ext uri="{FF2B5EF4-FFF2-40B4-BE49-F238E27FC236}">
              <a16:creationId xmlns:a16="http://schemas.microsoft.com/office/drawing/2014/main" id="{256B61C0-6F80-DA4A-0556-DD83F0392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30:notes">
            <a:extLst>
              <a:ext uri="{FF2B5EF4-FFF2-40B4-BE49-F238E27FC236}">
                <a16:creationId xmlns:a16="http://schemas.microsoft.com/office/drawing/2014/main" id="{1F7A800C-B1EC-807C-7C9C-6ADFC1E2EA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30:notes">
            <a:extLst>
              <a:ext uri="{FF2B5EF4-FFF2-40B4-BE49-F238E27FC236}">
                <a16:creationId xmlns:a16="http://schemas.microsoft.com/office/drawing/2014/main" id="{0D2C2B9C-11C1-4D3E-14B0-E1E271FA47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46217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>
          <a:extLst>
            <a:ext uri="{FF2B5EF4-FFF2-40B4-BE49-F238E27FC236}">
              <a16:creationId xmlns:a16="http://schemas.microsoft.com/office/drawing/2014/main" id="{CA515796-EF0E-15C3-9860-35FBD354B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8:notes">
            <a:extLst>
              <a:ext uri="{FF2B5EF4-FFF2-40B4-BE49-F238E27FC236}">
                <a16:creationId xmlns:a16="http://schemas.microsoft.com/office/drawing/2014/main" id="{AC99100E-56D0-93A7-865C-4E8A4F4E36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28:notes">
            <a:extLst>
              <a:ext uri="{FF2B5EF4-FFF2-40B4-BE49-F238E27FC236}">
                <a16:creationId xmlns:a16="http://schemas.microsoft.com/office/drawing/2014/main" id="{C8B683EF-EE92-4625-C116-E8BF97DEEE3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30490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>
          <a:extLst>
            <a:ext uri="{FF2B5EF4-FFF2-40B4-BE49-F238E27FC236}">
              <a16:creationId xmlns:a16="http://schemas.microsoft.com/office/drawing/2014/main" id="{D3D12DA2-40F1-0EDF-7B25-4ACB60CD4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8:notes">
            <a:extLst>
              <a:ext uri="{FF2B5EF4-FFF2-40B4-BE49-F238E27FC236}">
                <a16:creationId xmlns:a16="http://schemas.microsoft.com/office/drawing/2014/main" id="{F638E9F1-7911-5CEA-8FB2-ADCEE8AF58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28:notes">
            <a:extLst>
              <a:ext uri="{FF2B5EF4-FFF2-40B4-BE49-F238E27FC236}">
                <a16:creationId xmlns:a16="http://schemas.microsoft.com/office/drawing/2014/main" id="{2ED74A2E-CFFB-43E1-6643-8E1B6034316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7528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FA334A44-BF20-57F0-388D-94D08AAE6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>
            <a:extLst>
              <a:ext uri="{FF2B5EF4-FFF2-40B4-BE49-F238E27FC236}">
                <a16:creationId xmlns:a16="http://schemas.microsoft.com/office/drawing/2014/main" id="{083B5F53-8495-3FC4-6CA9-40478F81F4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>
            <a:extLst>
              <a:ext uri="{FF2B5EF4-FFF2-40B4-BE49-F238E27FC236}">
                <a16:creationId xmlns:a16="http://schemas.microsoft.com/office/drawing/2014/main" id="{8EC0F160-4244-7B25-05A6-3C221118A4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684175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FF3B048A-0CB0-676B-1492-DC4C62FA1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>
            <a:extLst>
              <a:ext uri="{FF2B5EF4-FFF2-40B4-BE49-F238E27FC236}">
                <a16:creationId xmlns:a16="http://schemas.microsoft.com/office/drawing/2014/main" id="{8AB97703-8E4D-81B4-FD2E-AD49A2675F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>
            <a:extLst>
              <a:ext uri="{FF2B5EF4-FFF2-40B4-BE49-F238E27FC236}">
                <a16:creationId xmlns:a16="http://schemas.microsoft.com/office/drawing/2014/main" id="{E6A7BB32-753A-5323-6491-DF522C9350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680297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FF3B048A-0CB0-676B-1492-DC4C62FA1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>
            <a:extLst>
              <a:ext uri="{FF2B5EF4-FFF2-40B4-BE49-F238E27FC236}">
                <a16:creationId xmlns:a16="http://schemas.microsoft.com/office/drawing/2014/main" id="{8AB97703-8E4D-81B4-FD2E-AD49A2675F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>
            <a:extLst>
              <a:ext uri="{FF2B5EF4-FFF2-40B4-BE49-F238E27FC236}">
                <a16:creationId xmlns:a16="http://schemas.microsoft.com/office/drawing/2014/main" id="{E6A7BB32-753A-5323-6491-DF522C9350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680297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E48462AF-E8A4-1368-1DED-3D2F69C61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>
            <a:extLst>
              <a:ext uri="{FF2B5EF4-FFF2-40B4-BE49-F238E27FC236}">
                <a16:creationId xmlns:a16="http://schemas.microsoft.com/office/drawing/2014/main" id="{3C494BD1-67E5-7E04-D84C-2B5E0007B5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>
            <a:extLst>
              <a:ext uri="{FF2B5EF4-FFF2-40B4-BE49-F238E27FC236}">
                <a16:creationId xmlns:a16="http://schemas.microsoft.com/office/drawing/2014/main" id="{4B7E050F-3516-9CCE-B66D-220A497353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9323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B9411038-21BE-CA45-9D1A-8839F5C6C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>
            <a:extLst>
              <a:ext uri="{FF2B5EF4-FFF2-40B4-BE49-F238E27FC236}">
                <a16:creationId xmlns:a16="http://schemas.microsoft.com/office/drawing/2014/main" id="{48828888-C56A-D510-53FB-FB61890B36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>
            <a:extLst>
              <a:ext uri="{FF2B5EF4-FFF2-40B4-BE49-F238E27FC236}">
                <a16:creationId xmlns:a16="http://schemas.microsoft.com/office/drawing/2014/main" id="{BE990C16-7C2C-8BBA-73E5-0EDCE7561E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69330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2C89B428-020F-94DA-3A53-F26E9D033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>
            <a:extLst>
              <a:ext uri="{FF2B5EF4-FFF2-40B4-BE49-F238E27FC236}">
                <a16:creationId xmlns:a16="http://schemas.microsoft.com/office/drawing/2014/main" id="{1734C2E8-BBA4-6889-EAA2-7098196350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>
            <a:extLst>
              <a:ext uri="{FF2B5EF4-FFF2-40B4-BE49-F238E27FC236}">
                <a16:creationId xmlns:a16="http://schemas.microsoft.com/office/drawing/2014/main" id="{4D32FC6D-3514-4A98-BA9A-6C5AFE0F69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75200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E2B5352D-0CAF-A5E8-8E6C-4ED7BBBC5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>
            <a:extLst>
              <a:ext uri="{FF2B5EF4-FFF2-40B4-BE49-F238E27FC236}">
                <a16:creationId xmlns:a16="http://schemas.microsoft.com/office/drawing/2014/main" id="{3165B26F-D8A9-855E-FB5D-DEEFA38451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1:notes">
            <a:extLst>
              <a:ext uri="{FF2B5EF4-FFF2-40B4-BE49-F238E27FC236}">
                <a16:creationId xmlns:a16="http://schemas.microsoft.com/office/drawing/2014/main" id="{E666C6FD-96F3-5F52-7BD7-2118859E31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96063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>
          <a:extLst>
            <a:ext uri="{FF2B5EF4-FFF2-40B4-BE49-F238E27FC236}">
              <a16:creationId xmlns:a16="http://schemas.microsoft.com/office/drawing/2014/main" id="{186CB117-DA39-869F-8B74-1D7B42084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:notes">
            <a:extLst>
              <a:ext uri="{FF2B5EF4-FFF2-40B4-BE49-F238E27FC236}">
                <a16:creationId xmlns:a16="http://schemas.microsoft.com/office/drawing/2014/main" id="{D1C961A8-730F-D868-D97D-91265AF591E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6" name="Google Shape;276;p15:notes">
            <a:extLst>
              <a:ext uri="{FF2B5EF4-FFF2-40B4-BE49-F238E27FC236}">
                <a16:creationId xmlns:a16="http://schemas.microsoft.com/office/drawing/2014/main" id="{B3B5AB64-FB19-A287-1EE7-F2D95062CB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467451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>
          <a:extLst>
            <a:ext uri="{FF2B5EF4-FFF2-40B4-BE49-F238E27FC236}">
              <a16:creationId xmlns:a16="http://schemas.microsoft.com/office/drawing/2014/main" id="{7110907A-592B-470E-944F-E40AC7048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:notes">
            <a:extLst>
              <a:ext uri="{FF2B5EF4-FFF2-40B4-BE49-F238E27FC236}">
                <a16:creationId xmlns:a16="http://schemas.microsoft.com/office/drawing/2014/main" id="{6E286759-2743-4D4A-215E-6951547E9E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6" name="Google Shape;276;p15:notes">
            <a:extLst>
              <a:ext uri="{FF2B5EF4-FFF2-40B4-BE49-F238E27FC236}">
                <a16:creationId xmlns:a16="http://schemas.microsoft.com/office/drawing/2014/main" id="{AA29876E-C887-EF46-B1DA-919658A186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80922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>
          <a:extLst>
            <a:ext uri="{FF2B5EF4-FFF2-40B4-BE49-F238E27FC236}">
              <a16:creationId xmlns:a16="http://schemas.microsoft.com/office/drawing/2014/main" id="{0D56EF62-40B8-157A-8BB9-71B0DCA20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:notes">
            <a:extLst>
              <a:ext uri="{FF2B5EF4-FFF2-40B4-BE49-F238E27FC236}">
                <a16:creationId xmlns:a16="http://schemas.microsoft.com/office/drawing/2014/main" id="{856A71A6-F237-EE79-3906-D5F37C344D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6" name="Google Shape;276;p15:notes">
            <a:extLst>
              <a:ext uri="{FF2B5EF4-FFF2-40B4-BE49-F238E27FC236}">
                <a16:creationId xmlns:a16="http://schemas.microsoft.com/office/drawing/2014/main" id="{171FD3E3-4965-8C6D-B759-2825240664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370687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>
          <a:extLst>
            <a:ext uri="{FF2B5EF4-FFF2-40B4-BE49-F238E27FC236}">
              <a16:creationId xmlns:a16="http://schemas.microsoft.com/office/drawing/2014/main" id="{FC021476-920D-73AF-1395-6CFB2C334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:notes">
            <a:extLst>
              <a:ext uri="{FF2B5EF4-FFF2-40B4-BE49-F238E27FC236}">
                <a16:creationId xmlns:a16="http://schemas.microsoft.com/office/drawing/2014/main" id="{F2E9B33E-9415-2DC7-AA1D-97C1A899B0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6" name="Google Shape;276;p15:notes">
            <a:extLst>
              <a:ext uri="{FF2B5EF4-FFF2-40B4-BE49-F238E27FC236}">
                <a16:creationId xmlns:a16="http://schemas.microsoft.com/office/drawing/2014/main" id="{3AC07B31-A5A0-0656-09A3-9467F0BA3C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672026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>
          <a:extLst>
            <a:ext uri="{FF2B5EF4-FFF2-40B4-BE49-F238E27FC236}">
              <a16:creationId xmlns:a16="http://schemas.microsoft.com/office/drawing/2014/main" id="{56CC5793-FBFC-B837-FD38-C33AE51A1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:notes">
            <a:extLst>
              <a:ext uri="{FF2B5EF4-FFF2-40B4-BE49-F238E27FC236}">
                <a16:creationId xmlns:a16="http://schemas.microsoft.com/office/drawing/2014/main" id="{BACA4805-CE26-1DCF-AC8C-8AA9E5C7F3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6" name="Google Shape;276;p15:notes">
            <a:extLst>
              <a:ext uri="{FF2B5EF4-FFF2-40B4-BE49-F238E27FC236}">
                <a16:creationId xmlns:a16="http://schemas.microsoft.com/office/drawing/2014/main" id="{85985676-8EDA-5C2B-57C5-83E4C95E6E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480717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>
          <a:extLst>
            <a:ext uri="{FF2B5EF4-FFF2-40B4-BE49-F238E27FC236}">
              <a16:creationId xmlns:a16="http://schemas.microsoft.com/office/drawing/2014/main" id="{7BD03162-694B-60B3-920E-7484B1A9A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:notes">
            <a:extLst>
              <a:ext uri="{FF2B5EF4-FFF2-40B4-BE49-F238E27FC236}">
                <a16:creationId xmlns:a16="http://schemas.microsoft.com/office/drawing/2014/main" id="{44FDAF09-364A-4A0F-73C4-BCF64F3B01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6" name="Google Shape;276;p15:notes">
            <a:extLst>
              <a:ext uri="{FF2B5EF4-FFF2-40B4-BE49-F238E27FC236}">
                <a16:creationId xmlns:a16="http://schemas.microsoft.com/office/drawing/2014/main" id="{73ABFE30-DA82-305A-E3E6-556835D5D7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9423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>
          <a:extLst>
            <a:ext uri="{FF2B5EF4-FFF2-40B4-BE49-F238E27FC236}">
              <a16:creationId xmlns:a16="http://schemas.microsoft.com/office/drawing/2014/main" id="{F944801C-5634-7B25-01C5-5CB186BAC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:notes">
            <a:extLst>
              <a:ext uri="{FF2B5EF4-FFF2-40B4-BE49-F238E27FC236}">
                <a16:creationId xmlns:a16="http://schemas.microsoft.com/office/drawing/2014/main" id="{EB60954E-1638-33B4-0281-42689313BB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6" name="Google Shape;276;p15:notes">
            <a:extLst>
              <a:ext uri="{FF2B5EF4-FFF2-40B4-BE49-F238E27FC236}">
                <a16:creationId xmlns:a16="http://schemas.microsoft.com/office/drawing/2014/main" id="{ABFE055C-92C6-FADA-F343-3D266D16C1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8947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>
          <a:extLst>
            <a:ext uri="{FF2B5EF4-FFF2-40B4-BE49-F238E27FC236}">
              <a16:creationId xmlns:a16="http://schemas.microsoft.com/office/drawing/2014/main" id="{499A71D3-9A2E-FEA9-D4DA-DDE3441CF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:notes">
            <a:extLst>
              <a:ext uri="{FF2B5EF4-FFF2-40B4-BE49-F238E27FC236}">
                <a16:creationId xmlns:a16="http://schemas.microsoft.com/office/drawing/2014/main" id="{81B71138-E47D-03AC-6F4C-A894F66284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6" name="Google Shape;276;p15:notes">
            <a:extLst>
              <a:ext uri="{FF2B5EF4-FFF2-40B4-BE49-F238E27FC236}">
                <a16:creationId xmlns:a16="http://schemas.microsoft.com/office/drawing/2014/main" id="{E58C39CF-731A-0859-3D49-6ED3227870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251337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>
          <a:extLst>
            <a:ext uri="{FF2B5EF4-FFF2-40B4-BE49-F238E27FC236}">
              <a16:creationId xmlns:a16="http://schemas.microsoft.com/office/drawing/2014/main" id="{85B070DC-B601-68C3-F071-80B9123D7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:notes">
            <a:extLst>
              <a:ext uri="{FF2B5EF4-FFF2-40B4-BE49-F238E27FC236}">
                <a16:creationId xmlns:a16="http://schemas.microsoft.com/office/drawing/2014/main" id="{AB09E2FB-07FA-B520-AB24-94E8917A5A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6" name="Google Shape;276;p15:notes">
            <a:extLst>
              <a:ext uri="{FF2B5EF4-FFF2-40B4-BE49-F238E27FC236}">
                <a16:creationId xmlns:a16="http://schemas.microsoft.com/office/drawing/2014/main" id="{BD4A4284-A4AB-0995-E964-1591DD786F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577247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>
          <a:extLst>
            <a:ext uri="{FF2B5EF4-FFF2-40B4-BE49-F238E27FC236}">
              <a16:creationId xmlns:a16="http://schemas.microsoft.com/office/drawing/2014/main" id="{5FD56055-EAF5-45E2-7A74-3CFF6FA18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:notes">
            <a:extLst>
              <a:ext uri="{FF2B5EF4-FFF2-40B4-BE49-F238E27FC236}">
                <a16:creationId xmlns:a16="http://schemas.microsoft.com/office/drawing/2014/main" id="{47D50148-2230-8151-1A96-9B6D6A8A5A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6" name="Google Shape;276;p15:notes">
            <a:extLst>
              <a:ext uri="{FF2B5EF4-FFF2-40B4-BE49-F238E27FC236}">
                <a16:creationId xmlns:a16="http://schemas.microsoft.com/office/drawing/2014/main" id="{E3411743-4A02-7D3B-29A3-A90808ECA2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336274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>
          <a:extLst>
            <a:ext uri="{FF2B5EF4-FFF2-40B4-BE49-F238E27FC236}">
              <a16:creationId xmlns:a16="http://schemas.microsoft.com/office/drawing/2014/main" id="{CBD2CCD9-B803-A1C9-502E-DD9D4B66C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:notes">
            <a:extLst>
              <a:ext uri="{FF2B5EF4-FFF2-40B4-BE49-F238E27FC236}">
                <a16:creationId xmlns:a16="http://schemas.microsoft.com/office/drawing/2014/main" id="{5C081378-43B6-A2E3-CC7A-AA6BAEE2F1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6" name="Google Shape;276;p15:notes">
            <a:extLst>
              <a:ext uri="{FF2B5EF4-FFF2-40B4-BE49-F238E27FC236}">
                <a16:creationId xmlns:a16="http://schemas.microsoft.com/office/drawing/2014/main" id="{10CD46F1-8004-AC86-0F14-C99081CC4A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13643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>
          <a:extLst>
            <a:ext uri="{FF2B5EF4-FFF2-40B4-BE49-F238E27FC236}">
              <a16:creationId xmlns:a16="http://schemas.microsoft.com/office/drawing/2014/main" id="{69FBCE86-FEC0-835C-8DB2-608387590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:notes">
            <a:extLst>
              <a:ext uri="{FF2B5EF4-FFF2-40B4-BE49-F238E27FC236}">
                <a16:creationId xmlns:a16="http://schemas.microsoft.com/office/drawing/2014/main" id="{3F552C29-E86F-C0BA-B43E-647A28DE82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6" name="Google Shape;276;p15:notes">
            <a:extLst>
              <a:ext uri="{FF2B5EF4-FFF2-40B4-BE49-F238E27FC236}">
                <a16:creationId xmlns:a16="http://schemas.microsoft.com/office/drawing/2014/main" id="{76E4F6DC-12FB-C1E4-3D7B-8A562DC1DD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269078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>
          <a:extLst>
            <a:ext uri="{FF2B5EF4-FFF2-40B4-BE49-F238E27FC236}">
              <a16:creationId xmlns:a16="http://schemas.microsoft.com/office/drawing/2014/main" id="{82E056E8-7664-1336-48CB-B5F2CD7AF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32:notes">
            <a:extLst>
              <a:ext uri="{FF2B5EF4-FFF2-40B4-BE49-F238E27FC236}">
                <a16:creationId xmlns:a16="http://schemas.microsoft.com/office/drawing/2014/main" id="{C27E9045-6D79-5F65-D777-5037B0B9A6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32:notes">
            <a:extLst>
              <a:ext uri="{FF2B5EF4-FFF2-40B4-BE49-F238E27FC236}">
                <a16:creationId xmlns:a16="http://schemas.microsoft.com/office/drawing/2014/main" id="{DEF2D0D8-56CF-0691-8931-2B1EF6FF3C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807027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7" name="Google Shape;14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>
          <a:extLst>
            <a:ext uri="{FF2B5EF4-FFF2-40B4-BE49-F238E27FC236}">
              <a16:creationId xmlns:a16="http://schemas.microsoft.com/office/drawing/2014/main" id="{1801AB06-B5A1-F237-2768-AC2650DA3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37:notes">
            <a:extLst>
              <a:ext uri="{FF2B5EF4-FFF2-40B4-BE49-F238E27FC236}">
                <a16:creationId xmlns:a16="http://schemas.microsoft.com/office/drawing/2014/main" id="{CED48005-8A22-1E36-3365-D2205DBD68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37:notes">
            <a:extLst>
              <a:ext uri="{FF2B5EF4-FFF2-40B4-BE49-F238E27FC236}">
                <a16:creationId xmlns:a16="http://schemas.microsoft.com/office/drawing/2014/main" id="{A9315CE0-FA38-89B9-5D18-8115B4D6C3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239758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>
          <a:extLst>
            <a:ext uri="{FF2B5EF4-FFF2-40B4-BE49-F238E27FC236}">
              <a16:creationId xmlns:a16="http://schemas.microsoft.com/office/drawing/2014/main" id="{C805C41A-B72B-F2FB-C535-A247A323B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46:notes">
            <a:extLst>
              <a:ext uri="{FF2B5EF4-FFF2-40B4-BE49-F238E27FC236}">
                <a16:creationId xmlns:a16="http://schemas.microsoft.com/office/drawing/2014/main" id="{AC45D754-D2DA-96BE-DD44-2896C58D3D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46:notes">
            <a:extLst>
              <a:ext uri="{FF2B5EF4-FFF2-40B4-BE49-F238E27FC236}">
                <a16:creationId xmlns:a16="http://schemas.microsoft.com/office/drawing/2014/main" id="{7AF1FED7-B8CB-FD08-32BD-2B5995B8B36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174479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>
          <a:extLst>
            <a:ext uri="{FF2B5EF4-FFF2-40B4-BE49-F238E27FC236}">
              <a16:creationId xmlns:a16="http://schemas.microsoft.com/office/drawing/2014/main" id="{4B87F7BF-C68F-0868-471D-ACB05CE49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46:notes">
            <a:extLst>
              <a:ext uri="{FF2B5EF4-FFF2-40B4-BE49-F238E27FC236}">
                <a16:creationId xmlns:a16="http://schemas.microsoft.com/office/drawing/2014/main" id="{6E77CBE8-5720-0830-E2FB-0F833BAD4F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46:notes">
            <a:extLst>
              <a:ext uri="{FF2B5EF4-FFF2-40B4-BE49-F238E27FC236}">
                <a16:creationId xmlns:a16="http://schemas.microsoft.com/office/drawing/2014/main" id="{29CB0614-19C6-50C9-0DA8-41A9CB780D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605726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2" name="Google Shape;802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2">
          <a:extLst>
            <a:ext uri="{FF2B5EF4-FFF2-40B4-BE49-F238E27FC236}">
              <a16:creationId xmlns:a16="http://schemas.microsoft.com/office/drawing/2014/main" id="{F5B524FF-EA0C-1E6E-85CE-D31526F8E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50:notes">
            <a:extLst>
              <a:ext uri="{FF2B5EF4-FFF2-40B4-BE49-F238E27FC236}">
                <a16:creationId xmlns:a16="http://schemas.microsoft.com/office/drawing/2014/main" id="{03C61FDA-C934-67DF-C791-75F5ACC8F4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50:notes">
            <a:extLst>
              <a:ext uri="{FF2B5EF4-FFF2-40B4-BE49-F238E27FC236}">
                <a16:creationId xmlns:a16="http://schemas.microsoft.com/office/drawing/2014/main" id="{5527E341-62C4-2602-E2E6-E90E698430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152878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2">
          <a:extLst>
            <a:ext uri="{FF2B5EF4-FFF2-40B4-BE49-F238E27FC236}">
              <a16:creationId xmlns:a16="http://schemas.microsoft.com/office/drawing/2014/main" id="{12CC2F96-5D5F-0200-1D44-5AE6FDDE6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50:notes">
            <a:extLst>
              <a:ext uri="{FF2B5EF4-FFF2-40B4-BE49-F238E27FC236}">
                <a16:creationId xmlns:a16="http://schemas.microsoft.com/office/drawing/2014/main" id="{B5F81231-9A5F-8235-381C-AE195A954B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50:notes">
            <a:extLst>
              <a:ext uri="{FF2B5EF4-FFF2-40B4-BE49-F238E27FC236}">
                <a16:creationId xmlns:a16="http://schemas.microsoft.com/office/drawing/2014/main" id="{1B1B4802-9F3B-656C-C7A2-67BF4D671D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462809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2">
          <a:extLst>
            <a:ext uri="{FF2B5EF4-FFF2-40B4-BE49-F238E27FC236}">
              <a16:creationId xmlns:a16="http://schemas.microsoft.com/office/drawing/2014/main" id="{FAB8CC88-01B9-FA61-F582-0CAEF203E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50:notes">
            <a:extLst>
              <a:ext uri="{FF2B5EF4-FFF2-40B4-BE49-F238E27FC236}">
                <a16:creationId xmlns:a16="http://schemas.microsoft.com/office/drawing/2014/main" id="{10F775F7-D117-5680-ED18-89142F6AA08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50:notes">
            <a:extLst>
              <a:ext uri="{FF2B5EF4-FFF2-40B4-BE49-F238E27FC236}">
                <a16:creationId xmlns:a16="http://schemas.microsoft.com/office/drawing/2014/main" id="{A6B80772-D952-96EE-59F7-58BAE89E9F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1433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9" name="Google Shape;1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69" name="Google Shape;1369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7">
          <a:extLst>
            <a:ext uri="{FF2B5EF4-FFF2-40B4-BE49-F238E27FC236}">
              <a16:creationId xmlns:a16="http://schemas.microsoft.com/office/drawing/2014/main" id="{5C2291A9-890D-AFDF-29DA-1B3D6A6C2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66:notes">
            <a:extLst>
              <a:ext uri="{FF2B5EF4-FFF2-40B4-BE49-F238E27FC236}">
                <a16:creationId xmlns:a16="http://schemas.microsoft.com/office/drawing/2014/main" id="{AA28C6F0-1752-C68C-B200-E42F8AE4A8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69" name="Google Shape;1369;p66:notes">
            <a:extLst>
              <a:ext uri="{FF2B5EF4-FFF2-40B4-BE49-F238E27FC236}">
                <a16:creationId xmlns:a16="http://schemas.microsoft.com/office/drawing/2014/main" id="{42E26BFD-B83D-12A8-EB80-E5C32916CC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00653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7">
          <a:extLst>
            <a:ext uri="{FF2B5EF4-FFF2-40B4-BE49-F238E27FC236}">
              <a16:creationId xmlns:a16="http://schemas.microsoft.com/office/drawing/2014/main" id="{EAFD2BAF-DA01-0EA1-307F-CCDC981B9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66:notes">
            <a:extLst>
              <a:ext uri="{FF2B5EF4-FFF2-40B4-BE49-F238E27FC236}">
                <a16:creationId xmlns:a16="http://schemas.microsoft.com/office/drawing/2014/main" id="{75674755-3AD1-5C40-903B-EF66C5BFB2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69" name="Google Shape;1369;p66:notes">
            <a:extLst>
              <a:ext uri="{FF2B5EF4-FFF2-40B4-BE49-F238E27FC236}">
                <a16:creationId xmlns:a16="http://schemas.microsoft.com/office/drawing/2014/main" id="{3D59D2EB-995F-6A20-5FA1-230559703F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467164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7">
          <a:extLst>
            <a:ext uri="{FF2B5EF4-FFF2-40B4-BE49-F238E27FC236}">
              <a16:creationId xmlns:a16="http://schemas.microsoft.com/office/drawing/2014/main" id="{5C7550E7-394E-74B8-B705-EABCD9CEB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66:notes">
            <a:extLst>
              <a:ext uri="{FF2B5EF4-FFF2-40B4-BE49-F238E27FC236}">
                <a16:creationId xmlns:a16="http://schemas.microsoft.com/office/drawing/2014/main" id="{1C128023-E46A-95F7-B7B0-E83BDC82A8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69" name="Google Shape;1369;p66:notes">
            <a:extLst>
              <a:ext uri="{FF2B5EF4-FFF2-40B4-BE49-F238E27FC236}">
                <a16:creationId xmlns:a16="http://schemas.microsoft.com/office/drawing/2014/main" id="{E85C7F8F-4515-C0B6-635B-46FB943B59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1343558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6">
          <a:extLst>
            <a:ext uri="{FF2B5EF4-FFF2-40B4-BE49-F238E27FC236}">
              <a16:creationId xmlns:a16="http://schemas.microsoft.com/office/drawing/2014/main" id="{3C750B1B-26CA-DB32-366B-F30952D45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Google Shape;1417;p70:notes">
            <a:extLst>
              <a:ext uri="{FF2B5EF4-FFF2-40B4-BE49-F238E27FC236}">
                <a16:creationId xmlns:a16="http://schemas.microsoft.com/office/drawing/2014/main" id="{3EE7E7A6-5D5E-786C-05A0-6A1EB5257B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18" name="Google Shape;1418;p70:notes">
            <a:extLst>
              <a:ext uri="{FF2B5EF4-FFF2-40B4-BE49-F238E27FC236}">
                <a16:creationId xmlns:a16="http://schemas.microsoft.com/office/drawing/2014/main" id="{A3538CF2-6AF5-9688-985D-F316BA2599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9689180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6">
          <a:extLst>
            <a:ext uri="{FF2B5EF4-FFF2-40B4-BE49-F238E27FC236}">
              <a16:creationId xmlns:a16="http://schemas.microsoft.com/office/drawing/2014/main" id="{C847A0FA-CBA3-05EC-9AF1-8EC96B477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Google Shape;1417;p70:notes">
            <a:extLst>
              <a:ext uri="{FF2B5EF4-FFF2-40B4-BE49-F238E27FC236}">
                <a16:creationId xmlns:a16="http://schemas.microsoft.com/office/drawing/2014/main" id="{BC257C23-A7CE-5D04-7454-07140A1E3C6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18" name="Google Shape;1418;p70:notes">
            <a:extLst>
              <a:ext uri="{FF2B5EF4-FFF2-40B4-BE49-F238E27FC236}">
                <a16:creationId xmlns:a16="http://schemas.microsoft.com/office/drawing/2014/main" id="{277E887D-F60A-56EC-1E97-87C7114370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42410729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28" name="Google Shape;1428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3" name="Google Shape;21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7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7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8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8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7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5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slide" Target="slide7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80.xml"/><Relationship Id="rId5" Type="http://schemas.openxmlformats.org/officeDocument/2006/relationships/slide" Target="slide77.xml"/><Relationship Id="rId4" Type="http://schemas.openxmlformats.org/officeDocument/2006/relationships/slide" Target="slide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5.xml"/><Relationship Id="rId4" Type="http://schemas.openxmlformats.org/officeDocument/2006/relationships/slide" Target="slide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5.xml"/><Relationship Id="rId4" Type="http://schemas.openxmlformats.org/officeDocument/2006/relationships/slide" Target="slide1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524000" y="14271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en-US" sz="8000" b="1" dirty="0"/>
              <a:t>Smart land marketplace</a:t>
            </a:r>
            <a:endParaRPr sz="8000" b="1" dirty="0"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524000" y="447579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800" dirty="0"/>
              <a:t>Made by</a:t>
            </a:r>
            <a:r>
              <a:rPr lang="en-US" sz="2800" b="1" dirty="0"/>
              <a:t> Ahmad Samaana and Hazim Haydar </a:t>
            </a:r>
            <a:endParaRPr sz="2800" b="1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800" dirty="0"/>
              <a:t>Under the supervision of </a:t>
            </a:r>
            <a:r>
              <a:rPr lang="en-US" sz="2800" b="1" dirty="0" err="1"/>
              <a:t>Dr.Haya</a:t>
            </a:r>
            <a:r>
              <a:rPr lang="en-US" sz="2800" b="1" dirty="0"/>
              <a:t> Samaana</a:t>
            </a:r>
            <a:endParaRPr sz="2800" b="1" dirty="0"/>
          </a:p>
        </p:txBody>
      </p:sp>
      <p:sp>
        <p:nvSpPr>
          <p:cNvPr id="86" name="Google Shape;86;p1"/>
          <p:cNvSpPr/>
          <p:nvPr/>
        </p:nvSpPr>
        <p:spPr>
          <a:xfrm>
            <a:off x="-898635" y="-541283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898634" y="29578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/>
            <a:r>
              <a:rPr lang="en-US" sz="6600" b="1" dirty="0"/>
              <a:t>System Roles</a:t>
            </a:r>
            <a:endParaRPr dirty="0"/>
          </a:p>
        </p:txBody>
      </p:sp>
      <p:sp>
        <p:nvSpPr>
          <p:cNvPr id="248" name="Google Shape;248;p12">
            <a:hlinkClick r:id="rId3" action="ppaction://hlinksldjump"/>
          </p:cNvPr>
          <p:cNvSpPr/>
          <p:nvPr/>
        </p:nvSpPr>
        <p:spPr>
          <a:xfrm>
            <a:off x="3436710" y="1690688"/>
            <a:ext cx="2658668" cy="2658662"/>
          </a:xfrm>
          <a:custGeom>
            <a:avLst/>
            <a:gdLst/>
            <a:ahLst/>
            <a:cxnLst/>
            <a:rect l="l" t="t" r="r" b="b"/>
            <a:pathLst>
              <a:path w="2658668" h="2658662" extrusionOk="0">
                <a:moveTo>
                  <a:pt x="0" y="1329331"/>
                </a:moveTo>
                <a:cubicBezTo>
                  <a:pt x="0" y="595162"/>
                  <a:pt x="595163" y="0"/>
                  <a:pt x="1329334" y="0"/>
                </a:cubicBezTo>
                <a:cubicBezTo>
                  <a:pt x="2063505" y="0"/>
                  <a:pt x="2658668" y="595162"/>
                  <a:pt x="2658668" y="1329331"/>
                </a:cubicBezTo>
                <a:cubicBezTo>
                  <a:pt x="2658668" y="2063500"/>
                  <a:pt x="2063505" y="2658662"/>
                  <a:pt x="1329334" y="2658662"/>
                </a:cubicBezTo>
                <a:cubicBezTo>
                  <a:pt x="595163" y="2658662"/>
                  <a:pt x="0" y="2063500"/>
                  <a:pt x="0" y="1329331"/>
                </a:cubicBezTo>
                <a:close/>
              </a:path>
            </a:pathLst>
          </a:custGeom>
          <a:solidFill>
            <a:schemeClr val="accent6">
              <a:alpha val="49803"/>
            </a:schemeClr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80775" tIns="480775" rIns="480775" bIns="480775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Normal User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2">
            <a:hlinkClick r:id="rId4" action="ppaction://hlinksldjump"/>
          </p:cNvPr>
          <p:cNvSpPr/>
          <p:nvPr/>
        </p:nvSpPr>
        <p:spPr>
          <a:xfrm>
            <a:off x="4566998" y="3669321"/>
            <a:ext cx="2658668" cy="2658662"/>
          </a:xfrm>
          <a:custGeom>
            <a:avLst/>
            <a:gdLst/>
            <a:ahLst/>
            <a:cxnLst/>
            <a:rect l="l" t="t" r="r" b="b"/>
            <a:pathLst>
              <a:path w="2658668" h="2658662" extrusionOk="0">
                <a:moveTo>
                  <a:pt x="0" y="1329331"/>
                </a:moveTo>
                <a:cubicBezTo>
                  <a:pt x="0" y="595162"/>
                  <a:pt x="595163" y="0"/>
                  <a:pt x="1329334" y="0"/>
                </a:cubicBezTo>
                <a:cubicBezTo>
                  <a:pt x="2063505" y="0"/>
                  <a:pt x="2658668" y="595162"/>
                  <a:pt x="2658668" y="1329331"/>
                </a:cubicBezTo>
                <a:cubicBezTo>
                  <a:pt x="2658668" y="2063500"/>
                  <a:pt x="2063505" y="2658662"/>
                  <a:pt x="1329334" y="2658662"/>
                </a:cubicBezTo>
                <a:cubicBezTo>
                  <a:pt x="595163" y="2658662"/>
                  <a:pt x="0" y="2063500"/>
                  <a:pt x="0" y="1329331"/>
                </a:cubicBezTo>
                <a:close/>
              </a:path>
            </a:pathLst>
          </a:custGeom>
          <a:solidFill>
            <a:schemeClr val="accent6">
              <a:alpha val="49803"/>
            </a:schemeClr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80775" tIns="480775" rIns="480775" bIns="480775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dirty="0">
                <a:solidFill>
                  <a:schemeClr val="dk1"/>
                </a:solidFill>
              </a:rPr>
              <a:t>Lawer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2">
            <a:hlinkClick r:id="rId5" action="ppaction://hlinksldjump"/>
          </p:cNvPr>
          <p:cNvSpPr/>
          <p:nvPr/>
        </p:nvSpPr>
        <p:spPr>
          <a:xfrm>
            <a:off x="5697286" y="1690688"/>
            <a:ext cx="2658668" cy="2658662"/>
          </a:xfrm>
          <a:custGeom>
            <a:avLst/>
            <a:gdLst/>
            <a:ahLst/>
            <a:cxnLst/>
            <a:rect l="l" t="t" r="r" b="b"/>
            <a:pathLst>
              <a:path w="2658668" h="2658662" extrusionOk="0">
                <a:moveTo>
                  <a:pt x="0" y="1329331"/>
                </a:moveTo>
                <a:cubicBezTo>
                  <a:pt x="0" y="595162"/>
                  <a:pt x="595163" y="0"/>
                  <a:pt x="1329334" y="0"/>
                </a:cubicBezTo>
                <a:cubicBezTo>
                  <a:pt x="2063505" y="0"/>
                  <a:pt x="2658668" y="595162"/>
                  <a:pt x="2658668" y="1329331"/>
                </a:cubicBezTo>
                <a:cubicBezTo>
                  <a:pt x="2658668" y="2063500"/>
                  <a:pt x="2063505" y="2658662"/>
                  <a:pt x="1329334" y="2658662"/>
                </a:cubicBezTo>
                <a:cubicBezTo>
                  <a:pt x="595163" y="2658662"/>
                  <a:pt x="0" y="2063500"/>
                  <a:pt x="0" y="1329331"/>
                </a:cubicBezTo>
                <a:close/>
              </a:path>
            </a:pathLst>
          </a:custGeom>
          <a:solidFill>
            <a:schemeClr val="accent6">
              <a:alpha val="49803"/>
            </a:schemeClr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80775" tIns="480775" rIns="480775" bIns="480775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ADMIN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3"/>
          <p:cNvSpPr/>
          <p:nvPr/>
        </p:nvSpPr>
        <p:spPr>
          <a:xfrm rot="-7338601">
            <a:off x="5204651" y="2513803"/>
            <a:ext cx="1830392" cy="1830392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23"/>
          <p:cNvSpPr txBox="1"/>
          <p:nvPr/>
        </p:nvSpPr>
        <p:spPr>
          <a:xfrm>
            <a:off x="5401204" y="3328749"/>
            <a:ext cx="143728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371" name="Google Shape;371;p23"/>
          <p:cNvGrpSpPr/>
          <p:nvPr/>
        </p:nvGrpSpPr>
        <p:grpSpPr>
          <a:xfrm>
            <a:off x="2506266" y="-88196"/>
            <a:ext cx="7227168" cy="7227168"/>
            <a:chOff x="-10266279" y="-4360600"/>
            <a:chExt cx="15579201" cy="15579202"/>
          </a:xfrm>
        </p:grpSpPr>
        <p:sp>
          <p:nvSpPr>
            <p:cNvPr id="372" name="Google Shape;372;p23"/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75" name="Google Shape;375;p23"/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-8717939" y="2966070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-7055432" y="6931390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-2617163" y="8752792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1132993" y="6931390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dirty="0">
                <a:solidFill>
                  <a:schemeClr val="tx1"/>
                </a:solidFill>
              </a:endParaRPr>
            </a:p>
          </p:txBody>
        </p:sp>
      </p:grpSp>
      <p:sp>
        <p:nvSpPr>
          <p:cNvPr id="381" name="Google Shape;381;p23"/>
          <p:cNvSpPr/>
          <p:nvPr/>
        </p:nvSpPr>
        <p:spPr>
          <a:xfrm>
            <a:off x="11293365" y="-986831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23"/>
          <p:cNvSpPr/>
          <p:nvPr/>
        </p:nvSpPr>
        <p:spPr>
          <a:xfrm>
            <a:off x="12422847" y="-1993662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23"/>
          <p:cNvSpPr/>
          <p:nvPr/>
        </p:nvSpPr>
        <p:spPr>
          <a:xfrm>
            <a:off x="10441232" y="-394047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184F523E-BDCE-3700-97A8-B1E279609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1">
            <a:extLst>
              <a:ext uri="{FF2B5EF4-FFF2-40B4-BE49-F238E27FC236}">
                <a16:creationId xmlns:a16="http://schemas.microsoft.com/office/drawing/2014/main" id="{79AD4B62-A1F6-067B-7CAE-C91194B7C739}"/>
              </a:ext>
            </a:extLst>
          </p:cNvPr>
          <p:cNvSpPr/>
          <p:nvPr/>
        </p:nvSpPr>
        <p:spPr>
          <a:xfrm rot="-7338601">
            <a:off x="389621" y="2296199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31">
            <a:extLst>
              <a:ext uri="{FF2B5EF4-FFF2-40B4-BE49-F238E27FC236}">
                <a16:creationId xmlns:a16="http://schemas.microsoft.com/office/drawing/2014/main" id="{14F53724-ED0A-0AD8-FD11-EE0F232203C1}"/>
              </a:ext>
            </a:extLst>
          </p:cNvPr>
          <p:cNvGrpSpPr/>
          <p:nvPr/>
        </p:nvGrpSpPr>
        <p:grpSpPr>
          <a:xfrm rot="2881121">
            <a:off x="-10260207" y="-4363560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531" name="Google Shape;531;p31">
              <a:extLst>
                <a:ext uri="{FF2B5EF4-FFF2-40B4-BE49-F238E27FC236}">
                  <a16:creationId xmlns:a16="http://schemas.microsoft.com/office/drawing/2014/main" id="{D42C9691-E3D4-729D-6EDD-CA76DF033BED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>
              <a:extLst>
                <a:ext uri="{FF2B5EF4-FFF2-40B4-BE49-F238E27FC236}">
                  <a16:creationId xmlns:a16="http://schemas.microsoft.com/office/drawing/2014/main" id="{BD15A80E-FF08-10D5-8BD2-6A4442FCD87B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>
              <a:extLst>
                <a:ext uri="{FF2B5EF4-FFF2-40B4-BE49-F238E27FC236}">
                  <a16:creationId xmlns:a16="http://schemas.microsoft.com/office/drawing/2014/main" id="{D364F95B-F657-721F-A601-96DCDD1BFE94}"/>
                </a:ext>
              </a:extLst>
            </p:cNvPr>
            <p:cNvSpPr/>
            <p:nvPr/>
          </p:nvSpPr>
          <p:spPr>
            <a:xfrm rot="-2881121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>
              <a:extLst>
                <a:ext uri="{FF2B5EF4-FFF2-40B4-BE49-F238E27FC236}">
                  <a16:creationId xmlns:a16="http://schemas.microsoft.com/office/drawing/2014/main" id="{B9BD920B-B1FD-AB1F-1C44-3242BD98AAD3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>
              <a:extLst>
                <a:ext uri="{FF2B5EF4-FFF2-40B4-BE49-F238E27FC236}">
                  <a16:creationId xmlns:a16="http://schemas.microsoft.com/office/drawing/2014/main" id="{DDC1CFE7-7B0F-C641-5CC4-C5D5DF513CB4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>
              <a:extLst>
                <a:ext uri="{FF2B5EF4-FFF2-40B4-BE49-F238E27FC236}">
                  <a16:creationId xmlns:a16="http://schemas.microsoft.com/office/drawing/2014/main" id="{1B0DACC7-3598-6BB0-4F28-59F021142F5F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>
              <a:extLst>
                <a:ext uri="{FF2B5EF4-FFF2-40B4-BE49-F238E27FC236}">
                  <a16:creationId xmlns:a16="http://schemas.microsoft.com/office/drawing/2014/main" id="{4FD390E8-D301-C285-B4C7-7D3AAE0BA4BE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>
              <a:extLst>
                <a:ext uri="{FF2B5EF4-FFF2-40B4-BE49-F238E27FC236}">
                  <a16:creationId xmlns:a16="http://schemas.microsoft.com/office/drawing/2014/main" id="{4984A564-4ACF-665B-DCA5-B564FEFD8857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>
              <a:extLst>
                <a:ext uri="{FF2B5EF4-FFF2-40B4-BE49-F238E27FC236}">
                  <a16:creationId xmlns:a16="http://schemas.microsoft.com/office/drawing/2014/main" id="{F7B8454F-8F01-59AA-5EAE-0BD8E339F2BC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1" name="Google Shape;541;p31">
            <a:extLst>
              <a:ext uri="{FF2B5EF4-FFF2-40B4-BE49-F238E27FC236}">
                <a16:creationId xmlns:a16="http://schemas.microsoft.com/office/drawing/2014/main" id="{A8118F4E-437D-E363-082E-219FE86E43CC}"/>
              </a:ext>
            </a:extLst>
          </p:cNvPr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>
            <a:extLst>
              <a:ext uri="{FF2B5EF4-FFF2-40B4-BE49-F238E27FC236}">
                <a16:creationId xmlns:a16="http://schemas.microsoft.com/office/drawing/2014/main" id="{D655CD88-F575-0F39-F57D-A60FB68D487C}"/>
              </a:ext>
            </a:extLst>
          </p:cNvPr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>
            <a:extLst>
              <a:ext uri="{FF2B5EF4-FFF2-40B4-BE49-F238E27FC236}">
                <a16:creationId xmlns:a16="http://schemas.microsoft.com/office/drawing/2014/main" id="{A3CEED18-1B4B-3FFE-DB84-A98CB77C0FD7}"/>
              </a:ext>
            </a:extLst>
          </p:cNvPr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700BA0E6-E60C-829D-B338-BC54E7D247C4}"/>
              </a:ext>
            </a:extLst>
          </p:cNvPr>
          <p:cNvSpPr txBox="1"/>
          <p:nvPr/>
        </p:nvSpPr>
        <p:spPr>
          <a:xfrm>
            <a:off x="655320" y="3096411"/>
            <a:ext cx="1386840" cy="10464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D69495-9B92-FCA6-0790-5FEB65838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143" y="746760"/>
            <a:ext cx="9535856" cy="4958227"/>
          </a:xfrm>
          <a:prstGeom prst="rect">
            <a:avLst/>
          </a:pr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613456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1"/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31"/>
          <p:cNvGrpSpPr/>
          <p:nvPr/>
        </p:nvGrpSpPr>
        <p:grpSpPr>
          <a:xfrm rot="2881121">
            <a:off x="-10260207" y="-4363560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531" name="Google Shape;531;p31"/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/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/>
            <p:cNvSpPr/>
            <p:nvPr/>
          </p:nvSpPr>
          <p:spPr>
            <a:xfrm rot="-2881121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chemeClr val="tx1"/>
                  </a:solidFill>
                </a:rPr>
                <a:t>1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/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/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/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/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/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/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0" name="Google Shape;540;p31"/>
          <p:cNvSpPr txBox="1">
            <a:spLocks noGrp="1"/>
          </p:cNvSpPr>
          <p:nvPr>
            <p:ph type="body" idx="1"/>
          </p:nvPr>
        </p:nvSpPr>
        <p:spPr>
          <a:xfrm>
            <a:off x="4058240" y="2126996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b="1" dirty="0">
                <a:solidFill>
                  <a:schemeClr val="tx1"/>
                </a:solidFill>
              </a:rPr>
              <a:t>1. Property Management</a:t>
            </a:r>
          </a:p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</a:rPr>
              <a:t>User can:</a:t>
            </a:r>
          </a:p>
          <a:p>
            <a:pPr indent="-457200"/>
            <a:r>
              <a:rPr lang="en-US" dirty="0">
                <a:solidFill>
                  <a:schemeClr val="tx1"/>
                </a:solidFill>
              </a:rPr>
              <a:t>Create listings </a:t>
            </a:r>
          </a:p>
          <a:p>
            <a:pPr indent="-457200"/>
            <a:r>
              <a:rPr lang="en-US" dirty="0">
                <a:solidFill>
                  <a:schemeClr val="tx1"/>
                </a:solidFill>
              </a:rPr>
              <a:t>Edit listings </a:t>
            </a:r>
          </a:p>
          <a:p>
            <a:pPr indent="-457200"/>
            <a:r>
              <a:rPr lang="en-US" dirty="0">
                <a:solidFill>
                  <a:schemeClr val="tx1"/>
                </a:solidFill>
              </a:rPr>
              <a:t>Delete listings </a:t>
            </a:r>
          </a:p>
          <a:p>
            <a:pPr indent="-457200"/>
            <a:r>
              <a:rPr lang="en-US" dirty="0">
                <a:solidFill>
                  <a:schemeClr val="tx1"/>
                </a:solidFill>
              </a:rPr>
              <a:t>Upload multiple images and land plans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41" name="Google Shape;541;p31"/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/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/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00FC8F60-8643-8809-7929-00C8173081EE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184F523E-BDCE-3700-97A8-B1E279609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1">
            <a:extLst>
              <a:ext uri="{FF2B5EF4-FFF2-40B4-BE49-F238E27FC236}">
                <a16:creationId xmlns:a16="http://schemas.microsoft.com/office/drawing/2014/main" id="{79AD4B62-A1F6-067B-7CAE-C91194B7C739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31">
            <a:extLst>
              <a:ext uri="{FF2B5EF4-FFF2-40B4-BE49-F238E27FC236}">
                <a16:creationId xmlns:a16="http://schemas.microsoft.com/office/drawing/2014/main" id="{14F53724-ED0A-0AD8-FD11-EE0F232203C1}"/>
              </a:ext>
            </a:extLst>
          </p:cNvPr>
          <p:cNvGrpSpPr/>
          <p:nvPr/>
        </p:nvGrpSpPr>
        <p:grpSpPr>
          <a:xfrm rot="2881121">
            <a:off x="-10260207" y="-4363560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531" name="Google Shape;531;p31">
              <a:extLst>
                <a:ext uri="{FF2B5EF4-FFF2-40B4-BE49-F238E27FC236}">
                  <a16:creationId xmlns:a16="http://schemas.microsoft.com/office/drawing/2014/main" id="{D42C9691-E3D4-729D-6EDD-CA76DF033BED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>
              <a:extLst>
                <a:ext uri="{FF2B5EF4-FFF2-40B4-BE49-F238E27FC236}">
                  <a16:creationId xmlns:a16="http://schemas.microsoft.com/office/drawing/2014/main" id="{BD15A80E-FF08-10D5-8BD2-6A4442FCD87B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>
              <a:extLst>
                <a:ext uri="{FF2B5EF4-FFF2-40B4-BE49-F238E27FC236}">
                  <a16:creationId xmlns:a16="http://schemas.microsoft.com/office/drawing/2014/main" id="{D364F95B-F657-721F-A601-96DCDD1BFE94}"/>
                </a:ext>
              </a:extLst>
            </p:cNvPr>
            <p:cNvSpPr/>
            <p:nvPr/>
          </p:nvSpPr>
          <p:spPr>
            <a:xfrm rot="-2881121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>
              <a:extLst>
                <a:ext uri="{FF2B5EF4-FFF2-40B4-BE49-F238E27FC236}">
                  <a16:creationId xmlns:a16="http://schemas.microsoft.com/office/drawing/2014/main" id="{B9BD920B-B1FD-AB1F-1C44-3242BD98AAD3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>
              <a:extLst>
                <a:ext uri="{FF2B5EF4-FFF2-40B4-BE49-F238E27FC236}">
                  <a16:creationId xmlns:a16="http://schemas.microsoft.com/office/drawing/2014/main" id="{DDC1CFE7-7B0F-C641-5CC4-C5D5DF513CB4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>
              <a:extLst>
                <a:ext uri="{FF2B5EF4-FFF2-40B4-BE49-F238E27FC236}">
                  <a16:creationId xmlns:a16="http://schemas.microsoft.com/office/drawing/2014/main" id="{1B0DACC7-3598-6BB0-4F28-59F021142F5F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>
              <a:extLst>
                <a:ext uri="{FF2B5EF4-FFF2-40B4-BE49-F238E27FC236}">
                  <a16:creationId xmlns:a16="http://schemas.microsoft.com/office/drawing/2014/main" id="{4FD390E8-D301-C285-B4C7-7D3AAE0BA4BE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>
              <a:extLst>
                <a:ext uri="{FF2B5EF4-FFF2-40B4-BE49-F238E27FC236}">
                  <a16:creationId xmlns:a16="http://schemas.microsoft.com/office/drawing/2014/main" id="{4984A564-4ACF-665B-DCA5-B564FEFD8857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>
              <a:extLst>
                <a:ext uri="{FF2B5EF4-FFF2-40B4-BE49-F238E27FC236}">
                  <a16:creationId xmlns:a16="http://schemas.microsoft.com/office/drawing/2014/main" id="{F7B8454F-8F01-59AA-5EAE-0BD8E339F2BC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1" name="Google Shape;541;p31">
            <a:extLst>
              <a:ext uri="{FF2B5EF4-FFF2-40B4-BE49-F238E27FC236}">
                <a16:creationId xmlns:a16="http://schemas.microsoft.com/office/drawing/2014/main" id="{A8118F4E-437D-E363-082E-219FE86E43CC}"/>
              </a:ext>
            </a:extLst>
          </p:cNvPr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>
            <a:extLst>
              <a:ext uri="{FF2B5EF4-FFF2-40B4-BE49-F238E27FC236}">
                <a16:creationId xmlns:a16="http://schemas.microsoft.com/office/drawing/2014/main" id="{D655CD88-F575-0F39-F57D-A60FB68D487C}"/>
              </a:ext>
            </a:extLst>
          </p:cNvPr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>
            <a:extLst>
              <a:ext uri="{FF2B5EF4-FFF2-40B4-BE49-F238E27FC236}">
                <a16:creationId xmlns:a16="http://schemas.microsoft.com/office/drawing/2014/main" id="{A3CEED18-1B4B-3FFE-DB84-A98CB77C0FD7}"/>
              </a:ext>
            </a:extLst>
          </p:cNvPr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700BA0E6-E60C-829D-B338-BC54E7D247C4}"/>
              </a:ext>
            </a:extLst>
          </p:cNvPr>
          <p:cNvSpPr txBox="1"/>
          <p:nvPr/>
        </p:nvSpPr>
        <p:spPr>
          <a:xfrm>
            <a:off x="500962" y="3096411"/>
            <a:ext cx="1874036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D69495-9B92-FCA6-0790-5FEB65838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143" y="777240"/>
            <a:ext cx="9535856" cy="4728181"/>
          </a:xfrm>
          <a:prstGeom prst="rect">
            <a:avLst/>
          </a:pr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79288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184F523E-BDCE-3700-97A8-B1E279609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1">
            <a:extLst>
              <a:ext uri="{FF2B5EF4-FFF2-40B4-BE49-F238E27FC236}">
                <a16:creationId xmlns:a16="http://schemas.microsoft.com/office/drawing/2014/main" id="{79AD4B62-A1F6-067B-7CAE-C91194B7C739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31">
            <a:extLst>
              <a:ext uri="{FF2B5EF4-FFF2-40B4-BE49-F238E27FC236}">
                <a16:creationId xmlns:a16="http://schemas.microsoft.com/office/drawing/2014/main" id="{14F53724-ED0A-0AD8-FD11-EE0F232203C1}"/>
              </a:ext>
            </a:extLst>
          </p:cNvPr>
          <p:cNvGrpSpPr/>
          <p:nvPr/>
        </p:nvGrpSpPr>
        <p:grpSpPr>
          <a:xfrm rot="2881121">
            <a:off x="-10260207" y="-4363560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531" name="Google Shape;531;p31">
              <a:extLst>
                <a:ext uri="{FF2B5EF4-FFF2-40B4-BE49-F238E27FC236}">
                  <a16:creationId xmlns:a16="http://schemas.microsoft.com/office/drawing/2014/main" id="{D42C9691-E3D4-729D-6EDD-CA76DF033BED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>
              <a:extLst>
                <a:ext uri="{FF2B5EF4-FFF2-40B4-BE49-F238E27FC236}">
                  <a16:creationId xmlns:a16="http://schemas.microsoft.com/office/drawing/2014/main" id="{BD15A80E-FF08-10D5-8BD2-6A4442FCD87B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>
              <a:extLst>
                <a:ext uri="{FF2B5EF4-FFF2-40B4-BE49-F238E27FC236}">
                  <a16:creationId xmlns:a16="http://schemas.microsoft.com/office/drawing/2014/main" id="{D364F95B-F657-721F-A601-96DCDD1BFE94}"/>
                </a:ext>
              </a:extLst>
            </p:cNvPr>
            <p:cNvSpPr/>
            <p:nvPr/>
          </p:nvSpPr>
          <p:spPr>
            <a:xfrm rot="-2881121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>
              <a:extLst>
                <a:ext uri="{FF2B5EF4-FFF2-40B4-BE49-F238E27FC236}">
                  <a16:creationId xmlns:a16="http://schemas.microsoft.com/office/drawing/2014/main" id="{B9BD920B-B1FD-AB1F-1C44-3242BD98AAD3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>
              <a:extLst>
                <a:ext uri="{FF2B5EF4-FFF2-40B4-BE49-F238E27FC236}">
                  <a16:creationId xmlns:a16="http://schemas.microsoft.com/office/drawing/2014/main" id="{DDC1CFE7-7B0F-C641-5CC4-C5D5DF513CB4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>
              <a:extLst>
                <a:ext uri="{FF2B5EF4-FFF2-40B4-BE49-F238E27FC236}">
                  <a16:creationId xmlns:a16="http://schemas.microsoft.com/office/drawing/2014/main" id="{1B0DACC7-3598-6BB0-4F28-59F021142F5F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>
              <a:extLst>
                <a:ext uri="{FF2B5EF4-FFF2-40B4-BE49-F238E27FC236}">
                  <a16:creationId xmlns:a16="http://schemas.microsoft.com/office/drawing/2014/main" id="{4FD390E8-D301-C285-B4C7-7D3AAE0BA4BE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>
              <a:extLst>
                <a:ext uri="{FF2B5EF4-FFF2-40B4-BE49-F238E27FC236}">
                  <a16:creationId xmlns:a16="http://schemas.microsoft.com/office/drawing/2014/main" id="{4984A564-4ACF-665B-DCA5-B564FEFD8857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>
              <a:extLst>
                <a:ext uri="{FF2B5EF4-FFF2-40B4-BE49-F238E27FC236}">
                  <a16:creationId xmlns:a16="http://schemas.microsoft.com/office/drawing/2014/main" id="{F7B8454F-8F01-59AA-5EAE-0BD8E339F2BC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1" name="Google Shape;541;p31">
            <a:extLst>
              <a:ext uri="{FF2B5EF4-FFF2-40B4-BE49-F238E27FC236}">
                <a16:creationId xmlns:a16="http://schemas.microsoft.com/office/drawing/2014/main" id="{A8118F4E-437D-E363-082E-219FE86E43CC}"/>
              </a:ext>
            </a:extLst>
          </p:cNvPr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>
            <a:extLst>
              <a:ext uri="{FF2B5EF4-FFF2-40B4-BE49-F238E27FC236}">
                <a16:creationId xmlns:a16="http://schemas.microsoft.com/office/drawing/2014/main" id="{D655CD88-F575-0F39-F57D-A60FB68D487C}"/>
              </a:ext>
            </a:extLst>
          </p:cNvPr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>
            <a:extLst>
              <a:ext uri="{FF2B5EF4-FFF2-40B4-BE49-F238E27FC236}">
                <a16:creationId xmlns:a16="http://schemas.microsoft.com/office/drawing/2014/main" id="{A3CEED18-1B4B-3FFE-DB84-A98CB77C0FD7}"/>
              </a:ext>
            </a:extLst>
          </p:cNvPr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700BA0E6-E60C-829D-B338-BC54E7D247C4}"/>
              </a:ext>
            </a:extLst>
          </p:cNvPr>
          <p:cNvSpPr txBox="1"/>
          <p:nvPr/>
        </p:nvSpPr>
        <p:spPr>
          <a:xfrm>
            <a:off x="500962" y="3096411"/>
            <a:ext cx="1874036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D69495-9B92-FCA6-0790-5FEB65838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481" y="724765"/>
            <a:ext cx="9494520" cy="5163241"/>
          </a:xfrm>
          <a:prstGeom prst="rect">
            <a:avLst/>
          </a:pr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1476194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555CECD4-C47D-4C1D-8CC7-741C0D8A5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1">
            <a:extLst>
              <a:ext uri="{FF2B5EF4-FFF2-40B4-BE49-F238E27FC236}">
                <a16:creationId xmlns:a16="http://schemas.microsoft.com/office/drawing/2014/main" id="{31224041-728D-F7D5-B7AC-8E128C59F524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31">
            <a:extLst>
              <a:ext uri="{FF2B5EF4-FFF2-40B4-BE49-F238E27FC236}">
                <a16:creationId xmlns:a16="http://schemas.microsoft.com/office/drawing/2014/main" id="{295F6744-76CE-6FE8-D4DA-73933994E9CE}"/>
              </a:ext>
            </a:extLst>
          </p:cNvPr>
          <p:cNvGrpSpPr/>
          <p:nvPr/>
        </p:nvGrpSpPr>
        <p:grpSpPr>
          <a:xfrm rot="2881121">
            <a:off x="-10260207" y="-4363560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531" name="Google Shape;531;p31">
              <a:extLst>
                <a:ext uri="{FF2B5EF4-FFF2-40B4-BE49-F238E27FC236}">
                  <a16:creationId xmlns:a16="http://schemas.microsoft.com/office/drawing/2014/main" id="{34044F52-0A46-AC8A-6659-8B58C51CA870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>
              <a:extLst>
                <a:ext uri="{FF2B5EF4-FFF2-40B4-BE49-F238E27FC236}">
                  <a16:creationId xmlns:a16="http://schemas.microsoft.com/office/drawing/2014/main" id="{03D7585C-D0B9-AC45-4D0C-F5D9F3F04D7A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>
              <a:extLst>
                <a:ext uri="{FF2B5EF4-FFF2-40B4-BE49-F238E27FC236}">
                  <a16:creationId xmlns:a16="http://schemas.microsoft.com/office/drawing/2014/main" id="{22A95B65-14AD-CB4A-2E44-D9FC20CBDAF6}"/>
                </a:ext>
              </a:extLst>
            </p:cNvPr>
            <p:cNvSpPr/>
            <p:nvPr/>
          </p:nvSpPr>
          <p:spPr>
            <a:xfrm rot="-2881121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>
              <a:extLst>
                <a:ext uri="{FF2B5EF4-FFF2-40B4-BE49-F238E27FC236}">
                  <a16:creationId xmlns:a16="http://schemas.microsoft.com/office/drawing/2014/main" id="{EC7708E5-04B9-C490-A8A7-D6DDB08B4362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>
              <a:extLst>
                <a:ext uri="{FF2B5EF4-FFF2-40B4-BE49-F238E27FC236}">
                  <a16:creationId xmlns:a16="http://schemas.microsoft.com/office/drawing/2014/main" id="{CC3F247C-4234-386D-22A9-A007995418E3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>
              <a:extLst>
                <a:ext uri="{FF2B5EF4-FFF2-40B4-BE49-F238E27FC236}">
                  <a16:creationId xmlns:a16="http://schemas.microsoft.com/office/drawing/2014/main" id="{3DAE114F-8DDB-5BE1-A080-22FD8102FD1B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>
              <a:extLst>
                <a:ext uri="{FF2B5EF4-FFF2-40B4-BE49-F238E27FC236}">
                  <a16:creationId xmlns:a16="http://schemas.microsoft.com/office/drawing/2014/main" id="{09F8C4AB-D024-5788-CB83-4E4708BB966D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>
              <a:extLst>
                <a:ext uri="{FF2B5EF4-FFF2-40B4-BE49-F238E27FC236}">
                  <a16:creationId xmlns:a16="http://schemas.microsoft.com/office/drawing/2014/main" id="{7EC18680-472E-B81A-AA4A-E1DB467DD232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>
              <a:extLst>
                <a:ext uri="{FF2B5EF4-FFF2-40B4-BE49-F238E27FC236}">
                  <a16:creationId xmlns:a16="http://schemas.microsoft.com/office/drawing/2014/main" id="{1F8550B0-D203-79E9-87FD-6BFF46C2D1CF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1" name="Google Shape;541;p31">
            <a:extLst>
              <a:ext uri="{FF2B5EF4-FFF2-40B4-BE49-F238E27FC236}">
                <a16:creationId xmlns:a16="http://schemas.microsoft.com/office/drawing/2014/main" id="{7B04119C-D2E8-16AD-D423-EEFF753905B7}"/>
              </a:ext>
            </a:extLst>
          </p:cNvPr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>
            <a:extLst>
              <a:ext uri="{FF2B5EF4-FFF2-40B4-BE49-F238E27FC236}">
                <a16:creationId xmlns:a16="http://schemas.microsoft.com/office/drawing/2014/main" id="{BE090120-9AA6-BB4C-726E-3A385C7CF025}"/>
              </a:ext>
            </a:extLst>
          </p:cNvPr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>
            <a:extLst>
              <a:ext uri="{FF2B5EF4-FFF2-40B4-BE49-F238E27FC236}">
                <a16:creationId xmlns:a16="http://schemas.microsoft.com/office/drawing/2014/main" id="{7F1C10D3-2936-33EF-0020-DB0E14C3D481}"/>
              </a:ext>
            </a:extLst>
          </p:cNvPr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EB47D2E5-06FD-31BA-F087-DD80D08E6258}"/>
              </a:ext>
            </a:extLst>
          </p:cNvPr>
          <p:cNvSpPr txBox="1"/>
          <p:nvPr/>
        </p:nvSpPr>
        <p:spPr>
          <a:xfrm>
            <a:off x="500962" y="3096411"/>
            <a:ext cx="1874036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104337-B767-F2BC-8D9E-81BBDEAB52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999" y="842861"/>
            <a:ext cx="9543000" cy="5166360"/>
          </a:xfrm>
          <a:prstGeom prst="rect">
            <a:avLst/>
          </a:pr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4205798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A5926DA8-8F9D-9765-A936-63AEADA7F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1">
            <a:extLst>
              <a:ext uri="{FF2B5EF4-FFF2-40B4-BE49-F238E27FC236}">
                <a16:creationId xmlns:a16="http://schemas.microsoft.com/office/drawing/2014/main" id="{E43943A7-277E-9AA4-A157-CD6B3C039B11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31">
            <a:extLst>
              <a:ext uri="{FF2B5EF4-FFF2-40B4-BE49-F238E27FC236}">
                <a16:creationId xmlns:a16="http://schemas.microsoft.com/office/drawing/2014/main" id="{286CEF10-F4FB-D527-FC34-06754499FA9B}"/>
              </a:ext>
            </a:extLst>
          </p:cNvPr>
          <p:cNvGrpSpPr/>
          <p:nvPr/>
        </p:nvGrpSpPr>
        <p:grpSpPr>
          <a:xfrm rot="2881121">
            <a:off x="-10260207" y="-4363560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531" name="Google Shape;531;p31">
              <a:extLst>
                <a:ext uri="{FF2B5EF4-FFF2-40B4-BE49-F238E27FC236}">
                  <a16:creationId xmlns:a16="http://schemas.microsoft.com/office/drawing/2014/main" id="{AF90053D-03D2-003F-61D2-BF14CB0A7E53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>
              <a:extLst>
                <a:ext uri="{FF2B5EF4-FFF2-40B4-BE49-F238E27FC236}">
                  <a16:creationId xmlns:a16="http://schemas.microsoft.com/office/drawing/2014/main" id="{DE913702-9831-5144-D101-B4773E1AD1D0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>
              <a:extLst>
                <a:ext uri="{FF2B5EF4-FFF2-40B4-BE49-F238E27FC236}">
                  <a16:creationId xmlns:a16="http://schemas.microsoft.com/office/drawing/2014/main" id="{EB6B70A0-AAD2-85A6-BBEE-286F58E0989E}"/>
                </a:ext>
              </a:extLst>
            </p:cNvPr>
            <p:cNvSpPr/>
            <p:nvPr/>
          </p:nvSpPr>
          <p:spPr>
            <a:xfrm rot="-2881121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>
              <a:extLst>
                <a:ext uri="{FF2B5EF4-FFF2-40B4-BE49-F238E27FC236}">
                  <a16:creationId xmlns:a16="http://schemas.microsoft.com/office/drawing/2014/main" id="{3D9ECCA9-401D-D53A-8F01-2670798FA969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>
              <a:extLst>
                <a:ext uri="{FF2B5EF4-FFF2-40B4-BE49-F238E27FC236}">
                  <a16:creationId xmlns:a16="http://schemas.microsoft.com/office/drawing/2014/main" id="{A3F0CC27-9ADB-797C-D4B1-918992C7E124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>
              <a:extLst>
                <a:ext uri="{FF2B5EF4-FFF2-40B4-BE49-F238E27FC236}">
                  <a16:creationId xmlns:a16="http://schemas.microsoft.com/office/drawing/2014/main" id="{6CB45D8A-CFEB-B7A1-AD18-B7DFBDA503C2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>
              <a:extLst>
                <a:ext uri="{FF2B5EF4-FFF2-40B4-BE49-F238E27FC236}">
                  <a16:creationId xmlns:a16="http://schemas.microsoft.com/office/drawing/2014/main" id="{985D6608-05FE-7230-5780-CD103A7BAF9B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>
              <a:extLst>
                <a:ext uri="{FF2B5EF4-FFF2-40B4-BE49-F238E27FC236}">
                  <a16:creationId xmlns:a16="http://schemas.microsoft.com/office/drawing/2014/main" id="{68339408-09D2-61AB-52F3-C1CC904E2E27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>
              <a:extLst>
                <a:ext uri="{FF2B5EF4-FFF2-40B4-BE49-F238E27FC236}">
                  <a16:creationId xmlns:a16="http://schemas.microsoft.com/office/drawing/2014/main" id="{4B3A2E0B-0D2A-E792-2751-426C145EC94E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1" name="Google Shape;541;p31">
            <a:extLst>
              <a:ext uri="{FF2B5EF4-FFF2-40B4-BE49-F238E27FC236}">
                <a16:creationId xmlns:a16="http://schemas.microsoft.com/office/drawing/2014/main" id="{4E1323A4-7F42-98BA-B978-6649D8E0609E}"/>
              </a:ext>
            </a:extLst>
          </p:cNvPr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>
            <a:extLst>
              <a:ext uri="{FF2B5EF4-FFF2-40B4-BE49-F238E27FC236}">
                <a16:creationId xmlns:a16="http://schemas.microsoft.com/office/drawing/2014/main" id="{5CEF358A-331D-7758-48EE-F26FB4423C25}"/>
              </a:ext>
            </a:extLst>
          </p:cNvPr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>
            <a:extLst>
              <a:ext uri="{FF2B5EF4-FFF2-40B4-BE49-F238E27FC236}">
                <a16:creationId xmlns:a16="http://schemas.microsoft.com/office/drawing/2014/main" id="{546B2EE8-5A9C-2FC9-76F8-1D6FB31DE6DA}"/>
              </a:ext>
            </a:extLst>
          </p:cNvPr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F814A285-FFC9-BAB4-9823-0F1515F3EE31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9B154F-8062-359F-F97D-E5BA93035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480" y="782609"/>
            <a:ext cx="9474305" cy="5080289"/>
          </a:xfrm>
          <a:prstGeom prst="rect">
            <a:avLst/>
          </a:pr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20784240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E225023F-E90A-7BBA-43B8-82442839D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1">
            <a:extLst>
              <a:ext uri="{FF2B5EF4-FFF2-40B4-BE49-F238E27FC236}">
                <a16:creationId xmlns:a16="http://schemas.microsoft.com/office/drawing/2014/main" id="{6EBBB852-1BEF-7F6F-0BD9-7E97941BCE47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31">
            <a:extLst>
              <a:ext uri="{FF2B5EF4-FFF2-40B4-BE49-F238E27FC236}">
                <a16:creationId xmlns:a16="http://schemas.microsoft.com/office/drawing/2014/main" id="{4414DBF2-4DB2-4FD0-6AB9-D59799064CC5}"/>
              </a:ext>
            </a:extLst>
          </p:cNvPr>
          <p:cNvGrpSpPr/>
          <p:nvPr/>
        </p:nvGrpSpPr>
        <p:grpSpPr>
          <a:xfrm rot="2881121">
            <a:off x="-10260207" y="-4363560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531" name="Google Shape;531;p31">
              <a:extLst>
                <a:ext uri="{FF2B5EF4-FFF2-40B4-BE49-F238E27FC236}">
                  <a16:creationId xmlns:a16="http://schemas.microsoft.com/office/drawing/2014/main" id="{AB35B70B-3623-8414-4C95-0A8153CBE13A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>
              <a:extLst>
                <a:ext uri="{FF2B5EF4-FFF2-40B4-BE49-F238E27FC236}">
                  <a16:creationId xmlns:a16="http://schemas.microsoft.com/office/drawing/2014/main" id="{CD030DB5-FFA9-896E-815C-4E8025C78F55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>
              <a:extLst>
                <a:ext uri="{FF2B5EF4-FFF2-40B4-BE49-F238E27FC236}">
                  <a16:creationId xmlns:a16="http://schemas.microsoft.com/office/drawing/2014/main" id="{D53733FE-FF39-C3F5-59EF-3741DD0C2CA6}"/>
                </a:ext>
              </a:extLst>
            </p:cNvPr>
            <p:cNvSpPr/>
            <p:nvPr/>
          </p:nvSpPr>
          <p:spPr>
            <a:xfrm rot="-2881121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>
              <a:extLst>
                <a:ext uri="{FF2B5EF4-FFF2-40B4-BE49-F238E27FC236}">
                  <a16:creationId xmlns:a16="http://schemas.microsoft.com/office/drawing/2014/main" id="{5FA1645D-2545-EDA7-CC1F-02C59E27607E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>
              <a:extLst>
                <a:ext uri="{FF2B5EF4-FFF2-40B4-BE49-F238E27FC236}">
                  <a16:creationId xmlns:a16="http://schemas.microsoft.com/office/drawing/2014/main" id="{9B6EFF3E-38B8-4706-0499-E4CB1DCB1151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>
              <a:extLst>
                <a:ext uri="{FF2B5EF4-FFF2-40B4-BE49-F238E27FC236}">
                  <a16:creationId xmlns:a16="http://schemas.microsoft.com/office/drawing/2014/main" id="{E25BC451-9D45-1E92-11F7-F2FF8D71680D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>
              <a:extLst>
                <a:ext uri="{FF2B5EF4-FFF2-40B4-BE49-F238E27FC236}">
                  <a16:creationId xmlns:a16="http://schemas.microsoft.com/office/drawing/2014/main" id="{3F0BC318-7F57-E256-7D79-5611E6CE5367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>
              <a:extLst>
                <a:ext uri="{FF2B5EF4-FFF2-40B4-BE49-F238E27FC236}">
                  <a16:creationId xmlns:a16="http://schemas.microsoft.com/office/drawing/2014/main" id="{0CE565F8-A5CE-C197-17EA-B4756F6B7E16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>
              <a:extLst>
                <a:ext uri="{FF2B5EF4-FFF2-40B4-BE49-F238E27FC236}">
                  <a16:creationId xmlns:a16="http://schemas.microsoft.com/office/drawing/2014/main" id="{F179BE9E-DE52-E8DB-4FD9-A24F3C6750FF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1" name="Google Shape;541;p31">
            <a:extLst>
              <a:ext uri="{FF2B5EF4-FFF2-40B4-BE49-F238E27FC236}">
                <a16:creationId xmlns:a16="http://schemas.microsoft.com/office/drawing/2014/main" id="{EA1ACA46-CD29-1D6D-776B-A1607DA7658D}"/>
              </a:ext>
            </a:extLst>
          </p:cNvPr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>
            <a:extLst>
              <a:ext uri="{FF2B5EF4-FFF2-40B4-BE49-F238E27FC236}">
                <a16:creationId xmlns:a16="http://schemas.microsoft.com/office/drawing/2014/main" id="{84E6AC89-B74B-027C-67FC-C36E7B51D5DF}"/>
              </a:ext>
            </a:extLst>
          </p:cNvPr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>
            <a:extLst>
              <a:ext uri="{FF2B5EF4-FFF2-40B4-BE49-F238E27FC236}">
                <a16:creationId xmlns:a16="http://schemas.microsoft.com/office/drawing/2014/main" id="{DCA2D9E9-6CA0-03F4-3B87-25AA4EC0AFDC}"/>
              </a:ext>
            </a:extLst>
          </p:cNvPr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67379F9F-C40D-CAA6-CE12-33F404BCE51C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D872A8-53EE-41D3-3A04-9DB4A2FA9F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952" y="-12634"/>
            <a:ext cx="9650172" cy="4639407"/>
          </a:xfrm>
          <a:prstGeom prst="rect">
            <a:avLst/>
          </a:prstGeom>
          <a:solidFill>
            <a:schemeClr val="accent6"/>
          </a:solidFill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615297"/>
            <a:ext cx="6116040" cy="214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151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F11DB61F-8974-0CBA-8FAC-6DE75419E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0" name="Google Shape;530;p31">
            <a:extLst>
              <a:ext uri="{FF2B5EF4-FFF2-40B4-BE49-F238E27FC236}">
                <a16:creationId xmlns:a16="http://schemas.microsoft.com/office/drawing/2014/main" id="{08E8F38C-F776-1B4F-08AB-212425B97E80}"/>
              </a:ext>
            </a:extLst>
          </p:cNvPr>
          <p:cNvGrpSpPr/>
          <p:nvPr/>
        </p:nvGrpSpPr>
        <p:grpSpPr>
          <a:xfrm rot="2881121">
            <a:off x="-10260207" y="-4363560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531" name="Google Shape;531;p31">
              <a:extLst>
                <a:ext uri="{FF2B5EF4-FFF2-40B4-BE49-F238E27FC236}">
                  <a16:creationId xmlns:a16="http://schemas.microsoft.com/office/drawing/2014/main" id="{1CB21BED-73C1-5BDA-8FAF-4DE1183DF9E4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>
              <a:extLst>
                <a:ext uri="{FF2B5EF4-FFF2-40B4-BE49-F238E27FC236}">
                  <a16:creationId xmlns:a16="http://schemas.microsoft.com/office/drawing/2014/main" id="{83F26BA6-F4B0-75A0-67A8-D005A86825E1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>
              <a:extLst>
                <a:ext uri="{FF2B5EF4-FFF2-40B4-BE49-F238E27FC236}">
                  <a16:creationId xmlns:a16="http://schemas.microsoft.com/office/drawing/2014/main" id="{2B2156D2-AE96-6FA7-E409-0AB4A0E3229A}"/>
                </a:ext>
              </a:extLst>
            </p:cNvPr>
            <p:cNvSpPr/>
            <p:nvPr/>
          </p:nvSpPr>
          <p:spPr>
            <a:xfrm rot="-2881121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>
              <a:extLst>
                <a:ext uri="{FF2B5EF4-FFF2-40B4-BE49-F238E27FC236}">
                  <a16:creationId xmlns:a16="http://schemas.microsoft.com/office/drawing/2014/main" id="{6E66D72F-E5F4-0305-6E14-9DC01D0B0465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>
              <a:extLst>
                <a:ext uri="{FF2B5EF4-FFF2-40B4-BE49-F238E27FC236}">
                  <a16:creationId xmlns:a16="http://schemas.microsoft.com/office/drawing/2014/main" id="{3701FD94-7C84-EE3B-0C56-6FF536E1152D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>
              <a:extLst>
                <a:ext uri="{FF2B5EF4-FFF2-40B4-BE49-F238E27FC236}">
                  <a16:creationId xmlns:a16="http://schemas.microsoft.com/office/drawing/2014/main" id="{A6F99AB1-1A14-31E5-B962-EDAB01BDFBC5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>
              <a:extLst>
                <a:ext uri="{FF2B5EF4-FFF2-40B4-BE49-F238E27FC236}">
                  <a16:creationId xmlns:a16="http://schemas.microsoft.com/office/drawing/2014/main" id="{0BB1E45D-6C83-8173-CB25-DD7550BBFC88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>
              <a:extLst>
                <a:ext uri="{FF2B5EF4-FFF2-40B4-BE49-F238E27FC236}">
                  <a16:creationId xmlns:a16="http://schemas.microsoft.com/office/drawing/2014/main" id="{C210C0F1-53F4-E3D1-0B42-5FC532119F4B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>
              <a:extLst>
                <a:ext uri="{FF2B5EF4-FFF2-40B4-BE49-F238E27FC236}">
                  <a16:creationId xmlns:a16="http://schemas.microsoft.com/office/drawing/2014/main" id="{E5FB007C-13FA-A725-D886-DDCE6DD172E5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1" name="Google Shape;541;p31">
            <a:extLst>
              <a:ext uri="{FF2B5EF4-FFF2-40B4-BE49-F238E27FC236}">
                <a16:creationId xmlns:a16="http://schemas.microsoft.com/office/drawing/2014/main" id="{D9D4B85C-7067-BE8F-3A04-C467C61C66A2}"/>
              </a:ext>
            </a:extLst>
          </p:cNvPr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>
            <a:extLst>
              <a:ext uri="{FF2B5EF4-FFF2-40B4-BE49-F238E27FC236}">
                <a16:creationId xmlns:a16="http://schemas.microsoft.com/office/drawing/2014/main" id="{5432E832-6103-277C-8AB0-725BFC02484B}"/>
              </a:ext>
            </a:extLst>
          </p:cNvPr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>
            <a:extLst>
              <a:ext uri="{FF2B5EF4-FFF2-40B4-BE49-F238E27FC236}">
                <a16:creationId xmlns:a16="http://schemas.microsoft.com/office/drawing/2014/main" id="{16E9B501-98B2-2810-7575-6BF5DF967A56}"/>
              </a:ext>
            </a:extLst>
          </p:cNvPr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066368-D802-1DC4-DD06-2B5BE368A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664426"/>
            <a:ext cx="9677400" cy="5098219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16" name="Google Shape;528;p31">
            <a:extLst>
              <a:ext uri="{FF2B5EF4-FFF2-40B4-BE49-F238E27FC236}">
                <a16:creationId xmlns:a16="http://schemas.microsoft.com/office/drawing/2014/main" id="{E43943A7-277E-9AA4-A157-CD6B3C039B11}"/>
              </a:ext>
            </a:extLst>
          </p:cNvPr>
          <p:cNvSpPr/>
          <p:nvPr/>
        </p:nvSpPr>
        <p:spPr>
          <a:xfrm rot="14261399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89;p24">
            <a:extLst>
              <a:ext uri="{FF2B5EF4-FFF2-40B4-BE49-F238E27FC236}">
                <a16:creationId xmlns:a16="http://schemas.microsoft.com/office/drawing/2014/main" id="{67379F9F-C40D-CAA6-CE12-33F404BCE51C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977186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>
            <a:hlinkClick r:id="rId3" action="ppaction://hlinksldjump"/>
          </p:cNvPr>
          <p:cNvSpPr/>
          <p:nvPr/>
        </p:nvSpPr>
        <p:spPr>
          <a:xfrm>
            <a:off x="1442720" y="391160"/>
            <a:ext cx="2473960" cy="247396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 sz="20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>
            <a:hlinkClick r:id="rId4" action="ppaction://hlinksldjump"/>
          </p:cNvPr>
          <p:cNvSpPr/>
          <p:nvPr/>
        </p:nvSpPr>
        <p:spPr>
          <a:xfrm>
            <a:off x="1442720" y="3992880"/>
            <a:ext cx="2473960" cy="247396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Features</a:t>
            </a:r>
            <a:endParaRPr sz="28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>
            <a:hlinkClick r:id="rId5" action="ppaction://hlinksldjump"/>
          </p:cNvPr>
          <p:cNvSpPr/>
          <p:nvPr/>
        </p:nvSpPr>
        <p:spPr>
          <a:xfrm>
            <a:off x="8275322" y="271238"/>
            <a:ext cx="2473960" cy="247396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Constrains</a:t>
            </a:r>
            <a:endParaRPr sz="20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>
            <a:hlinkClick r:id="rId6" action="ppaction://hlinksldjump"/>
          </p:cNvPr>
          <p:cNvSpPr/>
          <p:nvPr/>
        </p:nvSpPr>
        <p:spPr>
          <a:xfrm>
            <a:off x="8275322" y="3992880"/>
            <a:ext cx="2473960" cy="247396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Future work</a:t>
            </a:r>
            <a:endParaRPr sz="28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">
            <a:hlinkClick r:id="rId7" action="ppaction://hlinksldjump"/>
          </p:cNvPr>
          <p:cNvSpPr/>
          <p:nvPr/>
        </p:nvSpPr>
        <p:spPr>
          <a:xfrm>
            <a:off x="4859020" y="2192020"/>
            <a:ext cx="2473960" cy="247396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Tech stack</a:t>
            </a:r>
            <a:endParaRPr sz="28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A70A7B75-F5D5-1934-8B3D-F8AF6EC60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0" name="Google Shape;530;p31">
            <a:extLst>
              <a:ext uri="{FF2B5EF4-FFF2-40B4-BE49-F238E27FC236}">
                <a16:creationId xmlns:a16="http://schemas.microsoft.com/office/drawing/2014/main" id="{C5E23D02-4029-7CD8-9381-746C87EB252D}"/>
              </a:ext>
            </a:extLst>
          </p:cNvPr>
          <p:cNvGrpSpPr/>
          <p:nvPr/>
        </p:nvGrpSpPr>
        <p:grpSpPr>
          <a:xfrm rot="2881121">
            <a:off x="-10260207" y="-4363560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531" name="Google Shape;531;p31">
              <a:extLst>
                <a:ext uri="{FF2B5EF4-FFF2-40B4-BE49-F238E27FC236}">
                  <a16:creationId xmlns:a16="http://schemas.microsoft.com/office/drawing/2014/main" id="{C40850BE-B170-96A0-BBDF-093337EAE6E8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>
              <a:extLst>
                <a:ext uri="{FF2B5EF4-FFF2-40B4-BE49-F238E27FC236}">
                  <a16:creationId xmlns:a16="http://schemas.microsoft.com/office/drawing/2014/main" id="{425799C3-88E2-8E16-4A7C-3A3EFE7B9744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>
              <a:extLst>
                <a:ext uri="{FF2B5EF4-FFF2-40B4-BE49-F238E27FC236}">
                  <a16:creationId xmlns:a16="http://schemas.microsoft.com/office/drawing/2014/main" id="{1FAB4E6B-368D-DBA8-7EF0-D027A490916D}"/>
                </a:ext>
              </a:extLst>
            </p:cNvPr>
            <p:cNvSpPr/>
            <p:nvPr/>
          </p:nvSpPr>
          <p:spPr>
            <a:xfrm rot="-2881121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>
              <a:extLst>
                <a:ext uri="{FF2B5EF4-FFF2-40B4-BE49-F238E27FC236}">
                  <a16:creationId xmlns:a16="http://schemas.microsoft.com/office/drawing/2014/main" id="{7BE30692-1B39-A9AF-6957-B6D2A6AB850A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>
              <a:extLst>
                <a:ext uri="{FF2B5EF4-FFF2-40B4-BE49-F238E27FC236}">
                  <a16:creationId xmlns:a16="http://schemas.microsoft.com/office/drawing/2014/main" id="{51D3B52D-09F5-9500-711C-FD7E3EC74EDB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>
              <a:extLst>
                <a:ext uri="{FF2B5EF4-FFF2-40B4-BE49-F238E27FC236}">
                  <a16:creationId xmlns:a16="http://schemas.microsoft.com/office/drawing/2014/main" id="{CECFACAF-0CB8-F49C-055C-B3663267366A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>
              <a:extLst>
                <a:ext uri="{FF2B5EF4-FFF2-40B4-BE49-F238E27FC236}">
                  <a16:creationId xmlns:a16="http://schemas.microsoft.com/office/drawing/2014/main" id="{E2BAD83B-1A01-1131-7CCA-D86C40C3938F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>
              <a:extLst>
                <a:ext uri="{FF2B5EF4-FFF2-40B4-BE49-F238E27FC236}">
                  <a16:creationId xmlns:a16="http://schemas.microsoft.com/office/drawing/2014/main" id="{D3EC9EE4-FFC3-5057-078B-196481DE49F2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>
              <a:extLst>
                <a:ext uri="{FF2B5EF4-FFF2-40B4-BE49-F238E27FC236}">
                  <a16:creationId xmlns:a16="http://schemas.microsoft.com/office/drawing/2014/main" id="{550949E6-52CC-EC51-29CB-5D07DFD23AEC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1" name="Google Shape;541;p31">
            <a:extLst>
              <a:ext uri="{FF2B5EF4-FFF2-40B4-BE49-F238E27FC236}">
                <a16:creationId xmlns:a16="http://schemas.microsoft.com/office/drawing/2014/main" id="{8E1268DD-A6A8-189A-07D7-C516F058FD3A}"/>
              </a:ext>
            </a:extLst>
          </p:cNvPr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>
            <a:extLst>
              <a:ext uri="{FF2B5EF4-FFF2-40B4-BE49-F238E27FC236}">
                <a16:creationId xmlns:a16="http://schemas.microsoft.com/office/drawing/2014/main" id="{4918D5DC-7876-D5C3-A50B-2E0AE3C02394}"/>
              </a:ext>
            </a:extLst>
          </p:cNvPr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>
            <a:extLst>
              <a:ext uri="{FF2B5EF4-FFF2-40B4-BE49-F238E27FC236}">
                <a16:creationId xmlns:a16="http://schemas.microsoft.com/office/drawing/2014/main" id="{00363A71-C103-C531-B1F6-8ED60623B44B}"/>
              </a:ext>
            </a:extLst>
          </p:cNvPr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A06ECB-63F2-822D-52CD-EEE89C543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479" y="899160"/>
            <a:ext cx="9494519" cy="4754235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16" name="Google Shape;528;p31">
            <a:extLst>
              <a:ext uri="{FF2B5EF4-FFF2-40B4-BE49-F238E27FC236}">
                <a16:creationId xmlns:a16="http://schemas.microsoft.com/office/drawing/2014/main" id="{E43943A7-277E-9AA4-A157-CD6B3C039B11}"/>
              </a:ext>
            </a:extLst>
          </p:cNvPr>
          <p:cNvSpPr/>
          <p:nvPr/>
        </p:nvSpPr>
        <p:spPr>
          <a:xfrm rot="14261399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89;p24">
            <a:extLst>
              <a:ext uri="{FF2B5EF4-FFF2-40B4-BE49-F238E27FC236}">
                <a16:creationId xmlns:a16="http://schemas.microsoft.com/office/drawing/2014/main" id="{67379F9F-C40D-CAA6-CE12-33F404BCE51C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62494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A9DAC188-1D63-11C6-F473-AC2386161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0" name="Google Shape;530;p31">
            <a:extLst>
              <a:ext uri="{FF2B5EF4-FFF2-40B4-BE49-F238E27FC236}">
                <a16:creationId xmlns:a16="http://schemas.microsoft.com/office/drawing/2014/main" id="{0F3BEC5A-EC62-0330-E2C6-E48238A3B602}"/>
              </a:ext>
            </a:extLst>
          </p:cNvPr>
          <p:cNvGrpSpPr/>
          <p:nvPr/>
        </p:nvGrpSpPr>
        <p:grpSpPr>
          <a:xfrm rot="2881121">
            <a:off x="-10260207" y="-4363560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531" name="Google Shape;531;p31">
              <a:extLst>
                <a:ext uri="{FF2B5EF4-FFF2-40B4-BE49-F238E27FC236}">
                  <a16:creationId xmlns:a16="http://schemas.microsoft.com/office/drawing/2014/main" id="{0FDE3AE9-7E23-3263-B7B4-A07C7A5BE11B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>
              <a:extLst>
                <a:ext uri="{FF2B5EF4-FFF2-40B4-BE49-F238E27FC236}">
                  <a16:creationId xmlns:a16="http://schemas.microsoft.com/office/drawing/2014/main" id="{5E2211E7-40B9-1906-6AD0-82487C475417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>
              <a:extLst>
                <a:ext uri="{FF2B5EF4-FFF2-40B4-BE49-F238E27FC236}">
                  <a16:creationId xmlns:a16="http://schemas.microsoft.com/office/drawing/2014/main" id="{BC95FBD1-3702-CD7D-D665-9684715B2569}"/>
                </a:ext>
              </a:extLst>
            </p:cNvPr>
            <p:cNvSpPr/>
            <p:nvPr/>
          </p:nvSpPr>
          <p:spPr>
            <a:xfrm rot="-2881121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>
              <a:extLst>
                <a:ext uri="{FF2B5EF4-FFF2-40B4-BE49-F238E27FC236}">
                  <a16:creationId xmlns:a16="http://schemas.microsoft.com/office/drawing/2014/main" id="{050DE23A-2C23-5AE2-FDDD-26835F2BA85E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>
              <a:extLst>
                <a:ext uri="{FF2B5EF4-FFF2-40B4-BE49-F238E27FC236}">
                  <a16:creationId xmlns:a16="http://schemas.microsoft.com/office/drawing/2014/main" id="{224306A1-A4AE-EB3F-E674-2BF8E900CA02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>
              <a:extLst>
                <a:ext uri="{FF2B5EF4-FFF2-40B4-BE49-F238E27FC236}">
                  <a16:creationId xmlns:a16="http://schemas.microsoft.com/office/drawing/2014/main" id="{2C3F2146-36ED-9437-07FE-ABFE5BDBCB2A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>
              <a:extLst>
                <a:ext uri="{FF2B5EF4-FFF2-40B4-BE49-F238E27FC236}">
                  <a16:creationId xmlns:a16="http://schemas.microsoft.com/office/drawing/2014/main" id="{B91F24EA-A007-810E-C3A1-6CF23ABBEE27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>
              <a:extLst>
                <a:ext uri="{FF2B5EF4-FFF2-40B4-BE49-F238E27FC236}">
                  <a16:creationId xmlns:a16="http://schemas.microsoft.com/office/drawing/2014/main" id="{94D789ED-0C74-7C0B-2605-BC8DCBFC860E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>
              <a:extLst>
                <a:ext uri="{FF2B5EF4-FFF2-40B4-BE49-F238E27FC236}">
                  <a16:creationId xmlns:a16="http://schemas.microsoft.com/office/drawing/2014/main" id="{B02D0B15-67A1-1BE0-A57F-2EB29EF7484D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1" name="Google Shape;541;p31">
            <a:extLst>
              <a:ext uri="{FF2B5EF4-FFF2-40B4-BE49-F238E27FC236}">
                <a16:creationId xmlns:a16="http://schemas.microsoft.com/office/drawing/2014/main" id="{AD6FD34C-3796-63E7-DB61-AA24E138C076}"/>
              </a:ext>
            </a:extLst>
          </p:cNvPr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>
            <a:extLst>
              <a:ext uri="{FF2B5EF4-FFF2-40B4-BE49-F238E27FC236}">
                <a16:creationId xmlns:a16="http://schemas.microsoft.com/office/drawing/2014/main" id="{6566AF54-F2CC-AB6D-1FCD-8E20E9C18AF1}"/>
              </a:ext>
            </a:extLst>
          </p:cNvPr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>
            <a:extLst>
              <a:ext uri="{FF2B5EF4-FFF2-40B4-BE49-F238E27FC236}">
                <a16:creationId xmlns:a16="http://schemas.microsoft.com/office/drawing/2014/main" id="{A0E0BF6C-DF2E-AA09-BE4E-0E4AB48F4895}"/>
              </a:ext>
            </a:extLst>
          </p:cNvPr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4891E7A4-316B-BA5B-065F-2412BCCEDBDC}"/>
              </a:ext>
            </a:extLst>
          </p:cNvPr>
          <p:cNvSpPr txBox="1"/>
          <p:nvPr/>
        </p:nvSpPr>
        <p:spPr>
          <a:xfrm>
            <a:off x="500962" y="3096411"/>
            <a:ext cx="187403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A9861B-A80D-7710-2471-AB99E479A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865" y="457200"/>
            <a:ext cx="9543000" cy="5430808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17" name="Google Shape;528;p31">
            <a:extLst>
              <a:ext uri="{FF2B5EF4-FFF2-40B4-BE49-F238E27FC236}">
                <a16:creationId xmlns:a16="http://schemas.microsoft.com/office/drawing/2014/main" id="{E43943A7-277E-9AA4-A157-CD6B3C039B11}"/>
              </a:ext>
            </a:extLst>
          </p:cNvPr>
          <p:cNvSpPr/>
          <p:nvPr/>
        </p:nvSpPr>
        <p:spPr>
          <a:xfrm rot="14261399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389;p24">
            <a:extLst>
              <a:ext uri="{FF2B5EF4-FFF2-40B4-BE49-F238E27FC236}">
                <a16:creationId xmlns:a16="http://schemas.microsoft.com/office/drawing/2014/main" id="{67379F9F-C40D-CAA6-CE12-33F404BCE51C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828854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4"/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24"/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390" name="Google Shape;390;p24"/>
          <p:cNvGrpSpPr/>
          <p:nvPr/>
        </p:nvGrpSpPr>
        <p:grpSpPr>
          <a:xfrm>
            <a:off x="-10266279" y="-4360600"/>
            <a:ext cx="15579201" cy="15579202"/>
            <a:chOff x="-10266279" y="-4360600"/>
            <a:chExt cx="15579201" cy="15579202"/>
          </a:xfrm>
        </p:grpSpPr>
        <p:sp>
          <p:nvSpPr>
            <p:cNvPr id="391" name="Google Shape;391;p24"/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chemeClr val="tx1"/>
                  </a:solidFill>
                </a:rPr>
                <a:t>2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-8717939" y="2966070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-7055432" y="6931390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-2617163" y="8752792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1132993" y="6931390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400" name="Google Shape;400;p24"/>
          <p:cNvSpPr txBox="1">
            <a:spLocks noGrp="1"/>
          </p:cNvSpPr>
          <p:nvPr>
            <p:ph type="body" idx="1"/>
          </p:nvPr>
        </p:nvSpPr>
        <p:spPr>
          <a:xfrm>
            <a:off x="3951163" y="1716261"/>
            <a:ext cx="988882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2. Land Search &amp; Filtering</a:t>
            </a:r>
          </a:p>
          <a:p>
            <a:pPr marL="11430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Users can search for lands using advanced filters such as:</a:t>
            </a:r>
          </a:p>
          <a:p>
            <a:pPr indent="-457200"/>
            <a:r>
              <a:rPr lang="en-US" sz="2400" dirty="0">
                <a:solidFill>
                  <a:schemeClr val="tx1"/>
                </a:solidFill>
              </a:rPr>
              <a:t>Location </a:t>
            </a:r>
          </a:p>
          <a:p>
            <a:pPr indent="-457200"/>
            <a:r>
              <a:rPr lang="en-US" sz="2400" dirty="0">
                <a:solidFill>
                  <a:schemeClr val="tx1"/>
                </a:solidFill>
              </a:rPr>
              <a:t>Price range </a:t>
            </a:r>
          </a:p>
          <a:p>
            <a:pPr indent="-457200"/>
            <a:r>
              <a:rPr lang="en-US" sz="2400" dirty="0">
                <a:solidFill>
                  <a:schemeClr val="tx1"/>
                </a:solidFill>
              </a:rPr>
              <a:t>Area </a:t>
            </a:r>
          </a:p>
          <a:p>
            <a:pPr indent="-457200"/>
            <a:r>
              <a:rPr lang="en-US" sz="2400" dirty="0">
                <a:solidFill>
                  <a:schemeClr val="tx1"/>
                </a:solidFill>
              </a:rPr>
              <a:t>Land type </a:t>
            </a:r>
          </a:p>
          <a:p>
            <a:pPr indent="-457200"/>
            <a:r>
              <a:rPr lang="en-US" sz="2400" dirty="0">
                <a:solidFill>
                  <a:schemeClr val="tx1"/>
                </a:solidFill>
              </a:rPr>
              <a:t>Investment suitability</a:t>
            </a:r>
            <a:endParaRPr lang="ar-EG" sz="2400" dirty="0">
              <a:solidFill>
                <a:schemeClr val="tx1"/>
              </a:solidFill>
            </a:endParaRPr>
          </a:p>
          <a:p>
            <a:pPr indent="-457200"/>
            <a:r>
              <a:rPr lang="en-US" sz="2400" dirty="0">
                <a:solidFill>
                  <a:schemeClr val="tx1"/>
                </a:solidFill>
              </a:rPr>
              <a:t>Voice search</a:t>
            </a:r>
          </a:p>
        </p:txBody>
      </p:sp>
      <p:sp>
        <p:nvSpPr>
          <p:cNvPr id="401" name="Google Shape;401;p24"/>
          <p:cNvSpPr/>
          <p:nvPr/>
        </p:nvSpPr>
        <p:spPr>
          <a:xfrm>
            <a:off x="10922304" y="6235603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24"/>
          <p:cNvSpPr/>
          <p:nvPr/>
        </p:nvSpPr>
        <p:spPr>
          <a:xfrm>
            <a:off x="9981622" y="6453638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24"/>
          <p:cNvSpPr/>
          <p:nvPr/>
        </p:nvSpPr>
        <p:spPr>
          <a:xfrm>
            <a:off x="11200593" y="5650378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>
          <a:extLst>
            <a:ext uri="{FF2B5EF4-FFF2-40B4-BE49-F238E27FC236}">
              <a16:creationId xmlns:a16="http://schemas.microsoft.com/office/drawing/2014/main" id="{B8DF7E48-3FB4-21BE-ACF1-788A8AFD6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4">
            <a:extLst>
              <a:ext uri="{FF2B5EF4-FFF2-40B4-BE49-F238E27FC236}">
                <a16:creationId xmlns:a16="http://schemas.microsoft.com/office/drawing/2014/main" id="{1FA6227E-E3A6-4712-E7D0-6D5F3EA71513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24">
            <a:extLst>
              <a:ext uri="{FF2B5EF4-FFF2-40B4-BE49-F238E27FC236}">
                <a16:creationId xmlns:a16="http://schemas.microsoft.com/office/drawing/2014/main" id="{413D3EE9-666F-E194-165B-7E6D67E73750}"/>
              </a:ext>
            </a:extLst>
          </p:cNvPr>
          <p:cNvSpPr txBox="1"/>
          <p:nvPr/>
        </p:nvSpPr>
        <p:spPr>
          <a:xfrm>
            <a:off x="500962" y="3096411"/>
            <a:ext cx="187403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</p:txBody>
      </p:sp>
      <p:grpSp>
        <p:nvGrpSpPr>
          <p:cNvPr id="390" name="Google Shape;390;p24">
            <a:extLst>
              <a:ext uri="{FF2B5EF4-FFF2-40B4-BE49-F238E27FC236}">
                <a16:creationId xmlns:a16="http://schemas.microsoft.com/office/drawing/2014/main" id="{76AD3CA4-F625-8B9F-D452-F52467920ACA}"/>
              </a:ext>
            </a:extLst>
          </p:cNvPr>
          <p:cNvGrpSpPr/>
          <p:nvPr/>
        </p:nvGrpSpPr>
        <p:grpSpPr>
          <a:xfrm>
            <a:off x="-10266279" y="-4360600"/>
            <a:ext cx="15579201" cy="15579202"/>
            <a:chOff x="-10266279" y="-4360600"/>
            <a:chExt cx="15579201" cy="15579202"/>
          </a:xfrm>
        </p:grpSpPr>
        <p:sp>
          <p:nvSpPr>
            <p:cNvPr id="391" name="Google Shape;391;p24">
              <a:extLst>
                <a:ext uri="{FF2B5EF4-FFF2-40B4-BE49-F238E27FC236}">
                  <a16:creationId xmlns:a16="http://schemas.microsoft.com/office/drawing/2014/main" id="{E9C26DEA-BA93-53C9-F023-F3AFC5ABD400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4">
              <a:extLst>
                <a:ext uri="{FF2B5EF4-FFF2-40B4-BE49-F238E27FC236}">
                  <a16:creationId xmlns:a16="http://schemas.microsoft.com/office/drawing/2014/main" id="{3E7C96A3-C6F9-2CC3-9DC6-751A825FEFB5}"/>
                </a:ext>
              </a:extLst>
            </p:cNvPr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3" name="Google Shape;393;p24">
              <a:extLst>
                <a:ext uri="{FF2B5EF4-FFF2-40B4-BE49-F238E27FC236}">
                  <a16:creationId xmlns:a16="http://schemas.microsoft.com/office/drawing/2014/main" id="{80825483-B106-8E48-9C63-AC5EA59A0C03}"/>
                </a:ext>
              </a:extLst>
            </p:cNvPr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4" name="Google Shape;394;p24">
              <a:extLst>
                <a:ext uri="{FF2B5EF4-FFF2-40B4-BE49-F238E27FC236}">
                  <a16:creationId xmlns:a16="http://schemas.microsoft.com/office/drawing/2014/main" id="{68582224-80C0-A40F-C9AA-E7610C3048D8}"/>
                </a:ext>
              </a:extLst>
            </p:cNvPr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5" name="Google Shape;395;p24">
              <a:extLst>
                <a:ext uri="{FF2B5EF4-FFF2-40B4-BE49-F238E27FC236}">
                  <a16:creationId xmlns:a16="http://schemas.microsoft.com/office/drawing/2014/main" id="{A75AC58F-5315-6AC3-9750-0A46ACC48ED7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96" name="Google Shape;396;p24">
              <a:extLst>
                <a:ext uri="{FF2B5EF4-FFF2-40B4-BE49-F238E27FC236}">
                  <a16:creationId xmlns:a16="http://schemas.microsoft.com/office/drawing/2014/main" id="{4E3ABF5A-35FD-0A4E-A3F0-F6C351A9540A}"/>
                </a:ext>
              </a:extLst>
            </p:cNvPr>
            <p:cNvSpPr/>
            <p:nvPr/>
          </p:nvSpPr>
          <p:spPr>
            <a:xfrm>
              <a:off x="-8717939" y="2966070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7" name="Google Shape;397;p24">
              <a:extLst>
                <a:ext uri="{FF2B5EF4-FFF2-40B4-BE49-F238E27FC236}">
                  <a16:creationId xmlns:a16="http://schemas.microsoft.com/office/drawing/2014/main" id="{DEAB4E06-E244-AE8D-C04F-E6A3E2BD48B9}"/>
                </a:ext>
              </a:extLst>
            </p:cNvPr>
            <p:cNvSpPr/>
            <p:nvPr/>
          </p:nvSpPr>
          <p:spPr>
            <a:xfrm>
              <a:off x="-7055432" y="6931390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8" name="Google Shape;398;p24">
              <a:extLst>
                <a:ext uri="{FF2B5EF4-FFF2-40B4-BE49-F238E27FC236}">
                  <a16:creationId xmlns:a16="http://schemas.microsoft.com/office/drawing/2014/main" id="{F23E0DF8-375D-F582-8EC4-E492C436F4E9}"/>
                </a:ext>
              </a:extLst>
            </p:cNvPr>
            <p:cNvSpPr/>
            <p:nvPr/>
          </p:nvSpPr>
          <p:spPr>
            <a:xfrm>
              <a:off x="-2617163" y="8752792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9" name="Google Shape;399;p24">
              <a:extLst>
                <a:ext uri="{FF2B5EF4-FFF2-40B4-BE49-F238E27FC236}">
                  <a16:creationId xmlns:a16="http://schemas.microsoft.com/office/drawing/2014/main" id="{10C5EBDB-8C67-48C0-AF50-125E324FB399}"/>
                </a:ext>
              </a:extLst>
            </p:cNvPr>
            <p:cNvSpPr/>
            <p:nvPr/>
          </p:nvSpPr>
          <p:spPr>
            <a:xfrm>
              <a:off x="1132993" y="6931390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400" name="Google Shape;400;p24">
            <a:extLst>
              <a:ext uri="{FF2B5EF4-FFF2-40B4-BE49-F238E27FC236}">
                <a16:creationId xmlns:a16="http://schemas.microsoft.com/office/drawing/2014/main" id="{0FD6542D-EF5A-737D-FFDE-5D971BFC60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51163" y="1716261"/>
            <a:ext cx="988882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1. Land Search &amp; Filtering</a:t>
            </a:r>
          </a:p>
          <a:p>
            <a:pPr marL="11430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Users can search for lands using advanced filters such as:</a:t>
            </a:r>
          </a:p>
          <a:p>
            <a:pPr indent="-457200"/>
            <a:r>
              <a:rPr lang="en-US" sz="2400" dirty="0">
                <a:solidFill>
                  <a:schemeClr val="tx1"/>
                </a:solidFill>
              </a:rPr>
              <a:t>Location </a:t>
            </a:r>
          </a:p>
          <a:p>
            <a:pPr indent="-457200"/>
            <a:r>
              <a:rPr lang="en-US" sz="2400" dirty="0">
                <a:solidFill>
                  <a:schemeClr val="tx1"/>
                </a:solidFill>
              </a:rPr>
              <a:t>Price range </a:t>
            </a:r>
          </a:p>
          <a:p>
            <a:pPr indent="-457200"/>
            <a:r>
              <a:rPr lang="en-US" sz="2400" dirty="0">
                <a:solidFill>
                  <a:schemeClr val="tx1"/>
                </a:solidFill>
              </a:rPr>
              <a:t>Area </a:t>
            </a:r>
          </a:p>
          <a:p>
            <a:pPr indent="-457200"/>
            <a:r>
              <a:rPr lang="en-US" sz="2400" dirty="0">
                <a:solidFill>
                  <a:schemeClr val="tx1"/>
                </a:solidFill>
              </a:rPr>
              <a:t>Land type </a:t>
            </a:r>
          </a:p>
          <a:p>
            <a:pPr indent="-457200"/>
            <a:r>
              <a:rPr lang="en-US" sz="2400" dirty="0">
                <a:solidFill>
                  <a:schemeClr val="tx1"/>
                </a:solidFill>
              </a:rPr>
              <a:t>Investment suitability</a:t>
            </a:r>
          </a:p>
        </p:txBody>
      </p:sp>
      <p:sp>
        <p:nvSpPr>
          <p:cNvPr id="401" name="Google Shape;401;p24">
            <a:extLst>
              <a:ext uri="{FF2B5EF4-FFF2-40B4-BE49-F238E27FC236}">
                <a16:creationId xmlns:a16="http://schemas.microsoft.com/office/drawing/2014/main" id="{18A9F9A1-791D-AF3A-3189-695F3BD50B0D}"/>
              </a:ext>
            </a:extLst>
          </p:cNvPr>
          <p:cNvSpPr/>
          <p:nvPr/>
        </p:nvSpPr>
        <p:spPr>
          <a:xfrm>
            <a:off x="10922304" y="6235603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24">
            <a:extLst>
              <a:ext uri="{FF2B5EF4-FFF2-40B4-BE49-F238E27FC236}">
                <a16:creationId xmlns:a16="http://schemas.microsoft.com/office/drawing/2014/main" id="{5EB1E817-A8D9-4AA2-10FB-EC891C135255}"/>
              </a:ext>
            </a:extLst>
          </p:cNvPr>
          <p:cNvSpPr/>
          <p:nvPr/>
        </p:nvSpPr>
        <p:spPr>
          <a:xfrm>
            <a:off x="9981622" y="6453638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24">
            <a:extLst>
              <a:ext uri="{FF2B5EF4-FFF2-40B4-BE49-F238E27FC236}">
                <a16:creationId xmlns:a16="http://schemas.microsoft.com/office/drawing/2014/main" id="{F2248D46-019C-E7FB-F3B2-31D7E1850FF9}"/>
              </a:ext>
            </a:extLst>
          </p:cNvPr>
          <p:cNvSpPr/>
          <p:nvPr/>
        </p:nvSpPr>
        <p:spPr>
          <a:xfrm>
            <a:off x="11200593" y="5650378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CBE607-7A37-99EB-5988-BC8B4BFD3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6251"/>
            <a:ext cx="12192000" cy="314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442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>
          <a:extLst>
            <a:ext uri="{FF2B5EF4-FFF2-40B4-BE49-F238E27FC236}">
              <a16:creationId xmlns:a16="http://schemas.microsoft.com/office/drawing/2014/main" id="{FC032C9D-B77F-FF70-DD9D-50F14C506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DD0399-B550-C795-F961-5AD3D62BC6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0FC523-029A-474A-B4A7-BDC2AE3063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163" y="-1371600"/>
            <a:ext cx="16058843" cy="922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77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5"/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0" name="Google Shape;410;p25"/>
          <p:cNvGrpSpPr/>
          <p:nvPr/>
        </p:nvGrpSpPr>
        <p:grpSpPr>
          <a:xfrm rot="-2616430">
            <a:off x="-10263051" y="-4352534"/>
            <a:ext cx="15579201" cy="15579202"/>
            <a:chOff x="-10266279" y="-4360600"/>
            <a:chExt cx="15579201" cy="15579202"/>
          </a:xfrm>
        </p:grpSpPr>
        <p:sp>
          <p:nvSpPr>
            <p:cNvPr id="411" name="Google Shape;411;p25"/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5"/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3" name="Google Shape;413;p25"/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4" name="Google Shape;414;p25"/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5" name="Google Shape;415;p25"/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6" name="Google Shape;416;p25"/>
            <p:cNvSpPr/>
            <p:nvPr/>
          </p:nvSpPr>
          <p:spPr>
            <a:xfrm>
              <a:off x="-8717939" y="2966070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7" name="Google Shape;417;p25"/>
            <p:cNvSpPr/>
            <p:nvPr/>
          </p:nvSpPr>
          <p:spPr>
            <a:xfrm>
              <a:off x="-7055432" y="6931390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8" name="Google Shape;418;p25"/>
            <p:cNvSpPr/>
            <p:nvPr/>
          </p:nvSpPr>
          <p:spPr>
            <a:xfrm>
              <a:off x="-2617163" y="8752792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chemeClr val="tx1"/>
                  </a:solidFill>
                </a:rPr>
                <a:t>2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419" name="Google Shape;419;p25"/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chemeClr val="tx1"/>
                  </a:solidFill>
                </a:rPr>
                <a:t>3</a:t>
              </a:r>
              <a:endParaRPr dirty="0">
                <a:solidFill>
                  <a:schemeClr val="tx1"/>
                </a:solidFill>
              </a:endParaRPr>
            </a:p>
          </p:txBody>
        </p:sp>
      </p:grpSp>
      <p:sp>
        <p:nvSpPr>
          <p:cNvPr id="420" name="Google Shape;420;p25"/>
          <p:cNvSpPr txBox="1">
            <a:spLocks noGrp="1"/>
          </p:cNvSpPr>
          <p:nvPr>
            <p:ph type="body" idx="1"/>
          </p:nvPr>
        </p:nvSpPr>
        <p:spPr>
          <a:xfrm>
            <a:off x="4218863" y="217346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3. Land Details</a:t>
            </a:r>
          </a:p>
          <a:p>
            <a:pPr marL="11430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Each listing provides:</a:t>
            </a:r>
          </a:p>
          <a:p>
            <a:pPr marL="514350" indent="-514350"/>
            <a:r>
              <a:rPr lang="en-US" sz="2400" dirty="0">
                <a:solidFill>
                  <a:schemeClr val="tx1"/>
                </a:solidFill>
              </a:rPr>
              <a:t>Property images </a:t>
            </a:r>
          </a:p>
          <a:p>
            <a:pPr marL="514350" indent="-514350"/>
            <a:r>
              <a:rPr lang="en-US" sz="2400" dirty="0">
                <a:solidFill>
                  <a:schemeClr val="tx1"/>
                </a:solidFill>
              </a:rPr>
              <a:t>Land plan image </a:t>
            </a:r>
          </a:p>
          <a:p>
            <a:pPr marL="514350" indent="-514350"/>
            <a:r>
              <a:rPr lang="en-US" sz="2400" dirty="0">
                <a:solidFill>
                  <a:schemeClr val="tx1"/>
                </a:solidFill>
              </a:rPr>
              <a:t>Detailed description </a:t>
            </a:r>
          </a:p>
          <a:p>
            <a:pPr marL="514350" indent="-514350"/>
            <a:r>
              <a:rPr lang="en-US" sz="2400" dirty="0">
                <a:solidFill>
                  <a:schemeClr val="tx1"/>
                </a:solidFill>
              </a:rPr>
              <a:t>Location information</a:t>
            </a:r>
            <a:endParaRPr lang="ar-EG" sz="2400" dirty="0">
              <a:solidFill>
                <a:schemeClr val="tx1"/>
              </a:solidFill>
            </a:endParaRPr>
          </a:p>
          <a:p>
            <a:pPr marL="514350" indent="-514350"/>
            <a:r>
              <a:rPr lang="en-US" sz="2400" dirty="0"/>
              <a:t>price details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21" name="Google Shape;421;p25"/>
          <p:cNvSpPr/>
          <p:nvPr/>
        </p:nvSpPr>
        <p:spPr>
          <a:xfrm>
            <a:off x="10922304" y="6235603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25"/>
          <p:cNvSpPr/>
          <p:nvPr/>
        </p:nvSpPr>
        <p:spPr>
          <a:xfrm>
            <a:off x="11782355" y="4969178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25"/>
          <p:cNvSpPr/>
          <p:nvPr/>
        </p:nvSpPr>
        <p:spPr>
          <a:xfrm>
            <a:off x="11200593" y="5650378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389;p24">
            <a:extLst>
              <a:ext uri="{FF2B5EF4-FFF2-40B4-BE49-F238E27FC236}">
                <a16:creationId xmlns:a16="http://schemas.microsoft.com/office/drawing/2014/main" id="{EBFB7C9A-368D-D6B8-5B3E-DDB62CFE9BD4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>
          <a:extLst>
            <a:ext uri="{FF2B5EF4-FFF2-40B4-BE49-F238E27FC236}">
              <a16:creationId xmlns:a16="http://schemas.microsoft.com/office/drawing/2014/main" id="{B1FB87B2-324A-3052-18C7-7C1B95CC9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5">
            <a:extLst>
              <a:ext uri="{FF2B5EF4-FFF2-40B4-BE49-F238E27FC236}">
                <a16:creationId xmlns:a16="http://schemas.microsoft.com/office/drawing/2014/main" id="{5C82C037-CE42-B84F-2417-8525339E52EB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0" name="Google Shape;410;p25">
            <a:extLst>
              <a:ext uri="{FF2B5EF4-FFF2-40B4-BE49-F238E27FC236}">
                <a16:creationId xmlns:a16="http://schemas.microsoft.com/office/drawing/2014/main" id="{030276EF-3D4C-93DB-35FC-CCBBF94E5F0B}"/>
              </a:ext>
            </a:extLst>
          </p:cNvPr>
          <p:cNvGrpSpPr/>
          <p:nvPr/>
        </p:nvGrpSpPr>
        <p:grpSpPr>
          <a:xfrm rot="-2616430">
            <a:off x="-10263051" y="-4352534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411" name="Google Shape;411;p25">
              <a:extLst>
                <a:ext uri="{FF2B5EF4-FFF2-40B4-BE49-F238E27FC236}">
                  <a16:creationId xmlns:a16="http://schemas.microsoft.com/office/drawing/2014/main" id="{85C4BCB8-9ECE-EA44-BAE5-9DE3CFE05D7F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5">
              <a:extLst>
                <a:ext uri="{FF2B5EF4-FFF2-40B4-BE49-F238E27FC236}">
                  <a16:creationId xmlns:a16="http://schemas.microsoft.com/office/drawing/2014/main" id="{C7813358-7001-7D85-02EF-41F8F8FC98EF}"/>
                </a:ext>
              </a:extLst>
            </p:cNvPr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3" name="Google Shape;413;p25">
              <a:extLst>
                <a:ext uri="{FF2B5EF4-FFF2-40B4-BE49-F238E27FC236}">
                  <a16:creationId xmlns:a16="http://schemas.microsoft.com/office/drawing/2014/main" id="{671D087B-38AA-F5AD-2319-7B516CB49770}"/>
                </a:ext>
              </a:extLst>
            </p:cNvPr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4" name="Google Shape;414;p25">
              <a:extLst>
                <a:ext uri="{FF2B5EF4-FFF2-40B4-BE49-F238E27FC236}">
                  <a16:creationId xmlns:a16="http://schemas.microsoft.com/office/drawing/2014/main" id="{9C66FB00-C3CC-5D9D-1072-4057245050BA}"/>
                </a:ext>
              </a:extLst>
            </p:cNvPr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415" name="Google Shape;415;p25">
              <a:extLst>
                <a:ext uri="{FF2B5EF4-FFF2-40B4-BE49-F238E27FC236}">
                  <a16:creationId xmlns:a16="http://schemas.microsoft.com/office/drawing/2014/main" id="{5949EDC9-E764-DAD2-88B9-5BA0369A7BA0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416" name="Google Shape;416;p25">
              <a:extLst>
                <a:ext uri="{FF2B5EF4-FFF2-40B4-BE49-F238E27FC236}">
                  <a16:creationId xmlns:a16="http://schemas.microsoft.com/office/drawing/2014/main" id="{291000B6-76E4-7AD9-5B69-56B5D1C0CA38}"/>
                </a:ext>
              </a:extLst>
            </p:cNvPr>
            <p:cNvSpPr/>
            <p:nvPr/>
          </p:nvSpPr>
          <p:spPr>
            <a:xfrm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417" name="Google Shape;417;p25">
              <a:extLst>
                <a:ext uri="{FF2B5EF4-FFF2-40B4-BE49-F238E27FC236}">
                  <a16:creationId xmlns:a16="http://schemas.microsoft.com/office/drawing/2014/main" id="{45CBCEE5-95CA-CE85-1736-13BD9520AA39}"/>
                </a:ext>
              </a:extLst>
            </p:cNvPr>
            <p:cNvSpPr/>
            <p:nvPr/>
          </p:nvSpPr>
          <p:spPr>
            <a:xfrm>
              <a:off x="-7055432" y="693139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8" name="Google Shape;418;p25">
              <a:extLst>
                <a:ext uri="{FF2B5EF4-FFF2-40B4-BE49-F238E27FC236}">
                  <a16:creationId xmlns:a16="http://schemas.microsoft.com/office/drawing/2014/main" id="{1119E46B-49F7-1F9B-18F4-A8493630C88E}"/>
                </a:ext>
              </a:extLst>
            </p:cNvPr>
            <p:cNvSpPr/>
            <p:nvPr/>
          </p:nvSpPr>
          <p:spPr>
            <a:xfrm>
              <a:off x="-2617163" y="875279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9" name="Google Shape;419;p25">
              <a:extLst>
                <a:ext uri="{FF2B5EF4-FFF2-40B4-BE49-F238E27FC236}">
                  <a16:creationId xmlns:a16="http://schemas.microsoft.com/office/drawing/2014/main" id="{0DDE3438-0B87-C2BE-CB22-FBDD65219367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420" name="Google Shape;420;p25">
            <a:extLst>
              <a:ext uri="{FF2B5EF4-FFF2-40B4-BE49-F238E27FC236}">
                <a16:creationId xmlns:a16="http://schemas.microsoft.com/office/drawing/2014/main" id="{50A6E40E-7B42-9254-1657-1C2BD81598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18863" y="217346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2. Land Details</a:t>
            </a:r>
          </a:p>
          <a:p>
            <a:pPr marL="11430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Each listing provides:</a:t>
            </a:r>
          </a:p>
          <a:p>
            <a:pPr marL="514350" indent="-514350"/>
            <a:r>
              <a:rPr lang="en-US" sz="2400" dirty="0">
                <a:solidFill>
                  <a:schemeClr val="tx1"/>
                </a:solidFill>
              </a:rPr>
              <a:t>Property images </a:t>
            </a:r>
          </a:p>
          <a:p>
            <a:pPr marL="514350" indent="-514350"/>
            <a:r>
              <a:rPr lang="en-US" sz="2400" dirty="0">
                <a:solidFill>
                  <a:schemeClr val="tx1"/>
                </a:solidFill>
              </a:rPr>
              <a:t>Land plan image </a:t>
            </a:r>
          </a:p>
          <a:p>
            <a:pPr marL="514350" indent="-514350"/>
            <a:r>
              <a:rPr lang="en-US" sz="2400" dirty="0">
                <a:solidFill>
                  <a:schemeClr val="tx1"/>
                </a:solidFill>
              </a:rPr>
              <a:t>Detailed description </a:t>
            </a:r>
          </a:p>
          <a:p>
            <a:pPr marL="514350" indent="-514350"/>
            <a:r>
              <a:rPr lang="en-US" sz="2400" dirty="0">
                <a:solidFill>
                  <a:schemeClr val="tx1"/>
                </a:solidFill>
              </a:rPr>
              <a:t>Location information </a:t>
            </a:r>
          </a:p>
          <a:p>
            <a:pPr marL="514350" indent="-514350"/>
            <a:r>
              <a:rPr lang="en-US" sz="2400" dirty="0">
                <a:solidFill>
                  <a:schemeClr val="tx1"/>
                </a:solidFill>
              </a:rPr>
              <a:t>Seller information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21" name="Google Shape;421;p25">
            <a:extLst>
              <a:ext uri="{FF2B5EF4-FFF2-40B4-BE49-F238E27FC236}">
                <a16:creationId xmlns:a16="http://schemas.microsoft.com/office/drawing/2014/main" id="{233A8BCA-278D-2D60-4F53-2118745DB3F3}"/>
              </a:ext>
            </a:extLst>
          </p:cNvPr>
          <p:cNvSpPr/>
          <p:nvPr/>
        </p:nvSpPr>
        <p:spPr>
          <a:xfrm>
            <a:off x="10922304" y="6235603"/>
            <a:ext cx="1797269" cy="1797269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25">
            <a:extLst>
              <a:ext uri="{FF2B5EF4-FFF2-40B4-BE49-F238E27FC236}">
                <a16:creationId xmlns:a16="http://schemas.microsoft.com/office/drawing/2014/main" id="{02412BD3-F717-DB7F-8A13-B3143401A5F9}"/>
              </a:ext>
            </a:extLst>
          </p:cNvPr>
          <p:cNvSpPr/>
          <p:nvPr/>
        </p:nvSpPr>
        <p:spPr>
          <a:xfrm>
            <a:off x="11782355" y="4969178"/>
            <a:ext cx="940682" cy="940682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25">
            <a:extLst>
              <a:ext uri="{FF2B5EF4-FFF2-40B4-BE49-F238E27FC236}">
                <a16:creationId xmlns:a16="http://schemas.microsoft.com/office/drawing/2014/main" id="{46B944F4-5255-58B4-4761-B3D77FF2457A}"/>
              </a:ext>
            </a:extLst>
          </p:cNvPr>
          <p:cNvSpPr/>
          <p:nvPr/>
        </p:nvSpPr>
        <p:spPr>
          <a:xfrm>
            <a:off x="11200593" y="5650378"/>
            <a:ext cx="585225" cy="585225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389;p24">
            <a:extLst>
              <a:ext uri="{FF2B5EF4-FFF2-40B4-BE49-F238E27FC236}">
                <a16:creationId xmlns:a16="http://schemas.microsoft.com/office/drawing/2014/main" id="{86E5B459-BAC0-B720-CD4E-9655A2780965}"/>
              </a:ext>
            </a:extLst>
          </p:cNvPr>
          <p:cNvSpPr txBox="1"/>
          <p:nvPr/>
        </p:nvSpPr>
        <p:spPr>
          <a:xfrm>
            <a:off x="500962" y="3096411"/>
            <a:ext cx="187403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DB1154-C112-063F-F613-ED411A039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87" y="665388"/>
            <a:ext cx="11371026" cy="54724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4843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6"/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0" name="Google Shape;430;p26"/>
          <p:cNvGrpSpPr/>
          <p:nvPr/>
        </p:nvGrpSpPr>
        <p:grpSpPr>
          <a:xfrm rot="-5400000">
            <a:off x="-10254584" y="-4348906"/>
            <a:ext cx="15579201" cy="15579202"/>
            <a:chOff x="-10266279" y="-4360600"/>
            <a:chExt cx="15579201" cy="15579202"/>
          </a:xfrm>
        </p:grpSpPr>
        <p:sp>
          <p:nvSpPr>
            <p:cNvPr id="431" name="Google Shape;431;p26"/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6"/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3" name="Google Shape;433;p26"/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4" name="Google Shape;434;p26"/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5" name="Google Shape;435;p26"/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6" name="Google Shape;436;p26"/>
            <p:cNvSpPr/>
            <p:nvPr/>
          </p:nvSpPr>
          <p:spPr>
            <a:xfrm>
              <a:off x="-8717939" y="2966070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7" name="Google Shape;437;p26"/>
            <p:cNvSpPr/>
            <p:nvPr/>
          </p:nvSpPr>
          <p:spPr>
            <a:xfrm>
              <a:off x="-7055432" y="6931390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chemeClr val="tx1"/>
                  </a:solidFill>
                </a:rPr>
                <a:t>5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438" name="Google Shape;438;p26"/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chemeClr val="tx1"/>
                  </a:solidFill>
                </a:rPr>
                <a:t>4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439" name="Google Shape;439;p26"/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440" name="Google Shape;440;p26"/>
          <p:cNvSpPr txBox="1">
            <a:spLocks noGrp="1"/>
          </p:cNvSpPr>
          <p:nvPr>
            <p:ph type="body" idx="1"/>
          </p:nvPr>
        </p:nvSpPr>
        <p:spPr>
          <a:xfrm>
            <a:off x="3961206" y="221003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b="1" dirty="0">
                <a:solidFill>
                  <a:schemeClr val="tx1"/>
                </a:solidFill>
              </a:rPr>
              <a:t>4. Direct Messaging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</a:rPr>
              <a:t>Buyers can communicate directly with sellers </a:t>
            </a:r>
          </a:p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</a:rPr>
              <a:t>through an integrated chat system.</a:t>
            </a:r>
          </a:p>
        </p:txBody>
      </p:sp>
      <p:sp>
        <p:nvSpPr>
          <p:cNvPr id="441" name="Google Shape;441;p26"/>
          <p:cNvSpPr/>
          <p:nvPr/>
        </p:nvSpPr>
        <p:spPr>
          <a:xfrm>
            <a:off x="10922304" y="6235603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26"/>
          <p:cNvSpPr/>
          <p:nvPr/>
        </p:nvSpPr>
        <p:spPr>
          <a:xfrm>
            <a:off x="10880256" y="5294921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26"/>
          <p:cNvSpPr/>
          <p:nvPr/>
        </p:nvSpPr>
        <p:spPr>
          <a:xfrm>
            <a:off x="10174459" y="641928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47432810-9AD1-351F-EF43-10B1C3B817C9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>
          <a:extLst>
            <a:ext uri="{FF2B5EF4-FFF2-40B4-BE49-F238E27FC236}">
              <a16:creationId xmlns:a16="http://schemas.microsoft.com/office/drawing/2014/main" id="{C4F61FF2-CE67-24E3-BEDD-94B3A37CE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6">
            <a:extLst>
              <a:ext uri="{FF2B5EF4-FFF2-40B4-BE49-F238E27FC236}">
                <a16:creationId xmlns:a16="http://schemas.microsoft.com/office/drawing/2014/main" id="{F30A8F94-FA90-F179-5F55-833C15609BC5}"/>
              </a:ext>
            </a:extLst>
          </p:cNvPr>
          <p:cNvSpPr/>
          <p:nvPr/>
        </p:nvSpPr>
        <p:spPr>
          <a:xfrm rot="-7338601">
            <a:off x="473276" y="2239923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0" name="Google Shape;430;p26">
            <a:extLst>
              <a:ext uri="{FF2B5EF4-FFF2-40B4-BE49-F238E27FC236}">
                <a16:creationId xmlns:a16="http://schemas.microsoft.com/office/drawing/2014/main" id="{109CD14E-E746-5E8B-C948-28B8D99DF633}"/>
              </a:ext>
            </a:extLst>
          </p:cNvPr>
          <p:cNvGrpSpPr/>
          <p:nvPr/>
        </p:nvGrpSpPr>
        <p:grpSpPr>
          <a:xfrm rot="-5400000">
            <a:off x="-10254584" y="-4348906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431" name="Google Shape;431;p26">
              <a:extLst>
                <a:ext uri="{FF2B5EF4-FFF2-40B4-BE49-F238E27FC236}">
                  <a16:creationId xmlns:a16="http://schemas.microsoft.com/office/drawing/2014/main" id="{FACCD3EE-E23E-1FA5-0E57-5FD48F1154B9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6">
              <a:extLst>
                <a:ext uri="{FF2B5EF4-FFF2-40B4-BE49-F238E27FC236}">
                  <a16:creationId xmlns:a16="http://schemas.microsoft.com/office/drawing/2014/main" id="{861D8B8C-29A7-B629-95F7-993A444DC367}"/>
                </a:ext>
              </a:extLst>
            </p:cNvPr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3" name="Google Shape;433;p26">
              <a:extLst>
                <a:ext uri="{FF2B5EF4-FFF2-40B4-BE49-F238E27FC236}">
                  <a16:creationId xmlns:a16="http://schemas.microsoft.com/office/drawing/2014/main" id="{17D20FF0-9EDD-B0E1-41BA-C33966DDFE7A}"/>
                </a:ext>
              </a:extLst>
            </p:cNvPr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4" name="Google Shape;434;p26">
              <a:extLst>
                <a:ext uri="{FF2B5EF4-FFF2-40B4-BE49-F238E27FC236}">
                  <a16:creationId xmlns:a16="http://schemas.microsoft.com/office/drawing/2014/main" id="{6944FA3E-894E-1B68-A51A-FD151D748B61}"/>
                </a:ext>
              </a:extLst>
            </p:cNvPr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5" name="Google Shape;435;p26">
              <a:extLst>
                <a:ext uri="{FF2B5EF4-FFF2-40B4-BE49-F238E27FC236}">
                  <a16:creationId xmlns:a16="http://schemas.microsoft.com/office/drawing/2014/main" id="{A7A5F253-37E0-1DA9-EF5A-0FDD61E14508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6" name="Google Shape;436;p26">
              <a:extLst>
                <a:ext uri="{FF2B5EF4-FFF2-40B4-BE49-F238E27FC236}">
                  <a16:creationId xmlns:a16="http://schemas.microsoft.com/office/drawing/2014/main" id="{880DF333-862F-41B5-A1B5-A40AA68A505C}"/>
                </a:ext>
              </a:extLst>
            </p:cNvPr>
            <p:cNvSpPr/>
            <p:nvPr/>
          </p:nvSpPr>
          <p:spPr>
            <a:xfrm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7" name="Google Shape;437;p26">
              <a:extLst>
                <a:ext uri="{FF2B5EF4-FFF2-40B4-BE49-F238E27FC236}">
                  <a16:creationId xmlns:a16="http://schemas.microsoft.com/office/drawing/2014/main" id="{B876998E-C195-0E57-2E2B-061D9640AAAA}"/>
                </a:ext>
              </a:extLst>
            </p:cNvPr>
            <p:cNvSpPr/>
            <p:nvPr/>
          </p:nvSpPr>
          <p:spPr>
            <a:xfrm>
              <a:off x="-7055432" y="693139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8" name="Google Shape;438;p26">
              <a:extLst>
                <a:ext uri="{FF2B5EF4-FFF2-40B4-BE49-F238E27FC236}">
                  <a16:creationId xmlns:a16="http://schemas.microsoft.com/office/drawing/2014/main" id="{067B31B9-8F44-D35F-3C53-EBFA0521C646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9" name="Google Shape;439;p26">
              <a:extLst>
                <a:ext uri="{FF2B5EF4-FFF2-40B4-BE49-F238E27FC236}">
                  <a16:creationId xmlns:a16="http://schemas.microsoft.com/office/drawing/2014/main" id="{AB435DB6-8E17-021C-1FE2-96C71AF393FF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441" name="Google Shape;441;p26">
            <a:extLst>
              <a:ext uri="{FF2B5EF4-FFF2-40B4-BE49-F238E27FC236}">
                <a16:creationId xmlns:a16="http://schemas.microsoft.com/office/drawing/2014/main" id="{73985C57-87DB-FDBC-CECE-48F4C3764F8D}"/>
              </a:ext>
            </a:extLst>
          </p:cNvPr>
          <p:cNvSpPr/>
          <p:nvPr/>
        </p:nvSpPr>
        <p:spPr>
          <a:xfrm>
            <a:off x="10922304" y="6235603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26">
            <a:extLst>
              <a:ext uri="{FF2B5EF4-FFF2-40B4-BE49-F238E27FC236}">
                <a16:creationId xmlns:a16="http://schemas.microsoft.com/office/drawing/2014/main" id="{12787E35-DEE9-0FB4-EF5F-D51C6B0B3FFB}"/>
              </a:ext>
            </a:extLst>
          </p:cNvPr>
          <p:cNvSpPr/>
          <p:nvPr/>
        </p:nvSpPr>
        <p:spPr>
          <a:xfrm>
            <a:off x="10880256" y="5294921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26">
            <a:extLst>
              <a:ext uri="{FF2B5EF4-FFF2-40B4-BE49-F238E27FC236}">
                <a16:creationId xmlns:a16="http://schemas.microsoft.com/office/drawing/2014/main" id="{AFBB3C16-AF97-B4FB-A121-60A217EA4DE5}"/>
              </a:ext>
            </a:extLst>
          </p:cNvPr>
          <p:cNvSpPr/>
          <p:nvPr/>
        </p:nvSpPr>
        <p:spPr>
          <a:xfrm>
            <a:off x="10174459" y="641928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37883EDA-D0B2-89BB-9945-1E69DCAFEAB7}"/>
              </a:ext>
            </a:extLst>
          </p:cNvPr>
          <p:cNvSpPr txBox="1"/>
          <p:nvPr/>
        </p:nvSpPr>
        <p:spPr>
          <a:xfrm>
            <a:off x="500962" y="3096411"/>
            <a:ext cx="187403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D494B4-005F-A911-6B6D-A66D2AB77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259080"/>
            <a:ext cx="7284721" cy="5965634"/>
          </a:xfrm>
          <a:prstGeom prst="rect">
            <a:avLst/>
          </a:prstGeom>
          <a:solidFill>
            <a:schemeClr val="accent6"/>
          </a:solidFill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9AF995D8-28D9-64D6-68C0-5AB332D056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739" y="259080"/>
            <a:ext cx="5958261" cy="594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965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7"/>
          <p:cNvSpPr/>
          <p:nvPr/>
        </p:nvSpPr>
        <p:spPr>
          <a:xfrm rot="-7338601">
            <a:off x="357422" y="2189736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0" name="Google Shape;450;p27"/>
          <p:cNvGrpSpPr/>
          <p:nvPr/>
        </p:nvGrpSpPr>
        <p:grpSpPr>
          <a:xfrm rot="-8111900">
            <a:off x="-10246285" y="-4352361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451" name="Google Shape;451;p27"/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7"/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3" name="Google Shape;453;p27"/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4" name="Google Shape;454;p27"/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5" name="Google Shape;455;p27"/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6" name="Google Shape;456;p27"/>
            <p:cNvSpPr/>
            <p:nvPr/>
          </p:nvSpPr>
          <p:spPr>
            <a:xfrm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chemeClr val="tx1"/>
                  </a:solidFill>
                </a:rPr>
                <a:t>6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457" name="Google Shape;457;p27"/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chemeClr val="tx1"/>
                  </a:solidFill>
                </a:rPr>
                <a:t>5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458" name="Google Shape;458;p27"/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9" name="Google Shape;459;p27"/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460" name="Google Shape;460;p27"/>
          <p:cNvSpPr txBox="1">
            <a:spLocks noGrp="1"/>
          </p:cNvSpPr>
          <p:nvPr>
            <p:ph type="body" idx="1"/>
          </p:nvPr>
        </p:nvSpPr>
        <p:spPr>
          <a:xfrm>
            <a:off x="3789838" y="221003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b="1" dirty="0">
                <a:solidFill>
                  <a:schemeClr val="tx1"/>
                </a:solidFill>
              </a:rPr>
              <a:t>5. Appointment Requests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</a:rPr>
              <a:t>Buyers can request property visits based on</a:t>
            </a:r>
          </a:p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</a:rPr>
              <a:t> seller availability.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1" name="Google Shape;461;p27"/>
          <p:cNvSpPr/>
          <p:nvPr/>
        </p:nvSpPr>
        <p:spPr>
          <a:xfrm>
            <a:off x="7250369" y="6235603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27"/>
          <p:cNvSpPr/>
          <p:nvPr/>
        </p:nvSpPr>
        <p:spPr>
          <a:xfrm>
            <a:off x="6594996" y="5620693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27"/>
          <p:cNvSpPr/>
          <p:nvPr/>
        </p:nvSpPr>
        <p:spPr>
          <a:xfrm>
            <a:off x="9110467" y="641928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41EDFC03-603B-0D11-6312-BB493F48C43C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sz="6600" b="1">
                <a:latin typeface="Arial"/>
                <a:ea typeface="Arial"/>
                <a:cs typeface="Arial"/>
                <a:sym typeface="Arial"/>
              </a:rPr>
              <a:t>Introduction</a:t>
            </a:r>
            <a:endParaRPr sz="66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">
            <a:hlinkClick r:id="rId3" action="ppaction://hlinksldjump"/>
          </p:cNvPr>
          <p:cNvSpPr/>
          <p:nvPr/>
        </p:nvSpPr>
        <p:spPr>
          <a:xfrm>
            <a:off x="838200" y="2162393"/>
            <a:ext cx="11078980" cy="4330481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2400" b="1" dirty="0" err="1"/>
              <a:t>SmartLand</a:t>
            </a:r>
            <a:r>
              <a:rPr lang="en-US" sz="2400" b="1" dirty="0"/>
              <a:t> Marketplace</a:t>
            </a:r>
            <a:r>
              <a:rPr lang="en-US" sz="2400" dirty="0"/>
              <a:t> is a modern web platform designed to simplify the process of buying, selling, and discovering land properties. </a:t>
            </a:r>
            <a:br>
              <a:rPr lang="en-US" sz="2400" dirty="0"/>
            </a:br>
            <a:r>
              <a:rPr lang="en-US" sz="2400" dirty="0"/>
              <a:t>The platform connects buyers and sellers through a secure, user-friendly environment that provides detailed land information, advanced search capabilities, AI-powered assistance, real-time communication, and appointment scheduling.</a:t>
            </a:r>
          </a:p>
          <a:p>
            <a:r>
              <a:rPr lang="en-US" sz="2400" dirty="0"/>
              <a:t>Our goal is to make land transactions more transparent, efficient, and accessible while helping users find the most suitable opportunities based on their needs and preferences.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3"/>
          <p:cNvSpPr/>
          <p:nvPr/>
        </p:nvSpPr>
        <p:spPr>
          <a:xfrm>
            <a:off x="10252842" y="-1432144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3"/>
          <p:cNvSpPr/>
          <p:nvPr/>
        </p:nvSpPr>
        <p:spPr>
          <a:xfrm>
            <a:off x="9817970" y="365125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>
          <a:extLst>
            <a:ext uri="{FF2B5EF4-FFF2-40B4-BE49-F238E27FC236}">
              <a16:creationId xmlns:a16="http://schemas.microsoft.com/office/drawing/2014/main" id="{D9D76BFA-E601-E677-9846-03CC2DB63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7">
            <a:extLst>
              <a:ext uri="{FF2B5EF4-FFF2-40B4-BE49-F238E27FC236}">
                <a16:creationId xmlns:a16="http://schemas.microsoft.com/office/drawing/2014/main" id="{2C930EA4-B06E-9A2E-4604-F56FBB559C27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0" name="Google Shape;450;p27">
            <a:extLst>
              <a:ext uri="{FF2B5EF4-FFF2-40B4-BE49-F238E27FC236}">
                <a16:creationId xmlns:a16="http://schemas.microsoft.com/office/drawing/2014/main" id="{9A60E70F-0E64-C1A6-753C-CA69CD6CB6FC}"/>
              </a:ext>
            </a:extLst>
          </p:cNvPr>
          <p:cNvGrpSpPr/>
          <p:nvPr/>
        </p:nvGrpSpPr>
        <p:grpSpPr>
          <a:xfrm rot="-8111900">
            <a:off x="-10246285" y="-4352361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451" name="Google Shape;451;p27">
              <a:extLst>
                <a:ext uri="{FF2B5EF4-FFF2-40B4-BE49-F238E27FC236}">
                  <a16:creationId xmlns:a16="http://schemas.microsoft.com/office/drawing/2014/main" id="{1F7972F0-5DB2-1B6F-F7EE-8EC87528065E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7">
              <a:extLst>
                <a:ext uri="{FF2B5EF4-FFF2-40B4-BE49-F238E27FC236}">
                  <a16:creationId xmlns:a16="http://schemas.microsoft.com/office/drawing/2014/main" id="{C902207E-60BB-71CE-A036-552381187EFF}"/>
                </a:ext>
              </a:extLst>
            </p:cNvPr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3" name="Google Shape;453;p27">
              <a:extLst>
                <a:ext uri="{FF2B5EF4-FFF2-40B4-BE49-F238E27FC236}">
                  <a16:creationId xmlns:a16="http://schemas.microsoft.com/office/drawing/2014/main" id="{C3D59EA1-A629-C541-2E9C-BE3052C5E570}"/>
                </a:ext>
              </a:extLst>
            </p:cNvPr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4" name="Google Shape;454;p27">
              <a:extLst>
                <a:ext uri="{FF2B5EF4-FFF2-40B4-BE49-F238E27FC236}">
                  <a16:creationId xmlns:a16="http://schemas.microsoft.com/office/drawing/2014/main" id="{1C5C2E06-6DF2-F3A8-6C7E-6AA75447CF69}"/>
                </a:ext>
              </a:extLst>
            </p:cNvPr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5" name="Google Shape;455;p27">
              <a:extLst>
                <a:ext uri="{FF2B5EF4-FFF2-40B4-BE49-F238E27FC236}">
                  <a16:creationId xmlns:a16="http://schemas.microsoft.com/office/drawing/2014/main" id="{EEF10E67-233F-E419-F288-4DB3B0EBB70F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6" name="Google Shape;456;p27">
              <a:extLst>
                <a:ext uri="{FF2B5EF4-FFF2-40B4-BE49-F238E27FC236}">
                  <a16:creationId xmlns:a16="http://schemas.microsoft.com/office/drawing/2014/main" id="{82CA5B38-C68A-C131-F908-BEDC0E569803}"/>
                </a:ext>
              </a:extLst>
            </p:cNvPr>
            <p:cNvSpPr/>
            <p:nvPr/>
          </p:nvSpPr>
          <p:spPr>
            <a:xfrm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7" name="Google Shape;457;p27">
              <a:extLst>
                <a:ext uri="{FF2B5EF4-FFF2-40B4-BE49-F238E27FC236}">
                  <a16:creationId xmlns:a16="http://schemas.microsoft.com/office/drawing/2014/main" id="{E4E5316F-130A-48F4-FCEA-C1EFE7117E8B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8" name="Google Shape;458;p27">
              <a:extLst>
                <a:ext uri="{FF2B5EF4-FFF2-40B4-BE49-F238E27FC236}">
                  <a16:creationId xmlns:a16="http://schemas.microsoft.com/office/drawing/2014/main" id="{39B33628-F96F-2348-B4BA-BA125808B6DE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9" name="Google Shape;459;p27">
              <a:extLst>
                <a:ext uri="{FF2B5EF4-FFF2-40B4-BE49-F238E27FC236}">
                  <a16:creationId xmlns:a16="http://schemas.microsoft.com/office/drawing/2014/main" id="{FFC0A082-C2B7-FE9E-624C-6DF7AC221E51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461" name="Google Shape;461;p27">
            <a:extLst>
              <a:ext uri="{FF2B5EF4-FFF2-40B4-BE49-F238E27FC236}">
                <a16:creationId xmlns:a16="http://schemas.microsoft.com/office/drawing/2014/main" id="{79E31D9A-5CFF-9F1E-7FC8-79AA7A0A509F}"/>
              </a:ext>
            </a:extLst>
          </p:cNvPr>
          <p:cNvSpPr/>
          <p:nvPr/>
        </p:nvSpPr>
        <p:spPr>
          <a:xfrm>
            <a:off x="7250369" y="6235603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27">
            <a:extLst>
              <a:ext uri="{FF2B5EF4-FFF2-40B4-BE49-F238E27FC236}">
                <a16:creationId xmlns:a16="http://schemas.microsoft.com/office/drawing/2014/main" id="{0F5A80EF-CA56-B9B4-03D9-B7EF4205E427}"/>
              </a:ext>
            </a:extLst>
          </p:cNvPr>
          <p:cNvSpPr/>
          <p:nvPr/>
        </p:nvSpPr>
        <p:spPr>
          <a:xfrm>
            <a:off x="6594996" y="5620693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27">
            <a:extLst>
              <a:ext uri="{FF2B5EF4-FFF2-40B4-BE49-F238E27FC236}">
                <a16:creationId xmlns:a16="http://schemas.microsoft.com/office/drawing/2014/main" id="{1DCF79FC-DC5C-2482-67FE-D8FB0A327E03}"/>
              </a:ext>
            </a:extLst>
          </p:cNvPr>
          <p:cNvSpPr/>
          <p:nvPr/>
        </p:nvSpPr>
        <p:spPr>
          <a:xfrm>
            <a:off x="9110467" y="641928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6A5F04BA-3B9E-491B-6C2C-CAFDD0DF898B}"/>
              </a:ext>
            </a:extLst>
          </p:cNvPr>
          <p:cNvSpPr txBox="1"/>
          <p:nvPr/>
        </p:nvSpPr>
        <p:spPr>
          <a:xfrm>
            <a:off x="500962" y="3096411"/>
            <a:ext cx="187403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A9FEDA-4ADF-8033-BF9F-8BDB095458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339" y="965869"/>
            <a:ext cx="10431331" cy="5125165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8589C0A-C6D5-59D7-0D29-3C4AEB89A889}"/>
              </a:ext>
            </a:extLst>
          </p:cNvPr>
          <p:cNvSpPr/>
          <p:nvPr/>
        </p:nvSpPr>
        <p:spPr>
          <a:xfrm>
            <a:off x="1130300" y="4615297"/>
            <a:ext cx="2629559" cy="553998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69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>
          <a:extLst>
            <a:ext uri="{FF2B5EF4-FFF2-40B4-BE49-F238E27FC236}">
              <a16:creationId xmlns:a16="http://schemas.microsoft.com/office/drawing/2014/main" id="{70940FA5-E1ED-9116-028E-42DE74CD2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7">
            <a:extLst>
              <a:ext uri="{FF2B5EF4-FFF2-40B4-BE49-F238E27FC236}">
                <a16:creationId xmlns:a16="http://schemas.microsoft.com/office/drawing/2014/main" id="{E077F79B-C280-8A98-0F76-ADE70EA29215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0" name="Google Shape;450;p27">
            <a:extLst>
              <a:ext uri="{FF2B5EF4-FFF2-40B4-BE49-F238E27FC236}">
                <a16:creationId xmlns:a16="http://schemas.microsoft.com/office/drawing/2014/main" id="{1931BBF6-6EF1-8EA7-76D1-7267534CFC97}"/>
              </a:ext>
            </a:extLst>
          </p:cNvPr>
          <p:cNvGrpSpPr/>
          <p:nvPr/>
        </p:nvGrpSpPr>
        <p:grpSpPr>
          <a:xfrm rot="-8111900">
            <a:off x="-10246285" y="-4352361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451" name="Google Shape;451;p27">
              <a:extLst>
                <a:ext uri="{FF2B5EF4-FFF2-40B4-BE49-F238E27FC236}">
                  <a16:creationId xmlns:a16="http://schemas.microsoft.com/office/drawing/2014/main" id="{CCA7C1D9-7560-AAD4-045B-EA707ECCF388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7">
              <a:extLst>
                <a:ext uri="{FF2B5EF4-FFF2-40B4-BE49-F238E27FC236}">
                  <a16:creationId xmlns:a16="http://schemas.microsoft.com/office/drawing/2014/main" id="{0235BB1E-11F4-F630-92AA-08BDE04DB705}"/>
                </a:ext>
              </a:extLst>
            </p:cNvPr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3" name="Google Shape;453;p27">
              <a:extLst>
                <a:ext uri="{FF2B5EF4-FFF2-40B4-BE49-F238E27FC236}">
                  <a16:creationId xmlns:a16="http://schemas.microsoft.com/office/drawing/2014/main" id="{21EE4BC0-B96D-9649-E634-D15500B255C0}"/>
                </a:ext>
              </a:extLst>
            </p:cNvPr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4" name="Google Shape;454;p27">
              <a:extLst>
                <a:ext uri="{FF2B5EF4-FFF2-40B4-BE49-F238E27FC236}">
                  <a16:creationId xmlns:a16="http://schemas.microsoft.com/office/drawing/2014/main" id="{136616BB-D29C-2DE1-4C02-49D219B41258}"/>
                </a:ext>
              </a:extLst>
            </p:cNvPr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5" name="Google Shape;455;p27">
              <a:extLst>
                <a:ext uri="{FF2B5EF4-FFF2-40B4-BE49-F238E27FC236}">
                  <a16:creationId xmlns:a16="http://schemas.microsoft.com/office/drawing/2014/main" id="{815BAF6B-8750-6760-9BB0-C0E6B5302505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6" name="Google Shape;456;p27">
              <a:extLst>
                <a:ext uri="{FF2B5EF4-FFF2-40B4-BE49-F238E27FC236}">
                  <a16:creationId xmlns:a16="http://schemas.microsoft.com/office/drawing/2014/main" id="{BD0AD18A-D49B-66AB-122B-CE8222A5D6DB}"/>
                </a:ext>
              </a:extLst>
            </p:cNvPr>
            <p:cNvSpPr/>
            <p:nvPr/>
          </p:nvSpPr>
          <p:spPr>
            <a:xfrm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7" name="Google Shape;457;p27">
              <a:extLst>
                <a:ext uri="{FF2B5EF4-FFF2-40B4-BE49-F238E27FC236}">
                  <a16:creationId xmlns:a16="http://schemas.microsoft.com/office/drawing/2014/main" id="{341F4CE3-CCEB-0B39-ABB0-7AA24F539FA7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8" name="Google Shape;458;p27">
              <a:extLst>
                <a:ext uri="{FF2B5EF4-FFF2-40B4-BE49-F238E27FC236}">
                  <a16:creationId xmlns:a16="http://schemas.microsoft.com/office/drawing/2014/main" id="{E5DC0788-6380-9B26-2617-447A5F1CD297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9" name="Google Shape;459;p27">
              <a:extLst>
                <a:ext uri="{FF2B5EF4-FFF2-40B4-BE49-F238E27FC236}">
                  <a16:creationId xmlns:a16="http://schemas.microsoft.com/office/drawing/2014/main" id="{9146C1E4-24D9-42E3-F009-C9B88AD21073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461" name="Google Shape;461;p27">
            <a:extLst>
              <a:ext uri="{FF2B5EF4-FFF2-40B4-BE49-F238E27FC236}">
                <a16:creationId xmlns:a16="http://schemas.microsoft.com/office/drawing/2014/main" id="{02EE55D9-C7A3-EEF7-5F4F-0616ACDC3A22}"/>
              </a:ext>
            </a:extLst>
          </p:cNvPr>
          <p:cNvSpPr/>
          <p:nvPr/>
        </p:nvSpPr>
        <p:spPr>
          <a:xfrm>
            <a:off x="7250369" y="6235603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27">
            <a:extLst>
              <a:ext uri="{FF2B5EF4-FFF2-40B4-BE49-F238E27FC236}">
                <a16:creationId xmlns:a16="http://schemas.microsoft.com/office/drawing/2014/main" id="{D866D79A-17FA-BE81-1CE0-64806B6DDB77}"/>
              </a:ext>
            </a:extLst>
          </p:cNvPr>
          <p:cNvSpPr/>
          <p:nvPr/>
        </p:nvSpPr>
        <p:spPr>
          <a:xfrm>
            <a:off x="6594996" y="5620693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27">
            <a:extLst>
              <a:ext uri="{FF2B5EF4-FFF2-40B4-BE49-F238E27FC236}">
                <a16:creationId xmlns:a16="http://schemas.microsoft.com/office/drawing/2014/main" id="{54EA592A-6277-9A62-7B94-D8377F4FE5D6}"/>
              </a:ext>
            </a:extLst>
          </p:cNvPr>
          <p:cNvSpPr/>
          <p:nvPr/>
        </p:nvSpPr>
        <p:spPr>
          <a:xfrm>
            <a:off x="9110467" y="641928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9F7673E5-A6A9-ABEA-0DC8-4E1692E3F734}"/>
              </a:ext>
            </a:extLst>
          </p:cNvPr>
          <p:cNvSpPr txBox="1"/>
          <p:nvPr/>
        </p:nvSpPr>
        <p:spPr>
          <a:xfrm>
            <a:off x="500962" y="3096411"/>
            <a:ext cx="187403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BFF7A5-2061-52FC-A9BB-9B37ACFCA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962" y="580740"/>
            <a:ext cx="11399039" cy="5458587"/>
          </a:xfrm>
          <a:prstGeom prst="rect">
            <a:avLst/>
          </a:pr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3156249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>
          <a:extLst>
            <a:ext uri="{FF2B5EF4-FFF2-40B4-BE49-F238E27FC236}">
              <a16:creationId xmlns:a16="http://schemas.microsoft.com/office/drawing/2014/main" id="{ECDB2009-D0DA-0D65-79BA-02F2674E9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30">
            <a:extLst>
              <a:ext uri="{FF2B5EF4-FFF2-40B4-BE49-F238E27FC236}">
                <a16:creationId xmlns:a16="http://schemas.microsoft.com/office/drawing/2014/main" id="{ABB90B9E-F365-ECD8-331B-B6D21080A4E3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0" name="Google Shape;510;p30">
            <a:extLst>
              <a:ext uri="{FF2B5EF4-FFF2-40B4-BE49-F238E27FC236}">
                <a16:creationId xmlns:a16="http://schemas.microsoft.com/office/drawing/2014/main" id="{7790914A-C783-E62C-C8E2-34527EF3795D}"/>
              </a:ext>
            </a:extLst>
          </p:cNvPr>
          <p:cNvGrpSpPr/>
          <p:nvPr/>
        </p:nvGrpSpPr>
        <p:grpSpPr>
          <a:xfrm rot="5400000">
            <a:off x="-10254585" y="-4372298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511" name="Google Shape;511;p30">
              <a:extLst>
                <a:ext uri="{FF2B5EF4-FFF2-40B4-BE49-F238E27FC236}">
                  <a16:creationId xmlns:a16="http://schemas.microsoft.com/office/drawing/2014/main" id="{05469C90-A087-9A22-B526-CDBAD6B5B113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30">
              <a:extLst>
                <a:ext uri="{FF2B5EF4-FFF2-40B4-BE49-F238E27FC236}">
                  <a16:creationId xmlns:a16="http://schemas.microsoft.com/office/drawing/2014/main" id="{32E3132D-AE72-EBDB-F1F1-C9743F3DFBED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13" name="Google Shape;513;p30">
              <a:extLst>
                <a:ext uri="{FF2B5EF4-FFF2-40B4-BE49-F238E27FC236}">
                  <a16:creationId xmlns:a16="http://schemas.microsoft.com/office/drawing/2014/main" id="{07DC6205-88CD-B025-498D-C4F02CE1EAB7}"/>
                </a:ext>
              </a:extLst>
            </p:cNvPr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14" name="Google Shape;514;p30">
              <a:extLst>
                <a:ext uri="{FF2B5EF4-FFF2-40B4-BE49-F238E27FC236}">
                  <a16:creationId xmlns:a16="http://schemas.microsoft.com/office/drawing/2014/main" id="{F0A8056C-2BEA-3C39-DF73-C843DDCC8216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15" name="Google Shape;515;p30">
              <a:extLst>
                <a:ext uri="{FF2B5EF4-FFF2-40B4-BE49-F238E27FC236}">
                  <a16:creationId xmlns:a16="http://schemas.microsoft.com/office/drawing/2014/main" id="{DD11277C-DA00-B688-2C38-B099E8F19D6C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16" name="Google Shape;516;p30">
              <a:extLst>
                <a:ext uri="{FF2B5EF4-FFF2-40B4-BE49-F238E27FC236}">
                  <a16:creationId xmlns:a16="http://schemas.microsoft.com/office/drawing/2014/main" id="{10EA05D0-5A44-EF30-1C94-635A118DF390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17" name="Google Shape;517;p30">
              <a:extLst>
                <a:ext uri="{FF2B5EF4-FFF2-40B4-BE49-F238E27FC236}">
                  <a16:creationId xmlns:a16="http://schemas.microsoft.com/office/drawing/2014/main" id="{55F5D3D1-BE5A-9377-C31D-DDD04C5C5026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18" name="Google Shape;518;p30">
              <a:extLst>
                <a:ext uri="{FF2B5EF4-FFF2-40B4-BE49-F238E27FC236}">
                  <a16:creationId xmlns:a16="http://schemas.microsoft.com/office/drawing/2014/main" id="{6FC497A1-C200-4AB4-3E5F-EA510F2C5E55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19" name="Google Shape;519;p30">
              <a:extLst>
                <a:ext uri="{FF2B5EF4-FFF2-40B4-BE49-F238E27FC236}">
                  <a16:creationId xmlns:a16="http://schemas.microsoft.com/office/drawing/2014/main" id="{F2C40C32-A14C-5BB3-49AF-58E0F92DE260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21" name="Google Shape;521;p30">
            <a:extLst>
              <a:ext uri="{FF2B5EF4-FFF2-40B4-BE49-F238E27FC236}">
                <a16:creationId xmlns:a16="http://schemas.microsoft.com/office/drawing/2014/main" id="{080A0016-ABF3-317A-C0DA-5C19324869AA}"/>
              </a:ext>
            </a:extLst>
          </p:cNvPr>
          <p:cNvSpPr/>
          <p:nvPr/>
        </p:nvSpPr>
        <p:spPr>
          <a:xfrm>
            <a:off x="7350173" y="-596276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30">
            <a:extLst>
              <a:ext uri="{FF2B5EF4-FFF2-40B4-BE49-F238E27FC236}">
                <a16:creationId xmlns:a16="http://schemas.microsoft.com/office/drawing/2014/main" id="{D45ECD50-50BE-48E8-E6C9-0315A966D2D2}"/>
              </a:ext>
            </a:extLst>
          </p:cNvPr>
          <p:cNvSpPr/>
          <p:nvPr/>
        </p:nvSpPr>
        <p:spPr>
          <a:xfrm>
            <a:off x="6397045" y="-795841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30">
            <a:extLst>
              <a:ext uri="{FF2B5EF4-FFF2-40B4-BE49-F238E27FC236}">
                <a16:creationId xmlns:a16="http://schemas.microsoft.com/office/drawing/2014/main" id="{D56D38F4-0477-A6C2-E1AE-395F18E94A73}"/>
              </a:ext>
            </a:extLst>
          </p:cNvPr>
          <p:cNvSpPr/>
          <p:nvPr/>
        </p:nvSpPr>
        <p:spPr>
          <a:xfrm>
            <a:off x="9278977" y="67034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C462225C-8043-6A2B-FAE9-3182645986D1}"/>
              </a:ext>
            </a:extLst>
          </p:cNvPr>
          <p:cNvSpPr txBox="1"/>
          <p:nvPr/>
        </p:nvSpPr>
        <p:spPr>
          <a:xfrm>
            <a:off x="500962" y="3096411"/>
            <a:ext cx="187403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D2019F-3B9B-E19F-3D2B-B8A7187F2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271" y="452261"/>
            <a:ext cx="11079121" cy="5649113"/>
          </a:xfrm>
          <a:prstGeom prst="rect">
            <a:avLst/>
          </a:pr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39252310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8"/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0" name="Google Shape;470;p28"/>
          <p:cNvGrpSpPr/>
          <p:nvPr/>
        </p:nvGrpSpPr>
        <p:grpSpPr>
          <a:xfrm rot="10612286">
            <a:off x="-10242906" y="-4361241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471" name="Google Shape;471;p28"/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8"/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3" name="Google Shape;473;p28"/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4" name="Google Shape;474;p28"/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5" name="Google Shape;475;p28"/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6" name="Google Shape;476;p28"/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chemeClr val="tx1"/>
                  </a:solidFill>
                </a:rPr>
                <a:t>6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477" name="Google Shape;477;p28"/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8" name="Google Shape;478;p28"/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9" name="Google Shape;479;p28"/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480" name="Google Shape;480;p28"/>
          <p:cNvSpPr txBox="1">
            <a:spLocks noGrp="1"/>
          </p:cNvSpPr>
          <p:nvPr>
            <p:ph type="body" idx="1"/>
          </p:nvPr>
        </p:nvSpPr>
        <p:spPr>
          <a:xfrm>
            <a:off x="3961206" y="221003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b="1" dirty="0">
                <a:solidFill>
                  <a:schemeClr val="tx1"/>
                </a:solidFill>
              </a:rPr>
              <a:t>6. AI Assistant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</a:rPr>
              <a:t>The platform provides an intelligent assistant </a:t>
            </a:r>
          </a:p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</a:rPr>
              <a:t>that helps users discover suitable lands and </a:t>
            </a:r>
          </a:p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</a:rPr>
              <a:t>navigate platform services.</a:t>
            </a:r>
          </a:p>
        </p:txBody>
      </p:sp>
      <p:sp>
        <p:nvSpPr>
          <p:cNvPr id="481" name="Google Shape;481;p28"/>
          <p:cNvSpPr/>
          <p:nvPr/>
        </p:nvSpPr>
        <p:spPr>
          <a:xfrm>
            <a:off x="4283823" y="6222351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28"/>
          <p:cNvSpPr/>
          <p:nvPr/>
        </p:nvSpPr>
        <p:spPr>
          <a:xfrm>
            <a:off x="5933368" y="5879474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8"/>
          <p:cNvSpPr/>
          <p:nvPr/>
        </p:nvSpPr>
        <p:spPr>
          <a:xfrm>
            <a:off x="4098178" y="581730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F1BB2668-88C8-5D21-410D-06D015E5CE49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>
          <a:extLst>
            <a:ext uri="{FF2B5EF4-FFF2-40B4-BE49-F238E27FC236}">
              <a16:creationId xmlns:a16="http://schemas.microsoft.com/office/drawing/2014/main" id="{3A420CC7-DC89-F09C-4223-F69882833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8">
            <a:extLst>
              <a:ext uri="{FF2B5EF4-FFF2-40B4-BE49-F238E27FC236}">
                <a16:creationId xmlns:a16="http://schemas.microsoft.com/office/drawing/2014/main" id="{59F5DA75-0B7F-A4F9-C0EB-A614DBD0C6BF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0" name="Google Shape;470;p28">
            <a:extLst>
              <a:ext uri="{FF2B5EF4-FFF2-40B4-BE49-F238E27FC236}">
                <a16:creationId xmlns:a16="http://schemas.microsoft.com/office/drawing/2014/main" id="{F013CD7E-AF16-8076-CAE1-936F8FA76A50}"/>
              </a:ext>
            </a:extLst>
          </p:cNvPr>
          <p:cNvGrpSpPr/>
          <p:nvPr/>
        </p:nvGrpSpPr>
        <p:grpSpPr>
          <a:xfrm rot="10612286">
            <a:off x="-10242906" y="-4361241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471" name="Google Shape;471;p28">
              <a:extLst>
                <a:ext uri="{FF2B5EF4-FFF2-40B4-BE49-F238E27FC236}">
                  <a16:creationId xmlns:a16="http://schemas.microsoft.com/office/drawing/2014/main" id="{D4196152-9646-8FBE-CFEC-D7EC8ADE2685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8">
              <a:extLst>
                <a:ext uri="{FF2B5EF4-FFF2-40B4-BE49-F238E27FC236}">
                  <a16:creationId xmlns:a16="http://schemas.microsoft.com/office/drawing/2014/main" id="{FF20241D-3694-0382-AA9D-E0D66D0C7EBC}"/>
                </a:ext>
              </a:extLst>
            </p:cNvPr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3" name="Google Shape;473;p28">
              <a:extLst>
                <a:ext uri="{FF2B5EF4-FFF2-40B4-BE49-F238E27FC236}">
                  <a16:creationId xmlns:a16="http://schemas.microsoft.com/office/drawing/2014/main" id="{094C5C90-B0F5-2930-7F74-4687E56513B5}"/>
                </a:ext>
              </a:extLst>
            </p:cNvPr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4" name="Google Shape;474;p28">
              <a:extLst>
                <a:ext uri="{FF2B5EF4-FFF2-40B4-BE49-F238E27FC236}">
                  <a16:creationId xmlns:a16="http://schemas.microsoft.com/office/drawing/2014/main" id="{9F60A8CC-6F4C-8E60-E45D-D8FBD3980A45}"/>
                </a:ext>
              </a:extLst>
            </p:cNvPr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5" name="Google Shape;475;p28">
              <a:extLst>
                <a:ext uri="{FF2B5EF4-FFF2-40B4-BE49-F238E27FC236}">
                  <a16:creationId xmlns:a16="http://schemas.microsoft.com/office/drawing/2014/main" id="{1195C85F-FC93-C258-96F6-02DFF313C3DA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6" name="Google Shape;476;p28">
              <a:extLst>
                <a:ext uri="{FF2B5EF4-FFF2-40B4-BE49-F238E27FC236}">
                  <a16:creationId xmlns:a16="http://schemas.microsoft.com/office/drawing/2014/main" id="{E5A40D6A-5688-BAE8-38CD-2140CDF8FF3B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7" name="Google Shape;477;p28">
              <a:extLst>
                <a:ext uri="{FF2B5EF4-FFF2-40B4-BE49-F238E27FC236}">
                  <a16:creationId xmlns:a16="http://schemas.microsoft.com/office/drawing/2014/main" id="{FA45186A-386F-C0F1-7978-EF66CC3B5E12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8" name="Google Shape;478;p28">
              <a:extLst>
                <a:ext uri="{FF2B5EF4-FFF2-40B4-BE49-F238E27FC236}">
                  <a16:creationId xmlns:a16="http://schemas.microsoft.com/office/drawing/2014/main" id="{01BBF3C0-17FF-2038-992A-8E6BA717AA5A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9" name="Google Shape;479;p28">
              <a:extLst>
                <a:ext uri="{FF2B5EF4-FFF2-40B4-BE49-F238E27FC236}">
                  <a16:creationId xmlns:a16="http://schemas.microsoft.com/office/drawing/2014/main" id="{295AAA9C-5B6C-4D3B-AE64-B61627D64CE4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481" name="Google Shape;481;p28">
            <a:extLst>
              <a:ext uri="{FF2B5EF4-FFF2-40B4-BE49-F238E27FC236}">
                <a16:creationId xmlns:a16="http://schemas.microsoft.com/office/drawing/2014/main" id="{DEF88764-53BA-25E9-B04D-BDA705ED0BF9}"/>
              </a:ext>
            </a:extLst>
          </p:cNvPr>
          <p:cNvSpPr/>
          <p:nvPr/>
        </p:nvSpPr>
        <p:spPr>
          <a:xfrm>
            <a:off x="4283823" y="6222351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28">
            <a:extLst>
              <a:ext uri="{FF2B5EF4-FFF2-40B4-BE49-F238E27FC236}">
                <a16:creationId xmlns:a16="http://schemas.microsoft.com/office/drawing/2014/main" id="{A36F3ABE-8267-F193-430A-F75212E38384}"/>
              </a:ext>
            </a:extLst>
          </p:cNvPr>
          <p:cNvSpPr/>
          <p:nvPr/>
        </p:nvSpPr>
        <p:spPr>
          <a:xfrm>
            <a:off x="5933368" y="5879474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8">
            <a:extLst>
              <a:ext uri="{FF2B5EF4-FFF2-40B4-BE49-F238E27FC236}">
                <a16:creationId xmlns:a16="http://schemas.microsoft.com/office/drawing/2014/main" id="{27371E11-255B-AE4C-15DA-D044AC34F981}"/>
              </a:ext>
            </a:extLst>
          </p:cNvPr>
          <p:cNvSpPr/>
          <p:nvPr/>
        </p:nvSpPr>
        <p:spPr>
          <a:xfrm>
            <a:off x="4098178" y="581730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DB51409E-4589-E77A-E361-1327C4190674}"/>
              </a:ext>
            </a:extLst>
          </p:cNvPr>
          <p:cNvSpPr txBox="1"/>
          <p:nvPr/>
        </p:nvSpPr>
        <p:spPr>
          <a:xfrm>
            <a:off x="500962" y="3096411"/>
            <a:ext cx="187403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66FE22-59BE-D512-B110-C981467F8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950" y="1133154"/>
            <a:ext cx="2876951" cy="4591691"/>
          </a:xfrm>
          <a:prstGeom prst="rect">
            <a:avLst/>
          </a:prstGeom>
          <a:solidFill>
            <a:schemeClr val="accent6"/>
          </a:solid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03324C-E72D-2A56-C541-BDD887804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8328" y="1164907"/>
            <a:ext cx="2867425" cy="4515480"/>
          </a:xfrm>
          <a:prstGeom prst="rect">
            <a:avLst/>
          </a:prstGeom>
          <a:solidFill>
            <a:schemeClr val="accent6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26B870-AA23-F735-8822-B02632AF21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4753" y="1142681"/>
            <a:ext cx="2819794" cy="4572638"/>
          </a:xfrm>
          <a:prstGeom prst="rect">
            <a:avLst/>
          </a:prstGeom>
          <a:solidFill>
            <a:schemeClr val="accent6"/>
          </a:solidFill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9F91A72-1BA6-BCDA-D3AE-07A93CA3D4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7536" y="1118160"/>
            <a:ext cx="2886478" cy="4525006"/>
          </a:xfrm>
          <a:prstGeom prst="rect">
            <a:avLst/>
          </a:pr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1492527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>
          <a:extLst>
            <a:ext uri="{FF2B5EF4-FFF2-40B4-BE49-F238E27FC236}">
              <a16:creationId xmlns:a16="http://schemas.microsoft.com/office/drawing/2014/main" id="{2C3A4AF9-ED43-49D2-8536-FA2520578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8">
            <a:extLst>
              <a:ext uri="{FF2B5EF4-FFF2-40B4-BE49-F238E27FC236}">
                <a16:creationId xmlns:a16="http://schemas.microsoft.com/office/drawing/2014/main" id="{DF67E9B1-8565-6229-E0B2-2F4F461E98B2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28">
            <a:extLst>
              <a:ext uri="{FF2B5EF4-FFF2-40B4-BE49-F238E27FC236}">
                <a16:creationId xmlns:a16="http://schemas.microsoft.com/office/drawing/2014/main" id="{B1500B14-2D5B-D20C-EBE0-79250935EF1D}"/>
              </a:ext>
            </a:extLst>
          </p:cNvPr>
          <p:cNvSpPr/>
          <p:nvPr/>
        </p:nvSpPr>
        <p:spPr>
          <a:xfrm>
            <a:off x="4283823" y="6222351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28">
            <a:extLst>
              <a:ext uri="{FF2B5EF4-FFF2-40B4-BE49-F238E27FC236}">
                <a16:creationId xmlns:a16="http://schemas.microsoft.com/office/drawing/2014/main" id="{3053C56B-DD49-3DBB-C44C-6344EA5C7F72}"/>
              </a:ext>
            </a:extLst>
          </p:cNvPr>
          <p:cNvSpPr/>
          <p:nvPr/>
        </p:nvSpPr>
        <p:spPr>
          <a:xfrm>
            <a:off x="5933368" y="5879474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8">
            <a:extLst>
              <a:ext uri="{FF2B5EF4-FFF2-40B4-BE49-F238E27FC236}">
                <a16:creationId xmlns:a16="http://schemas.microsoft.com/office/drawing/2014/main" id="{C78A1874-A373-892E-B2A8-9DDA69D33D38}"/>
              </a:ext>
            </a:extLst>
          </p:cNvPr>
          <p:cNvSpPr/>
          <p:nvPr/>
        </p:nvSpPr>
        <p:spPr>
          <a:xfrm>
            <a:off x="4098178" y="581730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C137EBAF-AF1C-2C58-9CA9-68DBE950911F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B456F22-564B-4482-4E11-47EAB1C90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6" y="1444757"/>
            <a:ext cx="2810267" cy="4525006"/>
          </a:xfrm>
          <a:prstGeom prst="rect">
            <a:avLst/>
          </a:prstGeom>
          <a:solidFill>
            <a:schemeClr val="accent6"/>
          </a:solidFill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034A22-4701-6C19-E02E-599D52145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0202" y="1459047"/>
            <a:ext cx="2800741" cy="4515480"/>
          </a:xfrm>
          <a:prstGeom prst="rect">
            <a:avLst/>
          </a:prstGeom>
          <a:solidFill>
            <a:schemeClr val="accent6"/>
          </a:solidFill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507678-CD53-7067-B747-05CF852811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486" y="1444757"/>
            <a:ext cx="2915057" cy="4544059"/>
          </a:xfrm>
          <a:prstGeom prst="rect">
            <a:avLst/>
          </a:pr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2277090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B134403A-4D8C-20B8-81D6-2E7B18AA5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1">
            <a:extLst>
              <a:ext uri="{FF2B5EF4-FFF2-40B4-BE49-F238E27FC236}">
                <a16:creationId xmlns:a16="http://schemas.microsoft.com/office/drawing/2014/main" id="{DAE4F2F5-44FC-DD3F-3839-A2788607D5C1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31">
            <a:extLst>
              <a:ext uri="{FF2B5EF4-FFF2-40B4-BE49-F238E27FC236}">
                <a16:creationId xmlns:a16="http://schemas.microsoft.com/office/drawing/2014/main" id="{DC755F11-A06E-92E3-C0D5-482D518C56E4}"/>
              </a:ext>
            </a:extLst>
          </p:cNvPr>
          <p:cNvGrpSpPr/>
          <p:nvPr/>
        </p:nvGrpSpPr>
        <p:grpSpPr>
          <a:xfrm rot="2881121">
            <a:off x="-10260207" y="-4363560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531" name="Google Shape;531;p31">
              <a:extLst>
                <a:ext uri="{FF2B5EF4-FFF2-40B4-BE49-F238E27FC236}">
                  <a16:creationId xmlns:a16="http://schemas.microsoft.com/office/drawing/2014/main" id="{C05EA461-D116-87E0-882E-707B071A8FBB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>
              <a:extLst>
                <a:ext uri="{FF2B5EF4-FFF2-40B4-BE49-F238E27FC236}">
                  <a16:creationId xmlns:a16="http://schemas.microsoft.com/office/drawing/2014/main" id="{EFEF0A2A-A7CC-59B8-3078-FE7F51643F9F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>
              <a:extLst>
                <a:ext uri="{FF2B5EF4-FFF2-40B4-BE49-F238E27FC236}">
                  <a16:creationId xmlns:a16="http://schemas.microsoft.com/office/drawing/2014/main" id="{207AE9A8-8EE7-5200-2729-F271BBDE8004}"/>
                </a:ext>
              </a:extLst>
            </p:cNvPr>
            <p:cNvSpPr/>
            <p:nvPr/>
          </p:nvSpPr>
          <p:spPr>
            <a:xfrm rot="-2881121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chemeClr val="tx1"/>
                  </a:solidFill>
                </a:rPr>
                <a:t>7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>
              <a:extLst>
                <a:ext uri="{FF2B5EF4-FFF2-40B4-BE49-F238E27FC236}">
                  <a16:creationId xmlns:a16="http://schemas.microsoft.com/office/drawing/2014/main" id="{79A56E19-B1BC-19B3-172A-8649BB5B488C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>
              <a:extLst>
                <a:ext uri="{FF2B5EF4-FFF2-40B4-BE49-F238E27FC236}">
                  <a16:creationId xmlns:a16="http://schemas.microsoft.com/office/drawing/2014/main" id="{32435AEC-A051-FF18-D331-CB705B3DE5D9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>
              <a:extLst>
                <a:ext uri="{FF2B5EF4-FFF2-40B4-BE49-F238E27FC236}">
                  <a16:creationId xmlns:a16="http://schemas.microsoft.com/office/drawing/2014/main" id="{34257D77-FAC6-05F9-FAF0-195ACFC78187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>
              <a:extLst>
                <a:ext uri="{FF2B5EF4-FFF2-40B4-BE49-F238E27FC236}">
                  <a16:creationId xmlns:a16="http://schemas.microsoft.com/office/drawing/2014/main" id="{3DAB29A4-748B-12C7-240E-3DFB474E2840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>
              <a:extLst>
                <a:ext uri="{FF2B5EF4-FFF2-40B4-BE49-F238E27FC236}">
                  <a16:creationId xmlns:a16="http://schemas.microsoft.com/office/drawing/2014/main" id="{EB8C0F09-2E1F-8B22-2C17-403CC4AAF7D0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>
              <a:extLst>
                <a:ext uri="{FF2B5EF4-FFF2-40B4-BE49-F238E27FC236}">
                  <a16:creationId xmlns:a16="http://schemas.microsoft.com/office/drawing/2014/main" id="{8B9BBD39-B693-5C1A-A722-E0D7ED2FD0F8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0" name="Google Shape;540;p31">
            <a:extLst>
              <a:ext uri="{FF2B5EF4-FFF2-40B4-BE49-F238E27FC236}">
                <a16:creationId xmlns:a16="http://schemas.microsoft.com/office/drawing/2014/main" id="{7FA5AC6D-10A1-F22C-9610-A972D003BA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58240" y="2126996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b="1" dirty="0">
                <a:solidFill>
                  <a:schemeClr val="tx1"/>
                </a:solidFill>
              </a:rPr>
              <a:t>7. Lawyer Assistance Service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</a:rPr>
              <a:t>The platform allows users to request </a:t>
            </a:r>
          </a:p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</a:rPr>
              <a:t>legal assistance from qualified lawyers</a:t>
            </a:r>
          </a:p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</a:rPr>
              <a:t> available through the system.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41" name="Google Shape;541;p31">
            <a:extLst>
              <a:ext uri="{FF2B5EF4-FFF2-40B4-BE49-F238E27FC236}">
                <a16:creationId xmlns:a16="http://schemas.microsoft.com/office/drawing/2014/main" id="{147AF445-36BB-C38A-28AF-93C18228BDF2}"/>
              </a:ext>
            </a:extLst>
          </p:cNvPr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>
            <a:extLst>
              <a:ext uri="{FF2B5EF4-FFF2-40B4-BE49-F238E27FC236}">
                <a16:creationId xmlns:a16="http://schemas.microsoft.com/office/drawing/2014/main" id="{C0EBD9FB-2894-359B-6DFB-9863D100FF96}"/>
              </a:ext>
            </a:extLst>
          </p:cNvPr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>
            <a:extLst>
              <a:ext uri="{FF2B5EF4-FFF2-40B4-BE49-F238E27FC236}">
                <a16:creationId xmlns:a16="http://schemas.microsoft.com/office/drawing/2014/main" id="{03929405-460C-ED19-16E0-36C1F452CC82}"/>
              </a:ext>
            </a:extLst>
          </p:cNvPr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FA270ECE-E07A-9062-87E2-42E77A7FFA8F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7402814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C0ADBC12-1B0D-0558-3757-9E12AF06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1">
            <a:extLst>
              <a:ext uri="{FF2B5EF4-FFF2-40B4-BE49-F238E27FC236}">
                <a16:creationId xmlns:a16="http://schemas.microsoft.com/office/drawing/2014/main" id="{0A56903A-EC80-41A3-8303-92E13EE0A4F7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31">
            <a:extLst>
              <a:ext uri="{FF2B5EF4-FFF2-40B4-BE49-F238E27FC236}">
                <a16:creationId xmlns:a16="http://schemas.microsoft.com/office/drawing/2014/main" id="{2E63AA2D-0853-205D-FFF7-4A3A122A41FA}"/>
              </a:ext>
            </a:extLst>
          </p:cNvPr>
          <p:cNvGrpSpPr/>
          <p:nvPr/>
        </p:nvGrpSpPr>
        <p:grpSpPr>
          <a:xfrm rot="2881121">
            <a:off x="-10260207" y="-4363560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531" name="Google Shape;531;p31">
              <a:extLst>
                <a:ext uri="{FF2B5EF4-FFF2-40B4-BE49-F238E27FC236}">
                  <a16:creationId xmlns:a16="http://schemas.microsoft.com/office/drawing/2014/main" id="{6BD686A0-16A9-FE54-9E1E-26D5F80208AB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>
              <a:extLst>
                <a:ext uri="{FF2B5EF4-FFF2-40B4-BE49-F238E27FC236}">
                  <a16:creationId xmlns:a16="http://schemas.microsoft.com/office/drawing/2014/main" id="{857DC0E5-BA94-EA74-0D38-B8E945E6CA76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>
              <a:extLst>
                <a:ext uri="{FF2B5EF4-FFF2-40B4-BE49-F238E27FC236}">
                  <a16:creationId xmlns:a16="http://schemas.microsoft.com/office/drawing/2014/main" id="{65FB39E3-661A-D73B-D46A-33E91621E1AB}"/>
                </a:ext>
              </a:extLst>
            </p:cNvPr>
            <p:cNvSpPr/>
            <p:nvPr/>
          </p:nvSpPr>
          <p:spPr>
            <a:xfrm rot="-2881121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>
              <a:extLst>
                <a:ext uri="{FF2B5EF4-FFF2-40B4-BE49-F238E27FC236}">
                  <a16:creationId xmlns:a16="http://schemas.microsoft.com/office/drawing/2014/main" id="{62728B7F-88CB-00D0-9A8D-6B985B9DE098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>
              <a:extLst>
                <a:ext uri="{FF2B5EF4-FFF2-40B4-BE49-F238E27FC236}">
                  <a16:creationId xmlns:a16="http://schemas.microsoft.com/office/drawing/2014/main" id="{F0132187-3B1E-3554-F0FE-0CE13352D6C6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>
              <a:extLst>
                <a:ext uri="{FF2B5EF4-FFF2-40B4-BE49-F238E27FC236}">
                  <a16:creationId xmlns:a16="http://schemas.microsoft.com/office/drawing/2014/main" id="{B10A383D-9512-8E1A-99FC-5F9CC0DEB6F7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>
              <a:extLst>
                <a:ext uri="{FF2B5EF4-FFF2-40B4-BE49-F238E27FC236}">
                  <a16:creationId xmlns:a16="http://schemas.microsoft.com/office/drawing/2014/main" id="{7C7A442C-6160-8035-A6F9-1FC8C5F7A5D4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>
              <a:extLst>
                <a:ext uri="{FF2B5EF4-FFF2-40B4-BE49-F238E27FC236}">
                  <a16:creationId xmlns:a16="http://schemas.microsoft.com/office/drawing/2014/main" id="{52198C06-54F2-8A0D-DD65-250BBCDBEBE2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>
              <a:extLst>
                <a:ext uri="{FF2B5EF4-FFF2-40B4-BE49-F238E27FC236}">
                  <a16:creationId xmlns:a16="http://schemas.microsoft.com/office/drawing/2014/main" id="{2DACBB0C-B76D-9A53-527B-7535DCFAA1EB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1" name="Google Shape;541;p31">
            <a:extLst>
              <a:ext uri="{FF2B5EF4-FFF2-40B4-BE49-F238E27FC236}">
                <a16:creationId xmlns:a16="http://schemas.microsoft.com/office/drawing/2014/main" id="{9F85ED53-0E8A-AA1F-D1DA-0B55F8708AFD}"/>
              </a:ext>
            </a:extLst>
          </p:cNvPr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>
            <a:extLst>
              <a:ext uri="{FF2B5EF4-FFF2-40B4-BE49-F238E27FC236}">
                <a16:creationId xmlns:a16="http://schemas.microsoft.com/office/drawing/2014/main" id="{7530F614-3B09-F450-95F5-3184AA5E49EC}"/>
              </a:ext>
            </a:extLst>
          </p:cNvPr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>
            <a:extLst>
              <a:ext uri="{FF2B5EF4-FFF2-40B4-BE49-F238E27FC236}">
                <a16:creationId xmlns:a16="http://schemas.microsoft.com/office/drawing/2014/main" id="{E851AA70-1A31-8B77-9832-FC1AC68D8312}"/>
              </a:ext>
            </a:extLst>
          </p:cNvPr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0C855DBB-E4E1-FF55-EA9F-47C9A90DADF2}"/>
              </a:ext>
            </a:extLst>
          </p:cNvPr>
          <p:cNvSpPr txBox="1"/>
          <p:nvPr/>
        </p:nvSpPr>
        <p:spPr>
          <a:xfrm>
            <a:off x="500962" y="3096411"/>
            <a:ext cx="187403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144184-18FE-FB0C-234B-4A02CF65E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35" y="639024"/>
            <a:ext cx="9545382" cy="5153744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522E8B3-7940-25D4-F7C9-5F2C3962C586}"/>
              </a:ext>
            </a:extLst>
          </p:cNvPr>
          <p:cNvSpPr/>
          <p:nvPr/>
        </p:nvSpPr>
        <p:spPr>
          <a:xfrm>
            <a:off x="831384" y="5156721"/>
            <a:ext cx="2370513" cy="38100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13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C0ADBC12-1B0D-0558-3757-9E12AF06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1">
            <a:extLst>
              <a:ext uri="{FF2B5EF4-FFF2-40B4-BE49-F238E27FC236}">
                <a16:creationId xmlns:a16="http://schemas.microsoft.com/office/drawing/2014/main" id="{0A56903A-EC80-41A3-8303-92E13EE0A4F7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31">
            <a:extLst>
              <a:ext uri="{FF2B5EF4-FFF2-40B4-BE49-F238E27FC236}">
                <a16:creationId xmlns:a16="http://schemas.microsoft.com/office/drawing/2014/main" id="{2E63AA2D-0853-205D-FFF7-4A3A122A41FA}"/>
              </a:ext>
            </a:extLst>
          </p:cNvPr>
          <p:cNvGrpSpPr/>
          <p:nvPr/>
        </p:nvGrpSpPr>
        <p:grpSpPr>
          <a:xfrm rot="2881121">
            <a:off x="-10260207" y="-4363560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531" name="Google Shape;531;p31">
              <a:extLst>
                <a:ext uri="{FF2B5EF4-FFF2-40B4-BE49-F238E27FC236}">
                  <a16:creationId xmlns:a16="http://schemas.microsoft.com/office/drawing/2014/main" id="{6BD686A0-16A9-FE54-9E1E-26D5F80208AB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>
              <a:extLst>
                <a:ext uri="{FF2B5EF4-FFF2-40B4-BE49-F238E27FC236}">
                  <a16:creationId xmlns:a16="http://schemas.microsoft.com/office/drawing/2014/main" id="{857DC0E5-BA94-EA74-0D38-B8E945E6CA76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>
              <a:extLst>
                <a:ext uri="{FF2B5EF4-FFF2-40B4-BE49-F238E27FC236}">
                  <a16:creationId xmlns:a16="http://schemas.microsoft.com/office/drawing/2014/main" id="{65FB39E3-661A-D73B-D46A-33E91621E1AB}"/>
                </a:ext>
              </a:extLst>
            </p:cNvPr>
            <p:cNvSpPr/>
            <p:nvPr/>
          </p:nvSpPr>
          <p:spPr>
            <a:xfrm rot="-2881121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>
              <a:extLst>
                <a:ext uri="{FF2B5EF4-FFF2-40B4-BE49-F238E27FC236}">
                  <a16:creationId xmlns:a16="http://schemas.microsoft.com/office/drawing/2014/main" id="{62728B7F-88CB-00D0-9A8D-6B985B9DE098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>
              <a:extLst>
                <a:ext uri="{FF2B5EF4-FFF2-40B4-BE49-F238E27FC236}">
                  <a16:creationId xmlns:a16="http://schemas.microsoft.com/office/drawing/2014/main" id="{F0132187-3B1E-3554-F0FE-0CE13352D6C6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>
              <a:extLst>
                <a:ext uri="{FF2B5EF4-FFF2-40B4-BE49-F238E27FC236}">
                  <a16:creationId xmlns:a16="http://schemas.microsoft.com/office/drawing/2014/main" id="{B10A383D-9512-8E1A-99FC-5F9CC0DEB6F7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>
              <a:extLst>
                <a:ext uri="{FF2B5EF4-FFF2-40B4-BE49-F238E27FC236}">
                  <a16:creationId xmlns:a16="http://schemas.microsoft.com/office/drawing/2014/main" id="{7C7A442C-6160-8035-A6F9-1FC8C5F7A5D4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>
              <a:extLst>
                <a:ext uri="{FF2B5EF4-FFF2-40B4-BE49-F238E27FC236}">
                  <a16:creationId xmlns:a16="http://schemas.microsoft.com/office/drawing/2014/main" id="{52198C06-54F2-8A0D-DD65-250BBCDBEBE2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>
              <a:extLst>
                <a:ext uri="{FF2B5EF4-FFF2-40B4-BE49-F238E27FC236}">
                  <a16:creationId xmlns:a16="http://schemas.microsoft.com/office/drawing/2014/main" id="{2DACBB0C-B76D-9A53-527B-7535DCFAA1EB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1" name="Google Shape;541;p31">
            <a:extLst>
              <a:ext uri="{FF2B5EF4-FFF2-40B4-BE49-F238E27FC236}">
                <a16:creationId xmlns:a16="http://schemas.microsoft.com/office/drawing/2014/main" id="{9F85ED53-0E8A-AA1F-D1DA-0B55F8708AFD}"/>
              </a:ext>
            </a:extLst>
          </p:cNvPr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>
            <a:extLst>
              <a:ext uri="{FF2B5EF4-FFF2-40B4-BE49-F238E27FC236}">
                <a16:creationId xmlns:a16="http://schemas.microsoft.com/office/drawing/2014/main" id="{7530F614-3B09-F450-95F5-3184AA5E49EC}"/>
              </a:ext>
            </a:extLst>
          </p:cNvPr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>
            <a:extLst>
              <a:ext uri="{FF2B5EF4-FFF2-40B4-BE49-F238E27FC236}">
                <a16:creationId xmlns:a16="http://schemas.microsoft.com/office/drawing/2014/main" id="{E851AA70-1A31-8B77-9832-FC1AC68D8312}"/>
              </a:ext>
            </a:extLst>
          </p:cNvPr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0C855DBB-E4E1-FF55-EA9F-47C9A90DADF2}"/>
              </a:ext>
            </a:extLst>
          </p:cNvPr>
          <p:cNvSpPr txBox="1"/>
          <p:nvPr/>
        </p:nvSpPr>
        <p:spPr>
          <a:xfrm>
            <a:off x="500962" y="3096411"/>
            <a:ext cx="187403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144184-18FE-FB0C-234B-4A02CF65EF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90" y="899160"/>
            <a:ext cx="9545382" cy="4766447"/>
          </a:xfrm>
          <a:prstGeom prst="rect">
            <a:avLst/>
          </a:pr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3270366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6779A2A3-95D0-5740-FFF3-1C370BAC8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1">
            <a:extLst>
              <a:ext uri="{FF2B5EF4-FFF2-40B4-BE49-F238E27FC236}">
                <a16:creationId xmlns:a16="http://schemas.microsoft.com/office/drawing/2014/main" id="{736BBE6F-0A80-B7C7-349E-2A9E004C6632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31">
            <a:extLst>
              <a:ext uri="{FF2B5EF4-FFF2-40B4-BE49-F238E27FC236}">
                <a16:creationId xmlns:a16="http://schemas.microsoft.com/office/drawing/2014/main" id="{A0FB5BD5-B23E-EB67-E177-4E002E34E0FB}"/>
              </a:ext>
            </a:extLst>
          </p:cNvPr>
          <p:cNvGrpSpPr/>
          <p:nvPr/>
        </p:nvGrpSpPr>
        <p:grpSpPr>
          <a:xfrm rot="2881121">
            <a:off x="-8709364" y="-2829229"/>
            <a:ext cx="12505913" cy="12516455"/>
            <a:chOff x="-8717939" y="-2837803"/>
            <a:chExt cx="12505913" cy="12516455"/>
          </a:xfrm>
          <a:solidFill>
            <a:schemeClr val="accent6"/>
          </a:solidFill>
        </p:grpSpPr>
        <p:sp>
          <p:nvSpPr>
            <p:cNvPr id="531" name="Google Shape;531;p31">
              <a:extLst>
                <a:ext uri="{FF2B5EF4-FFF2-40B4-BE49-F238E27FC236}">
                  <a16:creationId xmlns:a16="http://schemas.microsoft.com/office/drawing/2014/main" id="{50233028-80BA-F07D-9428-FA3B4102137E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>
              <a:extLst>
                <a:ext uri="{FF2B5EF4-FFF2-40B4-BE49-F238E27FC236}">
                  <a16:creationId xmlns:a16="http://schemas.microsoft.com/office/drawing/2014/main" id="{D753F115-CB6E-DA75-55DD-B9A1CF35981D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>
              <a:extLst>
                <a:ext uri="{FF2B5EF4-FFF2-40B4-BE49-F238E27FC236}">
                  <a16:creationId xmlns:a16="http://schemas.microsoft.com/office/drawing/2014/main" id="{028AABB9-DE66-A8CC-44F4-41E87BE2126C}"/>
                </a:ext>
              </a:extLst>
            </p:cNvPr>
            <p:cNvSpPr/>
            <p:nvPr/>
          </p:nvSpPr>
          <p:spPr>
            <a:xfrm rot="18718879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chemeClr val="tx1"/>
                  </a:solidFill>
                </a:rPr>
                <a:t>8</a:t>
              </a:r>
              <a:endParaRPr sz="3200" dirty="0"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>
              <a:extLst>
                <a:ext uri="{FF2B5EF4-FFF2-40B4-BE49-F238E27FC236}">
                  <a16:creationId xmlns:a16="http://schemas.microsoft.com/office/drawing/2014/main" id="{C579F486-78E1-BAB4-52A5-52326480E0C5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>
              <a:extLst>
                <a:ext uri="{FF2B5EF4-FFF2-40B4-BE49-F238E27FC236}">
                  <a16:creationId xmlns:a16="http://schemas.microsoft.com/office/drawing/2014/main" id="{BCDA7306-852A-2C6D-E70B-B7185022C473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>
              <a:extLst>
                <a:ext uri="{FF2B5EF4-FFF2-40B4-BE49-F238E27FC236}">
                  <a16:creationId xmlns:a16="http://schemas.microsoft.com/office/drawing/2014/main" id="{A41A71EA-9D3F-6B68-74EC-AB1E392D6E66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>
              <a:extLst>
                <a:ext uri="{FF2B5EF4-FFF2-40B4-BE49-F238E27FC236}">
                  <a16:creationId xmlns:a16="http://schemas.microsoft.com/office/drawing/2014/main" id="{BC77CEA2-30BE-69F2-4ACA-E80097152F26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>
              <a:extLst>
                <a:ext uri="{FF2B5EF4-FFF2-40B4-BE49-F238E27FC236}">
                  <a16:creationId xmlns:a16="http://schemas.microsoft.com/office/drawing/2014/main" id="{DDE9F332-56F0-62A6-060D-121E6404C39A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>
              <a:extLst>
                <a:ext uri="{FF2B5EF4-FFF2-40B4-BE49-F238E27FC236}">
                  <a16:creationId xmlns:a16="http://schemas.microsoft.com/office/drawing/2014/main" id="{2BB249A3-B624-F356-653E-D7CFF265AA49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0" name="Google Shape;540;p31">
            <a:extLst>
              <a:ext uri="{FF2B5EF4-FFF2-40B4-BE49-F238E27FC236}">
                <a16:creationId xmlns:a16="http://schemas.microsoft.com/office/drawing/2014/main" id="{B6EC6C58-B139-D1B5-C898-E5981043E8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58240" y="2126996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b="1" dirty="0">
                <a:solidFill>
                  <a:schemeClr val="tx1"/>
                </a:solidFill>
              </a:rPr>
              <a:t>8. Land Request Marketplace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</a:rPr>
              <a:t>Users can submit custom land requests </a:t>
            </a:r>
          </a:p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</a:rPr>
              <a:t>when they cannot find a suitable listing.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41" name="Google Shape;541;p31">
            <a:extLst>
              <a:ext uri="{FF2B5EF4-FFF2-40B4-BE49-F238E27FC236}">
                <a16:creationId xmlns:a16="http://schemas.microsoft.com/office/drawing/2014/main" id="{224EDBFA-E290-E371-6D5F-E5E4833EA2B6}"/>
              </a:ext>
            </a:extLst>
          </p:cNvPr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>
            <a:extLst>
              <a:ext uri="{FF2B5EF4-FFF2-40B4-BE49-F238E27FC236}">
                <a16:creationId xmlns:a16="http://schemas.microsoft.com/office/drawing/2014/main" id="{B24DF329-88FA-AD4A-D0AF-33A6E6A7B213}"/>
              </a:ext>
            </a:extLst>
          </p:cNvPr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>
            <a:extLst>
              <a:ext uri="{FF2B5EF4-FFF2-40B4-BE49-F238E27FC236}">
                <a16:creationId xmlns:a16="http://schemas.microsoft.com/office/drawing/2014/main" id="{A2A18CBB-6D3B-0848-5F56-F2B74C844F6F}"/>
              </a:ext>
            </a:extLst>
          </p:cNvPr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ACC2EA8B-D417-9583-38EB-1F760F28D803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1763292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6600" b="1" dirty="0">
                <a:latin typeface="Arial"/>
                <a:ea typeface="Arial"/>
                <a:cs typeface="Arial"/>
                <a:sym typeface="Arial"/>
              </a:rPr>
              <a:t>Why Smart land marketplace?</a:t>
            </a:r>
            <a:endParaRPr sz="66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400" dirty="0"/>
              <a:t>Traditional land searching and selling methods are often inefficient, time-consuming, and lack transparency.</a:t>
            </a:r>
            <a:br>
              <a:rPr lang="en-US" sz="2400" dirty="0"/>
            </a:br>
            <a:r>
              <a:rPr lang="en-US" sz="2400" dirty="0"/>
              <a:t> Buyers struggle to find suitable lands, while sellers face difficulties reaching interested customers.</a:t>
            </a:r>
          </a:p>
          <a:p>
            <a:endParaRPr lang="en-US" sz="2400" dirty="0"/>
          </a:p>
          <a:p>
            <a:pPr marL="114300" indent="0">
              <a:buNone/>
            </a:pPr>
            <a:r>
              <a:rPr lang="en-US" sz="2400" dirty="0" err="1"/>
              <a:t>SmartLand</a:t>
            </a:r>
            <a:r>
              <a:rPr lang="en-US" sz="2400" dirty="0"/>
              <a:t> Marketplace addresses these challenges by providing:</a:t>
            </a:r>
          </a:p>
          <a:p>
            <a:pPr marL="342900">
              <a:spcBef>
                <a:spcPts val="0"/>
              </a:spcBef>
              <a:buSzPts val="2800"/>
            </a:pPr>
            <a:r>
              <a:rPr lang="en-US" sz="2400" dirty="0"/>
              <a:t> A centralized platform for land listings.</a:t>
            </a:r>
          </a:p>
          <a:p>
            <a:pPr marL="342900">
              <a:spcBef>
                <a:spcPts val="0"/>
              </a:spcBef>
              <a:buSzPts val="2800"/>
            </a:pPr>
            <a:r>
              <a:rPr lang="en-US" sz="2400" dirty="0"/>
              <a:t> Advanced filtering and search tools. </a:t>
            </a:r>
          </a:p>
          <a:p>
            <a:pPr marL="342900">
              <a:spcBef>
                <a:spcPts val="0"/>
              </a:spcBef>
              <a:buSzPts val="2800"/>
            </a:pPr>
            <a:r>
              <a:rPr lang="en-US" sz="2400" dirty="0"/>
              <a:t> Easy appointment scheduling and availability management.</a:t>
            </a:r>
          </a:p>
        </p:txBody>
      </p:sp>
      <p:sp>
        <p:nvSpPr>
          <p:cNvPr id="112" name="Google Shape;112;p4"/>
          <p:cNvSpPr/>
          <p:nvPr/>
        </p:nvSpPr>
        <p:spPr>
          <a:xfrm>
            <a:off x="-614856" y="5060731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1182413" y="5897801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8E7501BC-8DAC-4EF0-D963-104B7B43E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1">
            <a:extLst>
              <a:ext uri="{FF2B5EF4-FFF2-40B4-BE49-F238E27FC236}">
                <a16:creationId xmlns:a16="http://schemas.microsoft.com/office/drawing/2014/main" id="{BA2FA680-38E6-D64B-CAF5-93197CF31BE3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31">
            <a:extLst>
              <a:ext uri="{FF2B5EF4-FFF2-40B4-BE49-F238E27FC236}">
                <a16:creationId xmlns:a16="http://schemas.microsoft.com/office/drawing/2014/main" id="{864C3D8C-613C-186A-C235-1D614A4367A7}"/>
              </a:ext>
            </a:extLst>
          </p:cNvPr>
          <p:cNvGrpSpPr/>
          <p:nvPr/>
        </p:nvGrpSpPr>
        <p:grpSpPr>
          <a:xfrm rot="2881121">
            <a:off x="-8709364" y="-2829229"/>
            <a:ext cx="12505913" cy="12516455"/>
            <a:chOff x="-8717939" y="-2837803"/>
            <a:chExt cx="12505913" cy="12516455"/>
          </a:xfrm>
          <a:solidFill>
            <a:schemeClr val="accent6"/>
          </a:solidFill>
        </p:grpSpPr>
        <p:sp>
          <p:nvSpPr>
            <p:cNvPr id="531" name="Google Shape;531;p31">
              <a:extLst>
                <a:ext uri="{FF2B5EF4-FFF2-40B4-BE49-F238E27FC236}">
                  <a16:creationId xmlns:a16="http://schemas.microsoft.com/office/drawing/2014/main" id="{9AF91E76-9251-1D16-42A5-0B2C14E5AFFF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>
              <a:extLst>
                <a:ext uri="{FF2B5EF4-FFF2-40B4-BE49-F238E27FC236}">
                  <a16:creationId xmlns:a16="http://schemas.microsoft.com/office/drawing/2014/main" id="{A948D18F-2840-DDA3-171F-8A59A4D72BD1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>
              <a:extLst>
                <a:ext uri="{FF2B5EF4-FFF2-40B4-BE49-F238E27FC236}">
                  <a16:creationId xmlns:a16="http://schemas.microsoft.com/office/drawing/2014/main" id="{36D571BE-62EC-C001-EA66-0FF8274F9174}"/>
                </a:ext>
              </a:extLst>
            </p:cNvPr>
            <p:cNvSpPr/>
            <p:nvPr/>
          </p:nvSpPr>
          <p:spPr>
            <a:xfrm rot="18718879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chemeClr val="tx1"/>
                  </a:solidFill>
                </a:rPr>
                <a:t>10</a:t>
              </a:r>
              <a:endParaRPr sz="3200" dirty="0"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>
              <a:extLst>
                <a:ext uri="{FF2B5EF4-FFF2-40B4-BE49-F238E27FC236}">
                  <a16:creationId xmlns:a16="http://schemas.microsoft.com/office/drawing/2014/main" id="{C84C97D4-4D89-A814-3553-2B7D537B2A31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>
              <a:extLst>
                <a:ext uri="{FF2B5EF4-FFF2-40B4-BE49-F238E27FC236}">
                  <a16:creationId xmlns:a16="http://schemas.microsoft.com/office/drawing/2014/main" id="{E3D59586-7338-71F3-A3AD-7D79F4539B05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>
              <a:extLst>
                <a:ext uri="{FF2B5EF4-FFF2-40B4-BE49-F238E27FC236}">
                  <a16:creationId xmlns:a16="http://schemas.microsoft.com/office/drawing/2014/main" id="{BCF1B706-EF11-CE0D-3BC5-E9E264156F05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>
              <a:extLst>
                <a:ext uri="{FF2B5EF4-FFF2-40B4-BE49-F238E27FC236}">
                  <a16:creationId xmlns:a16="http://schemas.microsoft.com/office/drawing/2014/main" id="{1817A88B-19D5-31DE-865B-FF3C2ADBF660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>
              <a:extLst>
                <a:ext uri="{FF2B5EF4-FFF2-40B4-BE49-F238E27FC236}">
                  <a16:creationId xmlns:a16="http://schemas.microsoft.com/office/drawing/2014/main" id="{4C752C9A-427D-7744-37CA-CE4D3566D214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>
              <a:extLst>
                <a:ext uri="{FF2B5EF4-FFF2-40B4-BE49-F238E27FC236}">
                  <a16:creationId xmlns:a16="http://schemas.microsoft.com/office/drawing/2014/main" id="{8A0A26E2-B474-3BBB-FDBC-39FAB09B69AE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1" name="Google Shape;541;p31">
            <a:extLst>
              <a:ext uri="{FF2B5EF4-FFF2-40B4-BE49-F238E27FC236}">
                <a16:creationId xmlns:a16="http://schemas.microsoft.com/office/drawing/2014/main" id="{D745C14D-E558-3D4A-4C18-914CE94D513B}"/>
              </a:ext>
            </a:extLst>
          </p:cNvPr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>
            <a:extLst>
              <a:ext uri="{FF2B5EF4-FFF2-40B4-BE49-F238E27FC236}">
                <a16:creationId xmlns:a16="http://schemas.microsoft.com/office/drawing/2014/main" id="{BB615B95-C606-49CD-AD34-283B0C0C1DD7}"/>
              </a:ext>
            </a:extLst>
          </p:cNvPr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>
            <a:extLst>
              <a:ext uri="{FF2B5EF4-FFF2-40B4-BE49-F238E27FC236}">
                <a16:creationId xmlns:a16="http://schemas.microsoft.com/office/drawing/2014/main" id="{4D1BEE0A-9CB7-4AA0-2575-B667A872A494}"/>
              </a:ext>
            </a:extLst>
          </p:cNvPr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59535118-5D20-9817-F9FA-67B62DC89A7B}"/>
              </a:ext>
            </a:extLst>
          </p:cNvPr>
          <p:cNvSpPr txBox="1"/>
          <p:nvPr/>
        </p:nvSpPr>
        <p:spPr>
          <a:xfrm>
            <a:off x="500962" y="3096411"/>
            <a:ext cx="187403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551CA7-F29F-29A4-B6A7-6FEBE2099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962" y="530197"/>
            <a:ext cx="10793331" cy="5658640"/>
          </a:xfrm>
          <a:prstGeom prst="rect">
            <a:avLst/>
          </a:pr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1535237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A954952B-32E3-2B85-1D7D-1D4413B50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1">
            <a:extLst>
              <a:ext uri="{FF2B5EF4-FFF2-40B4-BE49-F238E27FC236}">
                <a16:creationId xmlns:a16="http://schemas.microsoft.com/office/drawing/2014/main" id="{ADA19904-B21A-77DE-CFE5-AB61F70B1248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31">
            <a:extLst>
              <a:ext uri="{FF2B5EF4-FFF2-40B4-BE49-F238E27FC236}">
                <a16:creationId xmlns:a16="http://schemas.microsoft.com/office/drawing/2014/main" id="{5F050D69-710D-D4C1-8F22-1796BA1C8443}"/>
              </a:ext>
            </a:extLst>
          </p:cNvPr>
          <p:cNvGrpSpPr/>
          <p:nvPr/>
        </p:nvGrpSpPr>
        <p:grpSpPr>
          <a:xfrm rot="2881121">
            <a:off x="-8709364" y="-2829229"/>
            <a:ext cx="12505913" cy="12516455"/>
            <a:chOff x="-8717939" y="-2837803"/>
            <a:chExt cx="12505913" cy="12516455"/>
          </a:xfrm>
          <a:solidFill>
            <a:schemeClr val="accent6"/>
          </a:solidFill>
        </p:grpSpPr>
        <p:sp>
          <p:nvSpPr>
            <p:cNvPr id="531" name="Google Shape;531;p31">
              <a:extLst>
                <a:ext uri="{FF2B5EF4-FFF2-40B4-BE49-F238E27FC236}">
                  <a16:creationId xmlns:a16="http://schemas.microsoft.com/office/drawing/2014/main" id="{B6CE7C7E-768B-5311-6ED2-3DB300F3BEA7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>
              <a:extLst>
                <a:ext uri="{FF2B5EF4-FFF2-40B4-BE49-F238E27FC236}">
                  <a16:creationId xmlns:a16="http://schemas.microsoft.com/office/drawing/2014/main" id="{204F3EE3-9FE6-C589-2CDD-D772524E8992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>
              <a:extLst>
                <a:ext uri="{FF2B5EF4-FFF2-40B4-BE49-F238E27FC236}">
                  <a16:creationId xmlns:a16="http://schemas.microsoft.com/office/drawing/2014/main" id="{FF9CAAD5-BE28-67CC-E39F-9827CFD7129E}"/>
                </a:ext>
              </a:extLst>
            </p:cNvPr>
            <p:cNvSpPr/>
            <p:nvPr/>
          </p:nvSpPr>
          <p:spPr>
            <a:xfrm rot="18718879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chemeClr val="tx1"/>
                  </a:solidFill>
                </a:rPr>
                <a:t>10</a:t>
              </a:r>
              <a:endParaRPr sz="3200" dirty="0"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>
              <a:extLst>
                <a:ext uri="{FF2B5EF4-FFF2-40B4-BE49-F238E27FC236}">
                  <a16:creationId xmlns:a16="http://schemas.microsoft.com/office/drawing/2014/main" id="{BED6DEAD-CDD2-B85F-8876-D01AEEEBE24C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>
              <a:extLst>
                <a:ext uri="{FF2B5EF4-FFF2-40B4-BE49-F238E27FC236}">
                  <a16:creationId xmlns:a16="http://schemas.microsoft.com/office/drawing/2014/main" id="{E93F56B0-AA78-8444-AE8C-FDBA8D5380BE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>
              <a:extLst>
                <a:ext uri="{FF2B5EF4-FFF2-40B4-BE49-F238E27FC236}">
                  <a16:creationId xmlns:a16="http://schemas.microsoft.com/office/drawing/2014/main" id="{688A034F-E797-908E-689B-DFA638AF9E9E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>
              <a:extLst>
                <a:ext uri="{FF2B5EF4-FFF2-40B4-BE49-F238E27FC236}">
                  <a16:creationId xmlns:a16="http://schemas.microsoft.com/office/drawing/2014/main" id="{A01182D7-BF32-1424-40EC-D4A4D79E9A31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>
              <a:extLst>
                <a:ext uri="{FF2B5EF4-FFF2-40B4-BE49-F238E27FC236}">
                  <a16:creationId xmlns:a16="http://schemas.microsoft.com/office/drawing/2014/main" id="{14AF35CC-4C1D-B6C8-05A0-0AFB0D44A648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>
              <a:extLst>
                <a:ext uri="{FF2B5EF4-FFF2-40B4-BE49-F238E27FC236}">
                  <a16:creationId xmlns:a16="http://schemas.microsoft.com/office/drawing/2014/main" id="{C482438D-A68F-6D54-FF46-D74089E69F1F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1" name="Google Shape;541;p31">
            <a:extLst>
              <a:ext uri="{FF2B5EF4-FFF2-40B4-BE49-F238E27FC236}">
                <a16:creationId xmlns:a16="http://schemas.microsoft.com/office/drawing/2014/main" id="{91A66420-30AD-5624-F8CD-30DB62FDD36D}"/>
              </a:ext>
            </a:extLst>
          </p:cNvPr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>
            <a:extLst>
              <a:ext uri="{FF2B5EF4-FFF2-40B4-BE49-F238E27FC236}">
                <a16:creationId xmlns:a16="http://schemas.microsoft.com/office/drawing/2014/main" id="{62270642-13B7-0E34-0016-1016787CDA14}"/>
              </a:ext>
            </a:extLst>
          </p:cNvPr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>
            <a:extLst>
              <a:ext uri="{FF2B5EF4-FFF2-40B4-BE49-F238E27FC236}">
                <a16:creationId xmlns:a16="http://schemas.microsoft.com/office/drawing/2014/main" id="{C9DE49D7-6860-E580-049E-D90C011E000C}"/>
              </a:ext>
            </a:extLst>
          </p:cNvPr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B9236117-4C00-5F19-F47D-BD3B5EF8840F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CD9418-2F88-36D6-C79E-E78EE7C5F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35" y="477406"/>
            <a:ext cx="9935962" cy="5792008"/>
          </a:xfrm>
          <a:prstGeom prst="rect">
            <a:avLst/>
          </a:pr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2930220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FED2440D-C089-BCCB-0D19-FF15515C9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1">
            <a:extLst>
              <a:ext uri="{FF2B5EF4-FFF2-40B4-BE49-F238E27FC236}">
                <a16:creationId xmlns:a16="http://schemas.microsoft.com/office/drawing/2014/main" id="{882D3579-8BEE-3F00-640A-0A753BCFEC01}"/>
              </a:ext>
            </a:extLst>
          </p:cNvPr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31">
            <a:extLst>
              <a:ext uri="{FF2B5EF4-FFF2-40B4-BE49-F238E27FC236}">
                <a16:creationId xmlns:a16="http://schemas.microsoft.com/office/drawing/2014/main" id="{FED8C6EC-37C2-8735-AF66-F17FFD31C32B}"/>
              </a:ext>
            </a:extLst>
          </p:cNvPr>
          <p:cNvGrpSpPr/>
          <p:nvPr/>
        </p:nvGrpSpPr>
        <p:grpSpPr>
          <a:xfrm rot="2881121">
            <a:off x="-8709364" y="-2829229"/>
            <a:ext cx="12505913" cy="12516455"/>
            <a:chOff x="-8717939" y="-2837803"/>
            <a:chExt cx="12505913" cy="12516455"/>
          </a:xfrm>
          <a:solidFill>
            <a:schemeClr val="accent6"/>
          </a:solidFill>
        </p:grpSpPr>
        <p:sp>
          <p:nvSpPr>
            <p:cNvPr id="531" name="Google Shape;531;p31">
              <a:extLst>
                <a:ext uri="{FF2B5EF4-FFF2-40B4-BE49-F238E27FC236}">
                  <a16:creationId xmlns:a16="http://schemas.microsoft.com/office/drawing/2014/main" id="{659987F3-4F97-5B6A-6C7B-EBF0B4FE303F}"/>
                </a:ext>
              </a:extLst>
            </p:cNvPr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>
              <a:extLst>
                <a:ext uri="{FF2B5EF4-FFF2-40B4-BE49-F238E27FC236}">
                  <a16:creationId xmlns:a16="http://schemas.microsoft.com/office/drawing/2014/main" id="{C471DCA5-90C1-A70C-FE87-1CFC4F22FE30}"/>
                </a:ext>
              </a:extLst>
            </p:cNvPr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3" name="Google Shape;533;p31">
              <a:extLst>
                <a:ext uri="{FF2B5EF4-FFF2-40B4-BE49-F238E27FC236}">
                  <a16:creationId xmlns:a16="http://schemas.microsoft.com/office/drawing/2014/main" id="{FD1E3444-DCBA-5513-4F2A-FA6B931C5EC2}"/>
                </a:ext>
              </a:extLst>
            </p:cNvPr>
            <p:cNvSpPr/>
            <p:nvPr/>
          </p:nvSpPr>
          <p:spPr>
            <a:xfrm rot="18718879">
              <a:off x="776999" y="-150483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chemeClr val="tx1"/>
                  </a:solidFill>
                </a:rPr>
                <a:t>10</a:t>
              </a:r>
              <a:endParaRPr sz="3200" dirty="0">
                <a:solidFill>
                  <a:schemeClr val="tx1"/>
                </a:solidFill>
              </a:endParaRPr>
            </a:p>
          </p:txBody>
        </p:sp>
        <p:sp>
          <p:nvSpPr>
            <p:cNvPr id="534" name="Google Shape;534;p31">
              <a:extLst>
                <a:ext uri="{FF2B5EF4-FFF2-40B4-BE49-F238E27FC236}">
                  <a16:creationId xmlns:a16="http://schemas.microsoft.com/office/drawing/2014/main" id="{29FAB7E9-F2D4-EF0C-EB3F-F963AF257127}"/>
                </a:ext>
              </a:extLst>
            </p:cNvPr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5" name="Google Shape;535;p31">
              <a:extLst>
                <a:ext uri="{FF2B5EF4-FFF2-40B4-BE49-F238E27FC236}">
                  <a16:creationId xmlns:a16="http://schemas.microsoft.com/office/drawing/2014/main" id="{C70330E5-0AFD-9E40-9CCC-40F166E0F78D}"/>
                </a:ext>
              </a:extLst>
            </p:cNvPr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36" name="Google Shape;536;p31">
              <a:extLst>
                <a:ext uri="{FF2B5EF4-FFF2-40B4-BE49-F238E27FC236}">
                  <a16:creationId xmlns:a16="http://schemas.microsoft.com/office/drawing/2014/main" id="{772A61FE-B8FF-8B7B-A595-571E015C7B30}"/>
                </a:ext>
              </a:extLst>
            </p:cNvPr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7" name="Google Shape;537;p31">
              <a:extLst>
                <a:ext uri="{FF2B5EF4-FFF2-40B4-BE49-F238E27FC236}">
                  <a16:creationId xmlns:a16="http://schemas.microsoft.com/office/drawing/2014/main" id="{6853C996-47FE-AD10-7595-910FA0785271}"/>
                </a:ext>
              </a:extLst>
            </p:cNvPr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8" name="Google Shape;538;p31">
              <a:extLst>
                <a:ext uri="{FF2B5EF4-FFF2-40B4-BE49-F238E27FC236}">
                  <a16:creationId xmlns:a16="http://schemas.microsoft.com/office/drawing/2014/main" id="{B93D10D7-0E86-C353-4E01-DBE4FFE60E71}"/>
                </a:ext>
              </a:extLst>
            </p:cNvPr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39" name="Google Shape;539;p31">
              <a:extLst>
                <a:ext uri="{FF2B5EF4-FFF2-40B4-BE49-F238E27FC236}">
                  <a16:creationId xmlns:a16="http://schemas.microsoft.com/office/drawing/2014/main" id="{186FC7C1-D7A7-2306-6226-A37AEF237767}"/>
                </a:ext>
              </a:extLst>
            </p:cNvPr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41" name="Google Shape;541;p31">
            <a:extLst>
              <a:ext uri="{FF2B5EF4-FFF2-40B4-BE49-F238E27FC236}">
                <a16:creationId xmlns:a16="http://schemas.microsoft.com/office/drawing/2014/main" id="{5A976D36-5AD0-D4C6-8F36-F8C1423EA8D9}"/>
              </a:ext>
            </a:extLst>
          </p:cNvPr>
          <p:cNvSpPr/>
          <p:nvPr/>
        </p:nvSpPr>
        <p:spPr>
          <a:xfrm>
            <a:off x="11293365" y="618883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1">
            <a:extLst>
              <a:ext uri="{FF2B5EF4-FFF2-40B4-BE49-F238E27FC236}">
                <a16:creationId xmlns:a16="http://schemas.microsoft.com/office/drawing/2014/main" id="{3D335CB4-C065-5667-0041-BA764D33C2AF}"/>
              </a:ext>
            </a:extLst>
          </p:cNvPr>
          <p:cNvSpPr/>
          <p:nvPr/>
        </p:nvSpPr>
        <p:spPr>
          <a:xfrm>
            <a:off x="10352683" y="618883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1">
            <a:extLst>
              <a:ext uri="{FF2B5EF4-FFF2-40B4-BE49-F238E27FC236}">
                <a16:creationId xmlns:a16="http://schemas.microsoft.com/office/drawing/2014/main" id="{9AC13EC6-9532-EAC0-613D-13D325197898}"/>
              </a:ext>
            </a:extLst>
          </p:cNvPr>
          <p:cNvSpPr/>
          <p:nvPr/>
        </p:nvSpPr>
        <p:spPr>
          <a:xfrm>
            <a:off x="11297640" y="530278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4B7758C4-E423-23DC-B2E2-90A276660D46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Normal User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FBEA24-1D12-8226-4EA1-670142779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171" y="940168"/>
            <a:ext cx="10640910" cy="5420481"/>
          </a:xfrm>
          <a:prstGeom prst="rect">
            <a:avLst/>
          </a:pr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1590382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7;p12">
            <a:extLst>
              <a:ext uri="{FF2B5EF4-FFF2-40B4-BE49-F238E27FC236}">
                <a16:creationId xmlns:a16="http://schemas.microsoft.com/office/drawing/2014/main" id="{FCF99FA6-CD4A-BFBD-24DC-E3D186C10E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/>
            <a:r>
              <a:rPr lang="en-US" sz="6600" b="1" dirty="0"/>
              <a:t>System Roles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" name="Google Shape;248;p12">
            <a:hlinkClick r:id="rId3" action="ppaction://hlinksldjump"/>
            <a:extLst>
              <a:ext uri="{FF2B5EF4-FFF2-40B4-BE49-F238E27FC236}">
                <a16:creationId xmlns:a16="http://schemas.microsoft.com/office/drawing/2014/main" id="{51109E35-0075-49BC-749A-6F7ADEF10DB8}"/>
              </a:ext>
            </a:extLst>
          </p:cNvPr>
          <p:cNvSpPr/>
          <p:nvPr/>
        </p:nvSpPr>
        <p:spPr>
          <a:xfrm>
            <a:off x="3436710" y="1690688"/>
            <a:ext cx="2658668" cy="2658662"/>
          </a:xfrm>
          <a:custGeom>
            <a:avLst/>
            <a:gdLst/>
            <a:ahLst/>
            <a:cxnLst/>
            <a:rect l="l" t="t" r="r" b="b"/>
            <a:pathLst>
              <a:path w="2658668" h="2658662" extrusionOk="0">
                <a:moveTo>
                  <a:pt x="0" y="1329331"/>
                </a:moveTo>
                <a:cubicBezTo>
                  <a:pt x="0" y="595162"/>
                  <a:pt x="595163" y="0"/>
                  <a:pt x="1329334" y="0"/>
                </a:cubicBezTo>
                <a:cubicBezTo>
                  <a:pt x="2063505" y="0"/>
                  <a:pt x="2658668" y="595162"/>
                  <a:pt x="2658668" y="1329331"/>
                </a:cubicBezTo>
                <a:cubicBezTo>
                  <a:pt x="2658668" y="2063500"/>
                  <a:pt x="2063505" y="2658662"/>
                  <a:pt x="1329334" y="2658662"/>
                </a:cubicBezTo>
                <a:cubicBezTo>
                  <a:pt x="595163" y="2658662"/>
                  <a:pt x="0" y="2063500"/>
                  <a:pt x="0" y="1329331"/>
                </a:cubicBezTo>
                <a:close/>
              </a:path>
            </a:pathLst>
          </a:custGeom>
          <a:solidFill>
            <a:schemeClr val="accent6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80775" tIns="480775" rIns="480775" bIns="480775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Normal User</a:t>
            </a:r>
            <a:endParaRPr sz="24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50;p12">
            <a:hlinkClick r:id="rId4" action="ppaction://hlinksldjump"/>
            <a:extLst>
              <a:ext uri="{FF2B5EF4-FFF2-40B4-BE49-F238E27FC236}">
                <a16:creationId xmlns:a16="http://schemas.microsoft.com/office/drawing/2014/main" id="{2E82B979-F3A3-4012-013C-4D610B0A0B20}"/>
              </a:ext>
            </a:extLst>
          </p:cNvPr>
          <p:cNvSpPr/>
          <p:nvPr/>
        </p:nvSpPr>
        <p:spPr>
          <a:xfrm>
            <a:off x="4566998" y="3669321"/>
            <a:ext cx="2658668" cy="2658662"/>
          </a:xfrm>
          <a:custGeom>
            <a:avLst/>
            <a:gdLst/>
            <a:ahLst/>
            <a:cxnLst/>
            <a:rect l="l" t="t" r="r" b="b"/>
            <a:pathLst>
              <a:path w="2658668" h="2658662" extrusionOk="0">
                <a:moveTo>
                  <a:pt x="0" y="1329331"/>
                </a:moveTo>
                <a:cubicBezTo>
                  <a:pt x="0" y="595162"/>
                  <a:pt x="595163" y="0"/>
                  <a:pt x="1329334" y="0"/>
                </a:cubicBezTo>
                <a:cubicBezTo>
                  <a:pt x="2063505" y="0"/>
                  <a:pt x="2658668" y="595162"/>
                  <a:pt x="2658668" y="1329331"/>
                </a:cubicBezTo>
                <a:cubicBezTo>
                  <a:pt x="2658668" y="2063500"/>
                  <a:pt x="2063505" y="2658662"/>
                  <a:pt x="1329334" y="2658662"/>
                </a:cubicBezTo>
                <a:cubicBezTo>
                  <a:pt x="595163" y="2658662"/>
                  <a:pt x="0" y="2063500"/>
                  <a:pt x="0" y="1329331"/>
                </a:cubicBezTo>
                <a:close/>
              </a:path>
            </a:pathLst>
          </a:custGeom>
          <a:solidFill>
            <a:schemeClr val="accent6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80775" tIns="480775" rIns="480775" bIns="480775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dirty="0">
                <a:solidFill>
                  <a:schemeClr val="tx1"/>
                </a:solidFill>
              </a:rPr>
              <a:t>Lawer</a:t>
            </a:r>
            <a:endParaRPr sz="24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52;p12">
            <a:hlinkClick r:id="rId5" action="ppaction://hlinksldjump"/>
            <a:extLst>
              <a:ext uri="{FF2B5EF4-FFF2-40B4-BE49-F238E27FC236}">
                <a16:creationId xmlns:a16="http://schemas.microsoft.com/office/drawing/2014/main" id="{F00C9A63-2802-04DF-1D43-0492A4274458}"/>
              </a:ext>
            </a:extLst>
          </p:cNvPr>
          <p:cNvSpPr/>
          <p:nvPr/>
        </p:nvSpPr>
        <p:spPr>
          <a:xfrm>
            <a:off x="5697286" y="1690688"/>
            <a:ext cx="2658668" cy="2658662"/>
          </a:xfrm>
          <a:custGeom>
            <a:avLst/>
            <a:gdLst/>
            <a:ahLst/>
            <a:cxnLst/>
            <a:rect l="l" t="t" r="r" b="b"/>
            <a:pathLst>
              <a:path w="2658668" h="2658662" extrusionOk="0">
                <a:moveTo>
                  <a:pt x="0" y="1329331"/>
                </a:moveTo>
                <a:cubicBezTo>
                  <a:pt x="0" y="595162"/>
                  <a:pt x="595163" y="0"/>
                  <a:pt x="1329334" y="0"/>
                </a:cubicBezTo>
                <a:cubicBezTo>
                  <a:pt x="2063505" y="0"/>
                  <a:pt x="2658668" y="595162"/>
                  <a:pt x="2658668" y="1329331"/>
                </a:cubicBezTo>
                <a:cubicBezTo>
                  <a:pt x="2658668" y="2063500"/>
                  <a:pt x="2063505" y="2658662"/>
                  <a:pt x="1329334" y="2658662"/>
                </a:cubicBezTo>
                <a:cubicBezTo>
                  <a:pt x="595163" y="2658662"/>
                  <a:pt x="0" y="2063500"/>
                  <a:pt x="0" y="1329331"/>
                </a:cubicBezTo>
                <a:close/>
              </a:path>
            </a:pathLst>
          </a:custGeom>
          <a:solidFill>
            <a:schemeClr val="accent6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80775" tIns="480775" rIns="480775" bIns="480775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ADMIN</a:t>
            </a:r>
            <a:endParaRPr sz="2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>
          <a:extLst>
            <a:ext uri="{FF2B5EF4-FFF2-40B4-BE49-F238E27FC236}">
              <a16:creationId xmlns:a16="http://schemas.microsoft.com/office/drawing/2014/main" id="{E26F2E92-F7FA-C676-8BA7-63861A65D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5">
            <a:extLst>
              <a:ext uri="{FF2B5EF4-FFF2-40B4-BE49-F238E27FC236}">
                <a16:creationId xmlns:a16="http://schemas.microsoft.com/office/drawing/2014/main" id="{FCD2966A-3A0D-03DE-FC44-583474D959A7}"/>
              </a:ext>
            </a:extLst>
          </p:cNvPr>
          <p:cNvSpPr/>
          <p:nvPr/>
        </p:nvSpPr>
        <p:spPr>
          <a:xfrm>
            <a:off x="314743" y="1690688"/>
            <a:ext cx="3118005" cy="2356018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1.User Management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Manage user accounts and permissions.</a:t>
            </a:r>
          </a:p>
        </p:txBody>
      </p:sp>
      <p:sp>
        <p:nvSpPr>
          <p:cNvPr id="282" name="Google Shape;282;p15">
            <a:extLst>
              <a:ext uri="{FF2B5EF4-FFF2-40B4-BE49-F238E27FC236}">
                <a16:creationId xmlns:a16="http://schemas.microsoft.com/office/drawing/2014/main" id="{66549A9E-3158-D6E9-DE0B-91EE670706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 dirty="0">
                <a:latin typeface="Arial"/>
                <a:ea typeface="Arial"/>
                <a:cs typeface="Arial"/>
                <a:sym typeface="Arial"/>
              </a:rPr>
              <a:t>Admin</a:t>
            </a:r>
            <a:endParaRPr dirty="0"/>
          </a:p>
        </p:txBody>
      </p:sp>
      <p:sp>
        <p:nvSpPr>
          <p:cNvPr id="283" name="Google Shape;283;p15">
            <a:extLst>
              <a:ext uri="{FF2B5EF4-FFF2-40B4-BE49-F238E27FC236}">
                <a16:creationId xmlns:a16="http://schemas.microsoft.com/office/drawing/2014/main" id="{CC690DD7-62B7-7597-71BF-25973E7CF028}"/>
              </a:ext>
            </a:extLst>
          </p:cNvPr>
          <p:cNvSpPr/>
          <p:nvPr/>
        </p:nvSpPr>
        <p:spPr>
          <a:xfrm>
            <a:off x="10079988" y="6056606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5">
            <a:extLst>
              <a:ext uri="{FF2B5EF4-FFF2-40B4-BE49-F238E27FC236}">
                <a16:creationId xmlns:a16="http://schemas.microsoft.com/office/drawing/2014/main" id="{65FAB235-F042-A8F1-92DE-260B53D511E3}"/>
              </a:ext>
            </a:extLst>
          </p:cNvPr>
          <p:cNvSpPr/>
          <p:nvPr/>
        </p:nvSpPr>
        <p:spPr>
          <a:xfrm>
            <a:off x="11877257" y="6014559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5">
            <a:extLst>
              <a:ext uri="{FF2B5EF4-FFF2-40B4-BE49-F238E27FC236}">
                <a16:creationId xmlns:a16="http://schemas.microsoft.com/office/drawing/2014/main" id="{2754E2AC-0E24-4E55-7F97-CA3276E719ED}"/>
              </a:ext>
            </a:extLst>
          </p:cNvPr>
          <p:cNvSpPr/>
          <p:nvPr/>
        </p:nvSpPr>
        <p:spPr>
          <a:xfrm>
            <a:off x="170899" y="-770574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13844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>
          <a:extLst>
            <a:ext uri="{FF2B5EF4-FFF2-40B4-BE49-F238E27FC236}">
              <a16:creationId xmlns:a16="http://schemas.microsoft.com/office/drawing/2014/main" id="{971BA935-204B-E8AD-8003-E0E48553B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5">
            <a:extLst>
              <a:ext uri="{FF2B5EF4-FFF2-40B4-BE49-F238E27FC236}">
                <a16:creationId xmlns:a16="http://schemas.microsoft.com/office/drawing/2014/main" id="{BC91DB09-182E-424D-A140-8549333D4862}"/>
              </a:ext>
            </a:extLst>
          </p:cNvPr>
          <p:cNvSpPr/>
          <p:nvPr/>
        </p:nvSpPr>
        <p:spPr>
          <a:xfrm>
            <a:off x="10079988" y="6056606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5">
            <a:extLst>
              <a:ext uri="{FF2B5EF4-FFF2-40B4-BE49-F238E27FC236}">
                <a16:creationId xmlns:a16="http://schemas.microsoft.com/office/drawing/2014/main" id="{A6730E45-554E-01CD-19A9-5F00F175D27B}"/>
              </a:ext>
            </a:extLst>
          </p:cNvPr>
          <p:cNvSpPr/>
          <p:nvPr/>
        </p:nvSpPr>
        <p:spPr>
          <a:xfrm>
            <a:off x="11877257" y="6014559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5">
            <a:extLst>
              <a:ext uri="{FF2B5EF4-FFF2-40B4-BE49-F238E27FC236}">
                <a16:creationId xmlns:a16="http://schemas.microsoft.com/office/drawing/2014/main" id="{D4478C5D-DD5F-B87B-0795-6556A92F06C2}"/>
              </a:ext>
            </a:extLst>
          </p:cNvPr>
          <p:cNvSpPr/>
          <p:nvPr/>
        </p:nvSpPr>
        <p:spPr>
          <a:xfrm>
            <a:off x="170899" y="-770574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CEF77E-82E2-0B0B-D396-8F3DB5D0F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29" y="750416"/>
            <a:ext cx="10091893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959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>
          <a:extLst>
            <a:ext uri="{FF2B5EF4-FFF2-40B4-BE49-F238E27FC236}">
              <a16:creationId xmlns:a16="http://schemas.microsoft.com/office/drawing/2014/main" id="{6CBCE1B0-4810-7DD5-9A21-44C561730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5">
            <a:extLst>
              <a:ext uri="{FF2B5EF4-FFF2-40B4-BE49-F238E27FC236}">
                <a16:creationId xmlns:a16="http://schemas.microsoft.com/office/drawing/2014/main" id="{04FD5505-A724-9AC2-6BCF-B2817A7246B4}"/>
              </a:ext>
            </a:extLst>
          </p:cNvPr>
          <p:cNvSpPr/>
          <p:nvPr/>
        </p:nvSpPr>
        <p:spPr>
          <a:xfrm>
            <a:off x="10079988" y="6056606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5">
            <a:extLst>
              <a:ext uri="{FF2B5EF4-FFF2-40B4-BE49-F238E27FC236}">
                <a16:creationId xmlns:a16="http://schemas.microsoft.com/office/drawing/2014/main" id="{C6A0513B-8882-AF70-D021-A38BAA487E20}"/>
              </a:ext>
            </a:extLst>
          </p:cNvPr>
          <p:cNvSpPr/>
          <p:nvPr/>
        </p:nvSpPr>
        <p:spPr>
          <a:xfrm>
            <a:off x="11877257" y="6014559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5">
            <a:extLst>
              <a:ext uri="{FF2B5EF4-FFF2-40B4-BE49-F238E27FC236}">
                <a16:creationId xmlns:a16="http://schemas.microsoft.com/office/drawing/2014/main" id="{24F1EC9C-A69E-7D72-CA3F-FB71BCFE8DD6}"/>
              </a:ext>
            </a:extLst>
          </p:cNvPr>
          <p:cNvSpPr/>
          <p:nvPr/>
        </p:nvSpPr>
        <p:spPr>
          <a:xfrm>
            <a:off x="170899" y="-770574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C63A48-4F19-4F74-9065-4BEA7A9F0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11" y="530211"/>
            <a:ext cx="10659963" cy="513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144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>
          <a:extLst>
            <a:ext uri="{FF2B5EF4-FFF2-40B4-BE49-F238E27FC236}">
              <a16:creationId xmlns:a16="http://schemas.microsoft.com/office/drawing/2014/main" id="{FC57DDE6-1724-F3FF-9117-19FD47DFF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5">
            <a:extLst>
              <a:ext uri="{FF2B5EF4-FFF2-40B4-BE49-F238E27FC236}">
                <a16:creationId xmlns:a16="http://schemas.microsoft.com/office/drawing/2014/main" id="{96B958D4-2951-D925-1B85-E36C0CA95246}"/>
              </a:ext>
            </a:extLst>
          </p:cNvPr>
          <p:cNvSpPr/>
          <p:nvPr/>
        </p:nvSpPr>
        <p:spPr>
          <a:xfrm>
            <a:off x="314743" y="1690688"/>
            <a:ext cx="3118005" cy="2356018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1.User Management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Manage user accounts and permissions.</a:t>
            </a:r>
          </a:p>
        </p:txBody>
      </p:sp>
      <p:sp>
        <p:nvSpPr>
          <p:cNvPr id="282" name="Google Shape;282;p15">
            <a:extLst>
              <a:ext uri="{FF2B5EF4-FFF2-40B4-BE49-F238E27FC236}">
                <a16:creationId xmlns:a16="http://schemas.microsoft.com/office/drawing/2014/main" id="{7CEB8E0F-85EC-45C4-080F-B1147D6CF9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 dirty="0">
                <a:latin typeface="Arial"/>
                <a:ea typeface="Arial"/>
                <a:cs typeface="Arial"/>
                <a:sym typeface="Arial"/>
              </a:rPr>
              <a:t>Admin</a:t>
            </a:r>
            <a:endParaRPr dirty="0"/>
          </a:p>
        </p:txBody>
      </p:sp>
      <p:sp>
        <p:nvSpPr>
          <p:cNvPr id="283" name="Google Shape;283;p15">
            <a:extLst>
              <a:ext uri="{FF2B5EF4-FFF2-40B4-BE49-F238E27FC236}">
                <a16:creationId xmlns:a16="http://schemas.microsoft.com/office/drawing/2014/main" id="{2453C0C3-67F1-8762-4CDF-B93C743FA15A}"/>
              </a:ext>
            </a:extLst>
          </p:cNvPr>
          <p:cNvSpPr/>
          <p:nvPr/>
        </p:nvSpPr>
        <p:spPr>
          <a:xfrm>
            <a:off x="10079988" y="6056606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5">
            <a:extLst>
              <a:ext uri="{FF2B5EF4-FFF2-40B4-BE49-F238E27FC236}">
                <a16:creationId xmlns:a16="http://schemas.microsoft.com/office/drawing/2014/main" id="{6CEE7629-24C7-D7B7-F99C-8EE5FA7C23F5}"/>
              </a:ext>
            </a:extLst>
          </p:cNvPr>
          <p:cNvSpPr/>
          <p:nvPr/>
        </p:nvSpPr>
        <p:spPr>
          <a:xfrm>
            <a:off x="11877257" y="6014559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5">
            <a:extLst>
              <a:ext uri="{FF2B5EF4-FFF2-40B4-BE49-F238E27FC236}">
                <a16:creationId xmlns:a16="http://schemas.microsoft.com/office/drawing/2014/main" id="{FE339573-F9E6-4133-0858-BDF36A118251}"/>
              </a:ext>
            </a:extLst>
          </p:cNvPr>
          <p:cNvSpPr/>
          <p:nvPr/>
        </p:nvSpPr>
        <p:spPr>
          <a:xfrm>
            <a:off x="170899" y="-770574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79;p15">
            <a:extLst>
              <a:ext uri="{FF2B5EF4-FFF2-40B4-BE49-F238E27FC236}">
                <a16:creationId xmlns:a16="http://schemas.microsoft.com/office/drawing/2014/main" id="{84960D09-A52C-8DB4-C664-10D2A9CD3689}"/>
              </a:ext>
            </a:extLst>
          </p:cNvPr>
          <p:cNvSpPr/>
          <p:nvPr/>
        </p:nvSpPr>
        <p:spPr>
          <a:xfrm>
            <a:off x="4055182" y="1690688"/>
            <a:ext cx="3118005" cy="2356018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2. Listing Moderation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Review, approve, reject, or remove property listings.</a:t>
            </a:r>
          </a:p>
        </p:txBody>
      </p:sp>
    </p:spTree>
    <p:extLst>
      <p:ext uri="{BB962C8B-B14F-4D97-AF65-F5344CB8AC3E}">
        <p14:creationId xmlns:p14="http://schemas.microsoft.com/office/powerpoint/2010/main" val="1597197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>
          <a:extLst>
            <a:ext uri="{FF2B5EF4-FFF2-40B4-BE49-F238E27FC236}">
              <a16:creationId xmlns:a16="http://schemas.microsoft.com/office/drawing/2014/main" id="{E162B899-3391-51A5-3DD3-57B24C991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5">
            <a:extLst>
              <a:ext uri="{FF2B5EF4-FFF2-40B4-BE49-F238E27FC236}">
                <a16:creationId xmlns:a16="http://schemas.microsoft.com/office/drawing/2014/main" id="{969F0A8E-920C-315A-6514-6ACA7A4E612F}"/>
              </a:ext>
            </a:extLst>
          </p:cNvPr>
          <p:cNvSpPr/>
          <p:nvPr/>
        </p:nvSpPr>
        <p:spPr>
          <a:xfrm>
            <a:off x="10079988" y="6056606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5">
            <a:extLst>
              <a:ext uri="{FF2B5EF4-FFF2-40B4-BE49-F238E27FC236}">
                <a16:creationId xmlns:a16="http://schemas.microsoft.com/office/drawing/2014/main" id="{CF86BAA6-1C99-13C8-0EA0-967E0996D443}"/>
              </a:ext>
            </a:extLst>
          </p:cNvPr>
          <p:cNvSpPr/>
          <p:nvPr/>
        </p:nvSpPr>
        <p:spPr>
          <a:xfrm>
            <a:off x="11877257" y="6014559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5">
            <a:extLst>
              <a:ext uri="{FF2B5EF4-FFF2-40B4-BE49-F238E27FC236}">
                <a16:creationId xmlns:a16="http://schemas.microsoft.com/office/drawing/2014/main" id="{E6BEAA31-E659-21F9-F1F5-5A28E345E993}"/>
              </a:ext>
            </a:extLst>
          </p:cNvPr>
          <p:cNvSpPr/>
          <p:nvPr/>
        </p:nvSpPr>
        <p:spPr>
          <a:xfrm>
            <a:off x="170899" y="-770574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83304A-390B-978D-8A92-EF031384C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08" y="718759"/>
            <a:ext cx="10631384" cy="542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538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>
          <a:extLst>
            <a:ext uri="{FF2B5EF4-FFF2-40B4-BE49-F238E27FC236}">
              <a16:creationId xmlns:a16="http://schemas.microsoft.com/office/drawing/2014/main" id="{C7CC2E16-B164-B523-5097-8DE388BF3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5">
            <a:extLst>
              <a:ext uri="{FF2B5EF4-FFF2-40B4-BE49-F238E27FC236}">
                <a16:creationId xmlns:a16="http://schemas.microsoft.com/office/drawing/2014/main" id="{1871B975-AE87-432E-AC1F-F72AA23AB005}"/>
              </a:ext>
            </a:extLst>
          </p:cNvPr>
          <p:cNvSpPr/>
          <p:nvPr/>
        </p:nvSpPr>
        <p:spPr>
          <a:xfrm>
            <a:off x="314743" y="1690688"/>
            <a:ext cx="3118005" cy="2356018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1.User Management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Manage user accounts and permissions.</a:t>
            </a:r>
          </a:p>
        </p:txBody>
      </p:sp>
      <p:sp>
        <p:nvSpPr>
          <p:cNvPr id="282" name="Google Shape;282;p15">
            <a:extLst>
              <a:ext uri="{FF2B5EF4-FFF2-40B4-BE49-F238E27FC236}">
                <a16:creationId xmlns:a16="http://schemas.microsoft.com/office/drawing/2014/main" id="{CDFA162A-6AB7-50B5-08D3-AA5838B2B9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 dirty="0">
                <a:latin typeface="Arial"/>
                <a:ea typeface="Arial"/>
                <a:cs typeface="Arial"/>
                <a:sym typeface="Arial"/>
              </a:rPr>
              <a:t>Admin</a:t>
            </a:r>
            <a:endParaRPr dirty="0"/>
          </a:p>
        </p:txBody>
      </p:sp>
      <p:sp>
        <p:nvSpPr>
          <p:cNvPr id="283" name="Google Shape;283;p15">
            <a:extLst>
              <a:ext uri="{FF2B5EF4-FFF2-40B4-BE49-F238E27FC236}">
                <a16:creationId xmlns:a16="http://schemas.microsoft.com/office/drawing/2014/main" id="{684434A7-3B72-4415-3EDB-C21CEEFB6561}"/>
              </a:ext>
            </a:extLst>
          </p:cNvPr>
          <p:cNvSpPr/>
          <p:nvPr/>
        </p:nvSpPr>
        <p:spPr>
          <a:xfrm>
            <a:off x="10079988" y="6056606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5">
            <a:extLst>
              <a:ext uri="{FF2B5EF4-FFF2-40B4-BE49-F238E27FC236}">
                <a16:creationId xmlns:a16="http://schemas.microsoft.com/office/drawing/2014/main" id="{C1275BD3-5FFD-8E86-1109-5F2D95AF5AA2}"/>
              </a:ext>
            </a:extLst>
          </p:cNvPr>
          <p:cNvSpPr/>
          <p:nvPr/>
        </p:nvSpPr>
        <p:spPr>
          <a:xfrm>
            <a:off x="11877257" y="6014559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5">
            <a:extLst>
              <a:ext uri="{FF2B5EF4-FFF2-40B4-BE49-F238E27FC236}">
                <a16:creationId xmlns:a16="http://schemas.microsoft.com/office/drawing/2014/main" id="{F7913A4A-BFF4-C8FE-BD34-8633EC4E2120}"/>
              </a:ext>
            </a:extLst>
          </p:cNvPr>
          <p:cNvSpPr/>
          <p:nvPr/>
        </p:nvSpPr>
        <p:spPr>
          <a:xfrm>
            <a:off x="170899" y="-770574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79;p15">
            <a:extLst>
              <a:ext uri="{FF2B5EF4-FFF2-40B4-BE49-F238E27FC236}">
                <a16:creationId xmlns:a16="http://schemas.microsoft.com/office/drawing/2014/main" id="{766110DA-FEE5-0893-3D2F-07918471C304}"/>
              </a:ext>
            </a:extLst>
          </p:cNvPr>
          <p:cNvSpPr/>
          <p:nvPr/>
        </p:nvSpPr>
        <p:spPr>
          <a:xfrm>
            <a:off x="4055182" y="1690688"/>
            <a:ext cx="3118005" cy="2356018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2. Listing Moderation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Review, approve, reject, or remove property listings.</a:t>
            </a:r>
          </a:p>
        </p:txBody>
      </p:sp>
      <p:sp>
        <p:nvSpPr>
          <p:cNvPr id="3" name="Google Shape;279;p15">
            <a:extLst>
              <a:ext uri="{FF2B5EF4-FFF2-40B4-BE49-F238E27FC236}">
                <a16:creationId xmlns:a16="http://schemas.microsoft.com/office/drawing/2014/main" id="{B44B75EA-89A0-A6E4-345E-4C81A8A84DC2}"/>
              </a:ext>
            </a:extLst>
          </p:cNvPr>
          <p:cNvSpPr/>
          <p:nvPr/>
        </p:nvSpPr>
        <p:spPr>
          <a:xfrm>
            <a:off x="7704491" y="1690688"/>
            <a:ext cx="3118005" cy="2356018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3. Admin land listing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Land for sale advertised with a label indicating it is certified by the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29432394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6600" b="1">
                <a:latin typeface="Arial"/>
                <a:ea typeface="Arial"/>
                <a:cs typeface="Arial"/>
                <a:sym typeface="Arial"/>
              </a:rPr>
              <a:t>Objectives</a:t>
            </a:r>
            <a:endParaRPr sz="66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"/>
          <p:cNvSpPr txBox="1">
            <a:spLocks noGrp="1"/>
          </p:cNvSpPr>
          <p:nvPr>
            <p:ph type="body" idx="1"/>
          </p:nvPr>
        </p:nvSpPr>
        <p:spPr>
          <a:xfrm>
            <a:off x="838200" y="1772808"/>
            <a:ext cx="10515600" cy="498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The specific objectives of the project include:</a:t>
            </a:r>
            <a:endParaRPr dirty="0"/>
          </a:p>
        </p:txBody>
      </p:sp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7840" y="5395960"/>
            <a:ext cx="18000" cy="1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/>
          <p:nvPr/>
        </p:nvSpPr>
        <p:spPr>
          <a:xfrm>
            <a:off x="1393649" y="2510600"/>
            <a:ext cx="371763" cy="1674960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"/>
          <p:cNvSpPr txBox="1"/>
          <p:nvPr/>
        </p:nvSpPr>
        <p:spPr>
          <a:xfrm>
            <a:off x="490543" y="2412911"/>
            <a:ext cx="469341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dirty="0">
                <a:solidFill>
                  <a:schemeClr val="accent6"/>
                </a:solidFill>
              </a:rPr>
              <a:t>1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6814279" y="2510600"/>
            <a:ext cx="469699" cy="1674960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6"/>
          <p:cNvSpPr txBox="1"/>
          <p:nvPr/>
        </p:nvSpPr>
        <p:spPr>
          <a:xfrm>
            <a:off x="5996173" y="2412910"/>
            <a:ext cx="469700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6"/>
          <p:cNvSpPr/>
          <p:nvPr/>
        </p:nvSpPr>
        <p:spPr>
          <a:xfrm>
            <a:off x="1378660" y="4667021"/>
            <a:ext cx="371763" cy="1674960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accent6">
                  <a:lumMod val="60000"/>
                  <a:lumOff val="4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"/>
          <p:cNvSpPr txBox="1"/>
          <p:nvPr/>
        </p:nvSpPr>
        <p:spPr>
          <a:xfrm>
            <a:off x="490543" y="4584900"/>
            <a:ext cx="1365800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lang="en-US"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6814280" y="4667021"/>
            <a:ext cx="432260" cy="1674960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6"/>
          <p:cNvSpPr txBox="1"/>
          <p:nvPr/>
        </p:nvSpPr>
        <p:spPr>
          <a:xfrm>
            <a:off x="5880763" y="4584899"/>
            <a:ext cx="1365800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dirty="0">
                <a:solidFill>
                  <a:schemeClr val="accent6"/>
                </a:solidFill>
              </a:rPr>
              <a:t>4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"/>
          <p:cNvSpPr/>
          <p:nvPr/>
        </p:nvSpPr>
        <p:spPr>
          <a:xfrm>
            <a:off x="-173420" y="-61140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6"/>
          <p:cNvSpPr/>
          <p:nvPr/>
        </p:nvSpPr>
        <p:spPr>
          <a:xfrm>
            <a:off x="1848360" y="-423544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6"/>
          <p:cNvSpPr/>
          <p:nvPr/>
        </p:nvSpPr>
        <p:spPr>
          <a:xfrm>
            <a:off x="1623849" y="69542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26;p10">
            <a:extLst>
              <a:ext uri="{FF2B5EF4-FFF2-40B4-BE49-F238E27FC236}">
                <a16:creationId xmlns:a16="http://schemas.microsoft.com/office/drawing/2014/main" id="{B76C62B6-3824-B911-2709-29A475E572A8}"/>
              </a:ext>
            </a:extLst>
          </p:cNvPr>
          <p:cNvSpPr txBox="1"/>
          <p:nvPr/>
        </p:nvSpPr>
        <p:spPr>
          <a:xfrm>
            <a:off x="1623849" y="2747915"/>
            <a:ext cx="4539521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enable users to browse apartment listings and access detailed information, including images, and descriptive content.</a:t>
            </a: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06;p9">
            <a:extLst>
              <a:ext uri="{FF2B5EF4-FFF2-40B4-BE49-F238E27FC236}">
                <a16:creationId xmlns:a16="http://schemas.microsoft.com/office/drawing/2014/main" id="{EE14B9F1-076B-71C0-9F17-E2F9E7E90487}"/>
              </a:ext>
            </a:extLst>
          </p:cNvPr>
          <p:cNvSpPr txBox="1"/>
          <p:nvPr/>
        </p:nvSpPr>
        <p:spPr>
          <a:xfrm>
            <a:off x="1568800" y="5042836"/>
            <a:ext cx="439020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enhance transparency </a:t>
            </a:r>
            <a:b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and build trust in student </a:t>
            </a:r>
            <a:b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housing information.</a:t>
            </a:r>
            <a:endParaRPr dirty="0"/>
          </a:p>
        </p:txBody>
      </p:sp>
      <p:sp>
        <p:nvSpPr>
          <p:cNvPr id="4" name="Google Shape;229;p10">
            <a:extLst>
              <a:ext uri="{FF2B5EF4-FFF2-40B4-BE49-F238E27FC236}">
                <a16:creationId xmlns:a16="http://schemas.microsoft.com/office/drawing/2014/main" id="{D15C7D52-9FBC-ECBE-00B2-0D0DC7328C69}"/>
              </a:ext>
            </a:extLst>
          </p:cNvPr>
          <p:cNvSpPr txBox="1"/>
          <p:nvPr/>
        </p:nvSpPr>
        <p:spPr>
          <a:xfrm>
            <a:off x="5860826" y="5069740"/>
            <a:ext cx="659021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provide students with a centralized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Platform for searching and </a:t>
            </a:r>
            <a:b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comparing apartments near campus.</a:t>
            </a:r>
            <a:endParaRPr dirty="0"/>
          </a:p>
        </p:txBody>
      </p:sp>
      <p:sp>
        <p:nvSpPr>
          <p:cNvPr id="5" name="Google Shape;183;p8">
            <a:extLst>
              <a:ext uri="{FF2B5EF4-FFF2-40B4-BE49-F238E27FC236}">
                <a16:creationId xmlns:a16="http://schemas.microsoft.com/office/drawing/2014/main" id="{E7507617-EE04-7F93-A643-60BB775FE908}"/>
              </a:ext>
            </a:extLst>
          </p:cNvPr>
          <p:cNvSpPr txBox="1"/>
          <p:nvPr/>
        </p:nvSpPr>
        <p:spPr>
          <a:xfrm>
            <a:off x="6767321" y="2736633"/>
            <a:ext cx="651183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ensure that all apartment listings </a:t>
            </a:r>
            <a:b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are relevant, accurate, and tailored to</a:t>
            </a:r>
            <a:b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student needs.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>
          <a:extLst>
            <a:ext uri="{FF2B5EF4-FFF2-40B4-BE49-F238E27FC236}">
              <a16:creationId xmlns:a16="http://schemas.microsoft.com/office/drawing/2014/main" id="{082B975B-8E47-5CD5-F10B-B0689F962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5">
            <a:extLst>
              <a:ext uri="{FF2B5EF4-FFF2-40B4-BE49-F238E27FC236}">
                <a16:creationId xmlns:a16="http://schemas.microsoft.com/office/drawing/2014/main" id="{19BEA9EC-22D3-9933-E6E3-6A5577E1AA2D}"/>
              </a:ext>
            </a:extLst>
          </p:cNvPr>
          <p:cNvSpPr/>
          <p:nvPr/>
        </p:nvSpPr>
        <p:spPr>
          <a:xfrm>
            <a:off x="10079988" y="6056606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5">
            <a:extLst>
              <a:ext uri="{FF2B5EF4-FFF2-40B4-BE49-F238E27FC236}">
                <a16:creationId xmlns:a16="http://schemas.microsoft.com/office/drawing/2014/main" id="{0832785C-4F65-C04E-EBBE-A6985F9CDB5B}"/>
              </a:ext>
            </a:extLst>
          </p:cNvPr>
          <p:cNvSpPr/>
          <p:nvPr/>
        </p:nvSpPr>
        <p:spPr>
          <a:xfrm>
            <a:off x="11877257" y="6014559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5">
            <a:extLst>
              <a:ext uri="{FF2B5EF4-FFF2-40B4-BE49-F238E27FC236}">
                <a16:creationId xmlns:a16="http://schemas.microsoft.com/office/drawing/2014/main" id="{33E68139-EB78-1CA4-78F1-591A2C64D262}"/>
              </a:ext>
            </a:extLst>
          </p:cNvPr>
          <p:cNvSpPr/>
          <p:nvPr/>
        </p:nvSpPr>
        <p:spPr>
          <a:xfrm>
            <a:off x="170899" y="-770574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D3B515-5307-257E-89D0-02D56B66F4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15" y="688218"/>
            <a:ext cx="9613441" cy="459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12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>
          <a:extLst>
            <a:ext uri="{FF2B5EF4-FFF2-40B4-BE49-F238E27FC236}">
              <a16:creationId xmlns:a16="http://schemas.microsoft.com/office/drawing/2014/main" id="{ED22EBF2-EC9C-9B42-E417-1C24A28AF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5">
            <a:extLst>
              <a:ext uri="{FF2B5EF4-FFF2-40B4-BE49-F238E27FC236}">
                <a16:creationId xmlns:a16="http://schemas.microsoft.com/office/drawing/2014/main" id="{0BA6CF3F-6B00-902D-75B2-42769886EEE4}"/>
              </a:ext>
            </a:extLst>
          </p:cNvPr>
          <p:cNvSpPr/>
          <p:nvPr/>
        </p:nvSpPr>
        <p:spPr>
          <a:xfrm>
            <a:off x="314743" y="1690688"/>
            <a:ext cx="3118005" cy="2356018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1.User Management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Manage user accounts and permissions.</a:t>
            </a:r>
          </a:p>
        </p:txBody>
      </p:sp>
      <p:sp>
        <p:nvSpPr>
          <p:cNvPr id="282" name="Google Shape;282;p15">
            <a:extLst>
              <a:ext uri="{FF2B5EF4-FFF2-40B4-BE49-F238E27FC236}">
                <a16:creationId xmlns:a16="http://schemas.microsoft.com/office/drawing/2014/main" id="{F6184D6D-F7AE-0630-5013-D5F5EE6B3B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 dirty="0">
                <a:latin typeface="Arial"/>
                <a:ea typeface="Arial"/>
                <a:cs typeface="Arial"/>
                <a:sym typeface="Arial"/>
              </a:rPr>
              <a:t>Admin</a:t>
            </a:r>
            <a:endParaRPr dirty="0"/>
          </a:p>
        </p:txBody>
      </p:sp>
      <p:sp>
        <p:nvSpPr>
          <p:cNvPr id="283" name="Google Shape;283;p15">
            <a:extLst>
              <a:ext uri="{FF2B5EF4-FFF2-40B4-BE49-F238E27FC236}">
                <a16:creationId xmlns:a16="http://schemas.microsoft.com/office/drawing/2014/main" id="{E21191AE-F6C0-51CF-4114-B51AFD87B6EA}"/>
              </a:ext>
            </a:extLst>
          </p:cNvPr>
          <p:cNvSpPr/>
          <p:nvPr/>
        </p:nvSpPr>
        <p:spPr>
          <a:xfrm>
            <a:off x="10079988" y="6056606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5">
            <a:extLst>
              <a:ext uri="{FF2B5EF4-FFF2-40B4-BE49-F238E27FC236}">
                <a16:creationId xmlns:a16="http://schemas.microsoft.com/office/drawing/2014/main" id="{CE6C45ED-05C0-0C87-41B9-1157F540D3BB}"/>
              </a:ext>
            </a:extLst>
          </p:cNvPr>
          <p:cNvSpPr/>
          <p:nvPr/>
        </p:nvSpPr>
        <p:spPr>
          <a:xfrm>
            <a:off x="11877257" y="6014559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5">
            <a:extLst>
              <a:ext uri="{FF2B5EF4-FFF2-40B4-BE49-F238E27FC236}">
                <a16:creationId xmlns:a16="http://schemas.microsoft.com/office/drawing/2014/main" id="{ADE44A83-CB59-3A9D-B788-1F1834C32498}"/>
              </a:ext>
            </a:extLst>
          </p:cNvPr>
          <p:cNvSpPr/>
          <p:nvPr/>
        </p:nvSpPr>
        <p:spPr>
          <a:xfrm>
            <a:off x="170899" y="-770574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79;p15">
            <a:extLst>
              <a:ext uri="{FF2B5EF4-FFF2-40B4-BE49-F238E27FC236}">
                <a16:creationId xmlns:a16="http://schemas.microsoft.com/office/drawing/2014/main" id="{3E6AA641-5280-FC3B-FCC6-49AF8EF9A685}"/>
              </a:ext>
            </a:extLst>
          </p:cNvPr>
          <p:cNvSpPr/>
          <p:nvPr/>
        </p:nvSpPr>
        <p:spPr>
          <a:xfrm>
            <a:off x="4055182" y="1690688"/>
            <a:ext cx="3118005" cy="2356018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2. Listing Moderation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Review, approve, reject, or remove property listings.</a:t>
            </a:r>
          </a:p>
        </p:txBody>
      </p:sp>
      <p:sp>
        <p:nvSpPr>
          <p:cNvPr id="3" name="Google Shape;279;p15">
            <a:extLst>
              <a:ext uri="{FF2B5EF4-FFF2-40B4-BE49-F238E27FC236}">
                <a16:creationId xmlns:a16="http://schemas.microsoft.com/office/drawing/2014/main" id="{21B02E58-C854-6668-54BA-59A1E2F8C5C0}"/>
              </a:ext>
            </a:extLst>
          </p:cNvPr>
          <p:cNvSpPr/>
          <p:nvPr/>
        </p:nvSpPr>
        <p:spPr>
          <a:xfrm>
            <a:off x="7704491" y="1690688"/>
            <a:ext cx="3118005" cy="2356018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3. Admin land listing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Land for sale advertised with a label indicating it is certified by the </a:t>
            </a:r>
            <a:r>
              <a:rPr lang="en-US" sz="1800" dirty="0" err="1">
                <a:solidFill>
                  <a:schemeClr val="tx1"/>
                </a:solidFill>
              </a:rPr>
              <a:t>administratin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Google Shape;279;p15">
            <a:extLst>
              <a:ext uri="{FF2B5EF4-FFF2-40B4-BE49-F238E27FC236}">
                <a16:creationId xmlns:a16="http://schemas.microsoft.com/office/drawing/2014/main" id="{D961BE50-1243-7572-E47B-A5D2720A25A7}"/>
              </a:ext>
            </a:extLst>
          </p:cNvPr>
          <p:cNvSpPr/>
          <p:nvPr/>
        </p:nvSpPr>
        <p:spPr>
          <a:xfrm>
            <a:off x="314743" y="4568736"/>
            <a:ext cx="3118005" cy="2356018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4. Platform Monitoring</a:t>
            </a:r>
          </a:p>
          <a:p>
            <a:r>
              <a:rPr lang="en-US" sz="1800" dirty="0">
                <a:solidFill>
                  <a:schemeClr val="tx1"/>
                </a:solidFill>
              </a:rPr>
              <a:t>Track platform activity, statistics and performance.</a:t>
            </a:r>
          </a:p>
        </p:txBody>
      </p:sp>
    </p:spTree>
    <p:extLst>
      <p:ext uri="{BB962C8B-B14F-4D97-AF65-F5344CB8AC3E}">
        <p14:creationId xmlns:p14="http://schemas.microsoft.com/office/powerpoint/2010/main" val="2505226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>
          <a:extLst>
            <a:ext uri="{FF2B5EF4-FFF2-40B4-BE49-F238E27FC236}">
              <a16:creationId xmlns:a16="http://schemas.microsoft.com/office/drawing/2014/main" id="{0B39F794-E9FB-581C-937C-17386FFE4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5">
            <a:extLst>
              <a:ext uri="{FF2B5EF4-FFF2-40B4-BE49-F238E27FC236}">
                <a16:creationId xmlns:a16="http://schemas.microsoft.com/office/drawing/2014/main" id="{5D902367-9565-6198-A793-37976E2DC7A4}"/>
              </a:ext>
            </a:extLst>
          </p:cNvPr>
          <p:cNvSpPr/>
          <p:nvPr/>
        </p:nvSpPr>
        <p:spPr>
          <a:xfrm>
            <a:off x="10079988" y="6056606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5">
            <a:extLst>
              <a:ext uri="{FF2B5EF4-FFF2-40B4-BE49-F238E27FC236}">
                <a16:creationId xmlns:a16="http://schemas.microsoft.com/office/drawing/2014/main" id="{255318B4-5977-01EC-86AB-9CB25DFB2252}"/>
              </a:ext>
            </a:extLst>
          </p:cNvPr>
          <p:cNvSpPr/>
          <p:nvPr/>
        </p:nvSpPr>
        <p:spPr>
          <a:xfrm>
            <a:off x="11877257" y="6014559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5">
            <a:extLst>
              <a:ext uri="{FF2B5EF4-FFF2-40B4-BE49-F238E27FC236}">
                <a16:creationId xmlns:a16="http://schemas.microsoft.com/office/drawing/2014/main" id="{B35D9BEB-866B-7D9F-12D0-645EBD0DBDC8}"/>
              </a:ext>
            </a:extLst>
          </p:cNvPr>
          <p:cNvSpPr/>
          <p:nvPr/>
        </p:nvSpPr>
        <p:spPr>
          <a:xfrm>
            <a:off x="170899" y="-770574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49733A-5487-0EF8-0ECD-524DDD791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257" y="885469"/>
            <a:ext cx="8192043" cy="536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238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>
          <a:extLst>
            <a:ext uri="{FF2B5EF4-FFF2-40B4-BE49-F238E27FC236}">
              <a16:creationId xmlns:a16="http://schemas.microsoft.com/office/drawing/2014/main" id="{6D78206E-C74A-1E06-D92E-E503A0240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5">
            <a:extLst>
              <a:ext uri="{FF2B5EF4-FFF2-40B4-BE49-F238E27FC236}">
                <a16:creationId xmlns:a16="http://schemas.microsoft.com/office/drawing/2014/main" id="{99A9CD47-C559-4E3E-BBB1-CD3E342A2021}"/>
              </a:ext>
            </a:extLst>
          </p:cNvPr>
          <p:cNvSpPr/>
          <p:nvPr/>
        </p:nvSpPr>
        <p:spPr>
          <a:xfrm>
            <a:off x="10079988" y="6056606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5">
            <a:extLst>
              <a:ext uri="{FF2B5EF4-FFF2-40B4-BE49-F238E27FC236}">
                <a16:creationId xmlns:a16="http://schemas.microsoft.com/office/drawing/2014/main" id="{C8465A20-E395-03F0-21EC-B8172FFFF26E}"/>
              </a:ext>
            </a:extLst>
          </p:cNvPr>
          <p:cNvSpPr/>
          <p:nvPr/>
        </p:nvSpPr>
        <p:spPr>
          <a:xfrm>
            <a:off x="11877257" y="6014559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5">
            <a:extLst>
              <a:ext uri="{FF2B5EF4-FFF2-40B4-BE49-F238E27FC236}">
                <a16:creationId xmlns:a16="http://schemas.microsoft.com/office/drawing/2014/main" id="{4B3F3C62-8196-6911-9BB5-A5243492FCCD}"/>
              </a:ext>
            </a:extLst>
          </p:cNvPr>
          <p:cNvSpPr/>
          <p:nvPr/>
        </p:nvSpPr>
        <p:spPr>
          <a:xfrm>
            <a:off x="170899" y="-770574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2A1A4C-CDBD-E2FF-D8FC-846E913766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303" y="710902"/>
            <a:ext cx="9410664" cy="455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482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>
          <a:extLst>
            <a:ext uri="{FF2B5EF4-FFF2-40B4-BE49-F238E27FC236}">
              <a16:creationId xmlns:a16="http://schemas.microsoft.com/office/drawing/2014/main" id="{6CD068D9-B502-AAEF-1AA9-E85666299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5">
            <a:extLst>
              <a:ext uri="{FF2B5EF4-FFF2-40B4-BE49-F238E27FC236}">
                <a16:creationId xmlns:a16="http://schemas.microsoft.com/office/drawing/2014/main" id="{085BF8CF-3BFB-93FF-38FB-0DD2B8C0FD79}"/>
              </a:ext>
            </a:extLst>
          </p:cNvPr>
          <p:cNvSpPr/>
          <p:nvPr/>
        </p:nvSpPr>
        <p:spPr>
          <a:xfrm>
            <a:off x="10079988" y="6056606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5">
            <a:extLst>
              <a:ext uri="{FF2B5EF4-FFF2-40B4-BE49-F238E27FC236}">
                <a16:creationId xmlns:a16="http://schemas.microsoft.com/office/drawing/2014/main" id="{518106D6-D968-6669-9B0A-8E345C6E22B3}"/>
              </a:ext>
            </a:extLst>
          </p:cNvPr>
          <p:cNvSpPr/>
          <p:nvPr/>
        </p:nvSpPr>
        <p:spPr>
          <a:xfrm>
            <a:off x="11877257" y="6014559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5">
            <a:extLst>
              <a:ext uri="{FF2B5EF4-FFF2-40B4-BE49-F238E27FC236}">
                <a16:creationId xmlns:a16="http://schemas.microsoft.com/office/drawing/2014/main" id="{5184943F-9777-7813-7457-287C045FEE5F}"/>
              </a:ext>
            </a:extLst>
          </p:cNvPr>
          <p:cNvSpPr/>
          <p:nvPr/>
        </p:nvSpPr>
        <p:spPr>
          <a:xfrm>
            <a:off x="170899" y="-770574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87FE86-BBC6-163E-8238-ACAE58D650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33" y="688218"/>
            <a:ext cx="9517205" cy="459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347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>
          <a:extLst>
            <a:ext uri="{FF2B5EF4-FFF2-40B4-BE49-F238E27FC236}">
              <a16:creationId xmlns:a16="http://schemas.microsoft.com/office/drawing/2014/main" id="{1410BA11-BCD8-F86B-2B63-8E0127BA7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5">
            <a:extLst>
              <a:ext uri="{FF2B5EF4-FFF2-40B4-BE49-F238E27FC236}">
                <a16:creationId xmlns:a16="http://schemas.microsoft.com/office/drawing/2014/main" id="{593B724B-5CE3-6C5D-2C47-B362B7DEC822}"/>
              </a:ext>
            </a:extLst>
          </p:cNvPr>
          <p:cNvSpPr/>
          <p:nvPr/>
        </p:nvSpPr>
        <p:spPr>
          <a:xfrm>
            <a:off x="314743" y="1690688"/>
            <a:ext cx="3118005" cy="2356018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1.User Management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Manage user accounts and permissions.</a:t>
            </a:r>
          </a:p>
        </p:txBody>
      </p:sp>
      <p:sp>
        <p:nvSpPr>
          <p:cNvPr id="282" name="Google Shape;282;p15">
            <a:extLst>
              <a:ext uri="{FF2B5EF4-FFF2-40B4-BE49-F238E27FC236}">
                <a16:creationId xmlns:a16="http://schemas.microsoft.com/office/drawing/2014/main" id="{F4D6AA8A-6E8B-E99F-4468-C62B34A59D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 dirty="0">
                <a:latin typeface="Arial"/>
                <a:ea typeface="Arial"/>
                <a:cs typeface="Arial"/>
                <a:sym typeface="Arial"/>
              </a:rPr>
              <a:t>Admin</a:t>
            </a:r>
            <a:endParaRPr dirty="0"/>
          </a:p>
        </p:txBody>
      </p:sp>
      <p:sp>
        <p:nvSpPr>
          <p:cNvPr id="283" name="Google Shape;283;p15">
            <a:extLst>
              <a:ext uri="{FF2B5EF4-FFF2-40B4-BE49-F238E27FC236}">
                <a16:creationId xmlns:a16="http://schemas.microsoft.com/office/drawing/2014/main" id="{A4EE2C3B-182C-A67B-D403-E04E462AE760}"/>
              </a:ext>
            </a:extLst>
          </p:cNvPr>
          <p:cNvSpPr/>
          <p:nvPr/>
        </p:nvSpPr>
        <p:spPr>
          <a:xfrm>
            <a:off x="10079988" y="6056606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5">
            <a:extLst>
              <a:ext uri="{FF2B5EF4-FFF2-40B4-BE49-F238E27FC236}">
                <a16:creationId xmlns:a16="http://schemas.microsoft.com/office/drawing/2014/main" id="{8985E8DB-0907-6DE4-1CD7-D5312F6B4273}"/>
              </a:ext>
            </a:extLst>
          </p:cNvPr>
          <p:cNvSpPr/>
          <p:nvPr/>
        </p:nvSpPr>
        <p:spPr>
          <a:xfrm>
            <a:off x="11877257" y="6014559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5">
            <a:extLst>
              <a:ext uri="{FF2B5EF4-FFF2-40B4-BE49-F238E27FC236}">
                <a16:creationId xmlns:a16="http://schemas.microsoft.com/office/drawing/2014/main" id="{4887EB3A-0BCA-FAAB-8FF1-9347BAAEB479}"/>
              </a:ext>
            </a:extLst>
          </p:cNvPr>
          <p:cNvSpPr/>
          <p:nvPr/>
        </p:nvSpPr>
        <p:spPr>
          <a:xfrm>
            <a:off x="170899" y="-770574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79;p15">
            <a:extLst>
              <a:ext uri="{FF2B5EF4-FFF2-40B4-BE49-F238E27FC236}">
                <a16:creationId xmlns:a16="http://schemas.microsoft.com/office/drawing/2014/main" id="{4D416065-E1F3-7571-E887-A610C85E1066}"/>
              </a:ext>
            </a:extLst>
          </p:cNvPr>
          <p:cNvSpPr/>
          <p:nvPr/>
        </p:nvSpPr>
        <p:spPr>
          <a:xfrm>
            <a:off x="4055182" y="1690688"/>
            <a:ext cx="3118005" cy="2356018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2. Listing Moderation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Review, approve, reject, or remove property listings.</a:t>
            </a:r>
          </a:p>
        </p:txBody>
      </p:sp>
      <p:sp>
        <p:nvSpPr>
          <p:cNvPr id="3" name="Google Shape;279;p15">
            <a:extLst>
              <a:ext uri="{FF2B5EF4-FFF2-40B4-BE49-F238E27FC236}">
                <a16:creationId xmlns:a16="http://schemas.microsoft.com/office/drawing/2014/main" id="{5F37711B-BBFF-7B60-C994-11079A120518}"/>
              </a:ext>
            </a:extLst>
          </p:cNvPr>
          <p:cNvSpPr/>
          <p:nvPr/>
        </p:nvSpPr>
        <p:spPr>
          <a:xfrm>
            <a:off x="7704491" y="1690688"/>
            <a:ext cx="3118005" cy="2356018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3. Admin land listing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Land for sale advertised with a label indicating it is certified by the </a:t>
            </a:r>
            <a:r>
              <a:rPr lang="en-US" sz="1800" dirty="0" err="1">
                <a:solidFill>
                  <a:schemeClr val="tx1"/>
                </a:solidFill>
              </a:rPr>
              <a:t>administratin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Google Shape;279;p15">
            <a:extLst>
              <a:ext uri="{FF2B5EF4-FFF2-40B4-BE49-F238E27FC236}">
                <a16:creationId xmlns:a16="http://schemas.microsoft.com/office/drawing/2014/main" id="{71FDADEC-3B01-D1E4-4783-668C355FC9FF}"/>
              </a:ext>
            </a:extLst>
          </p:cNvPr>
          <p:cNvSpPr/>
          <p:nvPr/>
        </p:nvSpPr>
        <p:spPr>
          <a:xfrm>
            <a:off x="314743" y="4568736"/>
            <a:ext cx="3118005" cy="2356018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4. Platform Monitoring</a:t>
            </a:r>
          </a:p>
          <a:p>
            <a:r>
              <a:rPr lang="en-US" sz="1800" dirty="0">
                <a:solidFill>
                  <a:schemeClr val="tx1"/>
                </a:solidFill>
              </a:rPr>
              <a:t>Track platform activity, statistics and performance.</a:t>
            </a:r>
          </a:p>
        </p:txBody>
      </p:sp>
      <p:sp>
        <p:nvSpPr>
          <p:cNvPr id="6" name="Google Shape;279;p15">
            <a:extLst>
              <a:ext uri="{FF2B5EF4-FFF2-40B4-BE49-F238E27FC236}">
                <a16:creationId xmlns:a16="http://schemas.microsoft.com/office/drawing/2014/main" id="{CBF48E7C-4477-8634-7F20-2970734CCE49}"/>
              </a:ext>
            </a:extLst>
          </p:cNvPr>
          <p:cNvSpPr/>
          <p:nvPr/>
        </p:nvSpPr>
        <p:spPr>
          <a:xfrm>
            <a:off x="4055181" y="4501982"/>
            <a:ext cx="3118005" cy="2356018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5. Lawyer Management 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Create and manage Lawyers accounts.</a:t>
            </a:r>
          </a:p>
        </p:txBody>
      </p:sp>
    </p:spTree>
    <p:extLst>
      <p:ext uri="{BB962C8B-B14F-4D97-AF65-F5344CB8AC3E}">
        <p14:creationId xmlns:p14="http://schemas.microsoft.com/office/powerpoint/2010/main" val="17369484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>
          <a:extLst>
            <a:ext uri="{FF2B5EF4-FFF2-40B4-BE49-F238E27FC236}">
              <a16:creationId xmlns:a16="http://schemas.microsoft.com/office/drawing/2014/main" id="{7B9435C4-DDF8-6864-E847-0EC056442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7;p12">
            <a:extLst>
              <a:ext uri="{FF2B5EF4-FFF2-40B4-BE49-F238E27FC236}">
                <a16:creationId xmlns:a16="http://schemas.microsoft.com/office/drawing/2014/main" id="{8317C671-4BA5-AF53-0D28-DE6161A31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/>
            <a:r>
              <a:rPr lang="en-US" sz="6600" b="1" dirty="0"/>
              <a:t>System Roles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" name="Google Shape;248;p12">
            <a:hlinkClick r:id="rId3" action="ppaction://hlinksldjump"/>
            <a:extLst>
              <a:ext uri="{FF2B5EF4-FFF2-40B4-BE49-F238E27FC236}">
                <a16:creationId xmlns:a16="http://schemas.microsoft.com/office/drawing/2014/main" id="{8F3D4A9A-5056-AEEE-629F-50AA54B5CA33}"/>
              </a:ext>
            </a:extLst>
          </p:cNvPr>
          <p:cNvSpPr/>
          <p:nvPr/>
        </p:nvSpPr>
        <p:spPr>
          <a:xfrm>
            <a:off x="3436710" y="1690688"/>
            <a:ext cx="2658668" cy="2658662"/>
          </a:xfrm>
          <a:custGeom>
            <a:avLst/>
            <a:gdLst/>
            <a:ahLst/>
            <a:cxnLst/>
            <a:rect l="l" t="t" r="r" b="b"/>
            <a:pathLst>
              <a:path w="2658668" h="2658662" extrusionOk="0">
                <a:moveTo>
                  <a:pt x="0" y="1329331"/>
                </a:moveTo>
                <a:cubicBezTo>
                  <a:pt x="0" y="595162"/>
                  <a:pt x="595163" y="0"/>
                  <a:pt x="1329334" y="0"/>
                </a:cubicBezTo>
                <a:cubicBezTo>
                  <a:pt x="2063505" y="0"/>
                  <a:pt x="2658668" y="595162"/>
                  <a:pt x="2658668" y="1329331"/>
                </a:cubicBezTo>
                <a:cubicBezTo>
                  <a:pt x="2658668" y="2063500"/>
                  <a:pt x="2063505" y="2658662"/>
                  <a:pt x="1329334" y="2658662"/>
                </a:cubicBezTo>
                <a:cubicBezTo>
                  <a:pt x="595163" y="2658662"/>
                  <a:pt x="0" y="2063500"/>
                  <a:pt x="0" y="1329331"/>
                </a:cubicBezTo>
                <a:close/>
              </a:path>
            </a:pathLst>
          </a:custGeom>
          <a:solidFill>
            <a:schemeClr val="accent6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80775" tIns="480775" rIns="480775" bIns="480775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Normal User</a:t>
            </a:r>
            <a:endParaRPr sz="24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50;p12">
            <a:hlinkClick r:id="rId4" action="ppaction://hlinksldjump"/>
            <a:extLst>
              <a:ext uri="{FF2B5EF4-FFF2-40B4-BE49-F238E27FC236}">
                <a16:creationId xmlns:a16="http://schemas.microsoft.com/office/drawing/2014/main" id="{4EC74460-49C2-E828-C5AA-A45C905312C0}"/>
              </a:ext>
            </a:extLst>
          </p:cNvPr>
          <p:cNvSpPr/>
          <p:nvPr/>
        </p:nvSpPr>
        <p:spPr>
          <a:xfrm>
            <a:off x="4566998" y="3669321"/>
            <a:ext cx="2658668" cy="2658662"/>
          </a:xfrm>
          <a:custGeom>
            <a:avLst/>
            <a:gdLst/>
            <a:ahLst/>
            <a:cxnLst/>
            <a:rect l="l" t="t" r="r" b="b"/>
            <a:pathLst>
              <a:path w="2658668" h="2658662" extrusionOk="0">
                <a:moveTo>
                  <a:pt x="0" y="1329331"/>
                </a:moveTo>
                <a:cubicBezTo>
                  <a:pt x="0" y="595162"/>
                  <a:pt x="595163" y="0"/>
                  <a:pt x="1329334" y="0"/>
                </a:cubicBezTo>
                <a:cubicBezTo>
                  <a:pt x="2063505" y="0"/>
                  <a:pt x="2658668" y="595162"/>
                  <a:pt x="2658668" y="1329331"/>
                </a:cubicBezTo>
                <a:cubicBezTo>
                  <a:pt x="2658668" y="2063500"/>
                  <a:pt x="2063505" y="2658662"/>
                  <a:pt x="1329334" y="2658662"/>
                </a:cubicBezTo>
                <a:cubicBezTo>
                  <a:pt x="595163" y="2658662"/>
                  <a:pt x="0" y="2063500"/>
                  <a:pt x="0" y="1329331"/>
                </a:cubicBezTo>
                <a:close/>
              </a:path>
            </a:pathLst>
          </a:custGeom>
          <a:solidFill>
            <a:schemeClr val="accent6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80775" tIns="480775" rIns="480775" bIns="480775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dirty="0">
                <a:solidFill>
                  <a:schemeClr val="tx1"/>
                </a:solidFill>
              </a:rPr>
              <a:t>Lawer</a:t>
            </a:r>
            <a:endParaRPr sz="24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52;p12">
            <a:hlinkClick r:id="rId5" action="ppaction://hlinksldjump"/>
            <a:extLst>
              <a:ext uri="{FF2B5EF4-FFF2-40B4-BE49-F238E27FC236}">
                <a16:creationId xmlns:a16="http://schemas.microsoft.com/office/drawing/2014/main" id="{1FB8923E-5F94-09A0-618D-99478C593CF7}"/>
              </a:ext>
            </a:extLst>
          </p:cNvPr>
          <p:cNvSpPr/>
          <p:nvPr/>
        </p:nvSpPr>
        <p:spPr>
          <a:xfrm>
            <a:off x="5697286" y="1690688"/>
            <a:ext cx="2658668" cy="2658662"/>
          </a:xfrm>
          <a:custGeom>
            <a:avLst/>
            <a:gdLst/>
            <a:ahLst/>
            <a:cxnLst/>
            <a:rect l="l" t="t" r="r" b="b"/>
            <a:pathLst>
              <a:path w="2658668" h="2658662" extrusionOk="0">
                <a:moveTo>
                  <a:pt x="0" y="1329331"/>
                </a:moveTo>
                <a:cubicBezTo>
                  <a:pt x="0" y="595162"/>
                  <a:pt x="595163" y="0"/>
                  <a:pt x="1329334" y="0"/>
                </a:cubicBezTo>
                <a:cubicBezTo>
                  <a:pt x="2063505" y="0"/>
                  <a:pt x="2658668" y="595162"/>
                  <a:pt x="2658668" y="1329331"/>
                </a:cubicBezTo>
                <a:cubicBezTo>
                  <a:pt x="2658668" y="2063500"/>
                  <a:pt x="2063505" y="2658662"/>
                  <a:pt x="1329334" y="2658662"/>
                </a:cubicBezTo>
                <a:cubicBezTo>
                  <a:pt x="595163" y="2658662"/>
                  <a:pt x="0" y="2063500"/>
                  <a:pt x="0" y="1329331"/>
                </a:cubicBezTo>
                <a:close/>
              </a:path>
            </a:pathLst>
          </a:custGeom>
          <a:solidFill>
            <a:schemeClr val="accent6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80775" tIns="480775" rIns="480775" bIns="480775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ADMIN</a:t>
            </a:r>
            <a:endParaRPr sz="2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16121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 dirty="0">
                <a:latin typeface="Arial"/>
                <a:ea typeface="Arial"/>
                <a:cs typeface="Arial"/>
                <a:sym typeface="Arial"/>
              </a:rPr>
              <a:t>Lawyer</a:t>
            </a:r>
            <a:endParaRPr dirty="0"/>
          </a:p>
        </p:txBody>
      </p:sp>
      <p:sp>
        <p:nvSpPr>
          <p:cNvPr id="560" name="Google Shape;560;p33"/>
          <p:cNvSpPr/>
          <p:nvPr/>
        </p:nvSpPr>
        <p:spPr>
          <a:xfrm>
            <a:off x="6096000" y="4463716"/>
            <a:ext cx="5592311" cy="177039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Moderation</a:t>
            </a:r>
            <a:endParaRPr sz="3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Pin/unpin forum posts</a:t>
            </a:r>
            <a:endParaRPr sz="3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Lock/unlock discussions</a:t>
            </a:r>
            <a:endParaRPr sz="3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Delete posts and comments</a:t>
            </a:r>
            <a:endParaRPr sz="3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33"/>
          <p:cNvSpPr/>
          <p:nvPr/>
        </p:nvSpPr>
        <p:spPr>
          <a:xfrm>
            <a:off x="200398" y="1690688"/>
            <a:ext cx="987276" cy="878785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 sz="36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33"/>
          <p:cNvSpPr/>
          <p:nvPr/>
        </p:nvSpPr>
        <p:spPr>
          <a:xfrm>
            <a:off x="5749247" y="4198395"/>
            <a:ext cx="6069724" cy="259784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33"/>
          <p:cNvSpPr/>
          <p:nvPr/>
        </p:nvSpPr>
        <p:spPr>
          <a:xfrm>
            <a:off x="10883638" y="3881732"/>
            <a:ext cx="987276" cy="878785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 sz="36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33"/>
          <p:cNvSpPr/>
          <p:nvPr/>
        </p:nvSpPr>
        <p:spPr>
          <a:xfrm>
            <a:off x="11293365" y="-498745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33"/>
          <p:cNvSpPr/>
          <p:nvPr/>
        </p:nvSpPr>
        <p:spPr>
          <a:xfrm>
            <a:off x="10352683" y="-498745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33"/>
          <p:cNvSpPr/>
          <p:nvPr/>
        </p:nvSpPr>
        <p:spPr>
          <a:xfrm>
            <a:off x="11297640" y="-1384799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Lawyer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73" name="Google Shape;573;p34"/>
          <p:cNvSpPr/>
          <p:nvPr/>
        </p:nvSpPr>
        <p:spPr>
          <a:xfrm>
            <a:off x="838200" y="2272672"/>
            <a:ext cx="5592311" cy="1770396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ar-JO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Legal Consultation Services</a:t>
            </a:r>
          </a:p>
          <a:p>
            <a:pPr lvl="0"/>
            <a:endParaRPr lang="en-US" sz="1800" dirty="0">
              <a:solidFill>
                <a:schemeClr val="tx1"/>
              </a:solidFill>
            </a:endParaRPr>
          </a:p>
          <a:p>
            <a:pPr lvl="0"/>
            <a:r>
              <a:rPr lang="en-US" sz="1800" b="1" dirty="0">
                <a:solidFill>
                  <a:schemeClr val="tx1"/>
                </a:solidFill>
              </a:rPr>
              <a:t>Lawyers can provide professional legal consultations to users regarding land transactions an ownership procedures.</a:t>
            </a:r>
            <a:endParaRPr sz="1800" b="1" dirty="0">
              <a:solidFill>
                <a:schemeClr val="tx1"/>
              </a:solidFill>
            </a:endParaRPr>
          </a:p>
        </p:txBody>
      </p:sp>
      <p:sp>
        <p:nvSpPr>
          <p:cNvPr id="576" name="Google Shape;576;p34"/>
          <p:cNvSpPr/>
          <p:nvPr/>
        </p:nvSpPr>
        <p:spPr>
          <a:xfrm>
            <a:off x="200398" y="1690688"/>
            <a:ext cx="987276" cy="878785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 sz="36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34"/>
          <p:cNvSpPr/>
          <p:nvPr/>
        </p:nvSpPr>
        <p:spPr>
          <a:xfrm>
            <a:off x="10883638" y="3881732"/>
            <a:ext cx="987276" cy="878785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 sz="36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34"/>
          <p:cNvSpPr/>
          <p:nvPr/>
        </p:nvSpPr>
        <p:spPr>
          <a:xfrm>
            <a:off x="1187674" y="6939975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34"/>
          <p:cNvSpPr/>
          <p:nvPr/>
        </p:nvSpPr>
        <p:spPr>
          <a:xfrm>
            <a:off x="694036" y="6234112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34"/>
          <p:cNvSpPr/>
          <p:nvPr/>
        </p:nvSpPr>
        <p:spPr>
          <a:xfrm>
            <a:off x="1901391" y="6272775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 dirty="0">
                <a:latin typeface="Arial"/>
                <a:ea typeface="Arial"/>
                <a:cs typeface="Arial"/>
                <a:sym typeface="Arial"/>
              </a:rPr>
              <a:t>Lawyer</a:t>
            </a:r>
            <a:endParaRPr dirty="0"/>
          </a:p>
        </p:txBody>
      </p:sp>
      <p:sp>
        <p:nvSpPr>
          <p:cNvPr id="587" name="Google Shape;587;p35"/>
          <p:cNvSpPr/>
          <p:nvPr/>
        </p:nvSpPr>
        <p:spPr>
          <a:xfrm>
            <a:off x="838200" y="2272672"/>
            <a:ext cx="5592311" cy="1770396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ar-JO" sz="2400" b="1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Legal Consultation Services</a:t>
            </a: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pPr lvl="0"/>
            <a:r>
              <a:rPr lang="en-US" sz="1800" b="1" dirty="0">
                <a:solidFill>
                  <a:schemeClr val="tx1"/>
                </a:solidFill>
              </a:rPr>
              <a:t>Lawyers can provide professional legal consultations to users regarding land transactions, ownership procedures, contracts, and property-related regulations.</a:t>
            </a:r>
          </a:p>
        </p:txBody>
      </p:sp>
      <p:sp>
        <p:nvSpPr>
          <p:cNvPr id="588" name="Google Shape;588;p35"/>
          <p:cNvSpPr/>
          <p:nvPr/>
        </p:nvSpPr>
        <p:spPr>
          <a:xfrm>
            <a:off x="6096000" y="4463716"/>
            <a:ext cx="5592311" cy="1770396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2400" b="1" dirty="0">
                <a:solidFill>
                  <a:schemeClr val="tx1"/>
                </a:solidFill>
              </a:rPr>
              <a:t>Transaction Representation</a:t>
            </a:r>
            <a:endParaRPr lang="ar-JO" sz="2400" b="1" dirty="0">
              <a:solidFill>
                <a:schemeClr val="tx1"/>
              </a:solidFill>
            </a:endParaRPr>
          </a:p>
          <a:p>
            <a:pPr lvl="0"/>
            <a:endParaRPr lang="en-US" sz="2400" b="1" dirty="0">
              <a:solidFill>
                <a:schemeClr val="tx1"/>
              </a:solidFill>
            </a:endParaRPr>
          </a:p>
          <a:p>
            <a:pPr lvl="0"/>
            <a:r>
              <a:rPr lang="en-US" sz="2000" b="1" dirty="0">
                <a:solidFill>
                  <a:schemeClr val="tx1"/>
                </a:solidFill>
              </a:rPr>
              <a:t>Users can authorize lawyers to handle land purchase procedures on their behalf.</a:t>
            </a:r>
            <a:endParaRPr sz="20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35"/>
          <p:cNvSpPr/>
          <p:nvPr/>
        </p:nvSpPr>
        <p:spPr>
          <a:xfrm>
            <a:off x="6824649" y="1723284"/>
            <a:ext cx="6069724" cy="259784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35"/>
          <p:cNvSpPr/>
          <p:nvPr/>
        </p:nvSpPr>
        <p:spPr>
          <a:xfrm>
            <a:off x="200398" y="1690688"/>
            <a:ext cx="987276" cy="878785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 sz="36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35"/>
          <p:cNvSpPr/>
          <p:nvPr/>
        </p:nvSpPr>
        <p:spPr>
          <a:xfrm>
            <a:off x="10883638" y="3881732"/>
            <a:ext cx="987276" cy="878785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 sz="36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35"/>
          <p:cNvSpPr/>
          <p:nvPr/>
        </p:nvSpPr>
        <p:spPr>
          <a:xfrm>
            <a:off x="11478283" y="81975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35"/>
          <p:cNvSpPr/>
          <p:nvPr/>
        </p:nvSpPr>
        <p:spPr>
          <a:xfrm>
            <a:off x="10984645" y="-623888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35"/>
          <p:cNvSpPr/>
          <p:nvPr/>
        </p:nvSpPr>
        <p:spPr>
          <a:xfrm>
            <a:off x="12192000" y="-585225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6600" b="1">
                <a:latin typeface="Arial"/>
                <a:ea typeface="Arial"/>
                <a:cs typeface="Arial"/>
                <a:sym typeface="Arial"/>
              </a:rPr>
              <a:t>Objectives</a:t>
            </a:r>
            <a:endParaRPr sz="66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7"/>
          <p:cNvSpPr txBox="1">
            <a:spLocks noGrp="1"/>
          </p:cNvSpPr>
          <p:nvPr>
            <p:ph type="body" idx="1"/>
          </p:nvPr>
        </p:nvSpPr>
        <p:spPr>
          <a:xfrm>
            <a:off x="838200" y="1772808"/>
            <a:ext cx="10515600" cy="498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The specific objectives of the project include:</a:t>
            </a:r>
            <a:endParaRPr/>
          </a:p>
        </p:txBody>
      </p:sp>
      <p:pic>
        <p:nvPicPr>
          <p:cNvPr id="151" name="Google Shape;15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7840" y="5395960"/>
            <a:ext cx="18000" cy="1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7"/>
          <p:cNvSpPr/>
          <p:nvPr/>
        </p:nvSpPr>
        <p:spPr>
          <a:xfrm>
            <a:off x="1378658" y="2510600"/>
            <a:ext cx="4643770" cy="167496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7"/>
          <p:cNvSpPr txBox="1"/>
          <p:nvPr/>
        </p:nvSpPr>
        <p:spPr>
          <a:xfrm>
            <a:off x="482559" y="2428480"/>
            <a:ext cx="469341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7"/>
          <p:cNvSpPr/>
          <p:nvPr/>
        </p:nvSpPr>
        <p:spPr>
          <a:xfrm>
            <a:off x="6814279" y="2510600"/>
            <a:ext cx="469699" cy="1674960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7"/>
          <p:cNvSpPr txBox="1"/>
          <p:nvPr/>
        </p:nvSpPr>
        <p:spPr>
          <a:xfrm>
            <a:off x="6022428" y="2481425"/>
            <a:ext cx="469700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7"/>
          <p:cNvSpPr/>
          <p:nvPr/>
        </p:nvSpPr>
        <p:spPr>
          <a:xfrm>
            <a:off x="1378660" y="4667021"/>
            <a:ext cx="371763" cy="1674960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accent6">
                  <a:lumMod val="60000"/>
                  <a:lumOff val="4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7"/>
          <p:cNvSpPr txBox="1"/>
          <p:nvPr/>
        </p:nvSpPr>
        <p:spPr>
          <a:xfrm>
            <a:off x="482559" y="4584901"/>
            <a:ext cx="1365800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7"/>
          <p:cNvSpPr/>
          <p:nvPr/>
        </p:nvSpPr>
        <p:spPr>
          <a:xfrm>
            <a:off x="6814280" y="4667021"/>
            <a:ext cx="432260" cy="1674960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7"/>
          <p:cNvSpPr txBox="1"/>
          <p:nvPr/>
        </p:nvSpPr>
        <p:spPr>
          <a:xfrm>
            <a:off x="5885986" y="4584901"/>
            <a:ext cx="1365800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7"/>
          <p:cNvSpPr/>
          <p:nvPr/>
        </p:nvSpPr>
        <p:spPr>
          <a:xfrm>
            <a:off x="11274246" y="2167434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7"/>
          <p:cNvSpPr/>
          <p:nvPr/>
        </p:nvSpPr>
        <p:spPr>
          <a:xfrm>
            <a:off x="10561950" y="3750602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7"/>
          <p:cNvSpPr/>
          <p:nvPr/>
        </p:nvSpPr>
        <p:spPr>
          <a:xfrm>
            <a:off x="11716269" y="430306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26;p10">
            <a:extLst>
              <a:ext uri="{FF2B5EF4-FFF2-40B4-BE49-F238E27FC236}">
                <a16:creationId xmlns:a16="http://schemas.microsoft.com/office/drawing/2014/main" id="{CDD9C9EA-BCF5-6742-2FF2-1A83D298418D}"/>
              </a:ext>
            </a:extLst>
          </p:cNvPr>
          <p:cNvSpPr txBox="1"/>
          <p:nvPr/>
        </p:nvSpPr>
        <p:spPr>
          <a:xfrm>
            <a:off x="1448928" y="2747915"/>
            <a:ext cx="45735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Provide a centralized marketplace for land buyers and sellers.</a:t>
            </a:r>
          </a:p>
        </p:txBody>
      </p:sp>
      <p:sp>
        <p:nvSpPr>
          <p:cNvPr id="5" name="Google Shape;206;p9">
            <a:extLst>
              <a:ext uri="{FF2B5EF4-FFF2-40B4-BE49-F238E27FC236}">
                <a16:creationId xmlns:a16="http://schemas.microsoft.com/office/drawing/2014/main" id="{6A91A5D6-B854-9D51-7586-F9CD0A2791DE}"/>
              </a:ext>
            </a:extLst>
          </p:cNvPr>
          <p:cNvSpPr txBox="1"/>
          <p:nvPr/>
        </p:nvSpPr>
        <p:spPr>
          <a:xfrm>
            <a:off x="1465950" y="5042836"/>
            <a:ext cx="439020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enhance transparency </a:t>
            </a:r>
            <a:b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and build trust in student </a:t>
            </a:r>
            <a:b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housing information.</a:t>
            </a:r>
            <a:endParaRPr dirty="0"/>
          </a:p>
        </p:txBody>
      </p:sp>
      <p:sp>
        <p:nvSpPr>
          <p:cNvPr id="6" name="Google Shape;229;p10">
            <a:extLst>
              <a:ext uri="{FF2B5EF4-FFF2-40B4-BE49-F238E27FC236}">
                <a16:creationId xmlns:a16="http://schemas.microsoft.com/office/drawing/2014/main" id="{ACF2F9A6-7EB0-169C-76A6-306848445480}"/>
              </a:ext>
            </a:extLst>
          </p:cNvPr>
          <p:cNvSpPr txBox="1"/>
          <p:nvPr/>
        </p:nvSpPr>
        <p:spPr>
          <a:xfrm>
            <a:off x="5860826" y="5069740"/>
            <a:ext cx="659021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provide students with a centralized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Platform for searching and </a:t>
            </a:r>
            <a:b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comparing apartments near campus.</a:t>
            </a:r>
            <a:endParaRPr dirty="0"/>
          </a:p>
        </p:txBody>
      </p:sp>
      <p:sp>
        <p:nvSpPr>
          <p:cNvPr id="7" name="Google Shape;183;p8">
            <a:extLst>
              <a:ext uri="{FF2B5EF4-FFF2-40B4-BE49-F238E27FC236}">
                <a16:creationId xmlns:a16="http://schemas.microsoft.com/office/drawing/2014/main" id="{9F358FAB-384D-FD96-3D7D-BA86B52A4AED}"/>
              </a:ext>
            </a:extLst>
          </p:cNvPr>
          <p:cNvSpPr txBox="1"/>
          <p:nvPr/>
        </p:nvSpPr>
        <p:spPr>
          <a:xfrm>
            <a:off x="5928707" y="2766840"/>
            <a:ext cx="651183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ensure that all apartment listings </a:t>
            </a:r>
            <a:b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are relevant, accurate, and tailored to</a:t>
            </a:r>
            <a:b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student needs.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 dirty="0">
                <a:latin typeface="Arial"/>
                <a:ea typeface="Arial"/>
                <a:cs typeface="Arial"/>
                <a:sym typeface="Arial"/>
              </a:rPr>
              <a:t>Lawer</a:t>
            </a:r>
            <a:endParaRPr dirty="0"/>
          </a:p>
        </p:txBody>
      </p:sp>
      <p:sp>
        <p:nvSpPr>
          <p:cNvPr id="601" name="Google Shape;601;p36"/>
          <p:cNvSpPr/>
          <p:nvPr/>
        </p:nvSpPr>
        <p:spPr>
          <a:xfrm>
            <a:off x="6096000" y="4722479"/>
            <a:ext cx="5592311" cy="177039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Forum Management</a:t>
            </a:r>
            <a:endParaRPr sz="2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Full moderation powers over all posts/comments</a:t>
            </a:r>
            <a:endParaRPr sz="2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36"/>
          <p:cNvSpPr/>
          <p:nvPr/>
        </p:nvSpPr>
        <p:spPr>
          <a:xfrm>
            <a:off x="963168" y="1997298"/>
            <a:ext cx="7104119" cy="239984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Report Management</a:t>
            </a:r>
            <a:endParaRPr sz="3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Report reasons: spam, harassment, inappropriate_content, scam, hate_speech, threats, other</a:t>
            </a:r>
            <a:endParaRPr sz="3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Actions: dismiss, warning, suspend (messaging), ban (account)</a:t>
            </a:r>
            <a:endParaRPr sz="3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View conversation history for context</a:t>
            </a:r>
            <a:endParaRPr sz="3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Admin notes for internal tracking</a:t>
            </a:r>
            <a:endParaRPr sz="3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Unsuspend users</a:t>
            </a:r>
            <a:endParaRPr sz="3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36"/>
          <p:cNvSpPr/>
          <p:nvPr/>
        </p:nvSpPr>
        <p:spPr>
          <a:xfrm>
            <a:off x="838199" y="1767399"/>
            <a:ext cx="7629939" cy="277778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36"/>
          <p:cNvSpPr/>
          <p:nvPr/>
        </p:nvSpPr>
        <p:spPr>
          <a:xfrm>
            <a:off x="329460" y="1434037"/>
            <a:ext cx="987276" cy="878785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endParaRPr sz="36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36"/>
          <p:cNvSpPr/>
          <p:nvPr/>
        </p:nvSpPr>
        <p:spPr>
          <a:xfrm>
            <a:off x="5837529" y="4621890"/>
            <a:ext cx="6109252" cy="277778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36"/>
          <p:cNvSpPr/>
          <p:nvPr/>
        </p:nvSpPr>
        <p:spPr>
          <a:xfrm>
            <a:off x="-653416" y="5602401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36"/>
          <p:cNvSpPr/>
          <p:nvPr/>
        </p:nvSpPr>
        <p:spPr>
          <a:xfrm>
            <a:off x="1402324" y="6284763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36"/>
          <p:cNvSpPr/>
          <p:nvPr/>
        </p:nvSpPr>
        <p:spPr>
          <a:xfrm>
            <a:off x="-340007" y="501717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Lawyer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16" name="Google Shape;616;p37"/>
          <p:cNvSpPr/>
          <p:nvPr/>
        </p:nvSpPr>
        <p:spPr>
          <a:xfrm>
            <a:off x="963168" y="1997298"/>
            <a:ext cx="7104119" cy="2399848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2400" b="1" dirty="0">
                <a:solidFill>
                  <a:schemeClr val="tx1"/>
                </a:solidFill>
              </a:rPr>
              <a:t>Strategic Advisory Role</a:t>
            </a:r>
          </a:p>
          <a:p>
            <a:pPr lvl="0"/>
            <a:endParaRPr lang="en-US" sz="2000" b="1" dirty="0">
              <a:solidFill>
                <a:schemeClr val="tx1"/>
              </a:solidFill>
            </a:endParaRPr>
          </a:p>
          <a:p>
            <a:pPr lvl="0"/>
            <a:r>
              <a:rPr lang="en-US" sz="2000" b="1" dirty="0">
                <a:solidFill>
                  <a:schemeClr val="tx1"/>
                </a:solidFill>
              </a:rPr>
              <a:t>Lawyers have access to platform statistics</a:t>
            </a:r>
          </a:p>
          <a:p>
            <a:pPr lvl="0"/>
            <a:r>
              <a:rPr lang="en-US" sz="2000" b="1" dirty="0">
                <a:solidFill>
                  <a:schemeClr val="tx1"/>
                </a:solidFill>
              </a:rPr>
              <a:t>like admins to support decision-making and provide recommendations.</a:t>
            </a:r>
            <a:endParaRPr sz="32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37"/>
          <p:cNvSpPr/>
          <p:nvPr/>
        </p:nvSpPr>
        <p:spPr>
          <a:xfrm>
            <a:off x="329460" y="1434037"/>
            <a:ext cx="987276" cy="878785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endParaRPr sz="36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37"/>
          <p:cNvSpPr/>
          <p:nvPr/>
        </p:nvSpPr>
        <p:spPr>
          <a:xfrm>
            <a:off x="11306617" y="5602401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37"/>
          <p:cNvSpPr/>
          <p:nvPr/>
        </p:nvSpPr>
        <p:spPr>
          <a:xfrm>
            <a:off x="10149512" y="6387659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37"/>
          <p:cNvSpPr/>
          <p:nvPr/>
        </p:nvSpPr>
        <p:spPr>
          <a:xfrm>
            <a:off x="10619853" y="5544085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>
          <a:extLst>
            <a:ext uri="{FF2B5EF4-FFF2-40B4-BE49-F238E27FC236}">
              <a16:creationId xmlns:a16="http://schemas.microsoft.com/office/drawing/2014/main" id="{0C69EF1B-28A3-B31B-7899-1A2E0B2A7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37">
            <a:extLst>
              <a:ext uri="{FF2B5EF4-FFF2-40B4-BE49-F238E27FC236}">
                <a16:creationId xmlns:a16="http://schemas.microsoft.com/office/drawing/2014/main" id="{4B5B5652-BE2D-02BA-4BD5-952B91875961}"/>
              </a:ext>
            </a:extLst>
          </p:cNvPr>
          <p:cNvSpPr/>
          <p:nvPr/>
        </p:nvSpPr>
        <p:spPr>
          <a:xfrm>
            <a:off x="11306617" y="5602401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37">
            <a:extLst>
              <a:ext uri="{FF2B5EF4-FFF2-40B4-BE49-F238E27FC236}">
                <a16:creationId xmlns:a16="http://schemas.microsoft.com/office/drawing/2014/main" id="{A7926E60-8AF4-4238-D251-483A1654939E}"/>
              </a:ext>
            </a:extLst>
          </p:cNvPr>
          <p:cNvSpPr/>
          <p:nvPr/>
        </p:nvSpPr>
        <p:spPr>
          <a:xfrm>
            <a:off x="10149512" y="6387659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37">
            <a:extLst>
              <a:ext uri="{FF2B5EF4-FFF2-40B4-BE49-F238E27FC236}">
                <a16:creationId xmlns:a16="http://schemas.microsoft.com/office/drawing/2014/main" id="{BCA7C150-93D8-FE40-E56B-B42011CA59EA}"/>
              </a:ext>
            </a:extLst>
          </p:cNvPr>
          <p:cNvSpPr/>
          <p:nvPr/>
        </p:nvSpPr>
        <p:spPr>
          <a:xfrm>
            <a:off x="10619853" y="5544085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A2BF1E-F035-B1CF-40E5-45BA78A45E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176" y="728690"/>
            <a:ext cx="9613441" cy="499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387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>
          <a:extLst>
            <a:ext uri="{FF2B5EF4-FFF2-40B4-BE49-F238E27FC236}">
              <a16:creationId xmlns:a16="http://schemas.microsoft.com/office/drawing/2014/main" id="{0508037B-62B4-1ECD-2BD2-F4CC2E6A5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46">
            <a:extLst>
              <a:ext uri="{FF2B5EF4-FFF2-40B4-BE49-F238E27FC236}">
                <a16:creationId xmlns:a16="http://schemas.microsoft.com/office/drawing/2014/main" id="{CDFDA7BA-33BD-551E-31F1-0B25C2707C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17825"/>
            <a:ext cx="10515600" cy="13255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TECHNICAL FEATURES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770" name="Google Shape;770;p46">
            <a:extLst>
              <a:ext uri="{FF2B5EF4-FFF2-40B4-BE49-F238E27FC236}">
                <a16:creationId xmlns:a16="http://schemas.microsoft.com/office/drawing/2014/main" id="{38131321-62D1-CE34-320A-8FD941193484}"/>
              </a:ext>
            </a:extLst>
          </p:cNvPr>
          <p:cNvSpPr/>
          <p:nvPr/>
        </p:nvSpPr>
        <p:spPr>
          <a:xfrm rot="5043835">
            <a:off x="344556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46">
            <a:extLst>
              <a:ext uri="{FF2B5EF4-FFF2-40B4-BE49-F238E27FC236}">
                <a16:creationId xmlns:a16="http://schemas.microsoft.com/office/drawing/2014/main" id="{9A284CD2-C4EF-13EA-B48A-917891B4584D}"/>
              </a:ext>
            </a:extLst>
          </p:cNvPr>
          <p:cNvSpPr txBox="1"/>
          <p:nvPr/>
        </p:nvSpPr>
        <p:spPr>
          <a:xfrm>
            <a:off x="626181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 sz="4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46">
            <a:extLst>
              <a:ext uri="{FF2B5EF4-FFF2-40B4-BE49-F238E27FC236}">
                <a16:creationId xmlns:a16="http://schemas.microsoft.com/office/drawing/2014/main" id="{48198C41-4485-BCBD-F069-75C03300C80B}"/>
              </a:ext>
            </a:extLst>
          </p:cNvPr>
          <p:cNvSpPr/>
          <p:nvPr/>
        </p:nvSpPr>
        <p:spPr>
          <a:xfrm rot="5043835">
            <a:off x="4154681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46">
            <a:extLst>
              <a:ext uri="{FF2B5EF4-FFF2-40B4-BE49-F238E27FC236}">
                <a16:creationId xmlns:a16="http://schemas.microsoft.com/office/drawing/2014/main" id="{DE511B1C-C593-1D32-83D9-DB7F6C434A05}"/>
              </a:ext>
            </a:extLst>
          </p:cNvPr>
          <p:cNvSpPr txBox="1"/>
          <p:nvPr/>
        </p:nvSpPr>
        <p:spPr>
          <a:xfrm>
            <a:off x="4436306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 sz="4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46">
            <a:extLst>
              <a:ext uri="{FF2B5EF4-FFF2-40B4-BE49-F238E27FC236}">
                <a16:creationId xmlns:a16="http://schemas.microsoft.com/office/drawing/2014/main" id="{8B44583B-6F7E-9076-862B-648FED5EA26A}"/>
              </a:ext>
            </a:extLst>
          </p:cNvPr>
          <p:cNvSpPr/>
          <p:nvPr/>
        </p:nvSpPr>
        <p:spPr>
          <a:xfrm rot="5043835">
            <a:off x="7964805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46">
            <a:extLst>
              <a:ext uri="{FF2B5EF4-FFF2-40B4-BE49-F238E27FC236}">
                <a16:creationId xmlns:a16="http://schemas.microsoft.com/office/drawing/2014/main" id="{23A068B3-AB2D-033D-4F8D-7BF9053E8903}"/>
              </a:ext>
            </a:extLst>
          </p:cNvPr>
          <p:cNvSpPr txBox="1"/>
          <p:nvPr/>
        </p:nvSpPr>
        <p:spPr>
          <a:xfrm>
            <a:off x="8246430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endParaRPr sz="44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46">
            <a:extLst>
              <a:ext uri="{FF2B5EF4-FFF2-40B4-BE49-F238E27FC236}">
                <a16:creationId xmlns:a16="http://schemas.microsoft.com/office/drawing/2014/main" id="{CF186226-D7E3-C9DD-0312-EF4BAE2A9737}"/>
              </a:ext>
            </a:extLst>
          </p:cNvPr>
          <p:cNvSpPr/>
          <p:nvPr/>
        </p:nvSpPr>
        <p:spPr>
          <a:xfrm>
            <a:off x="11157921" y="5101052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46">
            <a:extLst>
              <a:ext uri="{FF2B5EF4-FFF2-40B4-BE49-F238E27FC236}">
                <a16:creationId xmlns:a16="http://schemas.microsoft.com/office/drawing/2014/main" id="{99D4420F-98E6-E3B0-97B1-703297F108AC}"/>
              </a:ext>
            </a:extLst>
          </p:cNvPr>
          <p:cNvSpPr/>
          <p:nvPr/>
        </p:nvSpPr>
        <p:spPr>
          <a:xfrm>
            <a:off x="10768575" y="6539672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46">
            <a:extLst>
              <a:ext uri="{FF2B5EF4-FFF2-40B4-BE49-F238E27FC236}">
                <a16:creationId xmlns:a16="http://schemas.microsoft.com/office/drawing/2014/main" id="{D18961BF-F28D-2978-0845-49C9F48A4C0B}"/>
              </a:ext>
            </a:extLst>
          </p:cNvPr>
          <p:cNvSpPr/>
          <p:nvPr/>
        </p:nvSpPr>
        <p:spPr>
          <a:xfrm>
            <a:off x="10022566" y="5480443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2103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>
          <a:extLst>
            <a:ext uri="{FF2B5EF4-FFF2-40B4-BE49-F238E27FC236}">
              <a16:creationId xmlns:a16="http://schemas.microsoft.com/office/drawing/2014/main" id="{CEBF4964-7F9B-2FB0-E7AC-C987E3002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46">
            <a:extLst>
              <a:ext uri="{FF2B5EF4-FFF2-40B4-BE49-F238E27FC236}">
                <a16:creationId xmlns:a16="http://schemas.microsoft.com/office/drawing/2014/main" id="{5CF27EEB-3B8F-B925-6CDB-8C4B7A81DD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3230" y="117825"/>
            <a:ext cx="10515600" cy="13255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TECHNICAL FEATURES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763" name="Google Shape;763;p46">
            <a:extLst>
              <a:ext uri="{FF2B5EF4-FFF2-40B4-BE49-F238E27FC236}">
                <a16:creationId xmlns:a16="http://schemas.microsoft.com/office/drawing/2014/main" id="{ACA100AD-58D5-85C2-9440-23848322366A}"/>
              </a:ext>
            </a:extLst>
          </p:cNvPr>
          <p:cNvSpPr/>
          <p:nvPr/>
        </p:nvSpPr>
        <p:spPr>
          <a:xfrm>
            <a:off x="793230" y="1828110"/>
            <a:ext cx="3044687" cy="4664765"/>
          </a:xfrm>
          <a:prstGeom prst="flowChartDocumen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46">
            <a:extLst>
              <a:ext uri="{FF2B5EF4-FFF2-40B4-BE49-F238E27FC236}">
                <a16:creationId xmlns:a16="http://schemas.microsoft.com/office/drawing/2014/main" id="{E012C292-233F-73D9-9F5C-9D2987CEF2E3}"/>
              </a:ext>
            </a:extLst>
          </p:cNvPr>
          <p:cNvSpPr txBox="1"/>
          <p:nvPr/>
        </p:nvSpPr>
        <p:spPr>
          <a:xfrm>
            <a:off x="909186" y="2620556"/>
            <a:ext cx="2928732" cy="317005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Authentication &amp; Authorization</a:t>
            </a:r>
          </a:p>
          <a:p>
            <a:endParaRPr lang="en-US" sz="2000" b="1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Secure login and registration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JWT authentication</a:t>
            </a:r>
          </a:p>
          <a:p>
            <a:r>
              <a:rPr lang="en-US" sz="2000" dirty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Role-based access control</a:t>
            </a:r>
          </a:p>
        </p:txBody>
      </p:sp>
      <p:sp>
        <p:nvSpPr>
          <p:cNvPr id="770" name="Google Shape;770;p46">
            <a:extLst>
              <a:ext uri="{FF2B5EF4-FFF2-40B4-BE49-F238E27FC236}">
                <a16:creationId xmlns:a16="http://schemas.microsoft.com/office/drawing/2014/main" id="{6DAD92EA-901F-16AE-9F7B-FF59C56FCA48}"/>
              </a:ext>
            </a:extLst>
          </p:cNvPr>
          <p:cNvSpPr/>
          <p:nvPr/>
        </p:nvSpPr>
        <p:spPr>
          <a:xfrm rot="5043835">
            <a:off x="299586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46">
            <a:extLst>
              <a:ext uri="{FF2B5EF4-FFF2-40B4-BE49-F238E27FC236}">
                <a16:creationId xmlns:a16="http://schemas.microsoft.com/office/drawing/2014/main" id="{D9A5ADB9-4CAF-EF46-FE90-57D6567CDA50}"/>
              </a:ext>
            </a:extLst>
          </p:cNvPr>
          <p:cNvSpPr txBox="1"/>
          <p:nvPr/>
        </p:nvSpPr>
        <p:spPr>
          <a:xfrm>
            <a:off x="581211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 sz="4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46">
            <a:extLst>
              <a:ext uri="{FF2B5EF4-FFF2-40B4-BE49-F238E27FC236}">
                <a16:creationId xmlns:a16="http://schemas.microsoft.com/office/drawing/2014/main" id="{38909DFA-7CB0-5953-B7C6-9F3D582EEF6E}"/>
              </a:ext>
            </a:extLst>
          </p:cNvPr>
          <p:cNvSpPr/>
          <p:nvPr/>
        </p:nvSpPr>
        <p:spPr>
          <a:xfrm rot="5043835">
            <a:off x="4109711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46">
            <a:extLst>
              <a:ext uri="{FF2B5EF4-FFF2-40B4-BE49-F238E27FC236}">
                <a16:creationId xmlns:a16="http://schemas.microsoft.com/office/drawing/2014/main" id="{A240400F-1F1C-CAE2-CD66-A9B1B0A5B627}"/>
              </a:ext>
            </a:extLst>
          </p:cNvPr>
          <p:cNvSpPr txBox="1"/>
          <p:nvPr/>
        </p:nvSpPr>
        <p:spPr>
          <a:xfrm>
            <a:off x="4391336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 sz="4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46">
            <a:extLst>
              <a:ext uri="{FF2B5EF4-FFF2-40B4-BE49-F238E27FC236}">
                <a16:creationId xmlns:a16="http://schemas.microsoft.com/office/drawing/2014/main" id="{CD119B56-B904-931F-0F5C-6624E5D0D307}"/>
              </a:ext>
            </a:extLst>
          </p:cNvPr>
          <p:cNvSpPr/>
          <p:nvPr/>
        </p:nvSpPr>
        <p:spPr>
          <a:xfrm rot="5043835">
            <a:off x="7919835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46">
            <a:extLst>
              <a:ext uri="{FF2B5EF4-FFF2-40B4-BE49-F238E27FC236}">
                <a16:creationId xmlns:a16="http://schemas.microsoft.com/office/drawing/2014/main" id="{D871A221-C6B2-C964-8DB9-F76C978EAA8F}"/>
              </a:ext>
            </a:extLst>
          </p:cNvPr>
          <p:cNvSpPr txBox="1"/>
          <p:nvPr/>
        </p:nvSpPr>
        <p:spPr>
          <a:xfrm>
            <a:off x="8201460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endParaRPr sz="44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46">
            <a:extLst>
              <a:ext uri="{FF2B5EF4-FFF2-40B4-BE49-F238E27FC236}">
                <a16:creationId xmlns:a16="http://schemas.microsoft.com/office/drawing/2014/main" id="{5AC154AB-0FFD-FCF4-67BC-CE74981B18DF}"/>
              </a:ext>
            </a:extLst>
          </p:cNvPr>
          <p:cNvSpPr/>
          <p:nvPr/>
        </p:nvSpPr>
        <p:spPr>
          <a:xfrm>
            <a:off x="11112951" y="5101052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46">
            <a:extLst>
              <a:ext uri="{FF2B5EF4-FFF2-40B4-BE49-F238E27FC236}">
                <a16:creationId xmlns:a16="http://schemas.microsoft.com/office/drawing/2014/main" id="{BF17C2C0-D6F3-4314-83ED-CD9AF873E7C7}"/>
              </a:ext>
            </a:extLst>
          </p:cNvPr>
          <p:cNvSpPr/>
          <p:nvPr/>
        </p:nvSpPr>
        <p:spPr>
          <a:xfrm>
            <a:off x="10723605" y="6539672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46">
            <a:extLst>
              <a:ext uri="{FF2B5EF4-FFF2-40B4-BE49-F238E27FC236}">
                <a16:creationId xmlns:a16="http://schemas.microsoft.com/office/drawing/2014/main" id="{0149458A-219F-7A39-AA6C-6F2AF09AAD95}"/>
              </a:ext>
            </a:extLst>
          </p:cNvPr>
          <p:cNvSpPr/>
          <p:nvPr/>
        </p:nvSpPr>
        <p:spPr>
          <a:xfrm>
            <a:off x="9977596" y="5480443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5620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8"/>
          <p:cNvSpPr txBox="1">
            <a:spLocks noGrp="1"/>
          </p:cNvSpPr>
          <p:nvPr>
            <p:ph type="title"/>
          </p:nvPr>
        </p:nvSpPr>
        <p:spPr>
          <a:xfrm>
            <a:off x="838200" y="117825"/>
            <a:ext cx="10515600" cy="13255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TECHNICAL FEATURES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805" name="Google Shape;805;p48"/>
          <p:cNvSpPr/>
          <p:nvPr/>
        </p:nvSpPr>
        <p:spPr>
          <a:xfrm>
            <a:off x="838200" y="1828110"/>
            <a:ext cx="3044687" cy="4664765"/>
          </a:xfrm>
          <a:prstGeom prst="flowChartDocumen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48"/>
          <p:cNvSpPr txBox="1"/>
          <p:nvPr/>
        </p:nvSpPr>
        <p:spPr>
          <a:xfrm>
            <a:off x="954156" y="2620556"/>
            <a:ext cx="2928732" cy="317005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Authentication &amp; Authorization</a:t>
            </a:r>
          </a:p>
          <a:p>
            <a:endParaRPr lang="en-US" sz="2000" b="1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Secure login and registration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JWT authentication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Role-based access control</a:t>
            </a:r>
          </a:p>
        </p:txBody>
      </p:sp>
      <p:sp>
        <p:nvSpPr>
          <p:cNvPr id="807" name="Google Shape;807;p48"/>
          <p:cNvSpPr/>
          <p:nvPr/>
        </p:nvSpPr>
        <p:spPr>
          <a:xfrm>
            <a:off x="4648325" y="1828110"/>
            <a:ext cx="3044687" cy="4664765"/>
          </a:xfrm>
          <a:prstGeom prst="flowChartDocumen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48"/>
          <p:cNvSpPr txBox="1"/>
          <p:nvPr/>
        </p:nvSpPr>
        <p:spPr>
          <a:xfrm>
            <a:off x="4764281" y="2620556"/>
            <a:ext cx="2928732" cy="19389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Real-Time Communication</a:t>
            </a:r>
          </a:p>
          <a:p>
            <a:endParaRPr lang="en-US" sz="2000" b="1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Live messaging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Instant notifications</a:t>
            </a:r>
          </a:p>
        </p:txBody>
      </p:sp>
      <p:sp>
        <p:nvSpPr>
          <p:cNvPr id="812" name="Google Shape;812;p48"/>
          <p:cNvSpPr/>
          <p:nvPr/>
        </p:nvSpPr>
        <p:spPr>
          <a:xfrm rot="5043835">
            <a:off x="344556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48"/>
          <p:cNvSpPr txBox="1"/>
          <p:nvPr/>
        </p:nvSpPr>
        <p:spPr>
          <a:xfrm>
            <a:off x="626181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 sz="4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48"/>
          <p:cNvSpPr/>
          <p:nvPr/>
        </p:nvSpPr>
        <p:spPr>
          <a:xfrm rot="5043835">
            <a:off x="4154681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48"/>
          <p:cNvSpPr txBox="1"/>
          <p:nvPr/>
        </p:nvSpPr>
        <p:spPr>
          <a:xfrm>
            <a:off x="4436306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 sz="4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48"/>
          <p:cNvSpPr/>
          <p:nvPr/>
        </p:nvSpPr>
        <p:spPr>
          <a:xfrm rot="5043835">
            <a:off x="7964805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48"/>
          <p:cNvSpPr txBox="1"/>
          <p:nvPr/>
        </p:nvSpPr>
        <p:spPr>
          <a:xfrm>
            <a:off x="8246430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endParaRPr sz="4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48"/>
          <p:cNvSpPr/>
          <p:nvPr/>
        </p:nvSpPr>
        <p:spPr>
          <a:xfrm>
            <a:off x="11715153" y="2199701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48"/>
          <p:cNvSpPr/>
          <p:nvPr/>
        </p:nvSpPr>
        <p:spPr>
          <a:xfrm>
            <a:off x="11487848" y="4035287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48"/>
          <p:cNvSpPr/>
          <p:nvPr/>
        </p:nvSpPr>
        <p:spPr>
          <a:xfrm>
            <a:off x="13578169" y="2981941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49"/>
          <p:cNvSpPr txBox="1">
            <a:spLocks noGrp="1"/>
          </p:cNvSpPr>
          <p:nvPr>
            <p:ph type="title"/>
          </p:nvPr>
        </p:nvSpPr>
        <p:spPr>
          <a:xfrm>
            <a:off x="838200" y="117825"/>
            <a:ext cx="10515600" cy="13255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TECHNICAL FEATURES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826" name="Google Shape;826;p49"/>
          <p:cNvSpPr/>
          <p:nvPr/>
        </p:nvSpPr>
        <p:spPr>
          <a:xfrm>
            <a:off x="838200" y="1828110"/>
            <a:ext cx="3044687" cy="4664765"/>
          </a:xfrm>
          <a:prstGeom prst="flowChartDocumen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49"/>
          <p:cNvSpPr txBox="1"/>
          <p:nvPr/>
        </p:nvSpPr>
        <p:spPr>
          <a:xfrm>
            <a:off x="954156" y="2620556"/>
            <a:ext cx="2928732" cy="317005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Authentication &amp; Authorization</a:t>
            </a:r>
          </a:p>
          <a:p>
            <a:endParaRPr lang="en-US" sz="2000" b="1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Secure login and registration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JWT authentication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Role-based access control</a:t>
            </a:r>
          </a:p>
        </p:txBody>
      </p:sp>
      <p:sp>
        <p:nvSpPr>
          <p:cNvPr id="828" name="Google Shape;828;p49"/>
          <p:cNvSpPr/>
          <p:nvPr/>
        </p:nvSpPr>
        <p:spPr>
          <a:xfrm>
            <a:off x="4648325" y="1828110"/>
            <a:ext cx="3044687" cy="4664765"/>
          </a:xfrm>
          <a:prstGeom prst="flowChartDocumen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49"/>
          <p:cNvSpPr/>
          <p:nvPr/>
        </p:nvSpPr>
        <p:spPr>
          <a:xfrm>
            <a:off x="8458449" y="1828110"/>
            <a:ext cx="3044687" cy="4664765"/>
          </a:xfrm>
          <a:prstGeom prst="flowChartDocumen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49"/>
          <p:cNvSpPr txBox="1"/>
          <p:nvPr/>
        </p:nvSpPr>
        <p:spPr>
          <a:xfrm>
            <a:off x="8574405" y="2620556"/>
            <a:ext cx="2928732" cy="28930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Multilingual Support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tx1"/>
                </a:solidFill>
              </a:rPr>
              <a:t>Arabic language support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tx1"/>
                </a:solidFill>
              </a:rPr>
              <a:t>English language support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tx1"/>
                </a:solidFill>
              </a:rPr>
              <a:t>Dynamic language switching </a:t>
            </a:r>
          </a:p>
          <a:p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833" name="Google Shape;833;p49"/>
          <p:cNvSpPr/>
          <p:nvPr/>
        </p:nvSpPr>
        <p:spPr>
          <a:xfrm rot="5043835">
            <a:off x="344556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49"/>
          <p:cNvSpPr txBox="1"/>
          <p:nvPr/>
        </p:nvSpPr>
        <p:spPr>
          <a:xfrm>
            <a:off x="626181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 sz="44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49"/>
          <p:cNvSpPr/>
          <p:nvPr/>
        </p:nvSpPr>
        <p:spPr>
          <a:xfrm rot="5043835">
            <a:off x="4154681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49"/>
          <p:cNvSpPr txBox="1"/>
          <p:nvPr/>
        </p:nvSpPr>
        <p:spPr>
          <a:xfrm>
            <a:off x="4436306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 sz="4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49"/>
          <p:cNvSpPr/>
          <p:nvPr/>
        </p:nvSpPr>
        <p:spPr>
          <a:xfrm rot="5043835">
            <a:off x="7964805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49"/>
          <p:cNvSpPr txBox="1"/>
          <p:nvPr/>
        </p:nvSpPr>
        <p:spPr>
          <a:xfrm>
            <a:off x="8246430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endParaRPr sz="4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49"/>
          <p:cNvSpPr/>
          <p:nvPr/>
        </p:nvSpPr>
        <p:spPr>
          <a:xfrm>
            <a:off x="-1268046" y="5267434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49"/>
          <p:cNvSpPr/>
          <p:nvPr/>
        </p:nvSpPr>
        <p:spPr>
          <a:xfrm>
            <a:off x="-1573060" y="48905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49"/>
          <p:cNvSpPr/>
          <p:nvPr/>
        </p:nvSpPr>
        <p:spPr>
          <a:xfrm>
            <a:off x="441601" y="6444602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808;p48">
            <a:extLst>
              <a:ext uri="{FF2B5EF4-FFF2-40B4-BE49-F238E27FC236}">
                <a16:creationId xmlns:a16="http://schemas.microsoft.com/office/drawing/2014/main" id="{0C8C23B3-8D38-05E5-96D8-1DF9B1856F4C}"/>
              </a:ext>
            </a:extLst>
          </p:cNvPr>
          <p:cNvSpPr txBox="1"/>
          <p:nvPr/>
        </p:nvSpPr>
        <p:spPr>
          <a:xfrm>
            <a:off x="4764281" y="2620556"/>
            <a:ext cx="2928732" cy="19389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Real-Time Communication</a:t>
            </a:r>
          </a:p>
          <a:p>
            <a:endParaRPr lang="en-US" sz="2000" b="1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Live messaging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Instant notifications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5">
          <a:extLst>
            <a:ext uri="{FF2B5EF4-FFF2-40B4-BE49-F238E27FC236}">
              <a16:creationId xmlns:a16="http://schemas.microsoft.com/office/drawing/2014/main" id="{AA8C0D02-84DF-8F8F-BB98-0CAA9A8BE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50">
            <a:extLst>
              <a:ext uri="{FF2B5EF4-FFF2-40B4-BE49-F238E27FC236}">
                <a16:creationId xmlns:a16="http://schemas.microsoft.com/office/drawing/2014/main" id="{FFA41C8F-2A19-A677-06CA-142428B6FF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17825"/>
            <a:ext cx="10515600" cy="13255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TECHNICAL FEATURES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853" name="Google Shape;853;p50">
            <a:extLst>
              <a:ext uri="{FF2B5EF4-FFF2-40B4-BE49-F238E27FC236}">
                <a16:creationId xmlns:a16="http://schemas.microsoft.com/office/drawing/2014/main" id="{F8CE6E4A-9AD6-08E5-D557-99B035E9D799}"/>
              </a:ext>
            </a:extLst>
          </p:cNvPr>
          <p:cNvSpPr/>
          <p:nvPr/>
        </p:nvSpPr>
        <p:spPr>
          <a:xfrm>
            <a:off x="-1345755" y="-1346530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50">
            <a:extLst>
              <a:ext uri="{FF2B5EF4-FFF2-40B4-BE49-F238E27FC236}">
                <a16:creationId xmlns:a16="http://schemas.microsoft.com/office/drawing/2014/main" id="{428952EF-E237-DACF-DBC1-E37C62017D07}"/>
              </a:ext>
            </a:extLst>
          </p:cNvPr>
          <p:cNvSpPr/>
          <p:nvPr/>
        </p:nvSpPr>
        <p:spPr>
          <a:xfrm>
            <a:off x="-1573060" y="48905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50">
            <a:extLst>
              <a:ext uri="{FF2B5EF4-FFF2-40B4-BE49-F238E27FC236}">
                <a16:creationId xmlns:a16="http://schemas.microsoft.com/office/drawing/2014/main" id="{A4992E25-92DF-7A86-BCBD-2AA8398DFF81}"/>
              </a:ext>
            </a:extLst>
          </p:cNvPr>
          <p:cNvSpPr/>
          <p:nvPr/>
        </p:nvSpPr>
        <p:spPr>
          <a:xfrm>
            <a:off x="517261" y="-564290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50">
            <a:extLst>
              <a:ext uri="{FF2B5EF4-FFF2-40B4-BE49-F238E27FC236}">
                <a16:creationId xmlns:a16="http://schemas.microsoft.com/office/drawing/2014/main" id="{DEA41E1A-5E64-5B89-C5CA-FAA3E56ADA01}"/>
              </a:ext>
            </a:extLst>
          </p:cNvPr>
          <p:cNvSpPr/>
          <p:nvPr/>
        </p:nvSpPr>
        <p:spPr>
          <a:xfrm rot="5043835">
            <a:off x="2085221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50">
            <a:extLst>
              <a:ext uri="{FF2B5EF4-FFF2-40B4-BE49-F238E27FC236}">
                <a16:creationId xmlns:a16="http://schemas.microsoft.com/office/drawing/2014/main" id="{E6CA452B-CA15-3A64-094F-1CEA6E32C48D}"/>
              </a:ext>
            </a:extLst>
          </p:cNvPr>
          <p:cNvSpPr txBox="1"/>
          <p:nvPr/>
        </p:nvSpPr>
        <p:spPr>
          <a:xfrm>
            <a:off x="2366846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4.</a:t>
            </a:r>
            <a:endParaRPr sz="4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50">
            <a:extLst>
              <a:ext uri="{FF2B5EF4-FFF2-40B4-BE49-F238E27FC236}">
                <a16:creationId xmlns:a16="http://schemas.microsoft.com/office/drawing/2014/main" id="{468CE351-95F3-AA62-2A35-CE44A71E13E2}"/>
              </a:ext>
            </a:extLst>
          </p:cNvPr>
          <p:cNvSpPr/>
          <p:nvPr/>
        </p:nvSpPr>
        <p:spPr>
          <a:xfrm rot="5043835">
            <a:off x="5895346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50">
            <a:extLst>
              <a:ext uri="{FF2B5EF4-FFF2-40B4-BE49-F238E27FC236}">
                <a16:creationId xmlns:a16="http://schemas.microsoft.com/office/drawing/2014/main" id="{2019D174-9741-BF66-23BE-47E46491997F}"/>
              </a:ext>
            </a:extLst>
          </p:cNvPr>
          <p:cNvSpPr txBox="1"/>
          <p:nvPr/>
        </p:nvSpPr>
        <p:spPr>
          <a:xfrm>
            <a:off x="6176971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5.</a:t>
            </a:r>
            <a:endParaRPr sz="44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4854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5">
          <a:extLst>
            <a:ext uri="{FF2B5EF4-FFF2-40B4-BE49-F238E27FC236}">
              <a16:creationId xmlns:a16="http://schemas.microsoft.com/office/drawing/2014/main" id="{BAABE178-1AFA-E305-27CD-3A7E91661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50">
            <a:extLst>
              <a:ext uri="{FF2B5EF4-FFF2-40B4-BE49-F238E27FC236}">
                <a16:creationId xmlns:a16="http://schemas.microsoft.com/office/drawing/2014/main" id="{115BB2D5-DCCF-95F6-C09B-B9CBBBB542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17825"/>
            <a:ext cx="10515600" cy="13255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TECHNICAL FEATURES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847" name="Google Shape;847;p50">
            <a:extLst>
              <a:ext uri="{FF2B5EF4-FFF2-40B4-BE49-F238E27FC236}">
                <a16:creationId xmlns:a16="http://schemas.microsoft.com/office/drawing/2014/main" id="{502ACACF-15A0-8143-CC8E-0937A6108940}"/>
              </a:ext>
            </a:extLst>
          </p:cNvPr>
          <p:cNvSpPr/>
          <p:nvPr/>
        </p:nvSpPr>
        <p:spPr>
          <a:xfrm>
            <a:off x="2578865" y="1828110"/>
            <a:ext cx="3044687" cy="4664765"/>
          </a:xfrm>
          <a:prstGeom prst="flowChartDocumen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50">
            <a:extLst>
              <a:ext uri="{FF2B5EF4-FFF2-40B4-BE49-F238E27FC236}">
                <a16:creationId xmlns:a16="http://schemas.microsoft.com/office/drawing/2014/main" id="{4C919823-BA19-0551-C6CA-ECB9F58EB070}"/>
              </a:ext>
            </a:extLst>
          </p:cNvPr>
          <p:cNvSpPr txBox="1"/>
          <p:nvPr/>
        </p:nvSpPr>
        <p:spPr>
          <a:xfrm>
            <a:off x="2694821" y="2620556"/>
            <a:ext cx="2928732" cy="317005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Image Management</a:t>
            </a:r>
          </a:p>
          <a:p>
            <a:endParaRPr lang="en-US" sz="2000" b="1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Multiple image uploads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Land plan image support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Optimized image storage</a:t>
            </a:r>
          </a:p>
        </p:txBody>
      </p:sp>
      <p:sp>
        <p:nvSpPr>
          <p:cNvPr id="853" name="Google Shape;853;p50">
            <a:extLst>
              <a:ext uri="{FF2B5EF4-FFF2-40B4-BE49-F238E27FC236}">
                <a16:creationId xmlns:a16="http://schemas.microsoft.com/office/drawing/2014/main" id="{73593014-B34E-28FC-88B2-AAD2B6C2DECD}"/>
              </a:ext>
            </a:extLst>
          </p:cNvPr>
          <p:cNvSpPr/>
          <p:nvPr/>
        </p:nvSpPr>
        <p:spPr>
          <a:xfrm>
            <a:off x="-1345755" y="-1346530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50">
            <a:extLst>
              <a:ext uri="{FF2B5EF4-FFF2-40B4-BE49-F238E27FC236}">
                <a16:creationId xmlns:a16="http://schemas.microsoft.com/office/drawing/2014/main" id="{35B4D8AB-0CE8-14A3-D222-136512C7D227}"/>
              </a:ext>
            </a:extLst>
          </p:cNvPr>
          <p:cNvSpPr/>
          <p:nvPr/>
        </p:nvSpPr>
        <p:spPr>
          <a:xfrm>
            <a:off x="-1573060" y="48905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50">
            <a:extLst>
              <a:ext uri="{FF2B5EF4-FFF2-40B4-BE49-F238E27FC236}">
                <a16:creationId xmlns:a16="http://schemas.microsoft.com/office/drawing/2014/main" id="{F3DA7BD0-79DD-DB72-9CCF-FA8E45A298DF}"/>
              </a:ext>
            </a:extLst>
          </p:cNvPr>
          <p:cNvSpPr/>
          <p:nvPr/>
        </p:nvSpPr>
        <p:spPr>
          <a:xfrm>
            <a:off x="517261" y="-564290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50">
            <a:extLst>
              <a:ext uri="{FF2B5EF4-FFF2-40B4-BE49-F238E27FC236}">
                <a16:creationId xmlns:a16="http://schemas.microsoft.com/office/drawing/2014/main" id="{BCEDC3F4-9416-80B4-C29C-B38DF6938BDF}"/>
              </a:ext>
            </a:extLst>
          </p:cNvPr>
          <p:cNvSpPr/>
          <p:nvPr/>
        </p:nvSpPr>
        <p:spPr>
          <a:xfrm rot="5043835">
            <a:off x="2085221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50">
            <a:extLst>
              <a:ext uri="{FF2B5EF4-FFF2-40B4-BE49-F238E27FC236}">
                <a16:creationId xmlns:a16="http://schemas.microsoft.com/office/drawing/2014/main" id="{66AD7542-8C17-B5CF-9661-4FB1950EAAD3}"/>
              </a:ext>
            </a:extLst>
          </p:cNvPr>
          <p:cNvSpPr txBox="1"/>
          <p:nvPr/>
        </p:nvSpPr>
        <p:spPr>
          <a:xfrm>
            <a:off x="2366846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4.</a:t>
            </a:r>
            <a:endParaRPr sz="4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50">
            <a:extLst>
              <a:ext uri="{FF2B5EF4-FFF2-40B4-BE49-F238E27FC236}">
                <a16:creationId xmlns:a16="http://schemas.microsoft.com/office/drawing/2014/main" id="{CE660757-1826-5EDC-30BF-820FA98D6CDB}"/>
              </a:ext>
            </a:extLst>
          </p:cNvPr>
          <p:cNvSpPr/>
          <p:nvPr/>
        </p:nvSpPr>
        <p:spPr>
          <a:xfrm rot="5043835">
            <a:off x="5895346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50">
            <a:extLst>
              <a:ext uri="{FF2B5EF4-FFF2-40B4-BE49-F238E27FC236}">
                <a16:creationId xmlns:a16="http://schemas.microsoft.com/office/drawing/2014/main" id="{C88A15B3-2781-E8AB-11FE-778DD5FABEB7}"/>
              </a:ext>
            </a:extLst>
          </p:cNvPr>
          <p:cNvSpPr txBox="1"/>
          <p:nvPr/>
        </p:nvSpPr>
        <p:spPr>
          <a:xfrm>
            <a:off x="6176971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5.</a:t>
            </a:r>
            <a:endParaRPr sz="44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9972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5">
          <a:extLst>
            <a:ext uri="{FF2B5EF4-FFF2-40B4-BE49-F238E27FC236}">
              <a16:creationId xmlns:a16="http://schemas.microsoft.com/office/drawing/2014/main" id="{24329050-49BC-0E77-CAA9-FD976E859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50">
            <a:extLst>
              <a:ext uri="{FF2B5EF4-FFF2-40B4-BE49-F238E27FC236}">
                <a16:creationId xmlns:a16="http://schemas.microsoft.com/office/drawing/2014/main" id="{5F0FBDE3-793A-3C02-49D2-2D8A799CFA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17825"/>
            <a:ext cx="10515600" cy="13255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TECHNICAL FEATURES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847" name="Google Shape;847;p50">
            <a:extLst>
              <a:ext uri="{FF2B5EF4-FFF2-40B4-BE49-F238E27FC236}">
                <a16:creationId xmlns:a16="http://schemas.microsoft.com/office/drawing/2014/main" id="{900E1578-5AF5-FA9C-008E-5AF582DD971D}"/>
              </a:ext>
            </a:extLst>
          </p:cNvPr>
          <p:cNvSpPr/>
          <p:nvPr/>
        </p:nvSpPr>
        <p:spPr>
          <a:xfrm>
            <a:off x="2578865" y="1828110"/>
            <a:ext cx="3044687" cy="4664765"/>
          </a:xfrm>
          <a:prstGeom prst="flowChartDocumen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50">
            <a:extLst>
              <a:ext uri="{FF2B5EF4-FFF2-40B4-BE49-F238E27FC236}">
                <a16:creationId xmlns:a16="http://schemas.microsoft.com/office/drawing/2014/main" id="{17E0A74B-A3D3-5217-BCB4-2516171AB411}"/>
              </a:ext>
            </a:extLst>
          </p:cNvPr>
          <p:cNvSpPr txBox="1"/>
          <p:nvPr/>
        </p:nvSpPr>
        <p:spPr>
          <a:xfrm>
            <a:off x="2694821" y="2620556"/>
            <a:ext cx="2928732" cy="317005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Image Management</a:t>
            </a:r>
          </a:p>
          <a:p>
            <a:endParaRPr lang="en-US" sz="2000" b="1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Multiple image uploads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Land plan image support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</a:rPr>
              <a:t>Optimized image storage</a:t>
            </a:r>
          </a:p>
        </p:txBody>
      </p:sp>
      <p:sp>
        <p:nvSpPr>
          <p:cNvPr id="849" name="Google Shape;849;p50">
            <a:extLst>
              <a:ext uri="{FF2B5EF4-FFF2-40B4-BE49-F238E27FC236}">
                <a16:creationId xmlns:a16="http://schemas.microsoft.com/office/drawing/2014/main" id="{0D93974A-5D6C-B676-0748-84F1CEB6B709}"/>
              </a:ext>
            </a:extLst>
          </p:cNvPr>
          <p:cNvSpPr/>
          <p:nvPr/>
        </p:nvSpPr>
        <p:spPr>
          <a:xfrm>
            <a:off x="6388990" y="1828110"/>
            <a:ext cx="3044687" cy="4664765"/>
          </a:xfrm>
          <a:prstGeom prst="flowChartDocumen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50">
            <a:extLst>
              <a:ext uri="{FF2B5EF4-FFF2-40B4-BE49-F238E27FC236}">
                <a16:creationId xmlns:a16="http://schemas.microsoft.com/office/drawing/2014/main" id="{557259F7-7079-17C0-7260-0E2DA6C7E64D}"/>
              </a:ext>
            </a:extLst>
          </p:cNvPr>
          <p:cNvSpPr txBox="1"/>
          <p:nvPr/>
        </p:nvSpPr>
        <p:spPr>
          <a:xfrm>
            <a:off x="6504946" y="2620556"/>
            <a:ext cx="2928732" cy="175428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Appointment Scheduling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tx1"/>
                </a:solidFill>
              </a:rPr>
              <a:t>Seller availability management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1800" dirty="0">
              <a:solidFill>
                <a:schemeClr val="tx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tx1"/>
                </a:solidFill>
              </a:rPr>
              <a:t>Property visit requests</a:t>
            </a:r>
          </a:p>
        </p:txBody>
      </p:sp>
      <p:sp>
        <p:nvSpPr>
          <p:cNvPr id="857" name="Google Shape;857;p50">
            <a:extLst>
              <a:ext uri="{FF2B5EF4-FFF2-40B4-BE49-F238E27FC236}">
                <a16:creationId xmlns:a16="http://schemas.microsoft.com/office/drawing/2014/main" id="{CCD4DDD2-26B1-5D55-B0F8-0E8635E3AE03}"/>
              </a:ext>
            </a:extLst>
          </p:cNvPr>
          <p:cNvSpPr/>
          <p:nvPr/>
        </p:nvSpPr>
        <p:spPr>
          <a:xfrm rot="5043835">
            <a:off x="2085221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50">
            <a:extLst>
              <a:ext uri="{FF2B5EF4-FFF2-40B4-BE49-F238E27FC236}">
                <a16:creationId xmlns:a16="http://schemas.microsoft.com/office/drawing/2014/main" id="{B6B5F980-A828-4FC7-98A5-450DC3A2CE4B}"/>
              </a:ext>
            </a:extLst>
          </p:cNvPr>
          <p:cNvSpPr txBox="1"/>
          <p:nvPr/>
        </p:nvSpPr>
        <p:spPr>
          <a:xfrm>
            <a:off x="2366846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4.</a:t>
            </a:r>
            <a:endParaRPr sz="4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50">
            <a:extLst>
              <a:ext uri="{FF2B5EF4-FFF2-40B4-BE49-F238E27FC236}">
                <a16:creationId xmlns:a16="http://schemas.microsoft.com/office/drawing/2014/main" id="{4D8F3DA0-B469-8255-9357-FB55FC68DD0A}"/>
              </a:ext>
            </a:extLst>
          </p:cNvPr>
          <p:cNvSpPr/>
          <p:nvPr/>
        </p:nvSpPr>
        <p:spPr>
          <a:xfrm rot="5043835">
            <a:off x="5895346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50">
            <a:extLst>
              <a:ext uri="{FF2B5EF4-FFF2-40B4-BE49-F238E27FC236}">
                <a16:creationId xmlns:a16="http://schemas.microsoft.com/office/drawing/2014/main" id="{50046578-0E94-3C64-75E2-B272554C6CA6}"/>
              </a:ext>
            </a:extLst>
          </p:cNvPr>
          <p:cNvSpPr txBox="1"/>
          <p:nvPr/>
        </p:nvSpPr>
        <p:spPr>
          <a:xfrm>
            <a:off x="6176971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5.</a:t>
            </a:r>
            <a:endParaRPr sz="44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50">
            <a:extLst>
              <a:ext uri="{FF2B5EF4-FFF2-40B4-BE49-F238E27FC236}">
                <a16:creationId xmlns:a16="http://schemas.microsoft.com/office/drawing/2014/main" id="{C53B4D0C-F893-FE25-259E-56CEC9BEC702}"/>
              </a:ext>
            </a:extLst>
          </p:cNvPr>
          <p:cNvSpPr/>
          <p:nvPr/>
        </p:nvSpPr>
        <p:spPr>
          <a:xfrm>
            <a:off x="11485859" y="541782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50">
            <a:extLst>
              <a:ext uri="{FF2B5EF4-FFF2-40B4-BE49-F238E27FC236}">
                <a16:creationId xmlns:a16="http://schemas.microsoft.com/office/drawing/2014/main" id="{EF604A4A-5759-B226-EB4E-71F5C5399BE5}"/>
              </a:ext>
            </a:extLst>
          </p:cNvPr>
          <p:cNvSpPr/>
          <p:nvPr/>
        </p:nvSpPr>
        <p:spPr>
          <a:xfrm>
            <a:off x="10768575" y="6316461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50">
            <a:extLst>
              <a:ext uri="{FF2B5EF4-FFF2-40B4-BE49-F238E27FC236}">
                <a16:creationId xmlns:a16="http://schemas.microsoft.com/office/drawing/2014/main" id="{ACA1C9AA-6876-9E19-F002-078982C30E53}"/>
              </a:ext>
            </a:extLst>
          </p:cNvPr>
          <p:cNvSpPr/>
          <p:nvPr/>
        </p:nvSpPr>
        <p:spPr>
          <a:xfrm>
            <a:off x="11493662" y="4477145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15090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6600" b="1">
                <a:latin typeface="Arial"/>
                <a:ea typeface="Arial"/>
                <a:cs typeface="Arial"/>
                <a:sym typeface="Arial"/>
              </a:rPr>
              <a:t>Objectives</a:t>
            </a:r>
            <a:endParaRPr sz="66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8"/>
          <p:cNvSpPr txBox="1">
            <a:spLocks noGrp="1"/>
          </p:cNvSpPr>
          <p:nvPr>
            <p:ph type="body" idx="1"/>
          </p:nvPr>
        </p:nvSpPr>
        <p:spPr>
          <a:xfrm>
            <a:off x="838200" y="1772808"/>
            <a:ext cx="10515600" cy="498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The specific objectives of the project include:</a:t>
            </a:r>
            <a:endParaRPr/>
          </a:p>
        </p:txBody>
      </p:sp>
      <p:pic>
        <p:nvPicPr>
          <p:cNvPr id="173" name="Google Shape;17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7840" y="5395960"/>
            <a:ext cx="18000" cy="1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8"/>
          <p:cNvSpPr/>
          <p:nvPr/>
        </p:nvSpPr>
        <p:spPr>
          <a:xfrm>
            <a:off x="1378658" y="2510600"/>
            <a:ext cx="4643770" cy="167496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8"/>
          <p:cNvSpPr txBox="1"/>
          <p:nvPr/>
        </p:nvSpPr>
        <p:spPr>
          <a:xfrm>
            <a:off x="482559" y="2428480"/>
            <a:ext cx="469341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8"/>
          <p:cNvSpPr/>
          <p:nvPr/>
        </p:nvSpPr>
        <p:spPr>
          <a:xfrm>
            <a:off x="6814279" y="2510600"/>
            <a:ext cx="4539521" cy="167496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8"/>
          <p:cNvSpPr txBox="1"/>
          <p:nvPr/>
        </p:nvSpPr>
        <p:spPr>
          <a:xfrm>
            <a:off x="5918180" y="2428480"/>
            <a:ext cx="469700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8"/>
          <p:cNvSpPr/>
          <p:nvPr/>
        </p:nvSpPr>
        <p:spPr>
          <a:xfrm>
            <a:off x="1378660" y="4667021"/>
            <a:ext cx="371763" cy="1674960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8"/>
          <p:cNvSpPr txBox="1"/>
          <p:nvPr/>
        </p:nvSpPr>
        <p:spPr>
          <a:xfrm>
            <a:off x="479133" y="4556213"/>
            <a:ext cx="1365800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en-US" sz="19900" b="1" dirty="0">
                <a:solidFill>
                  <a:schemeClr val="accent6"/>
                </a:solidFill>
              </a:rPr>
              <a:t>3</a:t>
            </a:r>
            <a:endParaRPr lang="en-US" sz="19900" dirty="0">
              <a:solidFill>
                <a:schemeClr val="accent6"/>
              </a:solidFill>
            </a:endParaRPr>
          </a:p>
        </p:txBody>
      </p:sp>
      <p:sp>
        <p:nvSpPr>
          <p:cNvPr id="180" name="Google Shape;180;p8"/>
          <p:cNvSpPr/>
          <p:nvPr/>
        </p:nvSpPr>
        <p:spPr>
          <a:xfrm>
            <a:off x="6814280" y="4667021"/>
            <a:ext cx="432260" cy="1674960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8"/>
          <p:cNvSpPr txBox="1"/>
          <p:nvPr/>
        </p:nvSpPr>
        <p:spPr>
          <a:xfrm>
            <a:off x="5900706" y="4587031"/>
            <a:ext cx="1365800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8"/>
          <p:cNvSpPr txBox="1"/>
          <p:nvPr/>
        </p:nvSpPr>
        <p:spPr>
          <a:xfrm>
            <a:off x="7283979" y="2766840"/>
            <a:ext cx="5065121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Increase transparency through </a:t>
            </a:r>
            <a:br>
              <a:rPr lang="en-US" sz="1800" b="1" dirty="0">
                <a:solidFill>
                  <a:schemeClr val="tx1"/>
                </a:solidFill>
              </a:rPr>
            </a:br>
            <a:r>
              <a:rPr lang="en-US" sz="1800" b="1" dirty="0">
                <a:solidFill>
                  <a:schemeClr val="tx1"/>
                </a:solidFill>
              </a:rPr>
              <a:t>detailed property information and </a:t>
            </a:r>
            <a:br>
              <a:rPr lang="en-US" sz="1800" b="1" dirty="0">
                <a:solidFill>
                  <a:schemeClr val="tx1"/>
                </a:solidFill>
              </a:rPr>
            </a:br>
            <a:r>
              <a:rPr lang="en-US" sz="1800" b="1" dirty="0">
                <a:solidFill>
                  <a:schemeClr val="tx1"/>
                </a:solidFill>
              </a:rPr>
              <a:t>visual documentation.</a:t>
            </a:r>
          </a:p>
        </p:txBody>
      </p:sp>
      <p:sp>
        <p:nvSpPr>
          <p:cNvPr id="185" name="Google Shape;185;p8"/>
          <p:cNvSpPr txBox="1"/>
          <p:nvPr/>
        </p:nvSpPr>
        <p:spPr>
          <a:xfrm>
            <a:off x="5788935" y="5059653"/>
            <a:ext cx="659021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Making it easier for students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have a centralized hub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 searching apartments.</a:t>
            </a:r>
            <a:endParaRPr dirty="0"/>
          </a:p>
        </p:txBody>
      </p:sp>
      <p:sp>
        <p:nvSpPr>
          <p:cNvPr id="186" name="Google Shape;186;p8"/>
          <p:cNvSpPr/>
          <p:nvPr/>
        </p:nvSpPr>
        <p:spPr>
          <a:xfrm>
            <a:off x="2086000" y="6024495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8"/>
          <p:cNvSpPr/>
          <p:nvPr/>
        </p:nvSpPr>
        <p:spPr>
          <a:xfrm>
            <a:off x="4233084" y="6424101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8"/>
          <p:cNvSpPr/>
          <p:nvPr/>
        </p:nvSpPr>
        <p:spPr>
          <a:xfrm>
            <a:off x="3793870" y="596616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26;p10">
            <a:extLst>
              <a:ext uri="{FF2B5EF4-FFF2-40B4-BE49-F238E27FC236}">
                <a16:creationId xmlns:a16="http://schemas.microsoft.com/office/drawing/2014/main" id="{10E4346E-B9BC-B9CD-A58A-185A314EC6A2}"/>
              </a:ext>
            </a:extLst>
          </p:cNvPr>
          <p:cNvSpPr txBox="1"/>
          <p:nvPr/>
        </p:nvSpPr>
        <p:spPr>
          <a:xfrm>
            <a:off x="1448928" y="2747915"/>
            <a:ext cx="4539521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Provide a centralized marketplace for land buyers and sellers.</a:t>
            </a:r>
          </a:p>
          <a:p>
            <a:endParaRPr sz="1800" b="0" i="0" u="none" strike="noStrike" cap="none" dirty="0">
              <a:solidFill>
                <a:schemeClr val="lt1"/>
              </a:solidFill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06;p9">
            <a:extLst>
              <a:ext uri="{FF2B5EF4-FFF2-40B4-BE49-F238E27FC236}">
                <a16:creationId xmlns:a16="http://schemas.microsoft.com/office/drawing/2014/main" id="{522C1F59-6A3E-0327-FF74-90ACD10C3C66}"/>
              </a:ext>
            </a:extLst>
          </p:cNvPr>
          <p:cNvSpPr txBox="1"/>
          <p:nvPr/>
        </p:nvSpPr>
        <p:spPr>
          <a:xfrm>
            <a:off x="1873373" y="5011753"/>
            <a:ext cx="439020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enhance transparency </a:t>
            </a:r>
            <a:b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and build trust in student </a:t>
            </a:r>
            <a:b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housing information.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846;p50">
            <a:extLst>
              <a:ext uri="{FF2B5EF4-FFF2-40B4-BE49-F238E27FC236}">
                <a16:creationId xmlns:a16="http://schemas.microsoft.com/office/drawing/2014/main" id="{7FAEB1F6-F4C6-7468-A2E3-6028A61339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17825"/>
            <a:ext cx="10515600" cy="13255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6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TECHNICAL FEATURES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48" name="Google Shape;847;p50">
            <a:extLst>
              <a:ext uri="{FF2B5EF4-FFF2-40B4-BE49-F238E27FC236}">
                <a16:creationId xmlns:a16="http://schemas.microsoft.com/office/drawing/2014/main" id="{4AB01B8D-F056-7F1F-707A-164959098C72}"/>
              </a:ext>
            </a:extLst>
          </p:cNvPr>
          <p:cNvSpPr/>
          <p:nvPr/>
        </p:nvSpPr>
        <p:spPr>
          <a:xfrm>
            <a:off x="2578865" y="1828110"/>
            <a:ext cx="3044687" cy="4664765"/>
          </a:xfrm>
          <a:prstGeom prst="flowChartDocumen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848;p50">
            <a:extLst>
              <a:ext uri="{FF2B5EF4-FFF2-40B4-BE49-F238E27FC236}">
                <a16:creationId xmlns:a16="http://schemas.microsoft.com/office/drawing/2014/main" id="{A44C91D7-4B58-29F3-1EEB-C7625B60FD5A}"/>
              </a:ext>
            </a:extLst>
          </p:cNvPr>
          <p:cNvSpPr txBox="1"/>
          <p:nvPr/>
        </p:nvSpPr>
        <p:spPr>
          <a:xfrm>
            <a:off x="2694821" y="2620556"/>
            <a:ext cx="2928732" cy="298539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AI Integration</a:t>
            </a:r>
          </a:p>
          <a:p>
            <a:endParaRPr lang="en-US" sz="2000" b="1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 err="1">
                <a:solidFill>
                  <a:schemeClr val="tx1"/>
                </a:solidFill>
              </a:rPr>
              <a:t>Ollama</a:t>
            </a:r>
            <a:r>
              <a:rPr lang="en-US" sz="1600" dirty="0">
                <a:solidFill>
                  <a:schemeClr val="tx1"/>
                </a:solidFill>
              </a:rPr>
              <a:t> -powered chatbot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1600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tx1"/>
                </a:solidFill>
              </a:rPr>
              <a:t>Natural language search assistance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1600" b="1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tx1"/>
                </a:solidFill>
              </a:rPr>
              <a:t>Voice-based land search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1600" b="1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tx1"/>
                </a:solidFill>
              </a:rPr>
              <a:t>Voice-Based Availability Management</a:t>
            </a:r>
          </a:p>
        </p:txBody>
      </p:sp>
      <p:sp>
        <p:nvSpPr>
          <p:cNvPr id="50" name="Google Shape;849;p50">
            <a:extLst>
              <a:ext uri="{FF2B5EF4-FFF2-40B4-BE49-F238E27FC236}">
                <a16:creationId xmlns:a16="http://schemas.microsoft.com/office/drawing/2014/main" id="{4B2AD668-02DE-0AF9-0957-D4E59D27C374}"/>
              </a:ext>
            </a:extLst>
          </p:cNvPr>
          <p:cNvSpPr/>
          <p:nvPr/>
        </p:nvSpPr>
        <p:spPr>
          <a:xfrm>
            <a:off x="6388990" y="1828110"/>
            <a:ext cx="3044687" cy="4664765"/>
          </a:xfrm>
          <a:prstGeom prst="flowChartDocumen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850;p50">
            <a:extLst>
              <a:ext uri="{FF2B5EF4-FFF2-40B4-BE49-F238E27FC236}">
                <a16:creationId xmlns:a16="http://schemas.microsoft.com/office/drawing/2014/main" id="{DE713683-B573-0C31-6645-061067171EA4}"/>
              </a:ext>
            </a:extLst>
          </p:cNvPr>
          <p:cNvSpPr txBox="1"/>
          <p:nvPr/>
        </p:nvSpPr>
        <p:spPr>
          <a:xfrm>
            <a:off x="6504946" y="2620556"/>
            <a:ext cx="2928732" cy="28622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Telegram Integration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tx1"/>
                </a:solidFill>
              </a:rPr>
              <a:t>Automatic Property Publishing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1800" dirty="0">
              <a:solidFill>
                <a:schemeClr val="tx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tx1"/>
                </a:solidFill>
              </a:rPr>
              <a:t>Real-Time Listing Announcements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1800" dirty="0">
              <a:solidFill>
                <a:schemeClr val="tx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tx1"/>
                </a:solidFill>
              </a:rPr>
              <a:t>Social Media Exposure </a:t>
            </a:r>
            <a:endParaRPr lang="en-US" sz="1800" b="1" dirty="0">
              <a:solidFill>
                <a:schemeClr val="tx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53" name="Google Shape;857;p50">
            <a:extLst>
              <a:ext uri="{FF2B5EF4-FFF2-40B4-BE49-F238E27FC236}">
                <a16:creationId xmlns:a16="http://schemas.microsoft.com/office/drawing/2014/main" id="{58957E25-00FB-6F0D-3729-93586F2FD1C4}"/>
              </a:ext>
            </a:extLst>
          </p:cNvPr>
          <p:cNvSpPr/>
          <p:nvPr/>
        </p:nvSpPr>
        <p:spPr>
          <a:xfrm rot="5043835">
            <a:off x="2085221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858;p50">
            <a:extLst>
              <a:ext uri="{FF2B5EF4-FFF2-40B4-BE49-F238E27FC236}">
                <a16:creationId xmlns:a16="http://schemas.microsoft.com/office/drawing/2014/main" id="{13F7BBE9-E6F9-6123-2F28-2E04D352D8D4}"/>
              </a:ext>
            </a:extLst>
          </p:cNvPr>
          <p:cNvSpPr txBox="1"/>
          <p:nvPr/>
        </p:nvSpPr>
        <p:spPr>
          <a:xfrm>
            <a:off x="2366846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tx1"/>
                </a:solidFill>
              </a:rPr>
              <a:t>6</a:t>
            </a:r>
            <a:r>
              <a:rPr lang="en-US" sz="44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44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859;p50">
            <a:extLst>
              <a:ext uri="{FF2B5EF4-FFF2-40B4-BE49-F238E27FC236}">
                <a16:creationId xmlns:a16="http://schemas.microsoft.com/office/drawing/2014/main" id="{7973638C-5CD9-9562-DFE3-FAE287F899AC}"/>
              </a:ext>
            </a:extLst>
          </p:cNvPr>
          <p:cNvSpPr/>
          <p:nvPr/>
        </p:nvSpPr>
        <p:spPr>
          <a:xfrm rot="5043835">
            <a:off x="5895346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860;p50">
            <a:extLst>
              <a:ext uri="{FF2B5EF4-FFF2-40B4-BE49-F238E27FC236}">
                <a16:creationId xmlns:a16="http://schemas.microsoft.com/office/drawing/2014/main" id="{915559F9-5A1A-E645-BF04-D094D5DFFBD4}"/>
              </a:ext>
            </a:extLst>
          </p:cNvPr>
          <p:cNvSpPr txBox="1"/>
          <p:nvPr/>
        </p:nvSpPr>
        <p:spPr>
          <a:xfrm>
            <a:off x="6176971" y="1443388"/>
            <a:ext cx="655949" cy="7694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tx1"/>
                </a:solidFill>
              </a:rPr>
              <a:t>7</a:t>
            </a:r>
            <a:r>
              <a:rPr lang="en-US" sz="44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44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853;p50">
            <a:extLst>
              <a:ext uri="{FF2B5EF4-FFF2-40B4-BE49-F238E27FC236}">
                <a16:creationId xmlns:a16="http://schemas.microsoft.com/office/drawing/2014/main" id="{966C72DF-0EED-815D-1A95-420A74973C09}"/>
              </a:ext>
            </a:extLst>
          </p:cNvPr>
          <p:cNvSpPr/>
          <p:nvPr/>
        </p:nvSpPr>
        <p:spPr>
          <a:xfrm>
            <a:off x="11485859" y="541782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854;p50">
            <a:extLst>
              <a:ext uri="{FF2B5EF4-FFF2-40B4-BE49-F238E27FC236}">
                <a16:creationId xmlns:a16="http://schemas.microsoft.com/office/drawing/2014/main" id="{07E333CA-72A4-7E1C-70B5-047A0057EA7D}"/>
              </a:ext>
            </a:extLst>
          </p:cNvPr>
          <p:cNvSpPr/>
          <p:nvPr/>
        </p:nvSpPr>
        <p:spPr>
          <a:xfrm>
            <a:off x="10768575" y="6316461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855;p50">
            <a:extLst>
              <a:ext uri="{FF2B5EF4-FFF2-40B4-BE49-F238E27FC236}">
                <a16:creationId xmlns:a16="http://schemas.microsoft.com/office/drawing/2014/main" id="{9CE9A544-56D5-E0B0-5FF4-F701D144D5BD}"/>
              </a:ext>
            </a:extLst>
          </p:cNvPr>
          <p:cNvSpPr/>
          <p:nvPr/>
        </p:nvSpPr>
        <p:spPr>
          <a:xfrm>
            <a:off x="11493662" y="4477145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13605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83671-178C-E15E-2E94-91628617B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848;p50">
            <a:extLst>
              <a:ext uri="{FF2B5EF4-FFF2-40B4-BE49-F238E27FC236}">
                <a16:creationId xmlns:a16="http://schemas.microsoft.com/office/drawing/2014/main" id="{40884613-22D3-2CE4-2607-999CBEB241C6}"/>
              </a:ext>
            </a:extLst>
          </p:cNvPr>
          <p:cNvSpPr txBox="1"/>
          <p:nvPr/>
        </p:nvSpPr>
        <p:spPr>
          <a:xfrm>
            <a:off x="2694821" y="2620556"/>
            <a:ext cx="2928732" cy="2985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AI Integration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 err="1">
                <a:solidFill>
                  <a:schemeClr val="bg1"/>
                </a:solidFill>
              </a:rPr>
              <a:t>Ollama</a:t>
            </a:r>
            <a:r>
              <a:rPr lang="en-US" sz="1600" dirty="0">
                <a:solidFill>
                  <a:schemeClr val="bg1"/>
                </a:solidFill>
              </a:rPr>
              <a:t> -powered chatbot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1600" dirty="0">
              <a:solidFill>
                <a:schemeClr val="bg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</a:rPr>
              <a:t>Natural language search assistance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1600" b="1" dirty="0">
              <a:solidFill>
                <a:schemeClr val="bg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</a:rPr>
              <a:t>Voice-based land search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1600" b="1" dirty="0">
              <a:solidFill>
                <a:schemeClr val="bg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</a:rPr>
              <a:t>Voice-Based Availability </a:t>
            </a:r>
            <a:r>
              <a:rPr lang="en-US" sz="2000" dirty="0">
                <a:solidFill>
                  <a:schemeClr val="bg1"/>
                </a:solidFill>
              </a:rPr>
              <a:t>Management</a:t>
            </a:r>
          </a:p>
        </p:txBody>
      </p:sp>
      <p:sp>
        <p:nvSpPr>
          <p:cNvPr id="51" name="Google Shape;850;p50">
            <a:extLst>
              <a:ext uri="{FF2B5EF4-FFF2-40B4-BE49-F238E27FC236}">
                <a16:creationId xmlns:a16="http://schemas.microsoft.com/office/drawing/2014/main" id="{8BFB0665-55AC-F061-D2B7-20842861B63F}"/>
              </a:ext>
            </a:extLst>
          </p:cNvPr>
          <p:cNvSpPr txBox="1"/>
          <p:nvPr/>
        </p:nvSpPr>
        <p:spPr>
          <a:xfrm>
            <a:off x="6504946" y="2620556"/>
            <a:ext cx="2928732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Telegram Integration</a:t>
            </a:r>
          </a:p>
          <a:p>
            <a:endParaRPr lang="en-US" sz="1800" b="1" dirty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bg1"/>
                </a:solidFill>
              </a:rPr>
              <a:t>Automatic Property Publishing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1800" dirty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bg1"/>
                </a:solidFill>
              </a:rPr>
              <a:t>Real-Time Listing Announcements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1800" dirty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bg1"/>
                </a:solidFill>
              </a:rPr>
              <a:t>Social Media Exposure </a:t>
            </a:r>
            <a:endParaRPr lang="en-US" sz="1800" b="1" dirty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53118F48-1BF4-3C6C-9342-8D60B6744B10}"/>
              </a:ext>
            </a:extLst>
          </p:cNvPr>
          <p:cNvSpPr/>
          <p:nvPr/>
        </p:nvSpPr>
        <p:spPr>
          <a:xfrm>
            <a:off x="9549633" y="1339129"/>
            <a:ext cx="459550" cy="515374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Google Shape;858;p50">
            <a:extLst>
              <a:ext uri="{FF2B5EF4-FFF2-40B4-BE49-F238E27FC236}">
                <a16:creationId xmlns:a16="http://schemas.microsoft.com/office/drawing/2014/main" id="{2DA9D985-22E1-11B5-2ECA-675CADDDBBB0}"/>
              </a:ext>
            </a:extLst>
          </p:cNvPr>
          <p:cNvSpPr txBox="1"/>
          <p:nvPr/>
        </p:nvSpPr>
        <p:spPr>
          <a:xfrm>
            <a:off x="2366846" y="1443388"/>
            <a:ext cx="65594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lt1"/>
                </a:solidFill>
              </a:rPr>
              <a:t>6</a:t>
            </a:r>
            <a:r>
              <a:rPr lang="en-US" sz="4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4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859;p50">
            <a:extLst>
              <a:ext uri="{FF2B5EF4-FFF2-40B4-BE49-F238E27FC236}">
                <a16:creationId xmlns:a16="http://schemas.microsoft.com/office/drawing/2014/main" id="{2F572048-C151-7A20-C714-29A6D42B02B8}"/>
              </a:ext>
            </a:extLst>
          </p:cNvPr>
          <p:cNvSpPr/>
          <p:nvPr/>
        </p:nvSpPr>
        <p:spPr>
          <a:xfrm rot="5043835">
            <a:off x="5895346" y="1218509"/>
            <a:ext cx="1219200" cy="1219200"/>
          </a:xfrm>
          <a:prstGeom prst="teardrop">
            <a:avLst>
              <a:gd name="adj" fmla="val 100000"/>
            </a:avLst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860;p50">
            <a:extLst>
              <a:ext uri="{FF2B5EF4-FFF2-40B4-BE49-F238E27FC236}">
                <a16:creationId xmlns:a16="http://schemas.microsoft.com/office/drawing/2014/main" id="{B4F2226C-73F6-127A-F19C-6FA79B05528E}"/>
              </a:ext>
            </a:extLst>
          </p:cNvPr>
          <p:cNvSpPr txBox="1"/>
          <p:nvPr/>
        </p:nvSpPr>
        <p:spPr>
          <a:xfrm>
            <a:off x="6176971" y="1443388"/>
            <a:ext cx="65594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lt1"/>
                </a:solidFill>
              </a:rPr>
              <a:t>7</a:t>
            </a:r>
            <a:r>
              <a:rPr lang="en-US" sz="4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4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853;p50">
            <a:extLst>
              <a:ext uri="{FF2B5EF4-FFF2-40B4-BE49-F238E27FC236}">
                <a16:creationId xmlns:a16="http://schemas.microsoft.com/office/drawing/2014/main" id="{D1DE6C35-F876-5B8C-D29B-0E06E8894428}"/>
              </a:ext>
            </a:extLst>
          </p:cNvPr>
          <p:cNvSpPr/>
          <p:nvPr/>
        </p:nvSpPr>
        <p:spPr>
          <a:xfrm>
            <a:off x="11485859" y="5417827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854;p50">
            <a:extLst>
              <a:ext uri="{FF2B5EF4-FFF2-40B4-BE49-F238E27FC236}">
                <a16:creationId xmlns:a16="http://schemas.microsoft.com/office/drawing/2014/main" id="{98B9DC1B-42B0-A063-9B2A-339D5C75613E}"/>
              </a:ext>
            </a:extLst>
          </p:cNvPr>
          <p:cNvSpPr/>
          <p:nvPr/>
        </p:nvSpPr>
        <p:spPr>
          <a:xfrm>
            <a:off x="10768575" y="6316461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855;p50">
            <a:extLst>
              <a:ext uri="{FF2B5EF4-FFF2-40B4-BE49-F238E27FC236}">
                <a16:creationId xmlns:a16="http://schemas.microsoft.com/office/drawing/2014/main" id="{5BA7998A-0864-A9C2-D900-91F1B266E2A4}"/>
              </a:ext>
            </a:extLst>
          </p:cNvPr>
          <p:cNvSpPr/>
          <p:nvPr/>
        </p:nvSpPr>
        <p:spPr>
          <a:xfrm>
            <a:off x="11493662" y="4477145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C18947-C172-7387-640F-85D886AB5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705" y="613969"/>
            <a:ext cx="7268589" cy="563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8049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3"/>
          <p:cNvSpPr/>
          <p:nvPr/>
        </p:nvSpPr>
        <p:spPr>
          <a:xfrm rot="-7338601">
            <a:off x="5204651" y="2513803"/>
            <a:ext cx="1830392" cy="1830392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23"/>
          <p:cNvSpPr txBox="1"/>
          <p:nvPr/>
        </p:nvSpPr>
        <p:spPr>
          <a:xfrm>
            <a:off x="5401204" y="3328749"/>
            <a:ext cx="143728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Tech stack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371" name="Google Shape;371;p23"/>
          <p:cNvGrpSpPr/>
          <p:nvPr/>
        </p:nvGrpSpPr>
        <p:grpSpPr>
          <a:xfrm>
            <a:off x="2506266" y="-88196"/>
            <a:ext cx="7227168" cy="7227168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372" name="Google Shape;372;p23"/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75" name="Google Shape;375;p23"/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-7055432" y="693139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-2617163" y="875279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1132993" y="693139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381" name="Google Shape;381;p23"/>
          <p:cNvSpPr/>
          <p:nvPr/>
        </p:nvSpPr>
        <p:spPr>
          <a:xfrm>
            <a:off x="11293365" y="-986831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23"/>
          <p:cNvSpPr/>
          <p:nvPr/>
        </p:nvSpPr>
        <p:spPr>
          <a:xfrm>
            <a:off x="12422847" y="-1993662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23"/>
          <p:cNvSpPr/>
          <p:nvPr/>
        </p:nvSpPr>
        <p:spPr>
          <a:xfrm>
            <a:off x="10441232" y="-394047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4"/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24"/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Tech stack</a:t>
            </a:r>
            <a:endParaRPr lang="en-US" sz="1800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390" name="Google Shape;390;p24"/>
          <p:cNvGrpSpPr/>
          <p:nvPr/>
        </p:nvGrpSpPr>
        <p:grpSpPr>
          <a:xfrm>
            <a:off x="-10266279" y="-4360600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391" name="Google Shape;391;p24"/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-7055432" y="693139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-2617163" y="875279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1132993" y="693139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400" name="Google Shape;400;p24"/>
          <p:cNvSpPr txBox="1">
            <a:spLocks noGrp="1"/>
          </p:cNvSpPr>
          <p:nvPr>
            <p:ph type="body" idx="1"/>
          </p:nvPr>
        </p:nvSpPr>
        <p:spPr>
          <a:xfrm>
            <a:off x="3951163" y="171626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💻 Node.js</a:t>
            </a:r>
          </a:p>
          <a:p>
            <a:pPr marL="114300" indent="0">
              <a:buNone/>
            </a:pPr>
            <a:endParaRPr lang="en-US" sz="2400" b="1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Implements the backend server and RESTful APIs</a:t>
            </a:r>
          </a:p>
          <a:p>
            <a:pPr marL="11430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 handling business logic and data communication.</a:t>
            </a:r>
          </a:p>
        </p:txBody>
      </p:sp>
      <p:sp>
        <p:nvSpPr>
          <p:cNvPr id="401" name="Google Shape;401;p24"/>
          <p:cNvSpPr/>
          <p:nvPr/>
        </p:nvSpPr>
        <p:spPr>
          <a:xfrm>
            <a:off x="10922304" y="6235603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24"/>
          <p:cNvSpPr/>
          <p:nvPr/>
        </p:nvSpPr>
        <p:spPr>
          <a:xfrm>
            <a:off x="9981622" y="6453638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24"/>
          <p:cNvSpPr/>
          <p:nvPr/>
        </p:nvSpPr>
        <p:spPr>
          <a:xfrm>
            <a:off x="11200593" y="5650378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5"/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0" name="Google Shape;410;p25"/>
          <p:cNvGrpSpPr/>
          <p:nvPr/>
        </p:nvGrpSpPr>
        <p:grpSpPr>
          <a:xfrm rot="-2616430">
            <a:off x="-10263051" y="-4352534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411" name="Google Shape;411;p25"/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5"/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3" name="Google Shape;413;p25"/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4" name="Google Shape;414;p25"/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5" name="Google Shape;415;p25"/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6" name="Google Shape;416;p25"/>
            <p:cNvSpPr/>
            <p:nvPr/>
          </p:nvSpPr>
          <p:spPr>
            <a:xfrm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7" name="Google Shape;417;p25"/>
            <p:cNvSpPr/>
            <p:nvPr/>
          </p:nvSpPr>
          <p:spPr>
            <a:xfrm>
              <a:off x="-7055432" y="693139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8" name="Google Shape;418;p25"/>
            <p:cNvSpPr/>
            <p:nvPr/>
          </p:nvSpPr>
          <p:spPr>
            <a:xfrm>
              <a:off x="-2617163" y="875279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19" name="Google Shape;419;p25"/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420" name="Google Shape;420;p25"/>
          <p:cNvSpPr txBox="1">
            <a:spLocks noGrp="1"/>
          </p:cNvSpPr>
          <p:nvPr>
            <p:ph type="body" idx="1"/>
          </p:nvPr>
        </p:nvSpPr>
        <p:spPr>
          <a:xfrm>
            <a:off x="4218863" y="217346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sz="3200" b="1" dirty="0">
                <a:solidFill>
                  <a:schemeClr val="tx1"/>
                </a:solidFill>
              </a:rPr>
              <a:t>⚡ Express.js</a:t>
            </a:r>
          </a:p>
          <a:p>
            <a:pPr marL="114300" indent="0">
              <a:buNone/>
            </a:pPr>
            <a:endParaRPr lang="en-US" sz="3200" b="1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Provides routing and middleware</a:t>
            </a:r>
          </a:p>
          <a:p>
            <a:pPr marL="11430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for managing HTTP requests</a:t>
            </a:r>
          </a:p>
          <a:p>
            <a:pPr marL="11430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and responses.</a:t>
            </a:r>
          </a:p>
        </p:txBody>
      </p:sp>
      <p:sp>
        <p:nvSpPr>
          <p:cNvPr id="421" name="Google Shape;421;p25"/>
          <p:cNvSpPr/>
          <p:nvPr/>
        </p:nvSpPr>
        <p:spPr>
          <a:xfrm>
            <a:off x="10922304" y="6235603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25"/>
          <p:cNvSpPr/>
          <p:nvPr/>
        </p:nvSpPr>
        <p:spPr>
          <a:xfrm>
            <a:off x="11782355" y="4969178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25"/>
          <p:cNvSpPr/>
          <p:nvPr/>
        </p:nvSpPr>
        <p:spPr>
          <a:xfrm>
            <a:off x="11200593" y="5650378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389;p24">
            <a:extLst>
              <a:ext uri="{FF2B5EF4-FFF2-40B4-BE49-F238E27FC236}">
                <a16:creationId xmlns:a16="http://schemas.microsoft.com/office/drawing/2014/main" id="{EBFB7C9A-368D-D6B8-5B3E-DDB62CFE9BD4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Tech stack</a:t>
            </a:r>
            <a:endParaRPr lang="en-US" sz="1800" dirty="0">
              <a:solidFill>
                <a:schemeClr val="tx1"/>
              </a:solidFill>
            </a:endParaRPr>
          </a:p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6"/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0" name="Google Shape;430;p26"/>
          <p:cNvGrpSpPr/>
          <p:nvPr/>
        </p:nvGrpSpPr>
        <p:grpSpPr>
          <a:xfrm rot="-5400000">
            <a:off x="-10254584" y="-4348906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431" name="Google Shape;431;p26"/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6"/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3" name="Google Shape;433;p26"/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4" name="Google Shape;434;p26"/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5" name="Google Shape;435;p26"/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6" name="Google Shape;436;p26"/>
            <p:cNvSpPr/>
            <p:nvPr/>
          </p:nvSpPr>
          <p:spPr>
            <a:xfrm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7" name="Google Shape;437;p26"/>
            <p:cNvSpPr/>
            <p:nvPr/>
          </p:nvSpPr>
          <p:spPr>
            <a:xfrm>
              <a:off x="-7055432" y="693139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8" name="Google Shape;438;p26"/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39" name="Google Shape;439;p26"/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440" name="Google Shape;440;p26"/>
          <p:cNvSpPr txBox="1">
            <a:spLocks noGrp="1"/>
          </p:cNvSpPr>
          <p:nvPr>
            <p:ph type="body" idx="1"/>
          </p:nvPr>
        </p:nvSpPr>
        <p:spPr>
          <a:xfrm>
            <a:off x="3961206" y="221003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sz="3200" b="1" dirty="0">
                <a:solidFill>
                  <a:schemeClr val="tx1"/>
                </a:solidFill>
              </a:rPr>
              <a:t>🗄️ MySQL</a:t>
            </a:r>
          </a:p>
          <a:p>
            <a:pPr marL="114300" indent="0">
              <a:buNone/>
            </a:pPr>
            <a:endParaRPr lang="en-US" sz="3200" b="1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Stores and manages platform data </a:t>
            </a:r>
          </a:p>
          <a:p>
            <a:pPr marL="11430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users, land listings, and transactions</a:t>
            </a:r>
          </a:p>
          <a:p>
            <a:pPr marL="11430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with high performance and reliability</a:t>
            </a:r>
          </a:p>
          <a:p>
            <a:pPr marL="114300" indent="0">
              <a:buNone/>
            </a:pP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41" name="Google Shape;441;p26"/>
          <p:cNvSpPr/>
          <p:nvPr/>
        </p:nvSpPr>
        <p:spPr>
          <a:xfrm>
            <a:off x="10922304" y="6235603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26"/>
          <p:cNvSpPr/>
          <p:nvPr/>
        </p:nvSpPr>
        <p:spPr>
          <a:xfrm>
            <a:off x="10880256" y="5294921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26"/>
          <p:cNvSpPr/>
          <p:nvPr/>
        </p:nvSpPr>
        <p:spPr>
          <a:xfrm>
            <a:off x="10174459" y="641928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47432810-9AD1-351F-EF43-10B1C3B817C9}"/>
              </a:ext>
            </a:extLst>
          </p:cNvPr>
          <p:cNvSpPr txBox="1"/>
          <p:nvPr/>
        </p:nvSpPr>
        <p:spPr>
          <a:xfrm>
            <a:off x="500962" y="3096411"/>
            <a:ext cx="1874036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Tech stack</a:t>
            </a:r>
            <a:endParaRPr lang="en-US" sz="1800" dirty="0">
              <a:solidFill>
                <a:schemeClr val="tx1"/>
              </a:solidFill>
            </a:endParaRPr>
          </a:p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7"/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0" name="Google Shape;450;p27"/>
          <p:cNvGrpSpPr/>
          <p:nvPr/>
        </p:nvGrpSpPr>
        <p:grpSpPr>
          <a:xfrm rot="-8111900">
            <a:off x="-10246285" y="-4352361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451" name="Google Shape;451;p27"/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7"/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3" name="Google Shape;453;p27"/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4" name="Google Shape;454;p27"/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5" name="Google Shape;455;p27"/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6" name="Google Shape;456;p27"/>
            <p:cNvSpPr/>
            <p:nvPr/>
          </p:nvSpPr>
          <p:spPr>
            <a:xfrm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7" name="Google Shape;457;p27"/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8" name="Google Shape;458;p27"/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59" name="Google Shape;459;p27"/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460" name="Google Shape;460;p27"/>
          <p:cNvSpPr txBox="1">
            <a:spLocks noGrp="1"/>
          </p:cNvSpPr>
          <p:nvPr>
            <p:ph type="body" idx="1"/>
          </p:nvPr>
        </p:nvSpPr>
        <p:spPr>
          <a:xfrm>
            <a:off x="3789838" y="221003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sz="3200" b="1" dirty="0"/>
              <a:t>⚛️ React</a:t>
            </a:r>
          </a:p>
          <a:p>
            <a:pPr marL="114300" indent="0">
              <a:buNone/>
            </a:pPr>
            <a:endParaRPr lang="en-US" sz="3200" b="1" dirty="0"/>
          </a:p>
          <a:p>
            <a:pPr marL="114300" indent="0">
              <a:buNone/>
            </a:pPr>
            <a:r>
              <a:rPr lang="en-US" sz="3200" dirty="0"/>
              <a:t>Powers the web frontend with a dynamic,</a:t>
            </a:r>
          </a:p>
          <a:p>
            <a:pPr marL="114300" indent="0">
              <a:buNone/>
            </a:pPr>
            <a:r>
              <a:rPr lang="en-US" sz="3200" dirty="0"/>
              <a:t> responsive, and component-driven</a:t>
            </a:r>
          </a:p>
          <a:p>
            <a:pPr marL="114300" indent="0">
              <a:buNone/>
            </a:pPr>
            <a:r>
              <a:rPr lang="en-US" sz="3200" dirty="0"/>
              <a:t> user interface.</a:t>
            </a:r>
          </a:p>
        </p:txBody>
      </p:sp>
      <p:sp>
        <p:nvSpPr>
          <p:cNvPr id="461" name="Google Shape;461;p27"/>
          <p:cNvSpPr/>
          <p:nvPr/>
        </p:nvSpPr>
        <p:spPr>
          <a:xfrm>
            <a:off x="7250369" y="6235603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27"/>
          <p:cNvSpPr/>
          <p:nvPr/>
        </p:nvSpPr>
        <p:spPr>
          <a:xfrm>
            <a:off x="6594996" y="5620693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27"/>
          <p:cNvSpPr/>
          <p:nvPr/>
        </p:nvSpPr>
        <p:spPr>
          <a:xfrm>
            <a:off x="9110467" y="641928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41EDFC03-603B-0D11-6312-BB493F48C43C}"/>
              </a:ext>
            </a:extLst>
          </p:cNvPr>
          <p:cNvSpPr txBox="1"/>
          <p:nvPr/>
        </p:nvSpPr>
        <p:spPr>
          <a:xfrm>
            <a:off x="500962" y="3096411"/>
            <a:ext cx="1874036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Tech stack</a:t>
            </a:r>
            <a:endParaRPr lang="en-US" sz="1800" dirty="0">
              <a:solidFill>
                <a:schemeClr val="tx1"/>
              </a:solidFill>
            </a:endParaRPr>
          </a:p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8"/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0" name="Google Shape;470;p28"/>
          <p:cNvGrpSpPr/>
          <p:nvPr/>
        </p:nvGrpSpPr>
        <p:grpSpPr>
          <a:xfrm rot="10612286">
            <a:off x="-10242906" y="-4361241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471" name="Google Shape;471;p28"/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8"/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3" name="Google Shape;473;p28"/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4" name="Google Shape;474;p28"/>
            <p:cNvSpPr/>
            <p:nvPr/>
          </p:nvSpPr>
          <p:spPr>
            <a:xfrm rot="-221703">
              <a:off x="-7026563" y="-1191488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5" name="Google Shape;475;p28"/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6" name="Google Shape;476;p28"/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7" name="Google Shape;477;p28"/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8" name="Google Shape;478;p28"/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79" name="Google Shape;479;p28"/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480" name="Google Shape;480;p28"/>
          <p:cNvSpPr txBox="1">
            <a:spLocks noGrp="1"/>
          </p:cNvSpPr>
          <p:nvPr>
            <p:ph type="body" idx="1"/>
          </p:nvPr>
        </p:nvSpPr>
        <p:spPr>
          <a:xfrm>
            <a:off x="3961206" y="221003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b="1" dirty="0"/>
              <a:t>📱 React Native</a:t>
            </a:r>
          </a:p>
          <a:p>
            <a:pPr marL="114300" indent="0">
              <a:buNone/>
            </a:pPr>
            <a:endParaRPr lang="en-US" b="1" dirty="0"/>
          </a:p>
          <a:p>
            <a:endParaRPr lang="en-US" dirty="0"/>
          </a:p>
          <a:p>
            <a:pPr marL="114300" indent="0">
              <a:buNone/>
            </a:pPr>
            <a:r>
              <a:rPr lang="en-US" dirty="0"/>
              <a:t>Delivers a cross-platform mobile app</a:t>
            </a:r>
          </a:p>
          <a:p>
            <a:pPr marL="114300" indent="0">
              <a:buNone/>
            </a:pPr>
            <a:r>
              <a:rPr lang="en-US" dirty="0"/>
              <a:t> with a consistent experience alongside</a:t>
            </a:r>
          </a:p>
          <a:p>
            <a:pPr marL="114300" indent="0">
              <a:buNone/>
            </a:pPr>
            <a:r>
              <a:rPr lang="en-US" dirty="0"/>
              <a:t> the web platform.</a:t>
            </a: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>
              <a:solidFill>
                <a:schemeClr val="tx1"/>
              </a:solidFill>
            </a:endParaRPr>
          </a:p>
        </p:txBody>
      </p:sp>
      <p:sp>
        <p:nvSpPr>
          <p:cNvPr id="481" name="Google Shape;481;p28"/>
          <p:cNvSpPr/>
          <p:nvPr/>
        </p:nvSpPr>
        <p:spPr>
          <a:xfrm>
            <a:off x="4283823" y="6222351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28"/>
          <p:cNvSpPr/>
          <p:nvPr/>
        </p:nvSpPr>
        <p:spPr>
          <a:xfrm>
            <a:off x="5933368" y="5879474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8"/>
          <p:cNvSpPr/>
          <p:nvPr/>
        </p:nvSpPr>
        <p:spPr>
          <a:xfrm>
            <a:off x="4098178" y="5817306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F1BB2668-88C8-5D21-410D-06D015E5CE49}"/>
              </a:ext>
            </a:extLst>
          </p:cNvPr>
          <p:cNvSpPr txBox="1"/>
          <p:nvPr/>
        </p:nvSpPr>
        <p:spPr>
          <a:xfrm>
            <a:off x="500962" y="3096411"/>
            <a:ext cx="1874036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Tech stack</a:t>
            </a:r>
            <a:endParaRPr lang="en-US" sz="1800" dirty="0">
              <a:solidFill>
                <a:schemeClr val="tx1"/>
              </a:solidFill>
            </a:endParaRPr>
          </a:p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29"/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0" name="Google Shape;490;p29"/>
          <p:cNvGrpSpPr/>
          <p:nvPr/>
        </p:nvGrpSpPr>
        <p:grpSpPr>
          <a:xfrm rot="8000176">
            <a:off x="-10246558" y="-4369109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491" name="Google Shape;491;p29"/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9"/>
            <p:cNvSpPr/>
            <p:nvPr/>
          </p:nvSpPr>
          <p:spPr>
            <a:xfrm>
              <a:off x="-2617163" y="-2820652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93" name="Google Shape;493;p29"/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94" name="Google Shape;494;p29"/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95" name="Google Shape;495;p29"/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96" name="Google Shape;496;p29"/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97" name="Google Shape;497;p29"/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98" name="Google Shape;498;p29"/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499" name="Google Shape;499;p29"/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00" name="Google Shape;500;p29"/>
          <p:cNvSpPr txBox="1">
            <a:spLocks noGrp="1"/>
          </p:cNvSpPr>
          <p:nvPr>
            <p:ph type="body" idx="1"/>
          </p:nvPr>
        </p:nvSpPr>
        <p:spPr>
          <a:xfrm>
            <a:off x="4647006" y="223080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sz="3200" b="1" dirty="0"/>
              <a:t>🔧 Postman</a:t>
            </a:r>
          </a:p>
          <a:p>
            <a:pPr marL="114300" indent="0">
              <a:buNone/>
            </a:pPr>
            <a:endParaRPr lang="en-US" sz="3200" b="1" dirty="0"/>
          </a:p>
          <a:p>
            <a:pPr marL="114300" indent="0">
              <a:buNone/>
            </a:pPr>
            <a:r>
              <a:rPr lang="en-US" sz="3200" dirty="0"/>
              <a:t>Tests and validates all backend</a:t>
            </a:r>
          </a:p>
          <a:p>
            <a:pPr marL="114300" indent="0">
              <a:buNone/>
            </a:pPr>
            <a:r>
              <a:rPr lang="en-US" sz="3200" dirty="0"/>
              <a:t> API endpoints during development</a:t>
            </a:r>
          </a:p>
          <a:p>
            <a:pPr marL="114300" indent="0">
              <a:buNone/>
            </a:pPr>
            <a:r>
              <a:rPr lang="en-US" sz="3200" dirty="0"/>
              <a:t> ensuring reliability before deployment.</a:t>
            </a:r>
          </a:p>
        </p:txBody>
      </p:sp>
      <p:sp>
        <p:nvSpPr>
          <p:cNvPr id="501" name="Google Shape;501;p29"/>
          <p:cNvSpPr/>
          <p:nvPr/>
        </p:nvSpPr>
        <p:spPr>
          <a:xfrm>
            <a:off x="10716111" y="-622780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29"/>
          <p:cNvSpPr/>
          <p:nvPr/>
        </p:nvSpPr>
        <p:spPr>
          <a:xfrm>
            <a:off x="12365656" y="-96565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29"/>
          <p:cNvSpPr/>
          <p:nvPr/>
        </p:nvSpPr>
        <p:spPr>
          <a:xfrm>
            <a:off x="10026918" y="-12784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85EA4E19-72ED-5F7D-B177-9CBB9DDB9633}"/>
              </a:ext>
            </a:extLst>
          </p:cNvPr>
          <p:cNvSpPr txBox="1"/>
          <p:nvPr/>
        </p:nvSpPr>
        <p:spPr>
          <a:xfrm>
            <a:off x="500962" y="3096411"/>
            <a:ext cx="187403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Tech stack</a:t>
            </a:r>
            <a:endParaRPr lang="en-US" sz="1800" dirty="0">
              <a:solidFill>
                <a:schemeClr val="tx1"/>
              </a:solidFill>
            </a:endParaRPr>
          </a:p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1800" b="1" i="0" u="none" strike="noStrike" cap="none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30"/>
          <p:cNvSpPr/>
          <p:nvPr/>
        </p:nvSpPr>
        <p:spPr>
          <a:xfrm rot="-7338601">
            <a:off x="389942" y="2171238"/>
            <a:ext cx="2054117" cy="2054117"/>
          </a:xfrm>
          <a:prstGeom prst="flowChartConnector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0" name="Google Shape;510;p30"/>
          <p:cNvGrpSpPr/>
          <p:nvPr/>
        </p:nvGrpSpPr>
        <p:grpSpPr>
          <a:xfrm rot="5400000">
            <a:off x="-10254585" y="-4372298"/>
            <a:ext cx="15579201" cy="15579202"/>
            <a:chOff x="-10266279" y="-4360600"/>
            <a:chExt cx="15579201" cy="15579202"/>
          </a:xfrm>
          <a:solidFill>
            <a:schemeClr val="accent6"/>
          </a:solidFill>
        </p:grpSpPr>
        <p:sp>
          <p:nvSpPr>
            <p:cNvPr id="511" name="Google Shape;511;p30"/>
            <p:cNvSpPr/>
            <p:nvPr/>
          </p:nvSpPr>
          <p:spPr>
            <a:xfrm rot="6990134">
              <a:off x="-8284830" y="-2379151"/>
              <a:ext cx="11616304" cy="11616303"/>
            </a:xfrm>
            <a:prstGeom prst="flowChartConnector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30"/>
            <p:cNvSpPr/>
            <p:nvPr/>
          </p:nvSpPr>
          <p:spPr>
            <a:xfrm rot="-5400000">
              <a:off x="-3158615" y="-283780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13" name="Google Shape;513;p30"/>
            <p:cNvSpPr/>
            <p:nvPr/>
          </p:nvSpPr>
          <p:spPr>
            <a:xfrm>
              <a:off x="1132993" y="-1162617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14" name="Google Shape;514;p30"/>
            <p:cNvSpPr/>
            <p:nvPr/>
          </p:nvSpPr>
          <p:spPr>
            <a:xfrm rot="-8000176">
              <a:off x="-7026563" y="-1191489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15" name="Google Shape;515;p30"/>
            <p:cNvSpPr/>
            <p:nvPr/>
          </p:nvSpPr>
          <p:spPr>
            <a:xfrm>
              <a:off x="2864431" y="2594794"/>
              <a:ext cx="923543" cy="923543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16" name="Google Shape;516;p30"/>
            <p:cNvSpPr/>
            <p:nvPr/>
          </p:nvSpPr>
          <p:spPr>
            <a:xfrm rot="-10612286">
              <a:off x="-8717939" y="2966070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17" name="Google Shape;517;p30"/>
            <p:cNvSpPr/>
            <p:nvPr/>
          </p:nvSpPr>
          <p:spPr>
            <a:xfrm rot="8111900">
              <a:off x="-6866748" y="7176801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18" name="Google Shape;518;p30"/>
            <p:cNvSpPr/>
            <p:nvPr/>
          </p:nvSpPr>
          <p:spPr>
            <a:xfrm rot="5400000">
              <a:off x="-2617163" y="8752793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19" name="Google Shape;519;p30"/>
            <p:cNvSpPr/>
            <p:nvPr/>
          </p:nvSpPr>
          <p:spPr>
            <a:xfrm rot="2616430">
              <a:off x="1370800" y="6807216"/>
              <a:ext cx="925859" cy="925860"/>
            </a:xfrm>
            <a:prstGeom prst="flowChartConnector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20" name="Google Shape;520;p30"/>
          <p:cNvSpPr txBox="1">
            <a:spLocks noGrp="1"/>
          </p:cNvSpPr>
          <p:nvPr>
            <p:ph type="body" idx="1"/>
          </p:nvPr>
        </p:nvSpPr>
        <p:spPr>
          <a:xfrm>
            <a:off x="4606402" y="243962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sz="3200" b="1" dirty="0"/>
              <a:t>🌍 Git &amp; GitHub</a:t>
            </a:r>
          </a:p>
          <a:p>
            <a:pPr marL="114300" indent="0">
              <a:buNone/>
            </a:pPr>
            <a:endParaRPr lang="en-US" sz="3200" b="1" dirty="0"/>
          </a:p>
          <a:p>
            <a:pPr marL="114300" indent="0">
              <a:buNone/>
            </a:pPr>
            <a:r>
              <a:rPr lang="en-US" sz="3200" dirty="0"/>
              <a:t>Manages version control, </a:t>
            </a:r>
          </a:p>
          <a:p>
            <a:pPr marL="114300" indent="0">
              <a:buNone/>
            </a:pPr>
            <a:r>
              <a:rPr lang="en-US" sz="3200" dirty="0"/>
              <a:t>team collaboration, and code reviews</a:t>
            </a:r>
          </a:p>
          <a:p>
            <a:pPr marL="114300" indent="0">
              <a:buNone/>
            </a:pPr>
            <a:r>
              <a:rPr lang="en-US" sz="3200" dirty="0"/>
              <a:t> across the entire project lifecycle.</a:t>
            </a:r>
          </a:p>
        </p:txBody>
      </p:sp>
      <p:sp>
        <p:nvSpPr>
          <p:cNvPr id="521" name="Google Shape;521;p30"/>
          <p:cNvSpPr/>
          <p:nvPr/>
        </p:nvSpPr>
        <p:spPr>
          <a:xfrm>
            <a:off x="7350173" y="-596276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30"/>
          <p:cNvSpPr/>
          <p:nvPr/>
        </p:nvSpPr>
        <p:spPr>
          <a:xfrm>
            <a:off x="6397045" y="-795841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30"/>
          <p:cNvSpPr/>
          <p:nvPr/>
        </p:nvSpPr>
        <p:spPr>
          <a:xfrm>
            <a:off x="9278977" y="67034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89;p24">
            <a:extLst>
              <a:ext uri="{FF2B5EF4-FFF2-40B4-BE49-F238E27FC236}">
                <a16:creationId xmlns:a16="http://schemas.microsoft.com/office/drawing/2014/main" id="{9F250ABC-7520-5403-234E-0335FCA400E1}"/>
              </a:ext>
            </a:extLst>
          </p:cNvPr>
          <p:cNvSpPr txBox="1"/>
          <p:nvPr/>
        </p:nvSpPr>
        <p:spPr>
          <a:xfrm>
            <a:off x="500962" y="3096411"/>
            <a:ext cx="18740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Tech stack</a:t>
            </a:r>
            <a:endParaRPr lang="en-US" sz="1800" dirty="0">
              <a:solidFill>
                <a:schemeClr val="tx1"/>
              </a:solidFill>
            </a:endParaRPr>
          </a:p>
          <a:p>
            <a:pPr lvl="0" algn="ctr"/>
            <a:r>
              <a:rPr lang="en-US" sz="18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6600" b="1">
                <a:latin typeface="Arial"/>
                <a:ea typeface="Arial"/>
                <a:cs typeface="Arial"/>
                <a:sym typeface="Arial"/>
              </a:rPr>
              <a:t>Objectives</a:t>
            </a:r>
            <a:endParaRPr sz="66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9"/>
          <p:cNvSpPr txBox="1">
            <a:spLocks noGrp="1"/>
          </p:cNvSpPr>
          <p:nvPr>
            <p:ph type="body" idx="1"/>
          </p:nvPr>
        </p:nvSpPr>
        <p:spPr>
          <a:xfrm>
            <a:off x="838200" y="1772808"/>
            <a:ext cx="10515600" cy="498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The specific objectives of the project include:</a:t>
            </a:r>
            <a:endParaRPr/>
          </a:p>
        </p:txBody>
      </p:sp>
      <p:pic>
        <p:nvPicPr>
          <p:cNvPr id="195" name="Google Shape;19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7840" y="5395960"/>
            <a:ext cx="18000" cy="1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9"/>
          <p:cNvSpPr/>
          <p:nvPr/>
        </p:nvSpPr>
        <p:spPr>
          <a:xfrm>
            <a:off x="1378658" y="2510600"/>
            <a:ext cx="4643770" cy="167496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9"/>
          <p:cNvSpPr txBox="1"/>
          <p:nvPr/>
        </p:nvSpPr>
        <p:spPr>
          <a:xfrm>
            <a:off x="482559" y="2428480"/>
            <a:ext cx="469341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9"/>
          <p:cNvSpPr/>
          <p:nvPr/>
        </p:nvSpPr>
        <p:spPr>
          <a:xfrm>
            <a:off x="6814279" y="2510600"/>
            <a:ext cx="4539521" cy="167496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9"/>
          <p:cNvSpPr txBox="1"/>
          <p:nvPr/>
        </p:nvSpPr>
        <p:spPr>
          <a:xfrm>
            <a:off x="5918180" y="2428480"/>
            <a:ext cx="469700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9"/>
          <p:cNvSpPr/>
          <p:nvPr/>
        </p:nvSpPr>
        <p:spPr>
          <a:xfrm>
            <a:off x="1378660" y="4667021"/>
            <a:ext cx="4643408" cy="167496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9"/>
          <p:cNvSpPr txBox="1"/>
          <p:nvPr/>
        </p:nvSpPr>
        <p:spPr>
          <a:xfrm>
            <a:off x="484999" y="4584901"/>
            <a:ext cx="211210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9"/>
          <p:cNvSpPr/>
          <p:nvPr/>
        </p:nvSpPr>
        <p:spPr>
          <a:xfrm>
            <a:off x="6814280" y="4667021"/>
            <a:ext cx="432260" cy="1674960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9"/>
          <p:cNvSpPr txBox="1"/>
          <p:nvPr/>
        </p:nvSpPr>
        <p:spPr>
          <a:xfrm>
            <a:off x="5918179" y="4597354"/>
            <a:ext cx="1365800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9"/>
          <p:cNvSpPr txBox="1"/>
          <p:nvPr/>
        </p:nvSpPr>
        <p:spPr>
          <a:xfrm>
            <a:off x="7283979" y="2766840"/>
            <a:ext cx="5055977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Increase transparency through </a:t>
            </a:r>
            <a:br>
              <a:rPr lang="en-US" sz="1800" b="1" dirty="0">
                <a:solidFill>
                  <a:schemeClr val="tx1"/>
                </a:solidFill>
              </a:rPr>
            </a:br>
            <a:r>
              <a:rPr lang="en-US" sz="1800" b="1" dirty="0">
                <a:solidFill>
                  <a:schemeClr val="tx1"/>
                </a:solidFill>
              </a:rPr>
              <a:t>detailed property information and </a:t>
            </a:r>
            <a:br>
              <a:rPr lang="en-US" sz="1800" b="1" dirty="0">
                <a:solidFill>
                  <a:schemeClr val="tx1"/>
                </a:solidFill>
              </a:rPr>
            </a:br>
            <a:r>
              <a:rPr lang="en-US" sz="1800" b="1" dirty="0">
                <a:solidFill>
                  <a:schemeClr val="tx1"/>
                </a:solidFill>
              </a:rPr>
              <a:t>visual documentation.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6" name="Google Shape;206;p9"/>
          <p:cNvSpPr txBox="1"/>
          <p:nvPr/>
        </p:nvSpPr>
        <p:spPr>
          <a:xfrm>
            <a:off x="1960582" y="5042836"/>
            <a:ext cx="3895577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Enable users to quickly find suitable land using advanced search and filtering tools.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8" name="Google Shape;208;p9"/>
          <p:cNvSpPr/>
          <p:nvPr/>
        </p:nvSpPr>
        <p:spPr>
          <a:xfrm>
            <a:off x="9533708" y="5824798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9"/>
          <p:cNvSpPr/>
          <p:nvPr/>
        </p:nvSpPr>
        <p:spPr>
          <a:xfrm>
            <a:off x="11680792" y="6224404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9"/>
          <p:cNvSpPr/>
          <p:nvPr/>
        </p:nvSpPr>
        <p:spPr>
          <a:xfrm>
            <a:off x="11241578" y="5766469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26;p10">
            <a:extLst>
              <a:ext uri="{FF2B5EF4-FFF2-40B4-BE49-F238E27FC236}">
                <a16:creationId xmlns:a16="http://schemas.microsoft.com/office/drawing/2014/main" id="{5C8D1342-4157-45FB-604C-26879B2A06EC}"/>
              </a:ext>
            </a:extLst>
          </p:cNvPr>
          <p:cNvSpPr txBox="1"/>
          <p:nvPr/>
        </p:nvSpPr>
        <p:spPr>
          <a:xfrm>
            <a:off x="1448928" y="2747915"/>
            <a:ext cx="453952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To enable users to browse apartment listings and access detailed information, including images, and descriptive content.</a:t>
            </a:r>
            <a:endParaRPr sz="18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29;p10">
            <a:extLst>
              <a:ext uri="{FF2B5EF4-FFF2-40B4-BE49-F238E27FC236}">
                <a16:creationId xmlns:a16="http://schemas.microsoft.com/office/drawing/2014/main" id="{5BEB7A56-0A17-C7B8-9AA4-D7A70BA88588}"/>
              </a:ext>
            </a:extLst>
          </p:cNvPr>
          <p:cNvSpPr txBox="1"/>
          <p:nvPr/>
        </p:nvSpPr>
        <p:spPr>
          <a:xfrm>
            <a:off x="5860826" y="5069740"/>
            <a:ext cx="659021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provide students with a centralized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1" name="Google Shape;1371;p66"/>
          <p:cNvGrpSpPr/>
          <p:nvPr/>
        </p:nvGrpSpPr>
        <p:grpSpPr>
          <a:xfrm>
            <a:off x="93617" y="2179520"/>
            <a:ext cx="5823857" cy="2287977"/>
            <a:chOff x="93617" y="4467497"/>
            <a:chExt cx="5823857" cy="2287977"/>
          </a:xfrm>
          <a:solidFill>
            <a:schemeClr val="accent6"/>
          </a:solidFill>
        </p:grpSpPr>
        <p:sp>
          <p:nvSpPr>
            <p:cNvPr id="1372" name="Google Shape;1372;p66"/>
            <p:cNvSpPr/>
            <p:nvPr/>
          </p:nvSpPr>
          <p:spPr>
            <a:xfrm>
              <a:off x="838200" y="4888187"/>
              <a:ext cx="5079274" cy="186728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Third-party map and geocoding APIs may have usage limits or costs.</a:t>
              </a:r>
              <a:endParaRPr sz="2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66"/>
            <p:cNvSpPr/>
            <p:nvPr/>
          </p:nvSpPr>
          <p:spPr>
            <a:xfrm>
              <a:off x="93617" y="4467497"/>
              <a:ext cx="1020880" cy="102088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4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4" name="Google Shape;1374;p66"/>
          <p:cNvGrpSpPr/>
          <p:nvPr/>
        </p:nvGrpSpPr>
        <p:grpSpPr>
          <a:xfrm>
            <a:off x="131618" y="2179520"/>
            <a:ext cx="5823857" cy="2287977"/>
            <a:chOff x="6044739" y="2179520"/>
            <a:chExt cx="5823857" cy="2287977"/>
          </a:xfrm>
          <a:solidFill>
            <a:schemeClr val="accent6"/>
          </a:solidFill>
        </p:grpSpPr>
        <p:sp>
          <p:nvSpPr>
            <p:cNvPr id="1375" name="Google Shape;1375;p66"/>
            <p:cNvSpPr/>
            <p:nvPr/>
          </p:nvSpPr>
          <p:spPr>
            <a:xfrm>
              <a:off x="6789322" y="2600210"/>
              <a:ext cx="5079274" cy="186728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Location and distance calculations may have minor inaccuracies due to GPS and geocoding services.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376" name="Google Shape;1376;p66"/>
            <p:cNvSpPr/>
            <p:nvPr/>
          </p:nvSpPr>
          <p:spPr>
            <a:xfrm>
              <a:off x="6044739" y="2179520"/>
              <a:ext cx="1020880" cy="102088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4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7" name="Google Shape;1377;p66"/>
          <p:cNvGrpSpPr/>
          <p:nvPr/>
        </p:nvGrpSpPr>
        <p:grpSpPr>
          <a:xfrm>
            <a:off x="93617" y="2203524"/>
            <a:ext cx="5823857" cy="2287977"/>
            <a:chOff x="6044739" y="4467497"/>
            <a:chExt cx="5823857" cy="2287977"/>
          </a:xfrm>
          <a:solidFill>
            <a:schemeClr val="accent6"/>
          </a:solidFill>
        </p:grpSpPr>
        <p:sp>
          <p:nvSpPr>
            <p:cNvPr id="1378" name="Google Shape;1378;p66"/>
            <p:cNvSpPr/>
            <p:nvPr/>
          </p:nvSpPr>
          <p:spPr>
            <a:xfrm>
              <a:off x="6789322" y="4888187"/>
              <a:ext cx="5079274" cy="186728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tx1"/>
                  </a:solidFill>
                </a:rPr>
                <a:t>Free Ai apis have no support for </a:t>
              </a:r>
              <a:br>
                <a:rPr lang="en-US" sz="2000">
                  <a:solidFill>
                    <a:schemeClr val="tx1"/>
                  </a:solidFill>
                </a:rPr>
              </a:br>
              <a:r>
                <a:rPr lang="en-US" sz="2000">
                  <a:solidFill>
                    <a:schemeClr val="tx1"/>
                  </a:solidFill>
                </a:rPr>
                <a:t>tool function calls.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379" name="Google Shape;1379;p66"/>
            <p:cNvSpPr/>
            <p:nvPr/>
          </p:nvSpPr>
          <p:spPr>
            <a:xfrm>
              <a:off x="6044739" y="4467497"/>
              <a:ext cx="1020880" cy="102088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4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0" name="Google Shape;1380;p66"/>
          <p:cNvGrpSpPr/>
          <p:nvPr/>
        </p:nvGrpSpPr>
        <p:grpSpPr>
          <a:xfrm>
            <a:off x="93617" y="2179520"/>
            <a:ext cx="5823857" cy="2287977"/>
            <a:chOff x="93617" y="2179520"/>
            <a:chExt cx="5823857" cy="2287977"/>
          </a:xfrm>
          <a:solidFill>
            <a:schemeClr val="accent6"/>
          </a:solidFill>
        </p:grpSpPr>
        <p:sp>
          <p:nvSpPr>
            <p:cNvPr id="1381" name="Google Shape;1381;p66"/>
            <p:cNvSpPr/>
            <p:nvPr/>
          </p:nvSpPr>
          <p:spPr>
            <a:xfrm>
              <a:off x="838200" y="2600210"/>
              <a:ext cx="5079274" cy="186728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Data Accuracy</a:t>
              </a:r>
            </a:p>
            <a:p>
              <a:r>
                <a:rPr lang="en-US" sz="2000" dirty="0">
                  <a:solidFill>
                    <a:schemeClr val="tx1"/>
                  </a:solidFill>
                </a:rPr>
                <a:t>The platform depends on information provided by property owners.</a:t>
              </a:r>
            </a:p>
          </p:txBody>
        </p:sp>
        <p:sp>
          <p:nvSpPr>
            <p:cNvPr id="1382" name="Google Shape;1382;p66"/>
            <p:cNvSpPr/>
            <p:nvPr/>
          </p:nvSpPr>
          <p:spPr>
            <a:xfrm>
              <a:off x="93617" y="2179520"/>
              <a:ext cx="1020880" cy="102088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4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3" name="Google Shape;1383;p6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60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Constraints</a:t>
            </a:r>
            <a:endParaRPr sz="6000" b="1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66"/>
          <p:cNvSpPr/>
          <p:nvPr/>
        </p:nvSpPr>
        <p:spPr>
          <a:xfrm>
            <a:off x="-805018" y="-926548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66"/>
          <p:cNvSpPr/>
          <p:nvPr/>
        </p:nvSpPr>
        <p:spPr>
          <a:xfrm>
            <a:off x="1056800" y="-498255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66"/>
          <p:cNvSpPr/>
          <p:nvPr/>
        </p:nvSpPr>
        <p:spPr>
          <a:xfrm>
            <a:off x="471575" y="-151177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0">
          <a:extLst>
            <a:ext uri="{FF2B5EF4-FFF2-40B4-BE49-F238E27FC236}">
              <a16:creationId xmlns:a16="http://schemas.microsoft.com/office/drawing/2014/main" id="{62BFB151-4687-FE0F-8BA8-BCBDEA620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0" name="Google Shape;1380;p66">
            <a:extLst>
              <a:ext uri="{FF2B5EF4-FFF2-40B4-BE49-F238E27FC236}">
                <a16:creationId xmlns:a16="http://schemas.microsoft.com/office/drawing/2014/main" id="{B78686D6-06D2-A22E-1886-25F04F837A69}"/>
              </a:ext>
            </a:extLst>
          </p:cNvPr>
          <p:cNvGrpSpPr/>
          <p:nvPr/>
        </p:nvGrpSpPr>
        <p:grpSpPr>
          <a:xfrm>
            <a:off x="93617" y="2179520"/>
            <a:ext cx="5823857" cy="2287977"/>
            <a:chOff x="93617" y="2179520"/>
            <a:chExt cx="5823857" cy="2287977"/>
          </a:xfrm>
          <a:solidFill>
            <a:schemeClr val="accent6"/>
          </a:solidFill>
        </p:grpSpPr>
        <p:sp>
          <p:nvSpPr>
            <p:cNvPr id="1381" name="Google Shape;1381;p66">
              <a:extLst>
                <a:ext uri="{FF2B5EF4-FFF2-40B4-BE49-F238E27FC236}">
                  <a16:creationId xmlns:a16="http://schemas.microsoft.com/office/drawing/2014/main" id="{8488B8C8-BD25-D5A5-C5B6-C4B6894CC9B8}"/>
                </a:ext>
              </a:extLst>
            </p:cNvPr>
            <p:cNvSpPr/>
            <p:nvPr/>
          </p:nvSpPr>
          <p:spPr>
            <a:xfrm>
              <a:off x="838200" y="2600210"/>
              <a:ext cx="5079274" cy="186728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Data Accuracy</a:t>
              </a:r>
            </a:p>
            <a:p>
              <a:r>
                <a:rPr lang="en-US" sz="2000" dirty="0">
                  <a:solidFill>
                    <a:schemeClr val="tx1"/>
                  </a:solidFill>
                </a:rPr>
                <a:t>The platform depends on information provided by property owners.</a:t>
              </a:r>
            </a:p>
          </p:txBody>
        </p:sp>
        <p:sp>
          <p:nvSpPr>
            <p:cNvPr id="1382" name="Google Shape;1382;p66">
              <a:extLst>
                <a:ext uri="{FF2B5EF4-FFF2-40B4-BE49-F238E27FC236}">
                  <a16:creationId xmlns:a16="http://schemas.microsoft.com/office/drawing/2014/main" id="{937FEE3B-BFA2-F85B-2E2B-26A4384D338D}"/>
                </a:ext>
              </a:extLst>
            </p:cNvPr>
            <p:cNvSpPr/>
            <p:nvPr/>
          </p:nvSpPr>
          <p:spPr>
            <a:xfrm>
              <a:off x="93617" y="2179520"/>
              <a:ext cx="1020880" cy="102088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4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7" name="Google Shape;1377;p66">
            <a:extLst>
              <a:ext uri="{FF2B5EF4-FFF2-40B4-BE49-F238E27FC236}">
                <a16:creationId xmlns:a16="http://schemas.microsoft.com/office/drawing/2014/main" id="{557EF2C4-EE0E-E64F-BA1F-562D7730ED55}"/>
              </a:ext>
            </a:extLst>
          </p:cNvPr>
          <p:cNvGrpSpPr/>
          <p:nvPr/>
        </p:nvGrpSpPr>
        <p:grpSpPr>
          <a:xfrm>
            <a:off x="5973393" y="2203524"/>
            <a:ext cx="5823857" cy="2287977"/>
            <a:chOff x="6044739" y="4467497"/>
            <a:chExt cx="5823857" cy="2287977"/>
          </a:xfrm>
          <a:solidFill>
            <a:schemeClr val="accent6"/>
          </a:solidFill>
        </p:grpSpPr>
        <p:sp>
          <p:nvSpPr>
            <p:cNvPr id="1378" name="Google Shape;1378;p66">
              <a:extLst>
                <a:ext uri="{FF2B5EF4-FFF2-40B4-BE49-F238E27FC236}">
                  <a16:creationId xmlns:a16="http://schemas.microsoft.com/office/drawing/2014/main" id="{78ABC788-0764-2B13-E5B2-DA9B68504A7D}"/>
                </a:ext>
              </a:extLst>
            </p:cNvPr>
            <p:cNvSpPr/>
            <p:nvPr/>
          </p:nvSpPr>
          <p:spPr>
            <a:xfrm>
              <a:off x="6789322" y="4888187"/>
              <a:ext cx="5079274" cy="186728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tx1"/>
                  </a:solidFill>
                </a:rPr>
                <a:t>Free Ai apis have no support for </a:t>
              </a:r>
              <a:br>
                <a:rPr lang="en-US" sz="2000">
                  <a:solidFill>
                    <a:schemeClr val="tx1"/>
                  </a:solidFill>
                </a:rPr>
              </a:br>
              <a:r>
                <a:rPr lang="en-US" sz="2000">
                  <a:solidFill>
                    <a:schemeClr val="tx1"/>
                  </a:solidFill>
                </a:rPr>
                <a:t>tool function calls.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379" name="Google Shape;1379;p66">
              <a:extLst>
                <a:ext uri="{FF2B5EF4-FFF2-40B4-BE49-F238E27FC236}">
                  <a16:creationId xmlns:a16="http://schemas.microsoft.com/office/drawing/2014/main" id="{E968A4A9-4858-FA1F-E091-D904E70C8F5C}"/>
                </a:ext>
              </a:extLst>
            </p:cNvPr>
            <p:cNvSpPr/>
            <p:nvPr/>
          </p:nvSpPr>
          <p:spPr>
            <a:xfrm>
              <a:off x="6044739" y="4467497"/>
              <a:ext cx="1020880" cy="102088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4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1" name="Google Shape;1371;p66">
            <a:extLst>
              <a:ext uri="{FF2B5EF4-FFF2-40B4-BE49-F238E27FC236}">
                <a16:creationId xmlns:a16="http://schemas.microsoft.com/office/drawing/2014/main" id="{41041E87-0DAA-6F41-9CC1-2EA2BFDAACAD}"/>
              </a:ext>
            </a:extLst>
          </p:cNvPr>
          <p:cNvGrpSpPr/>
          <p:nvPr/>
        </p:nvGrpSpPr>
        <p:grpSpPr>
          <a:xfrm>
            <a:off x="5973393" y="2179520"/>
            <a:ext cx="5823857" cy="2287977"/>
            <a:chOff x="93617" y="4467497"/>
            <a:chExt cx="5823857" cy="2287977"/>
          </a:xfrm>
          <a:solidFill>
            <a:schemeClr val="accent6"/>
          </a:solidFill>
        </p:grpSpPr>
        <p:sp>
          <p:nvSpPr>
            <p:cNvPr id="1372" name="Google Shape;1372;p66">
              <a:extLst>
                <a:ext uri="{FF2B5EF4-FFF2-40B4-BE49-F238E27FC236}">
                  <a16:creationId xmlns:a16="http://schemas.microsoft.com/office/drawing/2014/main" id="{1069576A-8BCE-8C25-20A2-34DCFD05D9B6}"/>
                </a:ext>
              </a:extLst>
            </p:cNvPr>
            <p:cNvSpPr/>
            <p:nvPr/>
          </p:nvSpPr>
          <p:spPr>
            <a:xfrm>
              <a:off x="838200" y="4888187"/>
              <a:ext cx="5079274" cy="186728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Third-party map and geocoding APIs may have usage limits or costs.</a:t>
              </a:r>
              <a:endParaRPr sz="2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66">
              <a:extLst>
                <a:ext uri="{FF2B5EF4-FFF2-40B4-BE49-F238E27FC236}">
                  <a16:creationId xmlns:a16="http://schemas.microsoft.com/office/drawing/2014/main" id="{0B117708-D533-D102-E854-4F49B75057CA}"/>
                </a:ext>
              </a:extLst>
            </p:cNvPr>
            <p:cNvSpPr/>
            <p:nvPr/>
          </p:nvSpPr>
          <p:spPr>
            <a:xfrm>
              <a:off x="93617" y="4467497"/>
              <a:ext cx="1020880" cy="102088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4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4" name="Google Shape;1374;p66">
            <a:extLst>
              <a:ext uri="{FF2B5EF4-FFF2-40B4-BE49-F238E27FC236}">
                <a16:creationId xmlns:a16="http://schemas.microsoft.com/office/drawing/2014/main" id="{ACB47766-273A-EA4D-B654-F0495DE7E306}"/>
              </a:ext>
            </a:extLst>
          </p:cNvPr>
          <p:cNvGrpSpPr/>
          <p:nvPr/>
        </p:nvGrpSpPr>
        <p:grpSpPr>
          <a:xfrm>
            <a:off x="5973393" y="2179520"/>
            <a:ext cx="5823857" cy="2287977"/>
            <a:chOff x="6044739" y="2179520"/>
            <a:chExt cx="5823857" cy="2287977"/>
          </a:xfrm>
          <a:solidFill>
            <a:schemeClr val="accent6"/>
          </a:solidFill>
        </p:grpSpPr>
        <p:sp>
          <p:nvSpPr>
            <p:cNvPr id="1375" name="Google Shape;1375;p66">
              <a:extLst>
                <a:ext uri="{FF2B5EF4-FFF2-40B4-BE49-F238E27FC236}">
                  <a16:creationId xmlns:a16="http://schemas.microsoft.com/office/drawing/2014/main" id="{3F804C29-A6DC-D5F8-24B2-99982AA17695}"/>
                </a:ext>
              </a:extLst>
            </p:cNvPr>
            <p:cNvSpPr/>
            <p:nvPr/>
          </p:nvSpPr>
          <p:spPr>
            <a:xfrm>
              <a:off x="6789322" y="2600210"/>
              <a:ext cx="5079274" cy="186728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External Services</a:t>
              </a:r>
            </a:p>
            <a:p>
              <a:r>
                <a:rPr lang="en-US" sz="2000" dirty="0">
                  <a:solidFill>
                    <a:schemeClr val="tx1"/>
                  </a:solidFill>
                </a:rPr>
                <a:t>Performance may be affected by third-party APIs and internet connectivity.</a:t>
              </a:r>
            </a:p>
          </p:txBody>
        </p:sp>
        <p:sp>
          <p:nvSpPr>
            <p:cNvPr id="1376" name="Google Shape;1376;p66">
              <a:extLst>
                <a:ext uri="{FF2B5EF4-FFF2-40B4-BE49-F238E27FC236}">
                  <a16:creationId xmlns:a16="http://schemas.microsoft.com/office/drawing/2014/main" id="{1161FCFD-FB8D-05DA-B068-60EE894B5B45}"/>
                </a:ext>
              </a:extLst>
            </p:cNvPr>
            <p:cNvSpPr/>
            <p:nvPr/>
          </p:nvSpPr>
          <p:spPr>
            <a:xfrm>
              <a:off x="6044739" y="2179520"/>
              <a:ext cx="1020880" cy="102088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4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3" name="Google Shape;1383;p66">
            <a:extLst>
              <a:ext uri="{FF2B5EF4-FFF2-40B4-BE49-F238E27FC236}">
                <a16:creationId xmlns:a16="http://schemas.microsoft.com/office/drawing/2014/main" id="{C1C2B0B6-3B6B-05FC-0A93-FB75AB2399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60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Constraints</a:t>
            </a:r>
            <a:endParaRPr sz="6000" b="1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66">
            <a:extLst>
              <a:ext uri="{FF2B5EF4-FFF2-40B4-BE49-F238E27FC236}">
                <a16:creationId xmlns:a16="http://schemas.microsoft.com/office/drawing/2014/main" id="{0B578B66-4444-4344-38B5-0EFB7F01D9EC}"/>
              </a:ext>
            </a:extLst>
          </p:cNvPr>
          <p:cNvSpPr/>
          <p:nvPr/>
        </p:nvSpPr>
        <p:spPr>
          <a:xfrm>
            <a:off x="11293365" y="5594240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66">
            <a:extLst>
              <a:ext uri="{FF2B5EF4-FFF2-40B4-BE49-F238E27FC236}">
                <a16:creationId xmlns:a16="http://schemas.microsoft.com/office/drawing/2014/main" id="{389FE3E3-F991-C324-5F05-DD5C2EEC6470}"/>
              </a:ext>
            </a:extLst>
          </p:cNvPr>
          <p:cNvSpPr/>
          <p:nvPr/>
        </p:nvSpPr>
        <p:spPr>
          <a:xfrm>
            <a:off x="11721659" y="446749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66">
            <a:extLst>
              <a:ext uri="{FF2B5EF4-FFF2-40B4-BE49-F238E27FC236}">
                <a16:creationId xmlns:a16="http://schemas.microsoft.com/office/drawing/2014/main" id="{0C85F753-753D-6CD9-4819-4859DF876579}"/>
              </a:ext>
            </a:extLst>
          </p:cNvPr>
          <p:cNvSpPr/>
          <p:nvPr/>
        </p:nvSpPr>
        <p:spPr>
          <a:xfrm>
            <a:off x="11000752" y="5290454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4565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0">
          <a:extLst>
            <a:ext uri="{FF2B5EF4-FFF2-40B4-BE49-F238E27FC236}">
              <a16:creationId xmlns:a16="http://schemas.microsoft.com/office/drawing/2014/main" id="{2169280C-8871-A3E4-5D75-63DE16A40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4" name="Google Shape;1374;p66">
            <a:extLst>
              <a:ext uri="{FF2B5EF4-FFF2-40B4-BE49-F238E27FC236}">
                <a16:creationId xmlns:a16="http://schemas.microsoft.com/office/drawing/2014/main" id="{BA07ACAB-827B-B299-A666-C05DDFF16561}"/>
              </a:ext>
            </a:extLst>
          </p:cNvPr>
          <p:cNvGrpSpPr/>
          <p:nvPr/>
        </p:nvGrpSpPr>
        <p:grpSpPr>
          <a:xfrm>
            <a:off x="5973393" y="2179520"/>
            <a:ext cx="5823857" cy="2287977"/>
            <a:chOff x="6044739" y="2179520"/>
            <a:chExt cx="5823857" cy="2287977"/>
          </a:xfrm>
          <a:solidFill>
            <a:schemeClr val="accent6"/>
          </a:solidFill>
        </p:grpSpPr>
        <p:sp>
          <p:nvSpPr>
            <p:cNvPr id="1375" name="Google Shape;1375;p66">
              <a:extLst>
                <a:ext uri="{FF2B5EF4-FFF2-40B4-BE49-F238E27FC236}">
                  <a16:creationId xmlns:a16="http://schemas.microsoft.com/office/drawing/2014/main" id="{977008DD-CDBC-0E4D-DD5C-E14B675B0C1D}"/>
                </a:ext>
              </a:extLst>
            </p:cNvPr>
            <p:cNvSpPr/>
            <p:nvPr/>
          </p:nvSpPr>
          <p:spPr>
            <a:xfrm>
              <a:off x="6789322" y="2600210"/>
              <a:ext cx="5079274" cy="186728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External Services</a:t>
              </a:r>
            </a:p>
            <a:p>
              <a:r>
                <a:rPr lang="en-US" sz="2000" dirty="0">
                  <a:solidFill>
                    <a:schemeClr val="tx1"/>
                  </a:solidFill>
                </a:rPr>
                <a:t>Performance may be affected by third-party APIs and internet connectivity.</a:t>
              </a:r>
            </a:p>
          </p:txBody>
        </p:sp>
        <p:sp>
          <p:nvSpPr>
            <p:cNvPr id="1376" name="Google Shape;1376;p66">
              <a:extLst>
                <a:ext uri="{FF2B5EF4-FFF2-40B4-BE49-F238E27FC236}">
                  <a16:creationId xmlns:a16="http://schemas.microsoft.com/office/drawing/2014/main" id="{DD6E070F-07EE-EBA6-EFEF-16F336EA2C22}"/>
                </a:ext>
              </a:extLst>
            </p:cNvPr>
            <p:cNvSpPr/>
            <p:nvPr/>
          </p:nvSpPr>
          <p:spPr>
            <a:xfrm>
              <a:off x="6044739" y="2179520"/>
              <a:ext cx="1020880" cy="102088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4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0" name="Google Shape;1380;p66">
            <a:extLst>
              <a:ext uri="{FF2B5EF4-FFF2-40B4-BE49-F238E27FC236}">
                <a16:creationId xmlns:a16="http://schemas.microsoft.com/office/drawing/2014/main" id="{62D90B89-B881-F8A0-DF2E-FC0C015A1E13}"/>
              </a:ext>
            </a:extLst>
          </p:cNvPr>
          <p:cNvGrpSpPr/>
          <p:nvPr/>
        </p:nvGrpSpPr>
        <p:grpSpPr>
          <a:xfrm>
            <a:off x="93617" y="2179520"/>
            <a:ext cx="5823857" cy="2287977"/>
            <a:chOff x="93617" y="2179520"/>
            <a:chExt cx="5823857" cy="2287977"/>
          </a:xfrm>
          <a:solidFill>
            <a:schemeClr val="accent6"/>
          </a:solidFill>
        </p:grpSpPr>
        <p:sp>
          <p:nvSpPr>
            <p:cNvPr id="1381" name="Google Shape;1381;p66">
              <a:extLst>
                <a:ext uri="{FF2B5EF4-FFF2-40B4-BE49-F238E27FC236}">
                  <a16:creationId xmlns:a16="http://schemas.microsoft.com/office/drawing/2014/main" id="{308181C2-4C95-F2EC-8A4E-25389CD6A453}"/>
                </a:ext>
              </a:extLst>
            </p:cNvPr>
            <p:cNvSpPr/>
            <p:nvPr/>
          </p:nvSpPr>
          <p:spPr>
            <a:xfrm>
              <a:off x="838200" y="2600210"/>
              <a:ext cx="5079274" cy="186728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Data Accuracy</a:t>
              </a:r>
            </a:p>
            <a:p>
              <a:r>
                <a:rPr lang="en-US" sz="2000" dirty="0">
                  <a:solidFill>
                    <a:schemeClr val="tx1"/>
                  </a:solidFill>
                </a:rPr>
                <a:t>The platform depends on information provided by property owners.</a:t>
              </a:r>
            </a:p>
          </p:txBody>
        </p:sp>
        <p:sp>
          <p:nvSpPr>
            <p:cNvPr id="1382" name="Google Shape;1382;p66">
              <a:extLst>
                <a:ext uri="{FF2B5EF4-FFF2-40B4-BE49-F238E27FC236}">
                  <a16:creationId xmlns:a16="http://schemas.microsoft.com/office/drawing/2014/main" id="{FF9DEE78-B337-607B-0BF1-58907F6683C1}"/>
                </a:ext>
              </a:extLst>
            </p:cNvPr>
            <p:cNvSpPr/>
            <p:nvPr/>
          </p:nvSpPr>
          <p:spPr>
            <a:xfrm>
              <a:off x="93617" y="2179520"/>
              <a:ext cx="1020880" cy="102088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4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7" name="Google Shape;1377;p66">
            <a:extLst>
              <a:ext uri="{FF2B5EF4-FFF2-40B4-BE49-F238E27FC236}">
                <a16:creationId xmlns:a16="http://schemas.microsoft.com/office/drawing/2014/main" id="{90B61FCB-DA4C-6F73-0A32-B68151CDA969}"/>
              </a:ext>
            </a:extLst>
          </p:cNvPr>
          <p:cNvGrpSpPr/>
          <p:nvPr/>
        </p:nvGrpSpPr>
        <p:grpSpPr>
          <a:xfrm>
            <a:off x="5973393" y="4467497"/>
            <a:ext cx="5823857" cy="2287977"/>
            <a:chOff x="6044739" y="4467497"/>
            <a:chExt cx="5823857" cy="2287977"/>
          </a:xfrm>
          <a:solidFill>
            <a:schemeClr val="accent6"/>
          </a:solidFill>
        </p:grpSpPr>
        <p:sp>
          <p:nvSpPr>
            <p:cNvPr id="1378" name="Google Shape;1378;p66">
              <a:extLst>
                <a:ext uri="{FF2B5EF4-FFF2-40B4-BE49-F238E27FC236}">
                  <a16:creationId xmlns:a16="http://schemas.microsoft.com/office/drawing/2014/main" id="{1D792A8B-CDAE-AF59-D942-2A5FD3DF6CD4}"/>
                </a:ext>
              </a:extLst>
            </p:cNvPr>
            <p:cNvSpPr/>
            <p:nvPr/>
          </p:nvSpPr>
          <p:spPr>
            <a:xfrm>
              <a:off x="6789322" y="4888187"/>
              <a:ext cx="5079274" cy="186728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tx1"/>
                  </a:solidFill>
                </a:rPr>
                <a:t>Free Ai apis have no support for </a:t>
              </a:r>
              <a:br>
                <a:rPr lang="en-US" sz="2000">
                  <a:solidFill>
                    <a:schemeClr val="tx1"/>
                  </a:solidFill>
                </a:rPr>
              </a:br>
              <a:r>
                <a:rPr lang="en-US" sz="2000">
                  <a:solidFill>
                    <a:schemeClr val="tx1"/>
                  </a:solidFill>
                </a:rPr>
                <a:t>tool function calls.</a:t>
              </a: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379" name="Google Shape;1379;p66">
              <a:extLst>
                <a:ext uri="{FF2B5EF4-FFF2-40B4-BE49-F238E27FC236}">
                  <a16:creationId xmlns:a16="http://schemas.microsoft.com/office/drawing/2014/main" id="{37DFBF7B-9545-F6B6-1178-CD98C603D919}"/>
                </a:ext>
              </a:extLst>
            </p:cNvPr>
            <p:cNvSpPr/>
            <p:nvPr/>
          </p:nvSpPr>
          <p:spPr>
            <a:xfrm>
              <a:off x="6044739" y="4467497"/>
              <a:ext cx="1020880" cy="102088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4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1" name="Google Shape;1371;p66">
            <a:extLst>
              <a:ext uri="{FF2B5EF4-FFF2-40B4-BE49-F238E27FC236}">
                <a16:creationId xmlns:a16="http://schemas.microsoft.com/office/drawing/2014/main" id="{EFB6EB8D-C8D9-9A97-272B-E614790C1D7D}"/>
              </a:ext>
            </a:extLst>
          </p:cNvPr>
          <p:cNvGrpSpPr/>
          <p:nvPr/>
        </p:nvGrpSpPr>
        <p:grpSpPr>
          <a:xfrm>
            <a:off x="5973393" y="4467497"/>
            <a:ext cx="5823857" cy="2287977"/>
            <a:chOff x="93617" y="4467497"/>
            <a:chExt cx="5823857" cy="2287977"/>
          </a:xfrm>
          <a:solidFill>
            <a:schemeClr val="accent6"/>
          </a:solidFill>
        </p:grpSpPr>
        <p:sp>
          <p:nvSpPr>
            <p:cNvPr id="1372" name="Google Shape;1372;p66">
              <a:extLst>
                <a:ext uri="{FF2B5EF4-FFF2-40B4-BE49-F238E27FC236}">
                  <a16:creationId xmlns:a16="http://schemas.microsoft.com/office/drawing/2014/main" id="{B9F6A085-2F9B-C38E-0AEE-FAA1D250E61E}"/>
                </a:ext>
              </a:extLst>
            </p:cNvPr>
            <p:cNvSpPr/>
            <p:nvPr/>
          </p:nvSpPr>
          <p:spPr>
            <a:xfrm>
              <a:off x="838200" y="4888187"/>
              <a:ext cx="5079274" cy="186728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User Adoption</a:t>
              </a:r>
            </a:p>
            <a:p>
              <a:r>
                <a:rPr lang="en-US" sz="2000" dirty="0">
                  <a:solidFill>
                    <a:schemeClr val="tx1"/>
                  </a:solidFill>
                </a:rPr>
                <a:t>Platform effectiveness increases with active user participation and listing availability.</a:t>
              </a:r>
            </a:p>
          </p:txBody>
        </p:sp>
        <p:sp>
          <p:nvSpPr>
            <p:cNvPr id="1373" name="Google Shape;1373;p66">
              <a:extLst>
                <a:ext uri="{FF2B5EF4-FFF2-40B4-BE49-F238E27FC236}">
                  <a16:creationId xmlns:a16="http://schemas.microsoft.com/office/drawing/2014/main" id="{6FDB7954-2D51-466C-6244-D69D3276FD4F}"/>
                </a:ext>
              </a:extLst>
            </p:cNvPr>
            <p:cNvSpPr/>
            <p:nvPr/>
          </p:nvSpPr>
          <p:spPr>
            <a:xfrm>
              <a:off x="93617" y="4467497"/>
              <a:ext cx="1020880" cy="102088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4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3" name="Google Shape;1383;p66">
            <a:extLst>
              <a:ext uri="{FF2B5EF4-FFF2-40B4-BE49-F238E27FC236}">
                <a16:creationId xmlns:a16="http://schemas.microsoft.com/office/drawing/2014/main" id="{8F0D6BDF-8FC7-9E99-F6A4-CCD6338B27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60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Constraints</a:t>
            </a:r>
            <a:endParaRPr sz="6000" b="1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66">
            <a:extLst>
              <a:ext uri="{FF2B5EF4-FFF2-40B4-BE49-F238E27FC236}">
                <a16:creationId xmlns:a16="http://schemas.microsoft.com/office/drawing/2014/main" id="{DFE29D49-FC62-7C5F-7516-F5994C0ADD03}"/>
              </a:ext>
            </a:extLst>
          </p:cNvPr>
          <p:cNvSpPr/>
          <p:nvPr/>
        </p:nvSpPr>
        <p:spPr>
          <a:xfrm>
            <a:off x="1114497" y="6429706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66">
            <a:extLst>
              <a:ext uri="{FF2B5EF4-FFF2-40B4-BE49-F238E27FC236}">
                <a16:creationId xmlns:a16="http://schemas.microsoft.com/office/drawing/2014/main" id="{CFA3BA87-3FEC-F883-71EF-9B578A40CFBA}"/>
              </a:ext>
            </a:extLst>
          </p:cNvPr>
          <p:cNvSpPr/>
          <p:nvPr/>
        </p:nvSpPr>
        <p:spPr>
          <a:xfrm>
            <a:off x="133716" y="6387659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66">
            <a:extLst>
              <a:ext uri="{FF2B5EF4-FFF2-40B4-BE49-F238E27FC236}">
                <a16:creationId xmlns:a16="http://schemas.microsoft.com/office/drawing/2014/main" id="{A2AD7BDC-8651-7CB3-E5DF-EEFF5F6288BF}"/>
              </a:ext>
            </a:extLst>
          </p:cNvPr>
          <p:cNvSpPr/>
          <p:nvPr/>
        </p:nvSpPr>
        <p:spPr>
          <a:xfrm>
            <a:off x="-491608" y="6194554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7378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0">
          <a:extLst>
            <a:ext uri="{FF2B5EF4-FFF2-40B4-BE49-F238E27FC236}">
              <a16:creationId xmlns:a16="http://schemas.microsoft.com/office/drawing/2014/main" id="{DB0EFEFF-E274-FA33-EAB3-E36CBF244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1" name="Google Shape;1371;p66">
            <a:extLst>
              <a:ext uri="{FF2B5EF4-FFF2-40B4-BE49-F238E27FC236}">
                <a16:creationId xmlns:a16="http://schemas.microsoft.com/office/drawing/2014/main" id="{2C05D8A8-3DE9-E72A-ED3B-0166D35136DD}"/>
              </a:ext>
            </a:extLst>
          </p:cNvPr>
          <p:cNvGrpSpPr/>
          <p:nvPr/>
        </p:nvGrpSpPr>
        <p:grpSpPr>
          <a:xfrm>
            <a:off x="5973393" y="4467497"/>
            <a:ext cx="5823857" cy="2287977"/>
            <a:chOff x="93617" y="4467497"/>
            <a:chExt cx="5823857" cy="2287977"/>
          </a:xfrm>
          <a:solidFill>
            <a:schemeClr val="accent6"/>
          </a:solidFill>
        </p:grpSpPr>
        <p:sp>
          <p:nvSpPr>
            <p:cNvPr id="1372" name="Google Shape;1372;p66">
              <a:extLst>
                <a:ext uri="{FF2B5EF4-FFF2-40B4-BE49-F238E27FC236}">
                  <a16:creationId xmlns:a16="http://schemas.microsoft.com/office/drawing/2014/main" id="{22E194B0-2CD3-3D58-66DE-7776CBF47992}"/>
                </a:ext>
              </a:extLst>
            </p:cNvPr>
            <p:cNvSpPr/>
            <p:nvPr/>
          </p:nvSpPr>
          <p:spPr>
            <a:xfrm>
              <a:off x="838200" y="4888187"/>
              <a:ext cx="5079274" cy="186728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User Adoption</a:t>
              </a:r>
            </a:p>
            <a:p>
              <a:r>
                <a:rPr lang="en-US" sz="2000" dirty="0">
                  <a:solidFill>
                    <a:schemeClr val="tx1"/>
                  </a:solidFill>
                </a:rPr>
                <a:t>Platform effectiveness increases with active user participation and listing availability.</a:t>
              </a:r>
            </a:p>
          </p:txBody>
        </p:sp>
        <p:sp>
          <p:nvSpPr>
            <p:cNvPr id="1373" name="Google Shape;1373;p66">
              <a:extLst>
                <a:ext uri="{FF2B5EF4-FFF2-40B4-BE49-F238E27FC236}">
                  <a16:creationId xmlns:a16="http://schemas.microsoft.com/office/drawing/2014/main" id="{5E4CE9B4-6A02-E9C5-5FB0-ADE5A4CA6BA2}"/>
                </a:ext>
              </a:extLst>
            </p:cNvPr>
            <p:cNvSpPr/>
            <p:nvPr/>
          </p:nvSpPr>
          <p:spPr>
            <a:xfrm>
              <a:off x="93617" y="4467497"/>
              <a:ext cx="1020880" cy="102088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48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4" name="Google Shape;1374;p66">
            <a:extLst>
              <a:ext uri="{FF2B5EF4-FFF2-40B4-BE49-F238E27FC236}">
                <a16:creationId xmlns:a16="http://schemas.microsoft.com/office/drawing/2014/main" id="{98740A97-4888-F8DC-A11A-DF98892D9AFE}"/>
              </a:ext>
            </a:extLst>
          </p:cNvPr>
          <p:cNvGrpSpPr/>
          <p:nvPr/>
        </p:nvGrpSpPr>
        <p:grpSpPr>
          <a:xfrm>
            <a:off x="5973393" y="2179520"/>
            <a:ext cx="5823857" cy="2287977"/>
            <a:chOff x="6044739" y="2179520"/>
            <a:chExt cx="5823857" cy="2287977"/>
          </a:xfrm>
          <a:solidFill>
            <a:schemeClr val="accent6"/>
          </a:solidFill>
        </p:grpSpPr>
        <p:sp>
          <p:nvSpPr>
            <p:cNvPr id="1375" name="Google Shape;1375;p66">
              <a:extLst>
                <a:ext uri="{FF2B5EF4-FFF2-40B4-BE49-F238E27FC236}">
                  <a16:creationId xmlns:a16="http://schemas.microsoft.com/office/drawing/2014/main" id="{81AB4D3A-3ABE-EBE1-DDE6-3F23E27C756B}"/>
                </a:ext>
              </a:extLst>
            </p:cNvPr>
            <p:cNvSpPr/>
            <p:nvPr/>
          </p:nvSpPr>
          <p:spPr>
            <a:xfrm>
              <a:off x="6789322" y="2600210"/>
              <a:ext cx="5079274" cy="186728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External Services</a:t>
              </a:r>
            </a:p>
            <a:p>
              <a:r>
                <a:rPr lang="en-US" sz="2000" dirty="0">
                  <a:solidFill>
                    <a:schemeClr val="tx1"/>
                  </a:solidFill>
                </a:rPr>
                <a:t>Performance may be affected by third-party APIs and internet connectivity.</a:t>
              </a:r>
            </a:p>
          </p:txBody>
        </p:sp>
        <p:sp>
          <p:nvSpPr>
            <p:cNvPr id="1376" name="Google Shape;1376;p66">
              <a:extLst>
                <a:ext uri="{FF2B5EF4-FFF2-40B4-BE49-F238E27FC236}">
                  <a16:creationId xmlns:a16="http://schemas.microsoft.com/office/drawing/2014/main" id="{E0D191FC-548D-B714-89FC-7C27F1AB6A43}"/>
                </a:ext>
              </a:extLst>
            </p:cNvPr>
            <p:cNvSpPr/>
            <p:nvPr/>
          </p:nvSpPr>
          <p:spPr>
            <a:xfrm>
              <a:off x="6044739" y="2179520"/>
              <a:ext cx="1020880" cy="102088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4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0" name="Google Shape;1380;p66">
            <a:extLst>
              <a:ext uri="{FF2B5EF4-FFF2-40B4-BE49-F238E27FC236}">
                <a16:creationId xmlns:a16="http://schemas.microsoft.com/office/drawing/2014/main" id="{5572010C-11E5-436F-A3E2-E3B59E6F42AA}"/>
              </a:ext>
            </a:extLst>
          </p:cNvPr>
          <p:cNvGrpSpPr/>
          <p:nvPr/>
        </p:nvGrpSpPr>
        <p:grpSpPr>
          <a:xfrm>
            <a:off x="93617" y="2179520"/>
            <a:ext cx="5823857" cy="2287977"/>
            <a:chOff x="93617" y="2179520"/>
            <a:chExt cx="5823857" cy="2287977"/>
          </a:xfrm>
          <a:solidFill>
            <a:schemeClr val="accent6"/>
          </a:solidFill>
        </p:grpSpPr>
        <p:sp>
          <p:nvSpPr>
            <p:cNvPr id="1381" name="Google Shape;1381;p66">
              <a:extLst>
                <a:ext uri="{FF2B5EF4-FFF2-40B4-BE49-F238E27FC236}">
                  <a16:creationId xmlns:a16="http://schemas.microsoft.com/office/drawing/2014/main" id="{5CA60CC4-6444-D4FF-F22E-BB635A66148E}"/>
                </a:ext>
              </a:extLst>
            </p:cNvPr>
            <p:cNvSpPr/>
            <p:nvPr/>
          </p:nvSpPr>
          <p:spPr>
            <a:xfrm>
              <a:off x="838200" y="2600210"/>
              <a:ext cx="5079274" cy="186728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Data Accuracy</a:t>
              </a:r>
            </a:p>
            <a:p>
              <a:r>
                <a:rPr lang="en-US" sz="2000" dirty="0">
                  <a:solidFill>
                    <a:schemeClr val="tx1"/>
                  </a:solidFill>
                </a:rPr>
                <a:t>The platform depends on information provided by property owners.</a:t>
              </a:r>
            </a:p>
          </p:txBody>
        </p:sp>
        <p:sp>
          <p:nvSpPr>
            <p:cNvPr id="1382" name="Google Shape;1382;p66">
              <a:extLst>
                <a:ext uri="{FF2B5EF4-FFF2-40B4-BE49-F238E27FC236}">
                  <a16:creationId xmlns:a16="http://schemas.microsoft.com/office/drawing/2014/main" id="{D1832E4E-A42F-1845-676C-CC02FFF65485}"/>
                </a:ext>
              </a:extLst>
            </p:cNvPr>
            <p:cNvSpPr/>
            <p:nvPr/>
          </p:nvSpPr>
          <p:spPr>
            <a:xfrm>
              <a:off x="93617" y="2179520"/>
              <a:ext cx="1020880" cy="102088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48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7" name="Google Shape;1377;p66">
            <a:extLst>
              <a:ext uri="{FF2B5EF4-FFF2-40B4-BE49-F238E27FC236}">
                <a16:creationId xmlns:a16="http://schemas.microsoft.com/office/drawing/2014/main" id="{2EED75E5-A86E-D533-7EC3-87CD17D9C52E}"/>
              </a:ext>
            </a:extLst>
          </p:cNvPr>
          <p:cNvGrpSpPr/>
          <p:nvPr/>
        </p:nvGrpSpPr>
        <p:grpSpPr>
          <a:xfrm>
            <a:off x="93617" y="4467497"/>
            <a:ext cx="5823857" cy="2287977"/>
            <a:chOff x="6044739" y="4467497"/>
            <a:chExt cx="5823857" cy="2287977"/>
          </a:xfrm>
          <a:solidFill>
            <a:schemeClr val="accent6"/>
          </a:solidFill>
        </p:grpSpPr>
        <p:sp>
          <p:nvSpPr>
            <p:cNvPr id="1378" name="Google Shape;1378;p66">
              <a:extLst>
                <a:ext uri="{FF2B5EF4-FFF2-40B4-BE49-F238E27FC236}">
                  <a16:creationId xmlns:a16="http://schemas.microsoft.com/office/drawing/2014/main" id="{59A794EA-B456-8732-A855-A4CC97C38893}"/>
                </a:ext>
              </a:extLst>
            </p:cNvPr>
            <p:cNvSpPr/>
            <p:nvPr/>
          </p:nvSpPr>
          <p:spPr>
            <a:xfrm>
              <a:off x="6789322" y="4888187"/>
              <a:ext cx="5079274" cy="186728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AI Limitations</a:t>
              </a:r>
            </a:p>
            <a:p>
              <a:r>
                <a:rPr lang="en-US" sz="2000" dirty="0">
                  <a:solidFill>
                    <a:schemeClr val="tx1"/>
                  </a:solidFill>
                </a:rPr>
                <a:t>AI-generated recommendations depend on available data and user queries.</a:t>
              </a:r>
            </a:p>
          </p:txBody>
        </p:sp>
        <p:sp>
          <p:nvSpPr>
            <p:cNvPr id="1379" name="Google Shape;1379;p66">
              <a:extLst>
                <a:ext uri="{FF2B5EF4-FFF2-40B4-BE49-F238E27FC236}">
                  <a16:creationId xmlns:a16="http://schemas.microsoft.com/office/drawing/2014/main" id="{F1B49315-B1E3-78C1-1223-865848398706}"/>
                </a:ext>
              </a:extLst>
            </p:cNvPr>
            <p:cNvSpPr/>
            <p:nvPr/>
          </p:nvSpPr>
          <p:spPr>
            <a:xfrm>
              <a:off x="6044739" y="4467497"/>
              <a:ext cx="1020880" cy="102088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44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3" name="Google Shape;1383;p66">
            <a:extLst>
              <a:ext uri="{FF2B5EF4-FFF2-40B4-BE49-F238E27FC236}">
                <a16:creationId xmlns:a16="http://schemas.microsoft.com/office/drawing/2014/main" id="{54AAB730-B769-CCB5-A139-1E881E082A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60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Constraints</a:t>
            </a:r>
            <a:endParaRPr sz="6000" b="1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66">
            <a:extLst>
              <a:ext uri="{FF2B5EF4-FFF2-40B4-BE49-F238E27FC236}">
                <a16:creationId xmlns:a16="http://schemas.microsoft.com/office/drawing/2014/main" id="{7609F03A-879C-A840-322B-97FD56DD0E90}"/>
              </a:ext>
            </a:extLst>
          </p:cNvPr>
          <p:cNvSpPr/>
          <p:nvPr/>
        </p:nvSpPr>
        <p:spPr>
          <a:xfrm>
            <a:off x="11293365" y="-743854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66">
            <a:extLst>
              <a:ext uri="{FF2B5EF4-FFF2-40B4-BE49-F238E27FC236}">
                <a16:creationId xmlns:a16="http://schemas.microsoft.com/office/drawing/2014/main" id="{3ECFC252-B72B-D2FA-AC4D-A59B77147503}"/>
              </a:ext>
            </a:extLst>
          </p:cNvPr>
          <p:cNvSpPr/>
          <p:nvPr/>
        </p:nvSpPr>
        <p:spPr>
          <a:xfrm>
            <a:off x="10025862" y="-575557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66">
            <a:extLst>
              <a:ext uri="{FF2B5EF4-FFF2-40B4-BE49-F238E27FC236}">
                <a16:creationId xmlns:a16="http://schemas.microsoft.com/office/drawing/2014/main" id="{677E5D53-6541-965D-9618-232EA103067F}"/>
              </a:ext>
            </a:extLst>
          </p:cNvPr>
          <p:cNvSpPr/>
          <p:nvPr/>
        </p:nvSpPr>
        <p:spPr>
          <a:xfrm>
            <a:off x="10544729" y="596120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82954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9">
          <a:extLst>
            <a:ext uri="{FF2B5EF4-FFF2-40B4-BE49-F238E27FC236}">
              <a16:creationId xmlns:a16="http://schemas.microsoft.com/office/drawing/2014/main" id="{DBE26F14-7FCA-39E3-EA19-4C0077B0E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70">
            <a:extLst>
              <a:ext uri="{FF2B5EF4-FFF2-40B4-BE49-F238E27FC236}">
                <a16:creationId xmlns:a16="http://schemas.microsoft.com/office/drawing/2014/main" id="{95C57AEA-BCEC-4B48-AF7C-B9FA1C87786D}"/>
              </a:ext>
            </a:extLst>
          </p:cNvPr>
          <p:cNvSpPr/>
          <p:nvPr/>
        </p:nvSpPr>
        <p:spPr>
          <a:xfrm>
            <a:off x="1005850" y="2940575"/>
            <a:ext cx="4781100" cy="297690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Government Integration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Integrate with official land registry systems.</a:t>
            </a:r>
          </a:p>
        </p:txBody>
      </p:sp>
      <p:sp>
        <p:nvSpPr>
          <p:cNvPr id="1421" name="Google Shape;1421;p70">
            <a:extLst>
              <a:ext uri="{FF2B5EF4-FFF2-40B4-BE49-F238E27FC236}">
                <a16:creationId xmlns:a16="http://schemas.microsoft.com/office/drawing/2014/main" id="{FDD62A6B-0ED5-3919-DDD9-1400324CAD09}"/>
              </a:ext>
            </a:extLst>
          </p:cNvPr>
          <p:cNvSpPr/>
          <p:nvPr/>
        </p:nvSpPr>
        <p:spPr>
          <a:xfrm>
            <a:off x="6405150" y="2940575"/>
            <a:ext cx="4781100" cy="2976900"/>
          </a:xfrm>
          <a:prstGeom prst="ellipse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430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1422" name="Google Shape;1422;p70">
            <a:extLst>
              <a:ext uri="{FF2B5EF4-FFF2-40B4-BE49-F238E27FC236}">
                <a16:creationId xmlns:a16="http://schemas.microsoft.com/office/drawing/2014/main" id="{6A0C02D7-9EBC-27E0-025F-8BCE04BF4E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60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Future work</a:t>
            </a:r>
            <a:endParaRPr sz="6000" b="1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401;p68">
            <a:extLst>
              <a:ext uri="{FF2B5EF4-FFF2-40B4-BE49-F238E27FC236}">
                <a16:creationId xmlns:a16="http://schemas.microsoft.com/office/drawing/2014/main" id="{593D6E2A-0C32-F994-E3F5-A710B3830F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940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Several enhancements can be considered </a:t>
            </a:r>
            <a:endParaRPr dirty="0">
              <a:solidFill>
                <a:schemeClr val="tx1"/>
              </a:solidFill>
            </a:endParaRPr>
          </a:p>
          <a:p>
            <a:pPr marL="0" lvl="0" indent="0" algn="ctr">
              <a:spcBef>
                <a:spcPts val="0"/>
              </a:spcBef>
              <a:buSzPts val="2800"/>
              <a:buNone/>
            </a:pPr>
            <a:r>
              <a:rPr lang="en-US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to further improve the </a:t>
            </a:r>
            <a:r>
              <a:rPr lang="en-US" b="1" dirty="0" err="1">
                <a:solidFill>
                  <a:schemeClr val="tx1"/>
                </a:solidFill>
              </a:rPr>
              <a:t>SmartLand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MarketPlace</a:t>
            </a:r>
            <a:r>
              <a:rPr lang="en-US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platform: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79D3776-513E-E06F-5DC8-31F529A6320E}"/>
              </a:ext>
            </a:extLst>
          </p:cNvPr>
          <p:cNvSpPr/>
          <p:nvPr/>
        </p:nvSpPr>
        <p:spPr>
          <a:xfrm>
            <a:off x="6096000" y="2766307"/>
            <a:ext cx="6096000" cy="40916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23" name="Google Shape;1423;p70">
            <a:extLst>
              <a:ext uri="{FF2B5EF4-FFF2-40B4-BE49-F238E27FC236}">
                <a16:creationId xmlns:a16="http://schemas.microsoft.com/office/drawing/2014/main" id="{2AB9B6D5-9CF1-9400-13A5-3E8DA18A1EF9}"/>
              </a:ext>
            </a:extLst>
          </p:cNvPr>
          <p:cNvSpPr/>
          <p:nvPr/>
        </p:nvSpPr>
        <p:spPr>
          <a:xfrm>
            <a:off x="-1474289" y="5748670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4" name="Google Shape;1424;p70">
            <a:extLst>
              <a:ext uri="{FF2B5EF4-FFF2-40B4-BE49-F238E27FC236}">
                <a16:creationId xmlns:a16="http://schemas.microsoft.com/office/drawing/2014/main" id="{672EEC05-7CDF-D10D-EE0E-0F5C141397C5}"/>
              </a:ext>
            </a:extLst>
          </p:cNvPr>
          <p:cNvSpPr/>
          <p:nvPr/>
        </p:nvSpPr>
        <p:spPr>
          <a:xfrm>
            <a:off x="387529" y="6176963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70">
            <a:extLst>
              <a:ext uri="{FF2B5EF4-FFF2-40B4-BE49-F238E27FC236}">
                <a16:creationId xmlns:a16="http://schemas.microsoft.com/office/drawing/2014/main" id="{605EB7D1-654C-5575-FE8E-65E4D99F6A09}"/>
              </a:ext>
            </a:extLst>
          </p:cNvPr>
          <p:cNvSpPr/>
          <p:nvPr/>
        </p:nvSpPr>
        <p:spPr>
          <a:xfrm>
            <a:off x="-197696" y="5163445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9350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9">
          <a:extLst>
            <a:ext uri="{FF2B5EF4-FFF2-40B4-BE49-F238E27FC236}">
              <a16:creationId xmlns:a16="http://schemas.microsoft.com/office/drawing/2014/main" id="{B9451478-49DB-A130-649E-D214C232C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70">
            <a:extLst>
              <a:ext uri="{FF2B5EF4-FFF2-40B4-BE49-F238E27FC236}">
                <a16:creationId xmlns:a16="http://schemas.microsoft.com/office/drawing/2014/main" id="{2C0A9C09-2B5D-4D5F-1BC0-1A62CC782E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7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60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Future work</a:t>
            </a:r>
            <a:endParaRPr sz="6000" b="1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401;p68">
            <a:extLst>
              <a:ext uri="{FF2B5EF4-FFF2-40B4-BE49-F238E27FC236}">
                <a16:creationId xmlns:a16="http://schemas.microsoft.com/office/drawing/2014/main" id="{45CE2913-009C-15B1-2E1E-548F3BC5A2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20700" y="1825625"/>
            <a:ext cx="10515600" cy="940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Several enhancements can be considered </a:t>
            </a:r>
            <a:endParaRPr dirty="0">
              <a:solidFill>
                <a:schemeClr val="tx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to further improve the </a:t>
            </a:r>
            <a:r>
              <a:rPr lang="en-US" b="1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SmartLand</a:t>
            </a:r>
            <a:r>
              <a:rPr lang="en-US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MarketP</a:t>
            </a:r>
            <a:r>
              <a:rPr lang="en-US" b="1" dirty="0" err="1">
                <a:solidFill>
                  <a:schemeClr val="tx1"/>
                </a:solidFill>
              </a:rPr>
              <a:t>lace</a:t>
            </a:r>
            <a:r>
              <a:rPr lang="en-US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platform: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360EA0A-A21F-2642-9D9D-D58EE7A97D70}"/>
              </a:ext>
            </a:extLst>
          </p:cNvPr>
          <p:cNvSpPr/>
          <p:nvPr/>
        </p:nvSpPr>
        <p:spPr>
          <a:xfrm flipH="1">
            <a:off x="11036299" y="2766307"/>
            <a:ext cx="838200" cy="40916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2327337-E022-6FD7-751E-E6CB9574790F}"/>
              </a:ext>
            </a:extLst>
          </p:cNvPr>
          <p:cNvSpPr/>
          <p:nvPr/>
        </p:nvSpPr>
        <p:spPr>
          <a:xfrm>
            <a:off x="11036298" y="2766307"/>
            <a:ext cx="838201" cy="40916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24" name="Google Shape;1424;p70">
            <a:extLst>
              <a:ext uri="{FF2B5EF4-FFF2-40B4-BE49-F238E27FC236}">
                <a16:creationId xmlns:a16="http://schemas.microsoft.com/office/drawing/2014/main" id="{A0410384-4A6C-E4A0-C4B0-737AFB5D33C8}"/>
              </a:ext>
            </a:extLst>
          </p:cNvPr>
          <p:cNvSpPr/>
          <p:nvPr/>
        </p:nvSpPr>
        <p:spPr>
          <a:xfrm>
            <a:off x="11404159" y="-306965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70">
            <a:extLst>
              <a:ext uri="{FF2B5EF4-FFF2-40B4-BE49-F238E27FC236}">
                <a16:creationId xmlns:a16="http://schemas.microsoft.com/office/drawing/2014/main" id="{C79DA406-B7D9-F93F-A0C1-2A9A2EB88781}"/>
              </a:ext>
            </a:extLst>
          </p:cNvPr>
          <p:cNvSpPr/>
          <p:nvPr/>
        </p:nvSpPr>
        <p:spPr>
          <a:xfrm>
            <a:off x="10789406" y="-25044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420;p70">
            <a:extLst>
              <a:ext uri="{FF2B5EF4-FFF2-40B4-BE49-F238E27FC236}">
                <a16:creationId xmlns:a16="http://schemas.microsoft.com/office/drawing/2014/main" id="{E1C514BD-CB39-57A7-54E6-BD3101CF5E4E}"/>
              </a:ext>
            </a:extLst>
          </p:cNvPr>
          <p:cNvSpPr/>
          <p:nvPr/>
        </p:nvSpPr>
        <p:spPr>
          <a:xfrm>
            <a:off x="789126" y="2940575"/>
            <a:ext cx="4781100" cy="297690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Government Integration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Integrate with official land registry systems.</a:t>
            </a:r>
          </a:p>
        </p:txBody>
      </p:sp>
      <p:sp>
        <p:nvSpPr>
          <p:cNvPr id="6" name="Google Shape;1421;p70">
            <a:extLst>
              <a:ext uri="{FF2B5EF4-FFF2-40B4-BE49-F238E27FC236}">
                <a16:creationId xmlns:a16="http://schemas.microsoft.com/office/drawing/2014/main" id="{0F775608-B995-AF58-00D2-B547D6F5922D}"/>
              </a:ext>
            </a:extLst>
          </p:cNvPr>
          <p:cNvSpPr/>
          <p:nvPr/>
        </p:nvSpPr>
        <p:spPr>
          <a:xfrm>
            <a:off x="6255197" y="2940575"/>
            <a:ext cx="4781100" cy="297690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AI Property Valuation</a:t>
            </a: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Provide automated land value estimation.</a:t>
            </a:r>
          </a:p>
        </p:txBody>
      </p:sp>
      <p:sp>
        <p:nvSpPr>
          <p:cNvPr id="7" name="Google Shape;1423;p70">
            <a:extLst>
              <a:ext uri="{FF2B5EF4-FFF2-40B4-BE49-F238E27FC236}">
                <a16:creationId xmlns:a16="http://schemas.microsoft.com/office/drawing/2014/main" id="{1E5901AF-EAFF-C3CB-A41A-650176C12A1F}"/>
              </a:ext>
            </a:extLst>
          </p:cNvPr>
          <p:cNvSpPr/>
          <p:nvPr/>
        </p:nvSpPr>
        <p:spPr>
          <a:xfrm>
            <a:off x="10975865" y="569941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9207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p71"/>
          <p:cNvSpPr txBox="1">
            <a:spLocks noGrp="1"/>
          </p:cNvSpPr>
          <p:nvPr>
            <p:ph type="title"/>
          </p:nvPr>
        </p:nvSpPr>
        <p:spPr>
          <a:xfrm>
            <a:off x="838200" y="253225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6000" b="1">
                <a:latin typeface="Arial"/>
                <a:ea typeface="Arial"/>
                <a:cs typeface="Arial"/>
                <a:sym typeface="Arial"/>
              </a:rPr>
              <a:t>Any questions?</a:t>
            </a:r>
            <a:endParaRPr sz="6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1" name="Google Shape;1431;p71"/>
          <p:cNvSpPr/>
          <p:nvPr/>
        </p:nvSpPr>
        <p:spPr>
          <a:xfrm>
            <a:off x="4373555" y="5594240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2" name="Google Shape;1432;p71"/>
          <p:cNvSpPr/>
          <p:nvPr/>
        </p:nvSpPr>
        <p:spPr>
          <a:xfrm>
            <a:off x="3705181" y="4988962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3" name="Google Shape;1433;p71"/>
          <p:cNvSpPr/>
          <p:nvPr/>
        </p:nvSpPr>
        <p:spPr>
          <a:xfrm>
            <a:off x="3705181" y="6410895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6600" b="1">
                <a:latin typeface="Arial"/>
                <a:ea typeface="Arial"/>
                <a:cs typeface="Arial"/>
                <a:sym typeface="Arial"/>
              </a:rPr>
              <a:t>Objectives</a:t>
            </a:r>
            <a:endParaRPr sz="66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0"/>
          <p:cNvSpPr txBox="1">
            <a:spLocks noGrp="1"/>
          </p:cNvSpPr>
          <p:nvPr>
            <p:ph type="body" idx="1"/>
          </p:nvPr>
        </p:nvSpPr>
        <p:spPr>
          <a:xfrm>
            <a:off x="838200" y="1772808"/>
            <a:ext cx="10515600" cy="498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The specific objectives of the project include:</a:t>
            </a:r>
            <a:endParaRPr/>
          </a:p>
        </p:txBody>
      </p:sp>
      <p:pic>
        <p:nvPicPr>
          <p:cNvPr id="217" name="Google Shape;21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7840" y="5395960"/>
            <a:ext cx="18000" cy="1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0"/>
          <p:cNvSpPr/>
          <p:nvPr/>
        </p:nvSpPr>
        <p:spPr>
          <a:xfrm>
            <a:off x="1378658" y="2510600"/>
            <a:ext cx="4643770" cy="167496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0"/>
          <p:cNvSpPr txBox="1"/>
          <p:nvPr/>
        </p:nvSpPr>
        <p:spPr>
          <a:xfrm>
            <a:off x="482559" y="2428480"/>
            <a:ext cx="469341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0"/>
          <p:cNvSpPr/>
          <p:nvPr/>
        </p:nvSpPr>
        <p:spPr>
          <a:xfrm>
            <a:off x="6814279" y="2510600"/>
            <a:ext cx="4539521" cy="167496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0"/>
          <p:cNvSpPr txBox="1"/>
          <p:nvPr/>
        </p:nvSpPr>
        <p:spPr>
          <a:xfrm>
            <a:off x="5918180" y="2428480"/>
            <a:ext cx="469700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0"/>
          <p:cNvSpPr/>
          <p:nvPr/>
        </p:nvSpPr>
        <p:spPr>
          <a:xfrm>
            <a:off x="1378660" y="4667021"/>
            <a:ext cx="4643408" cy="167496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0"/>
          <p:cNvSpPr txBox="1"/>
          <p:nvPr/>
        </p:nvSpPr>
        <p:spPr>
          <a:xfrm>
            <a:off x="484999" y="4584901"/>
            <a:ext cx="211210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0"/>
          <p:cNvSpPr/>
          <p:nvPr/>
        </p:nvSpPr>
        <p:spPr>
          <a:xfrm>
            <a:off x="6886711" y="4667021"/>
            <a:ext cx="4538440" cy="167496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0"/>
          <p:cNvSpPr txBox="1"/>
          <p:nvPr/>
        </p:nvSpPr>
        <p:spPr>
          <a:xfrm>
            <a:off x="5913990" y="4584901"/>
            <a:ext cx="364019" cy="233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99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99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0"/>
          <p:cNvSpPr txBox="1"/>
          <p:nvPr/>
        </p:nvSpPr>
        <p:spPr>
          <a:xfrm>
            <a:off x="1448928" y="2747915"/>
            <a:ext cx="453952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To enable users to browse apartment listings and access detailed information, including images, and descriptive content.</a:t>
            </a:r>
            <a:endParaRPr sz="18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0"/>
          <p:cNvSpPr txBox="1"/>
          <p:nvPr/>
        </p:nvSpPr>
        <p:spPr>
          <a:xfrm>
            <a:off x="7306033" y="2886394"/>
            <a:ext cx="651183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Increase transparency through </a:t>
            </a:r>
            <a:br>
              <a:rPr lang="en-US" sz="1800" b="1" dirty="0">
                <a:solidFill>
                  <a:schemeClr val="tx1"/>
                </a:solidFill>
              </a:rPr>
            </a:br>
            <a:r>
              <a:rPr lang="en-US" sz="1800" b="1" dirty="0">
                <a:solidFill>
                  <a:schemeClr val="tx1"/>
                </a:solidFill>
              </a:rPr>
              <a:t>detailed property information and </a:t>
            </a:r>
            <a:br>
              <a:rPr lang="en-US" sz="1800" b="1" dirty="0">
                <a:solidFill>
                  <a:schemeClr val="tx1"/>
                </a:solidFill>
              </a:rPr>
            </a:br>
            <a:r>
              <a:rPr lang="en-US" sz="1800" b="1" dirty="0">
                <a:solidFill>
                  <a:schemeClr val="tx1"/>
                </a:solidFill>
              </a:rPr>
              <a:t>visual documentation.</a:t>
            </a:r>
          </a:p>
        </p:txBody>
      </p:sp>
      <p:sp>
        <p:nvSpPr>
          <p:cNvPr id="228" name="Google Shape;228;p10"/>
          <p:cNvSpPr txBox="1"/>
          <p:nvPr/>
        </p:nvSpPr>
        <p:spPr>
          <a:xfrm>
            <a:off x="1813810" y="5042836"/>
            <a:ext cx="4042349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Enable users to quickly find suitable land using advanced search and filtering tools.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9" name="Google Shape;229;p10"/>
          <p:cNvSpPr txBox="1"/>
          <p:nvPr/>
        </p:nvSpPr>
        <p:spPr>
          <a:xfrm>
            <a:off x="7674964" y="5069740"/>
            <a:ext cx="4032037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1800" b="1" dirty="0">
                <a:solidFill>
                  <a:schemeClr val="tx1"/>
                </a:solidFill>
              </a:rPr>
              <a:t>Facilitating the land sale process</a:t>
            </a:r>
            <a:br>
              <a:rPr lang="ar-JO" sz="1800" b="1" dirty="0">
                <a:solidFill>
                  <a:schemeClr val="tx1"/>
                </a:solidFill>
              </a:rPr>
            </a:br>
            <a:r>
              <a:rPr lang="en-US" sz="1800" b="1" dirty="0">
                <a:solidFill>
                  <a:schemeClr val="tx1"/>
                </a:solidFill>
              </a:rPr>
              <a:t> and preventing exploitation and brokerage opportunities.</a:t>
            </a:r>
            <a:endParaRPr sz="1800" b="1" dirty="0">
              <a:solidFill>
                <a:schemeClr val="tx1"/>
              </a:solidFill>
            </a:endParaRPr>
          </a:p>
        </p:txBody>
      </p:sp>
      <p:sp>
        <p:nvSpPr>
          <p:cNvPr id="230" name="Google Shape;230;p10"/>
          <p:cNvSpPr/>
          <p:nvPr/>
        </p:nvSpPr>
        <p:spPr>
          <a:xfrm>
            <a:off x="-898635" y="-964155"/>
            <a:ext cx="1797269" cy="17972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0"/>
          <p:cNvSpPr/>
          <p:nvPr/>
        </p:nvSpPr>
        <p:spPr>
          <a:xfrm>
            <a:off x="995609" y="-616735"/>
            <a:ext cx="940682" cy="9406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0"/>
          <p:cNvSpPr/>
          <p:nvPr/>
        </p:nvSpPr>
        <p:spPr>
          <a:xfrm>
            <a:off x="717229" y="362203"/>
            <a:ext cx="585225" cy="585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1488</TotalTime>
  <Words>2174</Words>
  <Application>Microsoft Office PowerPoint</Application>
  <PresentationFormat>Widescreen</PresentationFormat>
  <Paragraphs>842</Paragraphs>
  <Slides>86</Slides>
  <Notes>84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1" baseType="lpstr">
      <vt:lpstr>Arial</vt:lpstr>
      <vt:lpstr>Courier New</vt:lpstr>
      <vt:lpstr>Play</vt:lpstr>
      <vt:lpstr>Arial Black</vt:lpstr>
      <vt:lpstr>Office Theme</vt:lpstr>
      <vt:lpstr>Smart land marketplace</vt:lpstr>
      <vt:lpstr>PowerPoint Presentation</vt:lpstr>
      <vt:lpstr>Introduction</vt:lpstr>
      <vt:lpstr>Why Smart land marketplace?</vt:lpstr>
      <vt:lpstr>Objectives</vt:lpstr>
      <vt:lpstr>Objectives</vt:lpstr>
      <vt:lpstr>Objectives</vt:lpstr>
      <vt:lpstr>Objectives</vt:lpstr>
      <vt:lpstr>Objectives</vt:lpstr>
      <vt:lpstr>System Roles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System Roles</vt:lpstr>
      <vt:lpstr>Admin</vt:lpstr>
      <vt:lpstr>PowerPoint Presentation</vt:lpstr>
      <vt:lpstr>PowerPoint Presentation</vt:lpstr>
      <vt:lpstr>Admin</vt:lpstr>
      <vt:lpstr>PowerPoint Presentation</vt:lpstr>
      <vt:lpstr>Admin</vt:lpstr>
      <vt:lpstr>PowerPoint Presentation</vt:lpstr>
      <vt:lpstr>Admin</vt:lpstr>
      <vt:lpstr>PowerPoint Presentation</vt:lpstr>
      <vt:lpstr>PowerPoint Presentation</vt:lpstr>
      <vt:lpstr>PowerPoint Presentation</vt:lpstr>
      <vt:lpstr>Admin</vt:lpstr>
      <vt:lpstr>System Roles</vt:lpstr>
      <vt:lpstr>Lawyer</vt:lpstr>
      <vt:lpstr>Lawyer</vt:lpstr>
      <vt:lpstr>Lawyer</vt:lpstr>
      <vt:lpstr>Lawer</vt:lpstr>
      <vt:lpstr>Lawyer</vt:lpstr>
      <vt:lpstr>PowerPoint Presentation</vt:lpstr>
      <vt:lpstr>TECHNICAL FEATURES</vt:lpstr>
      <vt:lpstr>TECHNICAL FEATURES</vt:lpstr>
      <vt:lpstr>TECHNICAL FEATURES</vt:lpstr>
      <vt:lpstr>TECHNICAL FEATURES</vt:lpstr>
      <vt:lpstr>TECHNICAL FEATURES</vt:lpstr>
      <vt:lpstr>TECHNICAL FEATURES</vt:lpstr>
      <vt:lpstr>TECHNICAL FEATURES</vt:lpstr>
      <vt:lpstr>TECHNICAL FEATURES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Constraints</vt:lpstr>
      <vt:lpstr>Constraints</vt:lpstr>
      <vt:lpstr>Constraints</vt:lpstr>
      <vt:lpstr>Constraints</vt:lpstr>
      <vt:lpstr>Future work</vt:lpstr>
      <vt:lpstr>Future work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land marketplace</dc:title>
  <dc:creator>ahmad samaaneh</dc:creator>
  <cp:lastModifiedBy>Hazim Haydar</cp:lastModifiedBy>
  <cp:revision>60</cp:revision>
  <dcterms:modified xsi:type="dcterms:W3CDTF">2026-06-13T12:15:57Z</dcterms:modified>
</cp:coreProperties>
</file>