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9" r:id="rId14"/>
    <p:sldId id="270" r:id="rId15"/>
  </p:sldIdLst>
  <p:sldSz cx="14630400" cy="8229600"/>
  <p:notesSz cx="8229600" cy="14630400"/>
  <p:embeddedFontLst>
    <p:embeddedFont>
      <p:font typeface="Calibri" panose="020F0502020204030204" pitchFamily="34" charset="0"/>
      <p:regular r:id="rId17"/>
      <p:bold r:id="rId18"/>
      <p:italic r:id="rId19"/>
      <p:boldItalic r:id="rId20"/>
    </p:embeddedFont>
    <p:embeddedFont>
      <p:font typeface="Roboto" panose="020B0604020202020204" charset="0"/>
      <p:regular r:id="rId21"/>
    </p:embeddedFont>
    <p:embeddedFont>
      <p:font typeface="Roboto Medium" panose="020B0604020202020204" charset="0"/>
      <p:regular r:id="rId2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4610"/>
  </p:normalViewPr>
  <p:slideViewPr>
    <p:cSldViewPr snapToGrid="0" snapToObjects="1">
      <p:cViewPr varScale="1">
        <p:scale>
          <a:sx n="73" d="100"/>
          <a:sy n="73" d="100"/>
        </p:scale>
        <p:origin x="485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5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76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61361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99381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865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9 master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000018">
              <a:alpha val="95000"/>
            </a:srgbClr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10 master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000018">
              <a:alpha val="95000"/>
            </a:srgbClr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1 master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000018">
              <a:alpha val="95000"/>
            </a:srgbClr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2 master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000018">
              <a:alpha val="95000"/>
            </a:srgbClr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3 master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000018">
              <a:alpha val="95000"/>
            </a:srgbClr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4 master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000018">
              <a:alpha val="95000"/>
            </a:srgbClr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5 master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000018">
              <a:alpha val="95000"/>
            </a:srgbClr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6 master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000018">
              <a:alpha val="95000"/>
            </a:srgbClr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7 master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000018">
              <a:alpha val="95000"/>
            </a:srgbClr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8 master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000018">
              <a:alpha val="95000"/>
            </a:srgbClr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0" y="0"/>
            <a:ext cx="5486400" cy="8229600"/>
          </a:xfrm>
          <a:prstGeom prst="rect">
            <a:avLst/>
          </a:prstGeom>
        </p:spPr>
      </p:pic>
      <p:pic>
        <p:nvPicPr>
          <p:cNvPr id="3" name="Image 1" descr="preencoded.png"/>
          <p:cNvPicPr>
            <a:picLocks noChangeAspect="1"/>
          </p:cNvPicPr>
          <p:nvPr/>
        </p:nvPicPr>
        <p:blipFill rotWithShape="1">
          <a:blip r:embed="rId4"/>
          <a:srcRect l="1501" t="1732" b="1519"/>
          <a:stretch/>
        </p:blipFill>
        <p:spPr>
          <a:xfrm>
            <a:off x="9501352" y="1734208"/>
            <a:ext cx="4845441" cy="4771696"/>
          </a:xfrm>
          <a:prstGeom prst="rect">
            <a:avLst/>
          </a:prstGeom>
        </p:spPr>
      </p:pic>
      <p:sp>
        <p:nvSpPr>
          <p:cNvPr id="4" name="Text 0"/>
          <p:cNvSpPr/>
          <p:nvPr/>
        </p:nvSpPr>
        <p:spPr>
          <a:xfrm>
            <a:off x="793790" y="2736890"/>
            <a:ext cx="5670590" cy="70877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5550"/>
              </a:lnSpc>
              <a:buNone/>
            </a:pPr>
            <a:r>
              <a:rPr lang="en-US" sz="4450" dirty="0">
                <a:solidFill>
                  <a:srgbClr val="FFFFFF"/>
                </a:solidFill>
                <a:latin typeface="Roboto Medium" pitchFamily="34" charset="0"/>
                <a:ea typeface="Roboto Medium" pitchFamily="34" charset="-122"/>
                <a:cs typeface="Roboto Medium" pitchFamily="34" charset="-120"/>
              </a:rPr>
              <a:t>Milkshake Factory</a:t>
            </a:r>
            <a:endParaRPr lang="en-US" sz="4450" dirty="0"/>
          </a:p>
        </p:txBody>
      </p:sp>
      <p:sp>
        <p:nvSpPr>
          <p:cNvPr id="5" name="Text 1"/>
          <p:cNvSpPr/>
          <p:nvPr/>
        </p:nvSpPr>
        <p:spPr>
          <a:xfrm>
            <a:off x="793790" y="3785830"/>
            <a:ext cx="7556421" cy="7258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850"/>
              </a:lnSpc>
              <a:buNone/>
            </a:pPr>
            <a:r>
              <a:rPr lang="en-US" sz="1750" dirty="0">
                <a:solidFill>
                  <a:srgbClr val="CFD0D8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This presentation explores the design and development of an automated milkshake making system,</a:t>
            </a:r>
            <a:endParaRPr lang="en-US" sz="1750" dirty="0"/>
          </a:p>
        </p:txBody>
      </p:sp>
      <p:sp>
        <p:nvSpPr>
          <p:cNvPr id="6" name="Text 2"/>
          <p:cNvSpPr/>
          <p:nvPr/>
        </p:nvSpPr>
        <p:spPr>
          <a:xfrm>
            <a:off x="793790" y="4766786"/>
            <a:ext cx="7556421" cy="7258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850"/>
              </a:lnSpc>
              <a:buNone/>
            </a:pPr>
            <a:r>
              <a:rPr lang="en-US" sz="1750" dirty="0">
                <a:solidFill>
                  <a:srgbClr val="CFD0D8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 A graduation project at An-Najah National University, by Osama Salah &amp; Mohammad Kittani, supervised by Dr. Anas Toma.</a:t>
            </a:r>
            <a:endParaRPr lang="en-US" sz="17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793790" y="2046684"/>
            <a:ext cx="5670590" cy="70877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5550"/>
              </a:lnSpc>
              <a:buNone/>
            </a:pPr>
            <a:r>
              <a:rPr lang="en-US" sz="4450" dirty="0">
                <a:solidFill>
                  <a:srgbClr val="FFFFFF"/>
                </a:solidFill>
                <a:latin typeface="Roboto Medium" pitchFamily="34" charset="0"/>
                <a:ea typeface="Roboto Medium" pitchFamily="34" charset="-122"/>
                <a:cs typeface="Roboto Medium" pitchFamily="34" charset="-120"/>
              </a:rPr>
              <a:t>User Interface</a:t>
            </a:r>
            <a:endParaRPr lang="en-US" sz="4450" dirty="0"/>
          </a:p>
        </p:txBody>
      </p:sp>
      <p:sp>
        <p:nvSpPr>
          <p:cNvPr id="3" name="Text 1"/>
          <p:cNvSpPr/>
          <p:nvPr/>
        </p:nvSpPr>
        <p:spPr>
          <a:xfrm>
            <a:off x="793790" y="3208973"/>
            <a:ext cx="4120753" cy="74842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5850"/>
              </a:lnSpc>
              <a:buNone/>
            </a:pPr>
            <a:r>
              <a:rPr lang="en-US" sz="5850" dirty="0">
                <a:solidFill>
                  <a:srgbClr val="CFD0D8"/>
                </a:solidFill>
                <a:latin typeface="Roboto Medium" pitchFamily="34" charset="0"/>
                <a:ea typeface="Roboto Medium" pitchFamily="34" charset="-122"/>
                <a:cs typeface="Roboto Medium" pitchFamily="34" charset="-120"/>
              </a:rPr>
              <a:t>1</a:t>
            </a:r>
            <a:endParaRPr lang="en-US" sz="5850" dirty="0"/>
          </a:p>
        </p:txBody>
      </p:sp>
      <p:sp>
        <p:nvSpPr>
          <p:cNvPr id="4" name="Text 2"/>
          <p:cNvSpPr/>
          <p:nvPr/>
        </p:nvSpPr>
        <p:spPr>
          <a:xfrm>
            <a:off x="1436489" y="4240768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750"/>
              </a:lnSpc>
              <a:buNone/>
            </a:pPr>
            <a:r>
              <a:rPr lang="en-US" sz="2200" dirty="0">
                <a:solidFill>
                  <a:srgbClr val="CFD0D8"/>
                </a:solidFill>
                <a:latin typeface="Roboto Medium" pitchFamily="34" charset="0"/>
                <a:ea typeface="Roboto Medium" pitchFamily="34" charset="-122"/>
                <a:cs typeface="Roboto Medium" pitchFamily="34" charset="-120"/>
              </a:rPr>
              <a:t>Web Interface</a:t>
            </a:r>
            <a:endParaRPr lang="en-US" sz="2200" dirty="0"/>
          </a:p>
        </p:txBody>
      </p:sp>
      <p:sp>
        <p:nvSpPr>
          <p:cNvPr id="5" name="Text 3"/>
          <p:cNvSpPr/>
          <p:nvPr/>
        </p:nvSpPr>
        <p:spPr>
          <a:xfrm>
            <a:off x="793790" y="4731187"/>
            <a:ext cx="4120753" cy="10887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2850"/>
              </a:lnSpc>
              <a:buNone/>
            </a:pPr>
            <a:r>
              <a:rPr lang="en-US" sz="1750" dirty="0">
                <a:solidFill>
                  <a:srgbClr val="CFD0D8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Provides real-time order tracking, allowing customers to monitor the progress of their milkshakes.</a:t>
            </a:r>
            <a:endParaRPr lang="en-US" sz="1750" dirty="0"/>
          </a:p>
        </p:txBody>
      </p:sp>
      <p:sp>
        <p:nvSpPr>
          <p:cNvPr id="6" name="Text 4"/>
          <p:cNvSpPr/>
          <p:nvPr/>
        </p:nvSpPr>
        <p:spPr>
          <a:xfrm>
            <a:off x="5254704" y="3208973"/>
            <a:ext cx="4120872" cy="74842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5850"/>
              </a:lnSpc>
              <a:buNone/>
            </a:pPr>
            <a:r>
              <a:rPr lang="en-US" sz="5850" dirty="0">
                <a:solidFill>
                  <a:srgbClr val="CFD0D8"/>
                </a:solidFill>
                <a:latin typeface="Roboto Medium" pitchFamily="34" charset="0"/>
                <a:ea typeface="Roboto Medium" pitchFamily="34" charset="-122"/>
                <a:cs typeface="Roboto Medium" pitchFamily="34" charset="-120"/>
              </a:rPr>
              <a:t>2</a:t>
            </a:r>
            <a:endParaRPr lang="en-US" sz="5850" dirty="0"/>
          </a:p>
        </p:txBody>
      </p:sp>
      <p:sp>
        <p:nvSpPr>
          <p:cNvPr id="7" name="Text 5"/>
          <p:cNvSpPr/>
          <p:nvPr/>
        </p:nvSpPr>
        <p:spPr>
          <a:xfrm>
            <a:off x="5897523" y="4240768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750"/>
              </a:lnSpc>
              <a:buNone/>
            </a:pPr>
            <a:r>
              <a:rPr lang="en-US" sz="2200" dirty="0">
                <a:solidFill>
                  <a:srgbClr val="CFD0D8"/>
                </a:solidFill>
                <a:latin typeface="Roboto Medium" pitchFamily="34" charset="0"/>
                <a:ea typeface="Roboto Medium" pitchFamily="34" charset="-122"/>
                <a:cs typeface="Roboto Medium" pitchFamily="34" charset="-120"/>
              </a:rPr>
              <a:t>LCD Display</a:t>
            </a:r>
            <a:endParaRPr lang="en-US" sz="2200" dirty="0"/>
          </a:p>
        </p:txBody>
      </p:sp>
      <p:sp>
        <p:nvSpPr>
          <p:cNvPr id="8" name="Text 6"/>
          <p:cNvSpPr/>
          <p:nvPr/>
        </p:nvSpPr>
        <p:spPr>
          <a:xfrm>
            <a:off x="5254704" y="4731187"/>
            <a:ext cx="4120872" cy="145161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2850"/>
              </a:lnSpc>
              <a:buNone/>
            </a:pPr>
            <a:r>
              <a:rPr lang="en-US" sz="1750" dirty="0">
                <a:solidFill>
                  <a:srgbClr val="CFD0D8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Enables manual order input through a user-friendly keypad for customers who prefer to manually customize their orders.</a:t>
            </a:r>
            <a:endParaRPr lang="en-US" sz="1750" dirty="0"/>
          </a:p>
        </p:txBody>
      </p:sp>
      <p:sp>
        <p:nvSpPr>
          <p:cNvPr id="9" name="Text 7"/>
          <p:cNvSpPr/>
          <p:nvPr/>
        </p:nvSpPr>
        <p:spPr>
          <a:xfrm>
            <a:off x="9715738" y="3208973"/>
            <a:ext cx="4120753" cy="74842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5850"/>
              </a:lnSpc>
              <a:buNone/>
            </a:pPr>
            <a:r>
              <a:rPr lang="en-US" sz="5850" dirty="0">
                <a:solidFill>
                  <a:srgbClr val="CFD0D8"/>
                </a:solidFill>
                <a:latin typeface="Roboto Medium" pitchFamily="34" charset="0"/>
                <a:ea typeface="Roboto Medium" pitchFamily="34" charset="-122"/>
                <a:cs typeface="Roboto Medium" pitchFamily="34" charset="-120"/>
              </a:rPr>
              <a:t>3</a:t>
            </a:r>
            <a:endParaRPr lang="en-US" sz="5850" dirty="0"/>
          </a:p>
        </p:txBody>
      </p:sp>
      <p:sp>
        <p:nvSpPr>
          <p:cNvPr id="10" name="Text 8"/>
          <p:cNvSpPr/>
          <p:nvPr/>
        </p:nvSpPr>
        <p:spPr>
          <a:xfrm>
            <a:off x="10358438" y="4240768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750"/>
              </a:lnSpc>
              <a:buNone/>
            </a:pPr>
            <a:r>
              <a:rPr lang="en-US" sz="2200" dirty="0">
                <a:solidFill>
                  <a:srgbClr val="CFD0D8"/>
                </a:solidFill>
                <a:latin typeface="Roboto Medium" pitchFamily="34" charset="0"/>
                <a:ea typeface="Roboto Medium" pitchFamily="34" charset="-122"/>
                <a:cs typeface="Roboto Medium" pitchFamily="34" charset="-120"/>
              </a:rPr>
              <a:t>RFID Scanner</a:t>
            </a:r>
            <a:endParaRPr lang="en-US" sz="2200" dirty="0"/>
          </a:p>
        </p:txBody>
      </p:sp>
      <p:sp>
        <p:nvSpPr>
          <p:cNvPr id="11" name="Text 9"/>
          <p:cNvSpPr/>
          <p:nvPr/>
        </p:nvSpPr>
        <p:spPr>
          <a:xfrm>
            <a:off x="9715738" y="4731187"/>
            <a:ext cx="4120753" cy="145161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2850"/>
              </a:lnSpc>
              <a:buNone/>
            </a:pPr>
            <a:r>
              <a:rPr lang="en-US" sz="1750" dirty="0">
                <a:solidFill>
                  <a:srgbClr val="CFD0D8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Recognizes saved user preferences, automatically configuring the system to prepare previously customized milkshakes for returning customers.</a:t>
            </a:r>
            <a:endParaRPr lang="en-US" sz="1750" dirty="0"/>
          </a:p>
        </p:txBody>
      </p:sp>
      <p:sp>
        <p:nvSpPr>
          <p:cNvPr id="12" name="Rectangle 11"/>
          <p:cNvSpPr/>
          <p:nvPr/>
        </p:nvSpPr>
        <p:spPr>
          <a:xfrm>
            <a:off x="12465269" y="7399283"/>
            <a:ext cx="2165131" cy="830317"/>
          </a:xfrm>
          <a:prstGeom prst="rect">
            <a:avLst/>
          </a:prstGeom>
          <a:solidFill>
            <a:srgbClr val="0000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/>
          <p:cNvSpPr/>
          <p:nvPr/>
        </p:nvSpPr>
        <p:spPr>
          <a:xfrm>
            <a:off x="3526479" y="1255990"/>
            <a:ext cx="7556421" cy="141755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5550"/>
              </a:lnSpc>
              <a:buNone/>
            </a:pPr>
            <a:r>
              <a:rPr lang="en-US" sz="4450" dirty="0">
                <a:solidFill>
                  <a:srgbClr val="FFFFFF"/>
                </a:solidFill>
                <a:latin typeface="Roboto Medium" pitchFamily="34" charset="0"/>
                <a:ea typeface="Roboto Medium" pitchFamily="34" charset="-122"/>
                <a:cs typeface="Roboto Medium" pitchFamily="34" charset="-120"/>
              </a:rPr>
              <a:t>Sweet Success: Challenges &amp; Solutions</a:t>
            </a:r>
            <a:endParaRPr lang="en-US" sz="4450" dirty="0"/>
          </a:p>
        </p:txBody>
      </p:sp>
      <p:sp>
        <p:nvSpPr>
          <p:cNvPr id="4" name="Shape 1"/>
          <p:cNvSpPr/>
          <p:nvPr/>
        </p:nvSpPr>
        <p:spPr>
          <a:xfrm>
            <a:off x="3526479" y="3013710"/>
            <a:ext cx="3664863" cy="2047994"/>
          </a:xfrm>
          <a:prstGeom prst="roundRect">
            <a:avLst>
              <a:gd name="adj" fmla="val 4652"/>
            </a:avLst>
          </a:prstGeom>
          <a:solidFill>
            <a:srgbClr val="182567"/>
          </a:solidFill>
          <a:ln w="7620">
            <a:solidFill>
              <a:srgbClr val="313E80"/>
            </a:solidFill>
            <a:prstDash val="solid"/>
          </a:ln>
        </p:spPr>
      </p:sp>
      <p:sp>
        <p:nvSpPr>
          <p:cNvPr id="5" name="Text 2"/>
          <p:cNvSpPr/>
          <p:nvPr/>
        </p:nvSpPr>
        <p:spPr>
          <a:xfrm>
            <a:off x="3760913" y="3248144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750"/>
              </a:lnSpc>
              <a:buNone/>
            </a:pPr>
            <a:r>
              <a:rPr lang="en-US" sz="2200" dirty="0">
                <a:solidFill>
                  <a:srgbClr val="CFD0D8"/>
                </a:solidFill>
                <a:latin typeface="Roboto Medium" pitchFamily="34" charset="0"/>
                <a:ea typeface="Roboto Medium" pitchFamily="34" charset="-122"/>
                <a:cs typeface="Roboto Medium" pitchFamily="34" charset="-120"/>
              </a:rPr>
              <a:t>Power Management</a:t>
            </a:r>
            <a:endParaRPr lang="en-US" sz="2200" dirty="0"/>
          </a:p>
        </p:txBody>
      </p:sp>
      <p:sp>
        <p:nvSpPr>
          <p:cNvPr id="6" name="Text 3"/>
          <p:cNvSpPr/>
          <p:nvPr/>
        </p:nvSpPr>
        <p:spPr>
          <a:xfrm>
            <a:off x="3760913" y="3738563"/>
            <a:ext cx="3195995" cy="10887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850"/>
              </a:lnSpc>
              <a:buNone/>
            </a:pPr>
            <a:r>
              <a:rPr lang="en-US" sz="1750" dirty="0">
                <a:solidFill>
                  <a:srgbClr val="CFD0D8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Multiple voltage levels were carefully managed for optimal performance.</a:t>
            </a:r>
            <a:endParaRPr lang="en-US" sz="1750" dirty="0"/>
          </a:p>
        </p:txBody>
      </p:sp>
      <p:sp>
        <p:nvSpPr>
          <p:cNvPr id="7" name="Shape 4"/>
          <p:cNvSpPr/>
          <p:nvPr/>
        </p:nvSpPr>
        <p:spPr>
          <a:xfrm>
            <a:off x="7418156" y="3013710"/>
            <a:ext cx="3664863" cy="2047994"/>
          </a:xfrm>
          <a:prstGeom prst="roundRect">
            <a:avLst>
              <a:gd name="adj" fmla="val 4652"/>
            </a:avLst>
          </a:prstGeom>
          <a:solidFill>
            <a:srgbClr val="182567"/>
          </a:solidFill>
          <a:ln w="7620">
            <a:solidFill>
              <a:srgbClr val="313E80"/>
            </a:solidFill>
            <a:prstDash val="solid"/>
          </a:ln>
        </p:spPr>
      </p:sp>
      <p:sp>
        <p:nvSpPr>
          <p:cNvPr id="8" name="Text 5"/>
          <p:cNvSpPr/>
          <p:nvPr/>
        </p:nvSpPr>
        <p:spPr>
          <a:xfrm>
            <a:off x="7652590" y="3248144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750"/>
              </a:lnSpc>
              <a:buNone/>
            </a:pPr>
            <a:r>
              <a:rPr lang="en-US" sz="2200" dirty="0">
                <a:solidFill>
                  <a:srgbClr val="CFD0D8"/>
                </a:solidFill>
                <a:latin typeface="Roboto Medium" pitchFamily="34" charset="0"/>
                <a:ea typeface="Roboto Medium" pitchFamily="34" charset="-122"/>
                <a:cs typeface="Roboto Medium" pitchFamily="34" charset="-120"/>
              </a:rPr>
              <a:t>Precision in Mixing</a:t>
            </a:r>
            <a:endParaRPr lang="en-US" sz="2200" dirty="0"/>
          </a:p>
        </p:txBody>
      </p:sp>
      <p:sp>
        <p:nvSpPr>
          <p:cNvPr id="9" name="Text 6"/>
          <p:cNvSpPr/>
          <p:nvPr/>
        </p:nvSpPr>
        <p:spPr>
          <a:xfrm>
            <a:off x="7652590" y="3738563"/>
            <a:ext cx="3195995" cy="10887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850"/>
              </a:lnSpc>
              <a:buNone/>
            </a:pPr>
            <a:r>
              <a:rPr lang="en-US" sz="1750" dirty="0">
                <a:solidFill>
                  <a:srgbClr val="CFD0D8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Fine-tuned motor speeds ensure every shake is perfectly blended.</a:t>
            </a:r>
            <a:endParaRPr lang="en-US" sz="1750" dirty="0"/>
          </a:p>
        </p:txBody>
      </p:sp>
      <p:sp>
        <p:nvSpPr>
          <p:cNvPr id="10" name="Shape 7"/>
          <p:cNvSpPr/>
          <p:nvPr/>
        </p:nvSpPr>
        <p:spPr>
          <a:xfrm>
            <a:off x="3526479" y="5288518"/>
            <a:ext cx="7556421" cy="1685092"/>
          </a:xfrm>
          <a:prstGeom prst="roundRect">
            <a:avLst>
              <a:gd name="adj" fmla="val 5654"/>
            </a:avLst>
          </a:prstGeom>
          <a:solidFill>
            <a:srgbClr val="182567"/>
          </a:solidFill>
          <a:ln w="7620">
            <a:solidFill>
              <a:srgbClr val="313E80"/>
            </a:solidFill>
            <a:prstDash val="solid"/>
          </a:ln>
        </p:spPr>
      </p:sp>
      <p:sp>
        <p:nvSpPr>
          <p:cNvPr id="11" name="Text 8"/>
          <p:cNvSpPr/>
          <p:nvPr/>
        </p:nvSpPr>
        <p:spPr>
          <a:xfrm>
            <a:off x="3760913" y="5522952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750"/>
              </a:lnSpc>
              <a:buNone/>
            </a:pPr>
            <a:r>
              <a:rPr lang="en-US" sz="2200" dirty="0">
                <a:solidFill>
                  <a:srgbClr val="CFD0D8"/>
                </a:solidFill>
                <a:latin typeface="Roboto Medium" pitchFamily="34" charset="0"/>
                <a:ea typeface="Roboto Medium" pitchFamily="34" charset="-122"/>
                <a:cs typeface="Roboto Medium" pitchFamily="34" charset="-120"/>
              </a:rPr>
              <a:t>Cup Alignment Issues</a:t>
            </a:r>
            <a:endParaRPr lang="en-US" sz="2200" dirty="0"/>
          </a:p>
        </p:txBody>
      </p:sp>
      <p:sp>
        <p:nvSpPr>
          <p:cNvPr id="12" name="Text 9"/>
          <p:cNvSpPr/>
          <p:nvPr/>
        </p:nvSpPr>
        <p:spPr>
          <a:xfrm>
            <a:off x="3760913" y="6013371"/>
            <a:ext cx="7087553" cy="7258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850"/>
              </a:lnSpc>
              <a:buNone/>
            </a:pPr>
            <a:r>
              <a:rPr lang="en-US" sz="1750" dirty="0">
                <a:solidFill>
                  <a:srgbClr val="CFD0D8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IR sensors ensure every cup is perfectly positioned for a flawless shake.</a:t>
            </a:r>
            <a:endParaRPr lang="en-US" sz="1750" dirty="0"/>
          </a:p>
        </p:txBody>
      </p:sp>
      <p:sp>
        <p:nvSpPr>
          <p:cNvPr id="13" name="Rectangle 12"/>
          <p:cNvSpPr/>
          <p:nvPr/>
        </p:nvSpPr>
        <p:spPr>
          <a:xfrm>
            <a:off x="12465269" y="7399283"/>
            <a:ext cx="2165131" cy="830317"/>
          </a:xfrm>
          <a:prstGeom prst="rect">
            <a:avLst/>
          </a:prstGeom>
          <a:solidFill>
            <a:srgbClr val="0000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0573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0" y="0"/>
            <a:ext cx="5486400" cy="82296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774501" y="1229916"/>
            <a:ext cx="7594997" cy="138303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5400"/>
              </a:lnSpc>
              <a:buNone/>
            </a:pPr>
            <a:r>
              <a:rPr lang="en-US" sz="4350" dirty="0" smtClean="0">
                <a:solidFill>
                  <a:srgbClr val="FFFFFF"/>
                </a:solidFill>
                <a:latin typeface="Roboto Medium" pitchFamily="34" charset="0"/>
                <a:ea typeface="Roboto Medium" pitchFamily="34" charset="-122"/>
                <a:cs typeface="Roboto Medium" pitchFamily="34" charset="-120"/>
              </a:rPr>
              <a:t>Results </a:t>
            </a:r>
            <a:r>
              <a:rPr lang="en-US" sz="4350" dirty="0">
                <a:solidFill>
                  <a:srgbClr val="FFFFFF"/>
                </a:solidFill>
                <a:latin typeface="Roboto Medium" pitchFamily="34" charset="0"/>
                <a:ea typeface="Roboto Medium" pitchFamily="34" charset="-122"/>
                <a:cs typeface="Roboto Medium" pitchFamily="34" charset="-120"/>
              </a:rPr>
              <a:t>&amp; </a:t>
            </a:r>
            <a:r>
              <a:rPr lang="en-US" sz="4350" dirty="0" smtClean="0">
                <a:solidFill>
                  <a:srgbClr val="FFFFFF"/>
                </a:solidFill>
                <a:latin typeface="Roboto Medium" pitchFamily="34" charset="0"/>
                <a:ea typeface="Roboto Medium" pitchFamily="34" charset="-122"/>
                <a:cs typeface="Roboto Medium" pitchFamily="34" charset="-120"/>
              </a:rPr>
              <a:t>Benefits:</a:t>
            </a:r>
            <a:endParaRPr lang="en-US" sz="4350" dirty="0"/>
          </a:p>
        </p:txBody>
      </p:sp>
      <p:pic>
        <p:nvPicPr>
          <p:cNvPr id="4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4502" y="2502337"/>
            <a:ext cx="553164" cy="553164"/>
          </a:xfrm>
          <a:prstGeom prst="rect">
            <a:avLst/>
          </a:prstGeom>
        </p:spPr>
      </p:pic>
      <p:sp>
        <p:nvSpPr>
          <p:cNvPr id="5" name="Text 1"/>
          <p:cNvSpPr/>
          <p:nvPr/>
        </p:nvSpPr>
        <p:spPr>
          <a:xfrm>
            <a:off x="774502" y="3276719"/>
            <a:ext cx="2766179" cy="34563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00"/>
              </a:lnSpc>
              <a:buNone/>
            </a:pPr>
            <a:r>
              <a:rPr lang="en-US" sz="2150" dirty="0">
                <a:solidFill>
                  <a:srgbClr val="CFD0D8"/>
                </a:solidFill>
                <a:latin typeface="Roboto Medium" pitchFamily="34" charset="0"/>
                <a:ea typeface="Roboto Medium" pitchFamily="34" charset="-122"/>
                <a:cs typeface="Roboto Medium" pitchFamily="34" charset="-120"/>
              </a:rPr>
              <a:t>Faster Production</a:t>
            </a:r>
            <a:endParaRPr lang="en-US" sz="2150" dirty="0"/>
          </a:p>
        </p:txBody>
      </p:sp>
      <p:sp>
        <p:nvSpPr>
          <p:cNvPr id="6" name="Text 2"/>
          <p:cNvSpPr/>
          <p:nvPr/>
        </p:nvSpPr>
        <p:spPr>
          <a:xfrm>
            <a:off x="774502" y="3755112"/>
            <a:ext cx="3631525" cy="70818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1700" dirty="0">
                <a:solidFill>
                  <a:srgbClr val="CFD0D8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Reduced manual labor means quicker shakes for everyone!</a:t>
            </a:r>
            <a:endParaRPr lang="en-US" sz="1700" dirty="0"/>
          </a:p>
        </p:txBody>
      </p:sp>
      <p:pic>
        <p:nvPicPr>
          <p:cNvPr id="7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37854" y="2502337"/>
            <a:ext cx="553164" cy="553164"/>
          </a:xfrm>
          <a:prstGeom prst="rect">
            <a:avLst/>
          </a:prstGeom>
        </p:spPr>
      </p:pic>
      <p:sp>
        <p:nvSpPr>
          <p:cNvPr id="8" name="Text 3"/>
          <p:cNvSpPr/>
          <p:nvPr/>
        </p:nvSpPr>
        <p:spPr>
          <a:xfrm>
            <a:off x="4737854" y="3276719"/>
            <a:ext cx="2766179" cy="34563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00"/>
              </a:lnSpc>
              <a:buNone/>
            </a:pPr>
            <a:r>
              <a:rPr lang="en-US" sz="2150" dirty="0">
                <a:solidFill>
                  <a:srgbClr val="CFD0D8"/>
                </a:solidFill>
                <a:latin typeface="Roboto Medium" pitchFamily="34" charset="0"/>
                <a:ea typeface="Roboto Medium" pitchFamily="34" charset="-122"/>
                <a:cs typeface="Roboto Medium" pitchFamily="34" charset="-120"/>
              </a:rPr>
              <a:t>Consistent Taste</a:t>
            </a:r>
            <a:endParaRPr lang="en-US" sz="2150" dirty="0"/>
          </a:p>
        </p:txBody>
      </p:sp>
      <p:sp>
        <p:nvSpPr>
          <p:cNvPr id="9" name="Text 4"/>
          <p:cNvSpPr/>
          <p:nvPr/>
        </p:nvSpPr>
        <p:spPr>
          <a:xfrm>
            <a:off x="4737854" y="3755112"/>
            <a:ext cx="3631644" cy="70818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1700" dirty="0">
                <a:solidFill>
                  <a:srgbClr val="CFD0D8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Precise ingredient measurement guarantees deliciousness every time.</a:t>
            </a:r>
            <a:endParaRPr lang="en-US" sz="1700" dirty="0"/>
          </a:p>
        </p:txBody>
      </p:sp>
      <p:pic>
        <p:nvPicPr>
          <p:cNvPr id="10" name="Image 3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4502" y="5127069"/>
            <a:ext cx="553164" cy="553164"/>
          </a:xfrm>
          <a:prstGeom prst="rect">
            <a:avLst/>
          </a:prstGeom>
        </p:spPr>
      </p:pic>
      <p:sp>
        <p:nvSpPr>
          <p:cNvPr id="11" name="Text 5"/>
          <p:cNvSpPr/>
          <p:nvPr/>
        </p:nvSpPr>
        <p:spPr>
          <a:xfrm>
            <a:off x="774502" y="5901452"/>
            <a:ext cx="2766179" cy="34563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00"/>
              </a:lnSpc>
              <a:buNone/>
            </a:pPr>
            <a:r>
              <a:rPr lang="en-US" sz="2150" dirty="0">
                <a:solidFill>
                  <a:srgbClr val="CFD0D8"/>
                </a:solidFill>
                <a:latin typeface="Roboto Medium" pitchFamily="34" charset="0"/>
                <a:ea typeface="Roboto Medium" pitchFamily="34" charset="-122"/>
                <a:cs typeface="Roboto Medium" pitchFamily="34" charset="-120"/>
              </a:rPr>
              <a:t>Lower Waste</a:t>
            </a:r>
            <a:endParaRPr lang="en-US" sz="2150" dirty="0"/>
          </a:p>
        </p:txBody>
      </p:sp>
      <p:sp>
        <p:nvSpPr>
          <p:cNvPr id="12" name="Text 6"/>
          <p:cNvSpPr/>
          <p:nvPr/>
        </p:nvSpPr>
        <p:spPr>
          <a:xfrm>
            <a:off x="774502" y="6379845"/>
            <a:ext cx="3631525" cy="70818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1700" dirty="0">
                <a:solidFill>
                  <a:srgbClr val="CFD0D8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Improved efficiency reduces waste and saves resources.</a:t>
            </a:r>
            <a:endParaRPr lang="en-US" sz="1700" dirty="0"/>
          </a:p>
        </p:txBody>
      </p:sp>
      <p:pic>
        <p:nvPicPr>
          <p:cNvPr id="13" name="Image 4" descr="preencoded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37854" y="5127069"/>
            <a:ext cx="553164" cy="553164"/>
          </a:xfrm>
          <a:prstGeom prst="rect">
            <a:avLst/>
          </a:prstGeom>
        </p:spPr>
      </p:pic>
      <p:sp>
        <p:nvSpPr>
          <p:cNvPr id="14" name="Text 7"/>
          <p:cNvSpPr/>
          <p:nvPr/>
        </p:nvSpPr>
        <p:spPr>
          <a:xfrm>
            <a:off x="4737854" y="5901452"/>
            <a:ext cx="2766179" cy="34563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00"/>
              </a:lnSpc>
              <a:buNone/>
            </a:pPr>
            <a:r>
              <a:rPr lang="en-US" sz="2150" dirty="0">
                <a:solidFill>
                  <a:srgbClr val="CFD0D8"/>
                </a:solidFill>
                <a:latin typeface="Roboto Medium" pitchFamily="34" charset="0"/>
                <a:ea typeface="Roboto Medium" pitchFamily="34" charset="-122"/>
                <a:cs typeface="Roboto Medium" pitchFamily="34" charset="-120"/>
              </a:rPr>
              <a:t>Scalable Business</a:t>
            </a:r>
            <a:endParaRPr lang="en-US" sz="2150" dirty="0"/>
          </a:p>
        </p:txBody>
      </p:sp>
      <p:sp>
        <p:nvSpPr>
          <p:cNvPr id="15" name="Text 8"/>
          <p:cNvSpPr/>
          <p:nvPr/>
        </p:nvSpPr>
        <p:spPr>
          <a:xfrm>
            <a:off x="4737854" y="6379845"/>
            <a:ext cx="3631644" cy="106227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1700" dirty="0">
                <a:solidFill>
                  <a:srgbClr val="CFD0D8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Perfect for small and medium businesses, ready to grow with demand!</a:t>
            </a:r>
            <a:endParaRPr lang="en-US" sz="1700" dirty="0"/>
          </a:p>
        </p:txBody>
      </p:sp>
    </p:spTree>
    <p:extLst>
      <p:ext uri="{BB962C8B-B14F-4D97-AF65-F5344CB8AC3E}">
        <p14:creationId xmlns:p14="http://schemas.microsoft.com/office/powerpoint/2010/main" val="34588121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0" y="0"/>
            <a:ext cx="5486400" cy="82296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636508" y="500420"/>
            <a:ext cx="7870984" cy="113657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4450"/>
              </a:lnSpc>
              <a:buNone/>
            </a:pPr>
            <a:r>
              <a:rPr lang="en-US" sz="3550" dirty="0">
                <a:solidFill>
                  <a:srgbClr val="FFFFFF"/>
                </a:solidFill>
                <a:latin typeface="Roboto Medium" pitchFamily="34" charset="0"/>
                <a:ea typeface="Roboto Medium" pitchFamily="34" charset="-122"/>
                <a:cs typeface="Roboto Medium" pitchFamily="34" charset="-120"/>
              </a:rPr>
              <a:t>The Future is Sweet: Enhancements Ahead</a:t>
            </a:r>
            <a:endParaRPr lang="en-US" sz="3550" dirty="0"/>
          </a:p>
        </p:txBody>
      </p:sp>
      <p:pic>
        <p:nvPicPr>
          <p:cNvPr id="4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6508" y="1909763"/>
            <a:ext cx="909280" cy="1454825"/>
          </a:xfrm>
          <a:prstGeom prst="rect">
            <a:avLst/>
          </a:prstGeom>
        </p:spPr>
      </p:pic>
      <p:sp>
        <p:nvSpPr>
          <p:cNvPr id="5" name="Text 1"/>
          <p:cNvSpPr/>
          <p:nvPr/>
        </p:nvSpPr>
        <p:spPr>
          <a:xfrm>
            <a:off x="1818561" y="2091571"/>
            <a:ext cx="2273260" cy="28408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200"/>
              </a:lnSpc>
              <a:buNone/>
            </a:pPr>
            <a:r>
              <a:rPr lang="en-US" sz="1750" dirty="0">
                <a:solidFill>
                  <a:srgbClr val="CFD0D8"/>
                </a:solidFill>
                <a:latin typeface="Roboto Medium" pitchFamily="34" charset="0"/>
                <a:ea typeface="Roboto Medium" pitchFamily="34" charset="-122"/>
                <a:cs typeface="Roboto Medium" pitchFamily="34" charset="-120"/>
              </a:rPr>
              <a:t>AI Recommendations</a:t>
            </a:r>
            <a:endParaRPr lang="en-US" sz="1750" dirty="0"/>
          </a:p>
        </p:txBody>
      </p:sp>
      <p:sp>
        <p:nvSpPr>
          <p:cNvPr id="6" name="Text 2"/>
          <p:cNvSpPr/>
          <p:nvPr/>
        </p:nvSpPr>
        <p:spPr>
          <a:xfrm>
            <a:off x="1818561" y="2484715"/>
            <a:ext cx="6688931" cy="29087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250"/>
              </a:lnSpc>
              <a:buNone/>
            </a:pPr>
            <a:r>
              <a:rPr lang="en-US" sz="1400" dirty="0">
                <a:solidFill>
                  <a:srgbClr val="CFD0D8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Get personalized suggestions for your next milkshake adventure!</a:t>
            </a:r>
            <a:endParaRPr lang="en-US" sz="1400" dirty="0"/>
          </a:p>
        </p:txBody>
      </p:sp>
      <p:pic>
        <p:nvPicPr>
          <p:cNvPr id="7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6508" y="3364587"/>
            <a:ext cx="909280" cy="1454825"/>
          </a:xfrm>
          <a:prstGeom prst="rect">
            <a:avLst/>
          </a:prstGeom>
        </p:spPr>
      </p:pic>
      <p:sp>
        <p:nvSpPr>
          <p:cNvPr id="8" name="Text 3"/>
          <p:cNvSpPr/>
          <p:nvPr/>
        </p:nvSpPr>
        <p:spPr>
          <a:xfrm>
            <a:off x="1818561" y="3546396"/>
            <a:ext cx="2273260" cy="28408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200"/>
              </a:lnSpc>
              <a:buNone/>
            </a:pPr>
            <a:r>
              <a:rPr lang="en-US" sz="1750" dirty="0">
                <a:solidFill>
                  <a:srgbClr val="CFD0D8"/>
                </a:solidFill>
                <a:latin typeface="Roboto Medium" pitchFamily="34" charset="0"/>
                <a:ea typeface="Roboto Medium" pitchFamily="34" charset="-122"/>
                <a:cs typeface="Roboto Medium" pitchFamily="34" charset="-120"/>
              </a:rPr>
              <a:t>Mobile Ordering</a:t>
            </a:r>
            <a:endParaRPr lang="en-US" sz="1750" dirty="0"/>
          </a:p>
        </p:txBody>
      </p:sp>
      <p:sp>
        <p:nvSpPr>
          <p:cNvPr id="9" name="Text 4"/>
          <p:cNvSpPr/>
          <p:nvPr/>
        </p:nvSpPr>
        <p:spPr>
          <a:xfrm>
            <a:off x="1818561" y="3939540"/>
            <a:ext cx="6688931" cy="29087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250"/>
              </a:lnSpc>
              <a:buNone/>
            </a:pPr>
            <a:r>
              <a:rPr lang="en-US" sz="1400" dirty="0">
                <a:solidFill>
                  <a:srgbClr val="CFD0D8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Order your favorite shake from anywhere, anytime!</a:t>
            </a:r>
            <a:endParaRPr lang="en-US" sz="1400" dirty="0"/>
          </a:p>
        </p:txBody>
      </p:sp>
      <p:pic>
        <p:nvPicPr>
          <p:cNvPr id="10" name="Image 3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6508" y="4819412"/>
            <a:ext cx="909280" cy="1454825"/>
          </a:xfrm>
          <a:prstGeom prst="rect">
            <a:avLst/>
          </a:prstGeom>
        </p:spPr>
      </p:pic>
      <p:sp>
        <p:nvSpPr>
          <p:cNvPr id="11" name="Text 5"/>
          <p:cNvSpPr/>
          <p:nvPr/>
        </p:nvSpPr>
        <p:spPr>
          <a:xfrm>
            <a:off x="1818561" y="5001220"/>
            <a:ext cx="2273260" cy="28408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200"/>
              </a:lnSpc>
              <a:buNone/>
            </a:pPr>
            <a:r>
              <a:rPr lang="en-US" sz="1750" dirty="0">
                <a:solidFill>
                  <a:srgbClr val="CFD0D8"/>
                </a:solidFill>
                <a:latin typeface="Roboto Medium" pitchFamily="34" charset="0"/>
                <a:ea typeface="Roboto Medium" pitchFamily="34" charset="-122"/>
                <a:cs typeface="Roboto Medium" pitchFamily="34" charset="-120"/>
              </a:rPr>
              <a:t>Self-Cleaning Magic</a:t>
            </a:r>
            <a:endParaRPr lang="en-US" sz="1750" dirty="0"/>
          </a:p>
        </p:txBody>
      </p:sp>
      <p:sp>
        <p:nvSpPr>
          <p:cNvPr id="12" name="Text 6"/>
          <p:cNvSpPr/>
          <p:nvPr/>
        </p:nvSpPr>
        <p:spPr>
          <a:xfrm>
            <a:off x="1818561" y="5394365"/>
            <a:ext cx="6688931" cy="29087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250"/>
              </a:lnSpc>
              <a:buNone/>
            </a:pPr>
            <a:r>
              <a:rPr lang="en-US" sz="1400" dirty="0">
                <a:solidFill>
                  <a:srgbClr val="CFD0D8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Enjoy a sparkling clean factory, effortlessly!</a:t>
            </a:r>
            <a:endParaRPr lang="en-US" sz="1400" dirty="0"/>
          </a:p>
        </p:txBody>
      </p:sp>
      <p:pic>
        <p:nvPicPr>
          <p:cNvPr id="13" name="Image 4" descr="preencoded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6508" y="6274237"/>
            <a:ext cx="909280" cy="1454825"/>
          </a:xfrm>
          <a:prstGeom prst="rect">
            <a:avLst/>
          </a:prstGeom>
        </p:spPr>
      </p:pic>
      <p:sp>
        <p:nvSpPr>
          <p:cNvPr id="14" name="Text 7"/>
          <p:cNvSpPr/>
          <p:nvPr/>
        </p:nvSpPr>
        <p:spPr>
          <a:xfrm>
            <a:off x="1818561" y="6456045"/>
            <a:ext cx="2460427" cy="28408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200"/>
              </a:lnSpc>
              <a:buNone/>
            </a:pPr>
            <a:r>
              <a:rPr lang="en-US" sz="1750" dirty="0">
                <a:solidFill>
                  <a:srgbClr val="CFD0D8"/>
                </a:solidFill>
                <a:latin typeface="Roboto Medium" pitchFamily="34" charset="0"/>
                <a:ea typeface="Roboto Medium" pitchFamily="34" charset="-122"/>
                <a:cs typeface="Roboto Medium" pitchFamily="34" charset="-120"/>
              </a:rPr>
              <a:t>Larger-Scale Production</a:t>
            </a:r>
            <a:endParaRPr lang="en-US" sz="1750" dirty="0"/>
          </a:p>
        </p:txBody>
      </p:sp>
      <p:sp>
        <p:nvSpPr>
          <p:cNvPr id="15" name="Text 8"/>
          <p:cNvSpPr/>
          <p:nvPr/>
        </p:nvSpPr>
        <p:spPr>
          <a:xfrm>
            <a:off x="1818561" y="6849189"/>
            <a:ext cx="6688931" cy="29087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250"/>
              </a:lnSpc>
              <a:buNone/>
            </a:pPr>
            <a:r>
              <a:rPr lang="en-US" sz="1400" dirty="0">
                <a:solidFill>
                  <a:srgbClr val="CFD0D8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Scaling up to meet the milkshake demands of the world!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9952340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465269" y="7399283"/>
            <a:ext cx="2165131" cy="830317"/>
          </a:xfrm>
          <a:prstGeom prst="rect">
            <a:avLst/>
          </a:prstGeom>
          <a:solidFill>
            <a:srgbClr val="0000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258207" y="2563301"/>
            <a:ext cx="767255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0" dirty="0" smtClean="0">
                <a:solidFill>
                  <a:schemeClr val="bg1"/>
                </a:solidFill>
              </a:rPr>
              <a:t>Thanks For Listing </a:t>
            </a:r>
          </a:p>
          <a:p>
            <a:pPr algn="ctr"/>
            <a:r>
              <a:rPr lang="en-US" sz="7000" dirty="0" smtClean="0">
                <a:solidFill>
                  <a:schemeClr val="bg1"/>
                </a:solidFill>
              </a:rPr>
              <a:t>Any Questions? </a:t>
            </a:r>
            <a:endParaRPr lang="en-US" sz="7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45243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793790" y="2539960"/>
            <a:ext cx="5670590" cy="70877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5550"/>
              </a:lnSpc>
              <a:buNone/>
            </a:pPr>
            <a:r>
              <a:rPr lang="en-US" sz="4450" dirty="0">
                <a:solidFill>
                  <a:srgbClr val="FFFFFF"/>
                </a:solidFill>
                <a:latin typeface="Roboto Medium" pitchFamily="34" charset="0"/>
                <a:ea typeface="Roboto Medium" pitchFamily="34" charset="-122"/>
                <a:cs typeface="Roboto Medium" pitchFamily="34" charset="-120"/>
              </a:rPr>
              <a:t>Introduction</a:t>
            </a:r>
            <a:endParaRPr lang="en-US" sz="4450" dirty="0"/>
          </a:p>
        </p:txBody>
      </p:sp>
      <p:sp>
        <p:nvSpPr>
          <p:cNvPr id="3" name="Text 1"/>
          <p:cNvSpPr/>
          <p:nvPr/>
        </p:nvSpPr>
        <p:spPr>
          <a:xfrm>
            <a:off x="793790" y="3815715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750"/>
              </a:lnSpc>
              <a:buNone/>
            </a:pPr>
            <a:r>
              <a:rPr lang="en-US" sz="2200" dirty="0">
                <a:solidFill>
                  <a:srgbClr val="FFFFFF"/>
                </a:solidFill>
                <a:latin typeface="Roboto Medium" pitchFamily="34" charset="0"/>
                <a:ea typeface="Roboto Medium" pitchFamily="34" charset="-122"/>
                <a:cs typeface="Roboto Medium" pitchFamily="34" charset="-120"/>
              </a:rPr>
              <a:t>The Problem</a:t>
            </a:r>
            <a:endParaRPr lang="en-US" sz="2200" dirty="0"/>
          </a:p>
        </p:txBody>
      </p:sp>
      <p:sp>
        <p:nvSpPr>
          <p:cNvPr id="4" name="Text 2"/>
          <p:cNvSpPr/>
          <p:nvPr/>
        </p:nvSpPr>
        <p:spPr>
          <a:xfrm>
            <a:off x="793790" y="4396859"/>
            <a:ext cx="6244709" cy="10887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850"/>
              </a:lnSpc>
              <a:buNone/>
            </a:pPr>
            <a:r>
              <a:rPr lang="en-US" sz="1750" dirty="0">
                <a:solidFill>
                  <a:srgbClr val="CFD0D8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Manual milkshake preparation suffers from inefficiency and inconsistency. Measuring ingredients manually introduces errors.</a:t>
            </a:r>
            <a:endParaRPr lang="en-US" sz="1750" dirty="0"/>
          </a:p>
        </p:txBody>
      </p:sp>
      <p:sp>
        <p:nvSpPr>
          <p:cNvPr id="5" name="Text 3"/>
          <p:cNvSpPr/>
          <p:nvPr/>
        </p:nvSpPr>
        <p:spPr>
          <a:xfrm>
            <a:off x="7599521" y="3815715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750"/>
              </a:lnSpc>
              <a:buNone/>
            </a:pPr>
            <a:r>
              <a:rPr lang="en-US" sz="2200" dirty="0">
                <a:solidFill>
                  <a:srgbClr val="FFFFFF"/>
                </a:solidFill>
                <a:latin typeface="Roboto Medium" pitchFamily="34" charset="0"/>
                <a:ea typeface="Roboto Medium" pitchFamily="34" charset="-122"/>
                <a:cs typeface="Roboto Medium" pitchFamily="34" charset="-120"/>
              </a:rPr>
              <a:t>The Solution</a:t>
            </a:r>
            <a:endParaRPr lang="en-US" sz="2200" dirty="0"/>
          </a:p>
        </p:txBody>
      </p:sp>
      <p:sp>
        <p:nvSpPr>
          <p:cNvPr id="6" name="Text 4"/>
          <p:cNvSpPr/>
          <p:nvPr/>
        </p:nvSpPr>
        <p:spPr>
          <a:xfrm>
            <a:off x="7599521" y="4396859"/>
            <a:ext cx="6244709" cy="7258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850"/>
              </a:lnSpc>
              <a:buNone/>
            </a:pPr>
            <a:r>
              <a:rPr lang="en-US" sz="1750" dirty="0">
                <a:solidFill>
                  <a:srgbClr val="CFD0D8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Our project introduces a fully automated milkshake factory, eliminating human error and ensuring quality control.</a:t>
            </a:r>
            <a:endParaRPr lang="en-US" sz="1750" dirty="0"/>
          </a:p>
        </p:txBody>
      </p:sp>
      <p:sp>
        <p:nvSpPr>
          <p:cNvPr id="7" name="Rectangle 6"/>
          <p:cNvSpPr/>
          <p:nvPr/>
        </p:nvSpPr>
        <p:spPr>
          <a:xfrm>
            <a:off x="12465269" y="7399283"/>
            <a:ext cx="2165131" cy="830317"/>
          </a:xfrm>
          <a:prstGeom prst="rect">
            <a:avLst/>
          </a:prstGeom>
          <a:solidFill>
            <a:srgbClr val="0000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0" y="0"/>
            <a:ext cx="5486400" cy="82296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793790" y="1098232"/>
            <a:ext cx="5670590" cy="70877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5550"/>
              </a:lnSpc>
              <a:buNone/>
            </a:pPr>
            <a:r>
              <a:rPr lang="en-US" sz="4450" dirty="0">
                <a:solidFill>
                  <a:srgbClr val="FFFFFF"/>
                </a:solidFill>
                <a:latin typeface="Roboto Medium" pitchFamily="34" charset="0"/>
                <a:ea typeface="Roboto Medium" pitchFamily="34" charset="-122"/>
                <a:cs typeface="Roboto Medium" pitchFamily="34" charset="-120"/>
              </a:rPr>
              <a:t>Problem Statement</a:t>
            </a:r>
            <a:endParaRPr lang="en-US" sz="4450" dirty="0"/>
          </a:p>
        </p:txBody>
      </p:sp>
      <p:sp>
        <p:nvSpPr>
          <p:cNvPr id="4" name="Shape 1"/>
          <p:cNvSpPr/>
          <p:nvPr/>
        </p:nvSpPr>
        <p:spPr>
          <a:xfrm>
            <a:off x="793790" y="2402324"/>
            <a:ext cx="396835" cy="396835"/>
          </a:xfrm>
          <a:prstGeom prst="roundRect">
            <a:avLst>
              <a:gd name="adj" fmla="val 24007"/>
            </a:avLst>
          </a:prstGeom>
          <a:solidFill>
            <a:srgbClr val="182567"/>
          </a:solidFill>
          <a:ln w="7620">
            <a:solidFill>
              <a:srgbClr val="313E80"/>
            </a:solidFill>
            <a:prstDash val="solid"/>
          </a:ln>
        </p:spPr>
      </p:sp>
      <p:sp>
        <p:nvSpPr>
          <p:cNvPr id="5" name="Text 2"/>
          <p:cNvSpPr/>
          <p:nvPr/>
        </p:nvSpPr>
        <p:spPr>
          <a:xfrm>
            <a:off x="1417439" y="2402324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750"/>
              </a:lnSpc>
              <a:buNone/>
            </a:pPr>
            <a:r>
              <a:rPr lang="en-US" sz="2200" dirty="0">
                <a:solidFill>
                  <a:srgbClr val="CFD0D8"/>
                </a:solidFill>
                <a:latin typeface="Roboto Medium" pitchFamily="34" charset="0"/>
                <a:ea typeface="Roboto Medium" pitchFamily="34" charset="-122"/>
                <a:cs typeface="Roboto Medium" pitchFamily="34" charset="-120"/>
              </a:rPr>
              <a:t>Taste Inconsistency</a:t>
            </a:r>
            <a:endParaRPr lang="en-US" sz="2200" dirty="0"/>
          </a:p>
        </p:txBody>
      </p:sp>
      <p:sp>
        <p:nvSpPr>
          <p:cNvPr id="6" name="Text 3"/>
          <p:cNvSpPr/>
          <p:nvPr/>
        </p:nvSpPr>
        <p:spPr>
          <a:xfrm>
            <a:off x="1417439" y="2892743"/>
            <a:ext cx="3041213" cy="145161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850"/>
              </a:lnSpc>
              <a:buNone/>
            </a:pPr>
            <a:r>
              <a:rPr lang="en-US" sz="1750" dirty="0">
                <a:solidFill>
                  <a:srgbClr val="CFD0D8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Manual ingredient measurement leads to variations in taste and texture, frustrating customers.</a:t>
            </a:r>
            <a:endParaRPr lang="en-US" sz="1750" dirty="0"/>
          </a:p>
        </p:txBody>
      </p:sp>
      <p:sp>
        <p:nvSpPr>
          <p:cNvPr id="7" name="Shape 4"/>
          <p:cNvSpPr/>
          <p:nvPr/>
        </p:nvSpPr>
        <p:spPr>
          <a:xfrm>
            <a:off x="4685467" y="2402324"/>
            <a:ext cx="396835" cy="396835"/>
          </a:xfrm>
          <a:prstGeom prst="roundRect">
            <a:avLst>
              <a:gd name="adj" fmla="val 24007"/>
            </a:avLst>
          </a:prstGeom>
          <a:solidFill>
            <a:srgbClr val="182567"/>
          </a:solidFill>
          <a:ln w="7620">
            <a:solidFill>
              <a:srgbClr val="313E80"/>
            </a:solidFill>
            <a:prstDash val="solid"/>
          </a:ln>
        </p:spPr>
      </p:sp>
      <p:sp>
        <p:nvSpPr>
          <p:cNvPr id="8" name="Text 5"/>
          <p:cNvSpPr/>
          <p:nvPr/>
        </p:nvSpPr>
        <p:spPr>
          <a:xfrm>
            <a:off x="5309116" y="2402324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750"/>
              </a:lnSpc>
              <a:buNone/>
            </a:pPr>
            <a:r>
              <a:rPr lang="en-US" sz="2200" dirty="0">
                <a:solidFill>
                  <a:srgbClr val="CFD0D8"/>
                </a:solidFill>
                <a:latin typeface="Roboto Medium" pitchFamily="34" charset="0"/>
                <a:ea typeface="Roboto Medium" pitchFamily="34" charset="-122"/>
                <a:cs typeface="Roboto Medium" pitchFamily="34" charset="-120"/>
              </a:rPr>
              <a:t>Slow Preparation</a:t>
            </a:r>
            <a:endParaRPr lang="en-US" sz="2200" dirty="0"/>
          </a:p>
        </p:txBody>
      </p:sp>
      <p:sp>
        <p:nvSpPr>
          <p:cNvPr id="9" name="Text 6"/>
          <p:cNvSpPr/>
          <p:nvPr/>
        </p:nvSpPr>
        <p:spPr>
          <a:xfrm>
            <a:off x="5309116" y="2892743"/>
            <a:ext cx="3041213" cy="145161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850"/>
              </a:lnSpc>
              <a:buNone/>
            </a:pPr>
            <a:r>
              <a:rPr lang="en-US" sz="1750" dirty="0">
                <a:solidFill>
                  <a:srgbClr val="CFD0D8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Manual preparation is time-consuming, especially during peak hours, leading to long wait times.</a:t>
            </a:r>
            <a:endParaRPr lang="en-US" sz="1750" dirty="0"/>
          </a:p>
        </p:txBody>
      </p:sp>
      <p:sp>
        <p:nvSpPr>
          <p:cNvPr id="10" name="Shape 7"/>
          <p:cNvSpPr/>
          <p:nvPr/>
        </p:nvSpPr>
        <p:spPr>
          <a:xfrm>
            <a:off x="793790" y="4826318"/>
            <a:ext cx="396835" cy="396835"/>
          </a:xfrm>
          <a:prstGeom prst="roundRect">
            <a:avLst>
              <a:gd name="adj" fmla="val 24007"/>
            </a:avLst>
          </a:prstGeom>
          <a:solidFill>
            <a:srgbClr val="182567"/>
          </a:solidFill>
          <a:ln w="7620">
            <a:solidFill>
              <a:srgbClr val="313E80"/>
            </a:solidFill>
            <a:prstDash val="solid"/>
          </a:ln>
        </p:spPr>
      </p:sp>
      <p:sp>
        <p:nvSpPr>
          <p:cNvPr id="11" name="Text 8"/>
          <p:cNvSpPr/>
          <p:nvPr/>
        </p:nvSpPr>
        <p:spPr>
          <a:xfrm>
            <a:off x="1417439" y="4826318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750"/>
              </a:lnSpc>
              <a:buNone/>
            </a:pPr>
            <a:r>
              <a:rPr lang="en-US" sz="2200" dirty="0">
                <a:solidFill>
                  <a:srgbClr val="CFD0D8"/>
                </a:solidFill>
                <a:latin typeface="Roboto Medium" pitchFamily="34" charset="0"/>
                <a:ea typeface="Roboto Medium" pitchFamily="34" charset="-122"/>
                <a:cs typeface="Roboto Medium" pitchFamily="34" charset="-120"/>
              </a:rPr>
              <a:t>Ingredient Waste</a:t>
            </a:r>
            <a:endParaRPr lang="en-US" sz="2200" dirty="0"/>
          </a:p>
        </p:txBody>
      </p:sp>
      <p:sp>
        <p:nvSpPr>
          <p:cNvPr id="12" name="Text 9"/>
          <p:cNvSpPr/>
          <p:nvPr/>
        </p:nvSpPr>
        <p:spPr>
          <a:xfrm>
            <a:off x="1417439" y="5316736"/>
            <a:ext cx="3041213" cy="181451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850"/>
              </a:lnSpc>
              <a:buNone/>
            </a:pPr>
            <a:r>
              <a:rPr lang="en-US" sz="1750" dirty="0">
                <a:solidFill>
                  <a:srgbClr val="CFD0D8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Inaccurate measurement and inconsistent preparation lead to wasted ingredients and inefficient resource utilization.</a:t>
            </a:r>
            <a:endParaRPr lang="en-US" sz="1750" dirty="0"/>
          </a:p>
        </p:txBody>
      </p:sp>
      <p:sp>
        <p:nvSpPr>
          <p:cNvPr id="13" name="Shape 10"/>
          <p:cNvSpPr/>
          <p:nvPr/>
        </p:nvSpPr>
        <p:spPr>
          <a:xfrm>
            <a:off x="4685467" y="4826318"/>
            <a:ext cx="396835" cy="396835"/>
          </a:xfrm>
          <a:prstGeom prst="roundRect">
            <a:avLst>
              <a:gd name="adj" fmla="val 24007"/>
            </a:avLst>
          </a:prstGeom>
          <a:solidFill>
            <a:srgbClr val="182567"/>
          </a:solidFill>
          <a:ln w="7620">
            <a:solidFill>
              <a:srgbClr val="313E80"/>
            </a:solidFill>
            <a:prstDash val="solid"/>
          </a:ln>
        </p:spPr>
      </p:sp>
      <p:sp>
        <p:nvSpPr>
          <p:cNvPr id="14" name="Text 11"/>
          <p:cNvSpPr/>
          <p:nvPr/>
        </p:nvSpPr>
        <p:spPr>
          <a:xfrm>
            <a:off x="5309116" y="4826318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750"/>
              </a:lnSpc>
              <a:buNone/>
            </a:pPr>
            <a:r>
              <a:rPr lang="en-US" sz="2200" dirty="0">
                <a:solidFill>
                  <a:srgbClr val="CFD0D8"/>
                </a:solidFill>
                <a:latin typeface="Roboto Medium" pitchFamily="34" charset="0"/>
                <a:ea typeface="Roboto Medium" pitchFamily="34" charset="-122"/>
                <a:cs typeface="Roboto Medium" pitchFamily="34" charset="-120"/>
              </a:rPr>
              <a:t>Customer Demand</a:t>
            </a:r>
            <a:endParaRPr lang="en-US" sz="2200" dirty="0"/>
          </a:p>
        </p:txBody>
      </p:sp>
      <p:sp>
        <p:nvSpPr>
          <p:cNvPr id="15" name="Text 12"/>
          <p:cNvSpPr/>
          <p:nvPr/>
        </p:nvSpPr>
        <p:spPr>
          <a:xfrm>
            <a:off x="5309116" y="5316736"/>
            <a:ext cx="3041213" cy="145161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850"/>
              </a:lnSpc>
              <a:buNone/>
            </a:pPr>
            <a:r>
              <a:rPr lang="en-US" sz="1750" dirty="0">
                <a:solidFill>
                  <a:srgbClr val="CFD0D8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Customers desire personalized milkshakes with precise ingredient ratios and customization options.</a:t>
            </a:r>
            <a:endParaRPr lang="en-US" sz="17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/>
          <p:cNvSpPr/>
          <p:nvPr/>
        </p:nvSpPr>
        <p:spPr>
          <a:xfrm>
            <a:off x="3629085" y="1142315"/>
            <a:ext cx="5670590" cy="70877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5550"/>
              </a:lnSpc>
              <a:buNone/>
            </a:pPr>
            <a:r>
              <a:rPr lang="en-US" sz="4450" dirty="0">
                <a:solidFill>
                  <a:srgbClr val="FFFFFF"/>
                </a:solidFill>
                <a:latin typeface="Roboto Medium" pitchFamily="34" charset="0"/>
                <a:ea typeface="Roboto Medium" pitchFamily="34" charset="-122"/>
                <a:cs typeface="Roboto Medium" pitchFamily="34" charset="-120"/>
              </a:rPr>
              <a:t>Project Objectives</a:t>
            </a:r>
            <a:endParaRPr lang="en-US" sz="4450" dirty="0"/>
          </a:p>
        </p:txBody>
      </p:sp>
      <p:sp>
        <p:nvSpPr>
          <p:cNvPr id="4" name="Shape 1"/>
          <p:cNvSpPr/>
          <p:nvPr/>
        </p:nvSpPr>
        <p:spPr>
          <a:xfrm>
            <a:off x="3629085" y="2191255"/>
            <a:ext cx="3664863" cy="2410897"/>
          </a:xfrm>
          <a:prstGeom prst="roundRect">
            <a:avLst>
              <a:gd name="adj" fmla="val 3952"/>
            </a:avLst>
          </a:prstGeom>
          <a:solidFill>
            <a:srgbClr val="182567"/>
          </a:solidFill>
          <a:ln w="7620">
            <a:solidFill>
              <a:srgbClr val="313E80"/>
            </a:solidFill>
            <a:prstDash val="solid"/>
          </a:ln>
        </p:spPr>
      </p:sp>
      <p:sp>
        <p:nvSpPr>
          <p:cNvPr id="5" name="Text 2"/>
          <p:cNvSpPr/>
          <p:nvPr/>
        </p:nvSpPr>
        <p:spPr>
          <a:xfrm>
            <a:off x="3863519" y="2425690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750"/>
              </a:lnSpc>
              <a:buNone/>
            </a:pPr>
            <a:r>
              <a:rPr lang="en-US" sz="2200" dirty="0">
                <a:solidFill>
                  <a:srgbClr val="CFD0D8"/>
                </a:solidFill>
                <a:latin typeface="Roboto Medium" pitchFamily="34" charset="0"/>
                <a:ea typeface="Roboto Medium" pitchFamily="34" charset="-122"/>
                <a:cs typeface="Roboto Medium" pitchFamily="34" charset="-120"/>
              </a:rPr>
              <a:t>Automation</a:t>
            </a:r>
            <a:endParaRPr lang="en-US" sz="2200" dirty="0"/>
          </a:p>
        </p:txBody>
      </p:sp>
      <p:sp>
        <p:nvSpPr>
          <p:cNvPr id="6" name="Text 3"/>
          <p:cNvSpPr/>
          <p:nvPr/>
        </p:nvSpPr>
        <p:spPr>
          <a:xfrm>
            <a:off x="3863519" y="2916108"/>
            <a:ext cx="3195995" cy="10887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850"/>
              </a:lnSpc>
              <a:buNone/>
            </a:pPr>
            <a:r>
              <a:rPr lang="en-US" sz="1750" dirty="0">
                <a:solidFill>
                  <a:srgbClr val="CFD0D8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Minimize manual work and increase efficiency through robotic processes.</a:t>
            </a:r>
            <a:endParaRPr lang="en-US" sz="1750" dirty="0"/>
          </a:p>
        </p:txBody>
      </p:sp>
      <p:sp>
        <p:nvSpPr>
          <p:cNvPr id="7" name="Shape 4"/>
          <p:cNvSpPr/>
          <p:nvPr/>
        </p:nvSpPr>
        <p:spPr>
          <a:xfrm>
            <a:off x="7520762" y="2191255"/>
            <a:ext cx="3664863" cy="2410897"/>
          </a:xfrm>
          <a:prstGeom prst="roundRect">
            <a:avLst>
              <a:gd name="adj" fmla="val 3952"/>
            </a:avLst>
          </a:prstGeom>
          <a:solidFill>
            <a:srgbClr val="182567"/>
          </a:solidFill>
          <a:ln w="7620">
            <a:solidFill>
              <a:srgbClr val="313E80"/>
            </a:solidFill>
            <a:prstDash val="solid"/>
          </a:ln>
        </p:spPr>
      </p:sp>
      <p:sp>
        <p:nvSpPr>
          <p:cNvPr id="8" name="Text 5"/>
          <p:cNvSpPr/>
          <p:nvPr/>
        </p:nvSpPr>
        <p:spPr>
          <a:xfrm>
            <a:off x="7755196" y="2425690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750"/>
              </a:lnSpc>
              <a:buNone/>
            </a:pPr>
            <a:r>
              <a:rPr lang="en-US" sz="2200" dirty="0">
                <a:solidFill>
                  <a:srgbClr val="CFD0D8"/>
                </a:solidFill>
                <a:latin typeface="Roboto Medium" pitchFamily="34" charset="0"/>
                <a:ea typeface="Roboto Medium" pitchFamily="34" charset="-122"/>
                <a:cs typeface="Roboto Medium" pitchFamily="34" charset="-120"/>
              </a:rPr>
              <a:t>Consistency</a:t>
            </a:r>
            <a:endParaRPr lang="en-US" sz="2200" dirty="0"/>
          </a:p>
        </p:txBody>
      </p:sp>
      <p:sp>
        <p:nvSpPr>
          <p:cNvPr id="9" name="Text 6"/>
          <p:cNvSpPr/>
          <p:nvPr/>
        </p:nvSpPr>
        <p:spPr>
          <a:xfrm>
            <a:off x="7755196" y="2916108"/>
            <a:ext cx="3195995" cy="145161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850"/>
              </a:lnSpc>
              <a:buNone/>
            </a:pPr>
            <a:r>
              <a:rPr lang="en-US" sz="1750" dirty="0">
                <a:solidFill>
                  <a:srgbClr val="CFD0D8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Ensure uniform taste and texture in every milkshake by automating ingredient dispensing.</a:t>
            </a:r>
            <a:endParaRPr lang="en-US" sz="1750" dirty="0"/>
          </a:p>
        </p:txBody>
      </p:sp>
      <p:sp>
        <p:nvSpPr>
          <p:cNvPr id="10" name="Shape 7"/>
          <p:cNvSpPr/>
          <p:nvPr/>
        </p:nvSpPr>
        <p:spPr>
          <a:xfrm>
            <a:off x="3629085" y="4828966"/>
            <a:ext cx="3664863" cy="2047994"/>
          </a:xfrm>
          <a:prstGeom prst="roundRect">
            <a:avLst>
              <a:gd name="adj" fmla="val 4652"/>
            </a:avLst>
          </a:prstGeom>
          <a:solidFill>
            <a:srgbClr val="182567"/>
          </a:solidFill>
          <a:ln w="7620">
            <a:solidFill>
              <a:srgbClr val="313E80"/>
            </a:solidFill>
            <a:prstDash val="solid"/>
          </a:ln>
        </p:spPr>
      </p:sp>
      <p:sp>
        <p:nvSpPr>
          <p:cNvPr id="11" name="Text 8"/>
          <p:cNvSpPr/>
          <p:nvPr/>
        </p:nvSpPr>
        <p:spPr>
          <a:xfrm>
            <a:off x="3863519" y="5063400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750"/>
              </a:lnSpc>
              <a:buNone/>
            </a:pPr>
            <a:r>
              <a:rPr lang="en-US" sz="2200" dirty="0">
                <a:solidFill>
                  <a:srgbClr val="CFD0D8"/>
                </a:solidFill>
                <a:latin typeface="Roboto Medium" pitchFamily="34" charset="0"/>
                <a:ea typeface="Roboto Medium" pitchFamily="34" charset="-122"/>
                <a:cs typeface="Roboto Medium" pitchFamily="34" charset="-120"/>
              </a:rPr>
              <a:t>Customization</a:t>
            </a:r>
            <a:endParaRPr lang="en-US" sz="2200" dirty="0"/>
          </a:p>
        </p:txBody>
      </p:sp>
      <p:sp>
        <p:nvSpPr>
          <p:cNvPr id="12" name="Text 9"/>
          <p:cNvSpPr/>
          <p:nvPr/>
        </p:nvSpPr>
        <p:spPr>
          <a:xfrm>
            <a:off x="3863519" y="5553819"/>
            <a:ext cx="3195995" cy="10887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850"/>
              </a:lnSpc>
              <a:buNone/>
            </a:pPr>
            <a:r>
              <a:rPr lang="en-US" sz="1750" dirty="0">
                <a:solidFill>
                  <a:srgbClr val="CFD0D8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Enable users to select specific ingredient ratios and create personalized milkshakes.</a:t>
            </a:r>
            <a:endParaRPr lang="en-US" sz="1750" dirty="0"/>
          </a:p>
        </p:txBody>
      </p:sp>
      <p:sp>
        <p:nvSpPr>
          <p:cNvPr id="13" name="Shape 10"/>
          <p:cNvSpPr/>
          <p:nvPr/>
        </p:nvSpPr>
        <p:spPr>
          <a:xfrm>
            <a:off x="7520762" y="4828966"/>
            <a:ext cx="3664863" cy="2047994"/>
          </a:xfrm>
          <a:prstGeom prst="roundRect">
            <a:avLst>
              <a:gd name="adj" fmla="val 4652"/>
            </a:avLst>
          </a:prstGeom>
          <a:solidFill>
            <a:srgbClr val="182567"/>
          </a:solidFill>
          <a:ln w="7620">
            <a:solidFill>
              <a:srgbClr val="313E80"/>
            </a:solidFill>
            <a:prstDash val="solid"/>
          </a:ln>
        </p:spPr>
      </p:sp>
      <p:sp>
        <p:nvSpPr>
          <p:cNvPr id="14" name="Text 11"/>
          <p:cNvSpPr/>
          <p:nvPr/>
        </p:nvSpPr>
        <p:spPr>
          <a:xfrm>
            <a:off x="7755196" y="5063400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750"/>
              </a:lnSpc>
              <a:buNone/>
            </a:pPr>
            <a:r>
              <a:rPr lang="en-US" sz="2200" dirty="0">
                <a:solidFill>
                  <a:srgbClr val="CFD0D8"/>
                </a:solidFill>
                <a:latin typeface="Roboto Medium" pitchFamily="34" charset="0"/>
                <a:ea typeface="Roboto Medium" pitchFamily="34" charset="-122"/>
                <a:cs typeface="Roboto Medium" pitchFamily="34" charset="-120"/>
              </a:rPr>
              <a:t>Speed</a:t>
            </a:r>
            <a:endParaRPr lang="en-US" sz="2200" dirty="0"/>
          </a:p>
        </p:txBody>
      </p:sp>
      <p:sp>
        <p:nvSpPr>
          <p:cNvPr id="15" name="Text 12"/>
          <p:cNvSpPr/>
          <p:nvPr/>
        </p:nvSpPr>
        <p:spPr>
          <a:xfrm>
            <a:off x="7755196" y="5553819"/>
            <a:ext cx="3195995" cy="10887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850"/>
              </a:lnSpc>
              <a:buNone/>
            </a:pPr>
            <a:r>
              <a:rPr lang="en-US" sz="1750" dirty="0">
                <a:solidFill>
                  <a:srgbClr val="CFD0D8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Maximize production capacity while minimizing waste through automated processes.</a:t>
            </a:r>
            <a:endParaRPr lang="en-US" sz="1750" dirty="0"/>
          </a:p>
        </p:txBody>
      </p:sp>
      <p:sp>
        <p:nvSpPr>
          <p:cNvPr id="16" name="Rectangle 15"/>
          <p:cNvSpPr/>
          <p:nvPr/>
        </p:nvSpPr>
        <p:spPr>
          <a:xfrm>
            <a:off x="12465269" y="7399283"/>
            <a:ext cx="2165131" cy="830317"/>
          </a:xfrm>
          <a:prstGeom prst="rect">
            <a:avLst/>
          </a:prstGeom>
          <a:solidFill>
            <a:srgbClr val="0000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762714" y="600551"/>
            <a:ext cx="7447598" cy="68103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5350"/>
              </a:lnSpc>
              <a:buNone/>
            </a:pPr>
            <a:r>
              <a:rPr lang="en-US" sz="4250" dirty="0">
                <a:solidFill>
                  <a:srgbClr val="FFFFFF"/>
                </a:solidFill>
                <a:latin typeface="Roboto Medium" pitchFamily="34" charset="0"/>
                <a:ea typeface="Roboto Medium" pitchFamily="34" charset="-122"/>
                <a:cs typeface="Roboto Medium" pitchFamily="34" charset="-120"/>
              </a:rPr>
              <a:t>System Components Overview</a:t>
            </a:r>
            <a:endParaRPr lang="en-US" sz="4250" dirty="0"/>
          </a:p>
        </p:txBody>
      </p:sp>
      <p:pic>
        <p:nvPicPr>
          <p:cNvPr id="3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714" y="1717477"/>
            <a:ext cx="544830" cy="544830"/>
          </a:xfrm>
          <a:prstGeom prst="rect">
            <a:avLst/>
          </a:prstGeom>
        </p:spPr>
      </p:pic>
      <p:sp>
        <p:nvSpPr>
          <p:cNvPr id="4" name="Text 1"/>
          <p:cNvSpPr/>
          <p:nvPr/>
        </p:nvSpPr>
        <p:spPr>
          <a:xfrm>
            <a:off x="762714" y="2480191"/>
            <a:ext cx="2724269" cy="34051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50"/>
              </a:lnSpc>
              <a:buNone/>
            </a:pPr>
            <a:r>
              <a:rPr lang="en-US" sz="2100" dirty="0">
                <a:solidFill>
                  <a:srgbClr val="CFD0D8"/>
                </a:solidFill>
                <a:latin typeface="Roboto Medium" pitchFamily="34" charset="0"/>
                <a:ea typeface="Roboto Medium" pitchFamily="34" charset="-122"/>
                <a:cs typeface="Roboto Medium" pitchFamily="34" charset="-120"/>
              </a:rPr>
              <a:t>Microcontrollers</a:t>
            </a:r>
            <a:endParaRPr lang="en-US" sz="2100" dirty="0"/>
          </a:p>
        </p:txBody>
      </p:sp>
      <p:sp>
        <p:nvSpPr>
          <p:cNvPr id="5" name="Text 2"/>
          <p:cNvSpPr/>
          <p:nvPr/>
        </p:nvSpPr>
        <p:spPr>
          <a:xfrm>
            <a:off x="762714" y="2951440"/>
            <a:ext cx="3031093" cy="139493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700"/>
              </a:lnSpc>
              <a:buNone/>
            </a:pPr>
            <a:r>
              <a:rPr lang="en-US" sz="1700" dirty="0">
                <a:solidFill>
                  <a:srgbClr val="CFD0D8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Arduino Mega &amp; ESP32: Control system operations, communication, and real-time monitoring.</a:t>
            </a:r>
            <a:endParaRPr lang="en-US" sz="1700" dirty="0"/>
          </a:p>
        </p:txBody>
      </p:sp>
      <p:pic>
        <p:nvPicPr>
          <p:cNvPr id="6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20634" y="1717477"/>
            <a:ext cx="544830" cy="544830"/>
          </a:xfrm>
          <a:prstGeom prst="rect">
            <a:avLst/>
          </a:prstGeom>
        </p:spPr>
      </p:pic>
      <p:sp>
        <p:nvSpPr>
          <p:cNvPr id="7" name="Text 3"/>
          <p:cNvSpPr/>
          <p:nvPr/>
        </p:nvSpPr>
        <p:spPr>
          <a:xfrm>
            <a:off x="4120634" y="2480191"/>
            <a:ext cx="2724269" cy="34051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50"/>
              </a:lnSpc>
              <a:buNone/>
            </a:pPr>
            <a:r>
              <a:rPr lang="en-US" sz="2100" dirty="0">
                <a:solidFill>
                  <a:srgbClr val="CFD0D8"/>
                </a:solidFill>
                <a:latin typeface="Roboto Medium" pitchFamily="34" charset="0"/>
                <a:ea typeface="Roboto Medium" pitchFamily="34" charset="-122"/>
                <a:cs typeface="Roboto Medium" pitchFamily="34" charset="-120"/>
              </a:rPr>
              <a:t>Motors</a:t>
            </a:r>
            <a:endParaRPr lang="en-US" sz="2100" dirty="0"/>
          </a:p>
        </p:txBody>
      </p:sp>
      <p:sp>
        <p:nvSpPr>
          <p:cNvPr id="8" name="Text 4"/>
          <p:cNvSpPr/>
          <p:nvPr/>
        </p:nvSpPr>
        <p:spPr>
          <a:xfrm>
            <a:off x="4120634" y="2951440"/>
            <a:ext cx="3031093" cy="139493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700"/>
              </a:lnSpc>
              <a:buNone/>
            </a:pPr>
            <a:r>
              <a:rPr lang="en-US" sz="1700" dirty="0">
                <a:solidFill>
                  <a:srgbClr val="CFD0D8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NEMA 17 stepper motors for precise dispensing and DC motors for cup conveyor and sealing.</a:t>
            </a:r>
            <a:endParaRPr lang="en-US" sz="1700" dirty="0"/>
          </a:p>
        </p:txBody>
      </p:sp>
      <p:pic>
        <p:nvPicPr>
          <p:cNvPr id="9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78554" y="1717477"/>
            <a:ext cx="544830" cy="544830"/>
          </a:xfrm>
          <a:prstGeom prst="rect">
            <a:avLst/>
          </a:prstGeom>
        </p:spPr>
      </p:pic>
      <p:sp>
        <p:nvSpPr>
          <p:cNvPr id="10" name="Text 5"/>
          <p:cNvSpPr/>
          <p:nvPr/>
        </p:nvSpPr>
        <p:spPr>
          <a:xfrm>
            <a:off x="7478554" y="2480191"/>
            <a:ext cx="2724269" cy="34051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50"/>
              </a:lnSpc>
              <a:buNone/>
            </a:pPr>
            <a:r>
              <a:rPr lang="en-US" sz="2100" dirty="0">
                <a:solidFill>
                  <a:srgbClr val="CFD0D8"/>
                </a:solidFill>
                <a:latin typeface="Roboto Medium" pitchFamily="34" charset="0"/>
                <a:ea typeface="Roboto Medium" pitchFamily="34" charset="-122"/>
                <a:cs typeface="Roboto Medium" pitchFamily="34" charset="-120"/>
              </a:rPr>
              <a:t>Sensors</a:t>
            </a:r>
            <a:endParaRPr lang="en-US" sz="2100" dirty="0"/>
          </a:p>
        </p:txBody>
      </p:sp>
      <p:sp>
        <p:nvSpPr>
          <p:cNvPr id="11" name="Text 6"/>
          <p:cNvSpPr/>
          <p:nvPr/>
        </p:nvSpPr>
        <p:spPr>
          <a:xfrm>
            <a:off x="7478554" y="2951440"/>
            <a:ext cx="3031093" cy="104620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700"/>
              </a:lnSpc>
              <a:buNone/>
            </a:pPr>
            <a:r>
              <a:rPr lang="en-US" sz="1700" dirty="0">
                <a:solidFill>
                  <a:srgbClr val="CFD0D8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Ultrasonic sensors for ingredient level monitoring and IR sensors for cup positioning.</a:t>
            </a:r>
            <a:endParaRPr lang="en-US" sz="1700" dirty="0"/>
          </a:p>
        </p:txBody>
      </p:sp>
      <p:pic>
        <p:nvPicPr>
          <p:cNvPr id="12" name="Image 3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836473" y="1717477"/>
            <a:ext cx="544830" cy="544830"/>
          </a:xfrm>
          <a:prstGeom prst="rect">
            <a:avLst/>
          </a:prstGeom>
        </p:spPr>
      </p:pic>
      <p:sp>
        <p:nvSpPr>
          <p:cNvPr id="13" name="Text 7"/>
          <p:cNvSpPr/>
          <p:nvPr/>
        </p:nvSpPr>
        <p:spPr>
          <a:xfrm>
            <a:off x="10836473" y="2480191"/>
            <a:ext cx="2724269" cy="34051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50"/>
              </a:lnSpc>
              <a:buNone/>
            </a:pPr>
            <a:r>
              <a:rPr lang="en-US" sz="2100" dirty="0">
                <a:solidFill>
                  <a:srgbClr val="CFD0D8"/>
                </a:solidFill>
                <a:latin typeface="Roboto Medium" pitchFamily="34" charset="0"/>
                <a:ea typeface="Roboto Medium" pitchFamily="34" charset="-122"/>
                <a:cs typeface="Roboto Medium" pitchFamily="34" charset="-120"/>
              </a:rPr>
              <a:t>Pumps</a:t>
            </a:r>
            <a:endParaRPr lang="en-US" sz="2100" dirty="0"/>
          </a:p>
        </p:txBody>
      </p:sp>
      <p:sp>
        <p:nvSpPr>
          <p:cNvPr id="14" name="Text 8"/>
          <p:cNvSpPr/>
          <p:nvPr/>
        </p:nvSpPr>
        <p:spPr>
          <a:xfrm>
            <a:off x="10836473" y="2951440"/>
            <a:ext cx="3031212" cy="139493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700"/>
              </a:lnSpc>
              <a:buNone/>
            </a:pPr>
            <a:r>
              <a:rPr lang="en-US" sz="1700" dirty="0">
                <a:solidFill>
                  <a:srgbClr val="CFD0D8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Water and milk pumps for ingredient transfer and a cleaning pump for automated sanitation.</a:t>
            </a:r>
            <a:endParaRPr lang="en-US" sz="1700" dirty="0"/>
          </a:p>
        </p:txBody>
      </p:sp>
      <p:pic>
        <p:nvPicPr>
          <p:cNvPr id="15" name="Image 4" descr="preencoded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2714" y="5000149"/>
            <a:ext cx="544830" cy="544830"/>
          </a:xfrm>
          <a:prstGeom prst="rect">
            <a:avLst/>
          </a:prstGeom>
        </p:spPr>
      </p:pic>
      <p:sp>
        <p:nvSpPr>
          <p:cNvPr id="16" name="Text 9"/>
          <p:cNvSpPr/>
          <p:nvPr/>
        </p:nvSpPr>
        <p:spPr>
          <a:xfrm>
            <a:off x="762714" y="5762863"/>
            <a:ext cx="2724269" cy="34051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50"/>
              </a:lnSpc>
              <a:buNone/>
            </a:pPr>
            <a:r>
              <a:rPr lang="en-US" sz="2100" dirty="0">
                <a:solidFill>
                  <a:srgbClr val="CFD0D8"/>
                </a:solidFill>
                <a:latin typeface="Roboto Medium" pitchFamily="34" charset="0"/>
                <a:ea typeface="Roboto Medium" pitchFamily="34" charset="-122"/>
                <a:cs typeface="Roboto Medium" pitchFamily="34" charset="-120"/>
              </a:rPr>
              <a:t>User Interface</a:t>
            </a:r>
            <a:endParaRPr lang="en-US" sz="2100" dirty="0"/>
          </a:p>
        </p:txBody>
      </p:sp>
      <p:sp>
        <p:nvSpPr>
          <p:cNvPr id="17" name="Text 10"/>
          <p:cNvSpPr/>
          <p:nvPr/>
        </p:nvSpPr>
        <p:spPr>
          <a:xfrm>
            <a:off x="762714" y="6234113"/>
            <a:ext cx="3031093" cy="139493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700"/>
              </a:lnSpc>
              <a:buNone/>
            </a:pPr>
            <a:r>
              <a:rPr lang="en-US" sz="1700" dirty="0">
                <a:solidFill>
                  <a:srgbClr val="CFD0D8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Web-based real-time tracking, LCD display and keypad for manual input, and RFID scanner for user preferences.</a:t>
            </a:r>
            <a:endParaRPr lang="en-US" sz="1700" dirty="0"/>
          </a:p>
        </p:txBody>
      </p:sp>
      <p:sp>
        <p:nvSpPr>
          <p:cNvPr id="18" name="Rectangle 17"/>
          <p:cNvSpPr/>
          <p:nvPr/>
        </p:nvSpPr>
        <p:spPr>
          <a:xfrm>
            <a:off x="12465269" y="7399283"/>
            <a:ext cx="2165131" cy="830317"/>
          </a:xfrm>
          <a:prstGeom prst="rect">
            <a:avLst/>
          </a:prstGeom>
          <a:solidFill>
            <a:srgbClr val="0000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793790" y="2539960"/>
            <a:ext cx="5670590" cy="70877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5550"/>
              </a:lnSpc>
              <a:buNone/>
            </a:pPr>
            <a:r>
              <a:rPr lang="en-US" sz="4450" dirty="0">
                <a:solidFill>
                  <a:srgbClr val="FFFFFF"/>
                </a:solidFill>
                <a:latin typeface="Roboto Medium" pitchFamily="34" charset="0"/>
                <a:ea typeface="Roboto Medium" pitchFamily="34" charset="-122"/>
                <a:cs typeface="Roboto Medium" pitchFamily="34" charset="-120"/>
              </a:rPr>
              <a:t>Microcontrollers</a:t>
            </a:r>
            <a:endParaRPr lang="en-US" sz="4450" dirty="0"/>
          </a:p>
        </p:txBody>
      </p:sp>
      <p:sp>
        <p:nvSpPr>
          <p:cNvPr id="3" name="Text 1"/>
          <p:cNvSpPr/>
          <p:nvPr/>
        </p:nvSpPr>
        <p:spPr>
          <a:xfrm>
            <a:off x="793790" y="3815715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750"/>
              </a:lnSpc>
              <a:buNone/>
            </a:pPr>
            <a:r>
              <a:rPr lang="en-US" sz="2200" dirty="0">
                <a:solidFill>
                  <a:srgbClr val="FFFFFF"/>
                </a:solidFill>
                <a:latin typeface="Roboto Medium" pitchFamily="34" charset="0"/>
                <a:ea typeface="Roboto Medium" pitchFamily="34" charset="-122"/>
                <a:cs typeface="Roboto Medium" pitchFamily="34" charset="-120"/>
              </a:rPr>
              <a:t>Arduino Mega 2560</a:t>
            </a:r>
            <a:endParaRPr lang="en-US" sz="2200" dirty="0"/>
          </a:p>
        </p:txBody>
      </p:sp>
      <p:sp>
        <p:nvSpPr>
          <p:cNvPr id="4" name="Text 2"/>
          <p:cNvSpPr/>
          <p:nvPr/>
        </p:nvSpPr>
        <p:spPr>
          <a:xfrm>
            <a:off x="793790" y="4396859"/>
            <a:ext cx="6244709" cy="10887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850"/>
              </a:lnSpc>
              <a:buNone/>
            </a:pPr>
            <a:r>
              <a:rPr lang="en-US" sz="1750" dirty="0">
                <a:solidFill>
                  <a:srgbClr val="CFD0D8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The primary microcontroller responsible for controlling all system operations, including ingredient dispensing, motor control, sensor readings, and overall system logic.</a:t>
            </a:r>
            <a:endParaRPr lang="en-US" sz="1750" dirty="0"/>
          </a:p>
        </p:txBody>
      </p:sp>
      <p:sp>
        <p:nvSpPr>
          <p:cNvPr id="5" name="Text 3"/>
          <p:cNvSpPr/>
          <p:nvPr/>
        </p:nvSpPr>
        <p:spPr>
          <a:xfrm>
            <a:off x="7599521" y="3815715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750"/>
              </a:lnSpc>
              <a:buNone/>
            </a:pPr>
            <a:r>
              <a:rPr lang="en-US" sz="2200" dirty="0">
                <a:solidFill>
                  <a:srgbClr val="FFFFFF"/>
                </a:solidFill>
                <a:latin typeface="Roboto Medium" pitchFamily="34" charset="0"/>
                <a:ea typeface="Roboto Medium" pitchFamily="34" charset="-122"/>
                <a:cs typeface="Roboto Medium" pitchFamily="34" charset="-120"/>
              </a:rPr>
              <a:t>ESP32</a:t>
            </a:r>
            <a:endParaRPr lang="en-US" sz="2200" dirty="0"/>
          </a:p>
        </p:txBody>
      </p:sp>
      <p:sp>
        <p:nvSpPr>
          <p:cNvPr id="6" name="Text 4"/>
          <p:cNvSpPr/>
          <p:nvPr/>
        </p:nvSpPr>
        <p:spPr>
          <a:xfrm>
            <a:off x="7599521" y="4396859"/>
            <a:ext cx="6244709" cy="10887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850"/>
              </a:lnSpc>
              <a:buNone/>
            </a:pPr>
            <a:r>
              <a:rPr lang="en-US" sz="1750" dirty="0">
                <a:solidFill>
                  <a:srgbClr val="CFD0D8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Provides wireless communication capabilities, enabling real-time monitoring, data logging, and a user-friendly web interface for order tracking and customization.</a:t>
            </a:r>
            <a:endParaRPr lang="en-US" sz="1750" dirty="0"/>
          </a:p>
        </p:txBody>
      </p:sp>
      <p:sp>
        <p:nvSpPr>
          <p:cNvPr id="7" name="Rectangle 6"/>
          <p:cNvSpPr/>
          <p:nvPr/>
        </p:nvSpPr>
        <p:spPr>
          <a:xfrm>
            <a:off x="12465269" y="7399283"/>
            <a:ext cx="2165131" cy="830317"/>
          </a:xfrm>
          <a:prstGeom prst="rect">
            <a:avLst/>
          </a:prstGeom>
          <a:solidFill>
            <a:srgbClr val="0000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584359" y="460415"/>
            <a:ext cx="4174688" cy="52173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4100"/>
              </a:lnSpc>
              <a:buNone/>
            </a:pPr>
            <a:r>
              <a:rPr lang="en-US" sz="3250" dirty="0">
                <a:solidFill>
                  <a:srgbClr val="FFFFFF"/>
                </a:solidFill>
                <a:latin typeface="Roboto Medium" pitchFamily="34" charset="0"/>
                <a:ea typeface="Roboto Medium" pitchFamily="34" charset="-122"/>
                <a:cs typeface="Roboto Medium" pitchFamily="34" charset="-120"/>
              </a:rPr>
              <a:t>Motors</a:t>
            </a:r>
            <a:endParaRPr lang="en-US" sz="3250" dirty="0"/>
          </a:p>
        </p:txBody>
      </p:sp>
      <p:pic>
        <p:nvPicPr>
          <p:cNvPr id="3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6618" y="1420297"/>
            <a:ext cx="834866" cy="1335881"/>
          </a:xfrm>
          <a:prstGeom prst="rect">
            <a:avLst/>
          </a:prstGeom>
        </p:spPr>
      </p:pic>
      <p:sp>
        <p:nvSpPr>
          <p:cNvPr id="4" name="Text 1"/>
          <p:cNvSpPr/>
          <p:nvPr/>
        </p:nvSpPr>
        <p:spPr>
          <a:xfrm>
            <a:off x="3650456" y="1587222"/>
            <a:ext cx="2375773" cy="26086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r">
              <a:lnSpc>
                <a:spcPts val="2050"/>
              </a:lnSpc>
              <a:buNone/>
            </a:pPr>
            <a:r>
              <a:rPr lang="en-US" sz="1600" dirty="0">
                <a:solidFill>
                  <a:srgbClr val="CFD0D8"/>
                </a:solidFill>
                <a:latin typeface="Roboto Medium" pitchFamily="34" charset="0"/>
                <a:ea typeface="Roboto Medium" pitchFamily="34" charset="-122"/>
                <a:cs typeface="Roboto Medium" pitchFamily="34" charset="-120"/>
              </a:rPr>
              <a:t>NEMA 17 Stepper Motors</a:t>
            </a:r>
            <a:endParaRPr lang="en-US" sz="1600" dirty="0"/>
          </a:p>
        </p:txBody>
      </p:sp>
      <p:sp>
        <p:nvSpPr>
          <p:cNvPr id="5" name="Text 2"/>
          <p:cNvSpPr/>
          <p:nvPr/>
        </p:nvSpPr>
        <p:spPr>
          <a:xfrm>
            <a:off x="584359" y="2015014"/>
            <a:ext cx="5441871" cy="53435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r">
              <a:lnSpc>
                <a:spcPts val="2100"/>
              </a:lnSpc>
              <a:buNone/>
            </a:pPr>
            <a:r>
              <a:rPr lang="en-US" sz="1300" dirty="0">
                <a:solidFill>
                  <a:srgbClr val="CFD0D8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Precisely control the dispensing of ingredients, ensuring accurate measurement and consistency in every milkshake.</a:t>
            </a:r>
            <a:endParaRPr lang="en-US" sz="1300" dirty="0"/>
          </a:p>
        </p:txBody>
      </p:sp>
      <p:pic>
        <p:nvPicPr>
          <p:cNvPr id="6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76618" y="2756178"/>
            <a:ext cx="834866" cy="1335881"/>
          </a:xfrm>
          <a:prstGeom prst="rect">
            <a:avLst/>
          </a:prstGeom>
        </p:spPr>
      </p:pic>
      <p:sp>
        <p:nvSpPr>
          <p:cNvPr id="7" name="Text 3"/>
          <p:cNvSpPr/>
          <p:nvPr/>
        </p:nvSpPr>
        <p:spPr>
          <a:xfrm>
            <a:off x="3938945" y="2923103"/>
            <a:ext cx="2087285" cy="26086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r">
              <a:lnSpc>
                <a:spcPts val="2050"/>
              </a:lnSpc>
              <a:buNone/>
            </a:pPr>
            <a:r>
              <a:rPr lang="en-US" sz="1600" dirty="0">
                <a:solidFill>
                  <a:srgbClr val="CFD0D8"/>
                </a:solidFill>
                <a:latin typeface="Roboto Medium" pitchFamily="34" charset="0"/>
                <a:ea typeface="Roboto Medium" pitchFamily="34" charset="-122"/>
                <a:cs typeface="Roboto Medium" pitchFamily="34" charset="-120"/>
              </a:rPr>
              <a:t>DC Motors</a:t>
            </a:r>
            <a:endParaRPr lang="en-US" sz="1600" dirty="0"/>
          </a:p>
        </p:txBody>
      </p:sp>
      <p:sp>
        <p:nvSpPr>
          <p:cNvPr id="8" name="Text 4"/>
          <p:cNvSpPr/>
          <p:nvPr/>
        </p:nvSpPr>
        <p:spPr>
          <a:xfrm>
            <a:off x="584359" y="3350895"/>
            <a:ext cx="5441871" cy="53435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r">
              <a:lnSpc>
                <a:spcPts val="2100"/>
              </a:lnSpc>
              <a:buNone/>
            </a:pPr>
            <a:r>
              <a:rPr lang="en-US" sz="1300" dirty="0">
                <a:solidFill>
                  <a:srgbClr val="CFD0D8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Power the cup conveyor belt, moving cups through the production process, and operate the sealing unit for finished milkshakes.</a:t>
            </a:r>
            <a:endParaRPr lang="en-US" sz="1300" dirty="0"/>
          </a:p>
        </p:txBody>
      </p:sp>
      <p:pic>
        <p:nvPicPr>
          <p:cNvPr id="9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10781" y="1420297"/>
            <a:ext cx="3042880" cy="3042880"/>
          </a:xfrm>
          <a:prstGeom prst="rect">
            <a:avLst/>
          </a:prstGeom>
        </p:spPr>
      </p:pic>
      <p:pic>
        <p:nvPicPr>
          <p:cNvPr id="10" name="Image 3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010781" y="4650938"/>
            <a:ext cx="3042880" cy="2930485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12465269" y="7683062"/>
            <a:ext cx="2165131" cy="546538"/>
          </a:xfrm>
          <a:prstGeom prst="rect">
            <a:avLst/>
          </a:prstGeom>
          <a:solidFill>
            <a:srgbClr val="0000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793790" y="1472446"/>
            <a:ext cx="5670590" cy="70877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5550"/>
              </a:lnSpc>
              <a:buNone/>
            </a:pPr>
            <a:r>
              <a:rPr lang="en-US" sz="4450" dirty="0">
                <a:solidFill>
                  <a:srgbClr val="FFFFFF"/>
                </a:solidFill>
                <a:latin typeface="Roboto Medium" pitchFamily="34" charset="0"/>
                <a:ea typeface="Roboto Medium" pitchFamily="34" charset="-122"/>
                <a:cs typeface="Roboto Medium" pitchFamily="34" charset="-120"/>
              </a:rPr>
              <a:t>Sensors</a:t>
            </a:r>
            <a:endParaRPr lang="en-US" sz="4450" dirty="0"/>
          </a:p>
        </p:txBody>
      </p:sp>
      <p:pic>
        <p:nvPicPr>
          <p:cNvPr id="3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40424" y="2634853"/>
            <a:ext cx="3228022" cy="2032754"/>
          </a:xfrm>
          <a:prstGeom prst="rect">
            <a:avLst/>
          </a:prstGeom>
        </p:spPr>
      </p:pic>
      <p:sp>
        <p:nvSpPr>
          <p:cNvPr id="4" name="Text 1"/>
          <p:cNvSpPr/>
          <p:nvPr/>
        </p:nvSpPr>
        <p:spPr>
          <a:xfrm>
            <a:off x="3973830" y="3695343"/>
            <a:ext cx="161092" cy="453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3550"/>
              </a:lnSpc>
              <a:buNone/>
            </a:pPr>
            <a:r>
              <a:rPr lang="en-US" sz="2200" dirty="0">
                <a:solidFill>
                  <a:srgbClr val="CFD0D8"/>
                </a:solidFill>
                <a:latin typeface="Roboto Medium" pitchFamily="34" charset="0"/>
                <a:ea typeface="Roboto Medium" pitchFamily="34" charset="-122"/>
                <a:cs typeface="Roboto Medium" pitchFamily="34" charset="-120"/>
              </a:rPr>
              <a:t>1</a:t>
            </a:r>
            <a:endParaRPr lang="en-US" sz="2200" dirty="0"/>
          </a:p>
        </p:txBody>
      </p:sp>
      <p:sp>
        <p:nvSpPr>
          <p:cNvPr id="5" name="Text 2"/>
          <p:cNvSpPr/>
          <p:nvPr/>
        </p:nvSpPr>
        <p:spPr>
          <a:xfrm>
            <a:off x="5895261" y="3043118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dirty="0">
                <a:solidFill>
                  <a:srgbClr val="CFD0D8"/>
                </a:solidFill>
                <a:latin typeface="Roboto Medium" pitchFamily="34" charset="0"/>
                <a:ea typeface="Roboto Medium" pitchFamily="34" charset="-122"/>
                <a:cs typeface="Roboto Medium" pitchFamily="34" charset="-120"/>
              </a:rPr>
              <a:t>Ultrasonic Sensors</a:t>
            </a:r>
            <a:endParaRPr lang="en-US" sz="2200" dirty="0"/>
          </a:p>
        </p:txBody>
      </p:sp>
      <p:sp>
        <p:nvSpPr>
          <p:cNvPr id="6" name="Text 3"/>
          <p:cNvSpPr/>
          <p:nvPr/>
        </p:nvSpPr>
        <p:spPr>
          <a:xfrm>
            <a:off x="5895261" y="3533537"/>
            <a:ext cx="7714536" cy="7258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1750" dirty="0">
                <a:solidFill>
                  <a:srgbClr val="CFD0D8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Monitor ingredient levels in storage tanks, ensuring sufficient supply for continuous operation and preventing shortages.</a:t>
            </a:r>
            <a:endParaRPr lang="en-US" sz="1750" dirty="0"/>
          </a:p>
        </p:txBody>
      </p:sp>
      <p:sp>
        <p:nvSpPr>
          <p:cNvPr id="7" name="Shape 4"/>
          <p:cNvSpPr/>
          <p:nvPr/>
        </p:nvSpPr>
        <p:spPr>
          <a:xfrm>
            <a:off x="5725120" y="4680704"/>
            <a:ext cx="8054816" cy="15240"/>
          </a:xfrm>
          <a:prstGeom prst="roundRect">
            <a:avLst>
              <a:gd name="adj" fmla="val 625116"/>
            </a:avLst>
          </a:prstGeom>
          <a:solidFill>
            <a:srgbClr val="313E80"/>
          </a:solidFill>
          <a:ln/>
        </p:spPr>
      </p:sp>
      <p:pic>
        <p:nvPicPr>
          <p:cNvPr id="8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6294" y="4724281"/>
            <a:ext cx="6456164" cy="2032754"/>
          </a:xfrm>
          <a:prstGeom prst="rect">
            <a:avLst/>
          </a:prstGeom>
        </p:spPr>
      </p:pic>
      <p:sp>
        <p:nvSpPr>
          <p:cNvPr id="9" name="Text 5"/>
          <p:cNvSpPr/>
          <p:nvPr/>
        </p:nvSpPr>
        <p:spPr>
          <a:xfrm>
            <a:off x="3973830" y="5513903"/>
            <a:ext cx="161092" cy="453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3550"/>
              </a:lnSpc>
              <a:buNone/>
            </a:pPr>
            <a:r>
              <a:rPr lang="en-US" sz="2200" dirty="0">
                <a:solidFill>
                  <a:srgbClr val="CFD0D8"/>
                </a:solidFill>
                <a:latin typeface="Roboto Medium" pitchFamily="34" charset="0"/>
                <a:ea typeface="Roboto Medium" pitchFamily="34" charset="-122"/>
                <a:cs typeface="Roboto Medium" pitchFamily="34" charset="-120"/>
              </a:rPr>
              <a:t>2</a:t>
            </a:r>
            <a:endParaRPr lang="en-US" sz="2200" dirty="0"/>
          </a:p>
        </p:txBody>
      </p:sp>
      <p:sp>
        <p:nvSpPr>
          <p:cNvPr id="10" name="Text 6"/>
          <p:cNvSpPr/>
          <p:nvPr/>
        </p:nvSpPr>
        <p:spPr>
          <a:xfrm>
            <a:off x="7509272" y="4951095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dirty="0">
                <a:solidFill>
                  <a:srgbClr val="CFD0D8"/>
                </a:solidFill>
                <a:latin typeface="Roboto Medium" pitchFamily="34" charset="0"/>
                <a:ea typeface="Roboto Medium" pitchFamily="34" charset="-122"/>
                <a:cs typeface="Roboto Medium" pitchFamily="34" charset="-120"/>
              </a:rPr>
              <a:t>IR Sensors</a:t>
            </a:r>
            <a:endParaRPr lang="en-US" sz="2200" dirty="0"/>
          </a:p>
        </p:txBody>
      </p:sp>
      <p:sp>
        <p:nvSpPr>
          <p:cNvPr id="11" name="Text 7"/>
          <p:cNvSpPr/>
          <p:nvPr/>
        </p:nvSpPr>
        <p:spPr>
          <a:xfrm>
            <a:off x="7509272" y="5441513"/>
            <a:ext cx="6100524" cy="10887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1750" dirty="0">
                <a:solidFill>
                  <a:srgbClr val="CFD0D8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Detect cup positioning on the conveyor belt, triggering the dispensing process at the appropriate time and ensuring accurate ingredient placement.</a:t>
            </a:r>
            <a:endParaRPr lang="en-US" sz="1750" dirty="0"/>
          </a:p>
        </p:txBody>
      </p:sp>
      <p:sp>
        <p:nvSpPr>
          <p:cNvPr id="12" name="Rectangle 11"/>
          <p:cNvSpPr/>
          <p:nvPr/>
        </p:nvSpPr>
        <p:spPr>
          <a:xfrm>
            <a:off x="12465269" y="7399283"/>
            <a:ext cx="2165131" cy="830317"/>
          </a:xfrm>
          <a:prstGeom prst="rect">
            <a:avLst/>
          </a:prstGeom>
          <a:solidFill>
            <a:srgbClr val="0000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793790" y="1807012"/>
            <a:ext cx="5670590" cy="70877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5550"/>
              </a:lnSpc>
              <a:buNone/>
            </a:pPr>
            <a:r>
              <a:rPr lang="en-US" sz="4450" dirty="0">
                <a:solidFill>
                  <a:srgbClr val="FFFFFF"/>
                </a:solidFill>
                <a:latin typeface="Roboto Medium" pitchFamily="34" charset="0"/>
                <a:ea typeface="Roboto Medium" pitchFamily="34" charset="-122"/>
                <a:cs typeface="Roboto Medium" pitchFamily="34" charset="-120"/>
              </a:rPr>
              <a:t>Pumps</a:t>
            </a:r>
            <a:endParaRPr lang="en-US" sz="4450" dirty="0"/>
          </a:p>
        </p:txBody>
      </p:sp>
      <p:sp>
        <p:nvSpPr>
          <p:cNvPr id="3" name="Shape 1"/>
          <p:cNvSpPr/>
          <p:nvPr/>
        </p:nvSpPr>
        <p:spPr>
          <a:xfrm>
            <a:off x="793790" y="2969419"/>
            <a:ext cx="3260646" cy="1669852"/>
          </a:xfrm>
          <a:prstGeom prst="roundRect">
            <a:avLst>
              <a:gd name="adj" fmla="val 5705"/>
            </a:avLst>
          </a:prstGeom>
          <a:solidFill>
            <a:srgbClr val="182567"/>
          </a:solidFill>
          <a:ln w="7620">
            <a:solidFill>
              <a:srgbClr val="313E80"/>
            </a:solidFill>
            <a:prstDash val="solid"/>
          </a:ln>
        </p:spPr>
      </p:sp>
      <p:sp>
        <p:nvSpPr>
          <p:cNvPr id="4" name="Text 2"/>
          <p:cNvSpPr/>
          <p:nvPr/>
        </p:nvSpPr>
        <p:spPr>
          <a:xfrm>
            <a:off x="1028224" y="3577590"/>
            <a:ext cx="161092" cy="453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3550"/>
              </a:lnSpc>
              <a:buNone/>
            </a:pPr>
            <a:r>
              <a:rPr lang="en-US" sz="2200" dirty="0">
                <a:solidFill>
                  <a:srgbClr val="CFD0D8"/>
                </a:solidFill>
                <a:latin typeface="Roboto Medium" pitchFamily="34" charset="0"/>
                <a:ea typeface="Roboto Medium" pitchFamily="34" charset="-122"/>
                <a:cs typeface="Roboto Medium" pitchFamily="34" charset="-120"/>
              </a:rPr>
              <a:t>1</a:t>
            </a:r>
            <a:endParaRPr lang="en-US" sz="2200" dirty="0"/>
          </a:p>
        </p:txBody>
      </p:sp>
      <p:sp>
        <p:nvSpPr>
          <p:cNvPr id="5" name="Text 3"/>
          <p:cNvSpPr/>
          <p:nvPr/>
        </p:nvSpPr>
        <p:spPr>
          <a:xfrm>
            <a:off x="4281249" y="3196233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dirty="0">
                <a:solidFill>
                  <a:srgbClr val="CFD0D8"/>
                </a:solidFill>
                <a:latin typeface="Roboto Medium" pitchFamily="34" charset="0"/>
                <a:ea typeface="Roboto Medium" pitchFamily="34" charset="-122"/>
                <a:cs typeface="Roboto Medium" pitchFamily="34" charset="-120"/>
              </a:rPr>
              <a:t>Water &amp; Milk Pumps</a:t>
            </a:r>
            <a:endParaRPr lang="en-US" sz="2200" dirty="0"/>
          </a:p>
        </p:txBody>
      </p:sp>
      <p:sp>
        <p:nvSpPr>
          <p:cNvPr id="6" name="Text 4"/>
          <p:cNvSpPr/>
          <p:nvPr/>
        </p:nvSpPr>
        <p:spPr>
          <a:xfrm>
            <a:off x="4281249" y="3686651"/>
            <a:ext cx="9328547" cy="7258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1750" dirty="0">
                <a:solidFill>
                  <a:srgbClr val="CFD0D8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Transfer liquid ingredients, such as water, milk, and syrups, from storage tanks to the mixing chamber, facilitating the milkshake blending process.</a:t>
            </a:r>
            <a:endParaRPr lang="en-US" sz="1750" dirty="0"/>
          </a:p>
        </p:txBody>
      </p:sp>
      <p:sp>
        <p:nvSpPr>
          <p:cNvPr id="7" name="Shape 5"/>
          <p:cNvSpPr/>
          <p:nvPr/>
        </p:nvSpPr>
        <p:spPr>
          <a:xfrm>
            <a:off x="4167783" y="4624030"/>
            <a:ext cx="9555480" cy="15240"/>
          </a:xfrm>
          <a:prstGeom prst="roundRect">
            <a:avLst>
              <a:gd name="adj" fmla="val 625116"/>
            </a:avLst>
          </a:prstGeom>
          <a:solidFill>
            <a:srgbClr val="313E80"/>
          </a:solidFill>
          <a:ln/>
        </p:spPr>
      </p:sp>
      <p:sp>
        <p:nvSpPr>
          <p:cNvPr id="8" name="Shape 6"/>
          <p:cNvSpPr/>
          <p:nvPr/>
        </p:nvSpPr>
        <p:spPr>
          <a:xfrm>
            <a:off x="793790" y="4752618"/>
            <a:ext cx="6521410" cy="1669852"/>
          </a:xfrm>
          <a:prstGeom prst="roundRect">
            <a:avLst>
              <a:gd name="adj" fmla="val 5705"/>
            </a:avLst>
          </a:prstGeom>
          <a:solidFill>
            <a:srgbClr val="182567"/>
          </a:solidFill>
          <a:ln w="7620">
            <a:solidFill>
              <a:srgbClr val="313E80"/>
            </a:solidFill>
            <a:prstDash val="solid"/>
          </a:ln>
        </p:spPr>
      </p:sp>
      <p:sp>
        <p:nvSpPr>
          <p:cNvPr id="9" name="Text 7"/>
          <p:cNvSpPr/>
          <p:nvPr/>
        </p:nvSpPr>
        <p:spPr>
          <a:xfrm>
            <a:off x="1028224" y="5360789"/>
            <a:ext cx="161092" cy="453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3550"/>
              </a:lnSpc>
              <a:buNone/>
            </a:pPr>
            <a:r>
              <a:rPr lang="en-US" sz="2200" dirty="0">
                <a:solidFill>
                  <a:srgbClr val="CFD0D8"/>
                </a:solidFill>
                <a:latin typeface="Roboto Medium" pitchFamily="34" charset="0"/>
                <a:ea typeface="Roboto Medium" pitchFamily="34" charset="-122"/>
                <a:cs typeface="Roboto Medium" pitchFamily="34" charset="-120"/>
              </a:rPr>
              <a:t>2</a:t>
            </a:r>
            <a:endParaRPr lang="en-US" sz="2200" dirty="0"/>
          </a:p>
        </p:txBody>
      </p:sp>
      <p:sp>
        <p:nvSpPr>
          <p:cNvPr id="10" name="Text 8"/>
          <p:cNvSpPr/>
          <p:nvPr/>
        </p:nvSpPr>
        <p:spPr>
          <a:xfrm>
            <a:off x="7542014" y="4979432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dirty="0">
                <a:solidFill>
                  <a:srgbClr val="CFD0D8"/>
                </a:solidFill>
                <a:latin typeface="Roboto Medium" pitchFamily="34" charset="0"/>
                <a:ea typeface="Roboto Medium" pitchFamily="34" charset="-122"/>
                <a:cs typeface="Roboto Medium" pitchFamily="34" charset="-120"/>
              </a:rPr>
              <a:t>Cleaning Pump</a:t>
            </a:r>
            <a:endParaRPr lang="en-US" sz="2200" dirty="0"/>
          </a:p>
        </p:txBody>
      </p:sp>
      <p:sp>
        <p:nvSpPr>
          <p:cNvPr id="11" name="Text 9"/>
          <p:cNvSpPr/>
          <p:nvPr/>
        </p:nvSpPr>
        <p:spPr>
          <a:xfrm>
            <a:off x="7542014" y="5469850"/>
            <a:ext cx="6067782" cy="7258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1750" dirty="0">
                <a:solidFill>
                  <a:srgbClr val="CFD0D8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Automates the cleaning process after each production cycle, ensuring hygiene and sanitation of the system.</a:t>
            </a:r>
            <a:endParaRPr lang="en-US" sz="1750" dirty="0"/>
          </a:p>
        </p:txBody>
      </p:sp>
      <p:sp>
        <p:nvSpPr>
          <p:cNvPr id="12" name="Rectangle 11"/>
          <p:cNvSpPr/>
          <p:nvPr/>
        </p:nvSpPr>
        <p:spPr>
          <a:xfrm>
            <a:off x="12465269" y="7399283"/>
            <a:ext cx="2165131" cy="830317"/>
          </a:xfrm>
          <a:prstGeom prst="rect">
            <a:avLst/>
          </a:prstGeom>
          <a:solidFill>
            <a:srgbClr val="0000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707</Words>
  <Application>Microsoft Office PowerPoint</Application>
  <PresentationFormat>Custom</PresentationFormat>
  <Paragraphs>111</Paragraphs>
  <Slides>14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Roboto</vt:lpstr>
      <vt:lpstr>Roboto Medium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PptxGenJS Presentation</dc:title>
  <dc:subject>PptxGenJS Presentation</dc:subject>
  <dc:creator>PptxGenJS</dc:creator>
  <cp:lastModifiedBy>User</cp:lastModifiedBy>
  <cp:revision>5</cp:revision>
  <dcterms:created xsi:type="dcterms:W3CDTF">2025-02-03T16:36:00Z</dcterms:created>
  <dcterms:modified xsi:type="dcterms:W3CDTF">2025-02-03T20:35:44Z</dcterms:modified>
</cp:coreProperties>
</file>