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49"/>
  </p:notesMasterIdLst>
  <p:sldIdLst>
    <p:sldId id="256" r:id="rId2"/>
    <p:sldId id="257" r:id="rId3"/>
    <p:sldId id="259" r:id="rId4"/>
    <p:sldId id="309" r:id="rId5"/>
    <p:sldId id="258" r:id="rId6"/>
    <p:sldId id="261" r:id="rId7"/>
    <p:sldId id="291" r:id="rId8"/>
    <p:sldId id="263" r:id="rId9"/>
    <p:sldId id="265" r:id="rId10"/>
    <p:sldId id="272" r:id="rId11"/>
    <p:sldId id="274" r:id="rId12"/>
    <p:sldId id="281" r:id="rId13"/>
    <p:sldId id="273" r:id="rId14"/>
    <p:sldId id="308" r:id="rId15"/>
    <p:sldId id="355" r:id="rId16"/>
    <p:sldId id="354" r:id="rId17"/>
    <p:sldId id="334" r:id="rId18"/>
    <p:sldId id="335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20" r:id="rId28"/>
    <p:sldId id="321" r:id="rId29"/>
    <p:sldId id="294" r:id="rId30"/>
    <p:sldId id="324" r:id="rId31"/>
    <p:sldId id="323" r:id="rId32"/>
    <p:sldId id="337" r:id="rId33"/>
    <p:sldId id="339" r:id="rId34"/>
    <p:sldId id="330" r:id="rId35"/>
    <p:sldId id="331" r:id="rId36"/>
    <p:sldId id="332" r:id="rId37"/>
    <p:sldId id="338" r:id="rId38"/>
    <p:sldId id="343" r:id="rId39"/>
    <p:sldId id="342" r:id="rId40"/>
    <p:sldId id="351" r:id="rId41"/>
    <p:sldId id="352" r:id="rId42"/>
    <p:sldId id="344" r:id="rId43"/>
    <p:sldId id="347" r:id="rId44"/>
    <p:sldId id="348" r:id="rId45"/>
    <p:sldId id="322" r:id="rId46"/>
    <p:sldId id="307" r:id="rId47"/>
    <p:sldId id="280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E1847"/>
    <a:srgbClr val="461961"/>
    <a:srgbClr val="1C0773"/>
    <a:srgbClr val="0F0B55"/>
    <a:srgbClr val="233B0B"/>
    <a:srgbClr val="CA391C"/>
    <a:srgbClr val="D13015"/>
    <a:srgbClr val="AB2711"/>
    <a:srgbClr val="E93F23"/>
    <a:srgbClr val="48041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نمط فاتح 2 - تميي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13" autoAdjust="0"/>
    <p:restoredTop sz="94624" autoAdjust="0"/>
  </p:normalViewPr>
  <p:slideViewPr>
    <p:cSldViewPr>
      <p:cViewPr>
        <p:scale>
          <a:sx n="80" d="100"/>
          <a:sy n="80" d="100"/>
        </p:scale>
        <p:origin x="-1194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ng\Desktop\almasry\IDF%20-%20Nablus\IDF%20-%20Nablus.xlsx" TargetMode="External"/><Relationship Id="rId1" Type="http://schemas.openxmlformats.org/officeDocument/2006/relationships/image" Target="../media/image107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roundedCorners val="1"/>
  <c:chart>
    <c:plotArea>
      <c:layout>
        <c:manualLayout>
          <c:layoutTarget val="inner"/>
          <c:xMode val="edge"/>
          <c:yMode val="edge"/>
          <c:x val="5.7199464502747058E-2"/>
          <c:y val="5.5347960145758775E-2"/>
          <c:w val="0.75788088964094491"/>
          <c:h val="0.8557171979716125"/>
        </c:manualLayout>
      </c:layout>
      <c:scatterChart>
        <c:scatterStyle val="smoothMarker"/>
        <c:ser>
          <c:idx val="0"/>
          <c:order val="0"/>
          <c:tx>
            <c:strRef>
              <c:f>Sheet1!$J$36</c:f>
              <c:strCache>
                <c:ptCount val="1"/>
                <c:pt idx="0">
                  <c:v>2 Year (mm/h)</c:v>
                </c:pt>
              </c:strCache>
            </c:strRef>
          </c:tx>
          <c:marker>
            <c:symbol val="none"/>
          </c:marker>
          <c:xVal>
            <c:numRef>
              <c:f>Sheet1!$I$37:$I$45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Sheet1!$J$37:$J$45</c:f>
              <c:numCache>
                <c:formatCode>General</c:formatCode>
                <c:ptCount val="9"/>
                <c:pt idx="0">
                  <c:v>35.01</c:v>
                </c:pt>
                <c:pt idx="1">
                  <c:v>24.67</c:v>
                </c:pt>
                <c:pt idx="2">
                  <c:v>19.86</c:v>
                </c:pt>
                <c:pt idx="3">
                  <c:v>16.68</c:v>
                </c:pt>
                <c:pt idx="4">
                  <c:v>14.6</c:v>
                </c:pt>
                <c:pt idx="5">
                  <c:v>13.34</c:v>
                </c:pt>
                <c:pt idx="6">
                  <c:v>9.34</c:v>
                </c:pt>
                <c:pt idx="7">
                  <c:v>7.6099999999999985</c:v>
                </c:pt>
                <c:pt idx="8">
                  <c:v>6.6199999999999966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Sheet1!$K$36</c:f>
              <c:strCache>
                <c:ptCount val="1"/>
                <c:pt idx="0">
                  <c:v>5 Year (mm/h)</c:v>
                </c:pt>
              </c:strCache>
            </c:strRef>
          </c:tx>
          <c:marker>
            <c:symbol val="none"/>
          </c:marker>
          <c:xVal>
            <c:numRef>
              <c:f>Sheet1!$I$37:$I$45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Sheet1!$K$37:$K$45</c:f>
              <c:numCache>
                <c:formatCode>General</c:formatCode>
                <c:ptCount val="9"/>
                <c:pt idx="0">
                  <c:v>42.53</c:v>
                </c:pt>
                <c:pt idx="1">
                  <c:v>33.190000000000012</c:v>
                </c:pt>
                <c:pt idx="2">
                  <c:v>26.75</c:v>
                </c:pt>
                <c:pt idx="3">
                  <c:v>21.95</c:v>
                </c:pt>
                <c:pt idx="4">
                  <c:v>19.130000000000031</c:v>
                </c:pt>
                <c:pt idx="5">
                  <c:v>17.14</c:v>
                </c:pt>
                <c:pt idx="6">
                  <c:v>11.6</c:v>
                </c:pt>
                <c:pt idx="7">
                  <c:v>9.34</c:v>
                </c:pt>
                <c:pt idx="8">
                  <c:v>8.25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Sheet1!$L$36</c:f>
              <c:strCache>
                <c:ptCount val="1"/>
                <c:pt idx="0">
                  <c:v>10 Year (mm/h)</c:v>
                </c:pt>
              </c:strCache>
            </c:strRef>
          </c:tx>
          <c:marker>
            <c:symbol val="none"/>
          </c:marker>
          <c:xVal>
            <c:numRef>
              <c:f>Sheet1!$I$37:$I$45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Sheet1!$L$37:$L$45</c:f>
              <c:numCache>
                <c:formatCode>General</c:formatCode>
                <c:ptCount val="9"/>
                <c:pt idx="0">
                  <c:v>46.71</c:v>
                </c:pt>
                <c:pt idx="1">
                  <c:v>38.54</c:v>
                </c:pt>
                <c:pt idx="2">
                  <c:v>31.47</c:v>
                </c:pt>
                <c:pt idx="3">
                  <c:v>25.57</c:v>
                </c:pt>
                <c:pt idx="4">
                  <c:v>22.310000000000031</c:v>
                </c:pt>
                <c:pt idx="5">
                  <c:v>19.86</c:v>
                </c:pt>
                <c:pt idx="6">
                  <c:v>13.239999999999998</c:v>
                </c:pt>
                <c:pt idx="7">
                  <c:v>10.61</c:v>
                </c:pt>
                <c:pt idx="8">
                  <c:v>9.34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Sheet1!$M$36</c:f>
              <c:strCache>
                <c:ptCount val="1"/>
                <c:pt idx="0">
                  <c:v>20 Year (mm/h)</c:v>
                </c:pt>
              </c:strCache>
            </c:strRef>
          </c:tx>
          <c:marker>
            <c:symbol val="none"/>
          </c:marker>
          <c:xVal>
            <c:numRef>
              <c:f>Sheet1!$I$37:$I$45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Sheet1!$M$37:$M$45</c:f>
              <c:numCache>
                <c:formatCode>General</c:formatCode>
                <c:ptCount val="9"/>
                <c:pt idx="0">
                  <c:v>49.339999999999996</c:v>
                </c:pt>
                <c:pt idx="1">
                  <c:v>42.720000000000013</c:v>
                </c:pt>
                <c:pt idx="2">
                  <c:v>35.01</c:v>
                </c:pt>
                <c:pt idx="3">
                  <c:v>28.39</c:v>
                </c:pt>
                <c:pt idx="4">
                  <c:v>24.67</c:v>
                </c:pt>
                <c:pt idx="5">
                  <c:v>21.95</c:v>
                </c:pt>
                <c:pt idx="6">
                  <c:v>14.42</c:v>
                </c:pt>
                <c:pt idx="7">
                  <c:v>11.51</c:v>
                </c:pt>
                <c:pt idx="8">
                  <c:v>10.239999999999998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Sheet1!$N$36</c:f>
              <c:strCache>
                <c:ptCount val="1"/>
                <c:pt idx="0">
                  <c:v>100 Year (mm/h)</c:v>
                </c:pt>
              </c:strCache>
            </c:strRef>
          </c:tx>
          <c:marker>
            <c:symbol val="none"/>
          </c:marker>
          <c:xVal>
            <c:numRef>
              <c:f>Sheet1!$I$37:$I$45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Sheet1!$N$37:$N$45</c:f>
              <c:numCache>
                <c:formatCode>General</c:formatCode>
                <c:ptCount val="9"/>
                <c:pt idx="0">
                  <c:v>55.41</c:v>
                </c:pt>
                <c:pt idx="1">
                  <c:v>53.78</c:v>
                </c:pt>
                <c:pt idx="2">
                  <c:v>44.349999999999994</c:v>
                </c:pt>
                <c:pt idx="3">
                  <c:v>34.82</c:v>
                </c:pt>
                <c:pt idx="4">
                  <c:v>31.12</c:v>
                </c:pt>
                <c:pt idx="5">
                  <c:v>27.39</c:v>
                </c:pt>
                <c:pt idx="6">
                  <c:v>17.779999999999987</c:v>
                </c:pt>
                <c:pt idx="7">
                  <c:v>13.98</c:v>
                </c:pt>
                <c:pt idx="8">
                  <c:v>12.51</c:v>
                </c:pt>
              </c:numCache>
            </c:numRef>
          </c:yVal>
          <c:smooth val="1"/>
        </c:ser>
        <c:axId val="90436352"/>
        <c:axId val="90437888"/>
      </c:scatterChart>
      <c:valAx>
        <c:axId val="90436352"/>
        <c:scaling>
          <c:orientation val="minMax"/>
          <c:max val="250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 sz="1400" baseline="0"/>
            </a:pPr>
            <a:endParaRPr lang="ar-SA"/>
          </a:p>
        </c:txPr>
        <c:crossAx val="90437888"/>
        <c:crosses val="autoZero"/>
        <c:crossBetween val="midCat"/>
      </c:valAx>
      <c:valAx>
        <c:axId val="90437888"/>
        <c:scaling>
          <c:orientation val="minMax"/>
        </c:scaling>
        <c:axPos val="l"/>
        <c:majorGridlines/>
        <c:numFmt formatCode="General" sourceLinked="0"/>
        <c:majorTickMark val="in"/>
        <c:minorTickMark val="out"/>
        <c:tickLblPos val="nextTo"/>
        <c:spPr>
          <a:ln w="9525" cap="flat"/>
        </c:spPr>
        <c:txPr>
          <a:bodyPr/>
          <a:lstStyle/>
          <a:p>
            <a:pPr>
              <a:defRPr lang="en-US" sz="1400" b="0" i="0" baseline="0"/>
            </a:pPr>
            <a:endParaRPr lang="ar-SA"/>
          </a:p>
        </c:txPr>
        <c:crossAx val="904363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089245714515279"/>
          <c:y val="0.33436408616285002"/>
          <c:w val="0.17833320749135886"/>
          <c:h val="0.28894408160345125"/>
        </c:manualLayout>
      </c:layout>
      <c:txPr>
        <a:bodyPr/>
        <a:lstStyle/>
        <a:p>
          <a:pPr>
            <a:defRPr lang="en-US"/>
          </a:pPr>
          <a:endParaRPr lang="ar-SA"/>
        </a:p>
      </c:txPr>
    </c:legend>
    <c:plotVisOnly val="1"/>
  </c:chart>
  <c:spPr>
    <a:blipFill>
      <a:blip xmlns:r="http://schemas.openxmlformats.org/officeDocument/2006/relationships" r:embed="rId1"/>
      <a:tile tx="0" ty="0" sx="100000" sy="100000" flip="none" algn="tl"/>
    </a:blipFill>
    <a:ln cap="rnd" cmpd="sng"/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772B2-F6A9-44D7-BC13-8B913ED0CE25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CEEDFCE-B1A5-411D-822A-51E98395CA4B}">
      <dgm:prSet phldrT="[نص]" custT="1"/>
      <dgm:spPr/>
      <dgm:t>
        <a:bodyPr/>
        <a:lstStyle/>
        <a:p>
          <a:pPr rtl="1"/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C9C88CAB-9646-4FBC-8025-4C31FAC36F58}" type="sibTrans" cxnId="{5FC9A3F0-EB70-4452-A271-6B0E5EE0FB73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47CFCF25-39CB-4F48-812E-57D76AC6851D}" type="parTrans" cxnId="{5FC9A3F0-EB70-4452-A271-6B0E5EE0FB73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C9D664DB-A565-4D7F-B3B9-5C7DE6CA6195}">
      <dgm:prSet/>
      <dgm:spPr/>
      <dgm:t>
        <a:bodyPr/>
        <a:lstStyle/>
        <a:p>
          <a:endParaRPr lang="en-US" dirty="0"/>
        </a:p>
      </dgm:t>
    </dgm:pt>
    <dgm:pt modelId="{E3E12B83-A43D-46E5-A6F3-EB530D6C074E}" type="parTrans" cxnId="{0829EBE7-F4F4-45BD-99A2-EB9B97B2A8D6}">
      <dgm:prSet/>
      <dgm:spPr/>
      <dgm:t>
        <a:bodyPr/>
        <a:lstStyle/>
        <a:p>
          <a:endParaRPr lang="en-US"/>
        </a:p>
      </dgm:t>
    </dgm:pt>
    <dgm:pt modelId="{0247623B-F29A-499E-BAF9-E819B87BFCEE}" type="sibTrans" cxnId="{0829EBE7-F4F4-45BD-99A2-EB9B97B2A8D6}">
      <dgm:prSet/>
      <dgm:spPr/>
      <dgm:t>
        <a:bodyPr/>
        <a:lstStyle/>
        <a:p>
          <a:endParaRPr lang="en-US"/>
        </a:p>
      </dgm:t>
    </dgm:pt>
    <dgm:pt modelId="{0653AABC-5F54-4662-BB49-677AC0843CF4}">
      <dgm:prSet custT="1"/>
      <dgm:spPr/>
      <dgm:t>
        <a:bodyPr/>
        <a:lstStyle/>
        <a:p>
          <a:pPr rtl="1"/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BA699102-7C7D-4FF5-84BF-64FC740AF525}" type="sibTrans" cxnId="{BCAF1DA8-E013-4FE5-B38D-DBEBCB6B7CA4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01B40769-7028-4588-9F1E-3D653E159440}" type="parTrans" cxnId="{BCAF1DA8-E013-4FE5-B38D-DBEBCB6B7CA4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A3F57BEA-6193-4399-8756-1B83CA4FFB88}" type="pres">
      <dgm:prSet presAssocID="{26C772B2-F6A9-44D7-BC13-8B913ED0CE25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6D9D29-44D6-4A27-B903-B6707EC03069}" type="pres">
      <dgm:prSet presAssocID="{26C772B2-F6A9-44D7-BC13-8B913ED0CE25}" presName="arrow" presStyleLbl="bgShp" presStyleIdx="0" presStyleCnt="1" custLinFactNeighborX="-4706" custLinFactNeighborY="-14941"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4AB443A4-D5D8-4710-81C4-67182F8A1FD6}" type="pres">
      <dgm:prSet presAssocID="{26C772B2-F6A9-44D7-BC13-8B913ED0CE25}" presName="arrowDiagram3" presStyleCnt="0"/>
      <dgm:spPr/>
    </dgm:pt>
    <dgm:pt modelId="{2496A662-D2CF-4D13-BBEE-0EE97C1C88A7}" type="pres">
      <dgm:prSet presAssocID="{6CEEDFCE-B1A5-411D-822A-51E98395CA4B}" presName="bullet3a" presStyleLbl="node1" presStyleIdx="0" presStyleCnt="3" custLinFactX="1531448" custLinFactY="8407" custLinFactNeighborX="1600000" custLinFactNeighborY="100000"/>
      <dgm:spPr/>
    </dgm:pt>
    <dgm:pt modelId="{1E48DBC4-CE77-4BD1-A8E4-43DCC2238BA7}" type="pres">
      <dgm:prSet presAssocID="{6CEEDFCE-B1A5-411D-822A-51E98395CA4B}" presName="textBox3a" presStyleLbl="revTx" presStyleIdx="0" presStyleCnt="3" custLinFactNeighborX="505" custLinFactNeighborY="-176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F1655-3F2F-4106-BD5B-28F0DB3E6E80}" type="pres">
      <dgm:prSet presAssocID="{0653AABC-5F54-4662-BB49-677AC0843CF4}" presName="bullet3b" presStyleLbl="node1" presStyleIdx="1" presStyleCnt="3" custLinFactX="600000" custLinFactY="200000" custLinFactNeighborX="618962" custLinFactNeighborY="296500"/>
      <dgm:spPr/>
    </dgm:pt>
    <dgm:pt modelId="{0EF945BF-234D-439E-BDD7-344B5F8ABF18}" type="pres">
      <dgm:prSet presAssocID="{0653AABC-5F54-4662-BB49-677AC0843CF4}" presName="textBox3b" presStyleLbl="revTx" presStyleIdx="1" presStyleCnt="3" custLinFactNeighborX="-1471" custLinFactNeighborY="28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0C28F4-DADC-4A76-A850-1966346866C3}" type="pres">
      <dgm:prSet presAssocID="{C9D664DB-A565-4D7F-B3B9-5C7DE6CA6195}" presName="bullet3c" presStyleLbl="node1" presStyleIdx="2" presStyleCnt="3" custLinFactY="-33538" custLinFactNeighborX="-50000" custLinFactNeighborY="-100000"/>
      <dgm:spPr/>
      <dgm:t>
        <a:bodyPr/>
        <a:lstStyle/>
        <a:p>
          <a:endParaRPr lang="en-US"/>
        </a:p>
      </dgm:t>
    </dgm:pt>
    <dgm:pt modelId="{E79F30E2-C108-433A-90D8-D61AE2410C02}" type="pres">
      <dgm:prSet presAssocID="{C9D664DB-A565-4D7F-B3B9-5C7DE6CA6195}" presName="textBox3c" presStyleLbl="revTx" presStyleIdx="2" presStyleCnt="3" custLinFactNeighborX="12132" custLinFactNeighborY="2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29EBE7-F4F4-45BD-99A2-EB9B97B2A8D6}" srcId="{26C772B2-F6A9-44D7-BC13-8B913ED0CE25}" destId="{C9D664DB-A565-4D7F-B3B9-5C7DE6CA6195}" srcOrd="2" destOrd="0" parTransId="{E3E12B83-A43D-46E5-A6F3-EB530D6C074E}" sibTransId="{0247623B-F29A-499E-BAF9-E819B87BFCEE}"/>
    <dgm:cxn modelId="{6AF4378B-6EAE-403D-B4C8-A60EAA069F46}" type="presOf" srcId="{0653AABC-5F54-4662-BB49-677AC0843CF4}" destId="{0EF945BF-234D-439E-BDD7-344B5F8ABF18}" srcOrd="0" destOrd="0" presId="urn:microsoft.com/office/officeart/2005/8/layout/arrow2"/>
    <dgm:cxn modelId="{F9AD2DD6-62D0-406C-BB19-2FC17C59C371}" type="presOf" srcId="{26C772B2-F6A9-44D7-BC13-8B913ED0CE25}" destId="{A3F57BEA-6193-4399-8756-1B83CA4FFB88}" srcOrd="0" destOrd="0" presId="urn:microsoft.com/office/officeart/2005/8/layout/arrow2"/>
    <dgm:cxn modelId="{BCAF1DA8-E013-4FE5-B38D-DBEBCB6B7CA4}" srcId="{26C772B2-F6A9-44D7-BC13-8B913ED0CE25}" destId="{0653AABC-5F54-4662-BB49-677AC0843CF4}" srcOrd="1" destOrd="0" parTransId="{01B40769-7028-4588-9F1E-3D653E159440}" sibTransId="{BA699102-7C7D-4FF5-84BF-64FC740AF525}"/>
    <dgm:cxn modelId="{C63B1147-85C8-42B0-BBE0-E07D2B3CEB59}" type="presOf" srcId="{C9D664DB-A565-4D7F-B3B9-5C7DE6CA6195}" destId="{E79F30E2-C108-433A-90D8-D61AE2410C02}" srcOrd="0" destOrd="0" presId="urn:microsoft.com/office/officeart/2005/8/layout/arrow2"/>
    <dgm:cxn modelId="{5FC9A3F0-EB70-4452-A271-6B0E5EE0FB73}" srcId="{26C772B2-F6A9-44D7-BC13-8B913ED0CE25}" destId="{6CEEDFCE-B1A5-411D-822A-51E98395CA4B}" srcOrd="0" destOrd="0" parTransId="{47CFCF25-39CB-4F48-812E-57D76AC6851D}" sibTransId="{C9C88CAB-9646-4FBC-8025-4C31FAC36F58}"/>
    <dgm:cxn modelId="{2B48E593-7EDE-4569-9950-9A8E1555FF34}" type="presOf" srcId="{6CEEDFCE-B1A5-411D-822A-51E98395CA4B}" destId="{1E48DBC4-CE77-4BD1-A8E4-43DCC2238BA7}" srcOrd="0" destOrd="0" presId="urn:microsoft.com/office/officeart/2005/8/layout/arrow2"/>
    <dgm:cxn modelId="{F05DAE48-FD7D-423A-A884-662D0F4704A8}" type="presParOf" srcId="{A3F57BEA-6193-4399-8756-1B83CA4FFB88}" destId="{DF6D9D29-44D6-4A27-B903-B6707EC03069}" srcOrd="0" destOrd="0" presId="urn:microsoft.com/office/officeart/2005/8/layout/arrow2"/>
    <dgm:cxn modelId="{3B52A60B-08C7-4613-B309-103C49476835}" type="presParOf" srcId="{A3F57BEA-6193-4399-8756-1B83CA4FFB88}" destId="{4AB443A4-D5D8-4710-81C4-67182F8A1FD6}" srcOrd="1" destOrd="0" presId="urn:microsoft.com/office/officeart/2005/8/layout/arrow2"/>
    <dgm:cxn modelId="{84B2E7A4-39D0-483C-B813-65D805FDFEF6}" type="presParOf" srcId="{4AB443A4-D5D8-4710-81C4-67182F8A1FD6}" destId="{2496A662-D2CF-4D13-BBEE-0EE97C1C88A7}" srcOrd="0" destOrd="0" presId="urn:microsoft.com/office/officeart/2005/8/layout/arrow2"/>
    <dgm:cxn modelId="{5F6ECFB7-1AB3-474E-BB92-27B355F512D8}" type="presParOf" srcId="{4AB443A4-D5D8-4710-81C4-67182F8A1FD6}" destId="{1E48DBC4-CE77-4BD1-A8E4-43DCC2238BA7}" srcOrd="1" destOrd="0" presId="urn:microsoft.com/office/officeart/2005/8/layout/arrow2"/>
    <dgm:cxn modelId="{1B804397-8751-4C5F-B949-B8DB8251C6BC}" type="presParOf" srcId="{4AB443A4-D5D8-4710-81C4-67182F8A1FD6}" destId="{949F1655-3F2F-4106-BD5B-28F0DB3E6E80}" srcOrd="2" destOrd="0" presId="urn:microsoft.com/office/officeart/2005/8/layout/arrow2"/>
    <dgm:cxn modelId="{55F4F08E-06CC-4290-A307-7C2A04534F83}" type="presParOf" srcId="{4AB443A4-D5D8-4710-81C4-67182F8A1FD6}" destId="{0EF945BF-234D-439E-BDD7-344B5F8ABF18}" srcOrd="3" destOrd="0" presId="urn:microsoft.com/office/officeart/2005/8/layout/arrow2"/>
    <dgm:cxn modelId="{17189698-D424-41E0-A823-3A732C77D161}" type="presParOf" srcId="{4AB443A4-D5D8-4710-81C4-67182F8A1FD6}" destId="{2E0C28F4-DADC-4A76-A850-1966346866C3}" srcOrd="4" destOrd="0" presId="urn:microsoft.com/office/officeart/2005/8/layout/arrow2"/>
    <dgm:cxn modelId="{6A71FD9B-405E-42AC-A387-10B7C810D501}" type="presParOf" srcId="{4AB443A4-D5D8-4710-81C4-67182F8A1FD6}" destId="{E79F30E2-C108-433A-90D8-D61AE2410C0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B2A02-B082-4C0D-BEA1-630FB39F644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1A7CD9-DBDD-4645-9F11-B20458CB843B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Study area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F505413D-78FB-432D-B7CD-5BBA0E097238}" type="parTrans" cxnId="{D1129E9E-7A6D-4F8E-B418-43EB6B64934B}">
      <dgm:prSet/>
      <dgm:spPr/>
      <dgm:t>
        <a:bodyPr/>
        <a:lstStyle/>
        <a:p>
          <a:endParaRPr lang="en-US"/>
        </a:p>
      </dgm:t>
    </dgm:pt>
    <dgm:pt modelId="{5EDFB03D-F276-4F4B-B8DE-2F9C60179AA2}" type="sibTrans" cxnId="{D1129E9E-7A6D-4F8E-B418-43EB6B64934B}">
      <dgm:prSet/>
      <dgm:spPr/>
      <dgm:t>
        <a:bodyPr/>
        <a:lstStyle/>
        <a:p>
          <a:endParaRPr lang="en-US"/>
        </a:p>
      </dgm:t>
    </dgm:pt>
    <dgm:pt modelId="{EE598CF4-F5AA-455D-B0E6-14DA3D91C79E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Contribution area 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80BAB2D3-1B41-4A8C-8ABD-F14BE506A7F8}" type="parTrans" cxnId="{90343584-CF7F-4D3F-868F-35C5866B36C9}">
      <dgm:prSet/>
      <dgm:spPr/>
      <dgm:t>
        <a:bodyPr/>
        <a:lstStyle/>
        <a:p>
          <a:endParaRPr lang="en-US"/>
        </a:p>
      </dgm:t>
    </dgm:pt>
    <dgm:pt modelId="{AA2F7741-FBC6-48BA-A6CC-F8D6A2CF5AE0}" type="sibTrans" cxnId="{90343584-CF7F-4D3F-868F-35C5866B36C9}">
      <dgm:prSet/>
      <dgm:spPr/>
      <dgm:t>
        <a:bodyPr/>
        <a:lstStyle/>
        <a:p>
          <a:endParaRPr lang="en-US"/>
        </a:p>
      </dgm:t>
    </dgm:pt>
    <dgm:pt modelId="{6B1C1A09-4069-4ACB-8403-46E44CE2C3F5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Residential 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470004C2-E2AB-46F8-9253-C1D63B140318}" type="parTrans" cxnId="{B70608F9-B55E-452C-AA1B-1F4035792308}">
      <dgm:prSet/>
      <dgm:spPr/>
      <dgm:t>
        <a:bodyPr/>
        <a:lstStyle/>
        <a:p>
          <a:endParaRPr lang="en-US"/>
        </a:p>
      </dgm:t>
    </dgm:pt>
    <dgm:pt modelId="{B319E1EE-FE81-436E-B038-C4C7F7327F6D}" type="sibTrans" cxnId="{B70608F9-B55E-452C-AA1B-1F4035792308}">
      <dgm:prSet/>
      <dgm:spPr/>
      <dgm:t>
        <a:bodyPr/>
        <a:lstStyle/>
        <a:p>
          <a:endParaRPr lang="en-US"/>
        </a:p>
      </dgm:t>
    </dgm:pt>
    <dgm:pt modelId="{425B5BBB-2F9D-4A6A-B8B9-806D018CC941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Rocky area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01E54D5D-8A7F-421D-ACF3-7BF863FC65DF}" type="parTrans" cxnId="{517CDBCA-BE49-4E2B-BD6A-AC11D8A5E365}">
      <dgm:prSet/>
      <dgm:spPr/>
      <dgm:t>
        <a:bodyPr/>
        <a:lstStyle/>
        <a:p>
          <a:endParaRPr lang="en-US"/>
        </a:p>
      </dgm:t>
    </dgm:pt>
    <dgm:pt modelId="{41BB7E56-5B68-465F-8305-3179F5809066}" type="sibTrans" cxnId="{517CDBCA-BE49-4E2B-BD6A-AC11D8A5E365}">
      <dgm:prSet/>
      <dgm:spPr/>
      <dgm:t>
        <a:bodyPr/>
        <a:lstStyle/>
        <a:p>
          <a:endParaRPr lang="en-US"/>
        </a:p>
      </dgm:t>
    </dgm:pt>
    <dgm:pt modelId="{81927A7A-65B4-4D80-97FD-F4B13C6AE472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Streets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1A3FE0F2-4ED5-4AC4-B9B9-8E547E9AC5C0}" type="parTrans" cxnId="{06BCF686-E88E-4471-9F9C-BCC758325663}">
      <dgm:prSet/>
      <dgm:spPr/>
      <dgm:t>
        <a:bodyPr/>
        <a:lstStyle/>
        <a:p>
          <a:endParaRPr lang="en-US"/>
        </a:p>
      </dgm:t>
    </dgm:pt>
    <dgm:pt modelId="{358A578F-F7BA-4F50-9A6E-C06279A4982E}" type="sibTrans" cxnId="{06BCF686-E88E-4471-9F9C-BCC758325663}">
      <dgm:prSet/>
      <dgm:spPr/>
      <dgm:t>
        <a:bodyPr/>
        <a:lstStyle/>
        <a:p>
          <a:endParaRPr lang="en-US"/>
        </a:p>
      </dgm:t>
    </dgm:pt>
    <dgm:pt modelId="{132B57ED-25E1-430E-8F61-EB375E2F8516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Paved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3FAAC3E0-ADDA-4E99-A270-5A4890DD50A3}" type="parTrans" cxnId="{9BBF86FE-BD4A-4534-B9AC-E009BD1191EC}">
      <dgm:prSet/>
      <dgm:spPr/>
      <dgm:t>
        <a:bodyPr/>
        <a:lstStyle/>
        <a:p>
          <a:endParaRPr lang="en-US"/>
        </a:p>
      </dgm:t>
    </dgm:pt>
    <dgm:pt modelId="{E2183DB2-5D72-4CCE-B3AB-6B09EABCA401}" type="sibTrans" cxnId="{9BBF86FE-BD4A-4534-B9AC-E009BD1191EC}">
      <dgm:prSet/>
      <dgm:spPr/>
      <dgm:t>
        <a:bodyPr/>
        <a:lstStyle/>
        <a:p>
          <a:endParaRPr lang="en-US"/>
        </a:p>
      </dgm:t>
    </dgm:pt>
    <dgm:pt modelId="{9C09F969-B608-43EF-8930-37492A586CA0}" type="pres">
      <dgm:prSet presAssocID="{D85B2A02-B082-4C0D-BEA1-630FB39F644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8123EFC-B3E5-4D19-8D94-D18A69493DA2}" type="pres">
      <dgm:prSet presAssocID="{071A7CD9-DBDD-4645-9F11-B20458CB843B}" presName="hierRoot1" presStyleCnt="0"/>
      <dgm:spPr/>
    </dgm:pt>
    <dgm:pt modelId="{B8BF016F-2091-4A6C-95B9-33DCE0101CF7}" type="pres">
      <dgm:prSet presAssocID="{071A7CD9-DBDD-4645-9F11-B20458CB843B}" presName="composite" presStyleCnt="0"/>
      <dgm:spPr/>
    </dgm:pt>
    <dgm:pt modelId="{3691FE95-091E-445C-89E0-ADB47BA113C9}" type="pres">
      <dgm:prSet presAssocID="{071A7CD9-DBDD-4645-9F11-B20458CB843B}" presName="background" presStyleLbl="node0" presStyleIdx="0" presStyleCnt="1"/>
      <dgm:spPr/>
    </dgm:pt>
    <dgm:pt modelId="{960A6592-93E2-484B-A7BA-6F69CA36321F}" type="pres">
      <dgm:prSet presAssocID="{071A7CD9-DBDD-4645-9F11-B20458CB843B}" presName="text" presStyleLbl="fgAcc0" presStyleIdx="0" presStyleCnt="1" custScaleX="132438" custLinFactNeighborX="1509" custLinFactNeighborY="-11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3D5272-617E-4551-9188-F2AADB121652}" type="pres">
      <dgm:prSet presAssocID="{071A7CD9-DBDD-4645-9F11-B20458CB843B}" presName="hierChild2" presStyleCnt="0"/>
      <dgm:spPr/>
    </dgm:pt>
    <dgm:pt modelId="{982F4816-7F39-462A-9B05-FE8579123B21}" type="pres">
      <dgm:prSet presAssocID="{80BAB2D3-1B41-4A8C-8ABD-F14BE506A7F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661D2FB-B7B8-4E23-939F-FD89B7A80DA4}" type="pres">
      <dgm:prSet presAssocID="{EE598CF4-F5AA-455D-B0E6-14DA3D91C79E}" presName="hierRoot2" presStyleCnt="0"/>
      <dgm:spPr/>
    </dgm:pt>
    <dgm:pt modelId="{29D6CB4A-6572-477C-895F-E70D6E1F680B}" type="pres">
      <dgm:prSet presAssocID="{EE598CF4-F5AA-455D-B0E6-14DA3D91C79E}" presName="composite2" presStyleCnt="0"/>
      <dgm:spPr/>
    </dgm:pt>
    <dgm:pt modelId="{712BE15D-74CA-4D1B-AC36-1677A199F579}" type="pres">
      <dgm:prSet presAssocID="{EE598CF4-F5AA-455D-B0E6-14DA3D91C79E}" presName="background2" presStyleLbl="node2" presStyleIdx="0" presStyleCnt="2"/>
      <dgm:spPr/>
    </dgm:pt>
    <dgm:pt modelId="{A071CA77-D5E6-4661-83B8-56656AA25BBE}" type="pres">
      <dgm:prSet presAssocID="{EE598CF4-F5AA-455D-B0E6-14DA3D91C79E}" presName="text2" presStyleLbl="fgAcc2" presStyleIdx="0" presStyleCnt="2" custScaleX="1259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6966A4-235F-4461-A4BB-9694D2CDA46B}" type="pres">
      <dgm:prSet presAssocID="{EE598CF4-F5AA-455D-B0E6-14DA3D91C79E}" presName="hierChild3" presStyleCnt="0"/>
      <dgm:spPr/>
    </dgm:pt>
    <dgm:pt modelId="{96E36A41-ABC5-4124-80FA-021666AB1091}" type="pres">
      <dgm:prSet presAssocID="{470004C2-E2AB-46F8-9253-C1D63B140318}" presName="Name17" presStyleLbl="parChTrans1D3" presStyleIdx="0" presStyleCnt="3"/>
      <dgm:spPr/>
      <dgm:t>
        <a:bodyPr/>
        <a:lstStyle/>
        <a:p>
          <a:endParaRPr lang="en-US"/>
        </a:p>
      </dgm:t>
    </dgm:pt>
    <dgm:pt modelId="{539AEF3A-C38D-4E5C-8294-416F2524BCA9}" type="pres">
      <dgm:prSet presAssocID="{6B1C1A09-4069-4ACB-8403-46E44CE2C3F5}" presName="hierRoot3" presStyleCnt="0"/>
      <dgm:spPr/>
    </dgm:pt>
    <dgm:pt modelId="{985904D4-9745-4896-B81D-2D01CE8B857C}" type="pres">
      <dgm:prSet presAssocID="{6B1C1A09-4069-4ACB-8403-46E44CE2C3F5}" presName="composite3" presStyleCnt="0"/>
      <dgm:spPr/>
    </dgm:pt>
    <dgm:pt modelId="{6B114ED2-B6B0-4939-9861-5ABEDEBA357F}" type="pres">
      <dgm:prSet presAssocID="{6B1C1A09-4069-4ACB-8403-46E44CE2C3F5}" presName="background3" presStyleLbl="node3" presStyleIdx="0" presStyleCnt="3"/>
      <dgm:spPr/>
    </dgm:pt>
    <dgm:pt modelId="{25232B42-19BF-4167-841B-F39B7D12F067}" type="pres">
      <dgm:prSet presAssocID="{6B1C1A09-4069-4ACB-8403-46E44CE2C3F5}" presName="text3" presStyleLbl="fgAcc3" presStyleIdx="0" presStyleCnt="3" custScaleX="1196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DD9C36-F7E7-4787-964B-7BEA0774C101}" type="pres">
      <dgm:prSet presAssocID="{6B1C1A09-4069-4ACB-8403-46E44CE2C3F5}" presName="hierChild4" presStyleCnt="0"/>
      <dgm:spPr/>
    </dgm:pt>
    <dgm:pt modelId="{2238DEA8-83B3-490A-8C32-00ED3C19B8A7}" type="pres">
      <dgm:prSet presAssocID="{01E54D5D-8A7F-421D-ACF3-7BF863FC65DF}" presName="Name17" presStyleLbl="parChTrans1D3" presStyleIdx="1" presStyleCnt="3"/>
      <dgm:spPr/>
      <dgm:t>
        <a:bodyPr/>
        <a:lstStyle/>
        <a:p>
          <a:endParaRPr lang="en-US"/>
        </a:p>
      </dgm:t>
    </dgm:pt>
    <dgm:pt modelId="{A4F5BBF8-975A-40E8-A6FF-F387290AAD34}" type="pres">
      <dgm:prSet presAssocID="{425B5BBB-2F9D-4A6A-B8B9-806D018CC941}" presName="hierRoot3" presStyleCnt="0"/>
      <dgm:spPr/>
    </dgm:pt>
    <dgm:pt modelId="{14E2F7A3-8F75-48AB-BB80-8F4AAA24BE4B}" type="pres">
      <dgm:prSet presAssocID="{425B5BBB-2F9D-4A6A-B8B9-806D018CC941}" presName="composite3" presStyleCnt="0"/>
      <dgm:spPr/>
    </dgm:pt>
    <dgm:pt modelId="{7BF87D33-0AFE-4167-A872-E5488D50A0A1}" type="pres">
      <dgm:prSet presAssocID="{425B5BBB-2F9D-4A6A-B8B9-806D018CC941}" presName="background3" presStyleLbl="node3" presStyleIdx="1" presStyleCnt="3"/>
      <dgm:spPr/>
    </dgm:pt>
    <dgm:pt modelId="{59F3F2D5-089B-4506-9D6F-F079058E7E97}" type="pres">
      <dgm:prSet presAssocID="{425B5BBB-2F9D-4A6A-B8B9-806D018CC941}" presName="text3" presStyleLbl="fgAcc3" presStyleIdx="1" presStyleCnt="3" custScaleX="1137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CBE81C-D586-4CF8-AC67-ECC6C9A30F4C}" type="pres">
      <dgm:prSet presAssocID="{425B5BBB-2F9D-4A6A-B8B9-806D018CC941}" presName="hierChild4" presStyleCnt="0"/>
      <dgm:spPr/>
    </dgm:pt>
    <dgm:pt modelId="{E21D1D4B-142B-4F25-8208-91F2B9B3D7EE}" type="pres">
      <dgm:prSet presAssocID="{1A3FE0F2-4ED5-4AC4-B9B9-8E547E9AC5C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646DA09-F95F-4A0A-BFEE-135924E8A3CB}" type="pres">
      <dgm:prSet presAssocID="{81927A7A-65B4-4D80-97FD-F4B13C6AE472}" presName="hierRoot2" presStyleCnt="0"/>
      <dgm:spPr/>
    </dgm:pt>
    <dgm:pt modelId="{B2E1F785-BA7D-40B8-BC93-BB9B7D817546}" type="pres">
      <dgm:prSet presAssocID="{81927A7A-65B4-4D80-97FD-F4B13C6AE472}" presName="composite2" presStyleCnt="0"/>
      <dgm:spPr/>
    </dgm:pt>
    <dgm:pt modelId="{553558C1-0862-49D2-A5B2-856303769317}" type="pres">
      <dgm:prSet presAssocID="{81927A7A-65B4-4D80-97FD-F4B13C6AE472}" presName="background2" presStyleLbl="node2" presStyleIdx="1" presStyleCnt="2"/>
      <dgm:spPr/>
    </dgm:pt>
    <dgm:pt modelId="{7623626F-BAE3-4FEB-8808-29B5104981E4}" type="pres">
      <dgm:prSet presAssocID="{81927A7A-65B4-4D80-97FD-F4B13C6AE472}" presName="text2" presStyleLbl="fgAcc2" presStyleIdx="1" presStyleCnt="2" custScaleX="1227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F50D39-7D32-48A3-98B6-24C7B05D8595}" type="pres">
      <dgm:prSet presAssocID="{81927A7A-65B4-4D80-97FD-F4B13C6AE472}" presName="hierChild3" presStyleCnt="0"/>
      <dgm:spPr/>
    </dgm:pt>
    <dgm:pt modelId="{AFB5AF5C-8445-4F66-8F77-6DE457C0D26A}" type="pres">
      <dgm:prSet presAssocID="{3FAAC3E0-ADDA-4E99-A270-5A4890DD50A3}" presName="Name17" presStyleLbl="parChTrans1D3" presStyleIdx="2" presStyleCnt="3"/>
      <dgm:spPr/>
      <dgm:t>
        <a:bodyPr/>
        <a:lstStyle/>
        <a:p>
          <a:endParaRPr lang="en-US"/>
        </a:p>
      </dgm:t>
    </dgm:pt>
    <dgm:pt modelId="{301F25E1-D45B-450A-BD7C-CF916ED8FE4C}" type="pres">
      <dgm:prSet presAssocID="{132B57ED-25E1-430E-8F61-EB375E2F8516}" presName="hierRoot3" presStyleCnt="0"/>
      <dgm:spPr/>
    </dgm:pt>
    <dgm:pt modelId="{F33834E5-1838-43ED-8F27-A5D9795ABEB7}" type="pres">
      <dgm:prSet presAssocID="{132B57ED-25E1-430E-8F61-EB375E2F8516}" presName="composite3" presStyleCnt="0"/>
      <dgm:spPr/>
    </dgm:pt>
    <dgm:pt modelId="{441A5419-57AE-426F-880F-14834874AA42}" type="pres">
      <dgm:prSet presAssocID="{132B57ED-25E1-430E-8F61-EB375E2F8516}" presName="background3" presStyleLbl="node3" presStyleIdx="2" presStyleCnt="3"/>
      <dgm:spPr/>
    </dgm:pt>
    <dgm:pt modelId="{7BA42054-EFF3-4000-AA56-EF550A838AEA}" type="pres">
      <dgm:prSet presAssocID="{132B57ED-25E1-430E-8F61-EB375E2F8516}" presName="text3" presStyleLbl="fgAcc3" presStyleIdx="2" presStyleCnt="3" custScaleX="1192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900EC1-DD9A-43E2-9BF5-C1CA5A054098}" type="pres">
      <dgm:prSet presAssocID="{132B57ED-25E1-430E-8F61-EB375E2F8516}" presName="hierChild4" presStyleCnt="0"/>
      <dgm:spPr/>
    </dgm:pt>
  </dgm:ptLst>
  <dgm:cxnLst>
    <dgm:cxn modelId="{624D8444-0534-496D-99EC-EC07F48F2886}" type="presOf" srcId="{132B57ED-25E1-430E-8F61-EB375E2F8516}" destId="{7BA42054-EFF3-4000-AA56-EF550A838AEA}" srcOrd="0" destOrd="0" presId="urn:microsoft.com/office/officeart/2005/8/layout/hierarchy1"/>
    <dgm:cxn modelId="{B70608F9-B55E-452C-AA1B-1F4035792308}" srcId="{EE598CF4-F5AA-455D-B0E6-14DA3D91C79E}" destId="{6B1C1A09-4069-4ACB-8403-46E44CE2C3F5}" srcOrd="0" destOrd="0" parTransId="{470004C2-E2AB-46F8-9253-C1D63B140318}" sibTransId="{B319E1EE-FE81-436E-B038-C4C7F7327F6D}"/>
    <dgm:cxn modelId="{90343584-CF7F-4D3F-868F-35C5866B36C9}" srcId="{071A7CD9-DBDD-4645-9F11-B20458CB843B}" destId="{EE598CF4-F5AA-455D-B0E6-14DA3D91C79E}" srcOrd="0" destOrd="0" parTransId="{80BAB2D3-1B41-4A8C-8ABD-F14BE506A7F8}" sibTransId="{AA2F7741-FBC6-48BA-A6CC-F8D6A2CF5AE0}"/>
    <dgm:cxn modelId="{63A4E44C-C4D5-4407-BF99-E4EE05C935F3}" type="presOf" srcId="{01E54D5D-8A7F-421D-ACF3-7BF863FC65DF}" destId="{2238DEA8-83B3-490A-8C32-00ED3C19B8A7}" srcOrd="0" destOrd="0" presId="urn:microsoft.com/office/officeart/2005/8/layout/hierarchy1"/>
    <dgm:cxn modelId="{D1129E9E-7A6D-4F8E-B418-43EB6B64934B}" srcId="{D85B2A02-B082-4C0D-BEA1-630FB39F644D}" destId="{071A7CD9-DBDD-4645-9F11-B20458CB843B}" srcOrd="0" destOrd="0" parTransId="{F505413D-78FB-432D-B7CD-5BBA0E097238}" sibTransId="{5EDFB03D-F276-4F4B-B8DE-2F9C60179AA2}"/>
    <dgm:cxn modelId="{217EE4F8-7BF7-481D-9335-1EA79EE3578C}" type="presOf" srcId="{1A3FE0F2-4ED5-4AC4-B9B9-8E547E9AC5C0}" destId="{E21D1D4B-142B-4F25-8208-91F2B9B3D7EE}" srcOrd="0" destOrd="0" presId="urn:microsoft.com/office/officeart/2005/8/layout/hierarchy1"/>
    <dgm:cxn modelId="{F63CF6F9-ABE7-46E9-AE88-9C4AD2C7AEA2}" type="presOf" srcId="{D85B2A02-B082-4C0D-BEA1-630FB39F644D}" destId="{9C09F969-B608-43EF-8930-37492A586CA0}" srcOrd="0" destOrd="0" presId="urn:microsoft.com/office/officeart/2005/8/layout/hierarchy1"/>
    <dgm:cxn modelId="{517CDBCA-BE49-4E2B-BD6A-AC11D8A5E365}" srcId="{EE598CF4-F5AA-455D-B0E6-14DA3D91C79E}" destId="{425B5BBB-2F9D-4A6A-B8B9-806D018CC941}" srcOrd="1" destOrd="0" parTransId="{01E54D5D-8A7F-421D-ACF3-7BF863FC65DF}" sibTransId="{41BB7E56-5B68-465F-8305-3179F5809066}"/>
    <dgm:cxn modelId="{F67A9837-904E-474D-8009-9F3B67231477}" type="presOf" srcId="{6B1C1A09-4069-4ACB-8403-46E44CE2C3F5}" destId="{25232B42-19BF-4167-841B-F39B7D12F067}" srcOrd="0" destOrd="0" presId="urn:microsoft.com/office/officeart/2005/8/layout/hierarchy1"/>
    <dgm:cxn modelId="{7486C558-4AF6-4CC8-B986-20D14B4737EC}" type="presOf" srcId="{80BAB2D3-1B41-4A8C-8ABD-F14BE506A7F8}" destId="{982F4816-7F39-462A-9B05-FE8579123B21}" srcOrd="0" destOrd="0" presId="urn:microsoft.com/office/officeart/2005/8/layout/hierarchy1"/>
    <dgm:cxn modelId="{9BBF86FE-BD4A-4534-B9AC-E009BD1191EC}" srcId="{81927A7A-65B4-4D80-97FD-F4B13C6AE472}" destId="{132B57ED-25E1-430E-8F61-EB375E2F8516}" srcOrd="0" destOrd="0" parTransId="{3FAAC3E0-ADDA-4E99-A270-5A4890DD50A3}" sibTransId="{E2183DB2-5D72-4CCE-B3AB-6B09EABCA401}"/>
    <dgm:cxn modelId="{EFA0072C-113D-4AFF-B201-5FAA95670E49}" type="presOf" srcId="{470004C2-E2AB-46F8-9253-C1D63B140318}" destId="{96E36A41-ABC5-4124-80FA-021666AB1091}" srcOrd="0" destOrd="0" presId="urn:microsoft.com/office/officeart/2005/8/layout/hierarchy1"/>
    <dgm:cxn modelId="{42AABF4F-9B94-4E3D-BF40-DA53D635AB06}" type="presOf" srcId="{3FAAC3E0-ADDA-4E99-A270-5A4890DD50A3}" destId="{AFB5AF5C-8445-4F66-8F77-6DE457C0D26A}" srcOrd="0" destOrd="0" presId="urn:microsoft.com/office/officeart/2005/8/layout/hierarchy1"/>
    <dgm:cxn modelId="{06BCF686-E88E-4471-9F9C-BCC758325663}" srcId="{071A7CD9-DBDD-4645-9F11-B20458CB843B}" destId="{81927A7A-65B4-4D80-97FD-F4B13C6AE472}" srcOrd="1" destOrd="0" parTransId="{1A3FE0F2-4ED5-4AC4-B9B9-8E547E9AC5C0}" sibTransId="{358A578F-F7BA-4F50-9A6E-C06279A4982E}"/>
    <dgm:cxn modelId="{2BA80776-B6C5-47BE-B51F-8B72577AA733}" type="presOf" srcId="{071A7CD9-DBDD-4645-9F11-B20458CB843B}" destId="{960A6592-93E2-484B-A7BA-6F69CA36321F}" srcOrd="0" destOrd="0" presId="urn:microsoft.com/office/officeart/2005/8/layout/hierarchy1"/>
    <dgm:cxn modelId="{A1D32461-79D4-45CE-80F7-1812B805553F}" type="presOf" srcId="{81927A7A-65B4-4D80-97FD-F4B13C6AE472}" destId="{7623626F-BAE3-4FEB-8808-29B5104981E4}" srcOrd="0" destOrd="0" presId="urn:microsoft.com/office/officeart/2005/8/layout/hierarchy1"/>
    <dgm:cxn modelId="{20B461D8-96B1-4A2A-8663-705C12FDE4B8}" type="presOf" srcId="{EE598CF4-F5AA-455D-B0E6-14DA3D91C79E}" destId="{A071CA77-D5E6-4661-83B8-56656AA25BBE}" srcOrd="0" destOrd="0" presId="urn:microsoft.com/office/officeart/2005/8/layout/hierarchy1"/>
    <dgm:cxn modelId="{04BAACC2-8A73-43D0-B8A0-F7373682A507}" type="presOf" srcId="{425B5BBB-2F9D-4A6A-B8B9-806D018CC941}" destId="{59F3F2D5-089B-4506-9D6F-F079058E7E97}" srcOrd="0" destOrd="0" presId="urn:microsoft.com/office/officeart/2005/8/layout/hierarchy1"/>
    <dgm:cxn modelId="{CCD78EE4-2C53-4259-9AA4-6E9EF8DFFE26}" type="presParOf" srcId="{9C09F969-B608-43EF-8930-37492A586CA0}" destId="{48123EFC-B3E5-4D19-8D94-D18A69493DA2}" srcOrd="0" destOrd="0" presId="urn:microsoft.com/office/officeart/2005/8/layout/hierarchy1"/>
    <dgm:cxn modelId="{3FEDCCCF-792D-4E0B-B404-3DE238CD749F}" type="presParOf" srcId="{48123EFC-B3E5-4D19-8D94-D18A69493DA2}" destId="{B8BF016F-2091-4A6C-95B9-33DCE0101CF7}" srcOrd="0" destOrd="0" presId="urn:microsoft.com/office/officeart/2005/8/layout/hierarchy1"/>
    <dgm:cxn modelId="{77236B22-DDC5-40D9-947A-3CBC35ECB9DC}" type="presParOf" srcId="{B8BF016F-2091-4A6C-95B9-33DCE0101CF7}" destId="{3691FE95-091E-445C-89E0-ADB47BA113C9}" srcOrd="0" destOrd="0" presId="urn:microsoft.com/office/officeart/2005/8/layout/hierarchy1"/>
    <dgm:cxn modelId="{D32C2ED6-E85F-4C27-A617-55D96688EE79}" type="presParOf" srcId="{B8BF016F-2091-4A6C-95B9-33DCE0101CF7}" destId="{960A6592-93E2-484B-A7BA-6F69CA36321F}" srcOrd="1" destOrd="0" presId="urn:microsoft.com/office/officeart/2005/8/layout/hierarchy1"/>
    <dgm:cxn modelId="{5182D965-2973-4C56-BA1F-DB0B965D8C97}" type="presParOf" srcId="{48123EFC-B3E5-4D19-8D94-D18A69493DA2}" destId="{EE3D5272-617E-4551-9188-F2AADB121652}" srcOrd="1" destOrd="0" presId="urn:microsoft.com/office/officeart/2005/8/layout/hierarchy1"/>
    <dgm:cxn modelId="{0206220E-CC66-44FB-B2D8-D12A15915907}" type="presParOf" srcId="{EE3D5272-617E-4551-9188-F2AADB121652}" destId="{982F4816-7F39-462A-9B05-FE8579123B21}" srcOrd="0" destOrd="0" presId="urn:microsoft.com/office/officeart/2005/8/layout/hierarchy1"/>
    <dgm:cxn modelId="{15756239-F8A1-4546-A7B6-2C81ED58BC02}" type="presParOf" srcId="{EE3D5272-617E-4551-9188-F2AADB121652}" destId="{5661D2FB-B7B8-4E23-939F-FD89B7A80DA4}" srcOrd="1" destOrd="0" presId="urn:microsoft.com/office/officeart/2005/8/layout/hierarchy1"/>
    <dgm:cxn modelId="{580C9528-7546-4F80-9D86-8923CC795972}" type="presParOf" srcId="{5661D2FB-B7B8-4E23-939F-FD89B7A80DA4}" destId="{29D6CB4A-6572-477C-895F-E70D6E1F680B}" srcOrd="0" destOrd="0" presId="urn:microsoft.com/office/officeart/2005/8/layout/hierarchy1"/>
    <dgm:cxn modelId="{35FA1901-41CA-4E3A-BE85-65836E140EA5}" type="presParOf" srcId="{29D6CB4A-6572-477C-895F-E70D6E1F680B}" destId="{712BE15D-74CA-4D1B-AC36-1677A199F579}" srcOrd="0" destOrd="0" presId="urn:microsoft.com/office/officeart/2005/8/layout/hierarchy1"/>
    <dgm:cxn modelId="{55A02A7A-3A8A-4963-95D5-9AF9BE0CD46D}" type="presParOf" srcId="{29D6CB4A-6572-477C-895F-E70D6E1F680B}" destId="{A071CA77-D5E6-4661-83B8-56656AA25BBE}" srcOrd="1" destOrd="0" presId="urn:microsoft.com/office/officeart/2005/8/layout/hierarchy1"/>
    <dgm:cxn modelId="{649AF9F4-F84C-432C-AB7A-C975DB1C6DBA}" type="presParOf" srcId="{5661D2FB-B7B8-4E23-939F-FD89B7A80DA4}" destId="{976966A4-235F-4461-A4BB-9694D2CDA46B}" srcOrd="1" destOrd="0" presId="urn:microsoft.com/office/officeart/2005/8/layout/hierarchy1"/>
    <dgm:cxn modelId="{717605FE-0DF2-44FB-829A-4310D965E052}" type="presParOf" srcId="{976966A4-235F-4461-A4BB-9694D2CDA46B}" destId="{96E36A41-ABC5-4124-80FA-021666AB1091}" srcOrd="0" destOrd="0" presId="urn:microsoft.com/office/officeart/2005/8/layout/hierarchy1"/>
    <dgm:cxn modelId="{B0D7E1F4-C7E0-4CB4-8C6F-7F2733A40F38}" type="presParOf" srcId="{976966A4-235F-4461-A4BB-9694D2CDA46B}" destId="{539AEF3A-C38D-4E5C-8294-416F2524BCA9}" srcOrd="1" destOrd="0" presId="urn:microsoft.com/office/officeart/2005/8/layout/hierarchy1"/>
    <dgm:cxn modelId="{AB600987-D3D2-4EE1-9E87-BEC0EF582994}" type="presParOf" srcId="{539AEF3A-C38D-4E5C-8294-416F2524BCA9}" destId="{985904D4-9745-4896-B81D-2D01CE8B857C}" srcOrd="0" destOrd="0" presId="urn:microsoft.com/office/officeart/2005/8/layout/hierarchy1"/>
    <dgm:cxn modelId="{EA04CE03-E24C-474F-981B-7ABE76E897F7}" type="presParOf" srcId="{985904D4-9745-4896-B81D-2D01CE8B857C}" destId="{6B114ED2-B6B0-4939-9861-5ABEDEBA357F}" srcOrd="0" destOrd="0" presId="urn:microsoft.com/office/officeart/2005/8/layout/hierarchy1"/>
    <dgm:cxn modelId="{0E697DFF-FE24-435F-B6DC-2D4656D472F1}" type="presParOf" srcId="{985904D4-9745-4896-B81D-2D01CE8B857C}" destId="{25232B42-19BF-4167-841B-F39B7D12F067}" srcOrd="1" destOrd="0" presId="urn:microsoft.com/office/officeart/2005/8/layout/hierarchy1"/>
    <dgm:cxn modelId="{6E82C81E-0D23-420C-8420-2A47E51AEFE4}" type="presParOf" srcId="{539AEF3A-C38D-4E5C-8294-416F2524BCA9}" destId="{1FDD9C36-F7E7-4787-964B-7BEA0774C101}" srcOrd="1" destOrd="0" presId="urn:microsoft.com/office/officeart/2005/8/layout/hierarchy1"/>
    <dgm:cxn modelId="{74B18293-5E7B-4966-B103-35B764B7C984}" type="presParOf" srcId="{976966A4-235F-4461-A4BB-9694D2CDA46B}" destId="{2238DEA8-83B3-490A-8C32-00ED3C19B8A7}" srcOrd="2" destOrd="0" presId="urn:microsoft.com/office/officeart/2005/8/layout/hierarchy1"/>
    <dgm:cxn modelId="{87806620-75F4-4F0C-BBAF-F3F0B814A56F}" type="presParOf" srcId="{976966A4-235F-4461-A4BB-9694D2CDA46B}" destId="{A4F5BBF8-975A-40E8-A6FF-F387290AAD34}" srcOrd="3" destOrd="0" presId="urn:microsoft.com/office/officeart/2005/8/layout/hierarchy1"/>
    <dgm:cxn modelId="{F67BE886-4A24-4BDC-A300-34D5F1EEA3BA}" type="presParOf" srcId="{A4F5BBF8-975A-40E8-A6FF-F387290AAD34}" destId="{14E2F7A3-8F75-48AB-BB80-8F4AAA24BE4B}" srcOrd="0" destOrd="0" presId="urn:microsoft.com/office/officeart/2005/8/layout/hierarchy1"/>
    <dgm:cxn modelId="{A649B166-3D21-43B7-B106-7BC8AAD45CCF}" type="presParOf" srcId="{14E2F7A3-8F75-48AB-BB80-8F4AAA24BE4B}" destId="{7BF87D33-0AFE-4167-A872-E5488D50A0A1}" srcOrd="0" destOrd="0" presId="urn:microsoft.com/office/officeart/2005/8/layout/hierarchy1"/>
    <dgm:cxn modelId="{DC2E3FD0-504A-4536-882C-052C499A48A0}" type="presParOf" srcId="{14E2F7A3-8F75-48AB-BB80-8F4AAA24BE4B}" destId="{59F3F2D5-089B-4506-9D6F-F079058E7E97}" srcOrd="1" destOrd="0" presId="urn:microsoft.com/office/officeart/2005/8/layout/hierarchy1"/>
    <dgm:cxn modelId="{F0272481-9D21-4658-BA53-5E76337611EC}" type="presParOf" srcId="{A4F5BBF8-975A-40E8-A6FF-F387290AAD34}" destId="{FBCBE81C-D586-4CF8-AC67-ECC6C9A30F4C}" srcOrd="1" destOrd="0" presId="urn:microsoft.com/office/officeart/2005/8/layout/hierarchy1"/>
    <dgm:cxn modelId="{EDE580DF-85EE-404F-8915-30A878CA1D24}" type="presParOf" srcId="{EE3D5272-617E-4551-9188-F2AADB121652}" destId="{E21D1D4B-142B-4F25-8208-91F2B9B3D7EE}" srcOrd="2" destOrd="0" presId="urn:microsoft.com/office/officeart/2005/8/layout/hierarchy1"/>
    <dgm:cxn modelId="{3ACE09C0-8F83-42D3-96FF-CD4A002DA7E7}" type="presParOf" srcId="{EE3D5272-617E-4551-9188-F2AADB121652}" destId="{C646DA09-F95F-4A0A-BFEE-135924E8A3CB}" srcOrd="3" destOrd="0" presId="urn:microsoft.com/office/officeart/2005/8/layout/hierarchy1"/>
    <dgm:cxn modelId="{1DE252D7-2C99-432B-9A8D-AA48E59438C8}" type="presParOf" srcId="{C646DA09-F95F-4A0A-BFEE-135924E8A3CB}" destId="{B2E1F785-BA7D-40B8-BC93-BB9B7D817546}" srcOrd="0" destOrd="0" presId="urn:microsoft.com/office/officeart/2005/8/layout/hierarchy1"/>
    <dgm:cxn modelId="{5D30E042-11F7-4AC5-A4DE-7F16FC1C2EB3}" type="presParOf" srcId="{B2E1F785-BA7D-40B8-BC93-BB9B7D817546}" destId="{553558C1-0862-49D2-A5B2-856303769317}" srcOrd="0" destOrd="0" presId="urn:microsoft.com/office/officeart/2005/8/layout/hierarchy1"/>
    <dgm:cxn modelId="{2BE4C524-BC5C-4840-ADD5-710DFE379B0D}" type="presParOf" srcId="{B2E1F785-BA7D-40B8-BC93-BB9B7D817546}" destId="{7623626F-BAE3-4FEB-8808-29B5104981E4}" srcOrd="1" destOrd="0" presId="urn:microsoft.com/office/officeart/2005/8/layout/hierarchy1"/>
    <dgm:cxn modelId="{2661717C-2F95-4022-AA4D-9BF4D06CB4C7}" type="presParOf" srcId="{C646DA09-F95F-4A0A-BFEE-135924E8A3CB}" destId="{E9F50D39-7D32-48A3-98B6-24C7B05D8595}" srcOrd="1" destOrd="0" presId="urn:microsoft.com/office/officeart/2005/8/layout/hierarchy1"/>
    <dgm:cxn modelId="{18F1D203-0904-4992-9461-8FEA2C10EF4A}" type="presParOf" srcId="{E9F50D39-7D32-48A3-98B6-24C7B05D8595}" destId="{AFB5AF5C-8445-4F66-8F77-6DE457C0D26A}" srcOrd="0" destOrd="0" presId="urn:microsoft.com/office/officeart/2005/8/layout/hierarchy1"/>
    <dgm:cxn modelId="{0F536A11-4449-4937-9947-B654D27F5AAD}" type="presParOf" srcId="{E9F50D39-7D32-48A3-98B6-24C7B05D8595}" destId="{301F25E1-D45B-450A-BD7C-CF916ED8FE4C}" srcOrd="1" destOrd="0" presId="urn:microsoft.com/office/officeart/2005/8/layout/hierarchy1"/>
    <dgm:cxn modelId="{277C1B47-2C5B-48D2-9523-7A5E0A44E866}" type="presParOf" srcId="{301F25E1-D45B-450A-BD7C-CF916ED8FE4C}" destId="{F33834E5-1838-43ED-8F27-A5D9795ABEB7}" srcOrd="0" destOrd="0" presId="urn:microsoft.com/office/officeart/2005/8/layout/hierarchy1"/>
    <dgm:cxn modelId="{F7DE6115-D81D-4CC4-8114-8B2B229C657D}" type="presParOf" srcId="{F33834E5-1838-43ED-8F27-A5D9795ABEB7}" destId="{441A5419-57AE-426F-880F-14834874AA42}" srcOrd="0" destOrd="0" presId="urn:microsoft.com/office/officeart/2005/8/layout/hierarchy1"/>
    <dgm:cxn modelId="{05C2A53C-5ECC-469E-9A45-0A77EC0B417D}" type="presParOf" srcId="{F33834E5-1838-43ED-8F27-A5D9795ABEB7}" destId="{7BA42054-EFF3-4000-AA56-EF550A838AEA}" srcOrd="1" destOrd="0" presId="urn:microsoft.com/office/officeart/2005/8/layout/hierarchy1"/>
    <dgm:cxn modelId="{A88911C3-0D2A-48DF-B5D2-C67469583379}" type="presParOf" srcId="{301F25E1-D45B-450A-BD7C-CF916ED8FE4C}" destId="{35900EC1-DD9A-43E2-9BF5-C1CA5A054098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6D9D29-44D6-4A27-B903-B6707EC03069}">
      <dsp:nvSpPr>
        <dsp:cNvPr id="0" name=""/>
        <dsp:cNvSpPr/>
      </dsp:nvSpPr>
      <dsp:spPr>
        <a:xfrm>
          <a:off x="0" y="0"/>
          <a:ext cx="6072230" cy="379514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496A662-D2CF-4D13-BBEE-0EE97C1C88A7}">
      <dsp:nvSpPr>
        <dsp:cNvPr id="0" name=""/>
        <dsp:cNvSpPr/>
      </dsp:nvSpPr>
      <dsp:spPr>
        <a:xfrm>
          <a:off x="5715040" y="3357586"/>
          <a:ext cx="157877" cy="157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48DBC4-CE77-4BD1-A8E4-43DCC2238BA7}">
      <dsp:nvSpPr>
        <dsp:cNvPr id="0" name=""/>
        <dsp:cNvSpPr/>
      </dsp:nvSpPr>
      <dsp:spPr>
        <a:xfrm>
          <a:off x="857257" y="3071833"/>
          <a:ext cx="1414829" cy="1096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656" tIns="0" rIns="0" bIns="0" numCol="1" spcCol="1270" anchor="t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857257" y="3071833"/>
        <a:ext cx="1414829" cy="1096796"/>
      </dsp:txXfrm>
    </dsp:sp>
    <dsp:sp modelId="{949F1655-3F2F-4106-BD5B-28F0DB3E6E80}">
      <dsp:nvSpPr>
        <dsp:cNvPr id="0" name=""/>
        <dsp:cNvSpPr/>
      </dsp:nvSpPr>
      <dsp:spPr>
        <a:xfrm>
          <a:off x="5643604" y="3571900"/>
          <a:ext cx="285394" cy="2853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F945BF-234D-439E-BDD7-344B5F8ABF18}">
      <dsp:nvSpPr>
        <dsp:cNvPr id="0" name=""/>
        <dsp:cNvSpPr/>
      </dsp:nvSpPr>
      <dsp:spPr>
        <a:xfrm>
          <a:off x="2286009" y="2357464"/>
          <a:ext cx="1457335" cy="2064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225" tIns="0" rIns="0" bIns="0" numCol="1" spcCol="1270" anchor="t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286009" y="2357464"/>
        <a:ext cx="1457335" cy="2064558"/>
      </dsp:txXfrm>
    </dsp:sp>
    <dsp:sp modelId="{2E0C28F4-DADC-4A76-A850-1966346866C3}">
      <dsp:nvSpPr>
        <dsp:cNvPr id="0" name=""/>
        <dsp:cNvSpPr/>
      </dsp:nvSpPr>
      <dsp:spPr>
        <a:xfrm>
          <a:off x="3643338" y="1000130"/>
          <a:ext cx="394694" cy="3946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9F30E2-C108-433A-90D8-D61AE2410C02}">
      <dsp:nvSpPr>
        <dsp:cNvPr id="0" name=""/>
        <dsp:cNvSpPr/>
      </dsp:nvSpPr>
      <dsp:spPr>
        <a:xfrm>
          <a:off x="4214836" y="1785949"/>
          <a:ext cx="1457335" cy="2637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141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214836" y="1785949"/>
        <a:ext cx="1457335" cy="26376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A30DB11-769E-4111-8FDD-6D462D723445}" type="datetimeFigureOut">
              <a:rPr lang="ar-SA" smtClean="0"/>
              <a:pPr/>
              <a:t>3/11/1435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A50E70C-86AD-4B82-9D5A-193A494B410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55277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E70C-86AD-4B82-9D5A-193A494B410C}" type="slidenum">
              <a:rPr lang="ar-SA" smtClean="0"/>
              <a:pPr/>
              <a:t>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7127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002B0-B0C5-41DB-AEAD-6A4999CB269F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7100B-1778-4F05-BDFA-60A845B19768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0398A-CD03-4008-8604-802E7F48613C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351CE-D692-4B1E-B1F6-30BBEB154F52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C7415A-9A76-4879-9753-3235C14E1789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056E0-3F7A-42D9-A712-70124E710DD6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B0270-FC56-47AE-B127-51222D36A364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710F02-4E98-4903-8CCA-B4989FA35C47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F149C-7C12-44CA-8D4E-BFC756D4CDED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140A19-0A18-4052-B23A-0DC1A6BF2D76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FC710-2733-4ADD-BF03-3D93A712EFB0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4000"/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lum/>
          </a:blip>
          <a:srcRect/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56921B-EF48-4514-ACAB-7F97D46A48E6}" type="datetime1">
              <a:rPr lang="en-US" smtClean="0"/>
              <a:pPr/>
              <a:t>1/12/2014</a:t>
            </a:fld>
            <a:endParaRPr lang="en-US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slide" Target="slide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11" Type="http://schemas.openxmlformats.org/officeDocument/2006/relationships/image" Target="../media/image8.jpeg"/><Relationship Id="rId5" Type="http://schemas.openxmlformats.org/officeDocument/2006/relationships/image" Target="../media/image36.jpeg"/><Relationship Id="rId10" Type="http://schemas.openxmlformats.org/officeDocument/2006/relationships/slide" Target="slide7.xml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slide" Target="slide2.xml"/><Relationship Id="rId7" Type="http://schemas.openxmlformats.org/officeDocument/2006/relationships/image" Target="../media/image57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eg"/><Relationship Id="rId11" Type="http://schemas.openxmlformats.org/officeDocument/2006/relationships/image" Target="../media/image53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8.jpeg"/><Relationship Id="rId9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3" Type="http://schemas.openxmlformats.org/officeDocument/2006/relationships/slide" Target="slide3.xml"/><Relationship Id="rId7" Type="http://schemas.openxmlformats.org/officeDocument/2006/relationships/slide" Target="slide4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9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9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slide" Target="slide2.xml"/><Relationship Id="rId4" Type="http://schemas.openxmlformats.org/officeDocument/2006/relationships/image" Target="../media/image11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png"/><Relationship Id="rId4" Type="http://schemas.openxmlformats.org/officeDocument/2006/relationships/image" Target="../media/image11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16.xml"/><Relationship Id="rId3" Type="http://schemas.openxmlformats.org/officeDocument/2006/relationships/slide" Target="slide2.xml"/><Relationship Id="rId7" Type="http://schemas.openxmlformats.org/officeDocument/2006/relationships/slide" Target="slide14.xml"/><Relationship Id="rId12" Type="http://schemas.openxmlformats.org/officeDocument/2006/relationships/slide" Target="slide1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46.xml"/><Relationship Id="rId4" Type="http://schemas.openxmlformats.org/officeDocument/2006/relationships/image" Target="../media/image8.jpeg"/><Relationship Id="rId9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286676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en-US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Design of Wastewater and Stormwater Collection Networks for </a:t>
            </a:r>
            <a:br>
              <a:rPr lang="en-US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Bait Wazan Village</a:t>
            </a:r>
            <a:endParaRPr lang="en-US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sz="half" idx="1"/>
          </p:nvPr>
        </p:nvSpPr>
        <p:spPr>
          <a:xfrm>
            <a:off x="1142976" y="2500306"/>
            <a:ext cx="4786346" cy="41434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By</a:t>
            </a:r>
          </a:p>
          <a:p>
            <a:pPr algn="ctr">
              <a:buNone/>
            </a:pPr>
            <a:r>
              <a:rPr lang="en-US" sz="30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Dawlat Najjar</a:t>
            </a:r>
          </a:p>
          <a:p>
            <a:pPr algn="ctr">
              <a:buNone/>
            </a:pPr>
            <a:r>
              <a:rPr lang="en-US" sz="30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Beesan  Jamal </a:t>
            </a:r>
          </a:p>
          <a:p>
            <a:pPr algn="ctr">
              <a:buNone/>
            </a:pPr>
            <a:r>
              <a:rPr lang="en-US" sz="30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Rawand Sha’ar</a:t>
            </a:r>
            <a:endParaRPr lang="en-US" sz="22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en-US" sz="2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Supervisor</a:t>
            </a:r>
          </a:p>
          <a:p>
            <a:pPr algn="ctr">
              <a:buNone/>
            </a:pPr>
            <a:r>
              <a:rPr lang="en-US" sz="25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30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Dr. Mohammad N. Almasri</a:t>
            </a:r>
          </a:p>
          <a:p>
            <a:pPr algn="ctr">
              <a:buNone/>
            </a:pPr>
            <a:endParaRPr lang="en-US" sz="22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en-US" sz="2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December 2013</a:t>
            </a:r>
          </a:p>
          <a:p>
            <a:pPr algn="ctr">
              <a:buNone/>
            </a:pPr>
            <a:endParaRPr lang="en-US" sz="2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Content Placeholder 12" descr="1388108_705348266160755_137895707_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72198" y="1857364"/>
            <a:ext cx="2790828" cy="4429156"/>
          </a:xfrm>
        </p:spPr>
      </p:pic>
      <p:pic>
        <p:nvPicPr>
          <p:cNvPr id="4" name="Picture 3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0"/>
            <a:ext cx="1714480" cy="181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ar-SA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123" name="Picture 3" descr="C:\Users\eng\Pictures\project photo\dat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857232"/>
            <a:ext cx="1214414" cy="1285884"/>
          </a:xfrm>
          <a:prstGeom prst="rect">
            <a:avLst/>
          </a:prstGeom>
          <a:noFill/>
        </p:spPr>
      </p:pic>
      <p:pic>
        <p:nvPicPr>
          <p:cNvPr id="5124" name="Picture 4" descr="C:\Users\eng\Pictures\project photo\0511-0803-2716-1630_Lady_P.I._Looking_for_Clues_clipart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0"/>
            <a:ext cx="1643074" cy="1643074"/>
          </a:xfrm>
          <a:prstGeom prst="rect">
            <a:avLst/>
          </a:prstGeom>
          <a:noFill/>
        </p:spPr>
      </p:pic>
      <p:pic>
        <p:nvPicPr>
          <p:cNvPr id="1026" name="Picture 2" descr="C:\Users\eng\Pictures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428736"/>
            <a:ext cx="2500330" cy="2571768"/>
          </a:xfrm>
          <a:prstGeom prst="rect">
            <a:avLst/>
          </a:prstGeom>
          <a:noFill/>
        </p:spPr>
      </p:pic>
      <p:pic>
        <p:nvPicPr>
          <p:cNvPr id="1027" name="Picture 3" descr="C:\Users\eng\Pictures\images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1357298"/>
            <a:ext cx="2643206" cy="2643206"/>
          </a:xfrm>
          <a:prstGeom prst="rect">
            <a:avLst/>
          </a:prstGeom>
          <a:noFill/>
        </p:spPr>
      </p:pic>
      <p:pic>
        <p:nvPicPr>
          <p:cNvPr id="1028" name="Picture 4" descr="C:\Users\eng\Pictures\bu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4214818"/>
            <a:ext cx="2571768" cy="2428892"/>
          </a:xfrm>
          <a:prstGeom prst="rect">
            <a:avLst/>
          </a:prstGeom>
          <a:noFill/>
        </p:spPr>
      </p:pic>
      <p:pic>
        <p:nvPicPr>
          <p:cNvPr id="1029" name="Picture 5" descr="C:\Users\eng\Pictures\images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2071678"/>
            <a:ext cx="2343157" cy="1857388"/>
          </a:xfrm>
          <a:prstGeom prst="rect">
            <a:avLst/>
          </a:prstGeom>
          <a:noFill/>
        </p:spPr>
      </p:pic>
      <p:pic>
        <p:nvPicPr>
          <p:cNvPr id="1030" name="Picture 6" descr="C:\Users\eng\Pictures\images (5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4286256"/>
            <a:ext cx="2466983" cy="2357454"/>
          </a:xfrm>
          <a:prstGeom prst="rect">
            <a:avLst/>
          </a:prstGeom>
          <a:noFill/>
        </p:spPr>
      </p:pic>
      <p:pic>
        <p:nvPicPr>
          <p:cNvPr id="1031" name="Picture 7" descr="C:\Users\eng\Pictures\idf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4214818"/>
            <a:ext cx="2500330" cy="2428892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1785918" y="1428736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33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SOFTWARE USED FOR DATA PROCESSING</a:t>
            </a:r>
            <a:endParaRPr lang="ar-SA" sz="36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2" descr="C:\Users\Eng.Hiba Sayeh\Desktop\AutoCAD 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428736"/>
            <a:ext cx="3000396" cy="2071702"/>
          </a:xfrm>
          <a:prstGeom prst="rect">
            <a:avLst/>
          </a:prstGeom>
          <a:noFill/>
        </p:spPr>
      </p:pic>
      <p:pic>
        <p:nvPicPr>
          <p:cNvPr id="6146" name="Picture 2" descr="C:\Users\eng\Pictures\project photo\arcgi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786190"/>
            <a:ext cx="2433666" cy="2643206"/>
          </a:xfrm>
          <a:prstGeom prst="rect">
            <a:avLst/>
          </a:prstGeom>
          <a:noFill/>
        </p:spPr>
      </p:pic>
      <p:pic>
        <p:nvPicPr>
          <p:cNvPr id="35841" name="Picture 1" descr="C:\Users\eng\Pictures\Excel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929066"/>
            <a:ext cx="2500330" cy="2643206"/>
          </a:xfrm>
          <a:prstGeom prst="rect">
            <a:avLst/>
          </a:prstGeom>
          <a:noFill/>
        </p:spPr>
      </p:pic>
      <p:pic>
        <p:nvPicPr>
          <p:cNvPr id="8" name="Picture 2" descr="C:\Users\eng\Pictures\back-icon-symbol-408899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715016"/>
            <a:ext cx="809604" cy="857256"/>
          </a:xfrm>
          <a:prstGeom prst="rect">
            <a:avLst/>
          </a:prstGeom>
          <a:noFill/>
        </p:spPr>
      </p:pic>
      <p:pic>
        <p:nvPicPr>
          <p:cNvPr id="2050" name="Picture 2" descr="C:\Users\eng\Pictures\تنزيل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928670"/>
            <a:ext cx="2262184" cy="2428892"/>
          </a:xfrm>
          <a:prstGeom prst="rect">
            <a:avLst/>
          </a:prstGeom>
          <a:noFill/>
        </p:spPr>
      </p:pic>
      <p:pic>
        <p:nvPicPr>
          <p:cNvPr id="2051" name="Picture 3" descr="C:\Users\eng\Pictures\تنزيل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4572008"/>
            <a:ext cx="173355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1322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857488" y="142852"/>
            <a:ext cx="388444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Plan for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hlinkClick r:id="rId2" action="ppaction://hlinksldjump"/>
              </a:rPr>
              <a:t>network</a:t>
            </a:r>
            <a:endParaRPr lang="ar-SA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4817" name="Picture 1" descr="C:\Users\eng\Pictures\pl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8001056" cy="6143644"/>
          </a:xfrm>
          <a:prstGeom prst="rect">
            <a:avLst/>
          </a:prstGeom>
          <a:noFill/>
        </p:spPr>
      </p:pic>
      <p:pic>
        <p:nvPicPr>
          <p:cNvPr id="6" name="Picture 2" descr="C:\Users\eng\Pictures\back-icon-symbol-408899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715016"/>
            <a:ext cx="809604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7866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Design </a:t>
            </a:r>
            <a:r>
              <a:rPr lang="en-US" sz="3200" dirty="0"/>
              <a:t>and analysis </a:t>
            </a:r>
            <a:r>
              <a:rPr lang="en-US" sz="3200" dirty="0" smtClean="0"/>
              <a:t>using SewerCAD &amp; StormCAD 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556792"/>
            <a:ext cx="1805900" cy="272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eng\Pictures\project photo\resizedimage146135-facebook-like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4786322"/>
            <a:ext cx="1042994" cy="1071570"/>
          </a:xfrm>
          <a:prstGeom prst="rect">
            <a:avLst/>
          </a:prstGeom>
          <a:noFill/>
        </p:spPr>
      </p:pic>
      <p:pic>
        <p:nvPicPr>
          <p:cNvPr id="3074" name="Picture 2" descr="C:\Users\eng\Pictures\تنزيل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500174"/>
            <a:ext cx="2143125" cy="2643206"/>
          </a:xfrm>
          <a:prstGeom prst="rect">
            <a:avLst/>
          </a:prstGeom>
          <a:noFill/>
        </p:spPr>
      </p:pic>
      <p:pic>
        <p:nvPicPr>
          <p:cNvPr id="3075" name="Picture 3" descr="C:\Users\eng\Pictures\تنزيل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928934"/>
            <a:ext cx="1428760" cy="1285884"/>
          </a:xfrm>
          <a:prstGeom prst="rect">
            <a:avLst/>
          </a:prstGeom>
          <a:noFill/>
        </p:spPr>
      </p:pic>
      <p:pic>
        <p:nvPicPr>
          <p:cNvPr id="3076" name="Picture 4" descr="C:\Users\eng\Pictures\images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1" y="4500570"/>
            <a:ext cx="1857388" cy="2071702"/>
          </a:xfrm>
          <a:prstGeom prst="rect">
            <a:avLst/>
          </a:prstGeom>
          <a:noFill/>
        </p:spPr>
      </p:pic>
      <p:pic>
        <p:nvPicPr>
          <p:cNvPr id="3078" name="Picture 6" descr="C:\Users\eng\Pictures\تنزيل (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4357694"/>
            <a:ext cx="1409701" cy="2128839"/>
          </a:xfrm>
          <a:prstGeom prst="rect">
            <a:avLst/>
          </a:prstGeom>
          <a:noFill/>
        </p:spPr>
      </p:pic>
      <p:pic>
        <p:nvPicPr>
          <p:cNvPr id="3079" name="Picture 7" descr="C:\Users\eng\Pictures\تنزيل (7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4429132"/>
            <a:ext cx="1562103" cy="1981199"/>
          </a:xfrm>
          <a:prstGeom prst="rect">
            <a:avLst/>
          </a:prstGeom>
          <a:noFill/>
        </p:spPr>
      </p:pic>
      <p:pic>
        <p:nvPicPr>
          <p:cNvPr id="3080" name="Picture 8" descr="C:\Users\eng\Pictures\تنزيل (8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1500174"/>
            <a:ext cx="1857388" cy="2857520"/>
          </a:xfrm>
          <a:prstGeom prst="rect">
            <a:avLst/>
          </a:prstGeom>
          <a:noFill/>
        </p:spPr>
      </p:pic>
      <p:pic>
        <p:nvPicPr>
          <p:cNvPr id="12" name="Picture 2" descr="C:\Users\eng\Pictures\back-icon-symbol-408899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44" y="5715016"/>
            <a:ext cx="809604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2533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/>
          <a:lstStyle/>
          <a:p>
            <a:r>
              <a:rPr lang="en-US" dirty="0" smtClean="0"/>
              <a:t>Design Constraints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50" name="Picture 2" descr="C:\Users\eng\Pictures\project photo\تنزيل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214422"/>
            <a:ext cx="5967437" cy="1571636"/>
          </a:xfrm>
          <a:prstGeom prst="rect">
            <a:avLst/>
          </a:prstGeom>
          <a:noFill/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428728" y="2857496"/>
          <a:ext cx="7143800" cy="3714776"/>
        </p:xfrm>
        <a:graphic>
          <a:graphicData uri="http://schemas.openxmlformats.org/drawingml/2006/table">
            <a:tbl>
              <a:tblPr/>
              <a:tblGrid>
                <a:gridCol w="2728980"/>
                <a:gridCol w="2298870"/>
                <a:gridCol w="2115950"/>
              </a:tblGrid>
              <a:tr h="916938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latin typeface="Gill Sans MT"/>
                        </a:rPr>
                        <a:t>Item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minimum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Maximum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940450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Gill Sans MT"/>
                        </a:rPr>
                        <a:t>Velocity(m/s)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16938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Gill Sans MT"/>
                        </a:rPr>
                        <a:t>Slope(%)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940450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Gill Sans MT"/>
                        </a:rPr>
                        <a:t>Cover(m)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eng\Pictures\back-icon-symbol-408899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643578"/>
            <a:ext cx="809604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2527902"/>
              </p:ext>
            </p:extLst>
          </p:nvPr>
        </p:nvGraphicFramePr>
        <p:xfrm>
          <a:off x="1785918" y="1142984"/>
          <a:ext cx="6072230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1571604" y="285728"/>
            <a:ext cx="427520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300" b="1" dirty="0" smtClean="0">
                <a:solidFill>
                  <a:schemeClr val="accent5">
                    <a:lumMod val="50000"/>
                  </a:schemeClr>
                </a:solidFill>
                <a:cs typeface="+mj-cs"/>
              </a:rPr>
              <a:t>PROCEDURES </a:t>
            </a:r>
            <a:endParaRPr lang="ar-SA" sz="4300" b="1" dirty="0">
              <a:solidFill>
                <a:schemeClr val="accent5">
                  <a:lumMod val="50000"/>
                </a:schemeClr>
              </a:solidFill>
              <a:cs typeface="+mj-cs"/>
            </a:endParaRPr>
          </a:p>
        </p:txBody>
      </p:sp>
      <p:pic>
        <p:nvPicPr>
          <p:cNvPr id="8194" name="Picture 2" descr="C:\Users\eng\Pictures\project photo\procedure_ic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929066"/>
            <a:ext cx="2554294" cy="2482856"/>
          </a:xfrm>
          <a:prstGeom prst="rect">
            <a:avLst/>
          </a:prstGeom>
          <a:noFill/>
        </p:spPr>
      </p:pic>
      <p:sp>
        <p:nvSpPr>
          <p:cNvPr id="16" name="Oval 15"/>
          <p:cNvSpPr/>
          <p:nvPr/>
        </p:nvSpPr>
        <p:spPr>
          <a:xfrm>
            <a:off x="3000364" y="3214686"/>
            <a:ext cx="394694" cy="394694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مربع نص 6"/>
          <p:cNvSpPr txBox="1"/>
          <p:nvPr/>
        </p:nvSpPr>
        <p:spPr>
          <a:xfrm>
            <a:off x="2285984" y="3643314"/>
            <a:ext cx="373814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</a:rPr>
              <a:t>effective wastewater network design</a:t>
            </a:r>
            <a:endParaRPr lang="ar-SA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مربع نص 6"/>
          <p:cNvSpPr txBox="1"/>
          <p:nvPr/>
        </p:nvSpPr>
        <p:spPr>
          <a:xfrm>
            <a:off x="4500562" y="2500306"/>
            <a:ext cx="373814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rtl="1"/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</a:rPr>
              <a:t>Wastewater network cost</a:t>
            </a:r>
            <a:endParaRPr lang="ar-SA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" name="Picture 2" descr="C:\Users\eng\Pictures\back-icon-symbol-408899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5286388"/>
            <a:ext cx="809604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eng\Pictures\money-wallpaper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0" y="1"/>
            <a:ext cx="9144000" cy="70723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5786478" cy="71438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i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cost of wastewater Network</a:t>
            </a:r>
            <a:endParaRPr lang="en-US" b="1" i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0421" name="Picture 5" descr="C:\Users\eng\Pictures\project photo\446AD8F331A1ADCF45D766A5562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42852"/>
            <a:ext cx="2714624" cy="2143140"/>
          </a:xfrm>
          <a:prstGeom prst="rect">
            <a:avLst/>
          </a:prstGeom>
          <a:noFill/>
        </p:spPr>
      </p:pic>
      <p:pic>
        <p:nvPicPr>
          <p:cNvPr id="10" name="Picture 6" descr="C:\Users\eng\Pictures\project photo\1395286_602981946427016_1683189873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142984"/>
            <a:ext cx="5500726" cy="200026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14282" y="6357958"/>
            <a:ext cx="2071702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Cover’s Manhole</a:t>
            </a:r>
            <a:endParaRPr lang="en-US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459" name="Picture 3" descr="C:\Users\eng\Pictures\japan-manhole-covers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143380"/>
            <a:ext cx="1785950" cy="2214578"/>
          </a:xfrm>
          <a:prstGeom prst="rect">
            <a:avLst/>
          </a:prstGeom>
          <a:noFill/>
        </p:spPr>
      </p:pic>
      <p:pic>
        <p:nvPicPr>
          <p:cNvPr id="19460" name="Picture 4" descr="C:\Users\eng\Pictures\manho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4143380"/>
            <a:ext cx="1785949" cy="2200267"/>
          </a:xfrm>
          <a:prstGeom prst="rect">
            <a:avLst/>
          </a:prstGeom>
          <a:noFill/>
        </p:spPr>
      </p:pic>
      <p:pic>
        <p:nvPicPr>
          <p:cNvPr id="19461" name="Picture 5" descr="C:\Users\eng\Pictures\eb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143380"/>
            <a:ext cx="1785950" cy="2214578"/>
          </a:xfrm>
          <a:prstGeom prst="rect">
            <a:avLst/>
          </a:prstGeom>
          <a:noFill/>
        </p:spPr>
      </p:pic>
      <p:sp>
        <p:nvSpPr>
          <p:cNvPr id="16" name="سهم إلى اليمين 5"/>
          <p:cNvSpPr/>
          <p:nvPr/>
        </p:nvSpPr>
        <p:spPr>
          <a:xfrm rot="5400000">
            <a:off x="1035819" y="3464719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سهم إلى اليمين 5"/>
          <p:cNvSpPr/>
          <p:nvPr/>
        </p:nvSpPr>
        <p:spPr>
          <a:xfrm rot="5400000">
            <a:off x="3107521" y="3464719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8" name="سهم إلى اليمين 5"/>
          <p:cNvSpPr/>
          <p:nvPr/>
        </p:nvSpPr>
        <p:spPr>
          <a:xfrm rot="5400000">
            <a:off x="7750991" y="3536157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29322" y="2714620"/>
            <a:ext cx="142876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Manholes</a:t>
            </a:r>
            <a:endParaRPr lang="en-US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43438" y="6286520"/>
            <a:ext cx="2286016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Ring’s</a:t>
            </a:r>
            <a:r>
              <a:rPr lang="en-US" b="1" i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Manhole</a:t>
            </a:r>
            <a:endParaRPr lang="en-US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00892" y="6357958"/>
            <a:ext cx="2000264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Base’s Manhole</a:t>
            </a:r>
            <a:endParaRPr lang="en-US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C:\Users\eng\Music\Captur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4143380"/>
            <a:ext cx="1785950" cy="214314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2285984" y="6357958"/>
            <a:ext cx="2286016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Cone’s</a:t>
            </a:r>
            <a:r>
              <a:rPr lang="en-US" b="1" i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Manhole</a:t>
            </a:r>
            <a:endParaRPr lang="en-US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سهم إلى اليمين 5"/>
          <p:cNvSpPr/>
          <p:nvPr/>
        </p:nvSpPr>
        <p:spPr>
          <a:xfrm rot="5400000">
            <a:off x="5464975" y="3536157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eng\Pictures\money-wallpaper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1442" name="Picture 2" descr="C:\Users\eng\Pictures\project photo\DSC_83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357562"/>
            <a:ext cx="2571768" cy="2714644"/>
          </a:xfrm>
          <a:prstGeom prst="rect">
            <a:avLst/>
          </a:prstGeom>
          <a:noFill/>
        </p:spPr>
      </p:pic>
      <p:pic>
        <p:nvPicPr>
          <p:cNvPr id="61443" name="Picture 3" descr="C:\Users\eng\Pictures\project photo\1379257_602924546432756_609213043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4290"/>
            <a:ext cx="8382042" cy="235745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786578" y="6215082"/>
            <a:ext cx="142876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000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Sand</a:t>
            </a:r>
            <a:endParaRPr lang="en-US" sz="2000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71802" y="2571744"/>
            <a:ext cx="292895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UPVC</a:t>
            </a:r>
            <a:endParaRPr lang="en-US" sz="2400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Picture 2" descr="C:\Users\eng\Pictures\project photo\1383139_602925276432683_67114285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3643314"/>
            <a:ext cx="2071672" cy="292895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3786182" y="6488668"/>
            <a:ext cx="142876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000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Excavation</a:t>
            </a:r>
            <a:endParaRPr lang="en-US" sz="2000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1538" y="6357958"/>
            <a:ext cx="142876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000" b="1" i="1" u="sng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Backfill</a:t>
            </a:r>
            <a:endParaRPr lang="en-US" sz="2000" b="1" i="1" u="sng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سهم إلى اليمين 5"/>
          <p:cNvSpPr/>
          <p:nvPr/>
        </p:nvSpPr>
        <p:spPr>
          <a:xfrm rot="5400000">
            <a:off x="1393009" y="2893215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" name="سهم إلى اليمين 5"/>
          <p:cNvSpPr/>
          <p:nvPr/>
        </p:nvSpPr>
        <p:spPr>
          <a:xfrm rot="5400000">
            <a:off x="4250529" y="3107529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6" name="سهم إلى اليمين 5"/>
          <p:cNvSpPr/>
          <p:nvPr/>
        </p:nvSpPr>
        <p:spPr>
          <a:xfrm rot="5400000">
            <a:off x="7179487" y="2821777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7" name="Picture 8" descr="C:\Users\eng\Pictures\images (1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500438"/>
            <a:ext cx="278608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3" grpId="0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28860" y="274320"/>
            <a:ext cx="3643338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92$/m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2467" name="Picture 3" descr="C:\Users\eng\Pictures\project photo\1384202_602980669760477_1453144674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714884"/>
            <a:ext cx="2352675" cy="1643074"/>
          </a:xfrm>
          <a:prstGeom prst="rect">
            <a:avLst/>
          </a:prstGeom>
          <a:noFill/>
        </p:spPr>
      </p:pic>
      <p:pic>
        <p:nvPicPr>
          <p:cNvPr id="8" name="Picture 2" descr="C:\Users\eng\Pictures\back-icon-symbol-408899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715016"/>
            <a:ext cx="809604" cy="857256"/>
          </a:xfrm>
          <a:prstGeom prst="rect">
            <a:avLst/>
          </a:prstGeom>
          <a:noFill/>
        </p:spPr>
      </p:pic>
      <p:pic>
        <p:nvPicPr>
          <p:cNvPr id="4098" name="Picture 2" descr="C:\Users\eng\Pictures\images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14290"/>
            <a:ext cx="1928825" cy="1571636"/>
          </a:xfrm>
          <a:prstGeom prst="rect">
            <a:avLst/>
          </a:prstGeom>
          <a:noFill/>
        </p:spPr>
      </p:pic>
      <p:pic>
        <p:nvPicPr>
          <p:cNvPr id="4099" name="Picture 3" descr="C:\Users\eng\Pictures\images (1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4643446"/>
            <a:ext cx="2500330" cy="2000264"/>
          </a:xfrm>
          <a:prstGeom prst="rect">
            <a:avLst/>
          </a:prstGeom>
          <a:noFill/>
        </p:spPr>
      </p:pic>
      <p:pic>
        <p:nvPicPr>
          <p:cNvPr id="4100" name="Picture 4" descr="C:\Users\eng\Pictures\images (1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1857364"/>
            <a:ext cx="2071702" cy="2143140"/>
          </a:xfrm>
          <a:prstGeom prst="rect">
            <a:avLst/>
          </a:prstGeom>
          <a:noFill/>
        </p:spPr>
      </p:pic>
      <p:pic>
        <p:nvPicPr>
          <p:cNvPr id="4101" name="Picture 5" descr="C:\Users\eng\Pictures\project photo\900x900px-LL-aeea469c_gallery8876731341492338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84" y="3286124"/>
            <a:ext cx="2143140" cy="1285884"/>
          </a:xfrm>
          <a:prstGeom prst="rect">
            <a:avLst/>
          </a:prstGeom>
          <a:noFill/>
        </p:spPr>
      </p:pic>
      <p:pic>
        <p:nvPicPr>
          <p:cNvPr id="4102" name="Picture 6" descr="C:\Users\eng\Pictures\project photo\baby_boy_playing_on_beach_sand-1280x102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3214686"/>
            <a:ext cx="1928826" cy="1428760"/>
          </a:xfrm>
          <a:prstGeom prst="rect">
            <a:avLst/>
          </a:prstGeom>
          <a:noFill/>
        </p:spPr>
      </p:pic>
      <p:pic>
        <p:nvPicPr>
          <p:cNvPr id="4103" name="Picture 7" descr="C:\Users\eng\Pictures\project photo\1294215901_91403611_4-Polygold-pvc-pipes-manufacturers-Everything-Els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7884" y="1857364"/>
            <a:ext cx="2143140" cy="1285884"/>
          </a:xfrm>
          <a:prstGeom prst="rect">
            <a:avLst/>
          </a:prstGeom>
          <a:noFill/>
        </p:spPr>
      </p:pic>
      <p:pic>
        <p:nvPicPr>
          <p:cNvPr id="4104" name="Picture 8" descr="C:\Users\eng\Pictures\images (12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14678" y="1857364"/>
            <a:ext cx="1928826" cy="1285883"/>
          </a:xfrm>
          <a:prstGeom prst="rect">
            <a:avLst/>
          </a:prstGeom>
          <a:noFill/>
        </p:spPr>
      </p:pic>
      <p:sp>
        <p:nvSpPr>
          <p:cNvPr id="25" name="Title 9"/>
          <p:cNvSpPr txBox="1">
            <a:spLocks/>
          </p:cNvSpPr>
          <p:nvPr/>
        </p:nvSpPr>
        <p:spPr>
          <a:xfrm>
            <a:off x="1071538" y="4000504"/>
            <a:ext cx="2071702" cy="571504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$700</a:t>
            </a:r>
          </a:p>
        </p:txBody>
      </p:sp>
      <p:sp>
        <p:nvSpPr>
          <p:cNvPr id="26" name="Title 9"/>
          <p:cNvSpPr txBox="1">
            <a:spLocks/>
          </p:cNvSpPr>
          <p:nvPr/>
        </p:nvSpPr>
        <p:spPr>
          <a:xfrm>
            <a:off x="3071802" y="5214950"/>
            <a:ext cx="2071702" cy="571504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$400</a:t>
            </a:r>
          </a:p>
        </p:txBody>
      </p:sp>
      <p:sp>
        <p:nvSpPr>
          <p:cNvPr id="27" name="Title 9"/>
          <p:cNvSpPr txBox="1">
            <a:spLocks/>
          </p:cNvSpPr>
          <p:nvPr/>
        </p:nvSpPr>
        <p:spPr>
          <a:xfrm>
            <a:off x="7715272" y="3500438"/>
            <a:ext cx="1428728" cy="571504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$280</a:t>
            </a:r>
          </a:p>
        </p:txBody>
      </p:sp>
      <p:sp>
        <p:nvSpPr>
          <p:cNvPr id="28" name="Title 9"/>
          <p:cNvSpPr txBox="1">
            <a:spLocks/>
          </p:cNvSpPr>
          <p:nvPr/>
        </p:nvSpPr>
        <p:spPr>
          <a:xfrm>
            <a:off x="7643834" y="2143116"/>
            <a:ext cx="1500166" cy="571504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$170</a:t>
            </a:r>
          </a:p>
        </p:txBody>
      </p:sp>
      <p:sp>
        <p:nvSpPr>
          <p:cNvPr id="29" name="Title 9"/>
          <p:cNvSpPr txBox="1">
            <a:spLocks/>
          </p:cNvSpPr>
          <p:nvPr/>
        </p:nvSpPr>
        <p:spPr>
          <a:xfrm>
            <a:off x="4929190" y="3500438"/>
            <a:ext cx="1143008" cy="571504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$80</a:t>
            </a:r>
          </a:p>
        </p:txBody>
      </p:sp>
      <p:sp>
        <p:nvSpPr>
          <p:cNvPr id="30" name="Title 9"/>
          <p:cNvSpPr txBox="1">
            <a:spLocks/>
          </p:cNvSpPr>
          <p:nvPr/>
        </p:nvSpPr>
        <p:spPr>
          <a:xfrm>
            <a:off x="4857752" y="2143116"/>
            <a:ext cx="1285884" cy="571504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$170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Users\eng\Music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7764461" cy="4786346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43042" y="571480"/>
            <a:ext cx="4707635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Velocity Constraints</a:t>
            </a:r>
          </a:p>
        </p:txBody>
      </p:sp>
      <p:pic>
        <p:nvPicPr>
          <p:cNvPr id="9218" name="Picture 2" descr="C:\Users\eng\Pictures\project photo\Line Ch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57166"/>
            <a:ext cx="2857488" cy="1143008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714480" y="4857760"/>
            <a:ext cx="6643734" cy="785818"/>
          </a:xfrm>
          <a:prstGeom prst="ellipse">
            <a:avLst/>
          </a:prstGeom>
          <a:noFill/>
          <a:ln>
            <a:solidFill>
              <a:srgbClr val="233B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1331640" y="1055586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شكل حر 6">
            <a:hlinkClick r:id="rId3" action="ppaction://hlinksldjump"/>
          </p:cNvPr>
          <p:cNvSpPr/>
          <p:nvPr/>
        </p:nvSpPr>
        <p:spPr>
          <a:xfrm>
            <a:off x="1785918" y="1000108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INTRODUCTION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339513" y="1965408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شكل حر 8">
            <a:hlinkClick r:id="rId4" action="ppaction://hlinksldjump"/>
          </p:cNvPr>
          <p:cNvSpPr/>
          <p:nvPr/>
        </p:nvSpPr>
        <p:spPr>
          <a:xfrm>
            <a:off x="1714480" y="1714488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OBJECTIVES</a:t>
            </a:r>
            <a:endParaRPr lang="en-US" sz="1700" kern="1200" dirty="0"/>
          </a:p>
        </p:txBody>
      </p:sp>
      <p:sp>
        <p:nvSpPr>
          <p:cNvPr id="12" name="مستطيل 11"/>
          <p:cNvSpPr/>
          <p:nvPr/>
        </p:nvSpPr>
        <p:spPr>
          <a:xfrm>
            <a:off x="1357290" y="2928934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شكل حر 12">
            <a:hlinkClick r:id="rId5" action="ppaction://hlinksldjump"/>
          </p:cNvPr>
          <p:cNvSpPr/>
          <p:nvPr/>
        </p:nvSpPr>
        <p:spPr>
          <a:xfrm>
            <a:off x="1732257" y="2678014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METHODOLOGY</a:t>
            </a:r>
            <a:endParaRPr lang="en-US" sz="1700" kern="1200" dirty="0"/>
          </a:p>
        </p:txBody>
      </p:sp>
      <p:sp>
        <p:nvSpPr>
          <p:cNvPr id="14" name="مستطيل 13"/>
          <p:cNvSpPr/>
          <p:nvPr/>
        </p:nvSpPr>
        <p:spPr>
          <a:xfrm>
            <a:off x="1339513" y="3894234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شكل حر 14">
            <a:hlinkClick r:id="rId6" action="ppaction://hlinksldjump"/>
          </p:cNvPr>
          <p:cNvSpPr/>
          <p:nvPr/>
        </p:nvSpPr>
        <p:spPr>
          <a:xfrm>
            <a:off x="1714480" y="3643314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RESULTS FOR </a:t>
            </a:r>
            <a:r>
              <a:rPr lang="en-US" sz="1700" kern="1200" dirty="0" smtClean="0">
                <a:hlinkClick r:id="rId6" action="ppaction://hlinksldjump"/>
              </a:rPr>
              <a:t>SEWAGE</a:t>
            </a:r>
            <a:r>
              <a:rPr lang="en-US" sz="1700" kern="1200" dirty="0" smtClean="0"/>
              <a:t> SYSTEM</a:t>
            </a:r>
            <a:endParaRPr lang="en-US" sz="1700" kern="1200" dirty="0"/>
          </a:p>
        </p:txBody>
      </p:sp>
      <p:sp>
        <p:nvSpPr>
          <p:cNvPr id="19" name="مستطيل 18"/>
          <p:cNvSpPr/>
          <p:nvPr/>
        </p:nvSpPr>
        <p:spPr>
          <a:xfrm>
            <a:off x="1426448" y="5788734"/>
            <a:ext cx="7499350" cy="432048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18" name="شكل حر 17">
            <a:hlinkClick r:id="rId7" action="ppaction://hlinksldjump"/>
          </p:cNvPr>
          <p:cNvSpPr/>
          <p:nvPr/>
        </p:nvSpPr>
        <p:spPr>
          <a:xfrm>
            <a:off x="1714480" y="5500702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CONCLUSIONS &amp; </a:t>
            </a:r>
            <a:r>
              <a:rPr lang="en-US" sz="1600" dirty="0" smtClean="0">
                <a:solidFill>
                  <a:schemeClr val="tx1"/>
                </a:solidFill>
                <a:hlinkClick r:id="rId7" action="ppaction://hlinksldjump"/>
              </a:rPr>
              <a:t>RECOMMANDATIONS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endParaRPr lang="en-US" sz="1700" kern="1200" dirty="0">
              <a:solidFill>
                <a:schemeClr val="tx1"/>
              </a:solidFill>
            </a:endParaRPr>
          </a:p>
        </p:txBody>
      </p:sp>
      <p:sp>
        <p:nvSpPr>
          <p:cNvPr id="16" name="مستطيل 13"/>
          <p:cNvSpPr/>
          <p:nvPr/>
        </p:nvSpPr>
        <p:spPr>
          <a:xfrm>
            <a:off x="1410951" y="4894366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شكل حر 14">
            <a:hlinkClick r:id="rId6" action="ppaction://hlinksldjump"/>
          </p:cNvPr>
          <p:cNvSpPr/>
          <p:nvPr/>
        </p:nvSpPr>
        <p:spPr>
          <a:xfrm>
            <a:off x="1785918" y="4643446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RESULTS FOR </a:t>
            </a:r>
            <a:r>
              <a:rPr lang="en-US" sz="1700" kern="1200" dirty="0" smtClean="0">
                <a:hlinkClick r:id="rId8" action="ppaction://hlinksldjump"/>
              </a:rPr>
              <a:t>STORMWATER</a:t>
            </a:r>
            <a:r>
              <a:rPr lang="en-US" sz="1700" kern="1200" dirty="0" smtClean="0"/>
              <a:t> NETWORK</a:t>
            </a:r>
            <a:endParaRPr lang="en-US" sz="1700" kern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  <p:bldP spid="15" grpId="0" animBg="1"/>
      <p:bldP spid="19" grpId="0" animBg="1"/>
      <p:bldP spid="18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85852" y="714356"/>
            <a:ext cx="4169731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Slope Constraints</a:t>
            </a:r>
          </a:p>
        </p:txBody>
      </p:sp>
      <p:pic>
        <p:nvPicPr>
          <p:cNvPr id="6" name="Picture 2" descr="C:\Users\eng\Pictures\project photo\Line Ch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7166"/>
            <a:ext cx="2857488" cy="1143008"/>
          </a:xfrm>
          <a:prstGeom prst="rect">
            <a:avLst/>
          </a:prstGeom>
          <a:noFill/>
        </p:spPr>
      </p:pic>
      <p:pic>
        <p:nvPicPr>
          <p:cNvPr id="41985" name="Picture 1" descr="C:\Users\eng\Music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85926"/>
            <a:ext cx="7812087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 descr="C:\Users\eng\Music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2863" y="1714488"/>
            <a:ext cx="7545417" cy="4786346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85852" y="785794"/>
            <a:ext cx="4355295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Cover Constraints</a:t>
            </a:r>
          </a:p>
        </p:txBody>
      </p:sp>
      <p:pic>
        <p:nvPicPr>
          <p:cNvPr id="6" name="Picture 2" descr="C:\Users\eng\Pictures\project photo\Line Ch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04"/>
            <a:ext cx="2857488" cy="1143008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6572264" y="2071678"/>
            <a:ext cx="1714512" cy="928694"/>
          </a:xfrm>
          <a:prstGeom prst="ellipse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1440168"/>
          </a:xfrm>
        </p:spPr>
        <p:txBody>
          <a:bodyPr/>
          <a:lstStyle/>
          <a:p>
            <a:r>
              <a:rPr lang="en-US" dirty="0" smtClean="0"/>
              <a:t>Profile of Street adverse</a:t>
            </a:r>
            <a:br>
              <a:rPr lang="en-US" dirty="0" smtClean="0"/>
            </a:br>
            <a:r>
              <a:rPr lang="en-US" dirty="0" smtClean="0"/>
              <a:t>slope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7801004" cy="456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eng\Pictures\project photo\profi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14290"/>
            <a:ext cx="1795458" cy="1433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Longest profile in the network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85926"/>
            <a:ext cx="7786742" cy="456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86248" y="3214686"/>
            <a:ext cx="571504" cy="500066"/>
          </a:xfrm>
          <a:prstGeom prst="ellipse">
            <a:avLst/>
          </a:prstGeom>
          <a:noFill/>
          <a:ln>
            <a:solidFill>
              <a:srgbClr val="233B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429388" y="4929198"/>
            <a:ext cx="1143008" cy="714380"/>
          </a:xfrm>
          <a:prstGeom prst="ellipse">
            <a:avLst/>
          </a:prstGeom>
          <a:noFill/>
          <a:ln>
            <a:solidFill>
              <a:srgbClr val="233B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792961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643314"/>
            <a:ext cx="78724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profile in the network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7858180" cy="456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36725" y="142875"/>
            <a:ext cx="7407275" cy="639763"/>
          </a:xfrm>
        </p:spPr>
        <p:txBody>
          <a:bodyPr>
            <a:normAutofit/>
          </a:bodyPr>
          <a:lstStyle/>
          <a:p>
            <a:r>
              <a:rPr lang="en-US" sz="3500" dirty="0" smtClean="0"/>
              <a:t>An example of profile</a:t>
            </a:r>
            <a:endParaRPr lang="en-US" sz="35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79296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eng\Pictures\project photo\profi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0"/>
            <a:ext cx="1795458" cy="1071546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929066"/>
            <a:ext cx="775817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25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 view of profile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Picture 3" descr="C:\Users\eng\Pictures\fina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071546"/>
            <a:ext cx="7858180" cy="404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42844" y="2071678"/>
            <a:ext cx="1400175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Conduit ID: CO-195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before:-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3m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5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57%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after2-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1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1m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69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12%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71604" y="3929067"/>
            <a:ext cx="1409700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Conduit ID: CO-198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before:-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3m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5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97%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after:-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1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1m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67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12%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357554" y="4071942"/>
            <a:ext cx="1323975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Conduit ID: CO-34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before:-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4m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5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7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91%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after2-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1m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27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1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34%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072066" y="3929067"/>
            <a:ext cx="1323975" cy="178594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Conduit ID: CO-35</a:t>
            </a: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before:-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2m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5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10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77%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after:-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1m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33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3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24%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572264" y="4572008"/>
            <a:ext cx="1323975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Conduit ID: CO-36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before:-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1m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25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2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27%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after:-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cover: 1m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velocity: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25 m/s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slope: 2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27%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Users\eng\Pictures\project photo\Dj-View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1429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>
            <a:alphaModFix amt="54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435771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000372"/>
            <a:ext cx="435771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14290"/>
            <a:ext cx="742955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:\Users\Eng.Hiba Sayeh\Desktop\water-pipe-135723.jpg">
            <a:hlinkClick r:id="rId2" action="ppaction://hlinksldjump"/>
          </p:cNvPr>
          <p:cNvPicPr/>
          <p:nvPr/>
        </p:nvPicPr>
        <p:blipFill>
          <a:blip r:embed="rId3" cstate="print">
            <a:lum bright="32000" contrast="-43000"/>
          </a:blip>
          <a:srcRect/>
          <a:stretch>
            <a:fillRect/>
          </a:stretch>
        </p:blipFill>
        <p:spPr bwMode="auto">
          <a:xfrm>
            <a:off x="0" y="0"/>
            <a:ext cx="9144000" cy="728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857224" y="1000108"/>
            <a:ext cx="7498080" cy="50006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408 manholes with 1 meter diameter</a:t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408 conduit in sewer network with 8 inch diameter</a:t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12 km the length of network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سهم للأسفل 7"/>
          <p:cNvSpPr/>
          <p:nvPr/>
        </p:nvSpPr>
        <p:spPr>
          <a:xfrm rot="16200000">
            <a:off x="107125" y="5250669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سهم للأسفل 7"/>
          <p:cNvSpPr/>
          <p:nvPr/>
        </p:nvSpPr>
        <p:spPr>
          <a:xfrm rot="16200000">
            <a:off x="178563" y="1321579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سهم للأسفل 7"/>
          <p:cNvSpPr/>
          <p:nvPr/>
        </p:nvSpPr>
        <p:spPr>
          <a:xfrm rot="16200000">
            <a:off x="107125" y="3321843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596" y="142852"/>
            <a:ext cx="5000660" cy="714380"/>
          </a:xfrm>
          <a:prstGeom prst="rect">
            <a:avLst/>
          </a:prstGeom>
        </p:spPr>
        <p:txBody>
          <a:bodyPr anchor="ctr">
            <a:normAutofit fontScale="7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1" u="none" strike="noStrike" kern="1200" cap="none" spc="0" normalizeH="0" baseline="0" noProof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wastewater</a:t>
            </a:r>
            <a:r>
              <a:rPr kumimoji="0" lang="en-US" sz="4300" b="1" i="1" u="none" strike="noStrike" kern="1200" cap="none" spc="0" normalizeH="0" noProof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300" b="1" i="1" u="none" strike="noStrike" kern="1200" cap="none" spc="0" normalizeH="0" baseline="0" noProof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Network</a:t>
            </a:r>
            <a:endParaRPr kumimoji="0" lang="en-US" sz="4300" b="1" i="1" u="none" strike="noStrike" kern="1200" cap="none" spc="0" normalizeH="0" baseline="0" noProof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C:\Users\eng\Pictures\back-icon-symbol-408899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5715016"/>
            <a:ext cx="809604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1" descr="C:\Users\mahmoud najjar\Pictures\uses-less-water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85860"/>
            <a:ext cx="3239790" cy="2514580"/>
          </a:xfrm>
          <a:prstGeom prst="rect">
            <a:avLst/>
          </a:prstGeom>
          <a:noFill/>
        </p:spPr>
      </p:pic>
      <p:pic>
        <p:nvPicPr>
          <p:cNvPr id="10" name="عنصر نائب للمحتوى 3" descr="septic-t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214422"/>
            <a:ext cx="3281018" cy="2500330"/>
          </a:xfrm>
          <a:prstGeom prst="rect">
            <a:avLst/>
          </a:prstGeom>
        </p:spPr>
      </p:pic>
      <p:pic>
        <p:nvPicPr>
          <p:cNvPr id="8" name="Picture 7" descr="C:\Users\eng\Pictures\project photo\1378491_602791646446046_1804517269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214818"/>
            <a:ext cx="3500463" cy="228599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143380"/>
            <a:ext cx="3357586" cy="227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0430" y="2714620"/>
            <a:ext cx="2357454" cy="868664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Inlet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 descr="C:\مشروع\115CANON\IMG_1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500042"/>
            <a:ext cx="3857652" cy="2071702"/>
          </a:xfrm>
          <a:prstGeom prst="rect">
            <a:avLst/>
          </a:prstGeom>
          <a:noFill/>
        </p:spPr>
      </p:pic>
      <p:pic>
        <p:nvPicPr>
          <p:cNvPr id="14338" name="Picture 2" descr="C:\Users\eng\Pictures\project photo\ccm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57166"/>
            <a:ext cx="1928794" cy="164305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643314"/>
            <a:ext cx="31432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142976" y="5857892"/>
            <a:ext cx="2786082" cy="78581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Conduit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 descr="C:\Users\eng\Pictures\catchm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571876"/>
            <a:ext cx="3071834" cy="2143140"/>
          </a:xfrm>
          <a:prstGeom prst="rect">
            <a:avLst/>
          </a:prstGeom>
          <a:noFill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357818" y="5715016"/>
            <a:ext cx="3214710" cy="868664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3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Catchment area</a:t>
            </a: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8072462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Factors affecting the Stormwater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14414" y="1285860"/>
            <a:ext cx="374538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20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From  Rational method </a:t>
            </a:r>
            <a:endParaRPr lang="en-US" sz="2000" b="1" cap="all" dirty="0">
              <a:ln/>
              <a:solidFill>
                <a:schemeClr val="accent5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سهم للأسفل 7"/>
          <p:cNvSpPr/>
          <p:nvPr/>
        </p:nvSpPr>
        <p:spPr>
          <a:xfrm rot="16200000">
            <a:off x="535753" y="1250141"/>
            <a:ext cx="642942" cy="571504"/>
          </a:xfrm>
          <a:prstGeom prst="downArrow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14348" y="5643578"/>
            <a:ext cx="2555915" cy="33855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16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Runoff coefficient</a:t>
            </a:r>
          </a:p>
        </p:txBody>
      </p:sp>
      <p:pic>
        <p:nvPicPr>
          <p:cNvPr id="1028" name="Picture 4" descr="C:\Users\eng\Desktop\2013-03-10\roc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3" y="2000240"/>
            <a:ext cx="2500330" cy="1928826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4214810" y="4000504"/>
            <a:ext cx="11253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Soil type</a:t>
            </a:r>
          </a:p>
        </p:txBody>
      </p:sp>
      <p:pic>
        <p:nvPicPr>
          <p:cNvPr id="1029" name="Picture 5" descr="C:\Users\eng\Pictures\تنزي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000240"/>
            <a:ext cx="2500330" cy="1928826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215074" y="4000504"/>
            <a:ext cx="26383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Shape of drainage area</a:t>
            </a:r>
          </a:p>
        </p:txBody>
      </p:sp>
      <p:pic>
        <p:nvPicPr>
          <p:cNvPr id="1030" name="Picture 6" descr="C:\Users\eng\Pictures\تنزيل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429132"/>
            <a:ext cx="1252800" cy="1928826"/>
          </a:xfrm>
          <a:prstGeom prst="rect">
            <a:avLst/>
          </a:prstGeom>
          <a:noFill/>
        </p:spPr>
      </p:pic>
      <p:pic>
        <p:nvPicPr>
          <p:cNvPr id="1031" name="Picture 7" descr="C:\Users\eng\Pictures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429132"/>
            <a:ext cx="1252800" cy="1928826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3071802" y="6429396"/>
            <a:ext cx="3340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Previous moisture conditions</a:t>
            </a:r>
          </a:p>
        </p:txBody>
      </p:sp>
      <p:pic>
        <p:nvPicPr>
          <p:cNvPr id="1032" name="Picture 8" descr="C:\Users\eng\Desktop\2013-03-10\hh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429132"/>
            <a:ext cx="2484439" cy="1928826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6572264" y="6429396"/>
            <a:ext cx="2236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Slope of watershed</a:t>
            </a:r>
          </a:p>
        </p:txBody>
      </p:sp>
      <p:pic>
        <p:nvPicPr>
          <p:cNvPr id="1026" name="Picture 2" descr="C:\Users\eng\Music\images (2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4" y="2071678"/>
            <a:ext cx="1895476" cy="3395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/>
      <p:bldP spid="16" grpId="0"/>
      <p:bldP spid="18" grpId="0"/>
      <p:bldP spid="21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1" descr="C:\Users\eng\Pictures\stor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4357718" cy="192882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14546" y="2643182"/>
            <a:ext cx="2968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Amount of impervious soil</a:t>
            </a:r>
          </a:p>
        </p:txBody>
      </p:sp>
      <p:pic>
        <p:nvPicPr>
          <p:cNvPr id="3074" name="Picture 2" descr="C:\Users\eng\Pictures\bucksp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643314"/>
            <a:ext cx="2500330" cy="1928826"/>
          </a:xfrm>
          <a:prstGeom prst="rect">
            <a:avLst/>
          </a:prstGeom>
          <a:noFill/>
        </p:spPr>
      </p:pic>
      <p:pic>
        <p:nvPicPr>
          <p:cNvPr id="3075" name="Picture 3" descr="C:\Users\eng\Pictures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643314"/>
            <a:ext cx="2500330" cy="192882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500562" y="5786454"/>
            <a:ext cx="10887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Land use</a:t>
            </a:r>
          </a:p>
        </p:txBody>
      </p:sp>
      <p:pic>
        <p:nvPicPr>
          <p:cNvPr id="3076" name="Picture 4" descr="C:\Users\eng\Pictures\3888152-317557-computer-icons-of-paramete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42852"/>
            <a:ext cx="2320931" cy="2320931"/>
          </a:xfrm>
          <a:prstGeom prst="rect">
            <a:avLst/>
          </a:prstGeom>
          <a:noFill/>
        </p:spPr>
      </p:pic>
      <p:pic>
        <p:nvPicPr>
          <p:cNvPr id="2" name="Picture 2" descr="C:\Users\eng\Desktop\New folder (2)\191220130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3643314"/>
            <a:ext cx="250033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/>
        </p:nvGraphicFramePr>
        <p:xfrm>
          <a:off x="1071538" y="260648"/>
          <a:ext cx="7604918" cy="4311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C:\Users\eng\Desktop\2013-03-10\DSC006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4629179"/>
            <a:ext cx="1857388" cy="2228845"/>
          </a:xfrm>
          <a:prstGeom prst="rect">
            <a:avLst/>
          </a:prstGeom>
          <a:noFill/>
        </p:spPr>
      </p:pic>
      <p:pic>
        <p:nvPicPr>
          <p:cNvPr id="5" name="Picture 4" descr="C:\Users\eng\Desktop\2013-03-10\rock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496" y="4643446"/>
            <a:ext cx="1857388" cy="2214554"/>
          </a:xfrm>
          <a:prstGeom prst="rect">
            <a:avLst/>
          </a:prstGeom>
          <a:noFill/>
        </p:spPr>
      </p:pic>
      <p:pic>
        <p:nvPicPr>
          <p:cNvPr id="6" name="Picture 5" descr="C:\Users\eng\Desktop\2013-03-10\DSC0058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4643446"/>
            <a:ext cx="1928826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92882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Key </a:t>
            </a:r>
            <a:r>
              <a:rPr lang="en-US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parameter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that have </a:t>
            </a:r>
            <a:r>
              <a:rPr lang="en-US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effective impact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is </a:t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Runoff coefficient</a:t>
            </a: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(C)</a:t>
            </a:r>
            <a:b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In order to assess the value of C that are closer to reality we studied the previous case that simulate to our case (north-eastern part of the City of Nablus)</a:t>
            </a:r>
            <a:r>
              <a:rPr lang="en-US" sz="2800" dirty="0" smtClean="0"/>
              <a:t> .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Since they make calibration between the real case and the model output.</a:t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2050" name="Picture 2" descr="C:\Users\eng\Pictures\a07bb170c4a36161aa1f8f4859c19794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429132"/>
            <a:ext cx="5429288" cy="219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08392" cy="3154680"/>
          </a:xfrm>
        </p:spPr>
        <p:txBody>
          <a:bodyPr>
            <a:normAutofit/>
          </a:bodyPr>
          <a:lstStyle/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When finding that the value of C must be </a:t>
            </a:r>
            <a:r>
              <a:rPr lang="en-US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</a:t>
            </a:r>
            <a:r>
              <a:rPr lang="en" sz="3200" dirty="0" smtClean="0"/>
              <a:t> .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we </a:t>
            </a:r>
            <a:r>
              <a:rPr lang="en-US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revisited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the study area and found that there are </a:t>
            </a:r>
            <a:r>
              <a:rPr lang="en-US" sz="31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few depressions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that impact the generation of stormwater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4" name="Picture 2" descr="C:\Users\hp\Desktop\New folder (3)\Photo-0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643182"/>
            <a:ext cx="3758666" cy="3816424"/>
          </a:xfrm>
          <a:prstGeom prst="rect">
            <a:avLst/>
          </a:prstGeom>
          <a:noFill/>
        </p:spPr>
      </p:pic>
      <p:pic>
        <p:nvPicPr>
          <p:cNvPr id="1026" name="Picture 2" descr="C:\Users\eng\Desktop\New folder (2)\19122013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43182"/>
            <a:ext cx="2357454" cy="3786214"/>
          </a:xfrm>
          <a:prstGeom prst="rect">
            <a:avLst/>
          </a:prstGeom>
          <a:noFill/>
        </p:spPr>
      </p:pic>
      <p:pic>
        <p:nvPicPr>
          <p:cNvPr id="1027" name="Picture 3" descr="C:\Users\eng\Desktop\New folder (2)\191220130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643182"/>
            <a:ext cx="237965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511738"/>
          </a:xfrm>
        </p:spPr>
        <p:txBody>
          <a:bodyPr>
            <a:normAutofit/>
          </a:bodyPr>
          <a:lstStyle/>
          <a:p>
            <a:r>
              <a:rPr lang="en-US" sz="3100" dirty="0" smtClean="0"/>
              <a:t>In addition, the </a:t>
            </a:r>
            <a:r>
              <a:rPr lang="en-US" sz="3100" u="sng" dirty="0" smtClean="0">
                <a:solidFill>
                  <a:srgbClr val="FF0000"/>
                </a:solidFill>
              </a:rPr>
              <a:t>rocks</a:t>
            </a:r>
            <a:r>
              <a:rPr lang="en-US" sz="3100" dirty="0" smtClean="0"/>
              <a:t> of the study area are </a:t>
            </a:r>
            <a:r>
              <a:rPr lang="en-US" sz="3100" u="sng" dirty="0" smtClean="0">
                <a:solidFill>
                  <a:srgbClr val="FF0000"/>
                </a:solidFill>
              </a:rPr>
              <a:t>oriented </a:t>
            </a:r>
            <a:r>
              <a:rPr lang="en-US" sz="3100" dirty="0" smtClean="0"/>
              <a:t>in away that </a:t>
            </a:r>
            <a:r>
              <a:rPr lang="en-US" sz="3100" u="sng" dirty="0" smtClean="0">
                <a:solidFill>
                  <a:srgbClr val="FF0000"/>
                </a:solidFill>
              </a:rPr>
              <a:t>obstructs</a:t>
            </a:r>
            <a:r>
              <a:rPr lang="en-US" sz="3100" dirty="0" smtClean="0"/>
              <a:t> the stormwater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500306"/>
            <a:ext cx="428624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eng\Desktop\New folder (2)\be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2500306"/>
            <a:ext cx="2214578" cy="3571900"/>
          </a:xfrm>
          <a:prstGeom prst="rect">
            <a:avLst/>
          </a:prstGeom>
          <a:noFill/>
        </p:spPr>
      </p:pic>
      <p:pic>
        <p:nvPicPr>
          <p:cNvPr id="2051" name="Picture 3" descr="C:\Users\eng\Desktop\New folder (2)\19122013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500306"/>
            <a:ext cx="2259469" cy="35719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214414" y="3929066"/>
            <a:ext cx="1000132" cy="785818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2049" name="Picture 1" descr="C:\Users\eng\Picture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2571753" cy="414340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785918" y="5143512"/>
            <a:ext cx="15985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2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Intensity</a:t>
            </a:r>
          </a:p>
        </p:txBody>
      </p:sp>
      <p:sp>
        <p:nvSpPr>
          <p:cNvPr id="8" name="Rectangle 7"/>
          <p:cNvSpPr/>
          <p:nvPr/>
        </p:nvSpPr>
        <p:spPr>
          <a:xfrm>
            <a:off x="3786182" y="1500174"/>
            <a:ext cx="485778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Rainfall intensity is defined as the rate of rain that falls during a storm event</a:t>
            </a:r>
          </a:p>
          <a:p>
            <a:endParaRPr lang="en-US" sz="32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Design value of intensity depend on :-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Tc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Return period</a:t>
            </a:r>
            <a:r>
              <a:rPr lang="en-US" sz="2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endParaRPr lang="en-US" sz="2000" b="1" cap="all" dirty="0" smtClean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7498080" cy="357190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Ø"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4414" y="500042"/>
            <a:ext cx="328019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en-US" sz="2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depend on:-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1538" y="2786058"/>
            <a:ext cx="2246128" cy="13696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   </a:t>
            </a:r>
            <a:r>
              <a:rPr lang="en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en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</a:t>
            </a:r>
            <a:r>
              <a:rPr lang="en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= L/V</a:t>
            </a:r>
            <a:endParaRPr lang="en-US" sz="39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7258" y="4143380"/>
            <a:ext cx="7143832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9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en-US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 residential areas (2-5) years design period is considered and we use 2 years</a:t>
            </a:r>
          </a:p>
          <a:p>
            <a:endParaRPr lang="en-US" sz="39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57290" y="4071942"/>
            <a:ext cx="314861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Return period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Picture 1" descr="C:\Users\eng\Pictures\Pictur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85860"/>
            <a:ext cx="4238625" cy="13049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785918" y="1571612"/>
            <a:ext cx="3722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endParaRPr lang="en-US" sz="44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00100" y="142852"/>
            <a:ext cx="7715304" cy="857256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 our study area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214414" y="1000108"/>
          <a:ext cx="7072362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Up Arrow 7"/>
          <p:cNvSpPr/>
          <p:nvPr/>
        </p:nvSpPr>
        <p:spPr>
          <a:xfrm>
            <a:off x="3428992" y="4357694"/>
            <a:ext cx="142876" cy="7640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1785918" y="2928934"/>
            <a:ext cx="142876" cy="21928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1538" y="5857892"/>
            <a:ext cx="7715304" cy="500066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IDF for Nablus (PWA)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C:\Users\eng\Pictures\back-icon-symbol-408899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357826"/>
            <a:ext cx="809604" cy="857256"/>
          </a:xfrm>
          <a:prstGeom prst="rect">
            <a:avLst/>
          </a:prstGeom>
          <a:noFill/>
        </p:spPr>
      </p:pic>
      <p:pic>
        <p:nvPicPr>
          <p:cNvPr id="9" name="Picture 3" descr="http://click.infospace.com/ClickHandler.ashx?du=http%3a%2f%2fwww.parkerwwcs.com%2fmyimages%2finflowinfiltration.jpg&amp;ru=http%3a%2f%2fwww.parkerwwcs.com%2fmyimages%2finflowinfiltration.jpg&amp;ld=20130504&amp;ap=1&amp;app=1&amp;c=snapdov6a&amp;s=snapdov6a&amp;coi=372380&amp;cop=main-title&amp;euip=46.210.135.113&amp;npp=1&amp;p=0&amp;pp=0&amp;pvaid=64e2c72bd07e4a2f83666f6a431f6bf0&amp;ep=1&amp;mid=9&amp;hash=DB1DA241E41BBF0817009F5FD284E3C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500042"/>
            <a:ext cx="7215238" cy="5429288"/>
          </a:xfrm>
          <a:prstGeom prst="rect">
            <a:avLst/>
          </a:prstGeom>
          <a:noFill/>
        </p:spPr>
      </p:pic>
      <p:pic>
        <p:nvPicPr>
          <p:cNvPr id="10" name="Picture 2" descr="C:\Users\mahmoud najjar\Pictures\t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5716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g\Pictures\total area sto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5054613" cy="5691209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6802" name="Picture 2" descr="C:\Users\eng\Pictures\A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8660" y="714356"/>
            <a:ext cx="2438400" cy="557216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85786" y="5929330"/>
            <a:ext cx="263950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2000" b="1" cap="all" dirty="0" smtClean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Catchment Area</a:t>
            </a:r>
          </a:p>
        </p:txBody>
      </p:sp>
      <p:pic>
        <p:nvPicPr>
          <p:cNvPr id="18433" name="Picture 1" descr="C:\Users\eng\Music\finn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643582" y="2714608"/>
            <a:ext cx="3143248" cy="3429024"/>
          </a:xfrm>
          <a:prstGeom prst="rect">
            <a:avLst/>
          </a:prstGeom>
          <a:noFill/>
        </p:spPr>
      </p:pic>
      <p:pic>
        <p:nvPicPr>
          <p:cNvPr id="9" name="Picture 2" descr="C:\Users\eng\Pictures\back-icon-symbol-408899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1000108"/>
            <a:ext cx="809604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7825" name="Picture 1" descr="C:\Users\eng\Pictures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290"/>
            <a:ext cx="2286016" cy="928694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28662" y="214290"/>
          <a:ext cx="8072463" cy="6337579"/>
        </p:xfrm>
        <a:graphic>
          <a:graphicData uri="http://schemas.openxmlformats.org/drawingml/2006/table">
            <a:tbl>
              <a:tblPr/>
              <a:tblGrid>
                <a:gridCol w="872698"/>
                <a:gridCol w="740811"/>
                <a:gridCol w="1033039"/>
                <a:gridCol w="895300"/>
                <a:gridCol w="855947"/>
                <a:gridCol w="914978"/>
                <a:gridCol w="907598"/>
                <a:gridCol w="1033039"/>
                <a:gridCol w="819053"/>
              </a:tblGrid>
              <a:tr h="30072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40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C=.2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C=.1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C=.3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72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2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Conduit ID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Wastewater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stormwater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Wastewater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stormwater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Wastewater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stormwater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At the beginning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CO-1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Velocity (m/s)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1.24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1.02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Flow (m3/d)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10.37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3473.28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10.37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2855.3472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10.37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3919.104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7.58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7.58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7.58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Diameter ( in)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4152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 the middle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CO-130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Velocity (m/s)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1.71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1.93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1.93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Flow (m3/d)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6.15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4790.88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6.15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5402.7648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6.15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5402.7648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11.9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11.9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11.9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Diameter ( in)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152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 the end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CO-247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Velocity (m/s)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5.26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4.42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5.91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Flow (m3/d)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974.8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132641.28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974.8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62664.0019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974.8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149030.72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15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Diameter ( in)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14414" y="1643050"/>
          <a:ext cx="7358095" cy="5072098"/>
        </p:xfrm>
        <a:graphic>
          <a:graphicData uri="http://schemas.openxmlformats.org/drawingml/2006/table">
            <a:tbl>
              <a:tblPr/>
              <a:tblGrid>
                <a:gridCol w="1394169"/>
                <a:gridCol w="1355910"/>
                <a:gridCol w="1636951"/>
                <a:gridCol w="1546918"/>
                <a:gridCol w="1424147"/>
              </a:tblGrid>
              <a:tr h="48433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2-year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Conduit 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Wastewater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stormwater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 the beginning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CO-1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Velocity (m/s)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Flow (m3/d)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3473.28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Diameter ( in)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 the middle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CO-130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Velocity (m/s)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Flow (m3/d)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4790.88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Diameter ( in)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 the end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CO-247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Velocity (m/s)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Flow (m3/d)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974.8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132641.28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9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Diameter ( in)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409" name="Picture 1" descr="C:\Users\eng\Pictures\comparison_ic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0"/>
            <a:ext cx="3571900" cy="150017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71538" y="500042"/>
            <a:ext cx="44291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2-year return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59632" y="404664"/>
            <a:ext cx="60722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5-year return period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87624" y="1124744"/>
            <a:ext cx="60722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Conduit 130 :-</a:t>
            </a:r>
          </a:p>
        </p:txBody>
      </p:sp>
      <p:sp>
        <p:nvSpPr>
          <p:cNvPr id="14" name="سهم للأسفل 7"/>
          <p:cNvSpPr/>
          <p:nvPr/>
        </p:nvSpPr>
        <p:spPr>
          <a:xfrm rot="16200000">
            <a:off x="647849" y="1160463"/>
            <a:ext cx="642942" cy="571504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8" descr="C:\Users\eng\Pictures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44824"/>
            <a:ext cx="3286148" cy="2214578"/>
          </a:xfrm>
          <a:prstGeom prst="rect">
            <a:avLst/>
          </a:prstGeom>
          <a:noFill/>
        </p:spPr>
      </p:pic>
      <p:pic>
        <p:nvPicPr>
          <p:cNvPr id="11" name="Picture 2" descr="C:\Users\eng\Pictures\v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44824"/>
            <a:ext cx="3286148" cy="2214578"/>
          </a:xfrm>
          <a:prstGeom prst="rect">
            <a:avLst/>
          </a:prstGeom>
          <a:noFill/>
        </p:spPr>
      </p:pic>
      <p:pic>
        <p:nvPicPr>
          <p:cNvPr id="12" name="Picture 3" descr="C:\Users\eng\Pictures\s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4214818"/>
            <a:ext cx="3286148" cy="2214578"/>
          </a:xfrm>
          <a:prstGeom prst="rect">
            <a:avLst/>
          </a:prstGeom>
          <a:noFill/>
        </p:spPr>
      </p:pic>
      <p:pic>
        <p:nvPicPr>
          <p:cNvPr id="15" name="Picture 1" descr="C:\Users\eng\Videos\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3" y="4214818"/>
            <a:ext cx="3286148" cy="2252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59632" y="404664"/>
            <a:ext cx="60722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10-year return period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9632" y="1052736"/>
            <a:ext cx="60722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Conduit 130 :-</a:t>
            </a:r>
          </a:p>
        </p:txBody>
      </p:sp>
      <p:sp>
        <p:nvSpPr>
          <p:cNvPr id="7" name="سهم للأسفل 7"/>
          <p:cNvSpPr/>
          <p:nvPr/>
        </p:nvSpPr>
        <p:spPr>
          <a:xfrm rot="16200000">
            <a:off x="719857" y="1088455"/>
            <a:ext cx="642942" cy="571504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214818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1" y="4214817"/>
            <a:ext cx="3214710" cy="221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 descr="C:\Users\eng\Pictures\s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772816"/>
            <a:ext cx="3286148" cy="2214578"/>
          </a:xfrm>
          <a:prstGeom prst="rect">
            <a:avLst/>
          </a:prstGeom>
          <a:noFill/>
        </p:spPr>
      </p:pic>
      <p:pic>
        <p:nvPicPr>
          <p:cNvPr id="14" name="Picture 8" descr="C:\Users\eng\Pictures\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772816"/>
            <a:ext cx="328614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3" name="صورة 3" descr="C:\Users\Eng.Hiba Sayeh\Desktop\water-pipe-135723.jpg">
            <a:hlinkClick r:id="rId2" action="ppaction://hlinksldjump"/>
          </p:cNvPr>
          <p:cNvPicPr/>
          <p:nvPr/>
        </p:nvPicPr>
        <p:blipFill>
          <a:blip r:embed="rId3" cstate="print">
            <a:lum bright="32000" contrast="-43000"/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سهم للأسفل 7"/>
          <p:cNvSpPr/>
          <p:nvPr/>
        </p:nvSpPr>
        <p:spPr>
          <a:xfrm rot="16200000">
            <a:off x="178563" y="821513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C:\Users\eng\Pictures\back-icon-symbol-408899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5572140"/>
            <a:ext cx="809604" cy="85725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85786" y="714356"/>
            <a:ext cx="7143800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we have 390 catch basin</a:t>
            </a:r>
            <a:br>
              <a:rPr lang="en-US" sz="4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we have 390 conduit in Storm network</a:t>
            </a:r>
          </a:p>
          <a:p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12 km the length of network</a:t>
            </a:r>
          </a:p>
          <a:p>
            <a:r>
              <a:rPr lang="en-US" sz="4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Rang of the diameter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28596" y="142852"/>
            <a:ext cx="5000660" cy="714380"/>
          </a:xfrm>
          <a:prstGeom prst="rect">
            <a:avLst/>
          </a:prstGeom>
        </p:spPr>
        <p:txBody>
          <a:bodyPr anchor="ctr">
            <a:normAutofit fontScale="7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1" u="none" strike="noStrike" kern="1200" cap="none" spc="0" normalizeH="0" baseline="0" noProof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Stormwater Network</a:t>
            </a:r>
            <a:endParaRPr kumimoji="0" lang="en-US" sz="4300" b="1" i="1" u="none" strike="noStrike" kern="1200" cap="none" spc="0" normalizeH="0" baseline="0" noProof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سهم للأسفل 7"/>
          <p:cNvSpPr/>
          <p:nvPr/>
        </p:nvSpPr>
        <p:spPr>
          <a:xfrm rot="16200000">
            <a:off x="178563" y="1535893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سهم للأسفل 7"/>
          <p:cNvSpPr/>
          <p:nvPr/>
        </p:nvSpPr>
        <p:spPr>
          <a:xfrm rot="16200000">
            <a:off x="107125" y="2750339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سهم للأسفل 7"/>
          <p:cNvSpPr/>
          <p:nvPr/>
        </p:nvSpPr>
        <p:spPr>
          <a:xfrm rot="16200000">
            <a:off x="107125" y="3464719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857224" y="4143380"/>
          <a:ext cx="4429156" cy="2500330"/>
        </p:xfrm>
        <a:graphic>
          <a:graphicData uri="http://schemas.openxmlformats.org/drawingml/2006/table">
            <a:tbl>
              <a:tblPr/>
              <a:tblGrid>
                <a:gridCol w="2232154"/>
                <a:gridCol w="2197002"/>
              </a:tblGrid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Diameter (in)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Length (m)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1280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994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1447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437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632523"/>
                          </a:solidFill>
                          <a:latin typeface="Gill Sans MT"/>
                        </a:rPr>
                        <a:t>5940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92596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4" name="Picture 2" descr="C:\Users\eng\Pictures\project photo\CLIPART_OF_15179_SM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929198"/>
            <a:ext cx="2928926" cy="1785950"/>
          </a:xfrm>
          <a:prstGeom prst="rect">
            <a:avLst/>
          </a:prstGeom>
          <a:noFill/>
        </p:spPr>
      </p:pic>
      <p:sp>
        <p:nvSpPr>
          <p:cNvPr id="5" name="سهم إلى اليمين 5"/>
          <p:cNvSpPr/>
          <p:nvPr/>
        </p:nvSpPr>
        <p:spPr>
          <a:xfrm>
            <a:off x="500034" y="928670"/>
            <a:ext cx="571504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سهم إلى اليمين 5"/>
          <p:cNvSpPr/>
          <p:nvPr/>
        </p:nvSpPr>
        <p:spPr>
          <a:xfrm>
            <a:off x="500034" y="2000240"/>
            <a:ext cx="571504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سهم إلى اليمين 5"/>
          <p:cNvSpPr/>
          <p:nvPr/>
        </p:nvSpPr>
        <p:spPr>
          <a:xfrm>
            <a:off x="500034" y="2571744"/>
            <a:ext cx="571504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eng\Pictures\project photo\Permission-bing-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072074"/>
            <a:ext cx="2181225" cy="1643050"/>
          </a:xfrm>
          <a:prstGeom prst="rect">
            <a:avLst/>
          </a:prstGeom>
          <a:noFill/>
        </p:spPr>
      </p:pic>
      <p:pic>
        <p:nvPicPr>
          <p:cNvPr id="2051" name="Picture 3" descr="C:\Users\eng\Pictures\project photo\تنزيل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5286389"/>
            <a:ext cx="2390775" cy="1071570"/>
          </a:xfrm>
          <a:prstGeom prst="rect">
            <a:avLst/>
          </a:prstGeom>
          <a:noFill/>
        </p:spPr>
      </p:pic>
      <p:sp>
        <p:nvSpPr>
          <p:cNvPr id="13" name="سهم إلى اليمين 5"/>
          <p:cNvSpPr/>
          <p:nvPr/>
        </p:nvSpPr>
        <p:spPr>
          <a:xfrm>
            <a:off x="500034" y="3429000"/>
            <a:ext cx="571504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14414" y="857232"/>
            <a:ext cx="74295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8 inch diameter sewer lines from UPVC were used in design of the wastewater collection network. And (24,18,15,12,10,8)  inch diameters are used in design of the stormwater collection network .</a:t>
            </a:r>
          </a:p>
          <a:p>
            <a:endParaRPr lang="en-US" dirty="0" smtClean="0"/>
          </a:p>
          <a:p>
            <a:r>
              <a:rPr lang="en-US" dirty="0" smtClean="0"/>
              <a:t>Cost of the WASTEWATER NETWORK is $92/M .</a:t>
            </a:r>
          </a:p>
          <a:p>
            <a:endParaRPr lang="en-US" dirty="0" smtClean="0"/>
          </a:p>
          <a:p>
            <a:r>
              <a:rPr lang="en-US" dirty="0" smtClean="0"/>
              <a:t>SewerCAD and StormCAD are efficient software for the design of wastewater and stormwater collection networks </a:t>
            </a:r>
            <a:r>
              <a:rPr lang="en-US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Though the designs we made cannot be used for implementation as they are yet they provide a good approximation to the real networks along with realistic cost </a:t>
            </a:r>
            <a:r>
              <a:rPr lang="en-US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.</a:t>
            </a:r>
            <a:br>
              <a:rPr lang="en-US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</a:br>
            <a:endParaRPr lang="en-US" dirty="0" smtClean="0"/>
          </a:p>
          <a:p>
            <a:r>
              <a:rPr lang="en-US" dirty="0" smtClean="0"/>
              <a:t>This project helped us to broaden our way of thinking and that design constraints can be compromised to arrive at realistic conditions </a:t>
            </a:r>
            <a:r>
              <a:rPr lang="en-US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.</a:t>
            </a:r>
          </a:p>
        </p:txBody>
      </p:sp>
      <p:sp>
        <p:nvSpPr>
          <p:cNvPr id="11" name="سهم إلى اليمين 5"/>
          <p:cNvSpPr/>
          <p:nvPr/>
        </p:nvSpPr>
        <p:spPr>
          <a:xfrm>
            <a:off x="500034" y="4500570"/>
            <a:ext cx="571504" cy="35719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798791" y="2764065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ar-SA" sz="8000" dirty="0"/>
          </a:p>
        </p:txBody>
      </p:sp>
      <p:pic>
        <p:nvPicPr>
          <p:cNvPr id="3074" name="Picture 2" descr="C:\Users\eng\Pictures\project photo\thank-you-comment-0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642919"/>
            <a:ext cx="5167337" cy="5572164"/>
          </a:xfrm>
          <a:prstGeom prst="rect">
            <a:avLst/>
          </a:prstGeom>
          <a:noFill/>
        </p:spPr>
      </p:pic>
      <p:pic>
        <p:nvPicPr>
          <p:cNvPr id="3075" name="Picture 3" descr="C:\Users\eng\Pictures\project photo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428736"/>
            <a:ext cx="2143125" cy="2143125"/>
          </a:xfrm>
          <a:prstGeom prst="rect">
            <a:avLst/>
          </a:prstGeom>
          <a:noFill/>
        </p:spPr>
      </p:pic>
      <p:pic>
        <p:nvPicPr>
          <p:cNvPr id="3076" name="Picture 4" descr="C:\Users\eng\Pictures\project photo\royalty-free-question-clipart-illustration-2161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4000504"/>
            <a:ext cx="1754182" cy="2524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897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شكل حر 7"/>
          <p:cNvSpPr/>
          <p:nvPr/>
        </p:nvSpPr>
        <p:spPr>
          <a:xfrm>
            <a:off x="5072066" y="214290"/>
            <a:ext cx="3609322" cy="3209077"/>
          </a:xfrm>
          <a:custGeom>
            <a:avLst/>
            <a:gdLst>
              <a:gd name="connsiteX0" fmla="*/ 0 w 3391018"/>
              <a:gd name="connsiteY0" fmla="*/ 1604539 h 3209077"/>
              <a:gd name="connsiteX1" fmla="*/ 1695509 w 3391018"/>
              <a:gd name="connsiteY1" fmla="*/ 0 h 3209077"/>
              <a:gd name="connsiteX2" fmla="*/ 3391018 w 3391018"/>
              <a:gd name="connsiteY2" fmla="*/ 1604539 h 3209077"/>
              <a:gd name="connsiteX3" fmla="*/ 1695509 w 3391018"/>
              <a:gd name="connsiteY3" fmla="*/ 3209078 h 3209077"/>
              <a:gd name="connsiteX4" fmla="*/ 0 w 3391018"/>
              <a:gd name="connsiteY4" fmla="*/ 1604539 h 3209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1018" h="3209077">
                <a:moveTo>
                  <a:pt x="0" y="1604539"/>
                </a:moveTo>
                <a:cubicBezTo>
                  <a:pt x="0" y="718377"/>
                  <a:pt x="759105" y="0"/>
                  <a:pt x="1695509" y="0"/>
                </a:cubicBezTo>
                <a:cubicBezTo>
                  <a:pt x="2631913" y="0"/>
                  <a:pt x="3391018" y="718377"/>
                  <a:pt x="3391018" y="1604539"/>
                </a:cubicBezTo>
                <a:cubicBezTo>
                  <a:pt x="3391018" y="2490701"/>
                  <a:pt x="2631913" y="3209078"/>
                  <a:pt x="1695509" y="3209078"/>
                </a:cubicBezTo>
                <a:cubicBezTo>
                  <a:pt x="759105" y="3209078"/>
                  <a:pt x="0" y="2490701"/>
                  <a:pt x="0" y="160453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534703" tIns="508058" rIns="534703" bIns="508058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000" dirty="0" smtClean="0"/>
              <a:t>THE STORM NETWORK USING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STORMCAD</a:t>
            </a:r>
          </a:p>
        </p:txBody>
      </p:sp>
      <p:sp>
        <p:nvSpPr>
          <p:cNvPr id="9" name="شكل حر 8"/>
          <p:cNvSpPr/>
          <p:nvPr/>
        </p:nvSpPr>
        <p:spPr>
          <a:xfrm>
            <a:off x="1214414" y="928670"/>
            <a:ext cx="3786214" cy="3122287"/>
          </a:xfrm>
          <a:custGeom>
            <a:avLst/>
            <a:gdLst>
              <a:gd name="connsiteX0" fmla="*/ 0 w 3407323"/>
              <a:gd name="connsiteY0" fmla="*/ 1561144 h 3122287"/>
              <a:gd name="connsiteX1" fmla="*/ 1703662 w 3407323"/>
              <a:gd name="connsiteY1" fmla="*/ 0 h 3122287"/>
              <a:gd name="connsiteX2" fmla="*/ 3407324 w 3407323"/>
              <a:gd name="connsiteY2" fmla="*/ 1561144 h 3122287"/>
              <a:gd name="connsiteX3" fmla="*/ 1703662 w 3407323"/>
              <a:gd name="connsiteY3" fmla="*/ 3122288 h 3122287"/>
              <a:gd name="connsiteX4" fmla="*/ 0 w 3407323"/>
              <a:gd name="connsiteY4" fmla="*/ 1561144 h 312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7323" h="3122287">
                <a:moveTo>
                  <a:pt x="0" y="1561144"/>
                </a:moveTo>
                <a:cubicBezTo>
                  <a:pt x="0" y="698948"/>
                  <a:pt x="762755" y="0"/>
                  <a:pt x="1703662" y="0"/>
                </a:cubicBezTo>
                <a:cubicBezTo>
                  <a:pt x="2644569" y="0"/>
                  <a:pt x="3407324" y="698948"/>
                  <a:pt x="3407324" y="1561144"/>
                </a:cubicBezTo>
                <a:cubicBezTo>
                  <a:pt x="3407324" y="2423340"/>
                  <a:pt x="2644569" y="3122288"/>
                  <a:pt x="1703662" y="3122288"/>
                </a:cubicBezTo>
                <a:cubicBezTo>
                  <a:pt x="762755" y="3122288"/>
                  <a:pt x="0" y="2423340"/>
                  <a:pt x="0" y="1561144"/>
                </a:cubicBez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529471" tIns="487728" rIns="529471" bIns="487728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</a:t>
            </a:r>
            <a:r>
              <a:rPr lang="en-US" sz="3000" dirty="0" smtClean="0"/>
              <a:t> THE wastewater collection NETWORK USING </a:t>
            </a:r>
            <a:r>
              <a:rPr lang="en-US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SEWERCAD</a:t>
            </a:r>
            <a:endParaRPr lang="en-US" sz="3000" dirty="0"/>
          </a:p>
        </p:txBody>
      </p:sp>
      <p:pic>
        <p:nvPicPr>
          <p:cNvPr id="2050" name="Picture 2" descr="C:\Users\eng\Pictures\project photo\Marketing_Ch1_Pt3_Marketing_Objecti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876"/>
            <a:ext cx="464343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11"/>
          <p:cNvSpPr/>
          <p:nvPr/>
        </p:nvSpPr>
        <p:spPr>
          <a:xfrm>
            <a:off x="2120907" y="214290"/>
            <a:ext cx="5683013" cy="5208836"/>
          </a:xfrm>
          <a:prstGeom prst="funnel">
            <a:avLst/>
          </a:prstGeom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شكل بيضاوي 4"/>
          <p:cNvSpPr/>
          <p:nvPr/>
        </p:nvSpPr>
        <p:spPr>
          <a:xfrm>
            <a:off x="2742918" y="1492324"/>
            <a:ext cx="4434960" cy="1540203"/>
          </a:xfrm>
          <a:prstGeom prst="ellipse">
            <a:avLst/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سهم للأسفل 6"/>
          <p:cNvSpPr/>
          <p:nvPr/>
        </p:nvSpPr>
        <p:spPr>
          <a:xfrm>
            <a:off x="4558553" y="5353492"/>
            <a:ext cx="859488" cy="55007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شكل حر 7"/>
          <p:cNvSpPr/>
          <p:nvPr/>
        </p:nvSpPr>
        <p:spPr>
          <a:xfrm>
            <a:off x="1205541" y="5703817"/>
            <a:ext cx="7581306" cy="1031386"/>
          </a:xfrm>
          <a:custGeom>
            <a:avLst/>
            <a:gdLst>
              <a:gd name="connsiteX0" fmla="*/ 0 w 7581306"/>
              <a:gd name="connsiteY0" fmla="*/ 0 h 1031386"/>
              <a:gd name="connsiteX1" fmla="*/ 7581306 w 7581306"/>
              <a:gd name="connsiteY1" fmla="*/ 0 h 1031386"/>
              <a:gd name="connsiteX2" fmla="*/ 7581306 w 7581306"/>
              <a:gd name="connsiteY2" fmla="*/ 1031386 h 1031386"/>
              <a:gd name="connsiteX3" fmla="*/ 0 w 7581306"/>
              <a:gd name="connsiteY3" fmla="*/ 1031386 h 1031386"/>
              <a:gd name="connsiteX4" fmla="*/ 0 w 7581306"/>
              <a:gd name="connsiteY4" fmla="*/ 0 h 103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306" h="1031386">
                <a:moveTo>
                  <a:pt x="0" y="0"/>
                </a:moveTo>
                <a:lnTo>
                  <a:pt x="7581306" y="0"/>
                </a:lnTo>
                <a:lnTo>
                  <a:pt x="7581306" y="1031386"/>
                </a:lnTo>
                <a:lnTo>
                  <a:pt x="0" y="103138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2" tIns="184912" rIns="184912" bIns="184912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Effective WASTEWATER &amp; STORMWATER COLLECTION NETWORKS</a:t>
            </a:r>
            <a:endParaRPr lang="en-US" sz="26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شكل حر 8"/>
          <p:cNvSpPr/>
          <p:nvPr/>
        </p:nvSpPr>
        <p:spPr>
          <a:xfrm>
            <a:off x="3929058" y="2857496"/>
            <a:ext cx="2109597" cy="2271561"/>
          </a:xfrm>
          <a:custGeom>
            <a:avLst/>
            <a:gdLst>
              <a:gd name="connsiteX0" fmla="*/ 0 w 2109597"/>
              <a:gd name="connsiteY0" fmla="*/ 957186 h 1914371"/>
              <a:gd name="connsiteX1" fmla="*/ 1054799 w 2109597"/>
              <a:gd name="connsiteY1" fmla="*/ 0 h 1914371"/>
              <a:gd name="connsiteX2" fmla="*/ 2109598 w 2109597"/>
              <a:gd name="connsiteY2" fmla="*/ 957186 h 1914371"/>
              <a:gd name="connsiteX3" fmla="*/ 1054799 w 2109597"/>
              <a:gd name="connsiteY3" fmla="*/ 1914372 h 1914371"/>
              <a:gd name="connsiteX4" fmla="*/ 0 w 2109597"/>
              <a:gd name="connsiteY4" fmla="*/ 957186 h 191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9597" h="1914371">
                <a:moveTo>
                  <a:pt x="0" y="957186"/>
                </a:moveTo>
                <a:cubicBezTo>
                  <a:pt x="0" y="428547"/>
                  <a:pt x="472250" y="0"/>
                  <a:pt x="1054799" y="0"/>
                </a:cubicBezTo>
                <a:cubicBezTo>
                  <a:pt x="1637348" y="0"/>
                  <a:pt x="2109598" y="428547"/>
                  <a:pt x="2109598" y="957186"/>
                </a:cubicBezTo>
                <a:cubicBezTo>
                  <a:pt x="2109598" y="1485825"/>
                  <a:pt x="1637348" y="1914372"/>
                  <a:pt x="1054799" y="1914372"/>
                </a:cubicBezTo>
                <a:cubicBezTo>
                  <a:pt x="472250" y="1914372"/>
                  <a:pt x="0" y="1485825"/>
                  <a:pt x="0" y="95718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0" vert="horz" wrap="square" lIns="331803" tIns="303213" rIns="331803" bIns="303213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EFFICIENT SOFTWARE</a:t>
            </a:r>
            <a:endParaRPr lang="en-US" sz="18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شكل حر 9"/>
          <p:cNvSpPr/>
          <p:nvPr/>
        </p:nvSpPr>
        <p:spPr>
          <a:xfrm>
            <a:off x="2643174" y="857232"/>
            <a:ext cx="2472263" cy="2714644"/>
          </a:xfrm>
          <a:custGeom>
            <a:avLst/>
            <a:gdLst>
              <a:gd name="connsiteX0" fmla="*/ 0 w 2472263"/>
              <a:gd name="connsiteY0" fmla="*/ 1089902 h 2179803"/>
              <a:gd name="connsiteX1" fmla="*/ 1236132 w 2472263"/>
              <a:gd name="connsiteY1" fmla="*/ 0 h 2179803"/>
              <a:gd name="connsiteX2" fmla="*/ 2472264 w 2472263"/>
              <a:gd name="connsiteY2" fmla="*/ 1089902 h 2179803"/>
              <a:gd name="connsiteX3" fmla="*/ 1236132 w 2472263"/>
              <a:gd name="connsiteY3" fmla="*/ 2179804 h 2179803"/>
              <a:gd name="connsiteX4" fmla="*/ 0 w 2472263"/>
              <a:gd name="connsiteY4" fmla="*/ 1089902 h 217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2263" h="2179803">
                <a:moveTo>
                  <a:pt x="0" y="1089902"/>
                </a:moveTo>
                <a:cubicBezTo>
                  <a:pt x="0" y="487966"/>
                  <a:pt x="553435" y="0"/>
                  <a:pt x="1236132" y="0"/>
                </a:cubicBezTo>
                <a:cubicBezTo>
                  <a:pt x="1918829" y="0"/>
                  <a:pt x="2472264" y="487966"/>
                  <a:pt x="2472264" y="1089902"/>
                </a:cubicBezTo>
                <a:cubicBezTo>
                  <a:pt x="2472264" y="1691838"/>
                  <a:pt x="1918829" y="2179804"/>
                  <a:pt x="1236132" y="2179804"/>
                </a:cubicBezTo>
                <a:cubicBezTo>
                  <a:pt x="553435" y="2179804"/>
                  <a:pt x="0" y="1691838"/>
                  <a:pt x="0" y="10899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9504421"/>
              <a:satOff val="-18343"/>
              <a:lumOff val="-2355"/>
              <a:alphaOff val="0"/>
            </a:schemeClr>
          </a:fillRef>
          <a:effectRef idx="0">
            <a:schemeClr val="accent2">
              <a:hueOff val="9504421"/>
              <a:satOff val="-18343"/>
              <a:lumOff val="-235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3645" tIns="340815" rIns="383645" bIns="340815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ENGINEERING CONCEPTS</a:t>
            </a:r>
            <a:endParaRPr lang="en-US" sz="17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شكل حر 10"/>
          <p:cNvSpPr/>
          <p:nvPr/>
        </p:nvSpPr>
        <p:spPr>
          <a:xfrm>
            <a:off x="4714876" y="785794"/>
            <a:ext cx="2428892" cy="2714644"/>
          </a:xfrm>
          <a:custGeom>
            <a:avLst/>
            <a:gdLst>
              <a:gd name="connsiteX0" fmla="*/ 0 w 2342602"/>
              <a:gd name="connsiteY0" fmla="*/ 1073178 h 2146355"/>
              <a:gd name="connsiteX1" fmla="*/ 1171301 w 2342602"/>
              <a:gd name="connsiteY1" fmla="*/ 0 h 2146355"/>
              <a:gd name="connsiteX2" fmla="*/ 2342602 w 2342602"/>
              <a:gd name="connsiteY2" fmla="*/ 1073178 h 2146355"/>
              <a:gd name="connsiteX3" fmla="*/ 1171301 w 2342602"/>
              <a:gd name="connsiteY3" fmla="*/ 2146356 h 2146355"/>
              <a:gd name="connsiteX4" fmla="*/ 0 w 2342602"/>
              <a:gd name="connsiteY4" fmla="*/ 1073178 h 214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2602" h="2146355">
                <a:moveTo>
                  <a:pt x="0" y="1073178"/>
                </a:moveTo>
                <a:cubicBezTo>
                  <a:pt x="0" y="480478"/>
                  <a:pt x="524409" y="0"/>
                  <a:pt x="1171301" y="0"/>
                </a:cubicBezTo>
                <a:cubicBezTo>
                  <a:pt x="1818193" y="0"/>
                  <a:pt x="2342602" y="480478"/>
                  <a:pt x="2342602" y="1073178"/>
                </a:cubicBezTo>
                <a:cubicBezTo>
                  <a:pt x="2342602" y="1665878"/>
                  <a:pt x="1818193" y="2146356"/>
                  <a:pt x="1171301" y="2146356"/>
                </a:cubicBezTo>
                <a:cubicBezTo>
                  <a:pt x="524409" y="2146356"/>
                  <a:pt x="0" y="1665878"/>
                  <a:pt x="0" y="1073178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9008842"/>
              <a:satOff val="-36686"/>
              <a:lumOff val="-4710"/>
              <a:alphaOff val="0"/>
            </a:schemeClr>
          </a:fillRef>
          <a:effectRef idx="0">
            <a:schemeClr val="accent2">
              <a:hueOff val="19008842"/>
              <a:satOff val="-36686"/>
              <a:lumOff val="-471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466" tIns="339726" rIns="368466" bIns="339726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DESIGN</a:t>
            </a:r>
            <a:endParaRPr lang="en-US" sz="20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2" descr="C:\Users\eng\Pictures\back-icon-symbol-408899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715016"/>
            <a:ext cx="809604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840760" cy="8384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METHODOLOGY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dirty="0"/>
          </a:p>
        </p:txBody>
      </p:sp>
      <p:pic>
        <p:nvPicPr>
          <p:cNvPr id="4" name="Picture 2" descr="C:\Users\eng\Pictures\project photo\تنزيل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1857356" cy="6215106"/>
          </a:xfrm>
          <a:prstGeom prst="rect">
            <a:avLst/>
          </a:prstGeom>
          <a:noFill/>
        </p:spPr>
      </p:pic>
      <p:pic>
        <p:nvPicPr>
          <p:cNvPr id="7" name="Picture 2" descr="C:\Users\eng\Pictures\back-icon-symbol-408899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857892"/>
            <a:ext cx="809604" cy="857256"/>
          </a:xfrm>
          <a:prstGeom prst="rect">
            <a:avLst/>
          </a:prstGeom>
          <a:noFill/>
        </p:spPr>
      </p:pic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1071538" y="928671"/>
            <a:ext cx="1571636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Arial" pitchFamily="34" charset="0"/>
              </a:rPr>
              <a:t>Selection of the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5" action="ppaction://hlinksldjump"/>
              </a:rPr>
              <a:t>study</a:t>
            </a:r>
            <a:r>
              <a:rPr lang="en-US" sz="1600" b="1" dirty="0" smtClean="0">
                <a:ea typeface="Arial" pitchFamily="34" charset="0"/>
                <a:cs typeface="Arial" pitchFamily="34" charset="0"/>
              </a:rPr>
              <a:t> area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2857488" y="2000240"/>
            <a:ext cx="1284162" cy="3571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For sewer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857356" y="2643183"/>
            <a:ext cx="1784228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Design the network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6" action="ppaction://hlinksldjump"/>
              </a:rPr>
              <a:t>using</a:t>
            </a:r>
            <a:r>
              <a:rPr lang="en-US" sz="1600" b="1" dirty="0" smtClean="0">
                <a:ea typeface="Arial" pitchFamily="34" charset="0"/>
                <a:cs typeface="Arial" pitchFamily="34" charset="0"/>
              </a:rPr>
              <a:t> the SewerCAD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5643570" y="2643183"/>
            <a:ext cx="1785950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Design the network using the StormCAD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3786182" y="3214686"/>
            <a:ext cx="1643074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Determination of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7" action="ppaction://hlinksldjump"/>
              </a:rPr>
              <a:t>design</a:t>
            </a:r>
            <a:r>
              <a:rPr lang="en-US" sz="1600" b="1" dirty="0" smtClean="0">
                <a:ea typeface="Arial" pitchFamily="34" charset="0"/>
                <a:cs typeface="Arial" pitchFamily="34" charset="0"/>
              </a:rPr>
              <a:t> constraints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5929322" y="5214950"/>
            <a:ext cx="1785950" cy="10315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Distribution of catch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8" action="ppaction://hlinksldjump"/>
              </a:rPr>
              <a:t>basin</a:t>
            </a:r>
            <a:r>
              <a:rPr lang="en-US" sz="1600" b="1" dirty="0" smtClean="0">
                <a:ea typeface="Arial" pitchFamily="34" charset="0"/>
                <a:cs typeface="Arial" pitchFamily="34" charset="0"/>
              </a:rPr>
              <a:t> and estimate the area 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928794" y="4429132"/>
            <a:ext cx="1855666" cy="8572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Distribution of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9" action="ppaction://hlinksldjump"/>
              </a:rPr>
              <a:t>manholes</a:t>
            </a:r>
            <a:r>
              <a:rPr lang="en-US" sz="1600" b="1" dirty="0" smtClean="0">
                <a:ea typeface="Arial" pitchFamily="34" charset="0"/>
                <a:cs typeface="Arial" pitchFamily="34" charset="0"/>
              </a:rPr>
              <a:t> and estimate the load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3929058" y="5929330"/>
            <a:ext cx="1855666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Conclusion and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10" action="ppaction://hlinksldjump"/>
              </a:rPr>
              <a:t>recommendation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5214942" y="928671"/>
            <a:ext cx="1498476" cy="7143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Network 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11" action="ppaction://hlinksldjump"/>
              </a:rPr>
              <a:t>delineation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sp>
        <p:nvSpPr>
          <p:cNvPr id="18" name="Text Box 19">
            <a:hlinkClick r:id="rId12" action="ppaction://hlinksldjump"/>
          </p:cNvPr>
          <p:cNvSpPr txBox="1">
            <a:spLocks noChangeArrowheads="1"/>
          </p:cNvSpPr>
          <p:nvPr/>
        </p:nvSpPr>
        <p:spPr bwMode="auto">
          <a:xfrm>
            <a:off x="3143240" y="928671"/>
            <a:ext cx="1498476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Data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12" action="ppaction://hlinksldjump"/>
              </a:rPr>
              <a:t>collection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cxnSp>
        <p:nvCxnSpPr>
          <p:cNvPr id="21" name="AutoShape 20"/>
          <p:cNvCxnSpPr>
            <a:cxnSpLocks noChangeShapeType="1"/>
          </p:cNvCxnSpPr>
          <p:nvPr/>
        </p:nvCxnSpPr>
        <p:spPr bwMode="auto">
          <a:xfrm rot="5400000">
            <a:off x="3571868" y="1857364"/>
            <a:ext cx="286546" cy="794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>
            <a:off x="4643438" y="1428736"/>
            <a:ext cx="542925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AutoShape 20"/>
          <p:cNvCxnSpPr>
            <a:cxnSpLocks noChangeShapeType="1"/>
          </p:cNvCxnSpPr>
          <p:nvPr/>
        </p:nvCxnSpPr>
        <p:spPr bwMode="auto">
          <a:xfrm>
            <a:off x="2643174" y="1428736"/>
            <a:ext cx="471487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 rot="5400000">
            <a:off x="5536016" y="1822042"/>
            <a:ext cx="357984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AutoShape 20"/>
          <p:cNvCxnSpPr>
            <a:cxnSpLocks noChangeShapeType="1"/>
          </p:cNvCxnSpPr>
          <p:nvPr/>
        </p:nvCxnSpPr>
        <p:spPr bwMode="auto">
          <a:xfrm rot="5400000">
            <a:off x="5929322" y="2500306"/>
            <a:ext cx="286546" cy="794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AutoShape 20"/>
          <p:cNvCxnSpPr>
            <a:cxnSpLocks noChangeShapeType="1"/>
          </p:cNvCxnSpPr>
          <p:nvPr/>
        </p:nvCxnSpPr>
        <p:spPr bwMode="auto">
          <a:xfrm rot="5400000">
            <a:off x="2928926" y="2500306"/>
            <a:ext cx="286546" cy="794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786182" y="5715016"/>
            <a:ext cx="214314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000364" y="4214818"/>
            <a:ext cx="342902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43306" y="2928934"/>
            <a:ext cx="20002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9" idx="3"/>
            <a:endCxn id="137" idx="1"/>
          </p:cNvCxnSpPr>
          <p:nvPr/>
        </p:nvCxnSpPr>
        <p:spPr>
          <a:xfrm>
            <a:off x="4141650" y="2178835"/>
            <a:ext cx="85897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Elbow Connector 85"/>
          <p:cNvCxnSpPr/>
          <p:nvPr/>
        </p:nvCxnSpPr>
        <p:spPr>
          <a:xfrm rot="5400000">
            <a:off x="4429124" y="1714488"/>
            <a:ext cx="785818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Elbow Connector 99"/>
          <p:cNvCxnSpPr/>
          <p:nvPr/>
        </p:nvCxnSpPr>
        <p:spPr>
          <a:xfrm rot="16200000" flipH="1">
            <a:off x="4429124" y="3000372"/>
            <a:ext cx="285752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Elbow Connector 104"/>
          <p:cNvCxnSpPr/>
          <p:nvPr/>
        </p:nvCxnSpPr>
        <p:spPr>
          <a:xfrm rot="16200000" flipH="1">
            <a:off x="4822033" y="5750735"/>
            <a:ext cx="214314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>
            <a:off x="2894001" y="43211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rot="5400000">
            <a:off x="5930116" y="471409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3" name="Elbow Connector 122"/>
          <p:cNvCxnSpPr/>
          <p:nvPr/>
        </p:nvCxnSpPr>
        <p:spPr>
          <a:xfrm rot="16200000" flipH="1">
            <a:off x="4572000" y="4000504"/>
            <a:ext cx="214314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7" name="Text Box 19"/>
          <p:cNvSpPr txBox="1">
            <a:spLocks noChangeArrowheads="1"/>
          </p:cNvSpPr>
          <p:nvPr/>
        </p:nvSpPr>
        <p:spPr bwMode="auto">
          <a:xfrm>
            <a:off x="5000628" y="2000240"/>
            <a:ext cx="1284162" cy="3571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For storm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rot="16200000" flipH="1">
            <a:off x="2821769" y="5393545"/>
            <a:ext cx="357190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2071670" y="5643578"/>
            <a:ext cx="1712790" cy="6429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504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ea typeface="Arial" pitchFamily="34" charset="0"/>
                <a:cs typeface="Arial" pitchFamily="34" charset="0"/>
              </a:rPr>
              <a:t>Estimate the </a:t>
            </a:r>
            <a:r>
              <a:rPr lang="en-US" sz="1600" b="1" dirty="0" smtClean="0">
                <a:ea typeface="Arial" pitchFamily="34" charset="0"/>
                <a:cs typeface="Arial" pitchFamily="34" charset="0"/>
                <a:hlinkClick r:id="rId13" action="ppaction://hlinksldjump"/>
              </a:rPr>
              <a:t>cost</a:t>
            </a:r>
            <a:r>
              <a:rPr lang="en-US" sz="1600" b="1" dirty="0" smtClean="0">
                <a:ea typeface="Arial" pitchFamily="34" charset="0"/>
                <a:cs typeface="Arial" pitchFamily="34" charset="0"/>
              </a:rPr>
              <a:t> of network</a:t>
            </a:r>
            <a:endParaRPr lang="ar-SA" sz="1600" b="1" dirty="0" smtClean="0">
              <a:ea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7410" name="Picture 2" descr="C:\Users\eng\Pictures\project photo\Settings-Location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0"/>
            <a:ext cx="2438400" cy="1576390"/>
          </a:xfrm>
          <a:prstGeom prst="rect">
            <a:avLst/>
          </a:prstGeom>
          <a:noFill/>
        </p:spPr>
      </p:pic>
      <p:pic>
        <p:nvPicPr>
          <p:cNvPr id="40961" name="Picture 1" descr="C:\Users\eng\Pictures\1378994_10200898584488826_494257937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8143900" cy="5214975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571604" y="2500306"/>
            <a:ext cx="2500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i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Bait Wazan Village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7607321" y="4107661"/>
            <a:ext cx="1786744" cy="1436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8016" y="2643182"/>
            <a:ext cx="22859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i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 Najah National University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2786050" y="3000372"/>
            <a:ext cx="1785950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About Bait Wazan Village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C:\Users\eng\Pictures\project photo\1268418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556792"/>
            <a:ext cx="3143256" cy="2357454"/>
          </a:xfrm>
          <a:prstGeom prst="rect">
            <a:avLst/>
          </a:prstGeom>
          <a:noFill/>
        </p:spPr>
      </p:pic>
      <p:pic>
        <p:nvPicPr>
          <p:cNvPr id="2051" name="Picture 3" descr="C:\Users\eng\Desktop\2013-03-10\roc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5" y="4214818"/>
            <a:ext cx="3714775" cy="2286016"/>
          </a:xfrm>
          <a:prstGeom prst="rect">
            <a:avLst/>
          </a:prstGeom>
          <a:noFill/>
        </p:spPr>
      </p:pic>
      <p:pic>
        <p:nvPicPr>
          <p:cNvPr id="8" name="Picture 2" descr="C:\Users\eng\Pictures\back-icon-symbol-408899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5786454"/>
            <a:ext cx="809604" cy="857256"/>
          </a:xfrm>
          <a:prstGeom prst="rect">
            <a:avLst/>
          </a:prstGeom>
          <a:noFill/>
        </p:spPr>
      </p:pic>
      <p:pic>
        <p:nvPicPr>
          <p:cNvPr id="1026" name="Picture 2" descr="C:\Users\eng\Desktop\2013-03-10\DSC005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4214818"/>
            <a:ext cx="3714776" cy="2286016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>
          <a:xfrm>
            <a:off x="5357818" y="3929066"/>
            <a:ext cx="31432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7323157" y="2750339"/>
            <a:ext cx="235666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Users\sana\Pictures\images (86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1412776"/>
            <a:ext cx="2844800" cy="2724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11686</TotalTime>
  <Words>782</Words>
  <Application>Microsoft Office PowerPoint</Application>
  <PresentationFormat>عرض على الشاشة (3:4)‏</PresentationFormat>
  <Paragraphs>355</Paragraphs>
  <Slides>47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47</vt:i4>
      </vt:variant>
    </vt:vector>
  </HeadingPairs>
  <TitlesOfParts>
    <vt:vector size="48" baseType="lpstr">
      <vt:lpstr>انقلاب</vt:lpstr>
      <vt:lpstr>Design of Wastewater and Stormwater Collection Networks for  Bait Wazan Village</vt:lpstr>
      <vt:lpstr>OUTLINE</vt:lpstr>
      <vt:lpstr>INTRODUCTION</vt:lpstr>
      <vt:lpstr>الشريحة 4</vt:lpstr>
      <vt:lpstr>الشريحة 5</vt:lpstr>
      <vt:lpstr>الشريحة 6</vt:lpstr>
      <vt:lpstr>METHODOLOGY </vt:lpstr>
      <vt:lpstr>LOCATION</vt:lpstr>
      <vt:lpstr>About Bait Wazan Village</vt:lpstr>
      <vt:lpstr>DATA COLLECTION</vt:lpstr>
      <vt:lpstr>SOFTWARE USED FOR DATA PROCESSING</vt:lpstr>
      <vt:lpstr>الشريحة 12</vt:lpstr>
      <vt:lpstr>Design and analysis using SewerCAD &amp; StormCAD </vt:lpstr>
      <vt:lpstr>Design Constraints</vt:lpstr>
      <vt:lpstr>الشريحة 15</vt:lpstr>
      <vt:lpstr>The cost of wastewater Network</vt:lpstr>
      <vt:lpstr>الشريحة 17</vt:lpstr>
      <vt:lpstr>92$/m</vt:lpstr>
      <vt:lpstr>الشريحة 19</vt:lpstr>
      <vt:lpstr>الشريحة 20</vt:lpstr>
      <vt:lpstr>الشريحة 21</vt:lpstr>
      <vt:lpstr>Profile of Street adverse slope</vt:lpstr>
      <vt:lpstr>Longest profile in the network</vt:lpstr>
      <vt:lpstr>الشريحة 24</vt:lpstr>
      <vt:lpstr>Shortest profile in the network</vt:lpstr>
      <vt:lpstr>An example of profile</vt:lpstr>
      <vt:lpstr>Top view of profile</vt:lpstr>
      <vt:lpstr>الشريحة 28</vt:lpstr>
      <vt:lpstr>408 manholes with 1 meter diameter  408 conduit in sewer network with 8 inch diameter  12 km the length of network</vt:lpstr>
      <vt:lpstr>Inlet </vt:lpstr>
      <vt:lpstr>Factors affecting the Stormwater</vt:lpstr>
      <vt:lpstr>الشريحة 32</vt:lpstr>
      <vt:lpstr>الشريحة 33</vt:lpstr>
      <vt:lpstr>      The Key parameter that have effective impact is  Runoff coefficient(C)  In order to assess the value of C that are closer to reality we studied the previous case that simulate to our case (north-eastern part of the City of Nablus) . Since they make calibration between the real case and the model output.  </vt:lpstr>
      <vt:lpstr>When finding that the value of C must be low . we revisited the study area and found that there are few depressions that impact the generation of stormwater </vt:lpstr>
      <vt:lpstr>In addition, the rocks of the study area are oriented in away that obstructs the stormwater </vt:lpstr>
      <vt:lpstr>الشريحة 37</vt:lpstr>
      <vt:lpstr>  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Conclusions</vt:lpstr>
      <vt:lpstr>الشريحة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Wastewater Collection Network for the New Nablus Area (B)</dc:title>
  <dc:creator>Torman</dc:creator>
  <cp:lastModifiedBy>sana</cp:lastModifiedBy>
  <cp:revision>536</cp:revision>
  <dcterms:created xsi:type="dcterms:W3CDTF">2012-04-28T12:42:15Z</dcterms:created>
  <dcterms:modified xsi:type="dcterms:W3CDTF">2014-01-12T06:42:38Z</dcterms:modified>
</cp:coreProperties>
</file>