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3">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89" r:id="rId13"/>
    <p:sldId id="267" r:id="rId14"/>
    <p:sldId id="268" r:id="rId15"/>
    <p:sldId id="269" r:id="rId16"/>
    <p:sldId id="290" r:id="rId17"/>
    <p:sldId id="291" r:id="rId18"/>
    <p:sldId id="292" r:id="rId19"/>
    <p:sldId id="293" r:id="rId20"/>
    <p:sldId id="294" r:id="rId21"/>
    <p:sldId id="295" r:id="rId22"/>
    <p:sldId id="296" r:id="rId23"/>
    <p:sldId id="297"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4" r:id="rId38"/>
    <p:sldId id="285" r:id="rId39"/>
    <p:sldId id="286" r:id="rId40"/>
    <p:sldId id="287" r:id="rId41"/>
    <p:sldId id="288" r:id="rId42"/>
    <p:sldId id="298" r:id="rId43"/>
    <p:sldId id="299" r:id="rId44"/>
    <p:sldId id="300" r:id="rId45"/>
    <p:sldId id="301" r:id="rId46"/>
    <p:sldId id="302" r:id="rId47"/>
    <p:sldId id="303" r:id="rId48"/>
    <p:sldId id="304" r:id="rId49"/>
    <p:sldId id="305" r:id="rId50"/>
    <p:sldId id="306" r:id="rId51"/>
    <p:sldId id="307" r:id="rId52"/>
    <p:sldId id="308" r:id="rId53"/>
    <p:sldId id="345"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43" r:id="rId82"/>
    <p:sldId id="336" r:id="rId83"/>
    <p:sldId id="337" r:id="rId84"/>
    <p:sldId id="338" r:id="rId85"/>
    <p:sldId id="339" r:id="rId86"/>
    <p:sldId id="340" r:id="rId87"/>
    <p:sldId id="341" r:id="rId88"/>
    <p:sldId id="342" r:id="rId89"/>
    <p:sldId id="346" r:id="rId90"/>
    <p:sldId id="347" r:id="rId91"/>
    <p:sldId id="358" r:id="rId92"/>
    <p:sldId id="348" r:id="rId93"/>
    <p:sldId id="349" r:id="rId94"/>
    <p:sldId id="350" r:id="rId95"/>
    <p:sldId id="351" r:id="rId96"/>
    <p:sldId id="352" r:id="rId97"/>
    <p:sldId id="353" r:id="rId98"/>
    <p:sldId id="354" r:id="rId99"/>
    <p:sldId id="355" r:id="rId100"/>
    <p:sldId id="356" r:id="rId101"/>
    <p:sldId id="357" r:id="rId102"/>
    <p:sldId id="359" r:id="rId103"/>
    <p:sldId id="360" r:id="rId104"/>
    <p:sldId id="361" r:id="rId105"/>
    <p:sldId id="362" r:id="rId106"/>
    <p:sldId id="363" r:id="rId107"/>
    <p:sldId id="364" r:id="rId108"/>
    <p:sldId id="365" r:id="rId109"/>
    <p:sldId id="366" r:id="rId110"/>
    <p:sldId id="367" r:id="rId111"/>
    <p:sldId id="368" r:id="rId112"/>
    <p:sldId id="369" r:id="rId113"/>
    <p:sldId id="370" r:id="rId114"/>
    <p:sldId id="371" r:id="rId115"/>
    <p:sldId id="372" r:id="rId116"/>
    <p:sldId id="373" r:id="rId117"/>
    <p:sldId id="374" r:id="rId118"/>
    <p:sldId id="375" r:id="rId119"/>
    <p:sldId id="376" r:id="rId120"/>
    <p:sldId id="377" r:id="rId121"/>
    <p:sldId id="378" r:id="rId122"/>
    <p:sldId id="379" r:id="rId123"/>
    <p:sldId id="380" r:id="rId124"/>
    <p:sldId id="344" r:id="rId1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16F8690-06D1-4D3A-A99E-A2FA6FF6478B}">
          <p14:sldIdLst>
            <p14:sldId id="256"/>
            <p14:sldId id="258"/>
          </p14:sldIdLst>
        </p14:section>
        <p14:section name="Untitled Section" id="{75520242-A451-4767-934A-9AA8283DAD06}">
          <p14:sldIdLst>
            <p14:sldId id="257"/>
            <p14:sldId id="259"/>
            <p14:sldId id="260"/>
            <p14:sldId id="261"/>
            <p14:sldId id="262"/>
            <p14:sldId id="263"/>
            <p14:sldId id="264"/>
            <p14:sldId id="265"/>
            <p14:sldId id="266"/>
            <p14:sldId id="289"/>
            <p14:sldId id="267"/>
            <p14:sldId id="268"/>
            <p14:sldId id="269"/>
            <p14:sldId id="290"/>
            <p14:sldId id="291"/>
            <p14:sldId id="292"/>
            <p14:sldId id="293"/>
            <p14:sldId id="294"/>
            <p14:sldId id="295"/>
            <p14:sldId id="296"/>
            <p14:sldId id="297"/>
            <p14:sldId id="270"/>
            <p14:sldId id="271"/>
            <p14:sldId id="272"/>
            <p14:sldId id="273"/>
            <p14:sldId id="274"/>
            <p14:sldId id="275"/>
            <p14:sldId id="276"/>
            <p14:sldId id="277"/>
            <p14:sldId id="278"/>
            <p14:sldId id="279"/>
            <p14:sldId id="280"/>
            <p14:sldId id="281"/>
            <p14:sldId id="282"/>
            <p14:sldId id="284"/>
            <p14:sldId id="285"/>
            <p14:sldId id="286"/>
            <p14:sldId id="287"/>
            <p14:sldId id="288"/>
            <p14:sldId id="298"/>
            <p14:sldId id="299"/>
            <p14:sldId id="300"/>
            <p14:sldId id="301"/>
            <p14:sldId id="302"/>
            <p14:sldId id="303"/>
            <p14:sldId id="304"/>
            <p14:sldId id="305"/>
            <p14:sldId id="306"/>
            <p14:sldId id="307"/>
            <p14:sldId id="308"/>
            <p14:sldId id="345"/>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43"/>
            <p14:sldId id="336"/>
            <p14:sldId id="337"/>
            <p14:sldId id="338"/>
            <p14:sldId id="339"/>
            <p14:sldId id="340"/>
            <p14:sldId id="341"/>
            <p14:sldId id="342"/>
            <p14:sldId id="346"/>
            <p14:sldId id="347"/>
            <p14:sldId id="358"/>
            <p14:sldId id="348"/>
            <p14:sldId id="349"/>
            <p14:sldId id="350"/>
            <p14:sldId id="351"/>
            <p14:sldId id="352"/>
            <p14:sldId id="353"/>
            <p14:sldId id="354"/>
            <p14:sldId id="355"/>
            <p14:sldId id="356"/>
            <p14:sldId id="357"/>
            <p14:sldId id="359"/>
            <p14:sldId id="360"/>
            <p14:sldId id="361"/>
            <p14:sldId id="362"/>
            <p14:sldId id="363"/>
            <p14:sldId id="364"/>
            <p14:sldId id="365"/>
            <p14:sldId id="366"/>
            <p14:sldId id="367"/>
            <p14:sldId id="368"/>
            <p14:sldId id="369"/>
            <p14:sldId id="370"/>
            <p14:sldId id="371"/>
            <p14:sldId id="372"/>
            <p14:sldId id="373"/>
            <p14:sldId id="374"/>
            <p14:sldId id="375"/>
            <p14:sldId id="376"/>
            <p14:sldId id="377"/>
            <p14:sldId id="378"/>
            <p14:sldId id="379"/>
            <p14:sldId id="380"/>
            <p14:sldId id="34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p:scale>
          <a:sx n="75" d="100"/>
          <a:sy n="75" d="100"/>
        </p:scale>
        <p:origin x="54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tableStyles" Target="tableStyle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72A18F-EA4C-49A5-A414-51C2F5DB8B69}"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3F808324-1DAC-42DC-9B08-FF328AA2F74C}">
      <dgm:prSet custT="1"/>
      <dgm:spPr/>
      <dgm:t>
        <a:bodyPr/>
        <a:lstStyle/>
        <a:p>
          <a:pPr rtl="0"/>
          <a:endParaRPr lang="en-US" sz="2800" b="1" dirty="0" smtClean="0">
            <a:latin typeface="Times New Roman" panose="02020603050405020304" pitchFamily="18" charset="0"/>
            <a:cs typeface="Times New Roman" panose="02020603050405020304" pitchFamily="18" charset="0"/>
          </a:endParaRPr>
        </a:p>
        <a:p>
          <a:pPr rtl="0"/>
          <a:r>
            <a:rPr lang="en-US" sz="3200" b="1" dirty="0" smtClean="0">
              <a:latin typeface="Times New Roman" panose="02020603050405020304" pitchFamily="18" charset="0"/>
              <a:cs typeface="Times New Roman" panose="02020603050405020304" pitchFamily="18" charset="0"/>
            </a:rPr>
            <a:t>Introduction</a:t>
          </a:r>
        </a:p>
        <a:p>
          <a:pPr rtl="0"/>
          <a:endParaRPr lang="en-US" sz="2800" dirty="0">
            <a:latin typeface="Times New Roman" panose="02020603050405020304" pitchFamily="18" charset="0"/>
            <a:cs typeface="Times New Roman" panose="02020603050405020304" pitchFamily="18" charset="0"/>
          </a:endParaRPr>
        </a:p>
      </dgm:t>
    </dgm:pt>
    <dgm:pt modelId="{65A72141-6B75-41BD-A937-32E19B584F93}" type="parTrans" cxnId="{FDBB4605-3610-4273-BC20-10ED26E1B46C}">
      <dgm:prSet/>
      <dgm:spPr/>
      <dgm:t>
        <a:bodyPr/>
        <a:lstStyle/>
        <a:p>
          <a:endParaRPr lang="en-US"/>
        </a:p>
      </dgm:t>
    </dgm:pt>
    <dgm:pt modelId="{D247EE54-4301-48B9-B14A-36E6850C7B05}" type="sibTrans" cxnId="{FDBB4605-3610-4273-BC20-10ED26E1B46C}">
      <dgm:prSet/>
      <dgm:spPr/>
      <dgm:t>
        <a:bodyPr/>
        <a:lstStyle/>
        <a:p>
          <a:endParaRPr lang="en-US"/>
        </a:p>
      </dgm:t>
    </dgm:pt>
    <dgm:pt modelId="{F172A5A5-7D1B-420E-A795-D058F9098B1F}" type="pres">
      <dgm:prSet presAssocID="{7072A18F-EA4C-49A5-A414-51C2F5DB8B69}" presName="outerComposite" presStyleCnt="0">
        <dgm:presLayoutVars>
          <dgm:chMax val="5"/>
          <dgm:dir/>
          <dgm:resizeHandles val="exact"/>
        </dgm:presLayoutVars>
      </dgm:prSet>
      <dgm:spPr/>
      <dgm:t>
        <a:bodyPr/>
        <a:lstStyle/>
        <a:p>
          <a:endParaRPr lang="en-US"/>
        </a:p>
      </dgm:t>
    </dgm:pt>
    <dgm:pt modelId="{D8ACD670-29D7-478D-ACC3-1CBE8689C124}" type="pres">
      <dgm:prSet presAssocID="{7072A18F-EA4C-49A5-A414-51C2F5DB8B69}" presName="dummyMaxCanvas" presStyleCnt="0">
        <dgm:presLayoutVars/>
      </dgm:prSet>
      <dgm:spPr/>
    </dgm:pt>
    <dgm:pt modelId="{FD816776-04F2-42E6-94C9-83F98D16321E}" type="pres">
      <dgm:prSet presAssocID="{7072A18F-EA4C-49A5-A414-51C2F5DB8B69}" presName="OneNode_1" presStyleLbl="node1" presStyleIdx="0" presStyleCnt="1">
        <dgm:presLayoutVars>
          <dgm:bulletEnabled val="1"/>
        </dgm:presLayoutVars>
      </dgm:prSet>
      <dgm:spPr/>
      <dgm:t>
        <a:bodyPr/>
        <a:lstStyle/>
        <a:p>
          <a:endParaRPr lang="en-US"/>
        </a:p>
      </dgm:t>
    </dgm:pt>
  </dgm:ptLst>
  <dgm:cxnLst>
    <dgm:cxn modelId="{8B6F220E-494D-4E2C-A10A-A534713235AD}" type="presOf" srcId="{7072A18F-EA4C-49A5-A414-51C2F5DB8B69}" destId="{F172A5A5-7D1B-420E-A795-D058F9098B1F}" srcOrd="0" destOrd="0" presId="urn:microsoft.com/office/officeart/2005/8/layout/vProcess5"/>
    <dgm:cxn modelId="{28C664C2-AF3A-4E52-86BC-0E2F72A4000B}" type="presOf" srcId="{3F808324-1DAC-42DC-9B08-FF328AA2F74C}" destId="{FD816776-04F2-42E6-94C9-83F98D16321E}" srcOrd="0" destOrd="0" presId="urn:microsoft.com/office/officeart/2005/8/layout/vProcess5"/>
    <dgm:cxn modelId="{FDBB4605-3610-4273-BC20-10ED26E1B46C}" srcId="{7072A18F-EA4C-49A5-A414-51C2F5DB8B69}" destId="{3F808324-1DAC-42DC-9B08-FF328AA2F74C}" srcOrd="0" destOrd="0" parTransId="{65A72141-6B75-41BD-A937-32E19B584F93}" sibTransId="{D247EE54-4301-48B9-B14A-36E6850C7B05}"/>
    <dgm:cxn modelId="{44A89A36-D0E3-421F-B64A-34685CFF05C7}" type="presParOf" srcId="{F172A5A5-7D1B-420E-A795-D058F9098B1F}" destId="{D8ACD670-29D7-478D-ACC3-1CBE8689C124}" srcOrd="0" destOrd="0" presId="urn:microsoft.com/office/officeart/2005/8/layout/vProcess5"/>
    <dgm:cxn modelId="{9A3F82D6-EB35-43BA-A1A1-212162B31A20}" type="presParOf" srcId="{F172A5A5-7D1B-420E-A795-D058F9098B1F}" destId="{FD816776-04F2-42E6-94C9-83F98D16321E}"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816776-04F2-42E6-94C9-83F98D16321E}">
      <dsp:nvSpPr>
        <dsp:cNvPr id="0" name=""/>
        <dsp:cNvSpPr/>
      </dsp:nvSpPr>
      <dsp:spPr>
        <a:xfrm>
          <a:off x="0" y="447237"/>
          <a:ext cx="4029684" cy="89447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latin typeface="Times New Roman" panose="02020603050405020304" pitchFamily="18" charset="0"/>
            <a:cs typeface="Times New Roman" panose="02020603050405020304" pitchFamily="18" charset="0"/>
          </a:endParaRPr>
        </a:p>
        <a:p>
          <a:pPr lvl="0" algn="ctr" defTabSz="1244600" rtl="0">
            <a:lnSpc>
              <a:spcPct val="90000"/>
            </a:lnSpc>
            <a:spcBef>
              <a:spcPct val="0"/>
            </a:spcBef>
            <a:spcAft>
              <a:spcPct val="35000"/>
            </a:spcAft>
          </a:pPr>
          <a:r>
            <a:rPr lang="en-US" sz="3200" b="1" kern="1200" dirty="0" smtClean="0">
              <a:latin typeface="Times New Roman" panose="02020603050405020304" pitchFamily="18" charset="0"/>
              <a:cs typeface="Times New Roman" panose="02020603050405020304" pitchFamily="18" charset="0"/>
            </a:rPr>
            <a:t>Introduction</a:t>
          </a:r>
        </a:p>
        <a:p>
          <a:pPr lvl="0" algn="ctr" defTabSz="1244600" rtl="0">
            <a:lnSpc>
              <a:spcPct val="90000"/>
            </a:lnSpc>
            <a:spcBef>
              <a:spcPct val="0"/>
            </a:spcBef>
            <a:spcAft>
              <a:spcPct val="35000"/>
            </a:spcAft>
          </a:pPr>
          <a:endParaRPr lang="en-US" sz="2800" kern="1200" dirty="0">
            <a:latin typeface="Times New Roman" panose="02020603050405020304" pitchFamily="18" charset="0"/>
            <a:cs typeface="Times New Roman" panose="02020603050405020304" pitchFamily="18" charset="0"/>
          </a:endParaRPr>
        </a:p>
      </dsp:txBody>
      <dsp:txXfrm>
        <a:off x="26198" y="473435"/>
        <a:ext cx="3977288" cy="84207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BDFC979-9431-41BE-80EF-6524A19785A4}"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1245546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FC979-9431-41BE-80EF-6524A19785A4}"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3383143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FC979-9431-41BE-80EF-6524A19785A4}"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3734957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FC979-9431-41BE-80EF-6524A19785A4}"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7E985-4DA3-4A32-8987-5A881E4488BB}"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27842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FC979-9431-41BE-80EF-6524A19785A4}"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5466337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BDFC979-9431-41BE-80EF-6524A19785A4}" type="datetimeFigureOut">
              <a:rPr lang="en-US" smtClean="0"/>
              <a:t>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183423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BDFC979-9431-41BE-80EF-6524A19785A4}" type="datetimeFigureOut">
              <a:rPr lang="en-US" smtClean="0"/>
              <a:t>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23093782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DFC979-9431-41BE-80EF-6524A19785A4}"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3375957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DFC979-9431-41BE-80EF-6524A19785A4}"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371838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DFC979-9431-41BE-80EF-6524A19785A4}"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221132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DFC979-9431-41BE-80EF-6524A19785A4}" type="datetimeFigureOut">
              <a:rPr lang="en-US" smtClean="0"/>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2494316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DFC979-9431-41BE-80EF-6524A19785A4}"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3929811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BDFC979-9431-41BE-80EF-6524A19785A4}" type="datetimeFigureOut">
              <a:rPr lang="en-US" smtClean="0"/>
              <a:t>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1588051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BDFC979-9431-41BE-80EF-6524A19785A4}" type="datetimeFigureOut">
              <a:rPr lang="en-US" smtClean="0"/>
              <a:t>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1664331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EBDFC979-9431-41BE-80EF-6524A19785A4}" type="datetimeFigureOut">
              <a:rPr lang="en-US" smtClean="0"/>
              <a:t>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266266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FC979-9431-41BE-80EF-6524A19785A4}"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3003668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FC979-9431-41BE-80EF-6524A19785A4}" type="datetimeFigureOut">
              <a:rPr lang="en-US" smtClean="0"/>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7E985-4DA3-4A32-8987-5A881E4488BB}" type="slidenum">
              <a:rPr lang="en-US" smtClean="0"/>
              <a:t>‹#›</a:t>
            </a:fld>
            <a:endParaRPr lang="en-US"/>
          </a:p>
        </p:txBody>
      </p:sp>
    </p:spTree>
    <p:extLst>
      <p:ext uri="{BB962C8B-B14F-4D97-AF65-F5344CB8AC3E}">
        <p14:creationId xmlns:p14="http://schemas.microsoft.com/office/powerpoint/2010/main" val="3429444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EBDFC979-9431-41BE-80EF-6524A19785A4}" type="datetimeFigureOut">
              <a:rPr lang="en-US" smtClean="0"/>
              <a:t>1/5/2021</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6A7E985-4DA3-4A32-8987-5A881E4488BB}" type="slidenum">
              <a:rPr lang="en-US" smtClean="0"/>
              <a:t>‹#›</a:t>
            </a:fld>
            <a:endParaRPr lang="en-US"/>
          </a:p>
        </p:txBody>
      </p:sp>
    </p:spTree>
    <p:extLst>
      <p:ext uri="{BB962C8B-B14F-4D97-AF65-F5344CB8AC3E}">
        <p14:creationId xmlns:p14="http://schemas.microsoft.com/office/powerpoint/2010/main" val="7294428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66.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67.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7.xml"/><Relationship Id="rId4" Type="http://schemas.openxmlformats.org/officeDocument/2006/relationships/image" Target="../media/image188.png"/></Relationships>
</file>

<file path=ppt/slides/_rels/slide103.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image" Target="../media/image176.PNG"/><Relationship Id="rId1" Type="http://schemas.openxmlformats.org/officeDocument/2006/relationships/slideLayout" Target="../slideLayouts/slideLayout7.xml"/><Relationship Id="rId4" Type="http://schemas.openxmlformats.org/officeDocument/2006/relationships/image" Target="../media/image192.png"/></Relationships>
</file>

<file path=ppt/slides/_rels/slide105.xml.rels><?xml version="1.0" encoding="UTF-8" standalone="yes"?>
<Relationships xmlns="http://schemas.openxmlformats.org/package/2006/relationships"><Relationship Id="rId3" Type="http://schemas.openxmlformats.org/officeDocument/2006/relationships/image" Target="../media/image177.jpeg"/><Relationship Id="rId2" Type="http://schemas.openxmlformats.org/officeDocument/2006/relationships/image" Target="../media/image193.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image" Target="../media/image178.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99.png"/><Relationship Id="rId2" Type="http://schemas.openxmlformats.org/officeDocument/2006/relationships/image" Target="../media/image179.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18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181.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204.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image" Target="../media/image182.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8" Type="http://schemas.openxmlformats.org/officeDocument/2006/relationships/image" Target="../media/image213.png"/><Relationship Id="rId3" Type="http://schemas.openxmlformats.org/officeDocument/2006/relationships/image" Target="../media/image208.png"/><Relationship Id="rId7" Type="http://schemas.openxmlformats.org/officeDocument/2006/relationships/image" Target="../media/image212.png"/><Relationship Id="rId2" Type="http://schemas.openxmlformats.org/officeDocument/2006/relationships/image" Target="../media/image183.jpeg"/><Relationship Id="rId1" Type="http://schemas.openxmlformats.org/officeDocument/2006/relationships/slideLayout" Target="../slideLayouts/slideLayout7.xml"/><Relationship Id="rId6" Type="http://schemas.openxmlformats.org/officeDocument/2006/relationships/image" Target="../media/image211.png"/><Relationship Id="rId5" Type="http://schemas.openxmlformats.org/officeDocument/2006/relationships/image" Target="../media/image210.png"/><Relationship Id="rId4" Type="http://schemas.openxmlformats.org/officeDocument/2006/relationships/image" Target="../media/image209.png"/><Relationship Id="rId9" Type="http://schemas.openxmlformats.org/officeDocument/2006/relationships/image" Target="../media/image214.png"/></Relationships>
</file>

<file path=ppt/slides/_rels/slide114.xml.rels><?xml version="1.0" encoding="UTF-8" standalone="yes"?>
<Relationships xmlns="http://schemas.openxmlformats.org/package/2006/relationships"><Relationship Id="rId8" Type="http://schemas.openxmlformats.org/officeDocument/2006/relationships/image" Target="../media/image221.png"/><Relationship Id="rId3" Type="http://schemas.openxmlformats.org/officeDocument/2006/relationships/image" Target="../media/image216.png"/><Relationship Id="rId7" Type="http://schemas.openxmlformats.org/officeDocument/2006/relationships/image" Target="../media/image220.png"/><Relationship Id="rId2" Type="http://schemas.openxmlformats.org/officeDocument/2006/relationships/image" Target="../media/image184.jpeg"/><Relationship Id="rId1" Type="http://schemas.openxmlformats.org/officeDocument/2006/relationships/slideLayout" Target="../slideLayouts/slideLayout7.xml"/><Relationship Id="rId6" Type="http://schemas.openxmlformats.org/officeDocument/2006/relationships/image" Target="../media/image185.jpeg"/><Relationship Id="rId5" Type="http://schemas.openxmlformats.org/officeDocument/2006/relationships/image" Target="../media/image218.png"/><Relationship Id="rId4" Type="http://schemas.openxmlformats.org/officeDocument/2006/relationships/image" Target="../media/image217.png"/></Relationships>
</file>

<file path=ppt/slides/_rels/slide115.xml.rels><?xml version="1.0" encoding="UTF-8" standalone="yes"?>
<Relationships xmlns="http://schemas.openxmlformats.org/package/2006/relationships"><Relationship Id="rId3" Type="http://schemas.openxmlformats.org/officeDocument/2006/relationships/image" Target="../media/image186.jpeg"/><Relationship Id="rId2" Type="http://schemas.openxmlformats.org/officeDocument/2006/relationships/image" Target="../media/image222.png"/><Relationship Id="rId1" Type="http://schemas.openxmlformats.org/officeDocument/2006/relationships/slideLayout" Target="../slideLayouts/slideLayout7.xml"/><Relationship Id="rId4" Type="http://schemas.openxmlformats.org/officeDocument/2006/relationships/image" Target="../media/image224.png"/></Relationships>
</file>

<file path=ppt/slides/_rels/slide116.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image" Target="../media/image225.png"/><Relationship Id="rId1" Type="http://schemas.openxmlformats.org/officeDocument/2006/relationships/slideLayout" Target="../slideLayouts/slideLayout7.xml"/><Relationship Id="rId4" Type="http://schemas.openxmlformats.org/officeDocument/2006/relationships/image" Target="../media/image190.PNG"/></Relationships>
</file>

<file path=ppt/slides/_rels/slide117.xml.rels><?xml version="1.0" encoding="UTF-8" standalone="yes"?>
<Relationships xmlns="http://schemas.openxmlformats.org/package/2006/relationships"><Relationship Id="rId3" Type="http://schemas.openxmlformats.org/officeDocument/2006/relationships/image" Target="../media/image229.png"/><Relationship Id="rId2" Type="http://schemas.openxmlformats.org/officeDocument/2006/relationships/image" Target="../media/image191.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image" Target="../media/image192.jpeg"/><Relationship Id="rId1" Type="http://schemas.openxmlformats.org/officeDocument/2006/relationships/slideLayout" Target="../slideLayouts/slideLayout7.xml"/><Relationship Id="rId4" Type="http://schemas.openxmlformats.org/officeDocument/2006/relationships/image" Target="../media/image2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35.png"/><Relationship Id="rId2" Type="http://schemas.openxmlformats.org/officeDocument/2006/relationships/image" Target="../media/image194.PNG"/><Relationship Id="rId1" Type="http://schemas.openxmlformats.org/officeDocument/2006/relationships/slideLayout" Target="../slideLayouts/slideLayout7.xml"/><Relationship Id="rId4" Type="http://schemas.openxmlformats.org/officeDocument/2006/relationships/image" Target="../media/image236.png"/></Relationships>
</file>

<file path=ppt/slides/_rels/slide121.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image" Target="../media/image195.jpeg"/><Relationship Id="rId1" Type="http://schemas.openxmlformats.org/officeDocument/2006/relationships/slideLayout" Target="../slideLayouts/slideLayout7.xml"/><Relationship Id="rId4" Type="http://schemas.openxmlformats.org/officeDocument/2006/relationships/image" Target="../media/image239.png"/></Relationships>
</file>

<file path=ppt/slides/_rels/slide122.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image" Target="../media/image240.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242.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99.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59.png"/></Relationships>
</file>

<file path=ppt/slides/_rels/slide4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png"/><Relationship Id="rId17" Type="http://schemas.openxmlformats.org/officeDocument/2006/relationships/image" Target="../media/image66.png"/><Relationship Id="rId2" Type="http://schemas.openxmlformats.org/officeDocument/2006/relationships/image" Target="../media/image67.png"/><Relationship Id="rId16"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71.png"/><Relationship Id="rId11" Type="http://schemas.openxmlformats.org/officeDocument/2006/relationships/image" Target="../media/image65.png"/><Relationship Id="rId5" Type="http://schemas.openxmlformats.org/officeDocument/2006/relationships/image" Target="../media/image70.png"/><Relationship Id="rId15" Type="http://schemas.openxmlformats.org/officeDocument/2006/relationships/image" Target="../media/image8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79.png"/></Relationships>
</file>

<file path=ppt/slides/_rels/slide4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92.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4.png"/><Relationship Id="rId1" Type="http://schemas.openxmlformats.org/officeDocument/2006/relationships/slideLayout" Target="../slideLayouts/slideLayout7.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7.png"/><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6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4.PNG"/><Relationship Id="rId1" Type="http://schemas.openxmlformats.org/officeDocument/2006/relationships/slideLayout" Target="../slideLayouts/slideLayout7.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23.JP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6.PNG"/><Relationship Id="rId1" Type="http://schemas.openxmlformats.org/officeDocument/2006/relationships/slideLayout" Target="../slideLayouts/slideLayout7.xml"/><Relationship Id="rId5" Type="http://schemas.openxmlformats.org/officeDocument/2006/relationships/image" Target="../media/image132.png"/><Relationship Id="rId4" Type="http://schemas.openxmlformats.org/officeDocument/2006/relationships/image" Target="../media/image131.png"/></Relationships>
</file>

<file path=ppt/slides/_rels/slide78.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30.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35.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jpeg"/><Relationship Id="rId1" Type="http://schemas.openxmlformats.org/officeDocument/2006/relationships/slideLayout" Target="../slideLayouts/slideLayout7.xml"/><Relationship Id="rId4" Type="http://schemas.openxmlformats.org/officeDocument/2006/relationships/image" Target="../media/image14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image" Target="../media/image149.png"/><Relationship Id="rId2" Type="http://schemas.openxmlformats.org/officeDocument/2006/relationships/image" Target="../media/image138.PNG"/><Relationship Id="rId1" Type="http://schemas.openxmlformats.org/officeDocument/2006/relationships/slideLayout" Target="../slideLayouts/slideLayout7.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png"/></Relationships>
</file>

<file path=ppt/slides/_rels/slide91.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1.png"/><Relationship Id="rId7" Type="http://schemas.openxmlformats.org/officeDocument/2006/relationships/image" Target="../media/image155.png"/><Relationship Id="rId2" Type="http://schemas.openxmlformats.org/officeDocument/2006/relationships/image" Target="../media/image150.png"/><Relationship Id="rId1" Type="http://schemas.openxmlformats.org/officeDocument/2006/relationships/slideLayout" Target="../slideLayouts/slideLayout7.xml"/><Relationship Id="rId6" Type="http://schemas.openxmlformats.org/officeDocument/2006/relationships/image" Target="../media/image154.png"/><Relationship Id="rId11" Type="http://schemas.openxmlformats.org/officeDocument/2006/relationships/image" Target="../media/image159.png"/><Relationship Id="rId5" Type="http://schemas.openxmlformats.org/officeDocument/2006/relationships/image" Target="../media/image153.png"/><Relationship Id="rId10" Type="http://schemas.openxmlformats.org/officeDocument/2006/relationships/image" Target="../media/image158.png"/><Relationship Id="rId4" Type="http://schemas.openxmlformats.org/officeDocument/2006/relationships/image" Target="../media/image152.png"/><Relationship Id="rId9" Type="http://schemas.openxmlformats.org/officeDocument/2006/relationships/image" Target="../media/image139.PNG"/></Relationships>
</file>

<file path=ppt/slides/_rels/slide92.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40.PNG"/><Relationship Id="rId1" Type="http://schemas.openxmlformats.org/officeDocument/2006/relationships/slideLayout" Target="../slideLayouts/slideLayout7.xml"/><Relationship Id="rId6" Type="http://schemas.openxmlformats.org/officeDocument/2006/relationships/image" Target="../media/image164.png"/><Relationship Id="rId5" Type="http://schemas.openxmlformats.org/officeDocument/2006/relationships/image" Target="../media/image141.png"/><Relationship Id="rId4" Type="http://schemas.openxmlformats.org/officeDocument/2006/relationships/image" Target="../media/image162.png"/></Relationships>
</file>

<file path=ppt/slides/_rels/slide93.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165.png"/><Relationship Id="rId1" Type="http://schemas.openxmlformats.org/officeDocument/2006/relationships/slideLayout" Target="../slideLayouts/slideLayout7.xml"/><Relationship Id="rId4" Type="http://schemas.openxmlformats.org/officeDocument/2006/relationships/image" Target="../media/image143.jpeg"/></Relationships>
</file>

<file path=ppt/slides/_rels/slide94.xml.rels><?xml version="1.0" encoding="UTF-8" standalone="yes"?>
<Relationships xmlns="http://schemas.openxmlformats.org/package/2006/relationships"><Relationship Id="rId3" Type="http://schemas.openxmlformats.org/officeDocument/2006/relationships/image" Target="../media/image169.png"/><Relationship Id="rId7" Type="http://schemas.openxmlformats.org/officeDocument/2006/relationships/image" Target="../media/image173.png"/><Relationship Id="rId2" Type="http://schemas.openxmlformats.org/officeDocument/2006/relationships/image" Target="../media/image168.png"/><Relationship Id="rId1" Type="http://schemas.openxmlformats.org/officeDocument/2006/relationships/slideLayout" Target="../slideLayouts/slideLayout7.xml"/><Relationship Id="rId6" Type="http://schemas.openxmlformats.org/officeDocument/2006/relationships/image" Target="../media/image172.png"/><Relationship Id="rId5" Type="http://schemas.openxmlformats.org/officeDocument/2006/relationships/image" Target="../media/image171.png"/><Relationship Id="rId4" Type="http://schemas.openxmlformats.org/officeDocument/2006/relationships/image" Target="../media/image170.png"/></Relationships>
</file>

<file path=ppt/slides/_rels/slide9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74.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7.xml"/><Relationship Id="rId4" Type="http://schemas.openxmlformats.org/officeDocument/2006/relationships/image" Target="../media/image160.PNG"/></Relationships>
</file>

<file path=ppt/slides/_rels/slide98.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16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12032" y="0"/>
            <a:ext cx="12192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 name="Picture 29"/>
          <p:cNvPicPr>
            <a:picLocks noChangeAspect="1"/>
          </p:cNvPicPr>
          <p:nvPr/>
        </p:nvPicPr>
        <p:blipFill>
          <a:blip r:embed="rId3"/>
          <a:stretch>
            <a:fillRect/>
          </a:stretch>
        </p:blipFill>
        <p:spPr>
          <a:xfrm>
            <a:off x="1" y="3201"/>
            <a:ext cx="1479884" cy="1457558"/>
          </a:xfrm>
          <a:prstGeom prst="rect">
            <a:avLst/>
          </a:prstGeom>
        </p:spPr>
      </p:pic>
      <p:sp>
        <p:nvSpPr>
          <p:cNvPr id="31" name="Title 1"/>
          <p:cNvSpPr txBox="1">
            <a:spLocks/>
          </p:cNvSpPr>
          <p:nvPr/>
        </p:nvSpPr>
        <p:spPr>
          <a:xfrm>
            <a:off x="1797173" y="321302"/>
            <a:ext cx="9144000" cy="1429372"/>
          </a:xfrm>
          <a:prstGeom prst="rect">
            <a:avLst/>
          </a:prstGeom>
        </p:spPr>
        <p:txBody>
          <a:bodyP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US" b="1" cap="none" dirty="0">
                <a:solidFill>
                  <a:srgbClr val="C00000"/>
                </a:solidFill>
                <a:latin typeface="Times New Roman" panose="02020603050405020304" pitchFamily="18" charset="0"/>
                <a:cs typeface="Times New Roman" panose="02020603050405020304" pitchFamily="18" charset="0"/>
              </a:rPr>
              <a:t>An-</a:t>
            </a:r>
            <a:r>
              <a:rPr lang="en-US" b="1" cap="none" dirty="0" err="1">
                <a:solidFill>
                  <a:srgbClr val="C00000"/>
                </a:solidFill>
                <a:latin typeface="Times New Roman" panose="02020603050405020304" pitchFamily="18" charset="0"/>
                <a:cs typeface="Times New Roman" panose="02020603050405020304" pitchFamily="18" charset="0"/>
              </a:rPr>
              <a:t>Najah</a:t>
            </a:r>
            <a:r>
              <a:rPr lang="en-US" b="1" cap="none" dirty="0">
                <a:solidFill>
                  <a:srgbClr val="C00000"/>
                </a:solidFill>
                <a:latin typeface="Times New Roman" panose="02020603050405020304" pitchFamily="18" charset="0"/>
                <a:cs typeface="Times New Roman" panose="02020603050405020304" pitchFamily="18" charset="0"/>
              </a:rPr>
              <a:t> National University</a:t>
            </a:r>
            <a:br>
              <a:rPr lang="en-US" b="1" cap="none" dirty="0">
                <a:solidFill>
                  <a:srgbClr val="C00000"/>
                </a:solidFill>
                <a:latin typeface="Times New Roman" panose="02020603050405020304" pitchFamily="18" charset="0"/>
                <a:cs typeface="Times New Roman" panose="02020603050405020304" pitchFamily="18" charset="0"/>
              </a:rPr>
            </a:br>
            <a:r>
              <a:rPr lang="en-US" b="1" cap="none" dirty="0">
                <a:solidFill>
                  <a:srgbClr val="C00000"/>
                </a:solidFill>
                <a:latin typeface="Times New Roman" panose="02020603050405020304" pitchFamily="18" charset="0"/>
                <a:cs typeface="Times New Roman" panose="02020603050405020304" pitchFamily="18" charset="0"/>
              </a:rPr>
              <a:t>Faculty of Engineering</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32" name="Subtitle 2"/>
          <p:cNvSpPr txBox="1">
            <a:spLocks/>
          </p:cNvSpPr>
          <p:nvPr/>
        </p:nvSpPr>
        <p:spPr>
          <a:xfrm>
            <a:off x="1797173" y="2845467"/>
            <a:ext cx="9313541" cy="1725908"/>
          </a:xfrm>
          <a:prstGeom prst="rect">
            <a:avLst/>
          </a:prstGeom>
        </p:spPr>
        <p:txBody>
          <a:bodyPr>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ctr">
              <a:buNone/>
            </a:pPr>
            <a:r>
              <a:rPr lang="en-US" sz="1800" b="1" dirty="0" smtClean="0">
                <a:solidFill>
                  <a:schemeClr val="bg1"/>
                </a:solidFill>
                <a:latin typeface="Times New Roman" panose="02020603050405020304" pitchFamily="18" charset="0"/>
                <a:cs typeface="Times New Roman" panose="02020603050405020304" pitchFamily="18" charset="0"/>
              </a:rPr>
              <a:t>Graduation Project Report II</a:t>
            </a:r>
          </a:p>
          <a:p>
            <a:pPr marL="0" indent="0" algn="ctr">
              <a:buNone/>
            </a:pPr>
            <a:r>
              <a:rPr lang="en-US" sz="1800" b="1" dirty="0" smtClean="0">
                <a:solidFill>
                  <a:schemeClr val="bg1"/>
                </a:solidFill>
                <a:latin typeface="Times New Roman" panose="02020603050405020304" pitchFamily="18" charset="0"/>
                <a:cs typeface="Times New Roman" panose="02020603050405020304" pitchFamily="18" charset="0"/>
              </a:rPr>
              <a:t>“ Analysis and design of </a:t>
            </a:r>
          </a:p>
          <a:p>
            <a:pPr marL="0" indent="0" algn="ctr">
              <a:buNone/>
            </a:pPr>
            <a:r>
              <a:rPr lang="en-US" sz="1800" b="1" dirty="0" smtClean="0">
                <a:solidFill>
                  <a:schemeClr val="bg1"/>
                </a:solidFill>
                <a:latin typeface="Times New Roman" panose="02020603050405020304" pitchFamily="18" charset="0"/>
                <a:cs typeface="Times New Roman" panose="02020603050405020304" pitchFamily="18" charset="0"/>
              </a:rPr>
              <a:t>the municipal stadium coverage “</a:t>
            </a:r>
            <a:endParaRPr lang="en-US" sz="1800" dirty="0">
              <a:solidFill>
                <a:schemeClr val="bg1"/>
              </a:solidFill>
              <a:latin typeface="Times New Roman" panose="02020603050405020304" pitchFamily="18" charset="0"/>
              <a:cs typeface="Times New Roman" panose="02020603050405020304" pitchFamily="18" charset="0"/>
            </a:endParaRPr>
          </a:p>
        </p:txBody>
      </p:sp>
      <p:sp>
        <p:nvSpPr>
          <p:cNvPr id="33" name="Subtitle 2"/>
          <p:cNvSpPr txBox="1">
            <a:spLocks/>
          </p:cNvSpPr>
          <p:nvPr/>
        </p:nvSpPr>
        <p:spPr>
          <a:xfrm>
            <a:off x="3661022" y="4570750"/>
            <a:ext cx="3538330" cy="918663"/>
          </a:xfrm>
          <a:prstGeom prst="rect">
            <a:avLst/>
          </a:prstGeom>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sz="1800" b="1" dirty="0">
                <a:solidFill>
                  <a:schemeClr val="bg1"/>
                </a:solidFill>
                <a:latin typeface="Times New Roman" panose="02020603050405020304" pitchFamily="18" charset="0"/>
                <a:cs typeface="Times New Roman" panose="02020603050405020304" pitchFamily="18" charset="0"/>
              </a:rPr>
              <a:t>Supervisor: </a:t>
            </a:r>
            <a:endParaRPr lang="en-US" sz="1800" b="1" dirty="0" smtClean="0">
              <a:solidFill>
                <a:schemeClr val="bg1"/>
              </a:solidFill>
              <a:latin typeface="Times New Roman" panose="02020603050405020304" pitchFamily="18" charset="0"/>
              <a:cs typeface="Times New Roman" panose="02020603050405020304" pitchFamily="18" charset="0"/>
            </a:endParaRPr>
          </a:p>
          <a:p>
            <a:pPr algn="l"/>
            <a:r>
              <a:rPr lang="en-US" sz="1800" b="1" dirty="0" smtClean="0">
                <a:solidFill>
                  <a:schemeClr val="bg1"/>
                </a:solidFill>
                <a:latin typeface="Times New Roman" panose="02020603050405020304" pitchFamily="18" charset="0"/>
                <a:cs typeface="Times New Roman" panose="02020603050405020304" pitchFamily="18" charset="0"/>
              </a:rPr>
              <a:t>Dr</a:t>
            </a:r>
            <a:r>
              <a:rPr lang="en-US" sz="1800" b="1" dirty="0">
                <a:solidFill>
                  <a:schemeClr val="bg1"/>
                </a:solidFill>
                <a:latin typeface="Times New Roman" panose="02020603050405020304" pitchFamily="18" charset="0"/>
                <a:cs typeface="Times New Roman" panose="02020603050405020304" pitchFamily="18" charset="0"/>
              </a:rPr>
              <a:t>. </a:t>
            </a:r>
            <a:r>
              <a:rPr lang="en-US" sz="1800" b="1" dirty="0" smtClean="0">
                <a:solidFill>
                  <a:schemeClr val="bg1"/>
                </a:solidFill>
                <a:latin typeface="Times New Roman" panose="02020603050405020304" pitchFamily="18" charset="0"/>
                <a:cs typeface="Times New Roman" panose="02020603050405020304" pitchFamily="18" charset="0"/>
              </a:rPr>
              <a:t>Abdul </a:t>
            </a:r>
            <a:r>
              <a:rPr lang="en-US" sz="1800" b="1" dirty="0" err="1" smtClean="0">
                <a:solidFill>
                  <a:schemeClr val="bg1"/>
                </a:solidFill>
                <a:latin typeface="Times New Roman" panose="02020603050405020304" pitchFamily="18" charset="0"/>
                <a:cs typeface="Times New Roman" panose="02020603050405020304" pitchFamily="18" charset="0"/>
              </a:rPr>
              <a:t>Razzaq</a:t>
            </a:r>
            <a:r>
              <a:rPr lang="en-US" sz="1800" b="1" dirty="0" smtClean="0">
                <a:solidFill>
                  <a:schemeClr val="bg1"/>
                </a:solidFill>
                <a:latin typeface="Times New Roman" panose="02020603050405020304" pitchFamily="18" charset="0"/>
                <a:cs typeface="Times New Roman" panose="02020603050405020304" pitchFamily="18" charset="0"/>
              </a:rPr>
              <a:t> </a:t>
            </a:r>
            <a:r>
              <a:rPr lang="en-US" sz="1800" b="1" dirty="0" err="1" smtClean="0">
                <a:solidFill>
                  <a:schemeClr val="bg1"/>
                </a:solidFill>
                <a:latin typeface="Times New Roman" panose="02020603050405020304" pitchFamily="18" charset="0"/>
                <a:cs typeface="Times New Roman" panose="02020603050405020304" pitchFamily="18" charset="0"/>
              </a:rPr>
              <a:t>Touqan</a:t>
            </a:r>
            <a:r>
              <a:rPr lang="en-US" sz="1800" b="1" dirty="0" smtClean="0">
                <a:solidFill>
                  <a:schemeClr val="bg1"/>
                </a:solidFill>
                <a:latin typeface="Times New Roman" panose="02020603050405020304" pitchFamily="18" charset="0"/>
                <a:cs typeface="Times New Roman" panose="02020603050405020304" pitchFamily="18" charset="0"/>
              </a:rPr>
              <a:t> </a:t>
            </a:r>
            <a:endParaRPr lang="en-US" sz="1800" dirty="0">
              <a:solidFill>
                <a:schemeClr val="bg1"/>
              </a:solidFill>
              <a:latin typeface="Times New Roman" panose="02020603050405020304" pitchFamily="18" charset="0"/>
              <a:cs typeface="Times New Roman" panose="02020603050405020304" pitchFamily="18" charset="0"/>
            </a:endParaRPr>
          </a:p>
        </p:txBody>
      </p:sp>
      <p:sp>
        <p:nvSpPr>
          <p:cNvPr id="34" name="Subtitle 2"/>
          <p:cNvSpPr txBox="1">
            <a:spLocks/>
          </p:cNvSpPr>
          <p:nvPr/>
        </p:nvSpPr>
        <p:spPr>
          <a:xfrm>
            <a:off x="7199352" y="4596141"/>
            <a:ext cx="2863515" cy="1878912"/>
          </a:xfrm>
          <a:prstGeom prst="rect">
            <a:avLst/>
          </a:prstGeom>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sz="1800" b="1" dirty="0">
                <a:solidFill>
                  <a:schemeClr val="bg1"/>
                </a:solidFill>
                <a:latin typeface="Times New Roman" panose="02020603050405020304" pitchFamily="18" charset="0"/>
                <a:cs typeface="Times New Roman" panose="02020603050405020304" pitchFamily="18" charset="0"/>
              </a:rPr>
              <a:t>Prepared by: </a:t>
            </a:r>
          </a:p>
          <a:p>
            <a:pPr algn="l"/>
            <a:r>
              <a:rPr lang="en-US" sz="1800" b="1" dirty="0" err="1" smtClean="0">
                <a:solidFill>
                  <a:schemeClr val="bg1"/>
                </a:solidFill>
                <a:latin typeface="Times New Roman" panose="02020603050405020304" pitchFamily="18" charset="0"/>
                <a:cs typeface="Times New Roman" panose="02020603050405020304" pitchFamily="18" charset="0"/>
              </a:rPr>
              <a:t>Abdulrahman</a:t>
            </a:r>
            <a:r>
              <a:rPr lang="en-US" sz="1800" b="1" dirty="0" smtClean="0">
                <a:solidFill>
                  <a:schemeClr val="bg1"/>
                </a:solidFill>
                <a:latin typeface="Times New Roman" panose="02020603050405020304" pitchFamily="18" charset="0"/>
                <a:cs typeface="Times New Roman" panose="02020603050405020304" pitchFamily="18" charset="0"/>
              </a:rPr>
              <a:t> </a:t>
            </a:r>
            <a:r>
              <a:rPr lang="en-US" sz="1800" b="1" dirty="0" err="1" smtClean="0">
                <a:solidFill>
                  <a:schemeClr val="bg1"/>
                </a:solidFill>
                <a:latin typeface="Times New Roman" panose="02020603050405020304" pitchFamily="18" charset="0"/>
                <a:cs typeface="Times New Roman" panose="02020603050405020304" pitchFamily="18" charset="0"/>
              </a:rPr>
              <a:t>zyoud</a:t>
            </a:r>
            <a:endParaRPr lang="en-US" sz="1800" b="1" dirty="0" smtClean="0">
              <a:solidFill>
                <a:schemeClr val="bg1"/>
              </a:solidFill>
              <a:latin typeface="Times New Roman" panose="02020603050405020304" pitchFamily="18" charset="0"/>
              <a:cs typeface="Times New Roman" panose="02020603050405020304" pitchFamily="18" charset="0"/>
            </a:endParaRPr>
          </a:p>
          <a:p>
            <a:pPr algn="l"/>
            <a:r>
              <a:rPr lang="en-US" sz="1800" b="1" dirty="0" err="1" smtClean="0">
                <a:solidFill>
                  <a:schemeClr val="bg1"/>
                </a:solidFill>
                <a:latin typeface="Times New Roman" panose="02020603050405020304" pitchFamily="18" charset="0"/>
                <a:cs typeface="Times New Roman" panose="02020603050405020304" pitchFamily="18" charset="0"/>
              </a:rPr>
              <a:t>Iz-deen</a:t>
            </a:r>
            <a:r>
              <a:rPr lang="en-US" sz="1800" b="1" dirty="0" smtClean="0">
                <a:solidFill>
                  <a:schemeClr val="bg1"/>
                </a:solidFill>
                <a:latin typeface="Times New Roman" panose="02020603050405020304" pitchFamily="18" charset="0"/>
                <a:cs typeface="Times New Roman" panose="02020603050405020304" pitchFamily="18" charset="0"/>
              </a:rPr>
              <a:t> </a:t>
            </a:r>
            <a:r>
              <a:rPr lang="en-US" sz="1800" b="1" dirty="0" err="1" smtClean="0">
                <a:solidFill>
                  <a:schemeClr val="bg1"/>
                </a:solidFill>
                <a:latin typeface="Times New Roman" panose="02020603050405020304" pitchFamily="18" charset="0"/>
                <a:cs typeface="Times New Roman" panose="02020603050405020304" pitchFamily="18" charset="0"/>
              </a:rPr>
              <a:t>bani</a:t>
            </a:r>
            <a:r>
              <a:rPr lang="en-US" sz="1800" b="1" dirty="0" smtClean="0">
                <a:solidFill>
                  <a:schemeClr val="bg1"/>
                </a:solidFill>
                <a:latin typeface="Times New Roman" panose="02020603050405020304" pitchFamily="18" charset="0"/>
                <a:cs typeface="Times New Roman" panose="02020603050405020304" pitchFamily="18" charset="0"/>
              </a:rPr>
              <a:t> </a:t>
            </a:r>
            <a:r>
              <a:rPr lang="en-US" sz="1800" b="1" dirty="0" err="1" smtClean="0">
                <a:solidFill>
                  <a:schemeClr val="bg1"/>
                </a:solidFill>
                <a:latin typeface="Times New Roman" panose="02020603050405020304" pitchFamily="18" charset="0"/>
                <a:cs typeface="Times New Roman" panose="02020603050405020304" pitchFamily="18" charset="0"/>
              </a:rPr>
              <a:t>odeh</a:t>
            </a:r>
            <a:endParaRPr lang="en-US" sz="1800" b="1" dirty="0" smtClean="0">
              <a:solidFill>
                <a:schemeClr val="bg1"/>
              </a:solidFill>
              <a:latin typeface="Times New Roman" panose="02020603050405020304" pitchFamily="18" charset="0"/>
              <a:cs typeface="Times New Roman" panose="02020603050405020304" pitchFamily="18" charset="0"/>
            </a:endParaRPr>
          </a:p>
          <a:p>
            <a:pPr algn="l"/>
            <a:endParaRPr lang="en-US" sz="1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905854"/>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3344" y="918092"/>
            <a:ext cx="3703258" cy="523220"/>
          </a:xfrm>
          <a:prstGeom prst="rect">
            <a:avLst/>
          </a:prstGeom>
        </p:spPr>
        <p:txBody>
          <a:bodyPr wrap="none">
            <a:spAutoFit/>
          </a:bodyPr>
          <a:lstStyle/>
          <a:p>
            <a:r>
              <a:rPr lang="en-US" sz="2800" b="1" dirty="0" smtClean="0">
                <a:solidFill>
                  <a:srgbClr val="FF0000"/>
                </a:solidFill>
                <a:latin typeface="Times New Roman" panose="02020603050405020304" pitchFamily="18" charset="0"/>
                <a:cs typeface="Times New Roman" panose="02020603050405020304" pitchFamily="18" charset="0"/>
              </a:rPr>
              <a:t>4. Structural Materials</a:t>
            </a:r>
            <a:endParaRPr lang="en-US" sz="2800" b="1" dirty="0">
              <a:solidFill>
                <a:srgbClr val="FF00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1091014" y="1765049"/>
            <a:ext cx="6096000" cy="615553"/>
          </a:xfrm>
          <a:prstGeom prst="rect">
            <a:avLst/>
          </a:prstGeom>
        </p:spPr>
        <p:txBody>
          <a:bodyPr>
            <a:spAutoFit/>
          </a:bodyPr>
          <a:lstStyle/>
          <a:p>
            <a:pPr marL="514350" indent="-514350">
              <a:buClr>
                <a:schemeClr val="accent4">
                  <a:lumMod val="75000"/>
                </a:schemeClr>
              </a:buClr>
              <a:buFont typeface="+mj-lt"/>
              <a:buAutoNum type="romanLcPeriod"/>
            </a:pPr>
            <a:endParaRPr lang="en-US" sz="2400" b="1" baseline="30000" dirty="0" smtClean="0">
              <a:latin typeface="Times New Roman" panose="02020603050405020304" pitchFamily="18" charset="0"/>
              <a:cs typeface="Times New Roman" panose="02020603050405020304" pitchFamily="18" charset="0"/>
            </a:endParaRPr>
          </a:p>
          <a:p>
            <a:pPr marL="457200" indent="-457200">
              <a:buNone/>
            </a:pPr>
            <a:endParaRPr lang="en-US" dirty="0" smtClean="0"/>
          </a:p>
        </p:txBody>
      </p:sp>
      <mc:AlternateContent xmlns:mc="http://schemas.openxmlformats.org/markup-compatibility/2006" xmlns:a14="http://schemas.microsoft.com/office/drawing/2010/main">
        <mc:Choice Requires="a14">
          <p:sp>
            <p:nvSpPr>
              <p:cNvPr id="5" name="Content Placeholder 4"/>
              <p:cNvSpPr>
                <a:spLocks noGrp="1"/>
              </p:cNvSpPr>
              <p:nvPr>
                <p:ph sz="quarter" idx="4294967295"/>
              </p:nvPr>
            </p:nvSpPr>
            <p:spPr>
              <a:xfrm>
                <a:off x="0" y="1640794"/>
                <a:ext cx="10363200" cy="5217206"/>
              </a:xfrm>
            </p:spPr>
            <p:txBody>
              <a:bodyPr>
                <a:normAutofit/>
              </a:bodyPr>
              <a:lstStyle/>
              <a:p>
                <a:pPr marL="1828800" lvl="2" indent="-914400">
                  <a:buFont typeface="+mj-lt"/>
                  <a:buAutoNum type="alphaUcPeriod"/>
                </a:pPr>
                <a:r>
                  <a:rPr lang="en-US" sz="2800" cap="none" dirty="0" smtClean="0">
                    <a:latin typeface="Times New Roman" panose="02020603050405020304" pitchFamily="18" charset="0"/>
                    <a:cs typeface="Times New Roman" panose="02020603050405020304" pitchFamily="18" charset="0"/>
                  </a:rPr>
                  <a:t>Steel</a:t>
                </a:r>
              </a:p>
              <a:p>
                <a:pPr lvl="2">
                  <a:buFont typeface="Wingdings" panose="05000000000000000000" pitchFamily="2" charset="2"/>
                  <a:buChar char="v"/>
                </a:pPr>
                <a:r>
                  <a:rPr lang="en-US" sz="1900" b="1" cap="none" dirty="0" smtClean="0">
                    <a:latin typeface="Times New Roman" panose="02020603050405020304" pitchFamily="18" charset="0"/>
                    <a:cs typeface="Times New Roman" panose="02020603050405020304" pitchFamily="18" charset="0"/>
                  </a:rPr>
                  <a:t>   ASTM </a:t>
                </a:r>
                <a:r>
                  <a:rPr lang="en-US" sz="1900" b="1" cap="none" dirty="0">
                    <a:latin typeface="Times New Roman" panose="02020603050405020304" pitchFamily="18" charset="0"/>
                    <a:cs typeface="Times New Roman" panose="02020603050405020304" pitchFamily="18" charset="0"/>
                  </a:rPr>
                  <a:t>A</a:t>
                </a:r>
                <a:r>
                  <a:rPr lang="ar-SA" sz="1900" b="1" cap="none" dirty="0">
                    <a:latin typeface="Times New Roman" panose="02020603050405020304" pitchFamily="18" charset="0"/>
                    <a:cs typeface="Times New Roman" panose="02020603050405020304" pitchFamily="18" charset="0"/>
                  </a:rPr>
                  <a:t>992</a:t>
                </a:r>
                <a:r>
                  <a:rPr lang="en-US" sz="1900" b="1" cap="none" dirty="0">
                    <a:latin typeface="Times New Roman" panose="02020603050405020304" pitchFamily="18" charset="0"/>
                    <a:cs typeface="Times New Roman" panose="02020603050405020304" pitchFamily="18" charset="0"/>
                  </a:rPr>
                  <a:t> steel, grade 50</a:t>
                </a:r>
              </a:p>
              <a:p>
                <a:pPr lvl="2">
                  <a:buFont typeface="Wingdings" panose="05000000000000000000" pitchFamily="2" charset="2"/>
                  <a:buChar char="v"/>
                </a:pPr>
                <a:r>
                  <a:rPr lang="en-US" sz="1900" b="1" cap="none" dirty="0" smtClean="0">
                    <a:latin typeface="Times New Roman" panose="02020603050405020304" pitchFamily="18" charset="0"/>
                    <a:cs typeface="Times New Roman" panose="02020603050405020304" pitchFamily="18" charset="0"/>
                  </a:rPr>
                  <a:t>   Ultimate </a:t>
                </a:r>
                <a:r>
                  <a:rPr lang="en-US" sz="1900" b="1" cap="none" dirty="0">
                    <a:latin typeface="Times New Roman" panose="02020603050405020304" pitchFamily="18" charset="0"/>
                    <a:cs typeface="Times New Roman" panose="02020603050405020304" pitchFamily="18" charset="0"/>
                  </a:rPr>
                  <a:t>strength =</a:t>
                </a:r>
                <a:r>
                  <a:rPr lang="en-US" sz="1900" b="1" cap="none" dirty="0" smtClean="0">
                    <a:latin typeface="Times New Roman" panose="02020603050405020304" pitchFamily="18" charset="0"/>
                    <a:cs typeface="Times New Roman" panose="02020603050405020304" pitchFamily="18" charset="0"/>
                  </a:rPr>
                  <a:t>450MPa</a:t>
                </a:r>
                <a:endParaRPr lang="en-US" sz="1900" b="1" cap="none" dirty="0">
                  <a:latin typeface="Times New Roman" panose="02020603050405020304" pitchFamily="18" charset="0"/>
                  <a:cs typeface="Times New Roman" panose="02020603050405020304" pitchFamily="18" charset="0"/>
                </a:endParaRPr>
              </a:p>
              <a:p>
                <a:pPr lvl="2">
                  <a:buFont typeface="Wingdings" panose="05000000000000000000" pitchFamily="2" charset="2"/>
                  <a:buChar char="v"/>
                </a:pPr>
                <a:r>
                  <a:rPr lang="en-US" sz="1900" b="1" cap="none" dirty="0" smtClean="0">
                    <a:latin typeface="Times New Roman" panose="02020603050405020304" pitchFamily="18" charset="0"/>
                    <a:cs typeface="Times New Roman" panose="02020603050405020304" pitchFamily="18" charset="0"/>
                  </a:rPr>
                  <a:t>   Yielding strength=350MPa</a:t>
                </a:r>
                <a:endParaRPr lang="en-US" sz="1900" b="1" cap="none" dirty="0">
                  <a:latin typeface="Times New Roman" panose="02020603050405020304" pitchFamily="18" charset="0"/>
                  <a:cs typeface="Times New Roman" panose="02020603050405020304" pitchFamily="18" charset="0"/>
                </a:endParaRPr>
              </a:p>
              <a:p>
                <a:pPr lvl="2">
                  <a:buFont typeface="Wingdings" panose="05000000000000000000" pitchFamily="2" charset="2"/>
                  <a:buChar char="v"/>
                </a:pPr>
                <a:r>
                  <a:rPr lang="en-US" sz="1900" b="1" cap="none" dirty="0" smtClean="0">
                    <a:latin typeface="Times New Roman" panose="02020603050405020304" pitchFamily="18" charset="0"/>
                    <a:cs typeface="Times New Roman" panose="02020603050405020304" pitchFamily="18" charset="0"/>
                  </a:rPr>
                  <a:t>   Density=78kN/</a:t>
                </a:r>
                <a14:m>
                  <m:oMath xmlns:m="http://schemas.openxmlformats.org/officeDocument/2006/math">
                    <m:sSup>
                      <m:sSupPr>
                        <m:ctrlPr>
                          <a:rPr lang="en-US" sz="1900" b="1" i="1" cap="none">
                            <a:latin typeface="Cambria Math" panose="02040503050406030204" pitchFamily="18" charset="0"/>
                            <a:cs typeface="Times New Roman" panose="02020603050405020304" pitchFamily="18" charset="0"/>
                          </a:rPr>
                        </m:ctrlPr>
                      </m:sSupPr>
                      <m:e>
                        <m:r>
                          <a:rPr lang="en-US" sz="1900" b="1" i="1" cap="none">
                            <a:latin typeface="Cambria Math" panose="02040503050406030204" pitchFamily="18" charset="0"/>
                            <a:cs typeface="Times New Roman" panose="02020603050405020304" pitchFamily="18" charset="0"/>
                          </a:rPr>
                          <m:t>𝒎</m:t>
                        </m:r>
                      </m:e>
                      <m:sup>
                        <m:r>
                          <a:rPr lang="en-US" sz="1900" b="1" i="1" cap="none">
                            <a:latin typeface="Cambria Math" panose="02040503050406030204" pitchFamily="18" charset="0"/>
                            <a:cs typeface="Times New Roman" panose="02020603050405020304" pitchFamily="18" charset="0"/>
                          </a:rPr>
                          <m:t>𝟑</m:t>
                        </m:r>
                      </m:sup>
                    </m:sSup>
                  </m:oMath>
                </a14:m>
                <a:endParaRPr lang="en-US" sz="1900" cap="none" dirty="0" smtClean="0">
                  <a:latin typeface="Times New Roman" panose="02020603050405020304" pitchFamily="18" charset="0"/>
                  <a:cs typeface="Times New Roman" panose="02020603050405020304" pitchFamily="18" charset="0"/>
                </a:endParaRPr>
              </a:p>
              <a:p>
                <a:pPr lvl="2">
                  <a:buFont typeface="Wingdings" panose="05000000000000000000" pitchFamily="2" charset="2"/>
                  <a:buChar char="v"/>
                </a:pPr>
                <a:endParaRPr lang="en-US" sz="1900" cap="none" dirty="0" smtClean="0">
                  <a:latin typeface="Times New Roman" panose="02020603050405020304" pitchFamily="18" charset="0"/>
                  <a:cs typeface="Times New Roman" panose="02020603050405020304" pitchFamily="18" charset="0"/>
                </a:endParaRPr>
              </a:p>
              <a:p>
                <a:pPr marL="914400" lvl="2" indent="0">
                  <a:buNone/>
                </a:pPr>
                <a:r>
                  <a:rPr lang="en-US" sz="1900" cap="none" dirty="0" smtClean="0">
                    <a:latin typeface="Times New Roman" panose="02020603050405020304" pitchFamily="18" charset="0"/>
                    <a:cs typeface="Times New Roman" panose="02020603050405020304" pitchFamily="18" charset="0"/>
                  </a:rPr>
                  <a:t> </a:t>
                </a:r>
                <a:r>
                  <a:rPr lang="en-US" sz="2400" cap="none" dirty="0" smtClean="0">
                    <a:latin typeface="Times New Roman" panose="02020603050405020304" pitchFamily="18" charset="0"/>
                    <a:cs typeface="Times New Roman" panose="02020603050405020304" pitchFamily="18" charset="0"/>
                  </a:rPr>
                  <a:t>B.        </a:t>
                </a:r>
                <a:r>
                  <a:rPr lang="en-US" sz="2800" cap="none" dirty="0" smtClean="0">
                    <a:latin typeface="Times New Roman" panose="02020603050405020304" pitchFamily="18" charset="0"/>
                    <a:cs typeface="Times New Roman" panose="02020603050405020304" pitchFamily="18" charset="0"/>
                  </a:rPr>
                  <a:t>Concrete</a:t>
                </a:r>
              </a:p>
              <a:p>
                <a:pPr lvl="2">
                  <a:buClr>
                    <a:schemeClr val="bg1">
                      <a:lumMod val="50000"/>
                    </a:schemeClr>
                  </a:buClr>
                  <a:buFont typeface="Wingdings" panose="05000000000000000000" pitchFamily="2" charset="2"/>
                  <a:buChar char="v"/>
                </a:pPr>
                <a:r>
                  <a:rPr lang="en-US" sz="1900" b="1" cap="none" dirty="0" smtClean="0">
                    <a:latin typeface="Times New Roman" panose="02020603050405020304" pitchFamily="18" charset="0"/>
                    <a:cs typeface="Times New Roman" panose="02020603050405020304" pitchFamily="18" charset="0"/>
                  </a:rPr>
                  <a:t>Used compressive strength (f</a:t>
                </a:r>
                <a:r>
                  <a:rPr lang="en-US" sz="1900" b="1" cap="none" baseline="-25000" dirty="0" smtClean="0">
                    <a:latin typeface="Times New Roman" panose="02020603050405020304" pitchFamily="18" charset="0"/>
                    <a:cs typeface="Times New Roman" panose="02020603050405020304" pitchFamily="18" charset="0"/>
                  </a:rPr>
                  <a:t>c</a:t>
                </a:r>
                <a:r>
                  <a:rPr lang="en-US" sz="1900" b="1" cap="none" dirty="0" smtClean="0">
                    <a:latin typeface="Times New Roman" panose="02020603050405020304" pitchFamily="18" charset="0"/>
                    <a:cs typeface="Times New Roman" panose="02020603050405020304" pitchFamily="18" charset="0"/>
                  </a:rPr>
                  <a:t>’) for columns = 24 M</a:t>
                </a:r>
                <a:r>
                  <a:rPr lang="en-US" sz="1900" b="1" cap="none" dirty="0">
                    <a:latin typeface="Times New Roman" panose="02020603050405020304" pitchFamily="18" charset="0"/>
                    <a:cs typeface="Times New Roman" panose="02020603050405020304" pitchFamily="18" charset="0"/>
                  </a:rPr>
                  <a:t>P</a:t>
                </a:r>
                <a:r>
                  <a:rPr lang="en-US" sz="1900" b="1" cap="none" dirty="0" smtClean="0">
                    <a:latin typeface="Times New Roman" panose="02020603050405020304" pitchFamily="18" charset="0"/>
                    <a:cs typeface="Times New Roman" panose="02020603050405020304" pitchFamily="18" charset="0"/>
                  </a:rPr>
                  <a:t>a.</a:t>
                </a:r>
              </a:p>
              <a:p>
                <a:pPr lvl="2">
                  <a:buClr>
                    <a:schemeClr val="bg1">
                      <a:lumMod val="50000"/>
                    </a:schemeClr>
                  </a:buClr>
                  <a:buFont typeface="Wingdings" panose="05000000000000000000" pitchFamily="2" charset="2"/>
                  <a:buChar char="v"/>
                </a:pPr>
                <a:r>
                  <a:rPr lang="en-US" sz="1900" b="1" cap="none" dirty="0" smtClean="0">
                    <a:latin typeface="Times New Roman" panose="02020603050405020304" pitchFamily="18" charset="0"/>
                    <a:cs typeface="Times New Roman" panose="02020603050405020304" pitchFamily="18" charset="0"/>
                  </a:rPr>
                  <a:t>Modulus of elasticity = 23025 MPa</a:t>
                </a:r>
              </a:p>
              <a:p>
                <a:pPr lvl="2">
                  <a:buClr>
                    <a:schemeClr val="bg1">
                      <a:lumMod val="50000"/>
                    </a:schemeClr>
                  </a:buClr>
                  <a:buFont typeface="Wingdings" panose="05000000000000000000" pitchFamily="2" charset="2"/>
                  <a:buChar char="v"/>
                </a:pPr>
                <a:r>
                  <a:rPr lang="en-US" sz="1900" b="1" cap="none" dirty="0" smtClean="0">
                    <a:latin typeface="Times New Roman" panose="02020603050405020304" pitchFamily="18" charset="0"/>
                    <a:cs typeface="Times New Roman" panose="02020603050405020304" pitchFamily="18" charset="0"/>
                  </a:rPr>
                  <a:t>Unit weight for used concrete is 25 </a:t>
                </a:r>
                <a:r>
                  <a:rPr lang="en-US" sz="1900" b="1" cap="none" dirty="0" err="1" smtClean="0">
                    <a:latin typeface="Times New Roman" panose="02020603050405020304" pitchFamily="18" charset="0"/>
                    <a:cs typeface="Times New Roman" panose="02020603050405020304" pitchFamily="18" charset="0"/>
                  </a:rPr>
                  <a:t>kN</a:t>
                </a:r>
                <a:r>
                  <a:rPr lang="en-US" sz="1900" b="1" cap="none" dirty="0" smtClean="0">
                    <a:latin typeface="Times New Roman" panose="02020603050405020304" pitchFamily="18" charset="0"/>
                    <a:cs typeface="Times New Roman" panose="02020603050405020304" pitchFamily="18" charset="0"/>
                  </a:rPr>
                  <a:t>/m</a:t>
                </a:r>
                <a:r>
                  <a:rPr lang="en-US" sz="1900" b="1" cap="none" baseline="30000" dirty="0" smtClean="0">
                    <a:latin typeface="Times New Roman" panose="02020603050405020304" pitchFamily="18" charset="0"/>
                    <a:cs typeface="Times New Roman" panose="02020603050405020304" pitchFamily="18" charset="0"/>
                  </a:rPr>
                  <a:t>3</a:t>
                </a:r>
              </a:p>
              <a:p>
                <a:pPr marL="0" indent="0">
                  <a:buNone/>
                </a:pPr>
                <a:endParaRPr lang="en-US" sz="1600" cap="none" dirty="0" smtClean="0">
                  <a:latin typeface="Times New Roman" panose="02020603050405020304" pitchFamily="18" charset="0"/>
                  <a:cs typeface="Times New Roman" panose="02020603050405020304" pitchFamily="18" charset="0"/>
                </a:endParaRPr>
              </a:p>
              <a:p>
                <a:pPr marL="0" indent="0">
                  <a:buNone/>
                </a:pPr>
                <a:endParaRPr lang="en-US" sz="1600" cap="none" dirty="0">
                  <a:latin typeface="Times New Roman" panose="02020603050405020304" pitchFamily="18" charset="0"/>
                  <a:cs typeface="Times New Roman" panose="02020603050405020304" pitchFamily="18" charset="0"/>
                </a:endParaRPr>
              </a:p>
            </p:txBody>
          </p:sp>
        </mc:Choice>
        <mc:Fallback xmlns="">
          <p:sp>
            <p:nvSpPr>
              <p:cNvPr id="5" name="Content Placeholder 4"/>
              <p:cNvSpPr>
                <a:spLocks noGrp="1" noRot="1" noChangeAspect="1" noMove="1" noResize="1" noEditPoints="1" noAdjustHandles="1" noChangeArrowheads="1" noChangeShapeType="1" noTextEdit="1"/>
              </p:cNvSpPr>
              <p:nvPr>
                <p:ph sz="quarter" idx="4294967295"/>
              </p:nvPr>
            </p:nvSpPr>
            <p:spPr>
              <a:xfrm>
                <a:off x="0" y="1640794"/>
                <a:ext cx="10363200" cy="5217206"/>
              </a:xfrm>
              <a:blipFill rotWithShape="0">
                <a:blip r:embed="rId2"/>
                <a:stretch>
                  <a:fillRect t="-350"/>
                </a:stretch>
              </a:blipFill>
            </p:spPr>
            <p:txBody>
              <a:bodyPr/>
              <a:lstStyle/>
              <a:p>
                <a:r>
                  <a:rPr lang="en-US">
                    <a:noFill/>
                  </a:rPr>
                  <a:t> </a:t>
                </a:r>
              </a:p>
            </p:txBody>
          </p:sp>
        </mc:Fallback>
      </mc:AlternateContent>
    </p:spTree>
    <p:extLst>
      <p:ext uri="{BB962C8B-B14F-4D97-AF65-F5344CB8AC3E}">
        <p14:creationId xmlns:p14="http://schemas.microsoft.com/office/powerpoint/2010/main" val="4260580642"/>
      </p:ext>
    </p:extLst>
  </p:cSld>
  <p:clrMapOvr>
    <a:masterClrMapping/>
  </p:clrMapOvr>
  <p:transition spd="slow">
    <p:push dir="u"/>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856" y="812079"/>
            <a:ext cx="5942652" cy="400110"/>
          </a:xfrm>
          <a:prstGeom prst="rect">
            <a:avLst/>
          </a:prstGeom>
        </p:spPr>
        <p:txBody>
          <a:bodyPr wrap="none">
            <a:spAutoFit/>
          </a:bodyPr>
          <a:lstStyle/>
          <a:p>
            <a:pPr lvl="2" algn="just">
              <a:spcBef>
                <a:spcPts val="1800"/>
              </a:spcBef>
              <a:spcAft>
                <a:spcPts val="600"/>
              </a:spcAft>
            </a:pPr>
            <a:r>
              <a:rPr lang="en-US" sz="2000" b="1" i="1" dirty="0" smtClean="0">
                <a:solidFill>
                  <a:schemeClr val="bg2">
                    <a:lumMod val="75000"/>
                  </a:schemeClr>
                </a:solidFill>
                <a:latin typeface="Times New Roman" panose="02020603050405020304" pitchFamily="18" charset="0"/>
                <a:ea typeface="Calibri" panose="020F0502020204030204" pitchFamily="34" charset="0"/>
              </a:rPr>
              <a:t>1- Connection </a:t>
            </a:r>
            <a:r>
              <a:rPr lang="en-US" sz="2000" b="1" i="1" dirty="0">
                <a:solidFill>
                  <a:schemeClr val="bg2">
                    <a:lumMod val="75000"/>
                  </a:schemeClr>
                </a:solidFill>
                <a:latin typeface="Times New Roman" panose="02020603050405020304" pitchFamily="18" charset="0"/>
                <a:ea typeface="Calibri" panose="020F0502020204030204" pitchFamily="34" charset="0"/>
              </a:rPr>
              <a:t>between top chord &amp; column.</a:t>
            </a:r>
            <a:endParaRPr lang="en-US" sz="2000" b="1" i="1" dirty="0">
              <a:solidFill>
                <a:schemeClr val="bg2">
                  <a:lumMod val="75000"/>
                </a:schemeClr>
              </a:solidFill>
              <a:effectLst/>
              <a:latin typeface="Times New Roman" panose="02020603050405020304" pitchFamily="18" charset="0"/>
              <a:ea typeface="Times New Roman" panose="02020603050405020304"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8118232" y="1503947"/>
            <a:ext cx="4031298" cy="2344320"/>
          </a:xfrm>
          <a:prstGeom prst="rect">
            <a:avLst/>
          </a:prstGeom>
          <a:ln w="38100" cap="sq">
            <a:noFill/>
            <a:prstDash val="solid"/>
            <a:miter lim="800000"/>
          </a:ln>
          <a:effectLst/>
        </p:spPr>
      </p:pic>
      <p:sp>
        <p:nvSpPr>
          <p:cNvPr id="4" name="Rectangle 3"/>
          <p:cNvSpPr/>
          <p:nvPr/>
        </p:nvSpPr>
        <p:spPr>
          <a:xfrm>
            <a:off x="1906847" y="1309633"/>
            <a:ext cx="1159356"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Weld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1906847" y="1805927"/>
                <a:ext cx="7838732" cy="4227311"/>
              </a:xfrm>
              <a:prstGeom prst="rect">
                <a:avLst/>
              </a:prstGeom>
            </p:spPr>
            <p:txBody>
              <a:bodyPr wrap="square">
                <a:spAutoFit/>
              </a:bodyPr>
              <a:lstStyle/>
              <a:p>
                <a:pPr algn="just">
                  <a:spcAft>
                    <a:spcPts val="600"/>
                  </a:spcAft>
                </a:pPr>
                <a:r>
                  <a:rPr lang="en-US" dirty="0" smtClean="0">
                    <a:solidFill>
                      <a:srgbClr val="000000"/>
                    </a:solidFill>
                    <a:latin typeface="Times New Roman" panose="02020603050405020304" pitchFamily="18" charset="0"/>
                    <a:ea typeface="Calibri" panose="020F0502020204030204" pitchFamily="34" charset="0"/>
                  </a:rPr>
                  <a:t>Assume a = 5 mm    ,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m:rPr>
                            <m:sty m:val="p"/>
                          </m:rPr>
                          <a:rPr lang="en-US">
                            <a:solidFill>
                              <a:srgbClr val="000000"/>
                            </a:solidFill>
                            <a:effectLst/>
                            <a:latin typeface="Cambria Math" panose="02040503050406030204" pitchFamily="18" charset="0"/>
                            <a:ea typeface="Calibri" panose="020F0502020204030204" pitchFamily="34" charset="0"/>
                          </a:rPr>
                          <m:t>F</m:t>
                        </m:r>
                      </m:e>
                      <m:sub>
                        <m:r>
                          <m:rPr>
                            <m:sty m:val="p"/>
                          </m:rPr>
                          <a:rPr lang="en-US">
                            <a:solidFill>
                              <a:srgbClr val="000000"/>
                            </a:solidFill>
                            <a:effectLst/>
                            <a:latin typeface="Cambria Math" panose="02040503050406030204" pitchFamily="18" charset="0"/>
                            <a:ea typeface="Calibri" panose="020F0502020204030204" pitchFamily="34" charset="0"/>
                          </a:rPr>
                          <m:t>E</m:t>
                        </m:r>
                        <m:r>
                          <a:rPr lang="en-US">
                            <a:solidFill>
                              <a:srgbClr val="000000"/>
                            </a:solidFill>
                            <a:effectLst/>
                            <a:latin typeface="Cambria Math" panose="02040503050406030204" pitchFamily="18" charset="0"/>
                            <a:ea typeface="Calibri" panose="020F0502020204030204" pitchFamily="34" charset="0"/>
                          </a:rPr>
                          <m:t>80</m:t>
                        </m:r>
                      </m:sub>
                    </m:sSub>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𝑝𝑎𝑟𝑎𝑚𝑒𝑡𝑒𝑟</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𝜋</m:t>
                      </m:r>
                      <m:r>
                        <a:rPr lang="en-US" i="1">
                          <a:solidFill>
                            <a:srgbClr val="000000"/>
                          </a:solidFill>
                          <a:effectLst/>
                          <a:latin typeface="Cambria Math" panose="02040503050406030204" pitchFamily="18" charset="0"/>
                          <a:ea typeface="Calibri" panose="020F0502020204030204" pitchFamily="34" charset="0"/>
                        </a:rPr>
                        <m:t>𝑅</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𝜋</m:t>
                      </m:r>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219</m:t>
                          </m:r>
                        </m:num>
                        <m:den>
                          <m:r>
                            <a:rPr lang="en-US" i="1">
                              <a:solidFill>
                                <a:srgbClr val="000000"/>
                              </a:solidFill>
                              <a:effectLst/>
                              <a:latin typeface="Cambria Math" panose="02040503050406030204" pitchFamily="18" charset="0"/>
                              <a:ea typeface="Calibri" panose="020F0502020204030204" pitchFamily="34" charset="0"/>
                            </a:rPr>
                            <m:t>2</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688</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𝑤𝑒𝑙𝑑</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688</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3440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𝑐𝑎𝑝𝑎𝑐𝑖𝑡𝑦</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𝑤𝑒𝑙𝑑</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𝑤𝑒𝑙𝑑</m:t>
                          </m:r>
                          <m:r>
                            <a:rPr lang="en-US" i="1">
                              <a:solidFill>
                                <a:srgbClr val="000000"/>
                              </a:solidFill>
                              <a:effectLst/>
                              <a:latin typeface="Cambria Math" panose="02040503050406030204" pitchFamily="18" charset="0"/>
                              <a:ea typeface="Calibri" panose="020F0502020204030204" pitchFamily="34" charset="0"/>
                            </a:rPr>
                            <m:t> </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e>
                      </m:d>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3440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707</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612</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450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𝑖𝑡𝑠</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𝑜𝑘</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When</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smtClean="0">
                    <a:solidFill>
                      <a:srgbClr val="000000"/>
                    </a:solidFill>
                    <a:effectLst/>
                    <a:ea typeface="Calibri" panose="020F0502020204030204" pitchFamily="34" charset="0"/>
                    <a:cs typeface="Arial" panose="020B0604020202020204" pitchFamily="34"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𝑎</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𝑚𝑖𝑛</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𝑎</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𝑎</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𝑚𝑎𝑥</m:t>
                        </m:r>
                      </m:sub>
                    </m:sSub>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Where</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𝑎</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𝑚𝑖𝑛</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𝑎</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𝑚𝑎𝑥</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906847" y="1805927"/>
                <a:ext cx="7838732" cy="4227311"/>
              </a:xfrm>
              <a:prstGeom prst="rect">
                <a:avLst/>
              </a:prstGeom>
              <a:blipFill rotWithShape="0">
                <a:blip r:embed="rId3"/>
                <a:stretch>
                  <a:fillRect l="-700" t="-720"/>
                </a:stretch>
              </a:blipFill>
            </p:spPr>
            <p:txBody>
              <a:bodyPr/>
              <a:lstStyle/>
              <a:p>
                <a:r>
                  <a:rPr lang="en-US">
                    <a:noFill/>
                  </a:rPr>
                  <a:t> </a:t>
                </a:r>
              </a:p>
            </p:txBody>
          </p:sp>
        </mc:Fallback>
      </mc:AlternateContent>
    </p:spTree>
    <p:extLst>
      <p:ext uri="{BB962C8B-B14F-4D97-AF65-F5344CB8AC3E}">
        <p14:creationId xmlns:p14="http://schemas.microsoft.com/office/powerpoint/2010/main" val="251793976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64369" y="723582"/>
            <a:ext cx="7611978" cy="646331"/>
          </a:xfrm>
          <a:prstGeom prst="rect">
            <a:avLst/>
          </a:prstGeom>
        </p:spPr>
        <p:txBody>
          <a:bodyPr wrap="square">
            <a:spAutoFit/>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It is should be noted the limits of weld size (a) coming from recommendation of AISC 7-16 code as shown in figure below.</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664369" y="1820994"/>
            <a:ext cx="4546885" cy="2430379"/>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415791" y="1820994"/>
            <a:ext cx="4511843" cy="2430379"/>
          </a:xfrm>
          <a:prstGeom prst="rect">
            <a:avLst/>
          </a:prstGeom>
        </p:spPr>
      </p:pic>
      <p:sp>
        <p:nvSpPr>
          <p:cNvPr id="6" name="Rectangle 5"/>
          <p:cNvSpPr/>
          <p:nvPr/>
        </p:nvSpPr>
        <p:spPr>
          <a:xfrm>
            <a:off x="1664369" y="4702454"/>
            <a:ext cx="8406063" cy="646331"/>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Note: we used four stiffeners about the section with diminutions 90*90*10mm and same weld size to be the capacity of the connection more than the capacity of the member.   </a:t>
            </a:r>
            <a:endParaRPr lang="en-US"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96042503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5005" y="889432"/>
            <a:ext cx="1295547"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Bolts</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1935005" y="1452437"/>
                <a:ext cx="7810574" cy="1624804"/>
              </a:xfrm>
              <a:prstGeom prst="rect">
                <a:avLst/>
              </a:prstGeom>
            </p:spPr>
            <p:txBody>
              <a:bodyPr wrap="square">
                <a:spAutoFit/>
              </a:bodyPr>
              <a:lstStyle/>
              <a:p>
                <a:pPr marL="38100" marR="0" algn="just">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rPr>
                  <a:t>Use M20      ,   n = 4    ,   Group A325   , tensile stress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𝑢𝑡</m:t>
                        </m:r>
                      </m:sub>
                    </m:sSub>
                    <m:r>
                      <a:rPr lang="en-US" i="1">
                        <a:solidFill>
                          <a:srgbClr val="000000"/>
                        </a:solidFill>
                        <a:effectLst/>
                        <a:latin typeface="Cambria Math" panose="02040503050406030204" pitchFamily="18" charset="0"/>
                        <a:ea typeface="Calibri" panose="020F0502020204030204" pitchFamily="34" charset="0"/>
                      </a:rPr>
                      <m:t>)</m:t>
                    </m:r>
                  </m:oMath>
                </a14:m>
                <a:r>
                  <a:rPr lang="en-US" dirty="0">
                    <a:solidFill>
                      <a:srgbClr val="000000"/>
                    </a:solidFill>
                    <a:effectLst/>
                    <a:latin typeface="Times New Roman" panose="02020603050405020304" pitchFamily="18" charset="0"/>
                    <a:ea typeface="Calibri" panose="020F0502020204030204" pitchFamily="34" charset="0"/>
                  </a:rPr>
                  <a:t> = 620 </a:t>
                </a:r>
                <a:r>
                  <a:rPr lang="en-US" dirty="0" err="1">
                    <a:solidFill>
                      <a:srgbClr val="000000"/>
                    </a:solidFill>
                    <a:effectLst/>
                    <a:latin typeface="Times New Roman" panose="02020603050405020304" pitchFamily="18" charset="0"/>
                    <a:ea typeface="Calibri" panose="020F0502020204030204" pitchFamily="34" charset="0"/>
                  </a:rPr>
                  <a:t>Mpa</a:t>
                </a:r>
                <a:r>
                  <a:rPr lang="en-US" dirty="0">
                    <a:solidFill>
                      <a:srgbClr val="000000"/>
                    </a:solidFill>
                    <a:effectLst/>
                    <a:latin typeface="Times New Roman" panose="02020603050405020304" pitchFamily="18" charset="0"/>
                    <a:ea typeface="Calibri" panose="020F0502020204030204" pitchFamily="34" charset="0"/>
                  </a:rPr>
                  <a:t>,</a:t>
                </a:r>
              </a:p>
              <a:p>
                <a:pPr marL="38100" marR="0" algn="just">
                  <a:spcBef>
                    <a:spcPts val="0"/>
                  </a:spcBef>
                  <a:spcAft>
                    <a:spcPts val="600"/>
                  </a:spcAft>
                </a:pPr>
                <a:r>
                  <a:rPr lang="en-US" dirty="0">
                    <a:solidFill>
                      <a:srgbClr val="000000"/>
                    </a:solidFill>
                    <a:effectLst/>
                    <a:latin typeface="Times New Roman" panose="02020603050405020304" pitchFamily="18" charset="0"/>
                    <a:ea typeface="Calibri" panose="020F0502020204030204" pitchFamily="34" charset="0"/>
                  </a:rPr>
                  <a:t>By refer to table J 3.2 AISC in figure 5.6</a:t>
                </a: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𝑐𝑎𝑝𝑎𝑐𝑖𝑡𝑦</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𝑜𝑓</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𝑏𝑜𝑙𝑡𝑠</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𝑛</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𝑢𝑡</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𝑏𝑜𝑙𝑡</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620</m:t>
                      </m:r>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𝜋</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20</m:t>
                          </m:r>
                        </m:e>
                        <m:sup>
                          <m:r>
                            <a:rPr lang="en-US" i="1">
                              <a:solidFill>
                                <a:srgbClr val="000000"/>
                              </a:solidFill>
                              <a:effectLst/>
                              <a:latin typeface="Cambria Math" panose="02040503050406030204" pitchFamily="18" charset="0"/>
                              <a:ea typeface="Calibri" panose="020F0502020204030204" pitchFamily="34" charset="0"/>
                            </a:rPr>
                            <m:t>2</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701</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450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up>
                    </m:s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𝑜𝑘</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935005" y="1452437"/>
                <a:ext cx="7810574" cy="1624804"/>
              </a:xfrm>
              <a:prstGeom prst="rect">
                <a:avLst/>
              </a:prstGeom>
              <a:blipFill rotWithShape="0">
                <a:blip r:embed="rId2"/>
                <a:stretch>
                  <a:fillRect l="-156" t="-1873"/>
                </a:stretch>
              </a:blipFill>
            </p:spPr>
            <p:txBody>
              <a:bodyPr/>
              <a:lstStyle/>
              <a:p>
                <a:r>
                  <a:rPr lang="en-US">
                    <a:noFill/>
                  </a:rPr>
                  <a:t> </a:t>
                </a:r>
              </a:p>
            </p:txBody>
          </p:sp>
        </mc:Fallback>
      </mc:AlternateContent>
      <p:sp>
        <p:nvSpPr>
          <p:cNvPr id="6" name="Rectangle 5"/>
          <p:cNvSpPr/>
          <p:nvPr/>
        </p:nvSpPr>
        <p:spPr>
          <a:xfrm>
            <a:off x="1935005" y="3125367"/>
            <a:ext cx="1031051" cy="390684"/>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Plate</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Rectangle 7"/>
              <p:cNvSpPr/>
              <p:nvPr/>
            </p:nvSpPr>
            <p:spPr>
              <a:xfrm>
                <a:off x="1935005" y="3607382"/>
                <a:ext cx="5774658" cy="6165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𝑀𝑜𝑚𝑒𝑛𝑡</m:t>
                      </m:r>
                      <m:r>
                        <a:rPr lang="en-US" i="0">
                          <a:latin typeface="Cambria Math" panose="02040503050406030204" pitchFamily="18" charset="0"/>
                        </a:rPr>
                        <m:t> </m:t>
                      </m:r>
                      <m:r>
                        <a:rPr lang="en-US" i="1">
                          <a:latin typeface="Cambria Math" panose="02040503050406030204" pitchFamily="18" charset="0"/>
                        </a:rPr>
                        <m:t>𝑓𝑜𝑟</m:t>
                      </m:r>
                      <m:r>
                        <a:rPr lang="en-US" i="0">
                          <a:latin typeface="Cambria Math" panose="02040503050406030204" pitchFamily="18" charset="0"/>
                        </a:rPr>
                        <m:t> </m:t>
                      </m:r>
                      <m:r>
                        <a:rPr lang="en-US" i="0">
                          <a:latin typeface="Cambria Math" panose="02040503050406030204" pitchFamily="18" charset="0"/>
                        </a:rPr>
                        <m:t>1</m:t>
                      </m:r>
                      <m:r>
                        <a:rPr lang="en-US" i="0">
                          <a:latin typeface="Cambria Math" panose="02040503050406030204" pitchFamily="18" charset="0"/>
                        </a:rPr>
                        <m:t> </m:t>
                      </m:r>
                      <m:r>
                        <a:rPr lang="en-US" i="1">
                          <a:latin typeface="Cambria Math" panose="02040503050406030204" pitchFamily="18" charset="0"/>
                        </a:rPr>
                        <m:t>𝑏𝑜𝑙𝑡</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450</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0">
                              <a:latin typeface="Cambria Math" panose="02040503050406030204" pitchFamily="18" charset="0"/>
                            </a:rPr>
                            <m:t>40</m:t>
                          </m:r>
                          <m:r>
                            <a:rPr lang="en-US" i="0">
                              <a:latin typeface="Cambria Math" panose="02040503050406030204" pitchFamily="18" charset="0"/>
                            </a:rPr>
                            <m:t>.</m:t>
                          </m:r>
                          <m:r>
                            <a:rPr lang="en-US" i="0">
                              <a:latin typeface="Cambria Math" panose="02040503050406030204" pitchFamily="18" charset="0"/>
                            </a:rPr>
                            <m:t>7</m:t>
                          </m:r>
                          <m:r>
                            <a:rPr lang="en-US" i="0">
                              <a:latin typeface="Cambria Math" panose="02040503050406030204" pitchFamily="18" charset="0"/>
                            </a:rPr>
                            <m:t> </m:t>
                          </m:r>
                          <m:r>
                            <a:rPr lang="en-US" i="1">
                              <a:latin typeface="Cambria Math" panose="02040503050406030204" pitchFamily="18" charset="0"/>
                            </a:rPr>
                            <m:t>𝑚𝑚</m:t>
                          </m:r>
                        </m:num>
                        <m:den>
                          <m:r>
                            <a:rPr lang="en-US" i="0">
                              <a:latin typeface="Cambria Math" panose="02040503050406030204" pitchFamily="18" charset="0"/>
                            </a:rPr>
                            <m:t>4</m:t>
                          </m:r>
                        </m:den>
                      </m:f>
                      <m:r>
                        <a:rPr lang="en-US" i="0">
                          <a:latin typeface="Cambria Math" panose="02040503050406030204" pitchFamily="18" charset="0"/>
                        </a:rPr>
                        <m:t>=</m:t>
                      </m:r>
                      <m:r>
                        <a:rPr lang="en-US" i="0">
                          <a:latin typeface="Cambria Math" panose="02040503050406030204" pitchFamily="18" charset="0"/>
                        </a:rPr>
                        <m:t>4</m:t>
                      </m:r>
                      <m:r>
                        <a:rPr lang="en-US" i="0">
                          <a:latin typeface="Cambria Math" panose="02040503050406030204" pitchFamily="18" charset="0"/>
                        </a:rPr>
                        <m:t>.</m:t>
                      </m:r>
                      <m:r>
                        <a:rPr lang="en-US" i="0">
                          <a:latin typeface="Cambria Math" panose="02040503050406030204" pitchFamily="18" charset="0"/>
                        </a:rPr>
                        <m:t>57</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r>
                        <a:rPr lang="en-US" i="0">
                          <a:latin typeface="Cambria Math" panose="02040503050406030204" pitchFamily="18" charset="0"/>
                        </a:rPr>
                        <m:t> </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1935005" y="3607382"/>
                <a:ext cx="5774658" cy="616515"/>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935005" y="4315228"/>
                <a:ext cx="249965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𝑖𝑠</m:t>
                      </m:r>
                      <m:r>
                        <a:rPr lang="en-US" i="0">
                          <a:latin typeface="Cambria Math" panose="02040503050406030204" pitchFamily="18" charset="0"/>
                        </a:rPr>
                        <m:t> </m:t>
                      </m:r>
                      <m:r>
                        <a:rPr lang="en-US" i="1">
                          <a:latin typeface="Cambria Math" panose="02040503050406030204" pitchFamily="18" charset="0"/>
                        </a:rPr>
                        <m:t>𝑣𝑒𝑟𝑦</m:t>
                      </m:r>
                      <m:r>
                        <a:rPr lang="en-US" i="0">
                          <a:latin typeface="Cambria Math" panose="02040503050406030204" pitchFamily="18" charset="0"/>
                        </a:rPr>
                        <m:t> </m:t>
                      </m:r>
                      <m:r>
                        <a:rPr lang="en-US" i="1">
                          <a:latin typeface="Cambria Math" panose="02040503050406030204" pitchFamily="18" charset="0"/>
                        </a:rPr>
                        <m:t>𝑠𝑚𝑎𝑙𝑙</m:t>
                      </m:r>
                      <m:r>
                        <a:rPr lang="en-US" i="0">
                          <a:latin typeface="Cambria Math" panose="02040503050406030204" pitchFamily="18" charset="0"/>
                        </a:rPr>
                        <m:t> </m:t>
                      </m:r>
                      <m:r>
                        <a:rPr lang="en-US" i="1">
                          <a:latin typeface="Cambria Math" panose="02040503050406030204" pitchFamily="18" charset="0"/>
                        </a:rPr>
                        <m:t>𝑣𝑎𝑙𝑢𝑒</m:t>
                      </m:r>
                      <m:r>
                        <a:rPr lang="en-US" i="0">
                          <a:latin typeface="Cambria Math" panose="02040503050406030204" pitchFamily="18" charset="0"/>
                        </a:rPr>
                        <m:t> </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935005" y="4315228"/>
                <a:ext cx="2499659" cy="369332"/>
              </a:xfrm>
              <a:prstGeom prst="rect">
                <a:avLst/>
              </a:prstGeom>
              <a:blipFill rotWithShape="0">
                <a:blip r:embed="rId4"/>
                <a:stretch>
                  <a:fillRect b="-6667"/>
                </a:stretch>
              </a:blipFill>
            </p:spPr>
            <p:txBody>
              <a:bodyPr/>
              <a:lstStyle/>
              <a:p>
                <a:r>
                  <a:rPr lang="en-US">
                    <a:noFill/>
                  </a:rPr>
                  <a:t> </a:t>
                </a:r>
              </a:p>
            </p:txBody>
          </p:sp>
        </mc:Fallback>
      </mc:AlternateContent>
    </p:spTree>
    <p:extLst>
      <p:ext uri="{BB962C8B-B14F-4D97-AF65-F5344CB8AC3E}">
        <p14:creationId xmlns:p14="http://schemas.microsoft.com/office/powerpoint/2010/main" val="2167430147"/>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4314" y="925528"/>
            <a:ext cx="2860720"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Capacity shear of plate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1874314" y="1684178"/>
                <a:ext cx="7149370" cy="2334613"/>
              </a:xfrm>
              <a:prstGeom prst="rect">
                <a:avLst/>
              </a:prstGeom>
            </p:spPr>
            <p:txBody>
              <a:bodyPr wrap="square">
                <a:spAutoFit/>
              </a:bodyPr>
              <a:lstStyle/>
              <a:p>
                <a:pPr algn="just">
                  <a:spcAft>
                    <a:spcPts val="600"/>
                  </a:spcAft>
                </a:pPr>
                <a:r>
                  <a:rPr lang="en-US" dirty="0" smtClean="0">
                    <a:solidFill>
                      <a:srgbClr val="000000"/>
                    </a:solidFill>
                    <a:latin typeface="Times New Roman" panose="02020603050405020304" pitchFamily="18" charset="0"/>
                    <a:ea typeface="Calibri" panose="020F0502020204030204" pitchFamily="34" charset="0"/>
                  </a:rPr>
                  <a:t>Use 10mm thickness </a:t>
                </a: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One bolt have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450</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112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 </m:t>
                    </m:r>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𝑃𝑎𝑟𝑎𝑚𝑒𝑡𝑒𝑟</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𝜋</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𝑜𝑙𝑒𝑠</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14</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78</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𝐴𝑟𝑒𝑎</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𝑒𝑎𝑟</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𝑃𝑎𝑟𝑎𝑚𝑒𝑡𝑒𝑟</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𝑡</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78</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785</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𝑚</m:t>
                          </m:r>
                        </m:e>
                        <m:sup>
                          <m:r>
                            <a:rPr lang="en-US" i="1">
                              <a:solidFill>
                                <a:srgbClr val="000000"/>
                              </a:solidFill>
                              <a:effectLst/>
                              <a:latin typeface="Cambria Math" panose="02040503050406030204" pitchFamily="18" charset="0"/>
                              <a:ea typeface="Calibri" panose="020F0502020204030204" pitchFamily="34" charset="0"/>
                            </a:rPr>
                            <m:t>2</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𝑐𝑎𝑝𝑎𝑐𝑖𝑡𝑦</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𝑒𝑎𝑟</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785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𝑀𝑝𝑎</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b="0" i="1" smtClean="0">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158</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112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𝑡</m:t>
                          </m:r>
                        </m:e>
                        <m:sup>
                          <m:r>
                            <a:rPr lang="en-US" i="1">
                              <a:solidFill>
                                <a:srgbClr val="000000"/>
                              </a:solidFill>
                              <a:effectLst/>
                              <a:latin typeface="Cambria Math" panose="02040503050406030204" pitchFamily="18" charset="0"/>
                              <a:ea typeface="Calibri" panose="020F0502020204030204" pitchFamily="34" charset="0"/>
                            </a:rPr>
                            <m:t>′</m:t>
                          </m:r>
                        </m:sup>
                      </m:sSup>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𝑜𝑘</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874314" y="1684178"/>
                <a:ext cx="7149370" cy="2334613"/>
              </a:xfrm>
              <a:prstGeom prst="rect">
                <a:avLst/>
              </a:prstGeom>
              <a:blipFill rotWithShape="0">
                <a:blip r:embed="rId2"/>
                <a:stretch>
                  <a:fillRect l="-682" t="-1305"/>
                </a:stretch>
              </a:blipFill>
            </p:spPr>
            <p:txBody>
              <a:bodyPr/>
              <a:lstStyle/>
              <a:p>
                <a:r>
                  <a:rPr lang="en-US">
                    <a:noFill/>
                  </a:rPr>
                  <a:t> </a:t>
                </a:r>
              </a:p>
            </p:txBody>
          </p:sp>
        </mc:Fallback>
      </mc:AlternateContent>
      <p:sp>
        <p:nvSpPr>
          <p:cNvPr id="4" name="Rectangle 3"/>
          <p:cNvSpPr/>
          <p:nvPr/>
        </p:nvSpPr>
        <p:spPr>
          <a:xfrm>
            <a:off x="1874314" y="4230378"/>
            <a:ext cx="8761602" cy="923330"/>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Note: this connection it’s designed to be suitable for three types with difference in dimensions, which are 1- Connection between front top chord &amp; column 2- Connection between back top chord &amp; column 3- Connection between back diagonal &amp; column.</a:t>
            </a:r>
            <a:endParaRPr lang="en-US"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80023981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9231" y="647523"/>
            <a:ext cx="6432411" cy="400110"/>
          </a:xfrm>
          <a:prstGeom prst="rect">
            <a:avLst/>
          </a:prstGeom>
        </p:spPr>
        <p:txBody>
          <a:bodyPr wrap="square">
            <a:spAutoFit/>
          </a:bodyPr>
          <a:lstStyle/>
          <a:p>
            <a:pPr lvl="2" algn="just">
              <a:spcBef>
                <a:spcPts val="1800"/>
              </a:spcBef>
              <a:spcAft>
                <a:spcPts val="600"/>
              </a:spcAft>
            </a:pPr>
            <a:r>
              <a:rPr lang="en-US" sz="2000" b="1" i="1" dirty="0" smtClean="0">
                <a:solidFill>
                  <a:schemeClr val="bg2">
                    <a:lumMod val="75000"/>
                  </a:schemeClr>
                </a:solidFill>
                <a:latin typeface="Times New Roman" panose="02020603050405020304" pitchFamily="18" charset="0"/>
                <a:ea typeface="Calibri" panose="020F0502020204030204" pitchFamily="34" charset="0"/>
              </a:rPr>
              <a:t>2- </a:t>
            </a:r>
            <a:r>
              <a:rPr lang="en-US" sz="2000" b="1" i="1" dirty="0">
                <a:solidFill>
                  <a:schemeClr val="bg2">
                    <a:lumMod val="75000"/>
                  </a:schemeClr>
                </a:solidFill>
              </a:rPr>
              <a:t>Connection between diagonal &amp; </a:t>
            </a:r>
            <a:r>
              <a:rPr lang="en-US" sz="2000" b="1" i="1" dirty="0" smtClean="0">
                <a:solidFill>
                  <a:schemeClr val="bg2">
                    <a:lumMod val="75000"/>
                  </a:schemeClr>
                </a:solidFill>
              </a:rPr>
              <a:t>column</a:t>
            </a:r>
            <a:r>
              <a:rPr lang="en-US" sz="2000" b="1" i="1" dirty="0" smtClean="0">
                <a:solidFill>
                  <a:schemeClr val="bg2">
                    <a:lumMod val="75000"/>
                  </a:schemeClr>
                </a:solidFill>
                <a:latin typeface="Times New Roman" panose="02020603050405020304" pitchFamily="18" charset="0"/>
                <a:ea typeface="Calibri" panose="020F0502020204030204" pitchFamily="34" charset="0"/>
              </a:rPr>
              <a:t>.</a:t>
            </a:r>
            <a:endParaRPr lang="en-US" sz="2000" b="1" i="1" dirty="0">
              <a:solidFill>
                <a:schemeClr val="bg2">
                  <a:lumMod val="75000"/>
                </a:schemeClr>
              </a:solidFill>
              <a:latin typeface="Times New Roman" panose="02020603050405020304" pitchFamily="18" charset="0"/>
              <a:ea typeface="Times New Roman" panose="02020603050405020304"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7799488" y="1282898"/>
            <a:ext cx="4060624" cy="2278179"/>
          </a:xfrm>
          <a:prstGeom prst="rect">
            <a:avLst/>
          </a:prstGeom>
          <a:ln w="38100" cap="sq">
            <a:noFill/>
            <a:prstDash val="solid"/>
            <a:miter lim="800000"/>
          </a:ln>
          <a:effectLst/>
        </p:spPr>
      </p:pic>
      <p:sp>
        <p:nvSpPr>
          <p:cNvPr id="4" name="Rectangle 3"/>
          <p:cNvSpPr/>
          <p:nvPr/>
        </p:nvSpPr>
        <p:spPr>
          <a:xfrm>
            <a:off x="1738406" y="1130055"/>
            <a:ext cx="1159356"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Weld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1738406" y="1458515"/>
                <a:ext cx="8091394" cy="2026709"/>
              </a:xfrm>
              <a:prstGeom prst="rect">
                <a:avLst/>
              </a:prstGeom>
            </p:spPr>
            <p:txBody>
              <a:bodyPr wrap="square">
                <a:spAutoFit/>
              </a:bodyPr>
              <a:lstStyle/>
              <a:p>
                <a:pPr algn="just">
                  <a:spcAft>
                    <a:spcPts val="600"/>
                  </a:spcAft>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ea typeface="Calibri" panose="020F0502020204030204" pitchFamily="34" charset="0"/>
                        </a:rPr>
                        <m:t>𝑝𝑎𝑟𝑎𝑚𝑒𝑡𝑒𝑟</m:t>
                      </m:r>
                      <m:r>
                        <a:rPr lang="en-US" i="1" smtClean="0">
                          <a:solidFill>
                            <a:srgbClr val="000000"/>
                          </a:solidFill>
                          <a:latin typeface="Cambria Math" panose="02040503050406030204" pitchFamily="18" charset="0"/>
                          <a:ea typeface="Calibri" panose="020F0502020204030204" pitchFamily="34" charset="0"/>
                        </a:rPr>
                        <m:t> </m:t>
                      </m:r>
                      <m:r>
                        <a:rPr lang="en-US" i="1" smtClean="0">
                          <a:solidFill>
                            <a:srgbClr val="000000"/>
                          </a:solidFill>
                          <a:latin typeface="Cambria Math" panose="02040503050406030204" pitchFamily="18" charset="0"/>
                          <a:ea typeface="Calibri" panose="020F0502020204030204" pitchFamily="34" charset="0"/>
                        </a:rPr>
                        <m:t>𝑜𝑓</m:t>
                      </m:r>
                      <m:r>
                        <a:rPr lang="en-US" i="1" smtClean="0">
                          <a:solidFill>
                            <a:srgbClr val="000000"/>
                          </a:solidFill>
                          <a:latin typeface="Cambria Math" panose="02040503050406030204" pitchFamily="18" charset="0"/>
                          <a:ea typeface="Calibri" panose="020F0502020204030204" pitchFamily="34" charset="0"/>
                        </a:rPr>
                        <m:t> </m:t>
                      </m:r>
                      <m:r>
                        <a:rPr lang="en-US" i="1" smtClean="0">
                          <a:solidFill>
                            <a:srgbClr val="000000"/>
                          </a:solidFill>
                          <a:latin typeface="Cambria Math" panose="02040503050406030204" pitchFamily="18" charset="0"/>
                          <a:ea typeface="Calibri" panose="020F0502020204030204" pitchFamily="34" charset="0"/>
                        </a:rPr>
                        <m:t>𝑤𝑒𝑙𝑑</m:t>
                      </m:r>
                      <m:r>
                        <a:rPr lang="en-US" i="1" smtClean="0">
                          <a:solidFill>
                            <a:srgbClr val="000000"/>
                          </a:solidFill>
                          <a:latin typeface="Cambria Math" panose="02040503050406030204" pitchFamily="18" charset="0"/>
                          <a:ea typeface="Calibri" panose="020F0502020204030204" pitchFamily="34" charset="0"/>
                        </a:rPr>
                        <m:t>=</m:t>
                      </m:r>
                      <m:r>
                        <a:rPr lang="en-US" i="1" smtClean="0">
                          <a:solidFill>
                            <a:srgbClr val="000000"/>
                          </a:solidFill>
                          <a:latin typeface="Cambria Math" panose="02040503050406030204" pitchFamily="18" charset="0"/>
                          <a:ea typeface="Calibri" panose="020F0502020204030204" pitchFamily="34" charset="0"/>
                        </a:rPr>
                        <m:t>2</m:t>
                      </m:r>
                      <m:r>
                        <a:rPr lang="en-US" i="1" smtClean="0">
                          <a:solidFill>
                            <a:srgbClr val="000000"/>
                          </a:solidFill>
                          <a:latin typeface="Cambria Math" panose="02040503050406030204" pitchFamily="18" charset="0"/>
                          <a:ea typeface="Calibri" panose="020F0502020204030204" pitchFamily="34" charset="0"/>
                        </a:rPr>
                        <m:t>𝜋</m:t>
                      </m:r>
                      <m:r>
                        <a:rPr lang="en-US" i="1" smtClean="0">
                          <a:solidFill>
                            <a:srgbClr val="000000"/>
                          </a:solidFill>
                          <a:latin typeface="Cambria Math" panose="02040503050406030204" pitchFamily="18" charset="0"/>
                          <a:ea typeface="Calibri" panose="020F0502020204030204" pitchFamily="34" charset="0"/>
                        </a:rPr>
                        <m:t>𝑅</m:t>
                      </m:r>
                      <m:r>
                        <a:rPr lang="en-US" i="1" smtClean="0">
                          <a:solidFill>
                            <a:srgbClr val="000000"/>
                          </a:solidFill>
                          <a:latin typeface="Cambria Math" panose="02040503050406030204" pitchFamily="18" charset="0"/>
                          <a:ea typeface="Calibri" panose="020F0502020204030204" pitchFamily="34" charset="0"/>
                        </a:rPr>
                        <m:t>=</m:t>
                      </m:r>
                      <m:r>
                        <a:rPr lang="en-US" i="1" smtClean="0">
                          <a:solidFill>
                            <a:srgbClr val="000000"/>
                          </a:solidFill>
                          <a:latin typeface="Cambria Math" panose="02040503050406030204" pitchFamily="18" charset="0"/>
                          <a:ea typeface="Calibri" panose="020F0502020204030204" pitchFamily="34" charset="0"/>
                        </a:rPr>
                        <m:t>2</m:t>
                      </m:r>
                      <m:r>
                        <a:rPr lang="en-US" i="1" smtClean="0">
                          <a:solidFill>
                            <a:srgbClr val="000000"/>
                          </a:solidFill>
                          <a:latin typeface="Cambria Math" panose="02040503050406030204" pitchFamily="18" charset="0"/>
                          <a:ea typeface="Calibri" panose="020F0502020204030204" pitchFamily="34" charset="0"/>
                        </a:rPr>
                        <m:t>×</m:t>
                      </m:r>
                      <m:r>
                        <a:rPr lang="en-US" i="1" smtClean="0">
                          <a:solidFill>
                            <a:srgbClr val="000000"/>
                          </a:solidFill>
                          <a:latin typeface="Cambria Math" panose="02040503050406030204" pitchFamily="18" charset="0"/>
                          <a:ea typeface="Calibri" panose="020F0502020204030204" pitchFamily="34" charset="0"/>
                        </a:rPr>
                        <m:t>𝜋</m:t>
                      </m:r>
                      <m:r>
                        <a:rPr lang="en-US" i="1" smtClean="0">
                          <a:solidFill>
                            <a:srgbClr val="000000"/>
                          </a:solidFill>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88</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num>
                        <m:den>
                          <m:r>
                            <a:rPr lang="en-US" i="1">
                              <a:solidFill>
                                <a:srgbClr val="000000"/>
                              </a:solidFill>
                              <a:effectLst/>
                              <a:latin typeface="Cambria Math" panose="02040503050406030204" pitchFamily="18" charset="0"/>
                              <a:ea typeface="Calibri" panose="020F0502020204030204" pitchFamily="34" charset="0"/>
                            </a:rPr>
                            <m:t>2</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279</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29</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𝑤𝑒𝑙𝑑</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279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837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𝑐𝑎𝑝𝑎𝑐𝑖𝑡𝑦</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𝑤𝑒𝑙𝑑</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𝑒𝑎𝑟</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m:oMathPara>
                </a14:m>
                <a:endParaRPr lang="en-US" b="0" i="1" dirty="0"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endParaRPr>
              </a:p>
              <a:p>
                <a:pPr algn="just">
                  <a:spcAft>
                    <a:spcPts val="600"/>
                  </a:spcAft>
                </a:pPr>
                <a:r>
                  <a:rPr lang="en-US" b="0" dirty="0" smtClean="0">
                    <a:solidFill>
                      <a:srgbClr val="000000"/>
                    </a:solidFill>
                    <a:effectLst/>
                    <a:ea typeface="Calibri" panose="020F0502020204030204" pitchFamily="34" charset="0"/>
                    <a:cs typeface="Arial" panose="020B0604020202020204" pitchFamily="34" charset="0"/>
                  </a:rPr>
                  <a:t>                            </a:t>
                </a:r>
                <a14:m>
                  <m:oMath xmlns:m="http://schemas.openxmlformats.org/officeDocument/2006/math">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e>
                    </m:d>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837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707</m:t>
                    </m:r>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149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72</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up>
                    </m:s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𝑜𝑘</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738406" y="1458515"/>
                <a:ext cx="8091394" cy="2026709"/>
              </a:xfrm>
              <a:prstGeom prst="rect">
                <a:avLst/>
              </a:prstGeom>
              <a:blipFill rotWithShape="0">
                <a:blip r:embed="rId3"/>
                <a:stretch>
                  <a:fillRect l="-226"/>
                </a:stretch>
              </a:blipFill>
            </p:spPr>
            <p:txBody>
              <a:bodyPr/>
              <a:lstStyle/>
              <a:p>
                <a:r>
                  <a:rPr lang="en-US">
                    <a:noFill/>
                  </a:rPr>
                  <a:t> </a:t>
                </a:r>
              </a:p>
            </p:txBody>
          </p:sp>
        </mc:Fallback>
      </mc:AlternateContent>
      <p:sp>
        <p:nvSpPr>
          <p:cNvPr id="6" name="Rectangle 5"/>
          <p:cNvSpPr/>
          <p:nvPr/>
        </p:nvSpPr>
        <p:spPr>
          <a:xfrm>
            <a:off x="1738406" y="3485224"/>
            <a:ext cx="1364476"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Bolt</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1738406" y="3978528"/>
                <a:ext cx="7513878" cy="1624804"/>
              </a:xfrm>
              <a:prstGeom prst="rect">
                <a:avLst/>
              </a:prstGeom>
            </p:spPr>
            <p:txBody>
              <a:bodyPr wrap="square">
                <a:spAutoFit/>
              </a:bodyPr>
              <a:lstStyle/>
              <a:p>
                <a:pPr marL="38100">
                  <a:spcAft>
                    <a:spcPts val="600"/>
                  </a:spcAft>
                </a:pPr>
                <a:r>
                  <a:rPr lang="en-US" dirty="0">
                    <a:solidFill>
                      <a:srgbClr val="000000"/>
                    </a:solidFill>
                    <a:latin typeface="Times New Roman" panose="02020603050405020304" pitchFamily="18" charset="0"/>
                    <a:ea typeface="Calibri" panose="020F0502020204030204" pitchFamily="34" charset="0"/>
                  </a:rPr>
                  <a:t>Use M16      ,   n = 4     , Group A307    , tensile stress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𝑢𝑡</m:t>
                        </m:r>
                      </m:sub>
                    </m:sSub>
                    <m:r>
                      <a:rPr lang="en-US" i="1">
                        <a:solidFill>
                          <a:srgbClr val="000000"/>
                        </a:solidFill>
                        <a:effectLst/>
                        <a:latin typeface="Cambria Math" panose="02040503050406030204" pitchFamily="18" charset="0"/>
                        <a:ea typeface="Calibri" panose="020F0502020204030204" pitchFamily="34" charset="0"/>
                      </a:rPr>
                      <m:t>)</m:t>
                    </m:r>
                  </m:oMath>
                </a14:m>
                <a:r>
                  <a:rPr lang="en-US" dirty="0">
                    <a:solidFill>
                      <a:srgbClr val="000000"/>
                    </a:solidFill>
                    <a:effectLst/>
                    <a:latin typeface="Times New Roman" panose="02020603050405020304" pitchFamily="18" charset="0"/>
                    <a:ea typeface="Calibri" panose="020F0502020204030204" pitchFamily="34" charset="0"/>
                  </a:rPr>
                  <a:t> = 310 </a:t>
                </a:r>
                <a:r>
                  <a:rPr lang="en-US" dirty="0" err="1">
                    <a:solidFill>
                      <a:srgbClr val="000000"/>
                    </a:solidFill>
                    <a:effectLst/>
                    <a:latin typeface="Times New Roman" panose="02020603050405020304" pitchFamily="18" charset="0"/>
                    <a:ea typeface="Calibri" panose="020F0502020204030204" pitchFamily="34" charset="0"/>
                  </a:rPr>
                  <a:t>Mpa</a:t>
                </a:r>
                <a:r>
                  <a:rPr lang="en-US" dirty="0">
                    <a:solidFill>
                      <a:srgbClr val="000000"/>
                    </a:solidFill>
                    <a:effectLst/>
                    <a:latin typeface="Times New Roman" panose="02020603050405020304" pitchFamily="18" charset="0"/>
                    <a:ea typeface="Calibri" panose="020F0502020204030204" pitchFamily="34" charset="0"/>
                  </a:rPr>
                  <a:t> </a:t>
                </a: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𝑐𝑎𝑝𝑎𝑐𝑖𝑡𝑦</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𝑛</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𝑢𝑡</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𝑏𝑜𝑙𝑡</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310</m:t>
                      </m:r>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𝜋</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16</m:t>
                          </m:r>
                        </m:e>
                        <m:sup>
                          <m:r>
                            <a:rPr lang="en-US" i="1">
                              <a:solidFill>
                                <a:srgbClr val="000000"/>
                              </a:solidFill>
                              <a:effectLst/>
                              <a:latin typeface="Cambria Math" panose="02040503050406030204" pitchFamily="18" charset="0"/>
                              <a:ea typeface="Calibri" panose="020F0502020204030204" pitchFamily="34" charset="0"/>
                            </a:rPr>
                            <m:t>2</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186</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72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𝑡</m:t>
                        </m:r>
                      </m:e>
                      <m:sup>
                        <m:r>
                          <a:rPr lang="en-US" i="1">
                            <a:solidFill>
                              <a:srgbClr val="000000"/>
                            </a:solidFill>
                            <a:effectLst/>
                            <a:latin typeface="Cambria Math" panose="02040503050406030204" pitchFamily="18" charset="0"/>
                            <a:ea typeface="Calibri" panose="020F0502020204030204" pitchFamily="34" charset="0"/>
                          </a:rPr>
                          <m:t>′</m:t>
                        </m:r>
                      </m:sup>
                    </m:sSup>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𝑜𝑘</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738406" y="3978528"/>
                <a:ext cx="7513878" cy="1624804"/>
              </a:xfrm>
              <a:prstGeom prst="rect">
                <a:avLst/>
              </a:prstGeom>
              <a:blipFill rotWithShape="0">
                <a:blip r:embed="rId4"/>
                <a:stretch>
                  <a:fillRect l="-243" t="-2256"/>
                </a:stretch>
              </a:blipFill>
            </p:spPr>
            <p:txBody>
              <a:bodyPr/>
              <a:lstStyle/>
              <a:p>
                <a:r>
                  <a:rPr lang="en-US">
                    <a:noFill/>
                  </a:rPr>
                  <a:t> </a:t>
                </a:r>
              </a:p>
            </p:txBody>
          </p:sp>
        </mc:Fallback>
      </mc:AlternateContent>
      <p:sp>
        <p:nvSpPr>
          <p:cNvPr id="8" name="Rectangle 7"/>
          <p:cNvSpPr/>
          <p:nvPr/>
        </p:nvSpPr>
        <p:spPr>
          <a:xfrm>
            <a:off x="1738406" y="5685754"/>
            <a:ext cx="1088760"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smtClean="0">
                <a:solidFill>
                  <a:srgbClr val="000000"/>
                </a:solidFill>
                <a:latin typeface="Times New Roman" panose="02020603050405020304" pitchFamily="18" charset="0"/>
                <a:ea typeface="Calibri" panose="020F0502020204030204" pitchFamily="34" charset="0"/>
                <a:cs typeface="Arial" panose="020B0604020202020204" pitchFamily="34" charset="0"/>
              </a:rPr>
              <a:t>Plate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1738406" y="6179058"/>
            <a:ext cx="5782352" cy="369332"/>
          </a:xfrm>
          <a:prstGeom prst="rect">
            <a:avLst/>
          </a:prstGeom>
        </p:spPr>
        <p:txBody>
          <a:bodyPr wrap="none">
            <a:spAutoFit/>
          </a:bodyPr>
          <a:lstStyle/>
          <a:p>
            <a:pPr algn="just">
              <a:spcAft>
                <a:spcPts val="600"/>
              </a:spcAft>
              <a:tabLst>
                <a:tab pos="2204085" algn="l"/>
              </a:tabLst>
            </a:pPr>
            <a:r>
              <a:rPr lang="en-US" dirty="0">
                <a:solidFill>
                  <a:srgbClr val="000000"/>
                </a:solidFill>
                <a:latin typeface="Times New Roman" panose="02020603050405020304" pitchFamily="18" charset="0"/>
                <a:ea typeface="Calibri" panose="020F0502020204030204" pitchFamily="34" charset="0"/>
              </a:rPr>
              <a:t>Use same thickness (10mm) plate for top chord with column</a:t>
            </a:r>
            <a:endParaRPr lang="en-US"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82921096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862" y="863819"/>
            <a:ext cx="8007705" cy="1138773"/>
          </a:xfrm>
          <a:prstGeom prst="rect">
            <a:avLst/>
          </a:prstGeom>
        </p:spPr>
        <p:txBody>
          <a:bodyPr wrap="none">
            <a:spAutoFit/>
          </a:bodyPr>
          <a:lstStyle/>
          <a:p>
            <a:r>
              <a:rPr lang="en-US" sz="2400" b="1" dirty="0">
                <a:solidFill>
                  <a:srgbClr val="FF0000"/>
                </a:solidFill>
                <a:latin typeface="Times New Roman" panose="02020603050405020304" pitchFamily="18" charset="0"/>
                <a:ea typeface="Times New Roman" panose="02020603050405020304" pitchFamily="18" charset="0"/>
              </a:rPr>
              <a:t>3</a:t>
            </a:r>
            <a:r>
              <a:rPr lang="en-US" sz="2400" b="1" dirty="0" smtClean="0">
                <a:solidFill>
                  <a:srgbClr val="FF0000"/>
                </a:solidFill>
                <a:latin typeface="Times New Roman" panose="02020603050405020304" pitchFamily="18" charset="0"/>
                <a:ea typeface="Times New Roman" panose="02020603050405020304" pitchFamily="18" charset="0"/>
              </a:rPr>
              <a:t>- </a:t>
            </a:r>
            <a:r>
              <a:rPr lang="en-US" sz="2400" b="1" dirty="0">
                <a:solidFill>
                  <a:srgbClr val="FF0000"/>
                </a:solidFill>
              </a:rPr>
              <a:t>Connection of diagonal member with bottom &amp;top chord.  </a:t>
            </a:r>
          </a:p>
          <a:p>
            <a:endParaRPr lang="en-US" sz="2400" b="1" dirty="0">
              <a:solidFill>
                <a:srgbClr val="FF0000"/>
              </a:solidFill>
              <a:latin typeface="Times New Roman" panose="02020603050405020304" pitchFamily="18" charset="0"/>
              <a:ea typeface="Times New Roman" panose="02020603050405020304" pitchFamily="18" charset="0"/>
            </a:endParaRPr>
          </a:p>
          <a:p>
            <a:endParaRPr lang="en-US" sz="2000" b="1" dirty="0">
              <a:solidFill>
                <a:srgbClr val="FF0000"/>
              </a:solidFill>
            </a:endParaRPr>
          </a:p>
        </p:txBody>
      </p:sp>
      <p:sp>
        <p:nvSpPr>
          <p:cNvPr id="3" name="Rectangle 2"/>
          <p:cNvSpPr/>
          <p:nvPr/>
        </p:nvSpPr>
        <p:spPr>
          <a:xfrm>
            <a:off x="1616242" y="1540927"/>
            <a:ext cx="8153400" cy="646331"/>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The design contains two types of diagonal elements, one in the front area and the other in the back, and the design of each of them differs according to the loads on it.</a:t>
            </a:r>
            <a:endParaRPr lang="en-US" dirty="0">
              <a:solidFill>
                <a:srgbClr val="000000"/>
              </a:solidFill>
              <a:effectLst/>
              <a:latin typeface="Times New Roman" panose="02020603050405020304" pitchFamily="18" charset="0"/>
              <a:ea typeface="Calibri" panose="020F0502020204030204" pitchFamily="34" charset="0"/>
            </a:endParaRPr>
          </a:p>
        </p:txBody>
      </p:sp>
      <p:sp>
        <p:nvSpPr>
          <p:cNvPr id="4" name="Rectangle 3"/>
          <p:cNvSpPr/>
          <p:nvPr/>
        </p:nvSpPr>
        <p:spPr>
          <a:xfrm>
            <a:off x="1616242" y="2679700"/>
            <a:ext cx="1995098"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Front diagonal</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616242" y="3172142"/>
            <a:ext cx="6096000" cy="923330"/>
          </a:xfrm>
          <a:prstGeom prst="rect">
            <a:avLst/>
          </a:prstGeom>
        </p:spPr>
        <p:txBody>
          <a:bodyPr>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Maximum tension axial force (T) from sap for diagonal is = 72 </a:t>
            </a:r>
            <a:r>
              <a:rPr lang="en-US" dirty="0" err="1">
                <a:solidFill>
                  <a:srgbClr val="000000"/>
                </a:solidFill>
                <a:latin typeface="Times New Roman" panose="02020603050405020304" pitchFamily="18" charset="0"/>
                <a:ea typeface="Calibri" panose="020F0502020204030204" pitchFamily="34" charset="0"/>
              </a:rPr>
              <a:t>kN</a:t>
            </a:r>
            <a:r>
              <a:rPr lang="en-US" dirty="0">
                <a:solidFill>
                  <a:srgbClr val="000000"/>
                </a:solidFill>
                <a:latin typeface="Times New Roman" panose="02020603050405020304" pitchFamily="18" charset="0"/>
                <a:ea typeface="Calibri" panose="020F0502020204030204" pitchFamily="34" charset="0"/>
              </a:rPr>
              <a:t> &amp; for compression was </a:t>
            </a:r>
            <a:r>
              <a:rPr lang="en-US" dirty="0" smtClean="0">
                <a:solidFill>
                  <a:srgbClr val="000000"/>
                </a:solidFill>
                <a:latin typeface="Times New Roman" panose="02020603050405020304" pitchFamily="18" charset="0"/>
                <a:ea typeface="Calibri" panose="020F0502020204030204" pitchFamily="34" charset="0"/>
              </a:rPr>
              <a:t>67</a:t>
            </a:r>
            <a:r>
              <a:rPr lang="en-US" dirty="0" smtClean="0">
                <a:solidFill>
                  <a:srgbClr val="000000"/>
                </a:solidFill>
                <a:latin typeface="Times New Roman" panose="02020603050405020304" pitchFamily="18" charset="0"/>
                <a:ea typeface="Calibri" panose="020F0502020204030204" pitchFamily="34" charset="0"/>
              </a:rPr>
              <a:t>kN </a:t>
            </a:r>
            <a:r>
              <a:rPr lang="en-US" dirty="0">
                <a:solidFill>
                  <a:srgbClr val="000000"/>
                </a:solidFill>
                <a:latin typeface="Times New Roman" panose="02020603050405020304" pitchFamily="18" charset="0"/>
                <a:ea typeface="Calibri" panose="020F0502020204030204" pitchFamily="34" charset="0"/>
              </a:rPr>
              <a:t>but it is ignored and used the same connection of tension member to be more conservative.</a:t>
            </a:r>
            <a:endParaRPr lang="en-US" dirty="0">
              <a:solidFill>
                <a:srgbClr val="000000"/>
              </a:solidFill>
              <a:effectLst/>
              <a:latin typeface="Times New Roman" panose="02020603050405020304" pitchFamily="18" charset="0"/>
              <a:ea typeface="Calibri" panose="020F0502020204030204" pitchFamily="34" charset="0"/>
            </a:endParaRPr>
          </a:p>
        </p:txBody>
      </p:sp>
      <p:sp>
        <p:nvSpPr>
          <p:cNvPr id="6" name="Rectangle 5"/>
          <p:cNvSpPr/>
          <p:nvPr/>
        </p:nvSpPr>
        <p:spPr>
          <a:xfrm>
            <a:off x="1616242" y="4177032"/>
            <a:ext cx="5518485" cy="646331"/>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Assume thickness of welding t = 3 mm, it is ok according (Table J2.4) from AISC</a:t>
            </a:r>
            <a:endParaRPr lang="en-US" dirty="0">
              <a:solidFill>
                <a:srgbClr val="000000"/>
              </a:solidFill>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1616242" y="4904923"/>
                <a:ext cx="195604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𝑚𝑖𝑛</m:t>
                          </m:r>
                        </m:sub>
                      </m:sSub>
                      <m:r>
                        <a:rPr lang="en-US" i="0">
                          <a:latin typeface="Cambria Math" panose="02040503050406030204" pitchFamily="18" charset="0"/>
                        </a:rPr>
                        <m:t>≤</m:t>
                      </m:r>
                      <m:r>
                        <a:rPr lang="en-US" i="1">
                          <a:latin typeface="Cambria Math" panose="02040503050406030204" pitchFamily="18" charset="0"/>
                        </a:rPr>
                        <m:t>𝑎</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𝑚𝑎𝑥</m:t>
                          </m:r>
                        </m:sub>
                      </m:sSub>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616242" y="4904923"/>
                <a:ext cx="1956048" cy="369332"/>
              </a:xfrm>
              <a:prstGeom prst="rect">
                <a:avLst/>
              </a:prstGeom>
              <a:blipFill rotWithShape="0">
                <a:blip r:embed="rId2"/>
                <a:stretch>
                  <a:fillRect b="-1667"/>
                </a:stretch>
              </a:blipFill>
            </p:spPr>
            <p:txBody>
              <a:bodyPr/>
              <a:lstStyle/>
              <a:p>
                <a:r>
                  <a:rPr lang="en-US">
                    <a:noFill/>
                  </a:rPr>
                  <a:t> </a:t>
                </a:r>
              </a:p>
            </p:txBody>
          </p:sp>
        </mc:Fallback>
      </mc:AlternateContent>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7908758" y="2679700"/>
            <a:ext cx="4283242" cy="2759403"/>
          </a:xfrm>
          <a:prstGeom prst="rect">
            <a:avLst/>
          </a:prstGeom>
        </p:spPr>
      </p:pic>
    </p:spTree>
    <p:extLst>
      <p:ext uri="{BB962C8B-B14F-4D97-AF65-F5344CB8AC3E}">
        <p14:creationId xmlns:p14="http://schemas.microsoft.com/office/powerpoint/2010/main" val="101875155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796715" y="947550"/>
                <a:ext cx="7936832" cy="2640531"/>
              </a:xfrm>
              <a:prstGeom prst="rect">
                <a:avLst/>
              </a:prstGeom>
            </p:spPr>
            <p:txBody>
              <a:bodyPr wrap="square">
                <a:spAutoFit/>
              </a:bodyPr>
              <a:lstStyle/>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rPr>
                        <m:t>𝐴𝑟𝑒𝑎</m:t>
                      </m:r>
                      <m:r>
                        <a:rPr lang="en-US" i="1">
                          <a:solidFill>
                            <a:srgbClr val="000000"/>
                          </a:solidFill>
                          <a:latin typeface="Cambria Math" panose="02040503050406030204" pitchFamily="18" charset="0"/>
                          <a:ea typeface="Calibri" panose="020F0502020204030204" pitchFamily="34" charset="0"/>
                        </a:rPr>
                        <m:t> </m:t>
                      </m:r>
                      <m:r>
                        <a:rPr lang="en-US" i="1">
                          <a:solidFill>
                            <a:srgbClr val="000000"/>
                          </a:solidFill>
                          <a:latin typeface="Cambria Math" panose="02040503050406030204" pitchFamily="18" charset="0"/>
                          <a:ea typeface="Calibri" panose="020F0502020204030204" pitchFamily="34" charset="0"/>
                        </a:rPr>
                        <m:t>𝑜𝑓</m:t>
                      </m:r>
                      <m:r>
                        <a:rPr lang="en-US" i="1">
                          <a:solidFill>
                            <a:srgbClr val="000000"/>
                          </a:solidFill>
                          <a:latin typeface="Cambria Math" panose="02040503050406030204" pitchFamily="18" charset="0"/>
                          <a:ea typeface="Calibri" panose="020F0502020204030204" pitchFamily="34" charset="0"/>
                        </a:rPr>
                        <m:t> </m:t>
                      </m:r>
                      <m:r>
                        <a:rPr lang="en-US" i="1">
                          <a:solidFill>
                            <a:srgbClr val="000000"/>
                          </a:solidFill>
                          <a:latin typeface="Cambria Math" panose="02040503050406030204" pitchFamily="18" charset="0"/>
                          <a:ea typeface="Calibri" panose="020F0502020204030204" pitchFamily="34" charset="0"/>
                        </a:rPr>
                        <m:t>𝑤𝑒𝑙𝑑𝑖𝑛𝑔</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𝑡</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2</m:t>
                      </m:r>
                      <m:r>
                        <a:rPr lang="en-US" i="1">
                          <a:solidFill>
                            <a:srgbClr val="000000"/>
                          </a:solidFill>
                          <a:latin typeface="Cambria Math" panose="02040503050406030204" pitchFamily="18" charset="0"/>
                          <a:ea typeface="Calibri" panose="020F0502020204030204" pitchFamily="34" charset="0"/>
                        </a:rPr>
                        <m:t>𝜋</m:t>
                      </m:r>
                      <m:r>
                        <a:rPr lang="en-US" i="1">
                          <a:solidFill>
                            <a:srgbClr val="000000"/>
                          </a:solidFill>
                          <a:latin typeface="Cambria Math" panose="02040503050406030204" pitchFamily="18" charset="0"/>
                          <a:ea typeface="Calibri" panose="020F0502020204030204" pitchFamily="34" charset="0"/>
                        </a:rPr>
                        <m:t>𝑅</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3</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2</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3</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14</m:t>
                      </m:r>
                      <m:r>
                        <a:rPr lang="en-US" i="1">
                          <a:solidFill>
                            <a:srgbClr val="000000"/>
                          </a:solidFill>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88</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num>
                            <m:den>
                              <m:r>
                                <a:rPr lang="en-US" i="1">
                                  <a:solidFill>
                                    <a:srgbClr val="000000"/>
                                  </a:solidFill>
                                  <a:effectLst/>
                                  <a:latin typeface="Cambria Math" panose="02040503050406030204" pitchFamily="18" charset="0"/>
                                  <a:ea typeface="Calibri" panose="020F0502020204030204" pitchFamily="34" charset="0"/>
                                </a:rPr>
                                <m:t>2</m:t>
                              </m:r>
                            </m:den>
                          </m:f>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837</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𝑚</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𝑚</m:t>
                          </m:r>
                        </m:e>
                        <m:sup>
                          <m:r>
                            <a:rPr lang="en-US" i="1">
                              <a:solidFill>
                                <a:srgbClr val="000000"/>
                              </a:solidFill>
                              <a:effectLst/>
                              <a:latin typeface="Cambria Math" panose="02040503050406030204" pitchFamily="18" charset="0"/>
                              <a:ea typeface="Calibri" panose="020F0502020204030204" pitchFamily="34" charset="0"/>
                            </a:rPr>
                            <m:t>2</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𝑛𝑣</m:t>
                          </m:r>
                        </m:sub>
                      </m:sSub>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𝑤𝑒𝑙𝑑</m:t>
                              </m:r>
                              <m:r>
                                <a:rPr lang="en-US" i="1">
                                  <a:solidFill>
                                    <a:srgbClr val="000000"/>
                                  </a:solidFill>
                                  <a:effectLst/>
                                  <a:latin typeface="Cambria Math" panose="02040503050406030204" pitchFamily="18" charset="0"/>
                                  <a:ea typeface="Calibri" panose="020F0502020204030204" pitchFamily="34" charset="0"/>
                                </a:rPr>
                                <m:t>   </m:t>
                              </m:r>
                            </m:sub>
                          </m:sSub>
                        </m:num>
                        <m:den>
                          <m:r>
                            <a:rPr lang="en-US" i="1">
                              <a:solidFill>
                                <a:srgbClr val="000000"/>
                              </a:solidFill>
                              <a:effectLst/>
                              <a:latin typeface="Cambria Math" panose="02040503050406030204" pitchFamily="18" charset="0"/>
                              <a:ea typeface="Calibri" panose="020F0502020204030204" pitchFamily="34" charset="0"/>
                            </a:rPr>
                            <m:t>1000</m:t>
                          </m:r>
                        </m:den>
                      </m:f>
                      <m:r>
                        <a:rPr lang="en-US" i="1">
                          <a:solidFill>
                            <a:srgbClr val="000000"/>
                          </a:solidFill>
                          <a:effectLst/>
                          <a:latin typeface="Cambria Math" panose="02040503050406030204" pitchFamily="18" charset="0"/>
                          <a:ea typeface="Calibri" panose="020F0502020204030204" pitchFamily="34" charset="0"/>
                        </a:rPr>
                        <m:t>  </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707</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837</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num>
                        <m:den>
                          <m:r>
                            <a:rPr lang="en-US" i="1">
                              <a:solidFill>
                                <a:srgbClr val="000000"/>
                              </a:solidFill>
                              <a:effectLst/>
                              <a:latin typeface="Cambria Math" panose="02040503050406030204" pitchFamily="18" charset="0"/>
                              <a:ea typeface="Calibri" panose="020F0502020204030204" pitchFamily="34" charset="0"/>
                            </a:rPr>
                            <m:t>1000</m:t>
                          </m:r>
                        </m:den>
                      </m:f>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149</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72</m:t>
                      </m:r>
                      <m:r>
                        <a:rPr lang="en-US" i="1">
                          <a:solidFill>
                            <a:srgbClr val="000000"/>
                          </a:solidFill>
                          <a:effectLst/>
                          <a:latin typeface="Cambria Math" panose="02040503050406030204" pitchFamily="18" charset="0"/>
                          <a:ea typeface="Calibri" panose="020F0502020204030204" pitchFamily="34" charset="0"/>
                        </a:rPr>
                        <m:t>𝑘𝑁</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𝑑𝑖𝑎𝑔𝑜𝑛𝑎𝑙</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So, it’s ok for tension member.</a:t>
                </a:r>
              </a:p>
            </p:txBody>
          </p:sp>
        </mc:Choice>
        <mc:Fallback xmlns="">
          <p:sp>
            <p:nvSpPr>
              <p:cNvPr id="2" name="Rectangle 1"/>
              <p:cNvSpPr>
                <a:spLocks noRot="1" noChangeAspect="1" noMove="1" noResize="1" noEditPoints="1" noAdjustHandles="1" noChangeArrowheads="1" noChangeShapeType="1" noTextEdit="1"/>
              </p:cNvSpPr>
              <p:nvPr/>
            </p:nvSpPr>
            <p:spPr>
              <a:xfrm>
                <a:off x="1796715" y="947550"/>
                <a:ext cx="7936832" cy="2640531"/>
              </a:xfrm>
              <a:prstGeom prst="rect">
                <a:avLst/>
              </a:prstGeom>
              <a:blipFill rotWithShape="0">
                <a:blip r:embed="rId2"/>
                <a:stretch>
                  <a:fillRect l="-691" b="-2535"/>
                </a:stretch>
              </a:blipFill>
            </p:spPr>
            <p:txBody>
              <a:bodyPr/>
              <a:lstStyle/>
              <a:p>
                <a:r>
                  <a:rPr lang="en-US">
                    <a:noFill/>
                  </a:rPr>
                  <a:t> </a:t>
                </a:r>
              </a:p>
            </p:txBody>
          </p:sp>
        </mc:Fallback>
      </mc:AlternateContent>
    </p:spTree>
    <p:extLst>
      <p:ext uri="{BB962C8B-B14F-4D97-AF65-F5344CB8AC3E}">
        <p14:creationId xmlns:p14="http://schemas.microsoft.com/office/powerpoint/2010/main" val="143608229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0546" y="1093970"/>
            <a:ext cx="1935145"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Back diagonal</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7268978" y="746862"/>
            <a:ext cx="4415790" cy="3295015"/>
          </a:xfrm>
          <a:prstGeom prst="rect">
            <a:avLst/>
          </a:prstGeom>
        </p:spPr>
      </p:pic>
      <mc:AlternateContent xmlns:mc="http://schemas.openxmlformats.org/markup-compatibility/2006" xmlns:a14="http://schemas.microsoft.com/office/drawing/2010/main">
        <mc:Choice Requires="a14">
          <p:sp>
            <p:nvSpPr>
              <p:cNvPr id="4" name="Rectangle 3"/>
              <p:cNvSpPr/>
              <p:nvPr/>
            </p:nvSpPr>
            <p:spPr>
              <a:xfrm>
                <a:off x="970546" y="1626071"/>
                <a:ext cx="9809749" cy="5025799"/>
              </a:xfrm>
              <a:prstGeom prst="rect">
                <a:avLst/>
              </a:prstGeom>
            </p:spPr>
            <p:txBody>
              <a:bodyPr wrap="square">
                <a:spAutoFit/>
              </a:bodyPr>
              <a:lstStyle/>
              <a:p>
                <a:pPr algn="just">
                  <a:spcAft>
                    <a:spcPts val="600"/>
                  </a:spcAft>
                </a:pPr>
                <a:r>
                  <a:rPr lang="en-US" dirty="0" smtClean="0">
                    <a:solidFill>
                      <a:srgbClr val="000000"/>
                    </a:solidFill>
                    <a:latin typeface="Times New Roman" panose="02020603050405020304" pitchFamily="18" charset="0"/>
                    <a:ea typeface="Calibri" panose="020F0502020204030204" pitchFamily="34" charset="0"/>
                  </a:rPr>
                  <a:t>Where</a:t>
                </a: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 = 250 mm</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 = 5 mm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When</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𝑚𝑖𝑛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𝑎</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𝑙</m:t>
                          </m:r>
                        </m:e>
                        <m:sub>
                          <m:r>
                            <a:rPr lang="en-US" i="1">
                              <a:solidFill>
                                <a:srgbClr val="000000"/>
                              </a:solidFill>
                              <a:effectLst/>
                              <a:latin typeface="Cambria Math" panose="02040503050406030204" pitchFamily="18" charset="0"/>
                              <a:ea typeface="Calibri" panose="020F0502020204030204" pitchFamily="34" charset="0"/>
                            </a:rPr>
                            <m:t>𝑚𝑎𝑥</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100</m:t>
                      </m:r>
                      <m:r>
                        <a:rPr lang="en-US" i="1">
                          <a:solidFill>
                            <a:srgbClr val="000000"/>
                          </a:solidFill>
                          <a:effectLst/>
                          <a:latin typeface="Cambria Math" panose="02040503050406030204" pitchFamily="18" charset="0"/>
                          <a:ea typeface="Calibri" panose="020F0502020204030204" pitchFamily="34" charset="0"/>
                        </a:rPr>
                        <m:t>𝑎</m:t>
                      </m:r>
                    </m:oMath>
                  </m:oMathPara>
                </a14:m>
                <a:endParaRPr lang="en-US" dirty="0" smtClean="0">
                  <a:solidFill>
                    <a:srgbClr val="000000"/>
                  </a:solidFill>
                  <a:effectLst/>
                  <a:latin typeface="Times New Roman" panose="02020603050405020304" pitchFamily="18" charset="0"/>
                  <a:ea typeface="Calibri" panose="020F0502020204030204" pitchFamily="34" charset="0"/>
                </a:endParaRPr>
              </a:p>
              <a:p>
                <a:pPr algn="just">
                  <a:spcAft>
                    <a:spcPts val="600"/>
                  </a:spcAft>
                </a:pP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    </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𝑓</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𝑛𝑣</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𝑤𝑒𝑙𝑑</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𝑒𝑎𝑟</m:t>
                              </m:r>
                            </m:sub>
                          </m:sSub>
                        </m:num>
                        <m:den>
                          <m:r>
                            <a:rPr lang="en-US" i="1">
                              <a:solidFill>
                                <a:srgbClr val="000000"/>
                              </a:solidFill>
                              <a:effectLst/>
                              <a:latin typeface="Cambria Math" panose="02040503050406030204" pitchFamily="18" charset="0"/>
                              <a:ea typeface="Calibri" panose="020F0502020204030204" pitchFamily="34" charset="0"/>
                            </a:rPr>
                            <m:t>1000</m:t>
                          </m:r>
                        </m:den>
                      </m:f>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e>
                          </m:d>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707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250</m:t>
                              </m:r>
                            </m:e>
                          </m:d>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1000</m:t>
                          </m:r>
                        </m:den>
                      </m:f>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890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719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𝑚𝑎𝑥𝑖𝑚𝑥𝑚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𝑡𝑒𝑛𝑡𝑖𝑜𝑛</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𝑓𝑟𝑜𝑚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𝑠𝑎𝑝</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𝑓𝑜𝑟</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𝑚𝑒𝑚𝑏𝑒𝑟</m:t>
                          </m:r>
                          <m:r>
                            <a:rPr lang="en-US" i="1">
                              <a:solidFill>
                                <a:srgbClr val="000000"/>
                              </a:solidFill>
                              <a:effectLst/>
                              <a:latin typeface="Cambria Math" panose="02040503050406030204" pitchFamily="18" charset="0"/>
                              <a:ea typeface="Calibri" panose="020F0502020204030204" pitchFamily="34" charset="0"/>
                            </a:rPr>
                            <m:t> </m:t>
                          </m:r>
                        </m:sub>
                      </m:sSub>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𝐹𝑢</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𝑎𝑟𝑒𝑎</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𝑜𝑓</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𝑐𝑜𝑛𝑛𝑒𝑐𝑡𝑒𝑑</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𝑚𝑒𝑚𝑏𝑒𝑟</m:t>
                              </m:r>
                            </m:sub>
                          </m:sSub>
                        </m:num>
                        <m:den>
                          <m:r>
                            <a:rPr lang="en-US" i="1">
                              <a:solidFill>
                                <a:srgbClr val="000000"/>
                              </a:solidFill>
                              <a:effectLst/>
                              <a:latin typeface="Cambria Math" panose="02040503050406030204" pitchFamily="18" charset="0"/>
                              <a:ea typeface="Calibri" panose="020F0502020204030204" pitchFamily="34" charset="0"/>
                            </a:rPr>
                            <m:t>1000</m:t>
                          </m:r>
                        </m:den>
                      </m:f>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250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num>
                        <m:den>
                          <m:r>
                            <a:rPr lang="en-US" i="1">
                              <a:solidFill>
                                <a:srgbClr val="000000"/>
                              </a:solidFill>
                              <a:effectLst/>
                              <a:latin typeface="Cambria Math" panose="02040503050406030204" pitchFamily="18" charset="0"/>
                              <a:ea typeface="Calibri" panose="020F0502020204030204" pitchFamily="34" charset="0"/>
                            </a:rPr>
                            <m:t>1000</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1295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719</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𝑠𝑜</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𝑢𝑠𝑒𝑑</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𝑝𝑙𝑎𝑡𝑒</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𝑤𝑖𝑡</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h</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h</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𝑖𝑐𝑘𝑛𝑒𝑠𝑠</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sup>
                    </m:s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h</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𝑖𝑐𝑘𝑛𝑒𝑠𝑠</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𝑜𝑓</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𝑚𝑒𝑚𝑏𝑒𝑟</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sup>
                    </m:sSup>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b="0" i="0"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It </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will be ok.</a:t>
                </a: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970546" y="1626071"/>
                <a:ext cx="9809749" cy="5025799"/>
              </a:xfrm>
              <a:prstGeom prst="rect">
                <a:avLst/>
              </a:prstGeom>
              <a:blipFill rotWithShape="0">
                <a:blip r:embed="rId3"/>
                <a:stretch>
                  <a:fillRect l="-497" t="-728" b="-1092"/>
                </a:stretch>
              </a:blipFill>
            </p:spPr>
            <p:txBody>
              <a:bodyPr/>
              <a:lstStyle/>
              <a:p>
                <a:r>
                  <a:rPr lang="en-US">
                    <a:noFill/>
                  </a:rPr>
                  <a:t> </a:t>
                </a:r>
              </a:p>
            </p:txBody>
          </p:sp>
        </mc:Fallback>
      </mc:AlternateContent>
    </p:spTree>
    <p:extLst>
      <p:ext uri="{BB962C8B-B14F-4D97-AF65-F5344CB8AC3E}">
        <p14:creationId xmlns:p14="http://schemas.microsoft.com/office/powerpoint/2010/main" val="93882086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968" y="838019"/>
            <a:ext cx="3387659" cy="461665"/>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4- </a:t>
            </a:r>
            <a:r>
              <a:rPr lang="en-US" sz="2400" b="1" dirty="0">
                <a:solidFill>
                  <a:srgbClr val="FF0000"/>
                </a:solidFill>
              </a:rPr>
              <a:t>Connection for cable </a:t>
            </a:r>
            <a:r>
              <a:rPr lang="en-US" sz="2400" b="1" dirty="0" smtClean="0">
                <a:solidFill>
                  <a:srgbClr val="FF0000"/>
                </a:solidFill>
              </a:rPr>
              <a:t>  </a:t>
            </a:r>
            <a:endParaRPr lang="en-US" sz="2400" b="1" dirty="0">
              <a:solidFill>
                <a:srgbClr val="FF0000"/>
              </a:solidFill>
            </a:endParaRPr>
          </a:p>
        </p:txBody>
      </p:sp>
      <p:sp>
        <p:nvSpPr>
          <p:cNvPr id="3" name="Rectangle 2"/>
          <p:cNvSpPr/>
          <p:nvPr/>
        </p:nvSpPr>
        <p:spPr>
          <a:xfrm>
            <a:off x="2096777" y="1703747"/>
            <a:ext cx="6096000" cy="1477328"/>
          </a:xfrm>
          <a:prstGeom prst="rect">
            <a:avLst/>
          </a:prstGeom>
        </p:spPr>
        <p:txBody>
          <a:bodyPr>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In the design of the cables, steel pieces were welded with a hole corresponding to the diameter of the used cable (29.9mm) on both the steel column and the upper part of the top member in the front and back sides, and then the cable was passed through it and fixed.</a:t>
            </a:r>
            <a:endParaRPr lang="en-US" dirty="0">
              <a:solidFill>
                <a:srgbClr val="000000"/>
              </a:solidFill>
              <a:effectLst/>
              <a:latin typeface="Times New Roman" panose="02020603050405020304" pitchFamily="18" charset="0"/>
              <a:ea typeface="Calibri" panose="020F0502020204030204" pitchFamily="34"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743799" y="3205536"/>
            <a:ext cx="4770421" cy="2425637"/>
          </a:xfrm>
          <a:prstGeom prst="rect">
            <a:avLst/>
          </a:prstGeom>
          <a:ln w="38100" cap="sq">
            <a:noFill/>
            <a:prstDash val="solid"/>
            <a:miter lim="800000"/>
          </a:ln>
          <a:effectLst/>
        </p:spPr>
      </p:pic>
      <p:sp>
        <p:nvSpPr>
          <p:cNvPr id="5" name="Rectangle 4"/>
          <p:cNvSpPr/>
          <p:nvPr/>
        </p:nvSpPr>
        <p:spPr>
          <a:xfrm>
            <a:off x="2096777" y="3585138"/>
            <a:ext cx="4527201"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Maximum Force in cable from sap is = 273 </a:t>
            </a:r>
            <a:r>
              <a:rPr lang="en-US" dirty="0" err="1">
                <a:solidFill>
                  <a:srgbClr val="000000"/>
                </a:solidFill>
                <a:latin typeface="Times New Roman" panose="02020603050405020304" pitchFamily="18" charset="0"/>
                <a:ea typeface="Calibri" panose="020F0502020204030204" pitchFamily="34" charset="0"/>
              </a:rPr>
              <a:t>kN</a:t>
            </a:r>
            <a:endParaRPr lang="en-US" dirty="0"/>
          </a:p>
        </p:txBody>
      </p:sp>
      <p:sp>
        <p:nvSpPr>
          <p:cNvPr id="6" name="Rectangle 5"/>
          <p:cNvSpPr/>
          <p:nvPr/>
        </p:nvSpPr>
        <p:spPr>
          <a:xfrm>
            <a:off x="2096777" y="3989201"/>
            <a:ext cx="3270447" cy="36933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diameter of cable = 29.9 mm</a:t>
            </a:r>
            <a:endParaRPr lang="en-US" dirty="0">
              <a:solidFill>
                <a:srgbClr val="000000"/>
              </a:solidFill>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2096777" y="4422274"/>
                <a:ext cx="4383444"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𝐴𝑟𝑒𝑎</m:t>
                      </m:r>
                      <m:r>
                        <a:rPr lang="en-US" i="0">
                          <a:latin typeface="Cambria Math" panose="02040503050406030204" pitchFamily="18" charset="0"/>
                        </a:rPr>
                        <m:t> </m:t>
                      </m:r>
                      <m:r>
                        <a:rPr lang="en-US" i="1">
                          <a:latin typeface="Cambria Math" panose="02040503050406030204" pitchFamily="18" charset="0"/>
                        </a:rPr>
                        <m:t>𝑜𝑓</m:t>
                      </m:r>
                      <m:r>
                        <a:rPr lang="en-US" i="0">
                          <a:latin typeface="Cambria Math" panose="02040503050406030204" pitchFamily="18" charset="0"/>
                        </a:rPr>
                        <m:t> </m:t>
                      </m:r>
                      <m:r>
                        <a:rPr lang="en-US" i="1">
                          <a:latin typeface="Cambria Math" panose="02040503050406030204" pitchFamily="18" charset="0"/>
                        </a:rPr>
                        <m:t>𝑐𝑎𝑏𝑙𝑒</m:t>
                      </m:r>
                      <m:r>
                        <a:rPr lang="en-US" i="0">
                          <a:latin typeface="Cambria Math" panose="02040503050406030204" pitchFamily="18" charset="0"/>
                        </a:rPr>
                        <m:t> =</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0">
                                  <a:latin typeface="Cambria Math" panose="02040503050406030204" pitchFamily="18" charset="0"/>
                                </a:rPr>
                                <m:t>29</m:t>
                              </m:r>
                              <m:r>
                                <a:rPr lang="en-US" i="0">
                                  <a:latin typeface="Cambria Math" panose="02040503050406030204" pitchFamily="18" charset="0"/>
                                </a:rPr>
                                <m:t>.</m:t>
                              </m:r>
                              <m:r>
                                <a:rPr lang="en-US" i="0">
                                  <a:latin typeface="Cambria Math" panose="02040503050406030204" pitchFamily="18" charset="0"/>
                                </a:rPr>
                                <m:t>9</m:t>
                              </m:r>
                            </m:e>
                            <m:sup>
                              <m:r>
                                <a:rPr lang="en-US" i="0">
                                  <a:latin typeface="Cambria Math" panose="02040503050406030204" pitchFamily="18" charset="0"/>
                                </a:rPr>
                                <m:t>2</m:t>
                              </m:r>
                            </m:sup>
                          </m:sSup>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14</m:t>
                          </m:r>
                        </m:num>
                        <m:den>
                          <m:r>
                            <a:rPr lang="en-US" i="0">
                              <a:latin typeface="Cambria Math" panose="02040503050406030204" pitchFamily="18" charset="0"/>
                            </a:rPr>
                            <m:t>4</m:t>
                          </m:r>
                        </m:den>
                      </m:f>
                      <m:r>
                        <a:rPr lang="en-US" i="0">
                          <a:latin typeface="Cambria Math" panose="02040503050406030204" pitchFamily="18" charset="0"/>
                        </a:rPr>
                        <m:t>=</m:t>
                      </m:r>
                      <m:r>
                        <a:rPr lang="en-US" i="0">
                          <a:latin typeface="Cambria Math" panose="02040503050406030204" pitchFamily="18" charset="0"/>
                        </a:rPr>
                        <m:t>700</m:t>
                      </m:r>
                      <m:r>
                        <a:rPr lang="en-US" i="0">
                          <a:latin typeface="Cambria Math" panose="02040503050406030204" pitchFamily="18" charset="0"/>
                        </a:rPr>
                        <m:t> </m:t>
                      </m:r>
                      <m:r>
                        <a:rPr lang="en-US" i="1">
                          <a:latin typeface="Cambria Math" panose="02040503050406030204" pitchFamily="18" charset="0"/>
                        </a:rPr>
                        <m:t>𝑚𝑚</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2096777" y="4422274"/>
                <a:ext cx="4383444" cy="646331"/>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9929684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7011151" y="2430379"/>
            <a:ext cx="4767765" cy="1917400"/>
          </a:xfrm>
          <a:prstGeom prst="rect">
            <a:avLst/>
          </a:prstGeom>
          <a:ln w="38100" cap="sq">
            <a:noFill/>
            <a:prstDash val="solid"/>
            <a:miter lim="800000"/>
          </a:ln>
          <a:effectLst/>
        </p:spPr>
      </p:pic>
      <mc:AlternateContent xmlns:mc="http://schemas.openxmlformats.org/markup-compatibility/2006" xmlns:a14="http://schemas.microsoft.com/office/drawing/2010/main">
        <mc:Choice Requires="a14">
          <p:sp>
            <p:nvSpPr>
              <p:cNvPr id="3" name="Rectangle 2"/>
              <p:cNvSpPr/>
              <p:nvPr/>
            </p:nvSpPr>
            <p:spPr>
              <a:xfrm>
                <a:off x="1556083" y="1123647"/>
                <a:ext cx="7563853" cy="4832028"/>
              </a:xfrm>
              <a:prstGeom prst="rect">
                <a:avLst/>
              </a:prstGeom>
            </p:spPr>
            <p:txBody>
              <a:bodyPr wrap="square">
                <a:spAutoFit/>
              </a:bodyPr>
              <a:lstStyle/>
              <a:p>
                <a:pPr algn="just">
                  <a:spcAft>
                    <a:spcPts val="600"/>
                  </a:spcAft>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diameter of holes is 60 mm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Length of plate is =250mm / thickness = 20mm</a:t>
                </a:r>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𝐴𝑟𝑒𝑎</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𝑝𝑙𝑎𝑡𝑒</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250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5000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sSup>
                      <m:sSup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𝑛𝑒𝑡</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250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60</m:t>
                          </m:r>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20</m:t>
                          </m:r>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sSup>
                        <m:sSup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𝑛𝑡</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1000</m:t>
                          </m:r>
                        </m:den>
                      </m:f>
                    </m:oMath>
                  </m:oMathPara>
                </a14:m>
                <a:endParaRPr lang="en-US" i="1" dirty="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endParaRPr>
              </a:p>
              <a:p>
                <a:pPr algn="just">
                  <a:spcAft>
                    <a:spcPts val="600"/>
                  </a:spcAft>
                </a:pPr>
                <a:r>
                  <a:rPr lang="en-US" dirty="0" smtClean="0">
                    <a:solidFill>
                      <a:srgbClr val="000000"/>
                    </a:solidFill>
                    <a:effectLst/>
                    <a:ea typeface="Calibri" panose="020F0502020204030204" pitchFamily="34" charset="0"/>
                    <a:cs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1774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273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𝑜𝑘</m:t>
                    </m:r>
                  </m:oMath>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For weld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Use L = 250 mm / a = 5 mm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𝑣</m:t>
                          </m:r>
                        </m:sub>
                      </m:sSub>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𝑒𝑎𝑟</m:t>
                              </m:r>
                            </m:sub>
                          </m:sSub>
                        </m:num>
                        <m:den>
                          <m:r>
                            <a:rPr lang="en-US" i="1">
                              <a:solidFill>
                                <a:srgbClr val="000000"/>
                              </a:solidFill>
                              <a:effectLst/>
                              <a:latin typeface="Cambria Math" panose="02040503050406030204" pitchFamily="18" charset="0"/>
                              <a:ea typeface="Calibri" panose="020F0502020204030204" pitchFamily="34" charset="0"/>
                            </a:rPr>
                            <m:t>1000</m:t>
                          </m:r>
                        </m:den>
                      </m:f>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m:t>
                              </m:r>
                            </m:e>
                          </m:d>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𝐿</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707</m:t>
                              </m:r>
                            </m:e>
                          </m:d>
                        </m:num>
                        <m:den>
                          <m:r>
                            <a:rPr lang="en-US" i="1">
                              <a:solidFill>
                                <a:srgbClr val="000000"/>
                              </a:solidFill>
                              <a:effectLst/>
                              <a:latin typeface="Cambria Math" panose="02040503050406030204" pitchFamily="18" charset="0"/>
                              <a:ea typeface="Calibri" panose="020F0502020204030204" pitchFamily="34" charset="0"/>
                            </a:rPr>
                            <m:t>1000</m:t>
                          </m:r>
                        </m:den>
                      </m:f>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445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41</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273</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𝑁</m:t>
                          </m:r>
                        </m:e>
                        <m:sub>
                          <m:r>
                            <a:rPr lang="en-US" i="1">
                              <a:solidFill>
                                <a:srgbClr val="000000"/>
                              </a:solidFill>
                              <a:effectLst/>
                              <a:latin typeface="Cambria Math" panose="02040503050406030204" pitchFamily="18" charset="0"/>
                              <a:ea typeface="Calibri" panose="020F0502020204030204" pitchFamily="34" charset="0"/>
                            </a:rPr>
                            <m:t>.</m:t>
                          </m:r>
                        </m:sub>
                      </m:sSub>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𝑜𝑘</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556083" y="1123647"/>
                <a:ext cx="7563853" cy="4832028"/>
              </a:xfrm>
              <a:prstGeom prst="rect">
                <a:avLst/>
              </a:prstGeom>
              <a:blipFill rotWithShape="0">
                <a:blip r:embed="rId3"/>
                <a:stretch>
                  <a:fillRect l="-645" t="-631"/>
                </a:stretch>
              </a:blipFill>
            </p:spPr>
            <p:txBody>
              <a:bodyPr/>
              <a:lstStyle/>
              <a:p>
                <a:r>
                  <a:rPr lang="en-US">
                    <a:noFill/>
                  </a:rPr>
                  <a:t> </a:t>
                </a:r>
              </a:p>
            </p:txBody>
          </p:sp>
        </mc:Fallback>
      </mc:AlternateContent>
    </p:spTree>
    <p:extLst>
      <p:ext uri="{BB962C8B-B14F-4D97-AF65-F5344CB8AC3E}">
        <p14:creationId xmlns:p14="http://schemas.microsoft.com/office/powerpoint/2010/main" val="3505539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2881" y="1227526"/>
            <a:ext cx="3876382" cy="523220"/>
          </a:xfrm>
          <a:prstGeom prst="rect">
            <a:avLst/>
          </a:prstGeom>
        </p:spPr>
        <p:txBody>
          <a:bodyPr wrap="none">
            <a:spAutoFit/>
          </a:bodyPr>
          <a:lstStyle/>
          <a:p>
            <a:r>
              <a:rPr lang="en-US" sz="2800" cap="none" dirty="0" smtClean="0">
                <a:latin typeface="Times New Roman" panose="02020603050405020304" pitchFamily="18" charset="0"/>
                <a:cs typeface="Times New Roman" panose="02020603050405020304" pitchFamily="18" charset="0"/>
              </a:rPr>
              <a:t>B</a:t>
            </a:r>
            <a:r>
              <a:rPr lang="en-US" cap="none" dirty="0" smtClean="0">
                <a:latin typeface="Times New Roman" panose="02020603050405020304" pitchFamily="18" charset="0"/>
                <a:cs typeface="Times New Roman" panose="02020603050405020304" pitchFamily="18" charset="0"/>
              </a:rPr>
              <a:t>.       </a:t>
            </a:r>
            <a:r>
              <a:rPr lang="en-US" sz="2800" cap="none" dirty="0" smtClean="0">
                <a:latin typeface="Times New Roman" panose="02020603050405020304" pitchFamily="18" charset="0"/>
                <a:cs typeface="Times New Roman" panose="02020603050405020304" pitchFamily="18" charset="0"/>
              </a:rPr>
              <a:t>Reinforcement steel</a:t>
            </a:r>
          </a:p>
        </p:txBody>
      </p:sp>
      <p:sp>
        <p:nvSpPr>
          <p:cNvPr id="3" name="Rectangle 2"/>
          <p:cNvSpPr/>
          <p:nvPr/>
        </p:nvSpPr>
        <p:spPr>
          <a:xfrm>
            <a:off x="1222881" y="2349984"/>
            <a:ext cx="6096000" cy="1554272"/>
          </a:xfrm>
          <a:prstGeom prst="rect">
            <a:avLst/>
          </a:prstGeom>
        </p:spPr>
        <p:txBody>
          <a:bodyPr>
            <a:spAutoFit/>
          </a:bodyPr>
          <a:lstStyle/>
          <a:p>
            <a:pPr marL="800100" lvl="1" indent="-342900">
              <a:buClr>
                <a:schemeClr val="accent4">
                  <a:lumMod val="75000"/>
                </a:schemeClr>
              </a:buClr>
              <a:buFont typeface="Wingdings" panose="05000000000000000000" pitchFamily="2" charset="2"/>
              <a:buChar char="v"/>
            </a:pPr>
            <a:r>
              <a:rPr lang="en-US" sz="1900" b="1" dirty="0" smtClean="0">
                <a:latin typeface="Times New Roman" panose="02020603050405020304" pitchFamily="18" charset="0"/>
                <a:cs typeface="Times New Roman" panose="02020603050405020304" pitchFamily="18" charset="0"/>
              </a:rPr>
              <a:t>Yielding Stress for used Steel is 420 MPa</a:t>
            </a:r>
            <a:br>
              <a:rPr lang="en-US" sz="1900" b="1" dirty="0" smtClean="0">
                <a:latin typeface="Times New Roman" panose="02020603050405020304" pitchFamily="18" charset="0"/>
                <a:cs typeface="Times New Roman" panose="02020603050405020304" pitchFamily="18" charset="0"/>
              </a:rPr>
            </a:br>
            <a:endParaRPr lang="en-US" sz="1900" b="1" dirty="0" smtClean="0">
              <a:latin typeface="Times New Roman" panose="02020603050405020304" pitchFamily="18" charset="0"/>
              <a:cs typeface="Times New Roman" panose="02020603050405020304" pitchFamily="18" charset="0"/>
            </a:endParaRPr>
          </a:p>
          <a:p>
            <a:pPr marL="800100" lvl="1" indent="-342900">
              <a:buClr>
                <a:schemeClr val="accent4">
                  <a:lumMod val="75000"/>
                </a:schemeClr>
              </a:buClr>
              <a:buFont typeface="Wingdings" panose="05000000000000000000" pitchFamily="2" charset="2"/>
              <a:buChar char="v"/>
            </a:pPr>
            <a:r>
              <a:rPr lang="en-US" sz="1900" b="1" dirty="0" smtClean="0">
                <a:latin typeface="Times New Roman" panose="02020603050405020304" pitchFamily="18" charset="0"/>
                <a:cs typeface="Times New Roman" panose="02020603050405020304" pitchFamily="18" charset="0"/>
              </a:rPr>
              <a:t>Modulus of Elasticity is 200,000 MPa </a:t>
            </a:r>
            <a:br>
              <a:rPr lang="en-US" sz="1900" b="1" dirty="0" smtClean="0">
                <a:latin typeface="Times New Roman" panose="02020603050405020304" pitchFamily="18" charset="0"/>
                <a:cs typeface="Times New Roman" panose="02020603050405020304" pitchFamily="18" charset="0"/>
              </a:rPr>
            </a:br>
            <a:endParaRPr lang="en-US" sz="1900" b="1" dirty="0" smtClean="0">
              <a:latin typeface="Times New Roman" panose="02020603050405020304" pitchFamily="18" charset="0"/>
              <a:cs typeface="Times New Roman" panose="02020603050405020304" pitchFamily="18" charset="0"/>
            </a:endParaRPr>
          </a:p>
          <a:p>
            <a:pPr marL="800100" lvl="1" indent="-342900">
              <a:buClr>
                <a:schemeClr val="accent4">
                  <a:lumMod val="75000"/>
                </a:schemeClr>
              </a:buClr>
              <a:buFont typeface="Wingdings" panose="05000000000000000000" pitchFamily="2" charset="2"/>
              <a:buChar char="v"/>
            </a:pPr>
            <a:r>
              <a:rPr lang="en-US" sz="1900" b="1" dirty="0" smtClean="0">
                <a:latin typeface="Times New Roman" panose="02020603050405020304" pitchFamily="18" charset="0"/>
                <a:cs typeface="Times New Roman" panose="02020603050405020304" pitchFamily="18" charset="0"/>
              </a:rPr>
              <a:t> Unit Weight (ɣ) is 77kN/m</a:t>
            </a:r>
            <a:r>
              <a:rPr lang="en-US" sz="1900" b="1" baseline="30000" dirty="0" smtClean="0">
                <a:latin typeface="Times New Roman" panose="02020603050405020304" pitchFamily="18" charset="0"/>
                <a:cs typeface="Times New Roman" panose="02020603050405020304" pitchFamily="18" charset="0"/>
              </a:rPr>
              <a:t>3</a:t>
            </a:r>
          </a:p>
        </p:txBody>
      </p:sp>
    </p:spTree>
    <p:extLst>
      <p:ext uri="{BB962C8B-B14F-4D97-AF65-F5344CB8AC3E}">
        <p14:creationId xmlns:p14="http://schemas.microsoft.com/office/powerpoint/2010/main" val="1790571144"/>
      </p:ext>
    </p:extLst>
  </p:cSld>
  <p:clrMapOvr>
    <a:masterClrMapping/>
  </p:clrMapOvr>
  <p:transition spd="slow">
    <p:push dir="u"/>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0144" y="834540"/>
            <a:ext cx="7192995" cy="738664"/>
          </a:xfrm>
          <a:prstGeom prst="rect">
            <a:avLst/>
          </a:prstGeom>
        </p:spPr>
        <p:txBody>
          <a:bodyPr wrap="none">
            <a:spAutoFit/>
          </a:bodyPr>
          <a:lstStyle/>
          <a:p>
            <a:r>
              <a:rPr lang="en-US" sz="2400" b="1" dirty="0">
                <a:solidFill>
                  <a:srgbClr val="FF0000"/>
                </a:solidFill>
                <a:latin typeface="Times New Roman" panose="02020603050405020304" pitchFamily="18" charset="0"/>
                <a:ea typeface="Times New Roman" panose="02020603050405020304" pitchFamily="18" charset="0"/>
              </a:rPr>
              <a:t>5</a:t>
            </a:r>
            <a:r>
              <a:rPr lang="en-US" sz="2400" b="1" dirty="0" smtClean="0">
                <a:solidFill>
                  <a:srgbClr val="FF0000"/>
                </a:solidFill>
                <a:latin typeface="Times New Roman" panose="02020603050405020304" pitchFamily="18" charset="0"/>
                <a:ea typeface="Times New Roman" panose="02020603050405020304" pitchFamily="18" charset="0"/>
              </a:rPr>
              <a:t>- </a:t>
            </a:r>
            <a:r>
              <a:rPr lang="en-US" sz="2400" b="1" dirty="0">
                <a:solidFill>
                  <a:srgbClr val="FF0000"/>
                </a:solidFill>
              </a:rPr>
              <a:t>Connection between back tension member and truss</a:t>
            </a:r>
          </a:p>
          <a:p>
            <a:r>
              <a:rPr lang="en-US" b="1" dirty="0" smtClean="0">
                <a:solidFill>
                  <a:srgbClr val="FF0000"/>
                </a:solidFill>
              </a:rPr>
              <a:t>   </a:t>
            </a:r>
            <a:endParaRPr lang="en-US" b="1" dirty="0">
              <a:solidFill>
                <a:srgbClr val="FF0000"/>
              </a:solidFill>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7449218" y="1847410"/>
            <a:ext cx="4101098" cy="4046592"/>
          </a:xfrm>
          <a:prstGeom prst="rect">
            <a:avLst/>
          </a:prstGeom>
          <a:ln w="38100" cap="sq">
            <a:noFill/>
            <a:prstDash val="solid"/>
            <a:miter lim="800000"/>
          </a:ln>
          <a:effectLst/>
        </p:spPr>
      </p:pic>
      <mc:AlternateContent xmlns:mc="http://schemas.openxmlformats.org/markup-compatibility/2006" xmlns:a14="http://schemas.microsoft.com/office/drawing/2010/main">
        <mc:Choice Requires="a14">
          <p:sp>
            <p:nvSpPr>
              <p:cNvPr id="4" name="Rectangle 3"/>
              <p:cNvSpPr/>
              <p:nvPr/>
            </p:nvSpPr>
            <p:spPr>
              <a:xfrm>
                <a:off x="1716031" y="1745124"/>
                <a:ext cx="6381222" cy="4251164"/>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Where</a:t>
                </a: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-Length of welding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-Spacing between bolts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When every dimensions according AISC code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Thickness of two plate for each one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mj-lt"/>
                  <a:buAutoNum type="arabicPeriod"/>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Check weld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Use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𝑎</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&amp;</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80</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𝑘𝑠𝑖</m:t>
                    </m:r>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𝑒𝑎𝑟</m:t>
                              </m:r>
                            </m:sub>
                          </m:sSub>
                        </m:num>
                        <m:den>
                          <m:r>
                            <a:rPr lang="en-US" i="1">
                              <a:solidFill>
                                <a:srgbClr val="000000"/>
                              </a:solidFill>
                              <a:effectLst/>
                              <a:latin typeface="Cambria Math" panose="02040503050406030204" pitchFamily="18" charset="0"/>
                              <a:ea typeface="Calibri" panose="020F0502020204030204" pitchFamily="34" charset="0"/>
                            </a:rPr>
                            <m:t>1000</m:t>
                          </m:r>
                        </m:den>
                      </m:f>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707</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1425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716031" y="1745124"/>
                <a:ext cx="6381222" cy="4251164"/>
              </a:xfrm>
              <a:prstGeom prst="rect">
                <a:avLst/>
              </a:prstGeom>
              <a:blipFill rotWithShape="0">
                <a:blip r:embed="rId3"/>
                <a:stretch>
                  <a:fillRect l="-860" t="-716"/>
                </a:stretch>
              </a:blipFill>
            </p:spPr>
            <p:txBody>
              <a:bodyPr/>
              <a:lstStyle/>
              <a:p>
                <a:r>
                  <a:rPr lang="en-US">
                    <a:noFill/>
                  </a:rPr>
                  <a:t> </a:t>
                </a:r>
              </a:p>
            </p:txBody>
          </p:sp>
        </mc:Fallback>
      </mc:AlternateContent>
    </p:spTree>
    <p:extLst>
      <p:ext uri="{BB962C8B-B14F-4D97-AF65-F5344CB8AC3E}">
        <p14:creationId xmlns:p14="http://schemas.microsoft.com/office/powerpoint/2010/main" val="3464890364"/>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291388" y="551428"/>
                <a:ext cx="10210802" cy="6428491"/>
              </a:xfrm>
              <a:prstGeom prst="rect">
                <a:avLst/>
              </a:prstGeom>
            </p:spPr>
            <p:txBody>
              <a:bodyPr wrap="square">
                <a:spAutoFit/>
              </a:bodyPr>
              <a:lstStyle/>
              <a:p>
                <a:pPr lvl="0" algn="just">
                  <a:lnSpc>
                    <a:spcPct val="115000"/>
                  </a:lnSpc>
                  <a:spcAft>
                    <a:spcPts val="10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2- For bolt used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sub>
                    </m:sSub>
                  </m:oMath>
                </a14:m>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Group B not excluded (A 490</a:t>
                </a: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Check for shear strength bolts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𝑛𝑣</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𝑒𝑎𝑟</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469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e>
                          </m:d>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1000</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1491</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lvl="0" algn="just">
                  <a:lnSpc>
                    <a:spcPct val="115000"/>
                  </a:lnSpc>
                  <a:spcAft>
                    <a:spcPts val="10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 Checks </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for </a:t>
                </a: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plate</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Wingdings" panose="05000000000000000000" pitchFamily="2" charset="2"/>
                  <a:buChar char=""/>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𝑒𝑐𝑘</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𝑓𝑜𝑟</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𝑝𝑙𝑎𝑡𝑒</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𝑦𝑒𝑙𝑑𝑖𝑛𝑔</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350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35</m:t>
                                  </m:r>
                                </m:e>
                              </m:d>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1000</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2469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𝑒𝑐𝑘</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𝑓𝑜𝑟</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𝑝𝑙𝑎𝑡𝑒</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𝑏𝑒𝑎𝑟𝑖𝑛𝑔</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𝑓𝑢</m:t>
                          </m:r>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725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433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𝑁</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𝑓𝑜𝑟𝑐𝑒</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𝑓𝑜𝑟</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𝑒𝑎𝑐</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𝑏𝑜𝑙𝑡</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Check for plate </a:t>
                </a: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tearing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846</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m:t>
                    </m:r>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𝑁</m:t>
                    </m:r>
                  </m:oMath>
                </a14:m>
                <a:r>
                  <a:rPr lang="en-US" dirty="0" smtClean="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𝑜𝑘</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291388" y="551428"/>
                <a:ext cx="10210802" cy="6428491"/>
              </a:xfrm>
              <a:prstGeom prst="rect">
                <a:avLst/>
              </a:prstGeom>
              <a:blipFill rotWithShape="0">
                <a:blip r:embed="rId2"/>
                <a:stretch>
                  <a:fillRect l="-537" t="-190"/>
                </a:stretch>
              </a:blipFill>
            </p:spPr>
            <p:txBody>
              <a:bodyPr/>
              <a:lstStyle/>
              <a:p>
                <a:r>
                  <a:rPr lang="en-US">
                    <a:noFill/>
                  </a:rPr>
                  <a:t> </a:t>
                </a:r>
              </a:p>
            </p:txBody>
          </p:sp>
        </mc:Fallback>
      </mc:AlternateContent>
    </p:spTree>
    <p:extLst>
      <p:ext uri="{BB962C8B-B14F-4D97-AF65-F5344CB8AC3E}">
        <p14:creationId xmlns:p14="http://schemas.microsoft.com/office/powerpoint/2010/main" val="347268195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5774" y="874113"/>
            <a:ext cx="6447599" cy="461665"/>
          </a:xfrm>
          <a:prstGeom prst="rect">
            <a:avLst/>
          </a:prstGeom>
        </p:spPr>
        <p:txBody>
          <a:bodyPr wrap="none">
            <a:spAutoFit/>
          </a:bodyPr>
          <a:lstStyle/>
          <a:p>
            <a:r>
              <a:rPr lang="en-US" sz="2400" b="1" dirty="0">
                <a:solidFill>
                  <a:srgbClr val="FF0000"/>
                </a:solidFill>
                <a:latin typeface="Times New Roman" panose="02020603050405020304" pitchFamily="18" charset="0"/>
                <a:ea typeface="Times New Roman" panose="02020603050405020304" pitchFamily="18" charset="0"/>
              </a:rPr>
              <a:t>6</a:t>
            </a:r>
            <a:r>
              <a:rPr lang="en-US" sz="2400" b="1" dirty="0" smtClean="0">
                <a:solidFill>
                  <a:srgbClr val="FF0000"/>
                </a:solidFill>
                <a:latin typeface="Times New Roman" panose="02020603050405020304" pitchFamily="18" charset="0"/>
                <a:ea typeface="Times New Roman" panose="02020603050405020304" pitchFamily="18" charset="0"/>
              </a:rPr>
              <a:t>- </a:t>
            </a:r>
            <a:r>
              <a:rPr lang="en-US" sz="2400" b="1" dirty="0">
                <a:solidFill>
                  <a:srgbClr val="FF0000"/>
                </a:solidFill>
              </a:rPr>
              <a:t>Connection between tension member and </a:t>
            </a:r>
            <a:r>
              <a:rPr lang="en-US" sz="2400" b="1" dirty="0" smtClean="0">
                <a:solidFill>
                  <a:srgbClr val="FF0000"/>
                </a:solidFill>
              </a:rPr>
              <a:t>slab</a:t>
            </a:r>
            <a:endParaRPr lang="en-US" sz="2400" b="1" dirty="0">
              <a:solidFill>
                <a:srgbClr val="FF0000"/>
              </a:solidFill>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6103201" y="1612504"/>
            <a:ext cx="5544185" cy="4918710"/>
          </a:xfrm>
          <a:prstGeom prst="rect">
            <a:avLst/>
          </a:prstGeom>
          <a:ln w="38100" cap="sq">
            <a:noFill/>
            <a:prstDash val="solid"/>
            <a:miter lim="800000"/>
          </a:ln>
          <a:effectLst/>
        </p:spPr>
      </p:pic>
      <mc:AlternateContent xmlns:mc="http://schemas.openxmlformats.org/markup-compatibility/2006" xmlns:a14="http://schemas.microsoft.com/office/drawing/2010/main">
        <mc:Choice Requires="a14">
          <p:sp>
            <p:nvSpPr>
              <p:cNvPr id="4" name="Rectangle 3"/>
              <p:cNvSpPr/>
              <p:nvPr/>
            </p:nvSpPr>
            <p:spPr>
              <a:xfrm>
                <a:off x="1661573" y="2054912"/>
                <a:ext cx="4017332" cy="2616101"/>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Used two plates in both side to connected back tension member with another two plates that connected in slab with bolts, and its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have</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𝑖𝑐𝑘𝑛𝑒𝑠𝑠</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Length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𝑏𝑜𝑙𝑡𝑠</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sub>
                    </m:sSub>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Group B not excluded (A 490)</a:t>
                </a: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661573" y="2054912"/>
                <a:ext cx="4017332" cy="2616101"/>
              </a:xfrm>
              <a:prstGeom prst="rect">
                <a:avLst/>
              </a:prstGeom>
              <a:blipFill rotWithShape="0">
                <a:blip r:embed="rId3"/>
                <a:stretch>
                  <a:fillRect l="-1366" t="-1166" r="-1214" b="-2797"/>
                </a:stretch>
              </a:blipFill>
            </p:spPr>
            <p:txBody>
              <a:bodyPr/>
              <a:lstStyle/>
              <a:p>
                <a:r>
                  <a:rPr lang="en-US">
                    <a:noFill/>
                  </a:rPr>
                  <a:t> </a:t>
                </a:r>
              </a:p>
            </p:txBody>
          </p:sp>
        </mc:Fallback>
      </mc:AlternateContent>
    </p:spTree>
    <p:extLst>
      <p:ext uri="{BB962C8B-B14F-4D97-AF65-F5344CB8AC3E}">
        <p14:creationId xmlns:p14="http://schemas.microsoft.com/office/powerpoint/2010/main" val="105219756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7520738" y="564580"/>
            <a:ext cx="4342397" cy="3804101"/>
          </a:xfrm>
          <a:prstGeom prst="rect">
            <a:avLst/>
          </a:prstGeom>
        </p:spPr>
      </p:pic>
      <p:sp>
        <p:nvSpPr>
          <p:cNvPr id="3" name="Rectangle 2"/>
          <p:cNvSpPr/>
          <p:nvPr/>
        </p:nvSpPr>
        <p:spPr>
          <a:xfrm>
            <a:off x="1292391" y="564580"/>
            <a:ext cx="3371436" cy="410882"/>
          </a:xfrm>
          <a:prstGeom prst="rect">
            <a:avLst/>
          </a:prstGeom>
        </p:spPr>
        <p:txBody>
          <a:bodyPr wrap="none">
            <a:spAutoFit/>
          </a:bodyPr>
          <a:lstStyle/>
          <a:p>
            <a:pPr marL="342900" lvl="0" indent="-342900">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the bolts shear strength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Rectangle 3"/>
              <p:cNvSpPr/>
              <p:nvPr/>
            </p:nvSpPr>
            <p:spPr>
              <a:xfrm>
                <a:off x="1292391" y="1130968"/>
                <a:ext cx="241521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𝑣</m:t>
                          </m:r>
                        </m:sub>
                      </m:sSub>
                      <m:r>
                        <a:rPr lang="en-US" i="0">
                          <a:latin typeface="Cambria Math" panose="02040503050406030204" pitchFamily="18" charset="0"/>
                        </a:rPr>
                        <m:t>=</m:t>
                      </m:r>
                      <m:r>
                        <a:rPr lang="en-US" i="1">
                          <a:latin typeface="Cambria Math" panose="02040503050406030204" pitchFamily="18" charset="0"/>
                        </a:rPr>
                        <m:t>𝜙</m:t>
                      </m:r>
                      <m:r>
                        <a:rPr lang="en-US" i="0">
                          <a:latin typeface="Cambria Math" panose="02040503050406030204" pitchFamily="18" charset="0"/>
                        </a:rPr>
                        <m:t>×</m:t>
                      </m:r>
                      <m:r>
                        <a:rPr lang="en-US" i="1">
                          <a:latin typeface="Cambria Math" panose="02040503050406030204" pitchFamily="18" charset="0"/>
                        </a:rPr>
                        <m:t>𝑛</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𝑣𝑛</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𝑏</m:t>
                          </m:r>
                        </m:sub>
                      </m:sSub>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292391" y="1130968"/>
                <a:ext cx="2415213" cy="369332"/>
              </a:xfrm>
              <a:prstGeom prst="rect">
                <a:avLst/>
              </a:prstGeom>
              <a:blipFill rotWithShape="0">
                <a:blip r:embed="rId3"/>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292391" y="1500300"/>
                <a:ext cx="3629904" cy="5629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469</m:t>
                      </m:r>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𝜋</m:t>
                              </m:r>
                            </m:num>
                            <m:den>
                              <m:r>
                                <a:rPr lang="en-US" i="0">
                                  <a:latin typeface="Cambria Math" panose="02040503050406030204" pitchFamily="18" charset="0"/>
                                </a:rPr>
                                <m:t>4</m:t>
                              </m:r>
                            </m:den>
                          </m:f>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25</m:t>
                              </m:r>
                            </m:e>
                            <m:sup>
                              <m:r>
                                <a:rPr lang="en-US" i="0">
                                  <a:latin typeface="Cambria Math" panose="02040503050406030204" pitchFamily="18" charset="0"/>
                                </a:rPr>
                                <m:t>2</m:t>
                              </m:r>
                            </m:sup>
                          </m:sSup>
                          <m:r>
                            <a:rPr lang="en-US" i="0">
                              <a:latin typeface="Cambria Math" panose="02040503050406030204" pitchFamily="18" charset="0"/>
                            </a:rPr>
                            <m:t>×</m:t>
                          </m:r>
                          <m:r>
                            <a:rPr lang="en-US" i="0">
                              <a:latin typeface="Cambria Math" panose="02040503050406030204" pitchFamily="18" charset="0"/>
                            </a:rPr>
                            <m:t>2</m:t>
                          </m:r>
                        </m:e>
                      </m:d>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1292391" y="1500300"/>
                <a:ext cx="3629904" cy="562975"/>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292391" y="2063275"/>
                <a:ext cx="246580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 =</m:t>
                      </m:r>
                      <m:r>
                        <a:rPr lang="en-US">
                          <a:latin typeface="Cambria Math" panose="02040503050406030204" pitchFamily="18" charset="0"/>
                        </a:rPr>
                        <m:t>2070</m:t>
                      </m:r>
                      <m:r>
                        <a:rPr lang="en-US" i="1">
                          <a:latin typeface="Cambria Math" panose="02040503050406030204" pitchFamily="18" charset="0"/>
                        </a:rPr>
                        <m:t>𝑘𝑁</m:t>
                      </m:r>
                      <m:r>
                        <a:rPr lang="en-US" i="0">
                          <a:latin typeface="Cambria Math" panose="02040503050406030204" pitchFamily="18" charset="0"/>
                        </a:rPr>
                        <m:t>&gt;</m:t>
                      </m:r>
                      <m:r>
                        <a:rPr lang="en-US" i="0">
                          <a:latin typeface="Cambria Math" panose="02040503050406030204" pitchFamily="18" charset="0"/>
                        </a:rPr>
                        <m:t>1300</m:t>
                      </m:r>
                      <m:r>
                        <a:rPr lang="en-US" i="1">
                          <a:latin typeface="Cambria Math" panose="02040503050406030204" pitchFamily="18" charset="0"/>
                        </a:rPr>
                        <m:t>𝑘𝑁</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292391" y="2063275"/>
                <a:ext cx="2465803" cy="369332"/>
              </a:xfrm>
              <a:prstGeom prst="rect">
                <a:avLst/>
              </a:prstGeom>
              <a:blipFill rotWithShape="0">
                <a:blip r:embed="rId5"/>
                <a:stretch>
                  <a:fillRect/>
                </a:stretch>
              </a:blipFill>
            </p:spPr>
            <p:txBody>
              <a:bodyPr/>
              <a:lstStyle/>
              <a:p>
                <a:r>
                  <a:rPr lang="en-US">
                    <a:noFill/>
                  </a:rPr>
                  <a:t> </a:t>
                </a:r>
              </a:p>
            </p:txBody>
          </p:sp>
        </mc:Fallback>
      </mc:AlternateContent>
      <p:sp>
        <p:nvSpPr>
          <p:cNvPr id="10" name="Rectangle 9"/>
          <p:cNvSpPr/>
          <p:nvPr/>
        </p:nvSpPr>
        <p:spPr>
          <a:xfrm>
            <a:off x="1292391" y="2584700"/>
            <a:ext cx="3076483"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tabLst>
                <a:tab pos="2204085" algn="l"/>
              </a:tabLs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for member yielding</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10"/>
              <p:cNvSpPr/>
              <p:nvPr/>
            </p:nvSpPr>
            <p:spPr>
              <a:xfrm>
                <a:off x="1292391" y="3064131"/>
                <a:ext cx="6096000" cy="1270861"/>
              </a:xfrm>
              <a:prstGeom prst="rect">
                <a:avLst/>
              </a:prstGeom>
            </p:spPr>
            <p:txBody>
              <a:bodyPr>
                <a:spAutoFit/>
              </a:bodyPr>
              <a:lstStyle/>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5423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1347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1292391" y="3064131"/>
                <a:ext cx="6096000" cy="1270861"/>
              </a:xfrm>
              <a:prstGeom prst="rect">
                <a:avLst/>
              </a:prstGeom>
              <a:blipFill rotWithShape="0">
                <a:blip r:embed="rId6"/>
                <a:stretch>
                  <a:fillRect l="-3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366596" y="4366453"/>
                <a:ext cx="5947590" cy="39158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plate it’s ok because it’s have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𝑝𝑙𝑎𝑡𝑒</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𝑠𝑒𝑐𝑡𝑖𝑜𝑛</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𝑚𝑒𝑚𝑏𝑒𝑟</m:t>
                        </m:r>
                      </m:sub>
                    </m:sSub>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1366596" y="4366453"/>
                <a:ext cx="5947590" cy="391582"/>
              </a:xfrm>
              <a:prstGeom prst="rect">
                <a:avLst/>
              </a:prstGeom>
              <a:blipFill rotWithShape="0">
                <a:blip r:embed="rId7"/>
                <a:stretch>
                  <a:fillRect l="-820" t="-7692" b="-16923"/>
                </a:stretch>
              </a:blipFill>
            </p:spPr>
            <p:txBody>
              <a:bodyPr/>
              <a:lstStyle/>
              <a:p>
                <a:r>
                  <a:rPr lang="en-US">
                    <a:noFill/>
                  </a:rPr>
                  <a:t> </a:t>
                </a:r>
              </a:p>
            </p:txBody>
          </p:sp>
        </mc:Fallback>
      </mc:AlternateContent>
      <p:sp>
        <p:nvSpPr>
          <p:cNvPr id="13" name="Rectangle 12"/>
          <p:cNvSpPr/>
          <p:nvPr/>
        </p:nvSpPr>
        <p:spPr>
          <a:xfrm>
            <a:off x="1292391" y="4866347"/>
            <a:ext cx="3070071"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for member bearing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4" name="Rectangle 13"/>
              <p:cNvSpPr/>
              <p:nvPr/>
            </p:nvSpPr>
            <p:spPr>
              <a:xfrm>
                <a:off x="1366596" y="5308690"/>
                <a:ext cx="6538151" cy="1318823"/>
              </a:xfrm>
              <a:prstGeom prst="rect">
                <a:avLst/>
              </a:prstGeom>
            </p:spPr>
            <p:txBody>
              <a:bodyPr wrap="square">
                <a:spAutoFit/>
              </a:bodyPr>
              <a:lstStyle/>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𝜙</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m:t>
                              </m:r>
                            </m:sub>
                          </m:sSub>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And for plate will be ok due to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1366596" y="5308690"/>
                <a:ext cx="6538151" cy="1318823"/>
              </a:xfrm>
              <a:prstGeom prst="rect">
                <a:avLst/>
              </a:prstGeom>
              <a:blipFill rotWithShape="0">
                <a:blip r:embed="rId8"/>
                <a:stretch>
                  <a:fillRect l="-746" b="-64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7992978" y="4866347"/>
                <a:ext cx="3870157" cy="1431161"/>
              </a:xfrm>
              <a:prstGeom prst="rect">
                <a:avLst/>
              </a:prstGeom>
            </p:spPr>
            <p:txBody>
              <a:bodyPr wrap="square">
                <a:spAutoFit/>
              </a:bodyPr>
              <a:lstStyle/>
              <a:p>
                <a:pPr marL="285750" indent="-285750" algn="just">
                  <a:spcAft>
                    <a:spcPts val="600"/>
                  </a:spcAft>
                  <a:buFont typeface="Wingdings" panose="05000000000000000000" pitchFamily="2" charset="2"/>
                  <a:buChar char="Ø"/>
                </a:pPr>
                <a:r>
                  <a:rPr lang="en-US" dirty="0" smtClean="0">
                    <a:solidFill>
                      <a:srgbClr val="000000"/>
                    </a:solidFill>
                    <a:latin typeface="Times New Roman" panose="02020603050405020304" pitchFamily="18" charset="0"/>
                    <a:ea typeface="Calibri" panose="020F0502020204030204" pitchFamily="34" charset="0"/>
                  </a:rPr>
                  <a:t>Check for member tearing</a:t>
                </a: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𝑐</m:t>
                              </m:r>
                            </m:sub>
                          </m:sSub>
                          <m:r>
                            <a:rPr lang="en-US" i="1">
                              <a:solidFill>
                                <a:srgbClr val="000000"/>
                              </a:solidFill>
                              <a:effectLst/>
                              <a:latin typeface="Cambria Math" panose="02040503050406030204" pitchFamily="18" charset="0"/>
                              <a:ea typeface="Calibri" panose="020F0502020204030204" pitchFamily="34" charset="0"/>
                            </a:rPr>
                            <m:t>𝑡</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b="0" i="1" smtClean="0">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smtClean="0">
                    <a:solidFill>
                      <a:srgbClr val="000000"/>
                    </a:solidFill>
                    <a:effectLst/>
                    <a:ea typeface="Calibri" panose="020F050202020403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142</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108</m:t>
                    </m:r>
                    <m:r>
                      <a:rPr lang="en-US" i="1">
                        <a:solidFill>
                          <a:srgbClr val="000000"/>
                        </a:solidFill>
                        <a:effectLst/>
                        <a:latin typeface="Cambria Math" panose="02040503050406030204" pitchFamily="18" charset="0"/>
                        <a:ea typeface="Calibri" panose="020F0502020204030204" pitchFamily="34" charset="0"/>
                      </a:rPr>
                      <m:t>𝑘𝑁</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15" name="Rectangle 14"/>
              <p:cNvSpPr>
                <a:spLocks noRot="1" noChangeAspect="1" noMove="1" noResize="1" noEditPoints="1" noAdjustHandles="1" noChangeArrowheads="1" noChangeShapeType="1" noTextEdit="1"/>
              </p:cNvSpPr>
              <p:nvPr/>
            </p:nvSpPr>
            <p:spPr>
              <a:xfrm>
                <a:off x="7992978" y="4866347"/>
                <a:ext cx="3870157" cy="1431161"/>
              </a:xfrm>
              <a:prstGeom prst="rect">
                <a:avLst/>
              </a:prstGeom>
              <a:blipFill rotWithShape="0">
                <a:blip r:embed="rId9"/>
                <a:stretch>
                  <a:fillRect l="-945" t="-2128"/>
                </a:stretch>
              </a:blipFill>
            </p:spPr>
            <p:txBody>
              <a:bodyPr/>
              <a:lstStyle/>
              <a:p>
                <a:r>
                  <a:rPr lang="en-US">
                    <a:noFill/>
                  </a:rPr>
                  <a:t> </a:t>
                </a:r>
              </a:p>
            </p:txBody>
          </p:sp>
        </mc:Fallback>
      </mc:AlternateContent>
    </p:spTree>
    <p:extLst>
      <p:ext uri="{BB962C8B-B14F-4D97-AF65-F5344CB8AC3E}">
        <p14:creationId xmlns:p14="http://schemas.microsoft.com/office/powerpoint/2010/main" val="280040958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6901279" y="558012"/>
            <a:ext cx="4937793" cy="3343443"/>
          </a:xfrm>
          <a:prstGeom prst="rect">
            <a:avLst/>
          </a:prstGeom>
        </p:spPr>
      </p:pic>
      <mc:AlternateContent xmlns:mc="http://schemas.openxmlformats.org/markup-compatibility/2006" xmlns:a14="http://schemas.microsoft.com/office/drawing/2010/main">
        <mc:Choice Requires="a14">
          <p:sp>
            <p:nvSpPr>
              <p:cNvPr id="4" name="Rectangle 3"/>
              <p:cNvSpPr/>
              <p:nvPr/>
            </p:nvSpPr>
            <p:spPr>
              <a:xfrm>
                <a:off x="980429" y="769257"/>
                <a:ext cx="6096000" cy="816121"/>
              </a:xfrm>
              <a:prstGeom prst="rect">
                <a:avLst/>
              </a:prstGeom>
            </p:spPr>
            <p:txBody>
              <a:bodyPr>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big bolts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rod)</a:t>
                </a:r>
                <a:endParaRPr lang="en-US"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dirty="0" smtClean="0">
                    <a:solidFill>
                      <a:srgbClr val="000000"/>
                    </a:solidFill>
                    <a:effectLst/>
                    <a:latin typeface="Times New Roman" panose="02020603050405020304" pitchFamily="18" charset="0"/>
                    <a:ea typeface="Calibri" panose="020F0502020204030204" pitchFamily="34" charset="0"/>
                  </a:rPr>
                  <a:t>      Group </a:t>
                </a:r>
                <a:r>
                  <a:rPr lang="en-US" dirty="0">
                    <a:solidFill>
                      <a:srgbClr val="000000"/>
                    </a:solidFill>
                    <a:effectLst/>
                    <a:latin typeface="Times New Roman" panose="02020603050405020304" pitchFamily="18" charset="0"/>
                    <a:ea typeface="Calibri" panose="020F0502020204030204" pitchFamily="34" charset="0"/>
                  </a:rPr>
                  <a:t>c (F 3043) are exulted </a:t>
                </a:r>
                <a14:m>
                  <m:oMath xmlns:m="http://schemas.openxmlformats.org/officeDocument/2006/math">
                    <m:sSub>
                      <m:sSubPr>
                        <m:ctrlPr>
                          <a:rPr lang="en-US" i="1">
                            <a:effectLst/>
                            <a:latin typeface="Cambria Math" panose="02040503050406030204" pitchFamily="18"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50</m:t>
                        </m:r>
                      </m:sub>
                    </m:sSub>
                  </m:oMath>
                </a14:m>
                <a:r>
                  <a:rPr lang="en-US" dirty="0">
                    <a:solidFill>
                      <a:srgbClr val="000000"/>
                    </a:solidFill>
                    <a:effectLst/>
                    <a:latin typeface="Times New Roman" panose="02020603050405020304" pitchFamily="18" charset="0"/>
                    <a:ea typeface="Calibri" panose="020F0502020204030204" pitchFamily="34" charset="0"/>
                  </a:rPr>
                  <a:t> </a:t>
                </a:r>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980429" y="769257"/>
                <a:ext cx="6096000" cy="816121"/>
              </a:xfrm>
              <a:prstGeom prst="rect">
                <a:avLst/>
              </a:prstGeom>
              <a:blipFill rotWithShape="0">
                <a:blip r:embed="rId3"/>
                <a:stretch>
                  <a:fillRect l="-700" t="-1493" b="-10448"/>
                </a:stretch>
              </a:blipFill>
            </p:spPr>
            <p:txBody>
              <a:bodyPr/>
              <a:lstStyle/>
              <a:p>
                <a:r>
                  <a:rPr lang="en-US">
                    <a:noFill/>
                  </a:rPr>
                  <a:t> </a:t>
                </a:r>
              </a:p>
            </p:txBody>
          </p:sp>
        </mc:Fallback>
      </mc:AlternateContent>
      <p:sp>
        <p:nvSpPr>
          <p:cNvPr id="5" name="Rectangle 4"/>
          <p:cNvSpPr/>
          <p:nvPr/>
        </p:nvSpPr>
        <p:spPr>
          <a:xfrm>
            <a:off x="1317430" y="1718766"/>
            <a:ext cx="3082895"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shear stress for (rod)</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Rectangle 5"/>
              <p:cNvSpPr/>
              <p:nvPr/>
            </p:nvSpPr>
            <p:spPr>
              <a:xfrm>
                <a:off x="1317430" y="2298124"/>
                <a:ext cx="6096000" cy="993862"/>
              </a:xfrm>
              <a:prstGeom prst="rect">
                <a:avLst/>
              </a:prstGeom>
            </p:spPr>
            <p:txBody>
              <a:bodyPr>
                <a:spAutoFit/>
              </a:bodyPr>
              <a:lstStyle/>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𝜙</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𝑅</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75</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779</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50</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2293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317430" y="2298124"/>
                <a:ext cx="6096000" cy="993862"/>
              </a:xfrm>
              <a:prstGeom prst="rect">
                <a:avLst/>
              </a:prstGeom>
              <a:blipFill rotWithShape="0">
                <a:blip r:embed="rId4"/>
                <a:stretch>
                  <a:fillRect l="-200"/>
                </a:stretch>
              </a:blipFill>
            </p:spPr>
            <p:txBody>
              <a:bodyPr/>
              <a:lstStyle/>
              <a:p>
                <a:r>
                  <a:rPr lang="en-US">
                    <a:noFill/>
                  </a:rPr>
                  <a:t> </a:t>
                </a:r>
              </a:p>
            </p:txBody>
          </p:sp>
        </mc:Fallback>
      </mc:AlternateContent>
      <p:sp>
        <p:nvSpPr>
          <p:cNvPr id="7" name="Rectangle 6"/>
          <p:cNvSpPr/>
          <p:nvPr/>
        </p:nvSpPr>
        <p:spPr>
          <a:xfrm>
            <a:off x="1317430" y="3291986"/>
            <a:ext cx="5205271"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rupture tensile to plats shown in figure 5.24</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Rectangle 7"/>
              <p:cNvSpPr/>
              <p:nvPr/>
            </p:nvSpPr>
            <p:spPr>
              <a:xfrm>
                <a:off x="1317430" y="3836256"/>
                <a:ext cx="6096000" cy="1189813"/>
              </a:xfrm>
              <a:prstGeom prst="rect">
                <a:avLst/>
              </a:prstGeom>
            </p:spPr>
            <p:txBody>
              <a:bodyPr>
                <a:spAutoFit/>
              </a:bodyPr>
              <a:lstStyle/>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𝜙</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𝑅</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75</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55</m:t>
                              </m:r>
                            </m:e>
                          </m:d>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3292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1300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1317430" y="3836256"/>
                <a:ext cx="6096000" cy="1189813"/>
              </a:xfrm>
              <a:prstGeom prst="rect">
                <a:avLst/>
              </a:prstGeom>
              <a:blipFill rotWithShape="0">
                <a:blip r:embed="rId5"/>
                <a:stretch>
                  <a:fillRect l="-200"/>
                </a:stretch>
              </a:blipFill>
            </p:spPr>
            <p:txBody>
              <a:bodyPr/>
              <a:lstStyle/>
              <a:p>
                <a:r>
                  <a:rPr lang="en-US">
                    <a:noFill/>
                  </a:rPr>
                  <a:t> </a:t>
                </a:r>
              </a:p>
            </p:txBody>
          </p:sp>
        </mc:Fallback>
      </mc:AlternateContent>
      <p:pic>
        <p:nvPicPr>
          <p:cNvPr id="9" name="Picture 8"/>
          <p:cNvPicPr/>
          <p:nvPr/>
        </p:nvPicPr>
        <p:blipFill>
          <a:blip r:embed="rId6">
            <a:extLst>
              <a:ext uri="{28A0092B-C50C-407E-A947-70E740481C1C}">
                <a14:useLocalDpi xmlns:a14="http://schemas.microsoft.com/office/drawing/2010/main" val="0"/>
              </a:ext>
            </a:extLst>
          </a:blip>
          <a:stretch>
            <a:fillRect/>
          </a:stretch>
        </p:blipFill>
        <p:spPr>
          <a:xfrm>
            <a:off x="8159547" y="3893315"/>
            <a:ext cx="2421255" cy="2444115"/>
          </a:xfrm>
          <a:prstGeom prst="rect">
            <a:avLst/>
          </a:prstGeom>
        </p:spPr>
      </p:pic>
      <p:sp>
        <p:nvSpPr>
          <p:cNvPr id="10" name="Rectangle 9"/>
          <p:cNvSpPr/>
          <p:nvPr/>
        </p:nvSpPr>
        <p:spPr>
          <a:xfrm>
            <a:off x="1317430" y="5026069"/>
            <a:ext cx="2710999"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tearing for plate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10"/>
              <p:cNvSpPr/>
              <p:nvPr/>
            </p:nvSpPr>
            <p:spPr>
              <a:xfrm>
                <a:off x="1317430" y="5557267"/>
                <a:ext cx="6096000" cy="1395767"/>
              </a:xfrm>
              <a:prstGeom prst="rect">
                <a:avLst/>
              </a:prstGeom>
            </p:spPr>
            <p:txBody>
              <a:bodyPr>
                <a:spAutoFit/>
              </a:bodyPr>
              <a:lstStyle/>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𝜙</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𝑅</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75</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110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448</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887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1300</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den>
                      </m:f>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650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1317430" y="5557267"/>
                <a:ext cx="6096000" cy="1395767"/>
              </a:xfrm>
              <a:prstGeom prst="rect">
                <a:avLst/>
              </a:prstGeom>
              <a:blipFill rotWithShape="0">
                <a:blip r:embed="rId7"/>
                <a:stretch>
                  <a:fillRect l="-2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4400325" y="6367751"/>
                <a:ext cx="481606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a:rPr lang="en-US" i="1">
                          <a:latin typeface="Cambria Math" panose="02040503050406030204" pitchFamily="18" charset="0"/>
                        </a:rPr>
                        <m:t>𝑠𝑜</m:t>
                      </m:r>
                      <m:r>
                        <a:rPr lang="en-US" i="0">
                          <a:latin typeface="Cambria Math" panose="02040503050406030204" pitchFamily="18" charset="0"/>
                        </a:rPr>
                        <m:t> </m:t>
                      </m:r>
                      <m:r>
                        <a:rPr lang="en-US" i="1">
                          <a:latin typeface="Cambria Math" panose="02040503050406030204" pitchFamily="18" charset="0"/>
                        </a:rPr>
                        <m:t>𝑢𝑠𝑒𝑑</m:t>
                      </m:r>
                      <m:r>
                        <a:rPr lang="en-US" i="0">
                          <a:latin typeface="Cambria Math" panose="02040503050406030204" pitchFamily="18" charset="0"/>
                        </a:rPr>
                        <m:t> </m:t>
                      </m:r>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𝑒</m:t>
                      </m:r>
                      <m:r>
                        <a:rPr lang="en-US" i="0">
                          <a:latin typeface="Cambria Math" panose="02040503050406030204" pitchFamily="18" charset="0"/>
                        </a:rPr>
                        <m:t> </m:t>
                      </m:r>
                      <m:r>
                        <a:rPr lang="en-US" i="1">
                          <a:latin typeface="Cambria Math" panose="02040503050406030204" pitchFamily="18" charset="0"/>
                        </a:rPr>
                        <m:t>𝑠𝑎𝑚𝑒</m:t>
                      </m:r>
                      <m:r>
                        <a:rPr lang="en-US" i="0">
                          <a:latin typeface="Cambria Math" panose="02040503050406030204" pitchFamily="18" charset="0"/>
                        </a:rPr>
                        <m:t> </m:t>
                      </m:r>
                      <m:r>
                        <a:rPr lang="en-US" i="1">
                          <a:latin typeface="Cambria Math" panose="02040503050406030204" pitchFamily="18" charset="0"/>
                        </a:rPr>
                        <m:t>𝑡</m:t>
                      </m:r>
                      <m:r>
                        <a:rPr lang="en-US" i="0">
                          <a:latin typeface="Cambria Math" panose="02040503050406030204" pitchFamily="18" charset="0"/>
                        </a:rPr>
                        <m:t> </m:t>
                      </m:r>
                      <m:r>
                        <m:rPr>
                          <m:lit/>
                        </m:rPr>
                        <a:rPr lang="en-US" i="0">
                          <a:latin typeface="Cambria Math" panose="02040503050406030204" pitchFamily="18" charset="0"/>
                        </a:rPr>
                        <m:t>&amp;</m:t>
                      </m:r>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𝑐</m:t>
                          </m:r>
                        </m:sub>
                      </m:sSub>
                      <m:r>
                        <a:rPr lang="en-US" i="0">
                          <a:latin typeface="Cambria Math" panose="02040503050406030204" pitchFamily="18" charset="0"/>
                        </a:rPr>
                        <m:t> </m:t>
                      </m:r>
                      <m:r>
                        <a:rPr lang="en-US" i="1">
                          <a:latin typeface="Cambria Math" panose="02040503050406030204" pitchFamily="18" charset="0"/>
                        </a:rPr>
                        <m:t>𝑓𝑜𝑟</m:t>
                      </m:r>
                      <m:r>
                        <a:rPr lang="en-US" i="0">
                          <a:latin typeface="Cambria Math" panose="02040503050406030204" pitchFamily="18" charset="0"/>
                        </a:rPr>
                        <m:t> </m:t>
                      </m:r>
                      <m:r>
                        <a:rPr lang="en-US" i="1">
                          <a:latin typeface="Cambria Math" panose="02040503050406030204" pitchFamily="18" charset="0"/>
                        </a:rPr>
                        <m:t>𝑝𝑙𝑎𝑡𝑒𝑠</m:t>
                      </m:r>
                      <m:r>
                        <a:rPr lang="en-US" i="0">
                          <a:latin typeface="Cambria Math" panose="02040503050406030204" pitchFamily="18" charset="0"/>
                        </a:rPr>
                        <m:t> </m:t>
                      </m:r>
                      <m:r>
                        <a:rPr lang="en-US" i="1">
                          <a:latin typeface="Cambria Math" panose="02040503050406030204" pitchFamily="18" charset="0"/>
                        </a:rPr>
                        <m:t>𝑜𝑛</m:t>
                      </m:r>
                      <m:r>
                        <a:rPr lang="en-US" i="0">
                          <a:latin typeface="Cambria Math" panose="02040503050406030204" pitchFamily="18" charset="0"/>
                        </a:rPr>
                        <m:t> </m:t>
                      </m:r>
                      <m:r>
                        <a:rPr lang="en-US" i="1">
                          <a:latin typeface="Cambria Math" panose="02040503050406030204" pitchFamily="18" charset="0"/>
                        </a:rPr>
                        <m:t>𝑠𝑙𝑎𝑝</m:t>
                      </m:r>
                    </m:oMath>
                  </m:oMathPara>
                </a14:m>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4400325" y="6367751"/>
                <a:ext cx="4816062" cy="369332"/>
              </a:xfrm>
              <a:prstGeom prst="rect">
                <a:avLst/>
              </a:prstGeom>
              <a:blipFill rotWithShape="0">
                <a:blip r:embed="rId8"/>
                <a:stretch>
                  <a:fillRect b="-13333"/>
                </a:stretch>
              </a:blipFill>
            </p:spPr>
            <p:txBody>
              <a:bodyPr/>
              <a:lstStyle/>
              <a:p>
                <a:r>
                  <a:rPr lang="en-US">
                    <a:noFill/>
                  </a:rPr>
                  <a:t> </a:t>
                </a:r>
              </a:p>
            </p:txBody>
          </p:sp>
        </mc:Fallback>
      </mc:AlternateContent>
    </p:spTree>
    <p:extLst>
      <p:ext uri="{BB962C8B-B14F-4D97-AF65-F5344CB8AC3E}">
        <p14:creationId xmlns:p14="http://schemas.microsoft.com/office/powerpoint/2010/main" val="1305514134"/>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43006" y="1570124"/>
            <a:ext cx="2141099"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Weld connection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1832975" y="2153313"/>
                <a:ext cx="6096000" cy="1749710"/>
              </a:xfrm>
              <a:prstGeom prst="rect">
                <a:avLst/>
              </a:prstGeom>
            </p:spPr>
            <p:txBody>
              <a:bodyPr>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Length of weld = 300 mm   \    a = 10 mm</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80</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𝐴</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m:t>
                          </m:r>
                        </m:e>
                      </m:d>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300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707</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1068</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1300</m:t>
                          </m:r>
                        </m:num>
                        <m:den>
                          <m:r>
                            <a:rPr lang="en-US" i="1">
                              <a:solidFill>
                                <a:srgbClr val="000000"/>
                              </a:solidFill>
                              <a:effectLst/>
                              <a:latin typeface="Cambria Math" panose="02040503050406030204" pitchFamily="18" charset="0"/>
                              <a:ea typeface="Calibri" panose="020F0502020204030204" pitchFamily="34" charset="0"/>
                            </a:rPr>
                            <m:t>2</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650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832975" y="2153313"/>
                <a:ext cx="6096000" cy="1749710"/>
              </a:xfrm>
              <a:prstGeom prst="rect">
                <a:avLst/>
              </a:prstGeom>
              <a:blipFill rotWithShape="0">
                <a:blip r:embed="rId2"/>
                <a:stretch>
                  <a:fillRect l="-900" t="-1742"/>
                </a:stretch>
              </a:blipFill>
            </p:spPr>
            <p:txBody>
              <a:bodyPr/>
              <a:lstStyle/>
              <a:p>
                <a:r>
                  <a:rPr lang="en-US">
                    <a:noFill/>
                  </a:rPr>
                  <a:t> </a:t>
                </a:r>
              </a:p>
            </p:txBody>
          </p:sp>
        </mc:Fallback>
      </mc:AlternateContent>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7047199" y="1981006"/>
            <a:ext cx="4451694" cy="2896369"/>
          </a:xfrm>
          <a:prstGeom prst="rect">
            <a:avLst/>
          </a:prstGeom>
          <a:ln w="38100" cap="sq">
            <a:noFill/>
            <a:prstDash val="solid"/>
            <a:miter lim="800000"/>
          </a:ln>
          <a:effectLst/>
        </p:spPr>
      </p:pic>
      <p:sp>
        <p:nvSpPr>
          <p:cNvPr id="9" name="Rectangle 8"/>
          <p:cNvSpPr/>
          <p:nvPr/>
        </p:nvSpPr>
        <p:spPr>
          <a:xfrm>
            <a:off x="1832975" y="3979317"/>
            <a:ext cx="1075936"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Bolts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0" name="Rectangle 9"/>
              <p:cNvSpPr/>
              <p:nvPr/>
            </p:nvSpPr>
            <p:spPr>
              <a:xfrm>
                <a:off x="1832975" y="4466493"/>
                <a:ext cx="5978816" cy="369332"/>
              </a:xfrm>
              <a:prstGeom prst="rect">
                <a:avLst/>
              </a:prstGeom>
            </p:spPr>
            <p:txBody>
              <a:bodyPr wrap="none">
                <a:spAutoFit/>
              </a:bodyPr>
              <a:lstStyle/>
              <a:p>
                <a:pPr algn="just">
                  <a:spcAft>
                    <a:spcPts val="600"/>
                  </a:spcAft>
                  <a:tabLst>
                    <a:tab pos="2204085" algn="l"/>
                  </a:tabLs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Use 4 bolt at each plate \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Group B (A 490) not exulted</a:t>
                </a: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1832975" y="4466493"/>
                <a:ext cx="5978816" cy="369332"/>
              </a:xfrm>
              <a:prstGeom prst="rect">
                <a:avLst/>
              </a:prstGeom>
              <a:blipFill rotWithShape="0">
                <a:blip r:embed="rId4"/>
                <a:stretch>
                  <a:fillRect l="-918" t="-10000" r="-102" b="-26667"/>
                </a:stretch>
              </a:blipFill>
            </p:spPr>
            <p:txBody>
              <a:bodyPr/>
              <a:lstStyle/>
              <a:p>
                <a:r>
                  <a:rPr lang="en-US">
                    <a:noFill/>
                  </a:rPr>
                  <a:t> </a:t>
                </a:r>
              </a:p>
            </p:txBody>
          </p:sp>
        </mc:Fallback>
      </mc:AlternateContent>
    </p:spTree>
    <p:extLst>
      <p:ext uri="{BB962C8B-B14F-4D97-AF65-F5344CB8AC3E}">
        <p14:creationId xmlns:p14="http://schemas.microsoft.com/office/powerpoint/2010/main" val="94986556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1990" y="956348"/>
            <a:ext cx="1723549"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shear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1751990" y="1530067"/>
                <a:ext cx="8801621" cy="3795013"/>
              </a:xfrm>
              <a:prstGeom prst="rect">
                <a:avLst/>
              </a:prstGeom>
            </p:spPr>
            <p:txBody>
              <a:bodyPr wrap="square">
                <a:spAutoFit/>
              </a:bodyPr>
              <a:lstStyle/>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𝑢𝑣</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469</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994</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540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Check normal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𝑛𝑡</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𝑛</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𝑏</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𝑢𝑡</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𝜋</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30</m:t>
                              </m:r>
                            </m:e>
                            <m:sup>
                              <m:r>
                                <a:rPr lang="en-US" i="1">
                                  <a:solidFill>
                                    <a:srgbClr val="000000"/>
                                  </a:solidFill>
                                  <a:effectLst/>
                                  <a:latin typeface="Cambria Math" panose="02040503050406030204" pitchFamily="18" charset="0"/>
                                  <a:ea typeface="Calibri" panose="020F0502020204030204" pitchFamily="34" charset="0"/>
                                </a:rPr>
                                <m:t>2</m:t>
                              </m:r>
                            </m:sup>
                          </m:sSup>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780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1653</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360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Combined shear &amp; tension</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ctr">
                  <a:spcAft>
                    <a:spcPts val="600"/>
                  </a:spcAft>
                </a:pPr>
                <a14:m>
                  <m:oMathPara xmlns:m="http://schemas.openxmlformats.org/officeDocument/2006/math">
                    <m:oMathParaPr>
                      <m:jc m:val="left"/>
                    </m:oMathParaPr>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𝑛𝑡</m:t>
                              </m:r>
                            </m:sub>
                          </m:sSub>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𝑣</m:t>
                              </m:r>
                            </m:sub>
                          </m:sSub>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𝜙</m:t>
                          </m:r>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𝑛𝑣</m:t>
                              </m:r>
                            </m:sub>
                          </m:sSub>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360</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1653</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540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994</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76</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𝑜𝑘</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751990" y="1530067"/>
                <a:ext cx="8801621" cy="3795013"/>
              </a:xfrm>
              <a:prstGeom prst="rect">
                <a:avLst/>
              </a:prstGeom>
              <a:blipFill rotWithShape="0">
                <a:blip r:embed="rId2"/>
                <a:stretch>
                  <a:fillRect l="-4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1751989" y="5325080"/>
                <a:ext cx="8669665"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Used thickness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𝑡</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dirty="0">
                    <a:solidFill>
                      <a:srgbClr val="000000"/>
                    </a:solidFill>
                    <a:latin typeface="Times New Roman" panose="02020603050405020304" pitchFamily="18" charset="0"/>
                    <a:ea typeface="Calibri" panose="020F0502020204030204" pitchFamily="34" charset="0"/>
                  </a:rPr>
                  <a:t> for base plate, it’s enough because the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26</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oMath>
                </a14:m>
                <a:r>
                  <a:rPr lang="en-US" dirty="0">
                    <a:solidFill>
                      <a:srgbClr val="000000"/>
                    </a:solidFill>
                    <a:latin typeface="Times New Roman" panose="02020603050405020304" pitchFamily="18" charset="0"/>
                    <a:ea typeface="Calibri" panose="020F0502020204030204" pitchFamily="34" charset="0"/>
                  </a:rPr>
                  <a:t> very </a:t>
                </a:r>
                <a:r>
                  <a:rPr lang="en-US" dirty="0" smtClean="0">
                    <a:solidFill>
                      <a:srgbClr val="000000"/>
                    </a:solidFill>
                    <a:latin typeface="Times New Roman" panose="02020603050405020304" pitchFamily="18" charset="0"/>
                    <a:ea typeface="Calibri" panose="020F0502020204030204" pitchFamily="34" charset="0"/>
                  </a:rPr>
                  <a:t>small.</a:t>
                </a:r>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751989" y="5325080"/>
                <a:ext cx="8669665" cy="369332"/>
              </a:xfrm>
              <a:prstGeom prst="rect">
                <a:avLst/>
              </a:prstGeom>
              <a:blipFill rotWithShape="0">
                <a:blip r:embed="rId3"/>
                <a:stretch>
                  <a:fillRect l="-562" t="-10000" b="-26667"/>
                </a:stretch>
              </a:blipFill>
            </p:spPr>
            <p:txBody>
              <a:bodyPr/>
              <a:lstStyle/>
              <a:p>
                <a:r>
                  <a:rPr lang="en-US">
                    <a:noFill/>
                  </a:rPr>
                  <a:t> </a:t>
                </a:r>
              </a:p>
            </p:txBody>
          </p:sp>
        </mc:Fallback>
      </mc:AlternateContent>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7842785" y="1530067"/>
            <a:ext cx="3681160" cy="2187789"/>
          </a:xfrm>
          <a:prstGeom prst="rect">
            <a:avLst/>
          </a:prstGeom>
          <a:ln w="38100" cap="sq">
            <a:noFill/>
            <a:prstDash val="solid"/>
            <a:miter lim="800000"/>
          </a:ln>
          <a:effectLst/>
        </p:spPr>
      </p:pic>
    </p:spTree>
    <p:extLst>
      <p:ext uri="{BB962C8B-B14F-4D97-AF65-F5344CB8AC3E}">
        <p14:creationId xmlns:p14="http://schemas.microsoft.com/office/powerpoint/2010/main" val="319084226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0601" y="750976"/>
            <a:ext cx="7367530" cy="461665"/>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7- </a:t>
            </a:r>
            <a:r>
              <a:rPr lang="en-US" sz="2400" b="1" dirty="0">
                <a:solidFill>
                  <a:srgbClr val="FF0000"/>
                </a:solidFill>
              </a:rPr>
              <a:t>Connection between XY bracing with bottom </a:t>
            </a:r>
            <a:r>
              <a:rPr lang="en-US" sz="2400" b="1" dirty="0" smtClean="0">
                <a:solidFill>
                  <a:srgbClr val="FF0000"/>
                </a:solidFill>
              </a:rPr>
              <a:t>member</a:t>
            </a:r>
            <a:endParaRPr lang="en-US" sz="2400" b="1" dirty="0">
              <a:solidFill>
                <a:srgbClr val="FF0000"/>
              </a:solidFill>
            </a:endParaRPr>
          </a:p>
        </p:txBody>
      </p:sp>
      <p:sp>
        <p:nvSpPr>
          <p:cNvPr id="3" name="Rectangle 2"/>
          <p:cNvSpPr/>
          <p:nvPr/>
        </p:nvSpPr>
        <p:spPr>
          <a:xfrm>
            <a:off x="779257" y="1575232"/>
            <a:ext cx="3237874" cy="425501"/>
          </a:xfrm>
          <a:prstGeom prst="rect">
            <a:avLst/>
          </a:prstGeom>
        </p:spPr>
        <p:txBody>
          <a:bodyPr wrap="none">
            <a:spAutoFit/>
          </a:bodyPr>
          <a:lstStyle/>
          <a:p>
            <a:pPr lvl="0" algn="just">
              <a:lnSpc>
                <a:spcPct val="115000"/>
              </a:lnSpc>
              <a:spcAft>
                <a:spcPts val="1000"/>
              </a:spcAft>
            </a:pPr>
            <a:r>
              <a:rPr lang="en-US" sz="2000" dirty="0" smtClean="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A. Three </a:t>
            </a:r>
            <a:r>
              <a:rPr lang="en-US" sz="2000" dirty="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bracing with bottom</a:t>
            </a:r>
            <a:endParaRPr lang="en-US" sz="20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552648" y="2000733"/>
            <a:ext cx="5202205" cy="3440625"/>
          </a:xfrm>
          <a:prstGeom prst="rect">
            <a:avLst/>
          </a:prstGeom>
          <a:ln w="38100" cap="sq">
            <a:noFill/>
            <a:prstDash val="solid"/>
            <a:miter lim="800000"/>
          </a:ln>
          <a:effectLst/>
        </p:spPr>
      </p:pic>
      <mc:AlternateContent xmlns:mc="http://schemas.openxmlformats.org/markup-compatibility/2006" xmlns:a14="http://schemas.microsoft.com/office/drawing/2010/main">
        <mc:Choice Requires="a14">
          <p:sp>
            <p:nvSpPr>
              <p:cNvPr id="5" name="Rectangle 4"/>
              <p:cNvSpPr/>
              <p:nvPr/>
            </p:nvSpPr>
            <p:spPr>
              <a:xfrm>
                <a:off x="1048477" y="2264250"/>
                <a:ext cx="8239902" cy="3956404"/>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Check weld design </a:t>
                </a:r>
              </a:p>
              <a:p>
                <a:pPr marL="38100" marR="0" algn="just">
                  <a:spcBef>
                    <a:spcPts val="0"/>
                  </a:spcBef>
                  <a:spcAft>
                    <a:spcPts val="600"/>
                  </a:spcAft>
                </a:pPr>
                <a:r>
                  <a:rPr lang="en-US" dirty="0">
                    <a:solidFill>
                      <a:srgbClr val="000000"/>
                    </a:solidFill>
                    <a:effectLst/>
                    <a:latin typeface="Times New Roman" panose="02020603050405020304" pitchFamily="18" charset="0"/>
                    <a:ea typeface="Calibri" panose="020F0502020204030204" pitchFamily="34" charset="0"/>
                  </a:rPr>
                  <a:t>Assume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𝑎</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𝑚𝑚</m:t>
                    </m:r>
                  </m:oMath>
                </a14:m>
                <a:r>
                  <a:rPr lang="en-US" dirty="0">
                    <a:solidFill>
                      <a:srgbClr val="000000"/>
                    </a:solidFill>
                    <a:effectLst/>
                    <a:latin typeface="Times New Roman" panose="02020603050405020304" pitchFamily="18" charset="0"/>
                    <a:ea typeface="Calibri" panose="020F0502020204030204" pitchFamily="34" charset="0"/>
                  </a:rPr>
                  <a:t>        /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𝑒𝑓𝑓𝑒𝑐𝑡𝑖𝑣𝑒</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𝑜𝑓</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𝑤𝑒𝑙𝑑</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300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𝑚𝑚</m:t>
                    </m:r>
                  </m:oMath>
                </a14:m>
                <a:r>
                  <a:rPr lang="en-US" dirty="0">
                    <a:solidFill>
                      <a:srgbClr val="000000"/>
                    </a:solidFill>
                    <a:effectLst/>
                    <a:latin typeface="Times New Roman" panose="02020603050405020304" pitchFamily="18" charset="0"/>
                    <a:ea typeface="Calibri" panose="020F0502020204030204" pitchFamily="34" charset="0"/>
                  </a:rPr>
                  <a:t>     </a:t>
                </a:r>
                <a:r>
                  <a:rPr lang="en-US" dirty="0" smtClean="0">
                    <a:solidFill>
                      <a:srgbClr val="000000"/>
                    </a:solidFill>
                    <a:effectLst/>
                    <a:latin typeface="Times New Roman" panose="02020603050405020304" pitchFamily="18" charset="0"/>
                    <a:ea typeface="Calibri" panose="020F0502020204030204" pitchFamily="34" charset="0"/>
                  </a:rPr>
                  <a:t> </a:t>
                </a:r>
                <a:endParaRPr lang="en-US" dirty="0">
                  <a:solidFill>
                    <a:srgbClr val="000000"/>
                  </a:solidFill>
                  <a:effectLst/>
                  <a:latin typeface="Times New Roman" panose="02020603050405020304" pitchFamily="18" charset="0"/>
                  <a:ea typeface="Calibri" panose="020F0502020204030204" pitchFamily="34" charset="0"/>
                </a:endParaRPr>
              </a:p>
              <a:p>
                <a:pPr marL="38100" marR="0" algn="just">
                  <a:spcBef>
                    <a:spcPts val="0"/>
                  </a:spcBef>
                  <a:spcAft>
                    <a:spcPts val="600"/>
                  </a:spcAft>
                </a:pPr>
                <a:r>
                  <a:rPr lang="en-US" dirty="0">
                    <a:solidFill>
                      <a:srgbClr val="000000"/>
                    </a:solidFill>
                    <a:effectLst/>
                    <a:latin typeface="Times New Roman" panose="02020603050405020304" pitchFamily="18" charset="0"/>
                    <a:ea typeface="Calibri" panose="020F0502020204030204" pitchFamily="34" charset="0"/>
                  </a:rPr>
                  <a:t> Plate thickness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𝑚𝑚</m:t>
                    </m:r>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80</m:t>
                        </m:r>
                      </m:sub>
                    </m:sSub>
                    <m:r>
                      <a:rPr lang="en-US" i="1">
                        <a:solidFill>
                          <a:srgbClr val="000000"/>
                        </a:solidFill>
                        <a:effectLst/>
                        <a:latin typeface="Cambria Math" panose="02040503050406030204" pitchFamily="18" charset="0"/>
                        <a:ea typeface="Calibri" panose="020F0502020204030204" pitchFamily="34" charset="0"/>
                      </a:rPr>
                      <m:t>𝐾𝑠𝑖</m:t>
                    </m:r>
                  </m:oMath>
                </a14:m>
                <a:r>
                  <a:rPr lang="en-US" dirty="0">
                    <a:solidFill>
                      <a:srgbClr val="000000"/>
                    </a:solidFill>
                    <a:effectLst/>
                    <a:latin typeface="Times New Roman" panose="02020603050405020304" pitchFamily="18" charset="0"/>
                    <a:ea typeface="Calibri" panose="020F0502020204030204" pitchFamily="34" charset="0"/>
                  </a:rPr>
                  <a:t>  /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𝑒</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40</m:t>
                    </m:r>
                    <m:r>
                      <a:rPr lang="en-US" i="1">
                        <a:solidFill>
                          <a:srgbClr val="000000"/>
                        </a:solidFill>
                        <a:effectLst/>
                        <a:latin typeface="Cambria Math" panose="02040503050406030204" pitchFamily="18" charset="0"/>
                        <a:ea typeface="Calibri" panose="020F0502020204030204" pitchFamily="34" charset="0"/>
                      </a:rPr>
                      <m:t>𝑚𝑚</m:t>
                    </m:r>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Maximum result load in tension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82</m:t>
                    </m:r>
                    <m:r>
                      <a:rPr lang="en-US" i="1">
                        <a:solidFill>
                          <a:srgbClr val="000000"/>
                        </a:solidFill>
                        <a:effectLst/>
                        <a:latin typeface="Cambria Math" panose="02040503050406030204" pitchFamily="18" charset="0"/>
                        <a:ea typeface="Calibri" panose="020F0502020204030204" pitchFamily="34" charset="0"/>
                      </a:rPr>
                      <m:t> </m:t>
                    </m:r>
                  </m:oMath>
                </a14:m>
                <a:r>
                  <a:rPr lang="en-US" dirty="0" err="1">
                    <a:solidFill>
                      <a:srgbClr val="000000"/>
                    </a:solidFill>
                    <a:effectLst/>
                    <a:latin typeface="Times New Roman" panose="02020603050405020304" pitchFamily="18" charset="0"/>
                    <a:ea typeface="Calibri" panose="020F0502020204030204" pitchFamily="34" charset="0"/>
                  </a:rPr>
                  <a:t>kN</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m:t>
                          </m:r>
                        </m:e>
                      </m:d>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07</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07</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300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m:t>
                          </m:r>
                        </m:e>
                      </m:d>
                    </m:oMath>
                  </m:oMathPara>
                </a14:m>
                <a:endParaRPr lang="en-US" i="1" dirty="0" smtClean="0">
                  <a:solidFill>
                    <a:srgbClr val="000000"/>
                  </a:solidFill>
                  <a:effectLst/>
                  <a:latin typeface="Cambria Math" panose="020405030504060302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320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82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 </a:t>
                </a: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Check for bolts </a:t>
                </a: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    Use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𝑛</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oMath>
                </a14:m>
                <a:r>
                  <a:rPr lang="en-US" dirty="0">
                    <a:solidFill>
                      <a:srgbClr val="000000"/>
                    </a:solidFill>
                    <a:effectLst/>
                    <a:latin typeface="Times New Roman" panose="02020603050405020304" pitchFamily="18" charset="0"/>
                    <a:ea typeface="Calibri" panose="020F0502020204030204" pitchFamily="34" charset="0"/>
                  </a:rPr>
                  <a:t>  /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𝑀</m:t>
                        </m:r>
                      </m:e>
                      <m:sub>
                        <m:r>
                          <a:rPr lang="en-US" i="1">
                            <a:solidFill>
                              <a:srgbClr val="000000"/>
                            </a:solidFill>
                            <a:effectLst/>
                            <a:latin typeface="Cambria Math" panose="02040503050406030204" pitchFamily="18" charset="0"/>
                            <a:ea typeface="Calibri" panose="020F0502020204030204" pitchFamily="34" charset="0"/>
                          </a:rPr>
                          <m:t>20</m:t>
                        </m:r>
                      </m:sub>
                    </m:sSub>
                  </m:oMath>
                </a14:m>
                <a:r>
                  <a:rPr lang="en-US" dirty="0">
                    <a:solidFill>
                      <a:srgbClr val="000000"/>
                    </a:solidFill>
                    <a:effectLst/>
                    <a:latin typeface="Times New Roman" panose="02020603050405020304" pitchFamily="18" charset="0"/>
                    <a:ea typeface="Calibri" panose="020F0502020204030204" pitchFamily="34" charset="0"/>
                  </a:rPr>
                  <a:t>  / group A (325) bolts</a:t>
                </a:r>
              </a:p>
              <a:p>
                <a:pPr/>
                <a14:m>
                  <m:oMathPara xmlns:m="http://schemas.openxmlformats.org/officeDocument/2006/math">
                    <m:oMathParaPr>
                      <m:jc m:val="left"/>
                    </m:oMathParaPr>
                    <m:oMath xmlns:m="http://schemas.openxmlformats.org/officeDocument/2006/math">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372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effectLst/>
                                  <a:latin typeface="Cambria Math" panose="020405030504060302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20</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048477" y="2264250"/>
                <a:ext cx="8239902" cy="3956404"/>
              </a:xfrm>
              <a:prstGeom prst="rect">
                <a:avLst/>
              </a:prstGeom>
              <a:blipFill rotWithShape="0">
                <a:blip r:embed="rId3"/>
                <a:stretch>
                  <a:fillRect l="-666" t="-154"/>
                </a:stretch>
              </a:blipFill>
            </p:spPr>
            <p:txBody>
              <a:bodyPr/>
              <a:lstStyle/>
              <a:p>
                <a:r>
                  <a:rPr lang="en-US">
                    <a:noFill/>
                  </a:rPr>
                  <a:t> </a:t>
                </a:r>
              </a:p>
            </p:txBody>
          </p:sp>
        </mc:Fallback>
      </mc:AlternateContent>
    </p:spTree>
    <p:extLst>
      <p:ext uri="{BB962C8B-B14F-4D97-AF65-F5344CB8AC3E}">
        <p14:creationId xmlns:p14="http://schemas.microsoft.com/office/powerpoint/2010/main" val="134672776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351548" y="930509"/>
                <a:ext cx="9144000" cy="4691669"/>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Check for plate</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𝑡</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𝑦</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 </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350</m:t>
                          </m:r>
                        </m:e>
                      </m:d>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450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1417</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82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𝑓</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𝑛𝑡</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𝑓</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𝑢</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𝑛</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448</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450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25</m:t>
                          </m:r>
                        </m:e>
                      </m:d>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1260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220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Check bearing </a:t>
                </a: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𝑃</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𝑡</m:t>
                          </m:r>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𝑑</m:t>
                              </m:r>
                            </m:e>
                            <m:sub>
                              <m:r>
                                <a:rPr lang="en-US" i="1">
                                  <a:solidFill>
                                    <a:srgbClr val="000000"/>
                                  </a:solidFill>
                                  <a:effectLst/>
                                  <a:latin typeface="Cambria Math" panose="02040503050406030204" pitchFamily="18" charset="0"/>
                                  <a:ea typeface="Calibri" panose="020F0502020204030204" pitchFamily="34" charset="0"/>
                                </a:rPr>
                                <m:t>𝑠</m:t>
                              </m:r>
                            </m:sub>
                          </m:sSub>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161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80</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Check tearing </a:t>
                </a: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𝑡</m:t>
                          </m:r>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𝑐</m:t>
                              </m:r>
                            </m:sub>
                          </m:sSub>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r>
                            <a:rPr lang="en-US" i="1">
                              <a:solidFill>
                                <a:srgbClr val="000000"/>
                              </a:solidFill>
                              <a:effectLst/>
                              <a:latin typeface="Cambria Math" panose="02040503050406030204" pitchFamily="18" charset="0"/>
                              <a:ea typeface="Calibri" panose="020F0502020204030204" pitchFamily="34" charset="0"/>
                            </a:rPr>
                            <m:t> </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161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80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Check for member tension </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𝑡</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𝑠𝑒𝑐𝑡𝑖𝑜𝑛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h</m:t>
                              </m:r>
                              <m:r>
                                <a:rPr lang="en-US" i="1">
                                  <a:solidFill>
                                    <a:srgbClr val="000000"/>
                                  </a:solidFill>
                                  <a:effectLst/>
                                  <a:latin typeface="Cambria Math" panose="02040503050406030204" pitchFamily="18" charset="0"/>
                                  <a:ea typeface="Calibri" panose="020F0502020204030204" pitchFamily="34" charset="0"/>
                                </a:rPr>
                                <m:t>𝑜𝑙𝑒𝑠</m:t>
                              </m:r>
                            </m:sub>
                          </m:sSub>
                        </m:e>
                      </m:d>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effectLst/>
                              <a:latin typeface="Cambria Math" panose="020405030504060302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effectLst/>
                                  <a:latin typeface="Cambria Math" panose="020405030504060302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490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m:t>
                              </m:r>
                            </m:e>
                          </m:d>
                        </m:e>
                      </m:d>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448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678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351548" y="930509"/>
                <a:ext cx="9144000" cy="4691669"/>
              </a:xfrm>
              <a:prstGeom prst="rect">
                <a:avLst/>
              </a:prstGeom>
              <a:blipFill rotWithShape="0">
                <a:blip r:embed="rId2"/>
                <a:stretch>
                  <a:fillRect l="-467" t="-260"/>
                </a:stretch>
              </a:blipFill>
            </p:spPr>
            <p:txBody>
              <a:bodyPr/>
              <a:lstStyle/>
              <a:p>
                <a:r>
                  <a:rPr lang="en-US">
                    <a:noFill/>
                  </a:rPr>
                  <a:t> </a:t>
                </a:r>
              </a:p>
            </p:txBody>
          </p:sp>
        </mc:Fallback>
      </mc:AlternateContent>
    </p:spTree>
    <p:extLst>
      <p:ext uri="{BB962C8B-B14F-4D97-AF65-F5344CB8AC3E}">
        <p14:creationId xmlns:p14="http://schemas.microsoft.com/office/powerpoint/2010/main" val="371708571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9268" y="1298506"/>
            <a:ext cx="3651128" cy="492122"/>
          </a:xfrm>
          <a:prstGeom prst="rect">
            <a:avLst/>
          </a:prstGeom>
        </p:spPr>
        <p:txBody>
          <a:bodyPr wrap="none">
            <a:spAutoFit/>
          </a:bodyPr>
          <a:lstStyle/>
          <a:p>
            <a:pPr lvl="0" algn="just">
              <a:lnSpc>
                <a:spcPct val="115000"/>
              </a:lnSpc>
              <a:spcAft>
                <a:spcPts val="1000"/>
              </a:spcAft>
            </a:pPr>
            <a:r>
              <a:rPr lang="en-US" sz="2400" dirty="0" smtClean="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B. one </a:t>
            </a:r>
            <a:r>
              <a:rPr lang="en-US" sz="2400" dirty="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bracing with bottom </a:t>
            </a:r>
            <a:endParaRPr lang="en-US" sz="24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7762942" y="1942026"/>
            <a:ext cx="4015974" cy="3193833"/>
          </a:xfrm>
          <a:prstGeom prst="rect">
            <a:avLst/>
          </a:prstGeom>
          <a:ln w="38100" cap="sq">
            <a:noFill/>
            <a:prstDash val="solid"/>
            <a:miter lim="800000"/>
          </a:ln>
          <a:effectLst/>
        </p:spPr>
      </p:pic>
      <mc:AlternateContent xmlns:mc="http://schemas.openxmlformats.org/markup-compatibility/2006" xmlns:a14="http://schemas.microsoft.com/office/drawing/2010/main">
        <mc:Choice Requires="a14">
          <p:sp>
            <p:nvSpPr>
              <p:cNvPr id="4" name="Rectangle 3"/>
              <p:cNvSpPr/>
              <p:nvPr/>
            </p:nvSpPr>
            <p:spPr>
              <a:xfrm>
                <a:off x="1876705" y="2394284"/>
                <a:ext cx="2724144" cy="369332"/>
              </a:xfrm>
              <a:prstGeom prst="rect">
                <a:avLst/>
              </a:prstGeom>
            </p:spPr>
            <p:txBody>
              <a:bodyPr wrap="none">
                <a:spAutoFit/>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Use bolt </a:t>
                </a:r>
                <a14:m>
                  <m:oMath xmlns:m="http://schemas.openxmlformats.org/officeDocument/2006/math">
                    <m:sSub>
                      <m:sSubPr>
                        <m:ctrlPr>
                          <a:rPr lang="en-US" i="1">
                            <a:effectLst/>
                            <a:latin typeface="Cambria Math" panose="02040503050406030204" pitchFamily="18"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𝑀</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20</m:t>
                        </m:r>
                      </m:sub>
                    </m:sSub>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Group A(325)</a:t>
                </a:r>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876705" y="2394284"/>
                <a:ext cx="2724144" cy="369332"/>
              </a:xfrm>
              <a:prstGeom prst="rect">
                <a:avLst/>
              </a:prstGeom>
              <a:blipFill rotWithShape="0">
                <a:blip r:embed="rId3"/>
                <a:stretch>
                  <a:fillRect l="-2013" t="-10000" r="-1119"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876705" y="3028098"/>
                <a:ext cx="5145506" cy="1021690"/>
              </a:xfrm>
              <a:prstGeom prst="rect">
                <a:avLst/>
              </a:prstGeom>
            </p:spPr>
            <p:txBody>
              <a:bodyPr wrap="square">
                <a:spAutoFit/>
              </a:bodyPr>
              <a:lstStyle/>
              <a:p>
                <a:pPr algn="just">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Assume weld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𝑎</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𝐿</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100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𝐿</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𝑒</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𝑡</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𝑝𝑙𝑎𝑡𝑒</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endParaRPr lang="en-US" dirty="0">
                  <a:solidFill>
                    <a:srgbClr val="000000"/>
                  </a:solidFill>
                  <a:effectLst/>
                  <a:latin typeface="Times New Roman" panose="02020603050405020304" pitchFamily="18" charset="0"/>
                  <a:ea typeface="Calibri" panose="020F0502020204030204" pitchFamily="34" charset="0"/>
                </a:endParaRPr>
              </a:p>
              <a:p>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Its ok dependent on </a:t>
                </a:r>
                <a:r>
                  <a:rPr lang="en-US"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previos</a:t>
                </a: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connection</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876705" y="3028098"/>
                <a:ext cx="5145506" cy="1021690"/>
              </a:xfrm>
              <a:prstGeom prst="rect">
                <a:avLst/>
              </a:prstGeom>
              <a:blipFill rotWithShape="0">
                <a:blip r:embed="rId4"/>
                <a:stretch>
                  <a:fillRect l="-1066" t="-3593" b="-8982"/>
                </a:stretch>
              </a:blipFill>
            </p:spPr>
            <p:txBody>
              <a:bodyPr/>
              <a:lstStyle/>
              <a:p>
                <a:r>
                  <a:rPr lang="en-US">
                    <a:noFill/>
                  </a:rPr>
                  <a:t> </a:t>
                </a:r>
              </a:p>
            </p:txBody>
          </p:sp>
        </mc:Fallback>
      </mc:AlternateContent>
    </p:spTree>
    <p:extLst>
      <p:ext uri="{BB962C8B-B14F-4D97-AF65-F5344CB8AC3E}">
        <p14:creationId xmlns:p14="http://schemas.microsoft.com/office/powerpoint/2010/main" val="2777203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solidFill>
                  <a:srgbClr val="FF0000"/>
                </a:solidFill>
                <a:latin typeface="Times New Roman" panose="02020603050405020304" pitchFamily="18" charset="0"/>
                <a:cs typeface="Times New Roman" panose="02020603050405020304" pitchFamily="18" charset="0"/>
              </a:rPr>
              <a:t>   5. </a:t>
            </a:r>
            <a:r>
              <a:rPr lang="en-US" sz="2800" b="1" cap="none" dirty="0" smtClean="0">
                <a:solidFill>
                  <a:srgbClr val="FF0000"/>
                </a:solidFill>
                <a:latin typeface="Times New Roman" panose="02020603050405020304" pitchFamily="18" charset="0"/>
                <a:cs typeface="Times New Roman" panose="02020603050405020304" pitchFamily="18" charset="0"/>
              </a:rPr>
              <a:t>Programs</a:t>
            </a:r>
            <a:endParaRPr lang="en-US" sz="2800" b="1" cap="none"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3"/>
          </p:nvPr>
        </p:nvSpPr>
        <p:spPr/>
        <p:txBody>
          <a:bodyPr/>
          <a:lstStyle/>
          <a:p>
            <a:pPr>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Sap2000 v.22</a:t>
            </a:r>
            <a:endParaRPr lang="en-US"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cap="none" dirty="0" smtClean="0">
                <a:latin typeface="Times New Roman" panose="02020603050405020304" pitchFamily="18" charset="0"/>
                <a:cs typeface="Times New Roman" panose="02020603050405020304" pitchFamily="18" charset="0"/>
              </a:rPr>
              <a:t>Auto</a:t>
            </a:r>
            <a:r>
              <a:rPr lang="en-US" b="1" dirty="0" smtClean="0">
                <a:latin typeface="Times New Roman" panose="02020603050405020304" pitchFamily="18" charset="0"/>
                <a:cs typeface="Times New Roman" panose="02020603050405020304" pitchFamily="18" charset="0"/>
              </a:rPr>
              <a:t>cad2019</a:t>
            </a:r>
          </a:p>
          <a:p>
            <a:pPr>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Rivet</a:t>
            </a:r>
          </a:p>
          <a:p>
            <a:pPr>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Word2013</a:t>
            </a:r>
          </a:p>
          <a:p>
            <a:pPr>
              <a:buFont typeface="Wingdings" panose="05000000000000000000" pitchFamily="2" charset="2"/>
              <a:buChar char="Ø"/>
            </a:pPr>
            <a:r>
              <a:rPr lang="en-US" b="1" dirty="0" smtClean="0">
                <a:latin typeface="Times New Roman" panose="02020603050405020304" pitchFamily="18" charset="0"/>
                <a:cs typeface="Times New Roman" panose="02020603050405020304" pitchFamily="18" charset="0"/>
              </a:rPr>
              <a:t>excel2013</a:t>
            </a: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190423226"/>
      </p:ext>
    </p:extLst>
  </p:cSld>
  <p:clrMapOvr>
    <a:masterClrMapping/>
  </p:clrMapOvr>
  <p:transition spd="slow">
    <p:push dir="u"/>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4465" y="1059752"/>
            <a:ext cx="3685432" cy="738664"/>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8- </a:t>
            </a:r>
            <a:r>
              <a:rPr lang="en-US" sz="2400" b="1" dirty="0">
                <a:solidFill>
                  <a:srgbClr val="FF0000"/>
                </a:solidFill>
              </a:rPr>
              <a:t>The entrance connection </a:t>
            </a:r>
          </a:p>
          <a:p>
            <a:endParaRPr lang="en-US" b="1" dirty="0">
              <a:solidFill>
                <a:srgbClr val="FF0000"/>
              </a:solidFill>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5911515" y="1631899"/>
            <a:ext cx="6280485" cy="3416968"/>
          </a:xfrm>
          <a:prstGeom prst="rect">
            <a:avLst/>
          </a:prstGeom>
          <a:ln w="38100" cap="sq">
            <a:noFill/>
            <a:prstDash val="solid"/>
            <a:miter lim="800000"/>
          </a:ln>
          <a:effectLst/>
        </p:spPr>
      </p:pic>
      <p:sp>
        <p:nvSpPr>
          <p:cNvPr id="4" name="Rectangle 3"/>
          <p:cNvSpPr/>
          <p:nvPr/>
        </p:nvSpPr>
        <p:spPr>
          <a:xfrm>
            <a:off x="1067720" y="2257541"/>
            <a:ext cx="2479461" cy="425501"/>
          </a:xfrm>
          <a:prstGeom prst="rect">
            <a:avLst/>
          </a:prstGeom>
        </p:spPr>
        <p:txBody>
          <a:bodyPr wrap="none">
            <a:spAutoFit/>
          </a:bodyPr>
          <a:lstStyle/>
          <a:p>
            <a:pPr lvl="0" algn="just">
              <a:lnSpc>
                <a:spcPct val="115000"/>
              </a:lnSpc>
              <a:spcAft>
                <a:spcPts val="1000"/>
              </a:spcAft>
            </a:pPr>
            <a:r>
              <a:rPr lang="en-US" sz="2000" dirty="0" smtClean="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A. Vertical </a:t>
            </a:r>
            <a:r>
              <a:rPr lang="en-US" sz="2000" dirty="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&amp; diagonal </a:t>
            </a:r>
            <a:endParaRPr lang="en-US" sz="20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499181" y="2971051"/>
                <a:ext cx="3311740"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Use weld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𝑎</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oMath>
                </a14:m>
                <a:r>
                  <a:rPr lang="en-US" dirty="0">
                    <a:solidFill>
                      <a:srgbClr val="000000"/>
                    </a:solidFill>
                    <a:effectLst/>
                    <a:latin typeface="Times New Roman" panose="02020603050405020304" pitchFamily="18" charset="0"/>
                    <a:ea typeface="Calibri" panose="020F0502020204030204" pitchFamily="34" charset="0"/>
                  </a:rPr>
                  <a:t>    /    </a:t>
                </a:r>
                <a14:m>
                  <m:oMath xmlns:m="http://schemas.openxmlformats.org/officeDocument/2006/math">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80</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𝐾𝑠𝑖</m:t>
                    </m:r>
                  </m:oMath>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499181" y="2971051"/>
                <a:ext cx="3311740" cy="369332"/>
              </a:xfrm>
              <a:prstGeom prst="rect">
                <a:avLst/>
              </a:prstGeom>
              <a:blipFill rotWithShape="0">
                <a:blip r:embed="rId3"/>
                <a:stretch>
                  <a:fillRect l="-1657" t="-81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99181" y="3340383"/>
                <a:ext cx="6096000" cy="1162178"/>
              </a:xfrm>
              <a:prstGeom prst="rect">
                <a:avLst/>
              </a:prstGeom>
            </p:spPr>
            <p:txBody>
              <a:bodyPr>
                <a:spAutoFit/>
              </a:bodyPr>
              <a:lstStyle/>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m:t>
                          </m:r>
                        </m:e>
                      </m:d>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3</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707</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𝜋</m:t>
                          </m:r>
                          <m:d>
                            <m:dPr>
                              <m:ctrlPr>
                                <a:rPr lang="en-US" i="1">
                                  <a:solidFill>
                                    <a:srgbClr val="000000"/>
                                  </a:solidFill>
                                  <a:effectLst/>
                                  <a:latin typeface="Cambria Math" panose="02040503050406030204" pitchFamily="18" charset="0"/>
                                  <a:ea typeface="Calibri" panose="020F0502020204030204" pitchFamily="34" charset="0"/>
                                </a:rPr>
                              </m:ctrlPr>
                            </m:dPr>
                            <m:e>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76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num>
                                <m:den>
                                  <m:r>
                                    <a:rPr lang="en-US" i="1">
                                      <a:solidFill>
                                        <a:srgbClr val="000000"/>
                                      </a:solidFill>
                                      <a:effectLst/>
                                      <a:latin typeface="Cambria Math" panose="02040503050406030204" pitchFamily="18" charset="0"/>
                                      <a:ea typeface="Calibri" panose="020F0502020204030204" pitchFamily="34" charset="0"/>
                                    </a:rPr>
                                    <m:t>2</m:t>
                                  </m:r>
                                </m:den>
                              </m:f>
                            </m:e>
                          </m:d>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𝑎𝑛𝑦</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𝑖𝑛𝑡𝑒𝑟𝑛𝑎𝑙</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𝑓𝑜𝑟𝑐𝑒</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d>
                        <m:dPr>
                          <m:ctrlPr>
                            <a:rPr lang="en-US" i="1">
                              <a:effectLst/>
                              <a:latin typeface="Cambria Math" panose="02040503050406030204" pitchFamily="18" charset="0"/>
                            </a:rPr>
                          </m:ctrlPr>
                        </m:d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e>
                      </m:d>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499181" y="3340383"/>
                <a:ext cx="6096000" cy="1162178"/>
              </a:xfrm>
              <a:prstGeom prst="rect">
                <a:avLst/>
              </a:prstGeom>
              <a:blipFill rotWithShape="0">
                <a:blip r:embed="rId4"/>
                <a:stretch>
                  <a:fillRect b="-3141"/>
                </a:stretch>
              </a:blipFill>
            </p:spPr>
            <p:txBody>
              <a:bodyPr/>
              <a:lstStyle/>
              <a:p>
                <a:r>
                  <a:rPr lang="en-US">
                    <a:noFill/>
                  </a:rPr>
                  <a:t> </a:t>
                </a:r>
              </a:p>
            </p:txBody>
          </p:sp>
        </mc:Fallback>
      </mc:AlternateContent>
    </p:spTree>
    <p:extLst>
      <p:ext uri="{BB962C8B-B14F-4D97-AF65-F5344CB8AC3E}">
        <p14:creationId xmlns:p14="http://schemas.microsoft.com/office/powerpoint/2010/main" val="246960383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8133849" y="2237874"/>
            <a:ext cx="3705224" cy="2577164"/>
          </a:xfrm>
          <a:prstGeom prst="rect">
            <a:avLst/>
          </a:prstGeom>
          <a:ln w="38100" cap="sq">
            <a:noFill/>
            <a:prstDash val="solid"/>
            <a:miter lim="800000"/>
          </a:ln>
          <a:effectLst/>
        </p:spPr>
      </p:pic>
      <p:sp>
        <p:nvSpPr>
          <p:cNvPr id="3" name="Rectangle 2"/>
          <p:cNvSpPr/>
          <p:nvPr/>
        </p:nvSpPr>
        <p:spPr>
          <a:xfrm>
            <a:off x="1604450" y="937558"/>
            <a:ext cx="2510111" cy="425501"/>
          </a:xfrm>
          <a:prstGeom prst="rect">
            <a:avLst/>
          </a:prstGeom>
        </p:spPr>
        <p:txBody>
          <a:bodyPr wrap="none">
            <a:spAutoFit/>
          </a:bodyPr>
          <a:lstStyle/>
          <a:p>
            <a:pPr lvl="0" algn="just">
              <a:lnSpc>
                <a:spcPct val="115000"/>
              </a:lnSpc>
              <a:spcAft>
                <a:spcPts val="1000"/>
              </a:spcAft>
            </a:pPr>
            <a:r>
              <a:rPr lang="en-US" sz="2000" dirty="0" smtClean="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B. The </a:t>
            </a:r>
            <a:r>
              <a:rPr lang="en-US" sz="2000" dirty="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end connection</a:t>
            </a:r>
            <a:endParaRPr lang="en-US" sz="20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Rectangle 3"/>
              <p:cNvSpPr/>
              <p:nvPr/>
            </p:nvSpPr>
            <p:spPr>
              <a:xfrm>
                <a:off x="1315452" y="1636217"/>
                <a:ext cx="6096000" cy="2090765"/>
              </a:xfrm>
              <a:prstGeom prst="rect">
                <a:avLst/>
              </a:prstGeom>
            </p:spPr>
            <p:txBody>
              <a:bodyPr>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Use bolt M16   &amp;   plate t</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𝑚𝑚</m:t>
                    </m:r>
                  </m:oMath>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Check tension for member </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𝑛𝑡</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732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d>
                      <m:dPr>
                        <m:ctrlPr>
                          <a:rPr lang="en-US" i="1">
                            <a:solidFill>
                              <a:srgbClr val="000000"/>
                            </a:solidFill>
                            <a:effectLst/>
                            <a:latin typeface="Cambria Math" panose="02040503050406030204" pitchFamily="18" charset="0"/>
                            <a:ea typeface="Calibri" panose="020F0502020204030204" pitchFamily="34" charset="0"/>
                          </a:rPr>
                        </m:ctrlPr>
                      </m:dPr>
                      <m:e>
                        <m:d>
                          <m:dPr>
                            <m:ctrlPr>
                              <a:rPr lang="en-US" i="1">
                                <a:solidFill>
                                  <a:srgbClr val="000000"/>
                                </a:solidFill>
                                <a:effectLst/>
                                <a:latin typeface="Cambria Math" panose="02040503050406030204" pitchFamily="18" charset="0"/>
                                <a:ea typeface="Calibri" panose="020F0502020204030204" pitchFamily="34" charset="0"/>
                              </a:rPr>
                            </m:ctrlPr>
                          </m:dPr>
                          <m:e>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𝜋</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16</m:t>
                                </m:r>
                              </m:e>
                              <m:sup>
                                <m:r>
                                  <a:rPr lang="en-US" i="1">
                                    <a:solidFill>
                                      <a:srgbClr val="000000"/>
                                    </a:solidFill>
                                    <a:effectLst/>
                                    <a:latin typeface="Cambria Math" panose="02040503050406030204" pitchFamily="18" charset="0"/>
                                    <a:ea typeface="Calibri" panose="020F0502020204030204" pitchFamily="34" charset="0"/>
                                  </a:rPr>
                                  <m:t>2</m:t>
                                </m:r>
                              </m:sup>
                            </m:sSup>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100</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oMath>
                </a14:m>
                <a:endParaRPr lang="en-US" dirty="0">
                  <a:solidFill>
                    <a:srgbClr val="000000"/>
                  </a:solidFill>
                  <a:effectLst/>
                  <a:latin typeface="Times New Roman" panose="02020603050405020304" pitchFamily="18" charset="0"/>
                  <a:ea typeface="Calibri" panose="020F0502020204030204" pitchFamily="34" charset="0"/>
                </a:endParaRPr>
              </a:p>
              <a:p>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43</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𝑎𝑛𝑦</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𝑖𝑛𝑡𝑒𝑟𝑛𝑎𝑙</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𝑓𝑜𝑟𝑐𝑒</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315452" y="1636217"/>
                <a:ext cx="6096000" cy="2090765"/>
              </a:xfrm>
              <a:prstGeom prst="rect">
                <a:avLst/>
              </a:prstGeom>
              <a:blipFill rotWithShape="0">
                <a:blip r:embed="rId3"/>
                <a:stretch>
                  <a:fillRect l="-900" t="-1458" b="-17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315452" y="3726982"/>
                <a:ext cx="9437007" cy="2678682"/>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Check for plate bearing </a:t>
                </a:r>
              </a:p>
              <a:p>
                <a:pPr marL="38100" marR="0" algn="just">
                  <a:spcBef>
                    <a:spcPts val="0"/>
                  </a:spcBef>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r>
                        <a:rPr lang="en-US" i="1">
                          <a:solidFill>
                            <a:srgbClr val="000000"/>
                          </a:solidFill>
                          <a:effectLst/>
                          <a:latin typeface="Cambria Math" panose="02040503050406030204" pitchFamily="18" charset="0"/>
                          <a:ea typeface="Calibri" panose="020F0502020204030204" pitchFamily="34" charset="0"/>
                        </a:rPr>
                        <m:t>𝑅𝑛</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𝑡</m:t>
                          </m:r>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𝑑</m:t>
                              </m:r>
                            </m:e>
                            <m:sub>
                              <m:r>
                                <a:rPr lang="en-US" i="1">
                                  <a:solidFill>
                                    <a:srgbClr val="000000"/>
                                  </a:solidFill>
                                  <a:effectLst/>
                                  <a:latin typeface="Cambria Math" panose="02040503050406030204" pitchFamily="18" charset="0"/>
                                  <a:ea typeface="Calibri" panose="020F0502020204030204" pitchFamily="34" charset="0"/>
                                </a:rPr>
                                <m:t>𝑠</m:t>
                              </m:r>
                            </m:sub>
                          </m:sSub>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r>
                            <a:rPr lang="en-US" i="1">
                              <a:solidFill>
                                <a:srgbClr val="000000"/>
                              </a:solidFill>
                              <a:effectLst/>
                              <a:latin typeface="Cambria Math" panose="02040503050406030204" pitchFamily="18" charset="0"/>
                              <a:ea typeface="Calibri" panose="020F0502020204030204" pitchFamily="34" charset="0"/>
                            </a:rPr>
                            <m:t> </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3</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𝑘𝑁</m:t>
                    </m:r>
                  </m:oMath>
                </a14:m>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Check for plate tearing </a:t>
                </a: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𝑐</m:t>
                              </m:r>
                            </m:sub>
                          </m:sSub>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𝑑</m:t>
                              </m:r>
                            </m:e>
                            <m:sub>
                              <m:r>
                                <a:rPr lang="en-US" i="1">
                                  <a:solidFill>
                                    <a:srgbClr val="000000"/>
                                  </a:solidFill>
                                  <a:effectLst/>
                                  <a:latin typeface="Cambria Math" panose="02040503050406030204" pitchFamily="18" charset="0"/>
                                  <a:ea typeface="Calibri" panose="020F0502020204030204" pitchFamily="34" charset="0"/>
                                </a:rPr>
                                <m:t>𝑠</m:t>
                              </m:r>
                            </m:sub>
                          </m:sSub>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r>
                            <a:rPr lang="en-US" i="1">
                              <a:solidFill>
                                <a:srgbClr val="000000"/>
                              </a:solidFill>
                              <a:effectLst/>
                              <a:latin typeface="Cambria Math" panose="02040503050406030204" pitchFamily="18" charset="0"/>
                              <a:ea typeface="Calibri" panose="020F0502020204030204" pitchFamily="34" charset="0"/>
                            </a:rPr>
                            <m:t> </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40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516</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a:solidFill>
                    <a:srgbClr val="000000"/>
                  </a:solidFill>
                  <a:effectLst/>
                  <a:latin typeface="Times New Roman" panose="02020603050405020304" pitchFamily="18" charset="0"/>
                  <a:ea typeface="Calibri" panose="020F0502020204030204" pitchFamily="34" charset="0"/>
                </a:endParaRPr>
              </a:p>
              <a:p>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effectLst/>
                    <a:latin typeface="Times New Roman" panose="02020603050405020304" pitchFamily="18" charset="0"/>
                    <a:ea typeface="Calibri" panose="020F0502020204030204" pitchFamily="34" charset="0"/>
                  </a:rPr>
                  <a:t> its ok for another similar connection</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315452" y="3726982"/>
                <a:ext cx="9437007" cy="2678682"/>
              </a:xfrm>
              <a:prstGeom prst="rect">
                <a:avLst/>
              </a:prstGeom>
              <a:blipFill rotWithShape="0">
                <a:blip r:embed="rId4"/>
                <a:stretch>
                  <a:fillRect l="-452" t="-227" b="-2500"/>
                </a:stretch>
              </a:blipFill>
            </p:spPr>
            <p:txBody>
              <a:bodyPr/>
              <a:lstStyle/>
              <a:p>
                <a:r>
                  <a:rPr lang="en-US">
                    <a:noFill/>
                  </a:rPr>
                  <a:t> </a:t>
                </a:r>
              </a:p>
            </p:txBody>
          </p:sp>
        </mc:Fallback>
      </mc:AlternateContent>
    </p:spTree>
    <p:extLst>
      <p:ext uri="{BB962C8B-B14F-4D97-AF65-F5344CB8AC3E}">
        <p14:creationId xmlns:p14="http://schemas.microsoft.com/office/powerpoint/2010/main" val="290222928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2436" y="669576"/>
            <a:ext cx="3079689" cy="461665"/>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9- </a:t>
            </a:r>
            <a:r>
              <a:rPr lang="en-US" sz="2400" dirty="0">
                <a:solidFill>
                  <a:srgbClr val="FF0000"/>
                </a:solidFill>
                <a:latin typeface="Times New Roman" panose="02020603050405020304" pitchFamily="18" charset="0"/>
                <a:cs typeface="Times New Roman" panose="02020603050405020304" pitchFamily="18" charset="0"/>
              </a:rPr>
              <a:t>Connection of purlin</a:t>
            </a:r>
            <a:endParaRPr lang="en-US" sz="2400" b="1" dirty="0">
              <a:solidFill>
                <a:srgbClr val="FF00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1437169" y="1417912"/>
            <a:ext cx="3114956" cy="400110"/>
          </a:xfrm>
          <a:prstGeom prst="rect">
            <a:avLst/>
          </a:prstGeom>
        </p:spPr>
        <p:txBody>
          <a:bodyPr wrap="none">
            <a:spAutoFit/>
          </a:bodyPr>
          <a:lstStyle/>
          <a:p>
            <a:pPr lvl="2" algn="just" rtl="1">
              <a:spcBef>
                <a:spcPts val="1800"/>
              </a:spcBef>
              <a:spcAft>
                <a:spcPts val="600"/>
              </a:spcAft>
            </a:pPr>
            <a:r>
              <a:rPr lang="en-US" sz="2000" b="1" i="1" dirty="0" smtClean="0">
                <a:solidFill>
                  <a:schemeClr val="bg2">
                    <a:lumMod val="75000"/>
                  </a:schemeClr>
                </a:solidFill>
                <a:latin typeface="Times New Roman" panose="02020603050405020304" pitchFamily="18" charset="0"/>
                <a:ea typeface="Times New Roman" panose="02020603050405020304" pitchFamily="18" charset="0"/>
              </a:rPr>
              <a:t>A. General </a:t>
            </a:r>
            <a:r>
              <a:rPr lang="en-US" sz="2000" b="1" i="1" dirty="0">
                <a:solidFill>
                  <a:schemeClr val="bg2">
                    <a:lumMod val="75000"/>
                  </a:schemeClr>
                </a:solidFill>
                <a:latin typeface="Times New Roman" panose="02020603050405020304" pitchFamily="18" charset="0"/>
                <a:ea typeface="Times New Roman" panose="02020603050405020304" pitchFamily="18" charset="0"/>
              </a:rPr>
              <a:t>purlin </a:t>
            </a:r>
            <a:endParaRPr lang="en-US" sz="2000" b="1" i="1" dirty="0">
              <a:solidFill>
                <a:schemeClr val="bg2">
                  <a:lumMod val="75000"/>
                </a:schemeClr>
              </a:solidFill>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Rectangle 3"/>
              <p:cNvSpPr/>
              <p:nvPr/>
            </p:nvSpPr>
            <p:spPr>
              <a:xfrm>
                <a:off x="1472436" y="1924219"/>
                <a:ext cx="3825865" cy="4749249"/>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Used bolt M16   /    Group A307</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𝜋</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10</m:t>
                              </m:r>
                            </m:e>
                            <m:sup>
                              <m:r>
                                <a:rPr lang="en-US" i="1">
                                  <a:solidFill>
                                    <a:srgbClr val="000000"/>
                                  </a:solidFill>
                                  <a:effectLst/>
                                  <a:latin typeface="Cambria Math" panose="02040503050406030204" pitchFamily="18" charset="0"/>
                                  <a:ea typeface="Calibri" panose="020F0502020204030204" pitchFamily="34" charset="0"/>
                                </a:rPr>
                                <m:t>2</m:t>
                              </m:r>
                            </m:sup>
                          </m:sSup>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186</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28</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20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a14:m>
                <a:endParaRPr lang="en-US" dirty="0" smtClean="0">
                  <a:solidFill>
                    <a:srgbClr val="000000"/>
                  </a:solidFill>
                  <a:effectLst/>
                  <a:latin typeface="Times New Roman" panose="02020603050405020304" pitchFamily="18" charset="0"/>
                  <a:ea typeface="Calibri" panose="020F0502020204030204" pitchFamily="34" charset="0"/>
                </a:endParaRPr>
              </a:p>
              <a:p>
                <a:pPr algn="just">
                  <a:spcAft>
                    <a:spcPts val="600"/>
                  </a:spcAft>
                </a:pPr>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Check for plate bearing </a:t>
                </a: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𝑡</m:t>
                          </m:r>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𝑑</m:t>
                              </m:r>
                            </m:e>
                            <m:sub>
                              <m:r>
                                <a:rPr lang="en-US" i="1">
                                  <a:solidFill>
                                    <a:srgbClr val="000000"/>
                                  </a:solidFill>
                                  <a:effectLst/>
                                  <a:latin typeface="Cambria Math" panose="02040503050406030204" pitchFamily="18" charset="0"/>
                                  <a:ea typeface="Calibri" panose="020F0502020204030204" pitchFamily="34" charset="0"/>
                                </a:rPr>
                                <m:t>𝑠</m:t>
                              </m:r>
                            </m:sub>
                          </m:sSub>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9</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116</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smtClean="0">
                  <a:solidFill>
                    <a:srgbClr val="000000"/>
                  </a:solidFill>
                  <a:effectLst/>
                  <a:latin typeface="Times New Roman" panose="02020603050405020304" pitchFamily="18" charset="0"/>
                  <a:ea typeface="Calibri" panose="020F0502020204030204" pitchFamily="34" charset="0"/>
                </a:endParaRPr>
              </a:p>
              <a:p>
                <a:pPr algn="just">
                  <a:spcAft>
                    <a:spcPts val="600"/>
                  </a:spcAft>
                </a:pPr>
                <a:endParaRPr lang="en-US" dirty="0" smtClean="0">
                  <a:solidFill>
                    <a:srgbClr val="000000"/>
                  </a:solidFill>
                  <a:effectLst/>
                  <a:latin typeface="Times New Roman" panose="02020603050405020304" pitchFamily="18" charset="0"/>
                  <a:ea typeface="Calibri" panose="020F0502020204030204" pitchFamily="34" charset="0"/>
                </a:endParaRPr>
              </a:p>
              <a:p>
                <a:pPr marL="285750" indent="-285750" algn="just">
                  <a:spcAft>
                    <a:spcPts val="600"/>
                  </a:spcAft>
                  <a:buFont typeface="Wingdings" panose="05000000000000000000" pitchFamily="2" charset="2"/>
                  <a:buChar char="Ø"/>
                </a:pPr>
                <a:r>
                  <a:rPr lang="en-US" dirty="0"/>
                  <a:t>Check for plate tearing </a:t>
                </a:r>
                <a:endParaRPr lang="en-US" dirty="0" smtClean="0">
                  <a:solidFill>
                    <a:srgbClr val="000000"/>
                  </a:solidFill>
                  <a:effectLst/>
                  <a:latin typeface="Times New Roman" panose="02020603050405020304" pitchFamily="18" charset="0"/>
                  <a:ea typeface="Calibri" panose="020F0502020204030204" pitchFamily="34"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𝜙</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𝑛</m:t>
                          </m:r>
                        </m:sub>
                      </m:sSub>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𝑐</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𝑠</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𝑢</m:t>
                              </m:r>
                            </m:sub>
                          </m:sSub>
                          <m:r>
                            <a:rPr lang="en-US" i="1">
                              <a:latin typeface="Cambria Math" panose="02040503050406030204" pitchFamily="18" charset="0"/>
                            </a:rPr>
                            <m:t> </m:t>
                          </m:r>
                        </m:e>
                      </m:d>
                    </m:oMath>
                  </m:oMathPara>
                </a14:m>
                <a:endParaRPr lang="en-US" dirty="0"/>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40</m:t>
                          </m:r>
                          <m:r>
                            <a:rPr lang="en-US" i="1">
                              <a:latin typeface="Cambria Math" panose="02040503050406030204" pitchFamily="18" charset="0"/>
                            </a:rPr>
                            <m:t>×</m:t>
                          </m:r>
                          <m:r>
                            <a:rPr lang="en-US" i="1">
                              <a:latin typeface="Cambria Math" panose="02040503050406030204" pitchFamily="18" charset="0"/>
                            </a:rPr>
                            <m:t>16</m:t>
                          </m:r>
                          <m:r>
                            <a:rPr lang="en-US" i="1">
                              <a:latin typeface="Cambria Math" panose="02040503050406030204" pitchFamily="18" charset="0"/>
                            </a:rPr>
                            <m:t>×</m:t>
                          </m:r>
                          <m:r>
                            <a:rPr lang="en-US" i="1">
                              <a:latin typeface="Cambria Math" panose="02040503050406030204" pitchFamily="18" charset="0"/>
                            </a:rPr>
                            <m:t>448</m:t>
                          </m:r>
                        </m:e>
                      </m:d>
                    </m:oMath>
                  </m:oMathPara>
                </a14:m>
                <a:endParaRPr lang="en-US" dirty="0"/>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258</m:t>
                      </m:r>
                      <m:r>
                        <a:rPr lang="en-US" i="1">
                          <a:latin typeface="Cambria Math" panose="02040503050406030204" pitchFamily="18" charset="0"/>
                        </a:rPr>
                        <m:t> </m:t>
                      </m:r>
                      <m:r>
                        <a:rPr lang="en-US" i="1">
                          <a:latin typeface="Cambria Math" panose="02040503050406030204" pitchFamily="18" charset="0"/>
                        </a:rPr>
                        <m:t>𝑘𝑁</m:t>
                      </m:r>
                      <m:r>
                        <a:rPr lang="en-US" i="1">
                          <a:latin typeface="Cambria Math" panose="02040503050406030204" pitchFamily="18" charset="0"/>
                        </a:rPr>
                        <m:t>≫</m:t>
                      </m:r>
                      <m:r>
                        <a:rPr lang="en-US" i="1">
                          <a:latin typeface="Cambria Math" panose="02040503050406030204" pitchFamily="18" charset="0"/>
                        </a:rPr>
                        <m:t>20</m:t>
                      </m:r>
                      <m:r>
                        <a:rPr lang="en-US" i="1">
                          <a:latin typeface="Cambria Math" panose="02040503050406030204" pitchFamily="18" charset="0"/>
                        </a:rPr>
                        <m:t>𝑘𝑁</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472436" y="1924219"/>
                <a:ext cx="3825865" cy="4749249"/>
              </a:xfrm>
              <a:prstGeom prst="rect">
                <a:avLst/>
              </a:prstGeom>
              <a:blipFill rotWithShape="0">
                <a:blip r:embed="rId2"/>
                <a:stretch>
                  <a:fillRect l="-1435" t="-770"/>
                </a:stretch>
              </a:blipFill>
            </p:spPr>
            <p:txBody>
              <a:bodyPr/>
              <a:lstStyle/>
              <a:p>
                <a:r>
                  <a:rPr lang="en-US">
                    <a:noFill/>
                  </a:rPr>
                  <a:t> </a:t>
                </a:r>
              </a:p>
            </p:txBody>
          </p:sp>
        </mc:Fallback>
      </mc:AlternateContent>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923724" y="2040795"/>
            <a:ext cx="5903317" cy="3221111"/>
          </a:xfrm>
          <a:prstGeom prst="rect">
            <a:avLst/>
          </a:prstGeom>
          <a:ln w="38100" cap="sq">
            <a:noFill/>
            <a:prstDash val="solid"/>
            <a:miter lim="800000"/>
          </a:ln>
          <a:effectLst/>
        </p:spPr>
      </p:pic>
    </p:spTree>
    <p:extLst>
      <p:ext uri="{BB962C8B-B14F-4D97-AF65-F5344CB8AC3E}">
        <p14:creationId xmlns:p14="http://schemas.microsoft.com/office/powerpoint/2010/main" val="2128766917"/>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8877" y="1008838"/>
            <a:ext cx="3679405" cy="400110"/>
          </a:xfrm>
          <a:prstGeom prst="rect">
            <a:avLst/>
          </a:prstGeom>
        </p:spPr>
        <p:txBody>
          <a:bodyPr wrap="none">
            <a:spAutoFit/>
          </a:bodyPr>
          <a:lstStyle/>
          <a:p>
            <a:pPr lvl="2" algn="just" rtl="1">
              <a:spcBef>
                <a:spcPts val="1800"/>
              </a:spcBef>
              <a:spcAft>
                <a:spcPts val="600"/>
              </a:spcAft>
            </a:pPr>
            <a:r>
              <a:rPr lang="en-US" sz="2000" b="1" i="1" dirty="0" smtClean="0">
                <a:solidFill>
                  <a:schemeClr val="bg2">
                    <a:lumMod val="75000"/>
                  </a:schemeClr>
                </a:solidFill>
                <a:latin typeface="Times New Roman" panose="02020603050405020304" pitchFamily="18" charset="0"/>
                <a:ea typeface="Times New Roman" panose="02020603050405020304" pitchFamily="18" charset="0"/>
              </a:rPr>
              <a:t>B. Purlin </a:t>
            </a:r>
            <a:r>
              <a:rPr lang="en-US" sz="2000" b="1" i="1" dirty="0">
                <a:solidFill>
                  <a:schemeClr val="bg2">
                    <a:lumMod val="75000"/>
                  </a:schemeClr>
                </a:solidFill>
                <a:latin typeface="Times New Roman" panose="02020603050405020304" pitchFamily="18" charset="0"/>
                <a:ea typeface="Times New Roman" panose="02020603050405020304" pitchFamily="18" charset="0"/>
              </a:rPr>
              <a:t>for (entrance)</a:t>
            </a:r>
            <a:endParaRPr lang="en-US" sz="2000" b="1" i="1" dirty="0">
              <a:solidFill>
                <a:schemeClr val="bg2">
                  <a:lumMod val="75000"/>
                </a:schemeClr>
              </a:solidFill>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2"/>
              <p:cNvSpPr/>
              <p:nvPr/>
            </p:nvSpPr>
            <p:spPr>
              <a:xfrm>
                <a:off x="1428877" y="2205147"/>
                <a:ext cx="4971923" cy="2609689"/>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Used one bolt M16 Group A307.</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𝑣</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𝑏𝑜𝑙𝑡</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𝑢</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𝜋</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16</m:t>
                          </m:r>
                        </m:e>
                        <m:sup>
                          <m:r>
                            <a:rPr lang="en-US" i="1">
                              <a:solidFill>
                                <a:srgbClr val="000000"/>
                              </a:solidFill>
                              <a:effectLst/>
                              <a:latin typeface="Cambria Math" panose="02040503050406030204" pitchFamily="18" charset="0"/>
                              <a:ea typeface="Calibri" panose="020F0502020204030204" pitchFamily="34" charset="0"/>
                            </a:rPr>
                            <m:t>2</m:t>
                          </m:r>
                        </m:sup>
                      </m:sSup>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186</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28</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r>
                        <a:rPr lang="en-US" i="1">
                          <a:solidFill>
                            <a:srgbClr val="000000"/>
                          </a:solidFill>
                          <a:effectLst/>
                          <a:latin typeface="Cambria Math" panose="02040503050406030204" pitchFamily="18" charset="0"/>
                          <a:ea typeface="Calibri" panose="020F0502020204030204" pitchFamily="34" charset="0"/>
                        </a:rPr>
                        <m:t>10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oMath>
                  </m:oMathPara>
                </a14:m>
                <a:endParaRPr lang="en-US" dirty="0" smtClean="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t>No need to other check because every check it’s ok after back to previous connection.</a:t>
                </a:r>
              </a:p>
              <a:p>
                <a:pPr algn="just">
                  <a:spcAft>
                    <a:spcPts val="600"/>
                  </a:spcAft>
                </a:pP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428877" y="2205147"/>
                <a:ext cx="4971923" cy="2609689"/>
              </a:xfrm>
              <a:prstGeom prst="rect">
                <a:avLst/>
              </a:prstGeom>
              <a:blipFill rotWithShape="0">
                <a:blip r:embed="rId2"/>
                <a:stretch>
                  <a:fillRect l="-980" t="-1402" r="-980"/>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797558" y="1702096"/>
            <a:ext cx="4993390" cy="3615789"/>
          </a:xfrm>
          <a:prstGeom prst="rect">
            <a:avLst/>
          </a:prstGeom>
          <a:ln w="38100" cap="sq">
            <a:noFill/>
            <a:prstDash val="solid"/>
            <a:miter lim="800000"/>
          </a:ln>
          <a:effectLst/>
        </p:spPr>
      </p:pic>
    </p:spTree>
    <p:extLst>
      <p:ext uri="{BB962C8B-B14F-4D97-AF65-F5344CB8AC3E}">
        <p14:creationId xmlns:p14="http://schemas.microsoft.com/office/powerpoint/2010/main" val="36843165"/>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08036" y="1203960"/>
            <a:ext cx="7628527" cy="4602480"/>
          </a:xfrm>
          <a:prstGeom prst="rect">
            <a:avLst/>
          </a:prstGeom>
        </p:spPr>
      </p:pic>
    </p:spTree>
    <p:extLst>
      <p:ext uri="{BB962C8B-B14F-4D97-AF65-F5344CB8AC3E}">
        <p14:creationId xmlns:p14="http://schemas.microsoft.com/office/powerpoint/2010/main" val="122473905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7836" y="201996"/>
            <a:ext cx="5709375" cy="1204553"/>
          </a:xfrm>
        </p:spPr>
        <p:txBody>
          <a:bodyPr>
            <a:normAutofit/>
          </a:bodyPr>
          <a:lstStyle/>
          <a:p>
            <a:pPr algn="l"/>
            <a:r>
              <a:rPr lang="en-US" sz="2000" dirty="0" smtClean="0">
                <a:solidFill>
                  <a:srgbClr val="FF0000"/>
                </a:solidFill>
              </a:rPr>
              <a:t>    </a:t>
            </a:r>
            <a:r>
              <a:rPr lang="en-US" sz="2800" b="1" dirty="0" smtClean="0">
                <a:solidFill>
                  <a:srgbClr val="FF0000"/>
                </a:solidFill>
                <a:latin typeface="Times New Roman" panose="02020603050405020304" pitchFamily="18" charset="0"/>
                <a:cs typeface="Times New Roman" panose="02020603050405020304" pitchFamily="18" charset="0"/>
              </a:rPr>
              <a:t> 6. </a:t>
            </a:r>
            <a:r>
              <a:rPr lang="en-US" sz="2800" b="1" cap="none" dirty="0" smtClean="0">
                <a:solidFill>
                  <a:srgbClr val="FF0000"/>
                </a:solidFill>
                <a:latin typeface="Times New Roman" panose="02020603050405020304" pitchFamily="18" charset="0"/>
                <a:cs typeface="Times New Roman" panose="02020603050405020304" pitchFamily="18" charset="0"/>
              </a:rPr>
              <a:t>Loads</a:t>
            </a:r>
            <a:r>
              <a:rPr lang="en-US" sz="2000" dirty="0" smtClean="0">
                <a:solidFill>
                  <a:srgbClr val="FF0000"/>
                </a:solidFill>
              </a:rPr>
              <a:t>                                                           </a:t>
            </a:r>
            <a:endParaRPr lang="en-US" sz="2000" dirty="0">
              <a:solidFill>
                <a:srgbClr val="FF0000"/>
              </a:solidFill>
            </a:endParaRPr>
          </a:p>
        </p:txBody>
      </p:sp>
      <mc:AlternateContent xmlns:mc="http://schemas.openxmlformats.org/markup-compatibility/2006">
        <mc:Choice xmlns:a14="http://schemas.microsoft.com/office/drawing/2010/main" Requires="a14">
          <p:sp>
            <p:nvSpPr>
              <p:cNvPr id="6" name="Content Placeholder 5"/>
              <p:cNvSpPr>
                <a:spLocks noGrp="1"/>
              </p:cNvSpPr>
              <p:nvPr>
                <p:ph sz="quarter" idx="13"/>
              </p:nvPr>
            </p:nvSpPr>
            <p:spPr>
              <a:xfrm>
                <a:off x="847836" y="1406549"/>
                <a:ext cx="11039364" cy="5246914"/>
              </a:xfrm>
            </p:spPr>
            <p:txBody>
              <a:bodyPr>
                <a:normAutofit fontScale="85000" lnSpcReduction="20000"/>
              </a:bodyPr>
              <a:lstStyle/>
              <a:p>
                <a:pPr algn="just">
                  <a:buFont typeface="Wingdings" panose="05000000000000000000" pitchFamily="2" charset="2"/>
                  <a:buChar char="v"/>
                </a:pPr>
                <a:r>
                  <a:rPr lang="en-US" sz="2600" b="1" cap="none" dirty="0" smtClean="0">
                    <a:latin typeface="Times New Roman" panose="02020603050405020304" pitchFamily="18" charset="0"/>
                    <a:cs typeface="Times New Roman" panose="02020603050405020304" pitchFamily="18" charset="0"/>
                  </a:rPr>
                  <a:t>Gravity loads</a:t>
                </a:r>
                <a:r>
                  <a:rPr lang="en-US" sz="2600" b="1" dirty="0" smtClean="0">
                    <a:latin typeface="Times New Roman" panose="02020603050405020304" pitchFamily="18" charset="0"/>
                    <a:cs typeface="Times New Roman" panose="02020603050405020304" pitchFamily="18" charset="0"/>
                  </a:rPr>
                  <a:t> </a:t>
                </a:r>
              </a:p>
              <a:p>
                <a:pPr marL="228600" lvl="3">
                  <a:spcBef>
                    <a:spcPts val="1000"/>
                  </a:spcBef>
                </a:pPr>
                <a:r>
                  <a:rPr lang="en-US" sz="2000" b="1" cap="none" dirty="0" smtClean="0">
                    <a:latin typeface="Times New Roman" panose="02020603050405020304" pitchFamily="18" charset="0"/>
                    <a:cs typeface="Times New Roman" panose="02020603050405020304" pitchFamily="18" charset="0"/>
                  </a:rPr>
                  <a:t>   </a:t>
                </a:r>
                <a:r>
                  <a:rPr lang="en-US" sz="2400" b="1" cap="none" dirty="0" smtClean="0">
                    <a:latin typeface="Times New Roman" panose="02020603050405020304" pitchFamily="18" charset="0"/>
                    <a:cs typeface="Times New Roman" panose="02020603050405020304" pitchFamily="18" charset="0"/>
                  </a:rPr>
                  <a:t>Dead loads is weight of structure</a:t>
                </a:r>
              </a:p>
              <a:p>
                <a:pPr marL="228600" lvl="3">
                  <a:spcBef>
                    <a:spcPts val="1000"/>
                  </a:spcBef>
                </a:pPr>
                <a:r>
                  <a:rPr lang="en-US" sz="2400" b="1" cap="none" dirty="0" smtClean="0">
                    <a:latin typeface="Times New Roman" panose="02020603050405020304" pitchFamily="18" charset="0"/>
                    <a:cs typeface="Times New Roman" panose="02020603050405020304" pitchFamily="18" charset="0"/>
                  </a:rPr>
                  <a:t>   Superimposed dead load =0.5kN/</a:t>
                </a:r>
                <a14:m>
                  <m:oMath xmlns:m="http://schemas.openxmlformats.org/officeDocument/2006/math">
                    <m:sSup>
                      <m:sSupPr>
                        <m:ctrlPr>
                          <a:rPr lang="en-US" sz="2400" b="1" i="1" cap="none" smtClean="0">
                            <a:latin typeface="Cambria Math" panose="02040503050406030204" pitchFamily="18" charset="0"/>
                            <a:cs typeface="Times New Roman" panose="02020603050405020304" pitchFamily="18" charset="0"/>
                          </a:rPr>
                        </m:ctrlPr>
                      </m:sSupPr>
                      <m:e>
                        <m:r>
                          <a:rPr lang="en-US" sz="2400" b="1" i="1" cap="none" smtClean="0">
                            <a:latin typeface="Cambria Math" panose="02040503050406030204" pitchFamily="18" charset="0"/>
                            <a:cs typeface="Times New Roman" panose="02020603050405020304" pitchFamily="18" charset="0"/>
                          </a:rPr>
                          <m:t>𝒎</m:t>
                        </m:r>
                      </m:e>
                      <m:sup>
                        <m:r>
                          <a:rPr lang="en-US" sz="2400" b="1" i="1" cap="none" smtClean="0">
                            <a:latin typeface="Cambria Math" panose="02040503050406030204" pitchFamily="18" charset="0"/>
                            <a:cs typeface="Times New Roman" panose="02020603050405020304" pitchFamily="18" charset="0"/>
                          </a:rPr>
                          <m:t>𝟐</m:t>
                        </m:r>
                      </m:sup>
                    </m:sSup>
                  </m:oMath>
                </a14:m>
                <a:endParaRPr lang="en-US" sz="2400" b="1" cap="none" dirty="0" smtClean="0">
                  <a:latin typeface="Times New Roman" panose="02020603050405020304" pitchFamily="18" charset="0"/>
                  <a:cs typeface="Times New Roman" panose="02020603050405020304" pitchFamily="18" charset="0"/>
                </a:endParaRPr>
              </a:p>
              <a:p>
                <a:pPr marL="228600" lvl="3">
                  <a:spcBef>
                    <a:spcPts val="1000"/>
                  </a:spcBef>
                </a:pPr>
                <a:r>
                  <a:rPr lang="en-US" sz="2400" b="1" cap="none" dirty="0" smtClean="0">
                    <a:latin typeface="Times New Roman" panose="02020603050405020304" pitchFamily="18" charset="0"/>
                    <a:cs typeface="Times New Roman" panose="02020603050405020304" pitchFamily="18" charset="0"/>
                  </a:rPr>
                  <a:t>   live load=1kN/</a:t>
                </a:r>
                <a14:m>
                  <m:oMath xmlns:m="http://schemas.openxmlformats.org/officeDocument/2006/math">
                    <m:sSup>
                      <m:sSupPr>
                        <m:ctrlPr>
                          <a:rPr lang="en-US" sz="2400" b="1" i="1" cap="none" smtClean="0">
                            <a:latin typeface="Cambria Math" panose="02040503050406030204" pitchFamily="18" charset="0"/>
                            <a:cs typeface="Times New Roman" panose="02020603050405020304" pitchFamily="18" charset="0"/>
                          </a:rPr>
                        </m:ctrlPr>
                      </m:sSupPr>
                      <m:e>
                        <m:r>
                          <a:rPr lang="en-US" sz="2400" b="1" i="1" cap="none" smtClean="0">
                            <a:latin typeface="Cambria Math" panose="02040503050406030204" pitchFamily="18" charset="0"/>
                            <a:cs typeface="Times New Roman" panose="02020603050405020304" pitchFamily="18" charset="0"/>
                          </a:rPr>
                          <m:t>𝒎</m:t>
                        </m:r>
                      </m:e>
                      <m:sup>
                        <m:r>
                          <a:rPr lang="en-US" sz="2400" b="1" i="1" cap="none" smtClean="0">
                            <a:latin typeface="Cambria Math" panose="02040503050406030204" pitchFamily="18" charset="0"/>
                            <a:cs typeface="Times New Roman" panose="02020603050405020304" pitchFamily="18" charset="0"/>
                          </a:rPr>
                          <m:t>𝟐</m:t>
                        </m:r>
                      </m:sup>
                    </m:sSup>
                  </m:oMath>
                </a14:m>
                <a:endParaRPr lang="en-US" sz="2400" b="1" cap="none" dirty="0" smtClean="0">
                  <a:latin typeface="Times New Roman" panose="02020603050405020304" pitchFamily="18" charset="0"/>
                  <a:cs typeface="Times New Roman" panose="02020603050405020304" pitchFamily="18" charset="0"/>
                </a:endParaRPr>
              </a:p>
              <a:p>
                <a:pPr marL="228600" lvl="3">
                  <a:spcBef>
                    <a:spcPts val="1000"/>
                  </a:spcBef>
                </a:pPr>
                <a:r>
                  <a:rPr lang="en-US" sz="2400" b="1" cap="none" dirty="0" smtClean="0">
                    <a:latin typeface="Times New Roman" panose="02020603050405020304" pitchFamily="18" charset="0"/>
                    <a:cs typeface="Times New Roman" panose="02020603050405020304" pitchFamily="18" charset="0"/>
                  </a:rPr>
                  <a:t>   snow </a:t>
                </a:r>
                <a:r>
                  <a:rPr lang="en-US" sz="2400" b="1" cap="none" dirty="0" smtClean="0">
                    <a:latin typeface="Times New Roman" panose="02020603050405020304" pitchFamily="18" charset="0"/>
                    <a:cs typeface="Times New Roman" panose="02020603050405020304" pitchFamily="18" charset="0"/>
                  </a:rPr>
                  <a:t>load=0.512kN</a:t>
                </a:r>
                <a:r>
                  <a:rPr lang="en-US" sz="2400" b="1" cap="none" dirty="0" smtClean="0">
                    <a:latin typeface="Times New Roman" panose="02020603050405020304" pitchFamily="18" charset="0"/>
                    <a:cs typeface="Times New Roman" panose="02020603050405020304" pitchFamily="18" charset="0"/>
                  </a:rPr>
                  <a:t>/</a:t>
                </a:r>
                <a14:m>
                  <m:oMath xmlns:m="http://schemas.openxmlformats.org/officeDocument/2006/math">
                    <m:sSup>
                      <m:sSupPr>
                        <m:ctrlPr>
                          <a:rPr lang="en-US" sz="2400" b="1" i="1" cap="none" smtClean="0">
                            <a:latin typeface="Cambria Math" panose="02040503050406030204" pitchFamily="18" charset="0"/>
                            <a:cs typeface="Times New Roman" panose="02020603050405020304" pitchFamily="18" charset="0"/>
                          </a:rPr>
                        </m:ctrlPr>
                      </m:sSupPr>
                      <m:e>
                        <m:r>
                          <a:rPr lang="en-US" sz="2400" b="1" i="1" cap="none" smtClean="0">
                            <a:latin typeface="Cambria Math" panose="02040503050406030204" pitchFamily="18" charset="0"/>
                            <a:cs typeface="Times New Roman" panose="02020603050405020304" pitchFamily="18" charset="0"/>
                          </a:rPr>
                          <m:t>𝒎</m:t>
                        </m:r>
                      </m:e>
                      <m:sup>
                        <m:r>
                          <a:rPr lang="en-US" sz="2400" b="1" i="1" cap="none" smtClean="0">
                            <a:latin typeface="Cambria Math" panose="02040503050406030204" pitchFamily="18" charset="0"/>
                            <a:cs typeface="Times New Roman" panose="02020603050405020304" pitchFamily="18" charset="0"/>
                          </a:rPr>
                          <m:t>𝟐</m:t>
                        </m:r>
                      </m:sup>
                    </m:sSup>
                  </m:oMath>
                </a14:m>
                <a:endParaRPr lang="en-US" sz="2400" b="1" dirty="0" smtClean="0">
                  <a:latin typeface="Times New Roman" panose="02020603050405020304" pitchFamily="18" charset="0"/>
                  <a:cs typeface="Times New Roman" panose="02020603050405020304" pitchFamily="18" charset="0"/>
                </a:endParaRPr>
              </a:p>
              <a:p>
                <a:pPr marL="0" indent="0">
                  <a:buNone/>
                </a:pPr>
                <a:r>
                  <a:rPr lang="en-US" sz="1800" b="1" dirty="0" smtClean="0">
                    <a:latin typeface="Times New Roman" panose="02020603050405020304" pitchFamily="18" charset="0"/>
                    <a:cs typeface="Times New Roman" panose="02020603050405020304" pitchFamily="18" charset="0"/>
                  </a:rPr>
                  <a:t>  </a:t>
                </a:r>
                <a:r>
                  <a:rPr lang="en-US" sz="1900" b="1" cap="none" dirty="0">
                    <a:latin typeface="Times New Roman" panose="02020603050405020304" pitchFamily="18" charset="0"/>
                    <a:cs typeface="Times New Roman" panose="02020603050405020304" pitchFamily="18" charset="0"/>
                  </a:rPr>
                  <a:t>The flat roof snow load, </a:t>
                </a:r>
                <a14:m>
                  <m:oMath xmlns:m="http://schemas.openxmlformats.org/officeDocument/2006/math">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𝒑</m:t>
                        </m:r>
                      </m:e>
                      <m:sub>
                        <m:r>
                          <a:rPr lang="en-US" sz="1900" b="1" i="1" cap="none">
                            <a:latin typeface="Cambria Math" panose="02040503050406030204" pitchFamily="18" charset="0"/>
                          </a:rPr>
                          <m:t>𝒇</m:t>
                        </m:r>
                      </m:sub>
                    </m:sSub>
                  </m:oMath>
                </a14:m>
                <a:r>
                  <a:rPr lang="en-US" sz="1900" b="1" cap="none" dirty="0">
                    <a:latin typeface="Times New Roman" panose="02020603050405020304" pitchFamily="18" charset="0"/>
                    <a:cs typeface="Times New Roman" panose="02020603050405020304" pitchFamily="18" charset="0"/>
                  </a:rPr>
                  <a:t>, shall be calculated in </a:t>
                </a:r>
                <a14:m>
                  <m:oMath xmlns:m="http://schemas.openxmlformats.org/officeDocument/2006/math">
                    <m:r>
                      <a:rPr lang="en-US" sz="1900" b="1" i="1" cap="none">
                        <a:latin typeface="Cambria Math" panose="02040503050406030204" pitchFamily="18" charset="0"/>
                      </a:rPr>
                      <m:t>𝒍𝒃</m:t>
                    </m:r>
                    <m:r>
                      <a:rPr lang="en-US" sz="1900" b="1" i="1" cap="none">
                        <a:latin typeface="Cambria Math" panose="02040503050406030204" pitchFamily="18" charset="0"/>
                      </a:rPr>
                      <m:t>/</m:t>
                    </m:r>
                    <m:sSup>
                      <m:sSupPr>
                        <m:ctrlPr>
                          <a:rPr lang="en-US" sz="1900" b="1" i="1" cap="none">
                            <a:latin typeface="Cambria Math" panose="02040503050406030204" pitchFamily="18" charset="0"/>
                          </a:rPr>
                        </m:ctrlPr>
                      </m:sSupPr>
                      <m:e>
                        <m:r>
                          <a:rPr lang="en-US" sz="1900" b="1" i="1" cap="none">
                            <a:latin typeface="Cambria Math" panose="02040503050406030204" pitchFamily="18" charset="0"/>
                          </a:rPr>
                          <m:t>𝒇𝒕</m:t>
                        </m:r>
                      </m:e>
                      <m:sup>
                        <m:r>
                          <a:rPr lang="en-US" sz="1900" b="1" i="1" cap="none">
                            <a:latin typeface="Cambria Math" panose="02040503050406030204" pitchFamily="18" charset="0"/>
                          </a:rPr>
                          <m:t>𝟐</m:t>
                        </m:r>
                      </m:sup>
                    </m:sSup>
                    <m:r>
                      <a:rPr lang="en-US" sz="1900" b="1" i="1" cap="none">
                        <a:latin typeface="Cambria Math" panose="02040503050406030204" pitchFamily="18" charset="0"/>
                      </a:rPr>
                      <m:t> (</m:t>
                    </m:r>
                    <m:r>
                      <a:rPr lang="en-US" sz="1900" b="1" i="1" cap="none">
                        <a:latin typeface="Cambria Math" panose="02040503050406030204" pitchFamily="18" charset="0"/>
                      </a:rPr>
                      <m:t>𝒌𝑵</m:t>
                    </m:r>
                    <m:r>
                      <a:rPr lang="en-US" sz="1900" b="1" i="1" cap="none">
                        <a:latin typeface="Cambria Math" panose="02040503050406030204" pitchFamily="18" charset="0"/>
                      </a:rPr>
                      <m:t>/</m:t>
                    </m:r>
                    <m:sSup>
                      <m:sSupPr>
                        <m:ctrlPr>
                          <a:rPr lang="en-US" sz="1900" b="1" i="1" cap="none">
                            <a:latin typeface="Cambria Math" panose="02040503050406030204" pitchFamily="18" charset="0"/>
                          </a:rPr>
                        </m:ctrlPr>
                      </m:sSupPr>
                      <m:e>
                        <m:r>
                          <a:rPr lang="en-US" sz="1900" b="1" i="1" cap="none">
                            <a:latin typeface="Cambria Math" panose="02040503050406030204" pitchFamily="18" charset="0"/>
                          </a:rPr>
                          <m:t>𝒎</m:t>
                        </m:r>
                      </m:e>
                      <m:sup>
                        <m:r>
                          <a:rPr lang="en-US" sz="1900" b="1" i="1" cap="none">
                            <a:latin typeface="Cambria Math" panose="02040503050406030204" pitchFamily="18" charset="0"/>
                          </a:rPr>
                          <m:t>𝟐</m:t>
                        </m:r>
                      </m:sup>
                    </m:sSup>
                    <m:r>
                      <a:rPr lang="en-US" sz="1900" b="1" i="1" cap="none">
                        <a:latin typeface="Cambria Math" panose="02040503050406030204" pitchFamily="18" charset="0"/>
                      </a:rPr>
                      <m:t>)</m:t>
                    </m:r>
                  </m:oMath>
                </a14:m>
                <a:r>
                  <a:rPr lang="en-US" sz="1900" b="1" cap="none" dirty="0">
                    <a:latin typeface="Times New Roman" panose="02020603050405020304" pitchFamily="18" charset="0"/>
                    <a:cs typeface="Times New Roman" panose="02020603050405020304" pitchFamily="18" charset="0"/>
                  </a:rPr>
                  <a:t> using the following formula </a:t>
                </a:r>
                <a:r>
                  <a:rPr lang="en-US" sz="1900" b="1" cap="none" dirty="0" smtClean="0">
                    <a:latin typeface="Times New Roman" panose="02020603050405020304" pitchFamily="18" charset="0"/>
                    <a:cs typeface="Times New Roman" panose="02020603050405020304" pitchFamily="18" charset="0"/>
                  </a:rPr>
                  <a:t>( ASCE 7-16 Table 7-3</a:t>
                </a:r>
                <a:r>
                  <a:rPr lang="en-US" sz="1900" b="1" cap="none" dirty="0">
                    <a:latin typeface="Times New Roman" panose="02020603050405020304" pitchFamily="18" charset="0"/>
                    <a:cs typeface="Times New Roman" panose="02020603050405020304" pitchFamily="18" charset="0"/>
                  </a:rPr>
                  <a:t>):</a:t>
                </a:r>
              </a:p>
              <a:p>
                <a:pPr marL="0" indent="0">
                  <a:buNone/>
                </a:pPr>
                <a14:m>
                  <m:oMath xmlns:m="http://schemas.openxmlformats.org/officeDocument/2006/math">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𝒑</m:t>
                        </m:r>
                      </m:e>
                      <m:sub>
                        <m:r>
                          <a:rPr lang="en-US" sz="1900" b="1" i="1" cap="none">
                            <a:latin typeface="Cambria Math" panose="02040503050406030204" pitchFamily="18" charset="0"/>
                          </a:rPr>
                          <m:t>𝒇</m:t>
                        </m:r>
                      </m:sub>
                    </m:sSub>
                    <m:r>
                      <a:rPr lang="en-US" sz="1900" b="1" cap="none">
                        <a:latin typeface="Cambria Math" panose="02040503050406030204" pitchFamily="18" charset="0"/>
                      </a:rPr>
                      <m:t> = </m:t>
                    </m:r>
                    <m:r>
                      <a:rPr lang="en-US" sz="1900" b="1" i="1" cap="none">
                        <a:latin typeface="Cambria Math" panose="02040503050406030204" pitchFamily="18" charset="0"/>
                      </a:rPr>
                      <m:t>𝟎</m:t>
                    </m:r>
                    <m:r>
                      <a:rPr lang="en-US" sz="1900" b="1" cap="none">
                        <a:latin typeface="Cambria Math" panose="02040503050406030204" pitchFamily="18" charset="0"/>
                      </a:rPr>
                      <m:t>.</m:t>
                    </m:r>
                    <m:r>
                      <a:rPr lang="en-US" sz="1900" b="1" i="1" cap="none">
                        <a:latin typeface="Cambria Math" panose="02040503050406030204" pitchFamily="18" charset="0"/>
                      </a:rPr>
                      <m:t>𝟕</m:t>
                    </m:r>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𝑪</m:t>
                        </m:r>
                      </m:e>
                      <m:sub>
                        <m:r>
                          <a:rPr lang="en-US" sz="1900" b="1" i="1" cap="none">
                            <a:latin typeface="Cambria Math" panose="02040503050406030204" pitchFamily="18" charset="0"/>
                          </a:rPr>
                          <m:t>𝒆</m:t>
                        </m:r>
                      </m:sub>
                    </m:sSub>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𝑪</m:t>
                        </m:r>
                      </m:e>
                      <m:sub>
                        <m:r>
                          <a:rPr lang="en-US" sz="1900" b="1" i="1" cap="none">
                            <a:latin typeface="Cambria Math" panose="02040503050406030204" pitchFamily="18" charset="0"/>
                          </a:rPr>
                          <m:t>𝒕</m:t>
                        </m:r>
                      </m:sub>
                    </m:sSub>
                    <m:r>
                      <a:rPr lang="en-US" sz="1900" b="1" cap="none">
                        <a:latin typeface="Cambria Math" panose="02040503050406030204" pitchFamily="18" charset="0"/>
                      </a:rPr>
                      <m:t> </m:t>
                    </m:r>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𝑰</m:t>
                        </m:r>
                      </m:e>
                      <m:sub>
                        <m:r>
                          <a:rPr lang="en-US" sz="1900" b="1" i="1" cap="none">
                            <a:latin typeface="Cambria Math" panose="02040503050406030204" pitchFamily="18" charset="0"/>
                          </a:rPr>
                          <m:t>𝒔</m:t>
                        </m:r>
                      </m:sub>
                    </m:sSub>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𝒑</m:t>
                        </m:r>
                      </m:e>
                      <m:sub>
                        <m:r>
                          <a:rPr lang="en-US" sz="1900" b="1" i="1" cap="none">
                            <a:latin typeface="Cambria Math" panose="02040503050406030204" pitchFamily="18" charset="0"/>
                          </a:rPr>
                          <m:t>𝒈</m:t>
                        </m:r>
                      </m:sub>
                    </m:sSub>
                  </m:oMath>
                </a14:m>
                <a:r>
                  <a:rPr lang="en-US" sz="1900" b="1" cap="none" dirty="0">
                    <a:latin typeface="Times New Roman" panose="02020603050405020304" pitchFamily="18" charset="0"/>
                    <a:cs typeface="Times New Roman" panose="02020603050405020304" pitchFamily="18" charset="0"/>
                  </a:rPr>
                  <a:t> </a:t>
                </a:r>
              </a:p>
              <a:p>
                <a:pPr marL="0" indent="0">
                  <a:buNone/>
                </a:pPr>
                <a:r>
                  <a:rPr lang="en-US" sz="1900" b="1" cap="none" dirty="0">
                    <a:latin typeface="Times New Roman" panose="02020603050405020304" pitchFamily="18" charset="0"/>
                    <a:cs typeface="Times New Roman" panose="02020603050405020304" pitchFamily="18" charset="0"/>
                  </a:rPr>
                  <a:t>Where:</a:t>
                </a:r>
              </a:p>
              <a:p>
                <a:pPr>
                  <a:buFont typeface="Wingdings" panose="05000000000000000000" pitchFamily="2" charset="2"/>
                  <a:buChar char="Ø"/>
                </a:pPr>
                <a14:m>
                  <m:oMath xmlns:m="http://schemas.openxmlformats.org/officeDocument/2006/math">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𝒑</m:t>
                        </m:r>
                      </m:e>
                      <m:sub>
                        <m:r>
                          <a:rPr lang="en-US" sz="1900" b="1" i="1" cap="none">
                            <a:latin typeface="Cambria Math" panose="02040503050406030204" pitchFamily="18" charset="0"/>
                          </a:rPr>
                          <m:t>𝒇</m:t>
                        </m:r>
                      </m:sub>
                    </m:sSub>
                  </m:oMath>
                </a14:m>
                <a:r>
                  <a:rPr lang="en-US" sz="1900" b="1" cap="none" dirty="0">
                    <a:latin typeface="Times New Roman" panose="02020603050405020304" pitchFamily="18" charset="0"/>
                    <a:cs typeface="Times New Roman" panose="02020603050405020304" pitchFamily="18" charset="0"/>
                  </a:rPr>
                  <a:t>:  Flat roof snow load.</a:t>
                </a:r>
              </a:p>
              <a:p>
                <a:pPr>
                  <a:buFont typeface="Wingdings" panose="05000000000000000000" pitchFamily="2" charset="2"/>
                  <a:buChar char="Ø"/>
                </a:pPr>
                <a14:m>
                  <m:oMath xmlns:m="http://schemas.openxmlformats.org/officeDocument/2006/math">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𝑪</m:t>
                        </m:r>
                      </m:e>
                      <m:sub>
                        <m:r>
                          <a:rPr lang="en-US" sz="1900" b="1" i="1" cap="none">
                            <a:latin typeface="Cambria Math" panose="02040503050406030204" pitchFamily="18" charset="0"/>
                          </a:rPr>
                          <m:t>𝒆</m:t>
                        </m:r>
                      </m:sub>
                    </m:sSub>
                  </m:oMath>
                </a14:m>
                <a:r>
                  <a:rPr lang="en-US" sz="1900" b="1" cap="none" dirty="0">
                    <a:latin typeface="Times New Roman" panose="02020603050405020304" pitchFamily="18" charset="0"/>
                    <a:cs typeface="Times New Roman" panose="02020603050405020304" pitchFamily="18" charset="0"/>
                  </a:rPr>
                  <a:t>: Exposure factor.</a:t>
                </a:r>
              </a:p>
              <a:p>
                <a:pPr>
                  <a:buFont typeface="Wingdings" panose="05000000000000000000" pitchFamily="2" charset="2"/>
                  <a:buChar char="Ø"/>
                </a:pPr>
                <a14:m>
                  <m:oMath xmlns:m="http://schemas.openxmlformats.org/officeDocument/2006/math">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𝑪</m:t>
                        </m:r>
                      </m:e>
                      <m:sub>
                        <m:r>
                          <a:rPr lang="en-US" sz="1900" b="1" i="1" cap="none">
                            <a:latin typeface="Cambria Math" panose="02040503050406030204" pitchFamily="18" charset="0"/>
                          </a:rPr>
                          <m:t>𝒕</m:t>
                        </m:r>
                      </m:sub>
                    </m:sSub>
                  </m:oMath>
                </a14:m>
                <a:r>
                  <a:rPr lang="en-US" sz="1900" b="1" cap="none" dirty="0">
                    <a:latin typeface="Times New Roman" panose="02020603050405020304" pitchFamily="18" charset="0"/>
                    <a:cs typeface="Times New Roman" panose="02020603050405020304" pitchFamily="18" charset="0"/>
                  </a:rPr>
                  <a:t>: Thermal factor.</a:t>
                </a:r>
              </a:p>
              <a:p>
                <a:pPr>
                  <a:buFont typeface="Wingdings" panose="05000000000000000000" pitchFamily="2" charset="2"/>
                  <a:buChar char="Ø"/>
                </a:pPr>
                <a14:m>
                  <m:oMath xmlns:m="http://schemas.openxmlformats.org/officeDocument/2006/math">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𝑰</m:t>
                        </m:r>
                      </m:e>
                      <m:sub>
                        <m:r>
                          <a:rPr lang="en-US" sz="1900" b="1" i="1" cap="none">
                            <a:latin typeface="Cambria Math" panose="02040503050406030204" pitchFamily="18" charset="0"/>
                          </a:rPr>
                          <m:t>𝒔</m:t>
                        </m:r>
                      </m:sub>
                    </m:sSub>
                  </m:oMath>
                </a14:m>
                <a:r>
                  <a:rPr lang="en-US" sz="1900" b="1" cap="none" dirty="0">
                    <a:latin typeface="Times New Roman" panose="02020603050405020304" pitchFamily="18" charset="0"/>
                    <a:cs typeface="Times New Roman" panose="02020603050405020304" pitchFamily="18" charset="0"/>
                  </a:rPr>
                  <a:t>: Importance factor.</a:t>
                </a:r>
              </a:p>
              <a:p>
                <a:pPr>
                  <a:buFont typeface="Wingdings" panose="05000000000000000000" pitchFamily="2" charset="2"/>
                  <a:buChar char="Ø"/>
                </a:pPr>
                <a14:m>
                  <m:oMath xmlns:m="http://schemas.openxmlformats.org/officeDocument/2006/math">
                    <m:sSub>
                      <m:sSubPr>
                        <m:ctrlPr>
                          <a:rPr lang="en-US" sz="1900" b="1" i="1" cap="none">
                            <a:latin typeface="Cambria Math" panose="02040503050406030204" pitchFamily="18" charset="0"/>
                          </a:rPr>
                        </m:ctrlPr>
                      </m:sSubPr>
                      <m:e>
                        <m:r>
                          <a:rPr lang="en-US" sz="1900" b="1" i="1" cap="none">
                            <a:latin typeface="Cambria Math" panose="02040503050406030204" pitchFamily="18" charset="0"/>
                          </a:rPr>
                          <m:t>𝒑</m:t>
                        </m:r>
                      </m:e>
                      <m:sub>
                        <m:r>
                          <a:rPr lang="en-US" sz="1900" b="1" i="1" cap="none">
                            <a:latin typeface="Cambria Math" panose="02040503050406030204" pitchFamily="18" charset="0"/>
                          </a:rPr>
                          <m:t>𝒈</m:t>
                        </m:r>
                      </m:sub>
                    </m:sSub>
                  </m:oMath>
                </a14:m>
                <a:r>
                  <a:rPr lang="en-US" sz="1900" b="1" cap="none" dirty="0">
                    <a:latin typeface="Times New Roman" panose="02020603050405020304" pitchFamily="18" charset="0"/>
                    <a:cs typeface="Times New Roman" panose="02020603050405020304" pitchFamily="18" charset="0"/>
                  </a:rPr>
                  <a:t>: Ground snow load.</a:t>
                </a:r>
              </a:p>
              <a:p>
                <a:pPr marL="0" lvl="3" indent="0">
                  <a:spcBef>
                    <a:spcPts val="1000"/>
                  </a:spcBef>
                  <a:buNone/>
                </a:pPr>
                <a:endParaRPr lang="en-US" sz="1900" b="1" dirty="0" smtClean="0">
                  <a:latin typeface="Times New Roman" panose="02020603050405020304" pitchFamily="18" charset="0"/>
                  <a:cs typeface="Times New Roman" panose="02020603050405020304" pitchFamily="18" charset="0"/>
                </a:endParaRPr>
              </a:p>
              <a:p>
                <a:pPr marL="0" indent="0">
                  <a:buNone/>
                </a:pPr>
                <a:endParaRPr lang="en-US" sz="1900" dirty="0" smtClean="0"/>
              </a:p>
              <a:p>
                <a:pPr marL="0" indent="0">
                  <a:buNone/>
                </a:pPr>
                <a:endParaRPr lang="en-US" dirty="0"/>
              </a:p>
            </p:txBody>
          </p:sp>
        </mc:Choice>
        <mc:Fallback>
          <p:sp>
            <p:nvSpPr>
              <p:cNvPr id="6" name="Content Placeholder 5"/>
              <p:cNvSpPr>
                <a:spLocks noGrp="1" noRot="1" noChangeAspect="1" noMove="1" noResize="1" noEditPoints="1" noAdjustHandles="1" noChangeArrowheads="1" noChangeShapeType="1" noTextEdit="1"/>
              </p:cNvSpPr>
              <p:nvPr>
                <p:ph sz="quarter" idx="13"/>
              </p:nvPr>
            </p:nvSpPr>
            <p:spPr>
              <a:xfrm>
                <a:off x="847836" y="1406549"/>
                <a:ext cx="11039364" cy="5246914"/>
              </a:xfrm>
              <a:blipFill rotWithShape="0">
                <a:blip r:embed="rId2"/>
                <a:stretch>
                  <a:fillRect l="-607" t="-814" b="-930"/>
                </a:stretch>
              </a:blipFill>
            </p:spPr>
            <p:txBody>
              <a:bodyPr/>
              <a:lstStyle/>
              <a:p>
                <a:r>
                  <a:rPr lang="en-US">
                    <a:noFill/>
                  </a:rPr>
                  <a:t> </a:t>
                </a:r>
              </a:p>
            </p:txBody>
          </p:sp>
        </mc:Fallback>
      </mc:AlternateContent>
    </p:spTree>
    <p:extLst>
      <p:ext uri="{BB962C8B-B14F-4D97-AF65-F5344CB8AC3E}">
        <p14:creationId xmlns:p14="http://schemas.microsoft.com/office/powerpoint/2010/main" val="857157725"/>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1534886" y="468088"/>
                <a:ext cx="6498772" cy="6937155"/>
              </a:xfrm>
              <a:prstGeom prst="rect">
                <a:avLst/>
              </a:prstGeom>
            </p:spPr>
            <p:txBody>
              <a:bodyPr wrap="square">
                <a:spAutoFit/>
              </a:bodyPr>
              <a:lstStyle/>
              <a:p>
                <a:pPr marL="342900" lvl="0" indent="-342900" algn="just">
                  <a:lnSpc>
                    <a:spcPct val="150000"/>
                  </a:lnSpc>
                  <a:spcAft>
                    <a:spcPts val="60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Calibri" panose="020F0502020204030204" pitchFamily="34" charset="0"/>
                  </a:rPr>
                  <a:t>load snow on roof of building according to Jordanian code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a:solidFill>
                              <a:srgbClr val="000000"/>
                            </a:solidFill>
                            <a:effectLst/>
                            <a:latin typeface="Cambria Math" panose="02040503050406030204" pitchFamily="18" charset="0"/>
                            <a:ea typeface="Calibri" panose="020F0502020204030204" pitchFamily="34" charset="0"/>
                          </a:rPr>
                          <m:t>𝑠</m:t>
                        </m:r>
                      </m:e>
                      <m:sub>
                        <m:r>
                          <a:rPr lang="en-US" b="0" i="1">
                            <a:solidFill>
                              <a:srgbClr val="000000"/>
                            </a:solidFill>
                            <a:effectLst/>
                            <a:latin typeface="Cambria Math" panose="02040503050406030204" pitchFamily="18" charset="0"/>
                            <a:ea typeface="Calibri" panose="020F0502020204030204" pitchFamily="34" charset="0"/>
                          </a:rPr>
                          <m:t>𝑑</m:t>
                        </m:r>
                      </m:sub>
                    </m:sSub>
                  </m:oMath>
                </a14:m>
                <a:r>
                  <a:rPr lang="en-US" dirty="0">
                    <a:solidFill>
                      <a:srgbClr val="000000"/>
                    </a:solidFill>
                    <a:effectLst/>
                    <a:latin typeface="Times New Roman" panose="02020603050405020304" pitchFamily="18" charset="0"/>
                    <a:ea typeface="Calibri" panose="020F0502020204030204" pitchFamily="34" charset="0"/>
                  </a:rPr>
                  <a:t>):</a:t>
                </a:r>
              </a:p>
              <a:p>
                <a:pPr marL="720090" marR="0" algn="just">
                  <a:lnSpc>
                    <a:spcPct val="150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a:solidFill>
                                <a:srgbClr val="000000"/>
                              </a:solidFill>
                              <a:effectLst/>
                              <a:latin typeface="Cambria Math" panose="02040503050406030204" pitchFamily="18" charset="0"/>
                              <a:ea typeface="Calibri" panose="020F0502020204030204" pitchFamily="34" charset="0"/>
                            </a:rPr>
                            <m:t>𝑠</m:t>
                          </m:r>
                        </m:e>
                        <m:sub>
                          <m:r>
                            <a:rPr lang="en-US" b="0" i="1">
                              <a:solidFill>
                                <a:srgbClr val="000000"/>
                              </a:solidFill>
                              <a:effectLst/>
                              <a:latin typeface="Cambria Math" panose="02040503050406030204" pitchFamily="18" charset="0"/>
                              <a:ea typeface="Calibri" panose="020F0502020204030204" pitchFamily="34" charset="0"/>
                            </a:rPr>
                            <m:t>𝑑</m:t>
                          </m:r>
                        </m:sub>
                      </m:sSub>
                      <m:r>
                        <a:rPr lang="en-US" b="0">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a:solidFill>
                                <a:srgbClr val="000000"/>
                              </a:solidFill>
                              <a:effectLst/>
                              <a:latin typeface="Cambria Math" panose="02040503050406030204" pitchFamily="18" charset="0"/>
                              <a:ea typeface="Calibri" panose="020F0502020204030204" pitchFamily="34" charset="0"/>
                            </a:rPr>
                            <m:t>𝑠</m:t>
                          </m:r>
                        </m:e>
                        <m:sub>
                          <m:r>
                            <a:rPr lang="en-US" b="0" i="1">
                              <a:solidFill>
                                <a:srgbClr val="000000"/>
                              </a:solidFill>
                              <a:effectLst/>
                              <a:latin typeface="Cambria Math" panose="02040503050406030204" pitchFamily="18" charset="0"/>
                              <a:ea typeface="Calibri" panose="020F0502020204030204" pitchFamily="34" charset="0"/>
                            </a:rPr>
                            <m:t>𝑜</m:t>
                          </m:r>
                        </m:sub>
                      </m:sSub>
                      <m:r>
                        <a:rPr lang="en-US" b="0"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a:solidFill>
                                <a:srgbClr val="000000"/>
                              </a:solidFill>
                              <a:effectLst/>
                              <a:latin typeface="Cambria Math" panose="02040503050406030204" pitchFamily="18" charset="0"/>
                              <a:ea typeface="Calibri" panose="020F0502020204030204" pitchFamily="34" charset="0"/>
                            </a:rPr>
                            <m:t>𝜇</m:t>
                          </m:r>
                        </m:e>
                        <m:sub>
                          <m:r>
                            <a:rPr lang="en-US" b="0" i="1">
                              <a:solidFill>
                                <a:srgbClr val="000000"/>
                              </a:solidFill>
                              <a:effectLst/>
                              <a:latin typeface="Cambria Math" panose="02040503050406030204" pitchFamily="18" charset="0"/>
                              <a:ea typeface="Calibri" panose="020F0502020204030204" pitchFamily="34" charset="0"/>
                            </a:rPr>
                            <m:t>𝑖</m:t>
                          </m:r>
                        </m:sub>
                      </m:sSub>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lnSpc>
                    <a:spcPct val="150000"/>
                  </a:lnSpc>
                  <a:spcAft>
                    <a:spcPts val="600"/>
                  </a:spcAft>
                </a:pPr>
                <a:r>
                  <a:rPr lang="en-US" dirty="0">
                    <a:solidFill>
                      <a:srgbClr val="000000"/>
                    </a:solidFill>
                    <a:effectLst/>
                    <a:latin typeface="Times New Roman" panose="02020603050405020304" pitchFamily="18" charset="0"/>
                    <a:ea typeface="Calibri" panose="020F0502020204030204" pitchFamily="34" charset="0"/>
                  </a:rPr>
                  <a:t>Where</a:t>
                </a:r>
              </a:p>
              <a:p>
                <a:pPr indent="457200" algn="just">
                  <a:lnSpc>
                    <a:spcPct val="150000"/>
                  </a:lnSpc>
                  <a:spcAft>
                    <a:spcPts val="600"/>
                  </a:spcAft>
                </a:pP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a:solidFill>
                              <a:srgbClr val="000000"/>
                            </a:solidFill>
                            <a:effectLst/>
                            <a:latin typeface="Cambria Math" panose="02040503050406030204" pitchFamily="18" charset="0"/>
                            <a:ea typeface="Calibri" panose="020F0502020204030204" pitchFamily="34" charset="0"/>
                          </a:rPr>
                          <m:t>𝑠</m:t>
                        </m:r>
                      </m:e>
                      <m:sub>
                        <m:r>
                          <a:rPr lang="en-US" b="0" i="1">
                            <a:solidFill>
                              <a:srgbClr val="000000"/>
                            </a:solidFill>
                            <a:effectLst/>
                            <a:latin typeface="Cambria Math" panose="02040503050406030204" pitchFamily="18" charset="0"/>
                            <a:ea typeface="Calibri" panose="020F0502020204030204" pitchFamily="34" charset="0"/>
                          </a:rPr>
                          <m:t>𝑜</m:t>
                        </m:r>
                      </m:sub>
                    </m:sSub>
                  </m:oMath>
                </a14:m>
                <a:r>
                  <a:rPr lang="en-US" dirty="0">
                    <a:solidFill>
                      <a:srgbClr val="000000"/>
                    </a:solidFill>
                    <a:effectLst/>
                    <a:latin typeface="Times New Roman" panose="02020603050405020304" pitchFamily="18" charset="0"/>
                    <a:ea typeface="Times New Roman" panose="02020603050405020304" pitchFamily="18" charset="0"/>
                  </a:rPr>
                  <a:t>: Ground snow load.</a:t>
                </a:r>
                <a:endParaRPr lang="en-US" dirty="0">
                  <a:solidFill>
                    <a:srgbClr val="000000"/>
                  </a:solidFill>
                  <a:effectLst/>
                  <a:latin typeface="Times New Roman" panose="02020603050405020304" pitchFamily="18" charset="0"/>
                  <a:ea typeface="Calibri" panose="020F0502020204030204" pitchFamily="34" charset="0"/>
                </a:endParaRPr>
              </a:p>
              <a:p>
                <a:pPr indent="457200" algn="just">
                  <a:lnSpc>
                    <a:spcPct val="150000"/>
                  </a:lnSpc>
                  <a:spcAft>
                    <a:spcPts val="600"/>
                  </a:spcAft>
                </a:pP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a:solidFill>
                              <a:srgbClr val="000000"/>
                            </a:solidFill>
                            <a:effectLst/>
                            <a:latin typeface="Cambria Math" panose="02040503050406030204" pitchFamily="18" charset="0"/>
                            <a:ea typeface="Calibri" panose="020F0502020204030204" pitchFamily="34" charset="0"/>
                          </a:rPr>
                          <m:t>𝜇</m:t>
                        </m:r>
                      </m:e>
                      <m:sub>
                        <m:r>
                          <a:rPr lang="en-US" b="0" i="1">
                            <a:solidFill>
                              <a:srgbClr val="000000"/>
                            </a:solidFill>
                            <a:effectLst/>
                            <a:latin typeface="Cambria Math" panose="02040503050406030204" pitchFamily="18" charset="0"/>
                            <a:ea typeface="Calibri" panose="020F0502020204030204" pitchFamily="34" charset="0"/>
                          </a:rPr>
                          <m:t>𝑖</m:t>
                        </m:r>
                      </m:sub>
                    </m:sSub>
                  </m:oMath>
                </a14:m>
                <a:r>
                  <a:rPr lang="en-US" dirty="0">
                    <a:solidFill>
                      <a:srgbClr val="000000"/>
                    </a:solidFill>
                    <a:effectLst/>
                    <a:latin typeface="Times New Roman" panose="02020603050405020304" pitchFamily="18" charset="0"/>
                    <a:ea typeface="Times New Roman" panose="02020603050405020304" pitchFamily="18" charset="0"/>
                  </a:rPr>
                  <a:t>: Figure coefficient of snow</a:t>
                </a:r>
                <a:r>
                  <a:rPr lang="en-US" dirty="0" smtClean="0">
                    <a:solidFill>
                      <a:srgbClr val="000000"/>
                    </a:solidFill>
                    <a:effectLst/>
                    <a:latin typeface="Times New Roman" panose="02020603050405020304" pitchFamily="18" charset="0"/>
                    <a:ea typeface="Times New Roman" panose="02020603050405020304" pitchFamily="18" charset="0"/>
                  </a:rPr>
                  <a:t>.</a:t>
                </a:r>
              </a:p>
              <a:p>
                <a:pPr indent="457200" algn="just">
                  <a:lnSpc>
                    <a:spcPct val="150000"/>
                  </a:lnSpc>
                  <a:spcAft>
                    <a:spcPts val="600"/>
                  </a:spcAft>
                </a:pPr>
                <a:r>
                  <a:rPr lang="en-US" dirty="0"/>
                  <a:t> </a:t>
                </a:r>
                <a14:m>
                  <m:oMath xmlns:m="http://schemas.openxmlformats.org/officeDocument/2006/math">
                    <m:sSub>
                      <m:sSubPr>
                        <m:ctrlPr>
                          <a:rPr lang="en-US" i="1">
                            <a:latin typeface="Cambria Math" panose="02040503050406030204" pitchFamily="18" charset="0"/>
                          </a:rPr>
                        </m:ctrlPr>
                      </m:sSubPr>
                      <m:e>
                        <m:r>
                          <a:rPr lang="en-US" b="0" i="1">
                            <a:latin typeface="Cambria Math" panose="02040503050406030204" pitchFamily="18" charset="0"/>
                          </a:rPr>
                          <m:t>𝑠</m:t>
                        </m:r>
                      </m:e>
                      <m:sub>
                        <m:r>
                          <a:rPr lang="en-US" b="0" i="1">
                            <a:latin typeface="Cambria Math" panose="02040503050406030204" pitchFamily="18" charset="0"/>
                          </a:rPr>
                          <m:t>𝑜</m:t>
                        </m:r>
                      </m:sub>
                    </m:sSub>
                    <m:r>
                      <a:rPr lang="en-US" b="0" i="1">
                        <a:latin typeface="Cambria Math" panose="02040503050406030204" pitchFamily="18" charset="0"/>
                      </a:rPr>
                      <m:t>=</m:t>
                    </m:r>
                    <m:f>
                      <m:fPr>
                        <m:ctrlPr>
                          <a:rPr lang="en-US" i="1">
                            <a:latin typeface="Cambria Math" panose="02040503050406030204" pitchFamily="18" charset="0"/>
                          </a:rPr>
                        </m:ctrlPr>
                      </m:fPr>
                      <m:num>
                        <m:r>
                          <a:rPr lang="en-US" b="0" i="1">
                            <a:latin typeface="Cambria Math" panose="02040503050406030204" pitchFamily="18" charset="0"/>
                          </a:rPr>
                          <m:t>h</m:t>
                        </m:r>
                        <m:r>
                          <a:rPr lang="en-US" b="0" i="1">
                            <a:latin typeface="Cambria Math" panose="02040503050406030204" pitchFamily="18" charset="0"/>
                          </a:rPr>
                          <m:t>−</m:t>
                        </m:r>
                        <m:r>
                          <a:rPr lang="en-US" b="0" i="1">
                            <a:latin typeface="Cambria Math" panose="02040503050406030204" pitchFamily="18" charset="0"/>
                          </a:rPr>
                          <m:t>400</m:t>
                        </m:r>
                      </m:num>
                      <m:den>
                        <m:r>
                          <a:rPr lang="en-US" b="0" i="1">
                            <a:latin typeface="Cambria Math" panose="02040503050406030204" pitchFamily="18" charset="0"/>
                          </a:rPr>
                          <m:t>320</m:t>
                        </m:r>
                      </m:den>
                    </m:f>
                    <m:r>
                      <a:rPr lang="en-US" b="0" i="1">
                        <a:latin typeface="Cambria Math" panose="02040503050406030204" pitchFamily="18" charset="0"/>
                      </a:rPr>
                      <m:t>=</m:t>
                    </m:r>
                    <m:f>
                      <m:fPr>
                        <m:ctrlPr>
                          <a:rPr lang="en-US" i="1">
                            <a:latin typeface="Cambria Math" panose="02040503050406030204" pitchFamily="18" charset="0"/>
                          </a:rPr>
                        </m:ctrlPr>
                      </m:fPr>
                      <m:num>
                        <m:r>
                          <a:rPr lang="en-US" b="0" i="1">
                            <a:latin typeface="Cambria Math" panose="02040503050406030204" pitchFamily="18" charset="0"/>
                          </a:rPr>
                          <m:t>550</m:t>
                        </m:r>
                        <m:r>
                          <a:rPr lang="en-US" b="0" i="1">
                            <a:latin typeface="Cambria Math" panose="02040503050406030204" pitchFamily="18" charset="0"/>
                          </a:rPr>
                          <m:t>−</m:t>
                        </m:r>
                        <m:r>
                          <a:rPr lang="en-US" b="0" i="1">
                            <a:latin typeface="Cambria Math" panose="02040503050406030204" pitchFamily="18" charset="0"/>
                          </a:rPr>
                          <m:t>400</m:t>
                        </m:r>
                      </m:num>
                      <m:den>
                        <m:r>
                          <a:rPr lang="en-US" b="0" i="1">
                            <a:latin typeface="Cambria Math" panose="02040503050406030204" pitchFamily="18" charset="0"/>
                          </a:rPr>
                          <m:t>320</m:t>
                        </m:r>
                      </m:den>
                    </m:f>
                    <m:r>
                      <a:rPr lang="en-US" b="0" i="1">
                        <a:latin typeface="Cambria Math" panose="02040503050406030204" pitchFamily="18" charset="0"/>
                      </a:rPr>
                      <m:t>=</m:t>
                    </m:r>
                    <m:r>
                      <a:rPr lang="en-US" b="0" i="1">
                        <a:latin typeface="Cambria Math" panose="02040503050406030204" pitchFamily="18" charset="0"/>
                      </a:rPr>
                      <m:t>0</m:t>
                    </m:r>
                    <m:r>
                      <a:rPr lang="en-US" b="0" i="1">
                        <a:latin typeface="Cambria Math" panose="02040503050406030204" pitchFamily="18" charset="0"/>
                      </a:rPr>
                      <m:t>.</m:t>
                    </m:r>
                    <m:r>
                      <a:rPr lang="en-US" b="0" i="1">
                        <a:latin typeface="Cambria Math" panose="02040503050406030204" pitchFamily="18" charset="0"/>
                      </a:rPr>
                      <m:t>47</m:t>
                    </m:r>
                    <m:r>
                      <a:rPr lang="en-US" b="0" i="1" smtClean="0">
                        <a:latin typeface="Cambria Math" panose="02040503050406030204" pitchFamily="18" charset="0"/>
                      </a:rPr>
                      <m:t>𝑘</m:t>
                    </m:r>
                    <m:r>
                      <a:rPr lang="en-US" b="0" i="1">
                        <a:latin typeface="Cambria Math" panose="02040503050406030204" pitchFamily="18" charset="0"/>
                      </a:rPr>
                      <m:t>𝑁</m:t>
                    </m:r>
                    <m:r>
                      <a:rPr lang="en-US" b="0" i="1">
                        <a:latin typeface="Cambria Math" panose="02040503050406030204" pitchFamily="18" charset="0"/>
                      </a:rPr>
                      <m:t>/</m:t>
                    </m:r>
                    <m:sSup>
                      <m:sSupPr>
                        <m:ctrlPr>
                          <a:rPr lang="en-US" i="1">
                            <a:latin typeface="Cambria Math" panose="02040503050406030204" pitchFamily="18" charset="0"/>
                          </a:rPr>
                        </m:ctrlPr>
                      </m:sSupPr>
                      <m:e>
                        <m:r>
                          <a:rPr lang="en-US" b="0" i="1">
                            <a:latin typeface="Cambria Math" panose="02040503050406030204" pitchFamily="18" charset="0"/>
                          </a:rPr>
                          <m:t>𝑚</m:t>
                        </m:r>
                      </m:e>
                      <m:sup>
                        <m:r>
                          <a:rPr lang="en-US" b="0" i="1">
                            <a:latin typeface="Cambria Math" panose="02040503050406030204" pitchFamily="18" charset="0"/>
                          </a:rPr>
                          <m:t>2</m:t>
                        </m:r>
                      </m:sup>
                    </m:sSup>
                    <m:r>
                      <a:rPr lang="en-US" b="0" i="1">
                        <a:latin typeface="Cambria Math" panose="02040503050406030204" pitchFamily="18" charset="0"/>
                      </a:rPr>
                      <m:t>=</m:t>
                    </m:r>
                    <m:sSub>
                      <m:sSubPr>
                        <m:ctrlPr>
                          <a:rPr lang="en-US" i="1">
                            <a:latin typeface="Cambria Math" panose="02040503050406030204" pitchFamily="18" charset="0"/>
                          </a:rPr>
                        </m:ctrlPr>
                      </m:sSubPr>
                      <m:e>
                        <m:r>
                          <a:rPr lang="en-US" b="0" i="1">
                            <a:latin typeface="Cambria Math" panose="02040503050406030204" pitchFamily="18" charset="0"/>
                          </a:rPr>
                          <m:t>𝑝</m:t>
                        </m:r>
                      </m:e>
                      <m:sub>
                        <m:r>
                          <a:rPr lang="en-US" b="0" i="1">
                            <a:latin typeface="Cambria Math" panose="02040503050406030204" pitchFamily="18" charset="0"/>
                          </a:rPr>
                          <m:t>𝑔</m:t>
                        </m:r>
                      </m:sub>
                    </m:sSub>
                  </m:oMath>
                </a14:m>
                <a:endParaRPr lang="en-US" dirty="0" smtClean="0"/>
              </a:p>
              <a:p>
                <a:pPr>
                  <a:lnSpc>
                    <a:spcPct val="150000"/>
                  </a:lnSpc>
                </a:pPr>
                <a:r>
                  <a:rPr lang="en-US" dirty="0"/>
                  <a:t>So,</a:t>
                </a:r>
                <a14:m>
                  <m:oMath xmlns:m="http://schemas.openxmlformats.org/officeDocument/2006/math">
                    <m:r>
                      <a:rPr lang="en-US" b="0">
                        <a:latin typeface="Cambria Math" panose="02040503050406030204" pitchFamily="18" charset="0"/>
                      </a:rPr>
                      <m:t> </m:t>
                    </m:r>
                    <m:sSub>
                      <m:sSubPr>
                        <m:ctrlPr>
                          <a:rPr lang="en-US" i="1">
                            <a:latin typeface="Cambria Math" panose="02040503050406030204" pitchFamily="18" charset="0"/>
                          </a:rPr>
                        </m:ctrlPr>
                      </m:sSubPr>
                      <m:e>
                        <m:r>
                          <a:rPr lang="en-US" b="0" i="1">
                            <a:latin typeface="Cambria Math" panose="02040503050406030204" pitchFamily="18" charset="0"/>
                          </a:rPr>
                          <m:t>𝑠</m:t>
                        </m:r>
                      </m:e>
                      <m:sub>
                        <m:r>
                          <a:rPr lang="en-US" b="0" i="1">
                            <a:latin typeface="Cambria Math" panose="02040503050406030204" pitchFamily="18" charset="0"/>
                          </a:rPr>
                          <m:t>𝑑</m:t>
                        </m:r>
                      </m:sub>
                    </m:sSub>
                    <m:r>
                      <a:rPr lang="en-US" b="0">
                        <a:latin typeface="Cambria Math" panose="02040503050406030204" pitchFamily="18" charset="0"/>
                      </a:rPr>
                      <m:t>=</m:t>
                    </m:r>
                    <m:sSub>
                      <m:sSubPr>
                        <m:ctrlPr>
                          <a:rPr lang="en-US" i="1">
                            <a:latin typeface="Cambria Math" panose="02040503050406030204" pitchFamily="18" charset="0"/>
                          </a:rPr>
                        </m:ctrlPr>
                      </m:sSubPr>
                      <m:e>
                        <m:r>
                          <a:rPr lang="en-US" b="0" i="1">
                            <a:latin typeface="Cambria Math" panose="02040503050406030204" pitchFamily="18" charset="0"/>
                          </a:rPr>
                          <m:t>𝑠</m:t>
                        </m:r>
                      </m:e>
                      <m:sub>
                        <m:r>
                          <a:rPr lang="en-US" b="0" i="1">
                            <a:latin typeface="Cambria Math" panose="02040503050406030204" pitchFamily="18" charset="0"/>
                          </a:rPr>
                          <m:t>𝑜</m:t>
                        </m:r>
                      </m:sub>
                    </m:sSub>
                    <m:r>
                      <a:rPr lang="en-US" b="0" i="1">
                        <a:latin typeface="Cambria Math" panose="02040503050406030204" pitchFamily="18" charset="0"/>
                      </a:rPr>
                      <m:t>∗</m:t>
                    </m:r>
                    <m:sSub>
                      <m:sSubPr>
                        <m:ctrlPr>
                          <a:rPr lang="en-US" i="1">
                            <a:latin typeface="Cambria Math" panose="02040503050406030204" pitchFamily="18" charset="0"/>
                          </a:rPr>
                        </m:ctrlPr>
                      </m:sSubPr>
                      <m:e>
                        <m:r>
                          <a:rPr lang="en-US" b="0" i="1">
                            <a:latin typeface="Cambria Math" panose="02040503050406030204" pitchFamily="18" charset="0"/>
                          </a:rPr>
                          <m:t>𝜇</m:t>
                        </m:r>
                      </m:e>
                      <m:sub>
                        <m:r>
                          <a:rPr lang="en-US" b="0" i="1">
                            <a:latin typeface="Cambria Math" panose="02040503050406030204" pitchFamily="18" charset="0"/>
                          </a:rPr>
                          <m:t>𝑖</m:t>
                        </m:r>
                      </m:sub>
                    </m:sSub>
                    <m:r>
                      <a:rPr lang="en-US" b="0">
                        <a:latin typeface="Cambria Math" panose="02040503050406030204" pitchFamily="18" charset="0"/>
                      </a:rPr>
                      <m:t>=</m:t>
                    </m:r>
                    <m:r>
                      <a:rPr lang="en-US" b="0" i="1">
                        <a:latin typeface="Cambria Math" panose="02040503050406030204" pitchFamily="18" charset="0"/>
                      </a:rPr>
                      <m:t>0</m:t>
                    </m:r>
                    <m:r>
                      <a:rPr lang="en-US" b="0">
                        <a:latin typeface="Cambria Math" panose="02040503050406030204" pitchFamily="18" charset="0"/>
                      </a:rPr>
                      <m:t>.</m:t>
                    </m:r>
                    <m:r>
                      <a:rPr lang="en-US" b="0" i="1">
                        <a:latin typeface="Cambria Math" panose="02040503050406030204" pitchFamily="18" charset="0"/>
                      </a:rPr>
                      <m:t>8</m:t>
                    </m:r>
                    <m:r>
                      <a:rPr lang="en-US" b="0" i="1">
                        <a:latin typeface="Cambria Math" panose="02040503050406030204" pitchFamily="18" charset="0"/>
                      </a:rPr>
                      <m:t>∗</m:t>
                    </m:r>
                    <m:r>
                      <a:rPr lang="en-US" b="0" i="1">
                        <a:latin typeface="Cambria Math" panose="02040503050406030204" pitchFamily="18" charset="0"/>
                      </a:rPr>
                      <m:t>0</m:t>
                    </m:r>
                    <m:r>
                      <a:rPr lang="en-US" b="0">
                        <a:latin typeface="Cambria Math" panose="02040503050406030204" pitchFamily="18" charset="0"/>
                      </a:rPr>
                      <m:t>.</m:t>
                    </m:r>
                    <m:r>
                      <a:rPr lang="en-US" b="0" i="1">
                        <a:latin typeface="Cambria Math" panose="02040503050406030204" pitchFamily="18" charset="0"/>
                      </a:rPr>
                      <m:t>47</m:t>
                    </m:r>
                    <m:r>
                      <a:rPr lang="en-US" b="0">
                        <a:latin typeface="Cambria Math" panose="02040503050406030204" pitchFamily="18" charset="0"/>
                      </a:rPr>
                      <m:t>=</m:t>
                    </m:r>
                    <m:r>
                      <a:rPr lang="en-US" b="0" i="1">
                        <a:latin typeface="Cambria Math" panose="02040503050406030204" pitchFamily="18" charset="0"/>
                      </a:rPr>
                      <m:t>0</m:t>
                    </m:r>
                    <m:r>
                      <a:rPr lang="en-US" b="0">
                        <a:latin typeface="Cambria Math" panose="02040503050406030204" pitchFamily="18" charset="0"/>
                      </a:rPr>
                      <m:t>.</m:t>
                    </m:r>
                    <m:r>
                      <a:rPr lang="en-US" b="0" i="1">
                        <a:latin typeface="Cambria Math" panose="02040503050406030204" pitchFamily="18" charset="0"/>
                      </a:rPr>
                      <m:t>376</m:t>
                    </m:r>
                    <m:r>
                      <a:rPr lang="en-US" b="0" i="1" smtClean="0">
                        <a:latin typeface="Cambria Math" panose="02040503050406030204" pitchFamily="18" charset="0"/>
                      </a:rPr>
                      <m:t>𝑘</m:t>
                    </m:r>
                    <m:r>
                      <a:rPr lang="en-US" b="0" i="1">
                        <a:latin typeface="Cambria Math" panose="02040503050406030204" pitchFamily="18" charset="0"/>
                      </a:rPr>
                      <m:t>𝑁</m:t>
                    </m:r>
                    <m:r>
                      <a:rPr lang="en-US" b="0">
                        <a:latin typeface="Cambria Math" panose="02040503050406030204" pitchFamily="18" charset="0"/>
                      </a:rPr>
                      <m:t>/</m:t>
                    </m:r>
                    <m:sSup>
                      <m:sSupPr>
                        <m:ctrlPr>
                          <a:rPr lang="en-US" i="1">
                            <a:latin typeface="Cambria Math" panose="02040503050406030204" pitchFamily="18" charset="0"/>
                          </a:rPr>
                        </m:ctrlPr>
                      </m:sSupPr>
                      <m:e>
                        <m:r>
                          <a:rPr lang="en-US" b="0" i="1">
                            <a:latin typeface="Cambria Math" panose="02040503050406030204" pitchFamily="18" charset="0"/>
                          </a:rPr>
                          <m:t>𝑚</m:t>
                        </m:r>
                      </m:e>
                      <m:sup>
                        <m:r>
                          <a:rPr lang="en-US" b="0" i="1">
                            <a:latin typeface="Cambria Math" panose="02040503050406030204" pitchFamily="18" charset="0"/>
                          </a:rPr>
                          <m:t>2</m:t>
                        </m:r>
                      </m:sup>
                    </m:sSup>
                  </m:oMath>
                </a14:m>
                <a:endParaRPr lang="en-US" dirty="0"/>
              </a:p>
              <a:p>
                <a:pPr marL="285750" indent="-285750">
                  <a:lnSpc>
                    <a:spcPct val="150000"/>
                  </a:lnSpc>
                  <a:buFont typeface="Wingdings" panose="05000000000000000000" pitchFamily="2" charset="2"/>
                  <a:buChar char="q"/>
                </a:pP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b="0" i="1">
                            <a:latin typeface="Cambria Math" panose="02040503050406030204" pitchFamily="18" charset="0"/>
                          </a:rPr>
                          <m:t>𝑠</m:t>
                        </m:r>
                      </m:e>
                      <m:sub>
                        <m:r>
                          <a:rPr lang="en-US" b="0" i="1">
                            <a:latin typeface="Cambria Math" panose="02040503050406030204" pitchFamily="18" charset="0"/>
                          </a:rPr>
                          <m:t>𝑜</m:t>
                        </m:r>
                      </m:sub>
                    </m:sSub>
                    <m:r>
                      <a:rPr lang="en-US" b="0" i="1">
                        <a:latin typeface="Cambria Math" panose="02040503050406030204" pitchFamily="18" charset="0"/>
                      </a:rPr>
                      <m:t>=</m:t>
                    </m:r>
                    <m:sSub>
                      <m:sSubPr>
                        <m:ctrlPr>
                          <a:rPr lang="en-US" i="1">
                            <a:latin typeface="Cambria Math" panose="02040503050406030204" pitchFamily="18" charset="0"/>
                          </a:rPr>
                        </m:ctrlPr>
                      </m:sSubPr>
                      <m:e>
                        <m:r>
                          <a:rPr lang="en-US" b="0" i="1">
                            <a:latin typeface="Cambria Math" panose="02040503050406030204" pitchFamily="18" charset="0"/>
                          </a:rPr>
                          <m:t>𝑝</m:t>
                        </m:r>
                      </m:e>
                      <m:sub>
                        <m:r>
                          <a:rPr lang="en-US" b="0" i="1">
                            <a:latin typeface="Cambria Math" panose="02040503050406030204" pitchFamily="18" charset="0"/>
                          </a:rPr>
                          <m:t>𝑔</m:t>
                        </m:r>
                      </m:sub>
                    </m:sSub>
                    <m:r>
                      <a:rPr lang="en-US" b="0" i="1">
                        <a:latin typeface="Cambria Math" panose="02040503050406030204" pitchFamily="18" charset="0"/>
                      </a:rPr>
                      <m:t>=</m:t>
                    </m:r>
                    <m:r>
                      <a:rPr lang="en-US" b="0" i="1">
                        <a:latin typeface="Cambria Math" panose="02040503050406030204" pitchFamily="18" charset="0"/>
                      </a:rPr>
                      <m:t>0</m:t>
                    </m:r>
                    <m:r>
                      <a:rPr lang="en-US" b="0" i="1">
                        <a:latin typeface="Cambria Math" panose="02040503050406030204" pitchFamily="18" charset="0"/>
                      </a:rPr>
                      <m:t>.</m:t>
                    </m:r>
                    <m:r>
                      <a:rPr lang="en-US" b="0" i="1">
                        <a:latin typeface="Cambria Math" panose="02040503050406030204" pitchFamily="18" charset="0"/>
                      </a:rPr>
                      <m:t>47</m:t>
                    </m:r>
                    <m:r>
                      <a:rPr lang="en-US" b="0" i="1">
                        <a:latin typeface="Cambria Math" panose="02040503050406030204" pitchFamily="18" charset="0"/>
                      </a:rPr>
                      <m:t> </m:t>
                    </m:r>
                    <m:r>
                      <a:rPr lang="en-US" b="0" i="1">
                        <a:latin typeface="Cambria Math" panose="02040503050406030204" pitchFamily="18" charset="0"/>
                      </a:rPr>
                      <m:t>𝐾𝑁</m:t>
                    </m:r>
                    <m:r>
                      <a:rPr lang="en-US" b="0" i="1">
                        <a:latin typeface="Cambria Math" panose="02040503050406030204" pitchFamily="18" charset="0"/>
                      </a:rPr>
                      <m:t>/</m:t>
                    </m:r>
                    <m:sSup>
                      <m:sSupPr>
                        <m:ctrlPr>
                          <a:rPr lang="en-US" i="1">
                            <a:latin typeface="Cambria Math" panose="02040503050406030204" pitchFamily="18" charset="0"/>
                          </a:rPr>
                        </m:ctrlPr>
                      </m:sSupPr>
                      <m:e>
                        <m:r>
                          <a:rPr lang="en-US" b="0" i="1">
                            <a:latin typeface="Cambria Math" panose="02040503050406030204" pitchFamily="18" charset="0"/>
                          </a:rPr>
                          <m:t>𝑚</m:t>
                        </m:r>
                      </m:e>
                      <m:sup>
                        <m:r>
                          <a:rPr lang="en-US" b="0" i="1">
                            <a:latin typeface="Cambria Math" panose="02040503050406030204" pitchFamily="18" charset="0"/>
                          </a:rPr>
                          <m:t>2</m:t>
                        </m:r>
                      </m:sup>
                    </m:sSup>
                  </m:oMath>
                </a14:m>
                <a:endParaRPr lang="en-US" dirty="0"/>
              </a:p>
              <a:p>
                <a:pPr marL="285750" indent="-285750">
                  <a:lnSpc>
                    <a:spcPct val="150000"/>
                  </a:lnSpc>
                  <a:buFont typeface="Wingdings" panose="05000000000000000000" pitchFamily="2" charset="2"/>
                  <a:buChar char="q"/>
                </a:pP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b="0" i="1">
                            <a:latin typeface="Cambria Math" panose="02040503050406030204" pitchFamily="18" charset="0"/>
                          </a:rPr>
                          <m:t>𝑝</m:t>
                        </m:r>
                      </m:e>
                      <m:sub>
                        <m:r>
                          <a:rPr lang="en-US" b="0" i="1">
                            <a:latin typeface="Cambria Math" panose="02040503050406030204" pitchFamily="18" charset="0"/>
                          </a:rPr>
                          <m:t>𝑓</m:t>
                        </m:r>
                      </m:sub>
                    </m:sSub>
                    <m:r>
                      <a:rPr lang="en-US" b="0">
                        <a:latin typeface="Cambria Math" panose="02040503050406030204" pitchFamily="18" charset="0"/>
                      </a:rPr>
                      <m:t> = </m:t>
                    </m:r>
                    <m:r>
                      <a:rPr lang="en-US" b="0" i="1">
                        <a:latin typeface="Cambria Math" panose="02040503050406030204" pitchFamily="18" charset="0"/>
                      </a:rPr>
                      <m:t>0</m:t>
                    </m:r>
                    <m:r>
                      <a:rPr lang="en-US" b="0">
                        <a:latin typeface="Cambria Math" panose="02040503050406030204" pitchFamily="18" charset="0"/>
                      </a:rPr>
                      <m:t>.</m:t>
                    </m:r>
                    <m:r>
                      <a:rPr lang="en-US" b="0" i="1">
                        <a:latin typeface="Cambria Math" panose="02040503050406030204" pitchFamily="18" charset="0"/>
                      </a:rPr>
                      <m:t>7</m:t>
                    </m:r>
                    <m:sSub>
                      <m:sSubPr>
                        <m:ctrlPr>
                          <a:rPr lang="en-US" i="1">
                            <a:latin typeface="Cambria Math" panose="02040503050406030204" pitchFamily="18" charset="0"/>
                          </a:rPr>
                        </m:ctrlPr>
                      </m:sSubPr>
                      <m:e>
                        <m:r>
                          <a:rPr lang="en-US" b="0" i="1">
                            <a:latin typeface="Cambria Math" panose="02040503050406030204" pitchFamily="18" charset="0"/>
                          </a:rPr>
                          <m:t>𝐶</m:t>
                        </m:r>
                      </m:e>
                      <m:sub>
                        <m:r>
                          <a:rPr lang="en-US" b="0" i="1">
                            <a:latin typeface="Cambria Math" panose="02040503050406030204" pitchFamily="18" charset="0"/>
                          </a:rPr>
                          <m:t>𝑒</m:t>
                        </m:r>
                      </m:sub>
                    </m:sSub>
                    <m:sSub>
                      <m:sSubPr>
                        <m:ctrlPr>
                          <a:rPr lang="en-US" i="1">
                            <a:latin typeface="Cambria Math" panose="02040503050406030204" pitchFamily="18" charset="0"/>
                          </a:rPr>
                        </m:ctrlPr>
                      </m:sSubPr>
                      <m:e>
                        <m:r>
                          <a:rPr lang="en-US" b="0" i="1">
                            <a:latin typeface="Cambria Math" panose="02040503050406030204" pitchFamily="18" charset="0"/>
                          </a:rPr>
                          <m:t>𝐶</m:t>
                        </m:r>
                      </m:e>
                      <m:sub>
                        <m:r>
                          <a:rPr lang="en-US" b="0" i="1">
                            <a:latin typeface="Cambria Math" panose="02040503050406030204" pitchFamily="18" charset="0"/>
                          </a:rPr>
                          <m:t>𝑡</m:t>
                        </m:r>
                      </m:sub>
                    </m:sSub>
                    <m:r>
                      <a:rPr lang="en-US" b="0">
                        <a:latin typeface="Cambria Math" panose="02040503050406030204" pitchFamily="18" charset="0"/>
                      </a:rPr>
                      <m:t> </m:t>
                    </m:r>
                    <m:sSub>
                      <m:sSubPr>
                        <m:ctrlPr>
                          <a:rPr lang="en-US" i="1">
                            <a:latin typeface="Cambria Math" panose="02040503050406030204" pitchFamily="18" charset="0"/>
                          </a:rPr>
                        </m:ctrlPr>
                      </m:sSubPr>
                      <m:e>
                        <m:r>
                          <a:rPr lang="en-US" b="0" i="1">
                            <a:latin typeface="Cambria Math" panose="02040503050406030204" pitchFamily="18" charset="0"/>
                          </a:rPr>
                          <m:t>𝐼</m:t>
                        </m:r>
                      </m:e>
                      <m:sub>
                        <m:r>
                          <a:rPr lang="en-US" b="0" i="1">
                            <a:latin typeface="Cambria Math" panose="02040503050406030204" pitchFamily="18" charset="0"/>
                          </a:rPr>
                          <m:t>𝑠</m:t>
                        </m:r>
                      </m:sub>
                    </m:sSub>
                    <m:sSub>
                      <m:sSubPr>
                        <m:ctrlPr>
                          <a:rPr lang="en-US" i="1">
                            <a:latin typeface="Cambria Math" panose="02040503050406030204" pitchFamily="18" charset="0"/>
                          </a:rPr>
                        </m:ctrlPr>
                      </m:sSubPr>
                      <m:e>
                        <m:r>
                          <a:rPr lang="en-US" b="0" i="1">
                            <a:latin typeface="Cambria Math" panose="02040503050406030204" pitchFamily="18" charset="0"/>
                          </a:rPr>
                          <m:t>𝑝</m:t>
                        </m:r>
                      </m:e>
                      <m:sub>
                        <m:r>
                          <a:rPr lang="en-US" b="0" i="1">
                            <a:latin typeface="Cambria Math" panose="02040503050406030204" pitchFamily="18" charset="0"/>
                          </a:rPr>
                          <m:t>𝑔</m:t>
                        </m:r>
                      </m:sub>
                    </m:sSub>
                  </m:oMath>
                </a14:m>
                <a:r>
                  <a:rPr lang="en-US" dirty="0" smtClean="0"/>
                  <a:t> </a:t>
                </a:r>
              </a:p>
              <a:p>
                <a:pPr marL="285750" indent="-285750">
                  <a:lnSpc>
                    <a:spcPct val="150000"/>
                  </a:lnSpc>
                  <a:buFont typeface="Wingdings" panose="05000000000000000000" pitchFamily="2" charset="2"/>
                  <a:buChar char="q"/>
                </a:pPr>
                <a:r>
                  <a:rPr lang="en-US" dirty="0" smtClean="0"/>
                  <a:t>  </a:t>
                </a:r>
                <a14:m>
                  <m:oMath xmlns:m="http://schemas.openxmlformats.org/officeDocument/2006/math">
                    <m:sSub>
                      <m:sSubPr>
                        <m:ctrlPr>
                          <a:rPr lang="en-US" i="1">
                            <a:latin typeface="Cambria Math" panose="02040503050406030204" pitchFamily="18" charset="0"/>
                          </a:rPr>
                        </m:ctrlPr>
                      </m:sSubPr>
                      <m:e>
                        <m:r>
                          <a:rPr lang="en-US" b="0" i="1">
                            <a:latin typeface="Cambria Math" panose="02040503050406030204" pitchFamily="18" charset="0"/>
                          </a:rPr>
                          <m:t>𝑝</m:t>
                        </m:r>
                      </m:e>
                      <m:sub>
                        <m:r>
                          <a:rPr lang="en-US" b="0" i="1">
                            <a:latin typeface="Cambria Math" panose="02040503050406030204" pitchFamily="18" charset="0"/>
                          </a:rPr>
                          <m:t>𝑓</m:t>
                        </m:r>
                      </m:sub>
                    </m:sSub>
                    <m:r>
                      <a:rPr lang="en-US" b="0">
                        <a:latin typeface="Cambria Math" panose="02040503050406030204" pitchFamily="18" charset="0"/>
                      </a:rPr>
                      <m:t> = </m:t>
                    </m:r>
                    <m:r>
                      <a:rPr lang="en-US" b="0" i="1">
                        <a:latin typeface="Cambria Math" panose="02040503050406030204" pitchFamily="18" charset="0"/>
                      </a:rPr>
                      <m:t>0</m:t>
                    </m:r>
                    <m:r>
                      <a:rPr lang="en-US" b="0" i="1">
                        <a:latin typeface="Cambria Math" panose="02040503050406030204" pitchFamily="18" charset="0"/>
                      </a:rPr>
                      <m:t>.</m:t>
                    </m:r>
                    <m:r>
                      <a:rPr lang="en-US" b="0" i="1">
                        <a:latin typeface="Cambria Math" panose="02040503050406030204" pitchFamily="18" charset="0"/>
                      </a:rPr>
                      <m:t>7</m:t>
                    </m:r>
                    <m:r>
                      <a:rPr lang="en-US" b="0" i="1">
                        <a:latin typeface="Cambria Math" panose="02040503050406030204" pitchFamily="18" charset="0"/>
                      </a:rPr>
                      <m:t>∗</m:t>
                    </m:r>
                    <m:r>
                      <a:rPr lang="en-US" b="0" i="1">
                        <a:latin typeface="Cambria Math" panose="02040503050406030204" pitchFamily="18" charset="0"/>
                      </a:rPr>
                      <m:t>1</m:t>
                    </m:r>
                    <m:r>
                      <a:rPr lang="en-US" b="0" i="1">
                        <a:latin typeface="Cambria Math" panose="02040503050406030204" pitchFamily="18" charset="0"/>
                      </a:rPr>
                      <m:t>∗</m:t>
                    </m:r>
                    <m:r>
                      <a:rPr lang="en-US" b="0" i="1">
                        <a:latin typeface="Cambria Math" panose="02040503050406030204" pitchFamily="18" charset="0"/>
                      </a:rPr>
                      <m:t>1</m:t>
                    </m:r>
                    <m:r>
                      <a:rPr lang="en-US" b="0" i="1">
                        <a:latin typeface="Cambria Math" panose="02040503050406030204" pitchFamily="18" charset="0"/>
                      </a:rPr>
                      <m:t>.</m:t>
                    </m:r>
                    <m:r>
                      <a:rPr lang="en-US" b="0" i="1">
                        <a:latin typeface="Cambria Math" panose="02040503050406030204" pitchFamily="18" charset="0"/>
                      </a:rPr>
                      <m:t>2</m:t>
                    </m:r>
                    <m:r>
                      <a:rPr lang="en-US" b="0" i="1">
                        <a:latin typeface="Cambria Math" panose="02040503050406030204" pitchFamily="18" charset="0"/>
                      </a:rPr>
                      <m:t>∗</m:t>
                    </m:r>
                    <m:r>
                      <a:rPr lang="en-US" b="0" i="1">
                        <a:latin typeface="Cambria Math" panose="02040503050406030204" pitchFamily="18" charset="0"/>
                      </a:rPr>
                      <m:t>1</m:t>
                    </m:r>
                    <m:r>
                      <a:rPr lang="en-US" b="0" i="1">
                        <a:latin typeface="Cambria Math" panose="02040503050406030204" pitchFamily="18" charset="0"/>
                      </a:rPr>
                      <m:t>.</m:t>
                    </m:r>
                    <m:r>
                      <a:rPr lang="en-US" b="0" i="1">
                        <a:latin typeface="Cambria Math" panose="02040503050406030204" pitchFamily="18" charset="0"/>
                      </a:rPr>
                      <m:t>1</m:t>
                    </m:r>
                    <m:r>
                      <a:rPr lang="en-US" b="0" i="1">
                        <a:latin typeface="Cambria Math" panose="02040503050406030204" pitchFamily="18" charset="0"/>
                      </a:rPr>
                      <m:t>∗</m:t>
                    </m:r>
                    <m:r>
                      <a:rPr lang="en-US" b="0" i="1">
                        <a:latin typeface="Cambria Math" panose="02040503050406030204" pitchFamily="18" charset="0"/>
                      </a:rPr>
                      <m:t>0</m:t>
                    </m:r>
                    <m:r>
                      <a:rPr lang="en-US" b="0" i="1">
                        <a:latin typeface="Cambria Math" panose="02040503050406030204" pitchFamily="18" charset="0"/>
                      </a:rPr>
                      <m:t>.</m:t>
                    </m:r>
                    <m:r>
                      <a:rPr lang="en-US" b="0" i="1">
                        <a:latin typeface="Cambria Math" panose="02040503050406030204" pitchFamily="18" charset="0"/>
                      </a:rPr>
                      <m:t>47</m:t>
                    </m:r>
                    <m:r>
                      <a:rPr lang="en-US" b="0" i="1">
                        <a:latin typeface="Cambria Math" panose="02040503050406030204" pitchFamily="18" charset="0"/>
                      </a:rPr>
                      <m:t>=</m:t>
                    </m:r>
                    <m:r>
                      <a:rPr lang="en-US" b="0" i="1">
                        <a:latin typeface="Cambria Math" panose="02040503050406030204" pitchFamily="18" charset="0"/>
                      </a:rPr>
                      <m:t>0</m:t>
                    </m:r>
                    <m:r>
                      <a:rPr lang="en-US" b="0" i="1">
                        <a:latin typeface="Cambria Math" panose="02040503050406030204" pitchFamily="18" charset="0"/>
                      </a:rPr>
                      <m:t>.</m:t>
                    </m:r>
                    <m:r>
                      <a:rPr lang="en-US" b="0" i="1">
                        <a:latin typeface="Cambria Math" panose="02040503050406030204" pitchFamily="18" charset="0"/>
                      </a:rPr>
                      <m:t>43</m:t>
                    </m:r>
                    <m:r>
                      <a:rPr lang="en-US" b="0" i="1" smtClean="0">
                        <a:latin typeface="Cambria Math" panose="02040503050406030204" pitchFamily="18" charset="0"/>
                      </a:rPr>
                      <m:t> </m:t>
                    </m:r>
                    <m:r>
                      <a:rPr lang="en-US" b="0" i="1" smtClean="0">
                        <a:latin typeface="Cambria Math" panose="02040503050406030204" pitchFamily="18" charset="0"/>
                      </a:rPr>
                      <m:t>𝑘𝑁</m:t>
                    </m:r>
                    <m:r>
                      <a:rPr lang="en-US" b="0" i="1" smtClean="0">
                        <a:latin typeface="Cambria Math" panose="02040503050406030204" pitchFamily="18" charset="0"/>
                      </a:rPr>
                      <m:t>/</m:t>
                    </m:r>
                    <m:sSup>
                      <m:sSupPr>
                        <m:ctrlPr>
                          <a:rPr lang="en-US" i="1">
                            <a:latin typeface="Cambria Math" panose="02040503050406030204" pitchFamily="18" charset="0"/>
                          </a:rPr>
                        </m:ctrlPr>
                      </m:sSupPr>
                      <m:e>
                        <m:r>
                          <a:rPr lang="en-US" b="0" i="1">
                            <a:latin typeface="Cambria Math" panose="02040503050406030204" pitchFamily="18" charset="0"/>
                          </a:rPr>
                          <m:t>𝑚</m:t>
                        </m:r>
                      </m:e>
                      <m:sup>
                        <m:r>
                          <a:rPr lang="en-US" b="0" i="1">
                            <a:latin typeface="Cambria Math" panose="02040503050406030204" pitchFamily="18" charset="0"/>
                          </a:rPr>
                          <m:t>2</m:t>
                        </m:r>
                      </m:sup>
                    </m:sSup>
                  </m:oMath>
                </a14:m>
                <a:endParaRPr lang="en-US" dirty="0"/>
              </a:p>
              <a:p>
                <a:pPr marL="285750" lvl="0" indent="-285750" algn="just">
                  <a:lnSpc>
                    <a:spcPct val="150000"/>
                  </a:lnSpc>
                  <a:spcAft>
                    <a:spcPts val="600"/>
                  </a:spcAft>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Minimum snow load:</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𝑚</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𝑠</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𝑔</m:t>
                        </m:r>
                      </m:sub>
                    </m:sSub>
                    <m:r>
                      <a:rPr lang="en-US">
                        <a:latin typeface="Cambria Math" panose="02040503050406030204" pitchFamily="18" charset="0"/>
                      </a:rPr>
                      <m:t>                       </m:t>
                    </m:r>
                  </m:oMath>
                </a14:m>
                <a:r>
                  <a:rPr lang="en-US" dirty="0">
                    <a:latin typeface="Times New Roman" panose="02020603050405020304" pitchFamily="18" charset="0"/>
                    <a:cs typeface="Times New Roman" panose="02020603050405020304" pitchFamily="18" charset="0"/>
                  </a:rPr>
                  <a:t> (Importance Factor times</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𝑝</m:t>
                        </m:r>
                      </m:e>
                      <m:sub>
                        <m:r>
                          <a:rPr lang="en-US" i="1">
                            <a:latin typeface="Cambria Math" panose="02040503050406030204" pitchFamily="18" charset="0"/>
                          </a:rPr>
                          <m:t>𝑔</m:t>
                        </m:r>
                      </m:sub>
                    </m:sSub>
                  </m:oMath>
                </a14:m>
                <a:r>
                  <a:rPr lang="en-US" dirty="0">
                    <a:latin typeface="Times New Roman" panose="02020603050405020304" pitchFamily="18" charset="0"/>
                    <a:cs typeface="Times New Roman" panose="02020603050405020304" pitchFamily="18" charset="0"/>
                  </a:rPr>
                  <a:t>)</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𝑚</m:t>
                        </m:r>
                      </m:sub>
                    </m:sSub>
                  </m:oMath>
                </a14:m>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1.1*0.47=0.517kN/m</a:t>
                </a:r>
                <a:r>
                  <a:rPr lang="en-US" baseline="30000" dirty="0" smtClean="0">
                    <a:latin typeface="Times New Roman" panose="02020603050405020304" pitchFamily="18" charset="0"/>
                    <a:cs typeface="Times New Roman" panose="02020603050405020304" pitchFamily="18" charset="0"/>
                  </a:rPr>
                  <a:t>2</a:t>
                </a:r>
                <a:endParaRPr lang="en-US" dirty="0">
                  <a:latin typeface="Times New Roman" panose="02020603050405020304" pitchFamily="18" charset="0"/>
                  <a:cs typeface="Times New Roman" panose="02020603050405020304" pitchFamily="18" charset="0"/>
                </a:endParaRPr>
              </a:p>
              <a:p>
                <a:pPr indent="457200" algn="just">
                  <a:lnSpc>
                    <a:spcPct val="150000"/>
                  </a:lnSpc>
                  <a:spcAft>
                    <a:spcPts val="600"/>
                  </a:spcAft>
                </a:pPr>
                <a:endParaRPr lang="en-US" dirty="0"/>
              </a:p>
              <a:p>
                <a:pPr indent="457200" algn="just">
                  <a:lnSpc>
                    <a:spcPct val="150000"/>
                  </a:lnSpc>
                  <a:spcAft>
                    <a:spcPts val="600"/>
                  </a:spcAft>
                </a:pP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534886" y="468088"/>
                <a:ext cx="6498772" cy="6937155"/>
              </a:xfrm>
              <a:prstGeom prst="rect">
                <a:avLst/>
              </a:prstGeom>
              <a:blipFill rotWithShape="0">
                <a:blip r:embed="rId2"/>
                <a:stretch>
                  <a:fillRect l="-844"/>
                </a:stretch>
              </a:blipFill>
            </p:spPr>
            <p:txBody>
              <a:bodyPr/>
              <a:lstStyle/>
              <a:p>
                <a:r>
                  <a:rPr lang="en-US">
                    <a:noFill/>
                  </a:rPr>
                  <a:t> </a:t>
                </a:r>
              </a:p>
            </p:txBody>
          </p:sp>
        </mc:Fallback>
      </mc:AlternateContent>
    </p:spTree>
    <p:extLst>
      <p:ext uri="{BB962C8B-B14F-4D97-AF65-F5344CB8AC3E}">
        <p14:creationId xmlns:p14="http://schemas.microsoft.com/office/powerpoint/2010/main" val="123500351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1160188" y="527918"/>
                <a:ext cx="10221686" cy="7215950"/>
              </a:xfrm>
              <a:prstGeom prst="rect">
                <a:avLst/>
              </a:prstGeom>
            </p:spPr>
            <p:txBody>
              <a:bodyPr wrap="square">
                <a:spAutoFit/>
              </a:bodyPr>
              <a:lstStyle/>
              <a:p>
                <a:pPr>
                  <a:buFont typeface="Wingdings" panose="05000000000000000000" pitchFamily="2" charset="2"/>
                  <a:buChar char="v"/>
                </a:pPr>
                <a:r>
                  <a:rPr lang="en-US" sz="2200" b="1" cap="none" dirty="0" smtClean="0">
                    <a:latin typeface="Times New Roman" panose="02020603050405020304" pitchFamily="18" charset="0"/>
                    <a:cs typeface="Times New Roman" panose="02020603050405020304" pitchFamily="18" charset="0"/>
                  </a:rPr>
                  <a:t>Lateral loads</a:t>
                </a:r>
              </a:p>
              <a:p>
                <a:endParaRPr lang="en-US" sz="2200" b="1" cap="none" dirty="0" smtClean="0">
                  <a:latin typeface="Times New Roman" panose="02020603050405020304" pitchFamily="18" charset="0"/>
                  <a:cs typeface="Times New Roman" panose="02020603050405020304" pitchFamily="18" charset="0"/>
                </a:endParaRPr>
              </a:p>
              <a:p>
                <a:pPr marL="342900" lvl="3" indent="-342900">
                  <a:buFont typeface="Wingdings" panose="05000000000000000000" pitchFamily="2" charset="2"/>
                  <a:buChar char="q"/>
                </a:pPr>
                <a:r>
                  <a:rPr lang="en-US" sz="2200" b="1" dirty="0">
                    <a:latin typeface="Times New Roman" panose="02020603050405020304" pitchFamily="18" charset="0"/>
                    <a:cs typeface="Times New Roman" panose="02020603050405020304" pitchFamily="18" charset="0"/>
                  </a:rPr>
                  <a:t> </a:t>
                </a:r>
                <a:r>
                  <a:rPr lang="en-US" sz="22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Wind </a:t>
                </a:r>
                <a:r>
                  <a:rPr lang="en-US" sz="2000" b="1" dirty="0" smtClean="0">
                    <a:latin typeface="Times New Roman" panose="02020603050405020304" pitchFamily="18" charset="0"/>
                    <a:cs typeface="Times New Roman" panose="02020603050405020304" pitchFamily="18" charset="0"/>
                  </a:rPr>
                  <a:t>loads</a:t>
                </a:r>
              </a:p>
              <a:p>
                <a:pPr marL="342900" lvl="3" indent="-342900">
                  <a:buFont typeface="Wingdings" panose="05000000000000000000" pitchFamily="2" charset="2"/>
                  <a:buChar char="q"/>
                </a:pPr>
                <a:endParaRPr lang="en-US" sz="2000" b="1" dirty="0">
                  <a:latin typeface="Times New Roman" panose="02020603050405020304" pitchFamily="18" charset="0"/>
                  <a:cs typeface="Times New Roman" panose="02020603050405020304" pitchFamily="18" charset="0"/>
                </a:endParaRPr>
              </a:p>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Velocity pressure,</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rPr>
                        </m:ctrlPr>
                      </m:sSubPr>
                      <m:e>
                        <m:r>
                          <a:rPr lang="en-US" i="1">
                            <a:solidFill>
                              <a:srgbClr val="000000"/>
                            </a:solidFill>
                            <a:latin typeface="Cambria Math" panose="02040503050406030204" pitchFamily="18" charset="0"/>
                            <a:ea typeface="Calibri" panose="020F0502020204030204" pitchFamily="34" charset="0"/>
                          </a:rPr>
                          <m:t>𝑞</m:t>
                        </m:r>
                      </m:e>
                      <m:sub>
                        <m:r>
                          <a:rPr lang="en-US" i="1">
                            <a:solidFill>
                              <a:srgbClr val="000000"/>
                            </a:solidFill>
                            <a:latin typeface="Cambria Math" panose="02040503050406030204" pitchFamily="18" charset="0"/>
                            <a:ea typeface="Calibri" panose="020F0502020204030204" pitchFamily="34" charset="0"/>
                          </a:rPr>
                          <m:t>𝑧</m:t>
                        </m:r>
                      </m:sub>
                    </m:sSub>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evaluated at height (</a:t>
                </a:r>
                <a:r>
                  <a:rPr lang="en-US"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z or h)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shall be calculated by the following equation:</a:t>
                </a: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rPr>
                  <a:t>[In SI: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rPr>
                        </m:ctrlPr>
                      </m:sSubPr>
                      <m:e>
                        <m:r>
                          <a:rPr lang="en-US" i="1">
                            <a:solidFill>
                              <a:srgbClr val="000000"/>
                            </a:solidFill>
                            <a:latin typeface="Cambria Math" panose="02040503050406030204" pitchFamily="18" charset="0"/>
                            <a:ea typeface="Calibri" panose="020F0502020204030204" pitchFamily="34" charset="0"/>
                          </a:rPr>
                          <m:t>𝑞</m:t>
                        </m:r>
                      </m:e>
                      <m:sub>
                        <m:r>
                          <a:rPr lang="en-US" i="1">
                            <a:solidFill>
                              <a:srgbClr val="000000"/>
                            </a:solidFill>
                            <a:latin typeface="Cambria Math" panose="02040503050406030204" pitchFamily="18" charset="0"/>
                            <a:ea typeface="Calibri" panose="020F0502020204030204" pitchFamily="34" charset="0"/>
                          </a:rPr>
                          <m:t>𝑧</m:t>
                        </m:r>
                      </m:sub>
                    </m:sSub>
                  </m:oMath>
                </a14:m>
                <a:r>
                  <a:rPr lang="en-US" dirty="0">
                    <a:solidFill>
                      <a:srgbClr val="000000"/>
                    </a:solidFill>
                    <a:latin typeface="Times New Roman" panose="02020603050405020304" pitchFamily="18" charset="0"/>
                    <a:ea typeface="Calibri" panose="020F0502020204030204" pitchFamily="34" charset="0"/>
                  </a:rPr>
                  <a:t>=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rPr>
                        </m:ctrlPr>
                      </m:sSubPr>
                      <m:e>
                        <m:r>
                          <a:rPr lang="en-US" i="1">
                            <a:solidFill>
                              <a:srgbClr val="000000"/>
                            </a:solidFill>
                            <a:latin typeface="Cambria Math" panose="02040503050406030204" pitchFamily="18" charset="0"/>
                            <a:ea typeface="Calibri" panose="020F0502020204030204" pitchFamily="34" charset="0"/>
                          </a:rPr>
                          <m:t>𝑞</m:t>
                        </m:r>
                      </m:e>
                      <m:sub>
                        <m:r>
                          <a:rPr lang="en-US" i="1">
                            <a:solidFill>
                              <a:srgbClr val="000000"/>
                            </a:solidFill>
                            <a:latin typeface="Cambria Math" panose="02040503050406030204" pitchFamily="18" charset="0"/>
                            <a:ea typeface="Calibri" panose="020F0502020204030204" pitchFamily="34" charset="0"/>
                          </a:rPr>
                          <m:t>h</m:t>
                        </m:r>
                      </m:sub>
                    </m:sSub>
                    <m:r>
                      <a:rPr lang="en-US" i="1">
                        <a:solidFill>
                          <a:srgbClr val="000000"/>
                        </a:solidFill>
                        <a:latin typeface="Cambria Math" panose="02040503050406030204" pitchFamily="18" charset="0"/>
                        <a:ea typeface="Calibri" panose="020F0502020204030204" pitchFamily="34" charset="0"/>
                      </a:rPr>
                      <m:t>=</m:t>
                    </m:r>
                  </m:oMath>
                </a14:m>
                <a:r>
                  <a:rPr lang="en-US" dirty="0">
                    <a:solidFill>
                      <a:srgbClr val="000000"/>
                    </a:solidFill>
                    <a:latin typeface="Times New Roman" panose="02020603050405020304" pitchFamily="18" charset="0"/>
                    <a:ea typeface="Calibri" panose="020F0502020204030204" pitchFamily="34" charset="0"/>
                  </a:rPr>
                  <a:t> 0.613</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rPr>
                      <m:t> </m:t>
                    </m:r>
                    <m:sSub>
                      <m:sSubPr>
                        <m:ctrlPr>
                          <a:rPr lang="en-US" i="1">
                            <a:solidFill>
                              <a:srgbClr val="000000"/>
                            </a:solidFill>
                            <a:latin typeface="Cambria Math" panose="02040503050406030204" pitchFamily="18" charset="0"/>
                            <a:ea typeface="Calibri" panose="020F0502020204030204" pitchFamily="34" charset="0"/>
                          </a:rPr>
                        </m:ctrlPr>
                      </m:sSubPr>
                      <m:e>
                        <m:r>
                          <a:rPr lang="en-US" i="1">
                            <a:solidFill>
                              <a:srgbClr val="000000"/>
                            </a:solidFill>
                            <a:latin typeface="Cambria Math" panose="02040503050406030204" pitchFamily="18" charset="0"/>
                            <a:ea typeface="Calibri" panose="020F0502020204030204" pitchFamily="34" charset="0"/>
                          </a:rPr>
                          <m:t>𝐾</m:t>
                        </m:r>
                      </m:e>
                      <m:sub>
                        <m:r>
                          <a:rPr lang="en-US" i="1">
                            <a:solidFill>
                              <a:srgbClr val="000000"/>
                            </a:solidFill>
                            <a:latin typeface="Cambria Math" panose="02040503050406030204" pitchFamily="18" charset="0"/>
                            <a:ea typeface="Calibri" panose="020F0502020204030204" pitchFamily="34" charset="0"/>
                          </a:rPr>
                          <m:t>𝑧</m:t>
                        </m:r>
                      </m:sub>
                    </m:sSub>
                    <m:sSub>
                      <m:sSubPr>
                        <m:ctrlPr>
                          <a:rPr lang="en-US" i="1">
                            <a:solidFill>
                              <a:srgbClr val="000000"/>
                            </a:solidFill>
                            <a:latin typeface="Cambria Math" panose="02040503050406030204" pitchFamily="18" charset="0"/>
                            <a:ea typeface="Calibri" panose="020F0502020204030204" pitchFamily="34" charset="0"/>
                          </a:rPr>
                        </m:ctrlPr>
                      </m:sSubPr>
                      <m:e>
                        <m:r>
                          <a:rPr lang="en-US" i="1">
                            <a:solidFill>
                              <a:srgbClr val="000000"/>
                            </a:solidFill>
                            <a:latin typeface="Cambria Math" panose="02040503050406030204" pitchFamily="18" charset="0"/>
                            <a:ea typeface="Calibri" panose="020F0502020204030204" pitchFamily="34" charset="0"/>
                          </a:rPr>
                          <m:t>𝐾</m:t>
                        </m:r>
                      </m:e>
                      <m:sub>
                        <m:r>
                          <a:rPr lang="en-US" i="1">
                            <a:solidFill>
                              <a:srgbClr val="000000"/>
                            </a:solidFill>
                            <a:latin typeface="Cambria Math" panose="02040503050406030204" pitchFamily="18" charset="0"/>
                            <a:ea typeface="Calibri" panose="020F0502020204030204" pitchFamily="34" charset="0"/>
                          </a:rPr>
                          <m:t>𝑧𝑡</m:t>
                        </m:r>
                      </m:sub>
                    </m:sSub>
                    <m:sSub>
                      <m:sSubPr>
                        <m:ctrlPr>
                          <a:rPr lang="en-US" i="1">
                            <a:solidFill>
                              <a:srgbClr val="000000"/>
                            </a:solidFill>
                            <a:latin typeface="Cambria Math" panose="02040503050406030204" pitchFamily="18" charset="0"/>
                            <a:ea typeface="Calibri" panose="020F0502020204030204" pitchFamily="34" charset="0"/>
                          </a:rPr>
                        </m:ctrlPr>
                      </m:sSubPr>
                      <m:e>
                        <m:r>
                          <a:rPr lang="en-US" i="1">
                            <a:solidFill>
                              <a:srgbClr val="000000"/>
                            </a:solidFill>
                            <a:latin typeface="Cambria Math" panose="02040503050406030204" pitchFamily="18" charset="0"/>
                            <a:ea typeface="Calibri" panose="020F0502020204030204" pitchFamily="34" charset="0"/>
                          </a:rPr>
                          <m:t>𝐾</m:t>
                        </m:r>
                      </m:e>
                      <m:sub>
                        <m:r>
                          <a:rPr lang="en-US" i="1">
                            <a:solidFill>
                              <a:srgbClr val="000000"/>
                            </a:solidFill>
                            <a:latin typeface="Cambria Math" panose="02040503050406030204" pitchFamily="18" charset="0"/>
                            <a:ea typeface="Calibri" panose="020F0502020204030204" pitchFamily="34" charset="0"/>
                          </a:rPr>
                          <m:t>𝑑</m:t>
                        </m:r>
                      </m:sub>
                    </m:sSub>
                    <m:sSup>
                      <m:sSupPr>
                        <m:ctrlPr>
                          <a:rPr lang="en-US" i="1">
                            <a:solidFill>
                              <a:srgbClr val="000000"/>
                            </a:solidFill>
                            <a:latin typeface="Cambria Math" panose="02040503050406030204" pitchFamily="18" charset="0"/>
                            <a:ea typeface="Calibri" panose="020F0502020204030204" pitchFamily="34" charset="0"/>
                          </a:rPr>
                        </m:ctrlPr>
                      </m:sSupPr>
                      <m:e>
                        <m:r>
                          <a:rPr lang="en-US" i="1">
                            <a:solidFill>
                              <a:srgbClr val="000000"/>
                            </a:solidFill>
                            <a:latin typeface="Cambria Math" panose="02040503050406030204" pitchFamily="18" charset="0"/>
                            <a:ea typeface="Calibri" panose="020F0502020204030204" pitchFamily="34" charset="0"/>
                          </a:rPr>
                          <m:t>𝑉</m:t>
                        </m:r>
                      </m:e>
                      <m:sup>
                        <m:r>
                          <a:rPr lang="en-US" i="1">
                            <a:solidFill>
                              <a:srgbClr val="000000"/>
                            </a:solidFill>
                            <a:latin typeface="Cambria Math" panose="02040503050406030204" pitchFamily="18" charset="0"/>
                            <a:ea typeface="Calibri" panose="020F0502020204030204" pitchFamily="34" charset="0"/>
                          </a:rPr>
                          <m:t>2</m:t>
                        </m:r>
                      </m:sup>
                    </m:sSup>
                  </m:oMath>
                </a14:m>
                <a:r>
                  <a:rPr lang="en-US" i="1" dirty="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(N/</a:t>
                </a:r>
                <a14:m>
                  <m:oMath xmlns:m="http://schemas.openxmlformats.org/officeDocument/2006/math">
                    <m:sSup>
                      <m:sSupPr>
                        <m:ctrlPr>
                          <a:rPr lang="en-US" i="1">
                            <a:solidFill>
                              <a:srgbClr val="000000"/>
                            </a:solidFill>
                            <a:latin typeface="Cambria Math" panose="02040503050406030204" pitchFamily="18" charset="0"/>
                            <a:ea typeface="Calibri" panose="020F0502020204030204" pitchFamily="34" charset="0"/>
                          </a:rPr>
                        </m:ctrlPr>
                      </m:sSupPr>
                      <m:e>
                        <m:r>
                          <m:rPr>
                            <m:sty m:val="p"/>
                          </m:rPr>
                          <a:rPr lang="en-US">
                            <a:solidFill>
                              <a:srgbClr val="000000"/>
                            </a:solidFill>
                            <a:latin typeface="Cambria Math" panose="02040503050406030204" pitchFamily="18" charset="0"/>
                            <a:ea typeface="Calibri" panose="020F0502020204030204" pitchFamily="34" charset="0"/>
                          </a:rPr>
                          <m:t>m</m:t>
                        </m:r>
                      </m:e>
                      <m:sup>
                        <m:r>
                          <a:rPr lang="en-US" i="1">
                            <a:solidFill>
                              <a:srgbClr val="000000"/>
                            </a:solidFill>
                            <a:latin typeface="Cambria Math" panose="02040503050406030204" pitchFamily="18" charset="0"/>
                            <a:ea typeface="Calibri" panose="020F0502020204030204" pitchFamily="34" charset="0"/>
                          </a:rPr>
                          <m:t>2</m:t>
                        </m:r>
                      </m:sup>
                    </m:sSup>
                  </m:oMath>
                </a14:m>
                <a:r>
                  <a:rPr lang="en-US" dirty="0">
                    <a:solidFill>
                      <a:srgbClr val="000000"/>
                    </a:solidFill>
                    <a:latin typeface="Times New Roman" panose="02020603050405020304" pitchFamily="18" charset="0"/>
                    <a:ea typeface="Calibri" panose="020F0502020204030204" pitchFamily="34" charset="0"/>
                  </a:rPr>
                  <a:t>); </a:t>
                </a:r>
                <a:r>
                  <a:rPr lang="en-US" i="1" dirty="0">
                    <a:solidFill>
                      <a:srgbClr val="000000"/>
                    </a:solidFill>
                    <a:latin typeface="Times New Roman" panose="02020603050405020304" pitchFamily="18" charset="0"/>
                    <a:ea typeface="Calibri" panose="020F0502020204030204" pitchFamily="34" charset="0"/>
                  </a:rPr>
                  <a:t>V </a:t>
                </a:r>
                <a:r>
                  <a:rPr lang="en-US" dirty="0">
                    <a:solidFill>
                      <a:srgbClr val="000000"/>
                    </a:solidFill>
                    <a:latin typeface="Times New Roman" panose="02020603050405020304" pitchFamily="18" charset="0"/>
                    <a:ea typeface="Calibri" panose="020F0502020204030204" pitchFamily="34" charset="0"/>
                  </a:rPr>
                  <a:t>in m/s]</a:t>
                </a:r>
                <a:endParaRPr lang="en-US" sz="2000" b="1" dirty="0" smtClean="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based on ASCE 7-16 code and this factor will show below:</a:t>
                </a:r>
                <a:endParaRPr lang="en-US" dirty="0" smtClean="0">
                  <a:latin typeface="Times New Roman" panose="02020603050405020304" pitchFamily="18" charset="0"/>
                  <a:cs typeface="Times New Roman" panose="02020603050405020304" pitchFamily="18" charset="0"/>
                </a:endParaRPr>
              </a:p>
              <a:p>
                <a:pPr>
                  <a:lnSpc>
                    <a:spcPct val="150000"/>
                  </a:lnSpc>
                </a:pPr>
                <a:r>
                  <a:rPr lang="en-US" dirty="0">
                    <a:latin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panose="02040503050406030204" pitchFamily="18" charset="0"/>
                      </a:rPr>
                      <m:t>𝑃</m:t>
                    </m:r>
                    <m:r>
                      <a:rPr lang="en-US">
                        <a:latin typeface="Cambria Math" panose="02040503050406030204" pitchFamily="18" charset="0"/>
                      </a:rPr>
                      <m:t>=</m:t>
                    </m:r>
                    <m:r>
                      <a:rPr lang="en-US" i="1">
                        <a:latin typeface="Cambria Math" panose="02040503050406030204" pitchFamily="18" charset="0"/>
                      </a:rPr>
                      <m:t>𝐹</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a:latin typeface="Cambria Math" panose="02040503050406030204" pitchFamily="18" charset="0"/>
                          </a:rPr>
                          <m:t>2</m:t>
                        </m:r>
                      </m:sup>
                    </m:sSup>
                  </m:oMath>
                </a14:m>
                <a:endParaRPr lang="en-US" dirty="0">
                  <a:latin typeface="Times New Roman" panose="02020603050405020304" pitchFamily="18" charset="0"/>
                  <a:cs typeface="Times New Roman" panose="02020603050405020304" pitchFamily="18" charset="0"/>
                </a:endParaRPr>
              </a:p>
              <a:p>
                <a:pPr>
                  <a:lnSpc>
                    <a:spcPct val="150000"/>
                  </a:lnSpc>
                </a:pPr>
                <a:r>
                  <a:rPr lang="en-US" dirty="0">
                    <a:latin typeface="Times New Roman" panose="02020603050405020304" pitchFamily="18" charset="0"/>
                    <a:cs typeface="Times New Roman" panose="02020603050405020304" pitchFamily="18" charset="0"/>
                  </a:rPr>
                  <a:t>Where:</a:t>
                </a:r>
              </a:p>
              <a:p>
                <a:pPr>
                  <a:lnSpc>
                    <a:spcPct val="150000"/>
                  </a:lnSpc>
                </a:pPr>
                <a:r>
                  <a:rPr lang="en-US" dirty="0">
                    <a:latin typeface="Times New Roman" panose="02020603050405020304" pitchFamily="18" charset="0"/>
                    <a:cs typeface="Times New Roman" panose="02020603050405020304" pitchFamily="18" charset="0"/>
                  </a:rPr>
                  <a:t>P: velocity pressure.</a:t>
                </a:r>
              </a:p>
              <a:p>
                <a:pPr>
                  <a:lnSpc>
                    <a:spcPct val="150000"/>
                  </a:lnSpc>
                </a:pPr>
                <a:r>
                  <a:rPr lang="en-US" dirty="0">
                    <a:latin typeface="Times New Roman" panose="02020603050405020304" pitchFamily="18" charset="0"/>
                    <a:cs typeface="Times New Roman" panose="02020603050405020304" pitchFamily="18" charset="0"/>
                  </a:rPr>
                  <a:t>F: factor.</a:t>
                </a:r>
              </a:p>
              <a:p>
                <a:pPr>
                  <a:lnSpc>
                    <a:spcPct val="150000"/>
                  </a:lnSpc>
                </a:pPr>
                <a:r>
                  <a:rPr lang="en-US" dirty="0">
                    <a:latin typeface="Times New Roman" panose="02020603050405020304" pitchFamily="18" charset="0"/>
                    <a:cs typeface="Times New Roman" panose="02020603050405020304" pitchFamily="18" charset="0"/>
                  </a:rPr>
                  <a:t>V: wind velocity</a:t>
                </a:r>
                <a:r>
                  <a:rPr lang="en-US" dirty="0" smtClean="0">
                    <a:latin typeface="Times New Roman" panose="02020603050405020304" pitchFamily="18" charset="0"/>
                    <a:cs typeface="Times New Roman" panose="02020603050405020304" pitchFamily="18" charset="0"/>
                  </a:rPr>
                  <a:t>.</a:t>
                </a:r>
              </a:p>
              <a:p>
                <a:pPr>
                  <a:lnSpc>
                    <a:spcPct val="150000"/>
                  </a:lnSpc>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𝐹</m:t>
                      </m:r>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a:latin typeface="Cambria Math" panose="02040503050406030204" pitchFamily="18" charset="0"/>
                            </a:rPr>
                            <m:t>1</m:t>
                          </m:r>
                        </m:sub>
                        <m:sup>
                          <m:r>
                            <a:rPr lang="en-US">
                              <a:latin typeface="Cambria Math" panose="02040503050406030204" pitchFamily="18" charset="0"/>
                            </a:rPr>
                            <m:t>2</m:t>
                          </m:r>
                        </m:sup>
                      </m:sSubSup>
                      <m:r>
                        <a:rPr lang="en-US">
                          <a:latin typeface="Cambria Math" panose="02040503050406030204" pitchFamily="18" charset="0"/>
                        </a:rPr>
                        <m:t>=</m:t>
                      </m:r>
                      <m:r>
                        <a:rPr lang="en-US" i="1">
                          <a:latin typeface="Cambria Math" panose="02040503050406030204" pitchFamily="18" charset="0"/>
                        </a:rPr>
                        <m:t>𝐹</m:t>
                      </m:r>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a:latin typeface="Cambria Math" panose="02040503050406030204" pitchFamily="18" charset="0"/>
                            </a:rPr>
                            <m:t>2</m:t>
                          </m:r>
                        </m:sub>
                        <m:sup>
                          <m:r>
                            <a:rPr lang="en-US">
                              <a:latin typeface="Cambria Math" panose="02040503050406030204" pitchFamily="18" charset="0"/>
                            </a:rPr>
                            <m:t>2</m:t>
                          </m:r>
                        </m:sup>
                      </m:sSubSup>
                    </m:oMath>
                  </m:oMathPara>
                </a14:m>
                <a:endParaRPr lang="en-US" dirty="0">
                  <a:latin typeface="Times New Roman" panose="02020603050405020304" pitchFamily="18" charset="0"/>
                  <a:cs typeface="Times New Roman" panose="02020603050405020304" pitchFamily="18" charset="0"/>
                </a:endParaRPr>
              </a:p>
              <a:p>
                <a:pPr>
                  <a:lnSpc>
                    <a:spcPct val="150000"/>
                  </a:lnSpc>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a:rPr lang="en-US">
                            <a:latin typeface="Cambria Math" panose="02040503050406030204" pitchFamily="18" charset="0"/>
                          </a:rPr>
                          <m:t>1</m:t>
                        </m:r>
                      </m:sub>
                    </m:sSub>
                    <m:r>
                      <a:rPr lang="en-US">
                        <a:latin typeface="Cambria Math" panose="02040503050406030204" pitchFamily="18" charset="0"/>
                      </a:rPr>
                      <m:t>=</m:t>
                    </m:r>
                    <m:rad>
                      <m:radPr>
                        <m:degHide m:val="on"/>
                        <m:ctrlPr>
                          <a:rPr lang="en-US" i="1">
                            <a:latin typeface="Cambria Math" panose="02040503050406030204" pitchFamily="18" charset="0"/>
                          </a:rPr>
                        </m:ctrlPr>
                      </m:radPr>
                      <m:deg/>
                      <m:e>
                        <m:r>
                          <a:rPr lang="en-US">
                            <a:latin typeface="Cambria Math" panose="02040503050406030204" pitchFamily="18" charset="0"/>
                          </a:rPr>
                          <m:t>1</m:t>
                        </m:r>
                        <m:r>
                          <a:rPr lang="en-US">
                            <a:latin typeface="Cambria Math" panose="02040503050406030204" pitchFamily="18" charset="0"/>
                          </a:rPr>
                          <m:t>.</m:t>
                        </m:r>
                        <m:r>
                          <a:rPr lang="en-US" b="0" i="1" smtClean="0">
                            <a:latin typeface="Cambria Math" panose="02040503050406030204" pitchFamily="18" charset="0"/>
                          </a:rPr>
                          <m:t>3</m:t>
                        </m:r>
                      </m:e>
                    </m:rad>
                    <m:r>
                      <a:rPr lang="en-US" i="1">
                        <a:latin typeface="Cambria Math" panose="02040503050406030204" pitchFamily="18" charset="0"/>
                      </a:rPr>
                      <m:t>∗</m:t>
                    </m:r>
                    <m:r>
                      <a:rPr lang="ar-SA" b="0" i="0" smtClean="0">
                        <a:latin typeface="Cambria Math" panose="02040503050406030204" pitchFamily="18" charset="0"/>
                      </a:rPr>
                      <m:t>1</m:t>
                    </m:r>
                    <m:r>
                      <a:rPr lang="en-US" b="0" i="0" smtClean="0">
                        <a:latin typeface="Cambria Math" panose="02040503050406030204" pitchFamily="18" charset="0"/>
                      </a:rPr>
                      <m:t>26</m:t>
                    </m:r>
                    <m:r>
                      <a:rPr lang="ar-SA" b="0" i="0" smtClean="0">
                        <a:latin typeface="Cambria Math" panose="02040503050406030204" pitchFamily="18" charset="0"/>
                      </a:rPr>
                      <m:t>.</m:t>
                    </m:r>
                    <m:r>
                      <a:rPr lang="en-US" b="0" i="0" smtClean="0">
                        <a:latin typeface="Cambria Math" panose="02040503050406030204" pitchFamily="18" charset="0"/>
                      </a:rPr>
                      <m:t>6</m:t>
                    </m:r>
                    <m:r>
                      <a:rPr lang="en-US">
                        <a:latin typeface="Cambria Math" panose="02040503050406030204" pitchFamily="18" charset="0"/>
                      </a:rPr>
                      <m:t>=</m:t>
                    </m:r>
                    <m:r>
                      <a:rPr lang="ar-SA" b="0" i="0" smtClean="0">
                        <a:latin typeface="Cambria Math" panose="02040503050406030204" pitchFamily="18" charset="0"/>
                      </a:rPr>
                      <m:t>1</m:t>
                    </m:r>
                    <m:r>
                      <a:rPr lang="en-US" b="0" i="0" smtClean="0">
                        <a:latin typeface="Cambria Math" panose="02040503050406030204" pitchFamily="18" charset="0"/>
                      </a:rPr>
                      <m:t>44</m:t>
                    </m:r>
                    <m:r>
                      <a:rPr lang="en-US" b="0" i="0" smtClean="0">
                        <a:latin typeface="Cambria Math" panose="02040503050406030204" pitchFamily="18" charset="0"/>
                      </a:rPr>
                      <m:t>.</m:t>
                    </m:r>
                    <m:r>
                      <a:rPr lang="en-US" b="0" i="0" smtClean="0">
                        <a:latin typeface="Cambria Math" panose="02040503050406030204" pitchFamily="18" charset="0"/>
                      </a:rPr>
                      <m:t>7</m:t>
                    </m:r>
                    <m:r>
                      <a:rPr lang="en-US">
                        <a:latin typeface="Cambria Math" panose="02040503050406030204" pitchFamily="18" charset="0"/>
                      </a:rPr>
                      <m:t> </m:t>
                    </m:r>
                    <m:r>
                      <m:rPr>
                        <m:sty m:val="p"/>
                      </m:rPr>
                      <a:rPr lang="en-US">
                        <a:latin typeface="Cambria Math" panose="02040503050406030204" pitchFamily="18" charset="0"/>
                      </a:rPr>
                      <m:t>km</m:t>
                    </m:r>
                    <m:r>
                      <a:rPr lang="en-US">
                        <a:latin typeface="Cambria Math" panose="02040503050406030204" pitchFamily="18" charset="0"/>
                      </a:rPr>
                      <m:t>/</m:t>
                    </m:r>
                    <m:r>
                      <m:rPr>
                        <m:sty m:val="p"/>
                      </m:rPr>
                      <a:rPr lang="en-US">
                        <a:latin typeface="Cambria Math" panose="02040503050406030204" pitchFamily="18" charset="0"/>
                      </a:rPr>
                      <m:t>hr</m:t>
                    </m:r>
                    <m:r>
                      <a:rPr lang="en-US">
                        <a:latin typeface="Cambria Math" panose="02040503050406030204" pitchFamily="18" charset="0"/>
                      </a:rPr>
                      <m:t> </m:t>
                    </m:r>
                  </m:oMath>
                </a14:m>
                <a:r>
                  <a:rPr lang="en-US" sz="16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Depending on load combination in the previous</a:t>
                </a:r>
                <a:r>
                  <a:rPr lang="en-US" sz="16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version of (ASCE7-16 code). So, the design wind velocity, </a:t>
                </a:r>
                <a14:m>
                  <m:oMath xmlns:m="http://schemas.openxmlformats.org/officeDocument/2006/math">
                    <m:r>
                      <m:rPr>
                        <m:sty m:val="p"/>
                      </m:rPr>
                      <a:rPr lang="en-US">
                        <a:latin typeface="Cambria Math" panose="02040503050406030204" pitchFamily="18" charset="0"/>
                      </a:rPr>
                      <m:t>V</m:t>
                    </m:r>
                    <m:r>
                      <a:rPr lang="en-US">
                        <a:latin typeface="Cambria Math" panose="02040503050406030204" pitchFamily="18" charset="0"/>
                      </a:rPr>
                      <m:t> =</m:t>
                    </m:r>
                    <m:r>
                      <a:rPr lang="en-US" b="0" i="0" smtClean="0">
                        <a:latin typeface="Cambria Math" panose="02040503050406030204" pitchFamily="18" charset="0"/>
                      </a:rPr>
                      <m:t>145</m:t>
                    </m:r>
                    <m:r>
                      <a:rPr lang="en-US">
                        <a:latin typeface="Cambria Math" panose="02040503050406030204" pitchFamily="18" charset="0"/>
                      </a:rPr>
                      <m:t> </m:t>
                    </m:r>
                    <m:r>
                      <m:rPr>
                        <m:sty m:val="p"/>
                      </m:rPr>
                      <a:rPr lang="en-US">
                        <a:latin typeface="Cambria Math" panose="02040503050406030204" pitchFamily="18" charset="0"/>
                      </a:rPr>
                      <m:t>km</m:t>
                    </m:r>
                    <m:r>
                      <a:rPr lang="en-US">
                        <a:latin typeface="Cambria Math" panose="02040503050406030204" pitchFamily="18" charset="0"/>
                      </a:rPr>
                      <m:t>/</m:t>
                    </m:r>
                    <m:r>
                      <m:rPr>
                        <m:sty m:val="p"/>
                      </m:rPr>
                      <a:rPr lang="en-US">
                        <a:latin typeface="Cambria Math" panose="02040503050406030204" pitchFamily="18" charset="0"/>
                      </a:rPr>
                      <m:t>hr</m:t>
                    </m:r>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cs typeface="Times New Roman" panose="02020603050405020304" pitchFamily="18" charset="0"/>
                      </a:rPr>
                      <m:t>40</m:t>
                    </m:r>
                    <m:r>
                      <a:rPr lang="en-US" b="0" i="1" smtClean="0">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cs typeface="Times New Roman" panose="02020603050405020304" pitchFamily="18" charset="0"/>
                      </a:rPr>
                      <m:t>27</m:t>
                    </m:r>
                    <m:r>
                      <a:rPr lang="en-US" i="1">
                        <a:latin typeface="Cambria Math" panose="02040503050406030204" pitchFamily="18" charset="0"/>
                        <a:cs typeface="Times New Roman" panose="02020603050405020304" pitchFamily="18" charset="0"/>
                      </a:rPr>
                      <m:t> </m:t>
                    </m:r>
                    <m:r>
                      <a:rPr lang="en-US" i="1">
                        <a:latin typeface="Cambria Math" panose="02040503050406030204" pitchFamily="18" charset="0"/>
                        <a:cs typeface="Times New Roman" panose="02020603050405020304" pitchFamily="18" charset="0"/>
                      </a:rPr>
                      <m:t>𝑚</m:t>
                    </m:r>
                    <m:r>
                      <a:rPr lang="en-US" i="1">
                        <a:latin typeface="Cambria Math" panose="02040503050406030204" pitchFamily="18" charset="0"/>
                        <a:cs typeface="Times New Roman" panose="02020603050405020304" pitchFamily="18" charset="0"/>
                      </a:rPr>
                      <m:t>/</m:t>
                    </m:r>
                    <m:r>
                      <a:rPr lang="en-US" i="1">
                        <a:latin typeface="Cambria Math" panose="02040503050406030204" pitchFamily="18" charset="0"/>
                        <a:cs typeface="Times New Roman" panose="02020603050405020304" pitchFamily="18" charset="0"/>
                      </a:rPr>
                      <m:t>𝑠</m:t>
                    </m:r>
                  </m:oMath>
                </a14:m>
                <a:endParaRPr lang="en-US" dirty="0">
                  <a:latin typeface="Times New Roman" panose="02020603050405020304" pitchFamily="18" charset="0"/>
                  <a:cs typeface="Times New Roman" panose="02020603050405020304" pitchFamily="18" charset="0"/>
                </a:endParaRPr>
              </a:p>
              <a:p>
                <a:pPr>
                  <a:lnSpc>
                    <a:spcPct val="150000"/>
                  </a:lnSpc>
                </a:pPr>
                <a:endParaRPr lang="en-US" dirty="0">
                  <a:latin typeface="Times New Roman" panose="02020603050405020304" pitchFamily="18" charset="0"/>
                  <a:cs typeface="Times New Roman" panose="02020603050405020304" pitchFamily="18" charset="0"/>
                </a:endParaRPr>
              </a:p>
              <a:p>
                <a:endParaRPr lang="en-US" sz="2200" b="1" cap="none" dirty="0" smtClean="0">
                  <a:latin typeface="Times New Roman" panose="02020603050405020304" pitchFamily="18" charset="0"/>
                  <a:cs typeface="Times New Roman" panose="02020603050405020304" pitchFamily="18" charset="0"/>
                </a:endParaRPr>
              </a:p>
              <a:p>
                <a:endParaRPr lang="en-US" b="1" cap="none" dirty="0" smtClean="0">
                  <a:latin typeface="Times New Roman" panose="02020603050405020304" pitchFamily="18" charset="0"/>
                  <a:cs typeface="Times New Roman" panose="02020603050405020304" pitchFamily="18" charset="0"/>
                </a:endParaRPr>
              </a:p>
            </p:txBody>
          </p:sp>
        </mc:Choice>
        <mc:Fallback>
          <p:sp>
            <p:nvSpPr>
              <p:cNvPr id="2" name="Rectangle 1"/>
              <p:cNvSpPr>
                <a:spLocks noRot="1" noChangeAspect="1" noMove="1" noResize="1" noEditPoints="1" noAdjustHandles="1" noChangeArrowheads="1" noChangeShapeType="1" noTextEdit="1"/>
              </p:cNvSpPr>
              <p:nvPr/>
            </p:nvSpPr>
            <p:spPr>
              <a:xfrm>
                <a:off x="1160188" y="527918"/>
                <a:ext cx="10221686" cy="7215950"/>
              </a:xfrm>
              <a:prstGeom prst="rect">
                <a:avLst/>
              </a:prstGeom>
              <a:blipFill rotWithShape="0">
                <a:blip r:embed="rId2"/>
                <a:stretch>
                  <a:fillRect l="-656" t="-592"/>
                </a:stretch>
              </a:blipFill>
            </p:spPr>
            <p:txBody>
              <a:bodyPr/>
              <a:lstStyle/>
              <a:p>
                <a:r>
                  <a:rPr lang="en-US">
                    <a:noFill/>
                  </a:rPr>
                  <a:t> </a:t>
                </a:r>
              </a:p>
            </p:txBody>
          </p:sp>
        </mc:Fallback>
      </mc:AlternateContent>
    </p:spTree>
    <p:extLst>
      <p:ext uri="{BB962C8B-B14F-4D97-AF65-F5344CB8AC3E}">
        <p14:creationId xmlns:p14="http://schemas.microsoft.com/office/powerpoint/2010/main" val="1707112629"/>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94213" y="954639"/>
                <a:ext cx="5554846" cy="707886"/>
              </a:xfrm>
              <a:prstGeom prst="rect">
                <a:avLst/>
              </a:prstGeom>
            </p:spPr>
            <p:txBody>
              <a:bodyPr wrap="square">
                <a:spAutoFit/>
              </a:bodyPr>
              <a:lstStyle/>
              <a:p>
                <a:pPr lvl="4">
                  <a:spcBef>
                    <a:spcPts val="200"/>
                  </a:spcBef>
                </a:pPr>
                <a:r>
                  <a:rPr lang="en-US" sz="2000" b="1" dirty="0" smtClean="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1. </a:t>
                </a:r>
                <a:r>
                  <a:rPr lang="en-US" sz="2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Wind directionality factor</a:t>
                </a:r>
                <a:r>
                  <a:rPr lang="en-US" sz="2000" b="1" dirty="0" smtClean="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m:t>
                        </m:r>
                      </m:sub>
                    </m:sSub>
                  </m:oMath>
                </a14:m>
                <a:r>
                  <a:rPr lang="en-US" sz="2000" b="1" dirty="0" smtClean="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     </a:t>
                </a:r>
                <a:br>
                  <a:rPr lang="en-US" sz="2000" b="1" dirty="0" smtClean="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2000" b="1"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294213" y="954639"/>
                <a:ext cx="5554846" cy="707886"/>
              </a:xfrm>
              <a:prstGeom prst="rect">
                <a:avLst/>
              </a:prstGeom>
              <a:blipFill rotWithShape="0">
                <a:blip r:embed="rId2"/>
                <a:stretch>
                  <a:fillRect t="-6034"/>
                </a:stretch>
              </a:blipFill>
            </p:spPr>
            <p:txBody>
              <a:bodyPr/>
              <a:lstStyle/>
              <a:p>
                <a:r>
                  <a:rPr lang="en-US">
                    <a:noFill/>
                  </a:rPr>
                  <a:t> </a:t>
                </a:r>
              </a:p>
            </p:txBody>
          </p:sp>
        </mc:Fallback>
      </mc:AlternateContent>
      <p:sp>
        <p:nvSpPr>
          <p:cNvPr id="5" name="Rectangle 5"/>
          <p:cNvSpPr>
            <a:spLocks noChangeArrowheads="1"/>
          </p:cNvSpPr>
          <p:nvPr/>
        </p:nvSpPr>
        <p:spPr bwMode="auto">
          <a:xfrm>
            <a:off x="889348" y="1431623"/>
            <a:ext cx="103632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We assumed the direction of the wind on our structure as shown in the figure. The value of </a:t>
            </a:r>
            <a:r>
              <a:rPr kumimoji="0" lang="en-US" b="0" i="1" u="none" strike="noStrike" cap="none" normalizeH="0" baseline="0" dirty="0" err="1" smtClean="0">
                <a:ln>
                  <a:noFill/>
                </a:ln>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a:t>Kd</a:t>
            </a: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is equal to 0.85                                                                       as shown in table (1.16) (ASCE 7-16 Table 26.6-1).</a:t>
            </a:r>
            <a:endParaRPr kumimoji="0" 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anose="020B0604020202020204" pitchFamily="34" charset="0"/>
            </a:endParaRPr>
          </a:p>
        </p:txBody>
      </p:sp>
      <p:pic>
        <p:nvPicPr>
          <p:cNvPr id="2052"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9049" y="2420365"/>
            <a:ext cx="4563798" cy="427856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1077686" y="6518115"/>
            <a:ext cx="12192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lang="en-US" sz="1200" dirty="0" smtClean="0" bmk="_Toc42104312">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8417086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4029" y="1461702"/>
            <a:ext cx="9688285" cy="646331"/>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      In </a:t>
            </a:r>
            <a:r>
              <a:rPr lang="en-US" dirty="0">
                <a:latin typeface="Times New Roman" panose="02020603050405020304" pitchFamily="18" charset="0"/>
                <a:cs typeface="Times New Roman" panose="02020603050405020304" pitchFamily="18" charset="0"/>
              </a:rPr>
              <a:t>this project the exposure category is C</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so, </a:t>
            </a:r>
            <a:r>
              <a:rPr lang="en-US" dirty="0" err="1">
                <a:latin typeface="Times New Roman" panose="02020603050405020304" pitchFamily="18" charset="0"/>
                <a:cs typeface="Times New Roman" panose="02020603050405020304" pitchFamily="18" charset="0"/>
              </a:rPr>
              <a:t>K</a:t>
            </a:r>
            <a:r>
              <a:rPr lang="en-US" baseline="-25000" dirty="0" err="1">
                <a:latin typeface="Times New Roman" panose="02020603050405020304" pitchFamily="18" charset="0"/>
                <a:cs typeface="Times New Roman" panose="02020603050405020304" pitchFamily="18" charset="0"/>
              </a:rPr>
              <a:t>z</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1.09</a:t>
            </a:r>
            <a:endParaRPr lang="en-US" dirty="0">
              <a:latin typeface="Times New Roman" panose="02020603050405020304" pitchFamily="18" charset="0"/>
              <a:cs typeface="Times New Roman" panose="02020603050405020304" pitchFamily="18" charset="0"/>
            </a:endParaRPr>
          </a:p>
          <a:p>
            <a:endParaRPr lang="en-US" dirty="0"/>
          </a:p>
        </p:txBody>
      </p:sp>
      <p:sp>
        <p:nvSpPr>
          <p:cNvPr id="3" name="Rectangle 2"/>
          <p:cNvSpPr/>
          <p:nvPr/>
        </p:nvSpPr>
        <p:spPr>
          <a:xfrm>
            <a:off x="-1099276" y="938482"/>
            <a:ext cx="5181418" cy="400110"/>
          </a:xfrm>
          <a:prstGeom prst="rect">
            <a:avLst/>
          </a:prstGeom>
        </p:spPr>
        <p:txBody>
          <a:bodyPr wrap="none">
            <a:spAutoFit/>
          </a:bodyPr>
          <a:lstStyle/>
          <a:p>
            <a:pPr lvl="4" algn="just">
              <a:spcBef>
                <a:spcPts val="200"/>
              </a:spcBef>
            </a:pP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            2. Exposure category:</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Rectangle 3"/>
              <p:cNvSpPr/>
              <p:nvPr/>
            </p:nvSpPr>
            <p:spPr>
              <a:xfrm>
                <a:off x="-820396" y="2108033"/>
                <a:ext cx="10441028" cy="1559401"/>
              </a:xfrm>
              <a:prstGeom prst="rect">
                <a:avLst/>
              </a:prstGeom>
            </p:spPr>
            <p:txBody>
              <a:bodyPr wrap="square">
                <a:spAutoFit/>
              </a:bodyPr>
              <a:lstStyle/>
              <a:p>
                <a:pPr lvl="4" algn="just">
                  <a:spcBef>
                    <a:spcPts val="200"/>
                  </a:spcBef>
                </a:pPr>
                <a:r>
                  <a:rPr lang="en-US" sz="2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3. Topographic factor,</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𝒛𝒕</m:t>
                        </m:r>
                      </m:sub>
                    </m:sSub>
                  </m:oMath>
                </a14:m>
                <a:r>
                  <a:rPr lang="en-US" sz="2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ea typeface="Times New Roman" panose="02020603050405020304" pitchFamily="18" charset="0"/>
                    <a:cs typeface="Times New Roman" panose="02020603050405020304" pitchFamily="18" charset="0"/>
                  </a:rPr>
                  <a:t>                         </a:t>
                </a:r>
              </a:p>
              <a:p>
                <a:pPr lvl="4" algn="just">
                  <a:spcBef>
                    <a:spcPts val="200"/>
                  </a:spcBef>
                </a:pP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  </a:t>
                </a:r>
              </a:p>
              <a:p>
                <a:pPr lvl="4" algn="just">
                  <a:spcBef>
                    <a:spcPts val="200"/>
                  </a:spcBef>
                </a:pPr>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Wind </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speed-up effects at isolated hills, ridges, and escarpments constituting abrupt changes in the general topography, located in any exposure category, shall be included in the design, since one of the five conditions was not </a:t>
                </a:r>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achieved </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 topographic factor equal to 1.0.</a:t>
                </a:r>
              </a:p>
            </p:txBody>
          </p:sp>
        </mc:Choice>
        <mc:Fallback xmlns="">
          <p:sp>
            <p:nvSpPr>
              <p:cNvPr id="4" name="Rectangle 3"/>
              <p:cNvSpPr>
                <a:spLocks noRot="1" noChangeAspect="1" noMove="1" noResize="1" noEditPoints="1" noAdjustHandles="1" noChangeArrowheads="1" noChangeShapeType="1" noTextEdit="1"/>
              </p:cNvSpPr>
              <p:nvPr/>
            </p:nvSpPr>
            <p:spPr>
              <a:xfrm>
                <a:off x="-820396" y="2108033"/>
                <a:ext cx="10441028" cy="1559401"/>
              </a:xfrm>
              <a:prstGeom prst="rect">
                <a:avLst/>
              </a:prstGeom>
              <a:blipFill rotWithShape="0">
                <a:blip r:embed="rId2"/>
                <a:stretch>
                  <a:fillRect t="-2344" r="-525" b="-5469"/>
                </a:stretch>
              </a:blipFill>
            </p:spPr>
            <p:txBody>
              <a:bodyPr/>
              <a:lstStyle/>
              <a:p>
                <a:r>
                  <a:rPr lang="en-US">
                    <a:noFill/>
                  </a:rPr>
                  <a:t> </a:t>
                </a:r>
              </a:p>
            </p:txBody>
          </p:sp>
        </mc:Fallback>
      </mc:AlternateContent>
      <p:sp>
        <p:nvSpPr>
          <p:cNvPr id="5" name="Rectangle 4"/>
          <p:cNvSpPr/>
          <p:nvPr/>
        </p:nvSpPr>
        <p:spPr>
          <a:xfrm>
            <a:off x="947057" y="4069240"/>
            <a:ext cx="6270171" cy="1461939"/>
          </a:xfrm>
          <a:prstGeom prst="rect">
            <a:avLst/>
          </a:prstGeom>
        </p:spPr>
        <p:txBody>
          <a:bodyPr wrap="square">
            <a:spAutoFit/>
          </a:bodyPr>
          <a:lstStyle/>
          <a:p>
            <a:pPr algn="just">
              <a:spcAft>
                <a:spcPts val="6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This factor is depending on the type of building rigid or flexible, for this building the rigidity assumption will be considerable and the gust-effect factor for a rigid building or other structure is permitted to be taken as 0.85</a:t>
            </a:r>
            <a:endParaRPr lang="en-US" dirty="0">
              <a:latin typeface="Times New Roman" panose="02020603050405020304" pitchFamily="18" charset="0"/>
              <a:cs typeface="Times New Roman" panose="02020603050405020304" pitchFamily="18" charset="0"/>
            </a:endParaRPr>
          </a:p>
        </p:txBody>
      </p:sp>
      <p:sp>
        <p:nvSpPr>
          <p:cNvPr id="6" name="Rectangle 5"/>
          <p:cNvSpPr/>
          <p:nvPr/>
        </p:nvSpPr>
        <p:spPr>
          <a:xfrm>
            <a:off x="-351697" y="3882878"/>
            <a:ext cx="4297971" cy="400110"/>
          </a:xfrm>
          <a:prstGeom prst="rect">
            <a:avLst/>
          </a:prstGeom>
        </p:spPr>
        <p:txBody>
          <a:bodyPr wrap="none">
            <a:spAutoFit/>
          </a:bodyPr>
          <a:lstStyle/>
          <a:p>
            <a:pPr lvl="4" algn="just">
              <a:spcBef>
                <a:spcPts val="200"/>
              </a:spcBef>
            </a:pP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4. Gust-effect factor:</a:t>
            </a:r>
          </a:p>
        </p:txBody>
      </p:sp>
    </p:spTree>
    <p:extLst>
      <p:ext uri="{BB962C8B-B14F-4D97-AF65-F5344CB8AC3E}">
        <p14:creationId xmlns:p14="http://schemas.microsoft.com/office/powerpoint/2010/main" val="106287130"/>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314" y="1101943"/>
            <a:ext cx="6226629" cy="1184940"/>
          </a:xfrm>
          <a:prstGeom prst="rect">
            <a:avLst/>
          </a:prstGeom>
        </p:spPr>
        <p:txBody>
          <a:bodyPr wrap="square">
            <a:spAutoFit/>
          </a:bodyPr>
          <a:lstStyle/>
          <a:p>
            <a:pPr algn="just">
              <a:spcAft>
                <a:spcPts val="600"/>
              </a:spcAft>
            </a:pPr>
            <a:r>
              <a:rPr lang="en-US" sz="1200" dirty="0" smtClean="0">
                <a:solidFill>
                  <a:srgbClr val="000000"/>
                </a:solidFill>
                <a:effectLst/>
                <a:latin typeface="Times New Roman" panose="02020603050405020304" pitchFamily="18" charset="0"/>
                <a:ea typeface="Calibri" panose="020F0502020204030204" pitchFamily="34" charset="0"/>
              </a:rPr>
              <a:t> </a:t>
            </a:r>
          </a:p>
          <a:p>
            <a:r>
              <a:rPr lang="en-US" dirty="0" smtClean="0">
                <a:solidFill>
                  <a:srgbClr val="000000"/>
                </a:solidFill>
                <a:effectLst/>
                <a:latin typeface="Times New Roman" panose="02020603050405020304" pitchFamily="18" charset="0"/>
                <a:ea typeface="Calibri" panose="020F0502020204030204" pitchFamily="34" charset="0"/>
              </a:rPr>
              <a:t>For the purpose of determining internal pressure coefficients, all buildings shall be classified as enclosed, partially enclosed, or open in this project is open </a:t>
            </a:r>
            <a:endParaRPr lang="en-US" dirty="0"/>
          </a:p>
        </p:txBody>
      </p:sp>
      <p:sp>
        <p:nvSpPr>
          <p:cNvPr id="3" name="Rectangle 2"/>
          <p:cNvSpPr/>
          <p:nvPr/>
        </p:nvSpPr>
        <p:spPr>
          <a:xfrm>
            <a:off x="0" y="764079"/>
            <a:ext cx="8510953" cy="400110"/>
          </a:xfrm>
          <a:prstGeom prst="rect">
            <a:avLst/>
          </a:prstGeom>
        </p:spPr>
        <p:txBody>
          <a:bodyPr wrap="square">
            <a:spAutoFit/>
          </a:bodyPr>
          <a:lstStyle/>
          <a:p>
            <a:pPr lvl="4" algn="just">
              <a:spcBef>
                <a:spcPts val="200"/>
              </a:spcBef>
            </a:pP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5. Enclosure classification</a:t>
            </a:r>
          </a:p>
        </p:txBody>
      </p:sp>
      <mc:AlternateContent xmlns:mc="http://schemas.openxmlformats.org/markup-compatibility/2006" xmlns:a14="http://schemas.microsoft.com/office/drawing/2010/main">
        <mc:Choice Requires="a14">
          <p:sp>
            <p:nvSpPr>
              <p:cNvPr id="4" name="Rectangle 3"/>
              <p:cNvSpPr/>
              <p:nvPr/>
            </p:nvSpPr>
            <p:spPr>
              <a:xfrm>
                <a:off x="0" y="2860235"/>
                <a:ext cx="10040816" cy="427618"/>
              </a:xfrm>
              <a:prstGeom prst="rect">
                <a:avLst/>
              </a:prstGeom>
            </p:spPr>
            <p:txBody>
              <a:bodyPr wrap="square">
                <a:spAutoFit/>
              </a:bodyPr>
              <a:lstStyle/>
              <a:p>
                <a:pPr lvl="4" algn="just">
                  <a:spcBef>
                    <a:spcPts val="200"/>
                  </a:spcBef>
                </a:pPr>
                <a:r>
                  <a:rPr lang="en-US" sz="2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6. Internal pressure coefficient, </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𝑮𝑪</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𝒑𝒊</m:t>
                        </m:r>
                      </m:sub>
                    </m:sSub>
                  </m:oMath>
                </a14:m>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0" y="2860235"/>
                <a:ext cx="10040816" cy="427618"/>
              </a:xfrm>
              <a:prstGeom prst="rect">
                <a:avLst/>
              </a:prstGeom>
              <a:blipFill rotWithShape="0">
                <a:blip r:embed="rId2"/>
                <a:stretch>
                  <a:fillRect t="-7143" b="-18571"/>
                </a:stretch>
              </a:blipFill>
            </p:spPr>
            <p:txBody>
              <a:bodyPr/>
              <a:lstStyle/>
              <a:p>
                <a:r>
                  <a:rPr lang="en-US">
                    <a:noFill/>
                  </a:rPr>
                  <a:t> </a:t>
                </a:r>
              </a:p>
            </p:txBody>
          </p:sp>
        </mc:Fallback>
      </mc:AlternateContent>
      <p:sp>
        <p:nvSpPr>
          <p:cNvPr id="5" name="Rectangle 2"/>
          <p:cNvSpPr>
            <a:spLocks noChangeArrowheads="1"/>
          </p:cNvSpPr>
          <p:nvPr/>
        </p:nvSpPr>
        <p:spPr bwMode="auto">
          <a:xfrm>
            <a:off x="827314" y="3425662"/>
            <a:ext cx="1065452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Internal pressure coefficients, (</a:t>
            </a:r>
            <a:r>
              <a:rPr kumimoji="0" lang="en-US" b="0" i="1" u="none" strike="noStrike" cap="none" normalizeH="0" baseline="0" dirty="0" err="1" smtClean="0">
                <a:ln>
                  <a:noFill/>
                </a:ln>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a:t>GCpi</a:t>
            </a: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shall be determined based on building enclosure classifications the (</a:t>
            </a:r>
            <a:r>
              <a:rPr kumimoji="0" lang="en-US" b="0" i="1" u="none" strike="noStrike" cap="none" normalizeH="0" baseline="0" dirty="0" err="1" smtClean="0">
                <a:ln>
                  <a:noFill/>
                </a:ln>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a:t>GCpi</a:t>
            </a: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is determined as shown in figure (ASCE 7-16 Table 26.11-1) below.</a:t>
            </a:r>
            <a:endParaRPr kumimoji="0" 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anose="020B0604020202020204" pitchFamily="34" charset="0"/>
            </a:endParaRPr>
          </a:p>
        </p:txBody>
      </p:sp>
      <p:pic>
        <p:nvPicPr>
          <p:cNvPr id="30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0628" y="4141132"/>
            <a:ext cx="36195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307361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32060" y="1048044"/>
                <a:ext cx="4653774" cy="400110"/>
              </a:xfrm>
              <a:prstGeom prst="rect">
                <a:avLst/>
              </a:prstGeom>
            </p:spPr>
            <p:txBody>
              <a:bodyPr wrap="none">
                <a:spAutoFit/>
              </a:bodyPr>
              <a:lstStyle/>
              <a:p>
                <a:pPr lvl="4" algn="just">
                  <a:spcBef>
                    <a:spcPts val="200"/>
                  </a:spcBef>
                </a:pPr>
                <a:r>
                  <a:rPr lang="en-US" sz="2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7. Importance factor,</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𝑰</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𝒘</m:t>
                        </m:r>
                      </m:sub>
                    </m:sSub>
                  </m:oMath>
                </a14:m>
                <a:endParaRPr lang="en-US" sz="20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32060" y="1048044"/>
                <a:ext cx="4653774" cy="400110"/>
              </a:xfrm>
              <a:prstGeom prst="rect">
                <a:avLst/>
              </a:prstGeom>
              <a:blipFill rotWithShape="0">
                <a:blip r:embed="rId2"/>
                <a:stretch>
                  <a:fillRect t="-9091" b="-25758"/>
                </a:stretch>
              </a:blipFill>
            </p:spPr>
            <p:txBody>
              <a:bodyPr/>
              <a:lstStyle/>
              <a:p>
                <a:r>
                  <a:rPr lang="en-US">
                    <a:noFill/>
                  </a:rPr>
                  <a:t> </a:t>
                </a:r>
              </a:p>
            </p:txBody>
          </p:sp>
        </mc:Fallback>
      </mc:AlternateContent>
      <p:sp>
        <p:nvSpPr>
          <p:cNvPr id="4" name="Rectangle 2"/>
          <p:cNvSpPr>
            <a:spLocks noChangeArrowheads="1"/>
          </p:cNvSpPr>
          <p:nvPr/>
        </p:nvSpPr>
        <p:spPr bwMode="auto">
          <a:xfrm>
            <a:off x="602580" y="1598479"/>
            <a:ext cx="1074210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factor that related to the importance of building and from ASCE 7-16 (Table 1.5-2). As shown in figure below,</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value of the factor different from wind to snow to rain and is equal to 1 for wind effect.</a:t>
            </a:r>
            <a:endParaRPr kumimoji="0" lang="en-US"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pic>
        <p:nvPicPr>
          <p:cNvPr id="4097" name="Picture 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1645" y="2720712"/>
            <a:ext cx="6370074" cy="1817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12177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46668" y="551923"/>
            <a:ext cx="8596668" cy="1320800"/>
          </a:xfrm>
          <a:prstGeom prst="rect">
            <a:avLst/>
          </a:prstGeom>
        </p:spPr>
        <p:txBody>
          <a:bodyP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a:r>
              <a:rPr lang="en-US" sz="4000" b="1" dirty="0" smtClean="0">
                <a:latin typeface="Times New Roman" panose="02020603050405020304" pitchFamily="18" charset="0"/>
                <a:cs typeface="Times New Roman" panose="02020603050405020304" pitchFamily="18" charset="0"/>
              </a:rPr>
              <a:t>Outline</a:t>
            </a:r>
            <a:r>
              <a:rPr lang="en-US" sz="5400" b="1" dirty="0" smtClean="0">
                <a:latin typeface="Times New Roman" panose="02020603050405020304" pitchFamily="18" charset="0"/>
                <a:cs typeface="Times New Roman" panose="02020603050405020304" pitchFamily="18" charset="0"/>
              </a:rPr>
              <a:t>:</a:t>
            </a:r>
            <a:endParaRPr lang="en-US" sz="5400" b="1" dirty="0">
              <a:latin typeface="Times New Roman" panose="02020603050405020304" pitchFamily="18" charset="0"/>
              <a:cs typeface="Times New Roman" panose="02020603050405020304" pitchFamily="18" charset="0"/>
            </a:endParaRPr>
          </a:p>
        </p:txBody>
      </p:sp>
      <p:sp>
        <p:nvSpPr>
          <p:cNvPr id="3" name="Content Placeholder 2"/>
          <p:cNvSpPr txBox="1">
            <a:spLocks/>
          </p:cNvSpPr>
          <p:nvPr/>
        </p:nvSpPr>
        <p:spPr>
          <a:xfrm>
            <a:off x="677334" y="2160589"/>
            <a:ext cx="8596668" cy="3880773"/>
          </a:xfrm>
          <a:prstGeom prst="rect">
            <a:avLst/>
          </a:prstGeom>
        </p:spPr>
        <p:txBody>
          <a:bodyPr>
            <a:normAutofit fontScale="92500" lnSpcReduction="2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r>
              <a:rPr lang="en-US" sz="3200" b="1" dirty="0" smtClean="0">
                <a:latin typeface="Times New Roman" panose="02020603050405020304" pitchFamily="18" charset="0"/>
                <a:cs typeface="Times New Roman" panose="02020603050405020304" pitchFamily="18" charset="0"/>
              </a:rPr>
              <a:t>Introduction.</a:t>
            </a:r>
          </a:p>
          <a:p>
            <a:pPr lvl="0"/>
            <a:r>
              <a:rPr lang="en-US" sz="3200" b="1" dirty="0" smtClean="0">
                <a:latin typeface="Times New Roman" panose="02020603050405020304" pitchFamily="18" charset="0"/>
                <a:cs typeface="Times New Roman" panose="02020603050405020304" pitchFamily="18" charset="0"/>
              </a:rPr>
              <a:t>preliminary </a:t>
            </a:r>
            <a:r>
              <a:rPr lang="en-US" sz="3200" b="1" dirty="0">
                <a:latin typeface="Times New Roman" panose="02020603050405020304" pitchFamily="18" charset="0"/>
                <a:cs typeface="Times New Roman" panose="02020603050405020304" pitchFamily="18" charset="0"/>
              </a:rPr>
              <a:t>DESIGN, 3D modeling &amp;analysis (EXPERIMENTAL)</a:t>
            </a:r>
          </a:p>
          <a:p>
            <a:pPr lvl="0" fontAlgn="base"/>
            <a:r>
              <a:rPr lang="en-US" sz="3200" b="1" dirty="0" smtClean="0">
                <a:latin typeface="Times New Roman" panose="02020603050405020304" pitchFamily="18" charset="0"/>
                <a:cs typeface="Times New Roman" panose="02020603050405020304" pitchFamily="18" charset="0"/>
              </a:rPr>
              <a:t>preliminary </a:t>
            </a:r>
            <a:r>
              <a:rPr lang="en-US" sz="3200" b="1" dirty="0">
                <a:latin typeface="Times New Roman" panose="02020603050405020304" pitchFamily="18" charset="0"/>
                <a:cs typeface="Times New Roman" panose="02020603050405020304" pitchFamily="18" charset="0"/>
              </a:rPr>
              <a:t>DESIGN, 3D modeling &amp;analysis (FINALITY</a:t>
            </a:r>
            <a:r>
              <a:rPr lang="en-US" sz="3200" b="1" dirty="0"/>
              <a:t>)</a:t>
            </a:r>
          </a:p>
          <a:p>
            <a:pPr lvl="0"/>
            <a:r>
              <a:rPr lang="en-US" sz="3200" b="1" dirty="0">
                <a:latin typeface="Times New Roman" panose="02020603050405020304" pitchFamily="18" charset="0"/>
                <a:cs typeface="Times New Roman" panose="02020603050405020304" pitchFamily="18" charset="0"/>
              </a:rPr>
              <a:t>Structural </a:t>
            </a:r>
            <a:r>
              <a:rPr lang="en-US" sz="3200" b="1" dirty="0" smtClean="0">
                <a:latin typeface="Times New Roman" panose="02020603050405020304" pitchFamily="18" charset="0"/>
                <a:cs typeface="Times New Roman" panose="02020603050405020304" pitchFamily="18" charset="0"/>
              </a:rPr>
              <a:t>Design</a:t>
            </a:r>
          </a:p>
          <a:p>
            <a:pPr lvl="0"/>
            <a:r>
              <a:rPr lang="en-US" sz="3200" b="1" dirty="0" smtClean="0">
                <a:latin typeface="Times New Roman" panose="02020603050405020304" pitchFamily="18" charset="0"/>
                <a:cs typeface="Times New Roman" panose="02020603050405020304" pitchFamily="18" charset="0"/>
              </a:rPr>
              <a:t>Connection design</a:t>
            </a:r>
            <a:endParaRPr lang="en-US" sz="3200" b="1" dirty="0">
              <a:latin typeface="Times New Roman" panose="02020603050405020304" pitchFamily="18" charset="0"/>
              <a:cs typeface="Times New Roman" panose="02020603050405020304" pitchFamily="18" charset="0"/>
            </a:endParaRPr>
          </a:p>
          <a:p>
            <a:pPr marL="0" indent="0">
              <a:buNone/>
            </a:pPr>
            <a:endParaRPr lang="en-US" sz="3200" dirty="0" smtClean="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9953418"/>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303825" y="752400"/>
                <a:ext cx="7831311" cy="400110"/>
              </a:xfrm>
              <a:prstGeom prst="rect">
                <a:avLst/>
              </a:prstGeom>
            </p:spPr>
            <p:txBody>
              <a:bodyPr wrap="none">
                <a:spAutoFit/>
              </a:bodyPr>
              <a:lstStyle/>
              <a:p>
                <a:pPr lvl="4">
                  <a:spcBef>
                    <a:spcPts val="200"/>
                  </a:spcBef>
                </a:pPr>
                <a:r>
                  <a:rPr lang="en-US" sz="2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8. Velocity pressure exposure Coefficient, </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𝒛</m:t>
                        </m:r>
                      </m:sub>
                    </m:sSub>
                  </m:oMath>
                </a14:m>
                <a:r>
                  <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or </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𝒉</m:t>
                        </m:r>
                      </m:sub>
                    </m:sSub>
                  </m:oMath>
                </a14:m>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303825" y="752400"/>
                <a:ext cx="7831311" cy="400110"/>
              </a:xfrm>
              <a:prstGeom prst="rect">
                <a:avLst/>
              </a:prstGeom>
              <a:blipFill rotWithShape="0">
                <a:blip r:embed="rId2"/>
                <a:stretch>
                  <a:fillRect t="-7576" b="-257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1338841" y="1316954"/>
                <a:ext cx="9445952" cy="1000274"/>
              </a:xfrm>
              <a:prstGeom prst="rect">
                <a:avLst/>
              </a:prstGeom>
            </p:spPr>
            <p:txBody>
              <a:bodyPr wrap="square">
                <a:spAutoFit/>
              </a:bodyPr>
              <a:lstStyle/>
              <a:p>
                <a:pPr marL="342900" lvl="0" indent="-342900" algn="just">
                  <a:lnSpc>
                    <a:spcPct val="150000"/>
                  </a:lnSpc>
                  <a:spcAft>
                    <a:spcPts val="600"/>
                  </a:spcAft>
                  <a:buFont typeface="Symbol" panose="05050102010706020507" pitchFamily="18" charset="2"/>
                  <a:buChar char=""/>
                </a:pPr>
                <a14:m>
                  <m:oMath xmlns:m="http://schemas.openxmlformats.org/officeDocument/2006/math">
                    <m:sSub>
                      <m:sSubPr>
                        <m:ctrlPr>
                          <a:rPr lang="en-US" i="1" smtClean="0">
                            <a:solidFill>
                              <a:srgbClr val="000000"/>
                            </a:solidFill>
                            <a:effectLst/>
                            <a:latin typeface="Cambria Math" panose="02040503050406030204" pitchFamily="18" charset="0"/>
                            <a:ea typeface="Calibri" panose="020F0502020204030204" pitchFamily="34" charset="0"/>
                          </a:rPr>
                        </m:ctrlPr>
                      </m:sSubPr>
                      <m:e>
                        <m:r>
                          <m:rPr>
                            <m:sty m:val="p"/>
                          </m:rPr>
                          <a:rPr lang="en-US">
                            <a:solidFill>
                              <a:srgbClr val="000000"/>
                            </a:solidFill>
                            <a:effectLst/>
                            <a:latin typeface="Cambria Math" panose="02040503050406030204" pitchFamily="18" charset="0"/>
                            <a:ea typeface="Calibri" panose="020F0502020204030204" pitchFamily="34" charset="0"/>
                          </a:rPr>
                          <m:t>K</m:t>
                        </m:r>
                      </m:e>
                      <m:sub>
                        <m:r>
                          <a:rPr lang="en-US" i="1">
                            <a:solidFill>
                              <a:srgbClr val="000000"/>
                            </a:solidFill>
                            <a:effectLst/>
                            <a:latin typeface="Cambria Math" panose="02040503050406030204" pitchFamily="18" charset="0"/>
                            <a:ea typeface="Calibri" panose="020F0502020204030204" pitchFamily="34" charset="0"/>
                          </a:rPr>
                          <m:t>h</m:t>
                        </m:r>
                      </m:sub>
                    </m:sSub>
                  </m:oMath>
                </a14:m>
                <a:r>
                  <a:rPr lang="en-US" dirty="0">
                    <a:solidFill>
                      <a:srgbClr val="000000"/>
                    </a:solidFill>
                    <a:effectLst/>
                    <a:latin typeface="Times New Roman" panose="02020603050405020304" pitchFamily="18" charset="0"/>
                    <a:ea typeface="Calibri" panose="020F0502020204030204" pitchFamily="34" charset="0"/>
                  </a:rPr>
                  <a:t>= velocity pressure exposure coefficient evaluated at height</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𝑧</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h</m:t>
                    </m:r>
                  </m:oMath>
                </a14:m>
                <a:r>
                  <a:rPr lang="en-US" dirty="0">
                    <a:solidFill>
                      <a:srgbClr val="000000"/>
                    </a:solidFill>
                    <a:effectLst/>
                    <a:latin typeface="Times New Roman" panose="02020603050405020304" pitchFamily="18" charset="0"/>
                    <a:ea typeface="Calibri" panose="020F0502020204030204" pitchFamily="34" charset="0"/>
                  </a:rPr>
                  <a:t>.</a:t>
                </a:r>
              </a:p>
              <a:p>
                <a:pPr algn="just">
                  <a:lnSpc>
                    <a:spcPct val="150000"/>
                  </a:lnSpc>
                  <a:spcAft>
                    <a:spcPts val="600"/>
                  </a:spcAft>
                </a:pPr>
                <a:r>
                  <a:rPr lang="en-US" dirty="0">
                    <a:solidFill>
                      <a:srgbClr val="000000"/>
                    </a:solidFill>
                    <a:effectLst/>
                    <a:latin typeface="Times New Roman" panose="02020603050405020304" pitchFamily="18" charset="0"/>
                    <a:ea typeface="Calibri" panose="020F0502020204030204" pitchFamily="34" charset="0"/>
                  </a:rPr>
                  <a:t> Refer to ASCE </a:t>
                </a:r>
                <a:r>
                  <a:rPr lang="en-US" dirty="0" smtClean="0">
                    <a:solidFill>
                      <a:srgbClr val="000000"/>
                    </a:solidFill>
                    <a:effectLst/>
                    <a:latin typeface="Times New Roman" panose="02020603050405020304" pitchFamily="18" charset="0"/>
                    <a:ea typeface="Calibri" panose="020F0502020204030204" pitchFamily="34" charset="0"/>
                  </a:rPr>
                  <a:t>7-16 </a:t>
                </a:r>
                <a:r>
                  <a:rPr lang="en-US" dirty="0">
                    <a:solidFill>
                      <a:srgbClr val="000000"/>
                    </a:solidFill>
                    <a:effectLst/>
                    <a:latin typeface="Times New Roman" panose="02020603050405020304" pitchFamily="18" charset="0"/>
                    <a:ea typeface="Calibri" panose="020F0502020204030204" pitchFamily="34" charset="0"/>
                  </a:rPr>
                  <a:t>Code (Table 27.3-1), shown in figure (1.19)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m:rPr>
                            <m:sty m:val="p"/>
                          </m:rPr>
                          <a:rPr lang="en-US">
                            <a:solidFill>
                              <a:srgbClr val="000000"/>
                            </a:solidFill>
                            <a:effectLst/>
                            <a:latin typeface="Cambria Math" panose="02040503050406030204" pitchFamily="18" charset="0"/>
                            <a:ea typeface="Calibri" panose="020F0502020204030204" pitchFamily="34" charset="0"/>
                          </a:rPr>
                          <m:t>K</m:t>
                        </m:r>
                      </m:e>
                      <m:sub>
                        <m:r>
                          <a:rPr lang="en-US" i="1">
                            <a:solidFill>
                              <a:srgbClr val="000000"/>
                            </a:solidFill>
                            <a:effectLst/>
                            <a:latin typeface="Cambria Math" panose="02040503050406030204" pitchFamily="18" charset="0"/>
                            <a:ea typeface="Calibri" panose="020F0502020204030204" pitchFamily="34" charset="0"/>
                          </a:rPr>
                          <m:t>h</m:t>
                        </m:r>
                      </m:sub>
                    </m:sSub>
                  </m:oMath>
                </a14:m>
                <a:r>
                  <a:rPr lang="en-US" dirty="0">
                    <a:solidFill>
                      <a:srgbClr val="000000"/>
                    </a:solidFill>
                    <a:effectLst/>
                    <a:latin typeface="Times New Roman" panose="02020603050405020304" pitchFamily="18" charset="0"/>
                    <a:ea typeface="Calibri" panose="020F0502020204030204" pitchFamily="34" charset="0"/>
                  </a:rPr>
                  <a:t> coefficient can be found. </a:t>
                </a:r>
              </a:p>
            </p:txBody>
          </p:sp>
        </mc:Choice>
        <mc:Fallback xmlns="">
          <p:sp>
            <p:nvSpPr>
              <p:cNvPr id="3" name="Rectangle 2"/>
              <p:cNvSpPr>
                <a:spLocks noRot="1" noChangeAspect="1" noMove="1" noResize="1" noEditPoints="1" noAdjustHandles="1" noChangeArrowheads="1" noChangeShapeType="1" noTextEdit="1"/>
              </p:cNvSpPr>
              <p:nvPr/>
            </p:nvSpPr>
            <p:spPr>
              <a:xfrm>
                <a:off x="1338841" y="1316954"/>
                <a:ext cx="9445952" cy="1000274"/>
              </a:xfrm>
              <a:prstGeom prst="rect">
                <a:avLst/>
              </a:prstGeom>
              <a:blipFill rotWithShape="0">
                <a:blip r:embed="rId3"/>
                <a:stretch>
                  <a:fillRect l="-581" b="-4268"/>
                </a:stretch>
              </a:blipFill>
            </p:spPr>
            <p:txBody>
              <a:bodyPr/>
              <a:lstStyle/>
              <a:p>
                <a:r>
                  <a:rPr lang="en-US">
                    <a:noFill/>
                  </a:rPr>
                  <a:t> </a:t>
                </a:r>
              </a:p>
            </p:txBody>
          </p:sp>
        </mc:Fallback>
      </mc:AlternateContent>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3447694" y="2317228"/>
            <a:ext cx="4305300" cy="3333750"/>
          </a:xfrm>
          <a:prstGeom prst="rect">
            <a:avLst/>
          </a:prstGeom>
          <a:noFill/>
          <a:ln>
            <a:noFill/>
          </a:ln>
        </p:spPr>
      </p:pic>
      <mc:AlternateContent xmlns:mc="http://schemas.openxmlformats.org/markup-compatibility/2006">
        <mc:Choice xmlns:a14="http://schemas.microsoft.com/office/drawing/2010/main" Requires="a14">
          <p:sp>
            <p:nvSpPr>
              <p:cNvPr id="6" name="Rectangle 5"/>
              <p:cNvSpPr/>
              <p:nvPr/>
            </p:nvSpPr>
            <p:spPr>
              <a:xfrm>
                <a:off x="1682630" y="5789478"/>
                <a:ext cx="8196307" cy="861774"/>
              </a:xfrm>
              <a:prstGeom prst="rect">
                <a:avLst/>
              </a:prstGeom>
            </p:spPr>
            <p:txBody>
              <a:bodyPr wrap="square">
                <a:spAutoFit/>
              </a:bodyPr>
              <a:lstStyle/>
              <a:p>
                <a:pPr marL="342900" lvl="0" indent="-342900" algn="just">
                  <a:lnSpc>
                    <a:spcPct val="150000"/>
                  </a:lnSpc>
                  <a:spcAft>
                    <a:spcPts val="600"/>
                  </a:spcAft>
                  <a:buFont typeface="Symbol" panose="05050102010706020507" pitchFamily="18" charset="2"/>
                  <a:buChar char=""/>
                </a:pPr>
                <a14:m>
                  <m:oMath xmlns:m="http://schemas.openxmlformats.org/officeDocument/2006/math">
                    <m:sSub>
                      <m:sSubPr>
                        <m:ctrlPr>
                          <a:rPr lang="en-US" i="1" smtClean="0">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𝐾</m:t>
                        </m:r>
                      </m:e>
                      <m:sub>
                        <m:r>
                          <a:rPr lang="en-US" i="1">
                            <a:solidFill>
                              <a:srgbClr val="000000"/>
                            </a:solidFill>
                            <a:effectLst/>
                            <a:latin typeface="Cambria Math" panose="02040503050406030204" pitchFamily="18" charset="0"/>
                            <a:ea typeface="Calibri" panose="020F0502020204030204" pitchFamily="34" charset="0"/>
                          </a:rPr>
                          <m:t>𝑧</m:t>
                        </m:r>
                      </m:sub>
                    </m:sSub>
                  </m:oMath>
                </a14:m>
                <a:r>
                  <a:rPr lang="en-US" dirty="0">
                    <a:solidFill>
                      <a:srgbClr val="000000"/>
                    </a:solidFill>
                    <a:effectLst/>
                    <a:latin typeface="Times New Roman" panose="02020603050405020304" pitchFamily="18" charset="0"/>
                    <a:ea typeface="Calibri" panose="020F0502020204030204" pitchFamily="34" charset="0"/>
                  </a:rPr>
                  <a:t>= velocity pressure exposure coefficient evaluated at height z.</a:t>
                </a:r>
              </a:p>
              <a:p>
                <a:r>
                  <a:rPr lang="en-US" dirty="0">
                    <a:solidFill>
                      <a:srgbClr val="000000"/>
                    </a:solidFill>
                    <a:effectLst/>
                    <a:latin typeface="Times New Roman" panose="02020603050405020304" pitchFamily="18" charset="0"/>
                    <a:ea typeface="Calibri" panose="020F0502020204030204" pitchFamily="34" charset="0"/>
                  </a:rPr>
                  <a:t>For this project with height </a:t>
                </a:r>
                <a:r>
                  <a:rPr lang="en-US" dirty="0" smtClean="0">
                    <a:solidFill>
                      <a:srgbClr val="000000"/>
                    </a:solidFill>
                    <a:effectLst/>
                    <a:latin typeface="Times New Roman" panose="02020603050405020304" pitchFamily="18" charset="0"/>
                    <a:ea typeface="Calibri" panose="020F0502020204030204" pitchFamily="34" charset="0"/>
                  </a:rPr>
                  <a:t>h=15   </a:t>
                </a:r>
                <a:r>
                  <a:rPr lang="en-US" dirty="0" err="1">
                    <a:solidFill>
                      <a:srgbClr val="000000"/>
                    </a:solidFill>
                    <a:effectLst/>
                    <a:latin typeface="Times New Roman" panose="02020603050405020304" pitchFamily="18" charset="0"/>
                    <a:ea typeface="Calibri" panose="020F0502020204030204" pitchFamily="34" charset="0"/>
                  </a:rPr>
                  <a:t>K</a:t>
                </a:r>
                <a:r>
                  <a:rPr lang="en-US" baseline="-25000" dirty="0" err="1">
                    <a:solidFill>
                      <a:srgbClr val="000000"/>
                    </a:solidFill>
                    <a:effectLst/>
                    <a:latin typeface="Times New Roman" panose="02020603050405020304" pitchFamily="18" charset="0"/>
                    <a:ea typeface="Calibri" panose="020F0502020204030204" pitchFamily="34" charset="0"/>
                  </a:rPr>
                  <a:t>h</a:t>
                </a:r>
                <a:r>
                  <a:rPr lang="en-US" baseline="-25000" dirty="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 </a:t>
                </a:r>
                <a:r>
                  <a:rPr lang="en-US" dirty="0" smtClean="0">
                    <a:solidFill>
                      <a:srgbClr val="000000"/>
                    </a:solidFill>
                    <a:latin typeface="Times New Roman" panose="02020603050405020304" pitchFamily="18" charset="0"/>
                    <a:ea typeface="Calibri" panose="020F0502020204030204" pitchFamily="34" charset="0"/>
                  </a:rPr>
                  <a:t>1.09</a:t>
                </a:r>
                <a:r>
                  <a:rPr lang="en-US" dirty="0" smtClean="0">
                    <a:solidFill>
                      <a:srgbClr val="000000"/>
                    </a:solidFill>
                    <a:effectLst/>
                    <a:latin typeface="Times New Roman" panose="02020603050405020304" pitchFamily="18" charset="0"/>
                    <a:ea typeface="Calibri" panose="020F0502020204030204" pitchFamily="34" charset="0"/>
                  </a:rPr>
                  <a:t> </a:t>
                </a:r>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1682630" y="5789478"/>
                <a:ext cx="8196307" cy="861774"/>
              </a:xfrm>
              <a:prstGeom prst="rect">
                <a:avLst/>
              </a:prstGeom>
              <a:blipFill rotWithShape="0">
                <a:blip r:embed="rId5"/>
                <a:stretch>
                  <a:fillRect l="-595" b="-10638"/>
                </a:stretch>
              </a:blipFill>
            </p:spPr>
            <p:txBody>
              <a:bodyPr/>
              <a:lstStyle/>
              <a:p>
                <a:r>
                  <a:rPr lang="en-US">
                    <a:noFill/>
                  </a:rPr>
                  <a:t> </a:t>
                </a:r>
              </a:p>
            </p:txBody>
          </p:sp>
        </mc:Fallback>
      </mc:AlternateContent>
    </p:spTree>
    <p:extLst>
      <p:ext uri="{BB962C8B-B14F-4D97-AF65-F5344CB8AC3E}">
        <p14:creationId xmlns:p14="http://schemas.microsoft.com/office/powerpoint/2010/main" val="4244397705"/>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308177" y="795129"/>
                <a:ext cx="5405582" cy="400110"/>
              </a:xfrm>
              <a:prstGeom prst="rect">
                <a:avLst/>
              </a:prstGeom>
            </p:spPr>
            <p:txBody>
              <a:bodyPr wrap="none">
                <a:spAutoFit/>
              </a:bodyPr>
              <a:lstStyle/>
              <a:p>
                <a:pPr lvl="4" algn="just">
                  <a:spcBef>
                    <a:spcPts val="200"/>
                  </a:spcBef>
                </a:pPr>
                <a:r>
                  <a:rPr lang="en-US" sz="2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9. Velocity pressure </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𝒒</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000" b="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ub>
                    </m:sSub>
                  </m:oMath>
                </a14:m>
                <a:r>
                  <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or </a:t>
                </a:r>
                <a14:m>
                  <m:oMath xmlns:m="http://schemas.openxmlformats.org/officeDocument/2006/math">
                    <m:sSub>
                      <m:sSubPr>
                        <m:ctrlP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𝒒</m:t>
                        </m:r>
                      </m:e>
                      <m:sub>
                        <m:r>
                          <a:rPr lang="en-US" sz="20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𝒉</m:t>
                        </m:r>
                      </m:sub>
                    </m:sSub>
                  </m:oMath>
                </a14:m>
                <a:r>
                  <a:rPr lang="en-US" sz="1200" b="1"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a:t>
                </a:r>
              </a:p>
            </p:txBody>
          </p:sp>
        </mc:Choice>
        <mc:Fallback xmlns="">
          <p:sp>
            <p:nvSpPr>
              <p:cNvPr id="2" name="Rectangle 1"/>
              <p:cNvSpPr>
                <a:spLocks noRot="1" noChangeAspect="1" noMove="1" noResize="1" noEditPoints="1" noAdjustHandles="1" noChangeArrowheads="1" noChangeShapeType="1" noTextEdit="1"/>
              </p:cNvSpPr>
              <p:nvPr/>
            </p:nvSpPr>
            <p:spPr>
              <a:xfrm>
                <a:off x="-308177" y="795129"/>
                <a:ext cx="5405582" cy="400110"/>
              </a:xfrm>
              <a:prstGeom prst="rect">
                <a:avLst/>
              </a:prstGeom>
              <a:blipFill rotWithShape="0">
                <a:blip r:embed="rId2"/>
                <a:stretch>
                  <a:fillRect t="-7576" b="-2575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Rectangle 2"/>
              <p:cNvSpPr/>
              <p:nvPr/>
            </p:nvSpPr>
            <p:spPr>
              <a:xfrm>
                <a:off x="478565" y="1528480"/>
                <a:ext cx="8665436" cy="3385542"/>
              </a:xfrm>
              <a:prstGeom prst="rect">
                <a:avLst/>
              </a:prstGeom>
            </p:spPr>
            <p:txBody>
              <a:bodyPr wrap="square">
                <a:spAutoFit/>
              </a:bodyPr>
              <a:lstStyle/>
              <a:p>
                <a:pPr marL="342900" lvl="0" indent="-342900" algn="just">
                  <a:lnSpc>
                    <a:spcPct val="150000"/>
                  </a:lnSpc>
                  <a:spcAft>
                    <a:spcPts val="60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Calibri" panose="020F0502020204030204" pitchFamily="34" charset="0"/>
                  </a:rPr>
                  <a:t>Velocity pressure,</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𝑞</m:t>
                        </m:r>
                      </m:e>
                      <m:sub>
                        <m:r>
                          <a:rPr lang="en-US" i="1">
                            <a:solidFill>
                              <a:srgbClr val="000000"/>
                            </a:solidFill>
                            <a:effectLst/>
                            <a:latin typeface="Cambria Math" panose="02040503050406030204" pitchFamily="18" charset="0"/>
                            <a:ea typeface="Calibri" panose="020F0502020204030204" pitchFamily="34" charset="0"/>
                          </a:rPr>
                          <m:t>𝑧</m:t>
                        </m:r>
                      </m:sub>
                    </m:sSub>
                  </m:oMath>
                </a14:m>
                <a:r>
                  <a:rPr lang="en-US" dirty="0">
                    <a:solidFill>
                      <a:srgbClr val="000000"/>
                    </a:solidFill>
                    <a:effectLst/>
                    <a:latin typeface="Times New Roman" panose="02020603050405020304" pitchFamily="18" charset="0"/>
                    <a:ea typeface="Calibri" panose="020F0502020204030204" pitchFamily="34" charset="0"/>
                  </a:rPr>
                  <a:t>, evaluated at height </a:t>
                </a:r>
                <a:r>
                  <a:rPr lang="en-US" i="1" dirty="0">
                    <a:solidFill>
                      <a:srgbClr val="000000"/>
                    </a:solidFill>
                    <a:effectLst/>
                    <a:latin typeface="Times New Roman" panose="02020603050405020304" pitchFamily="18" charset="0"/>
                    <a:ea typeface="Calibri" panose="020F0502020204030204" pitchFamily="34" charset="0"/>
                  </a:rPr>
                  <a:t>z </a:t>
                </a:r>
                <a:r>
                  <a:rPr lang="en-US" dirty="0">
                    <a:solidFill>
                      <a:srgbClr val="000000"/>
                    </a:solidFill>
                    <a:effectLst/>
                    <a:latin typeface="Times New Roman" panose="02020603050405020304" pitchFamily="18" charset="0"/>
                    <a:ea typeface="Calibri" panose="020F0502020204030204" pitchFamily="34" charset="0"/>
                  </a:rPr>
                  <a:t>shall be calculated by the following equation:</a:t>
                </a:r>
              </a:p>
              <a:p>
                <a:pPr algn="just">
                  <a:lnSpc>
                    <a:spcPct val="150000"/>
                  </a:lnSpc>
                  <a:spcAft>
                    <a:spcPts val="600"/>
                  </a:spcAft>
                </a:pPr>
                <a:r>
                  <a:rPr lang="en-US" dirty="0">
                    <a:solidFill>
                      <a:srgbClr val="000000"/>
                    </a:solidFill>
                    <a:effectLst/>
                    <a:latin typeface="Times New Roman" panose="02020603050405020304" pitchFamily="18" charset="0"/>
                    <a:ea typeface="Calibri" panose="020F0502020204030204" pitchFamily="34" charset="0"/>
                  </a:rPr>
                  <a:t>[In SI: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𝑞</m:t>
                        </m:r>
                      </m:e>
                      <m:sub>
                        <m:r>
                          <a:rPr lang="en-US" i="1">
                            <a:solidFill>
                              <a:srgbClr val="000000"/>
                            </a:solidFill>
                            <a:effectLst/>
                            <a:latin typeface="Cambria Math" panose="02040503050406030204" pitchFamily="18" charset="0"/>
                            <a:ea typeface="Calibri" panose="020F0502020204030204" pitchFamily="34" charset="0"/>
                          </a:rPr>
                          <m:t>𝑧</m:t>
                        </m:r>
                      </m:sub>
                    </m:sSub>
                  </m:oMath>
                </a14:m>
                <a:r>
                  <a:rPr lang="en-US" i="1" dirty="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 0.613</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𝐾</m:t>
                        </m:r>
                      </m:e>
                      <m:sub>
                        <m:r>
                          <a:rPr lang="en-US" i="1">
                            <a:solidFill>
                              <a:srgbClr val="000000"/>
                            </a:solidFill>
                            <a:effectLst/>
                            <a:latin typeface="Cambria Math" panose="02040503050406030204" pitchFamily="18" charset="0"/>
                            <a:ea typeface="Calibri" panose="020F0502020204030204" pitchFamily="34" charset="0"/>
                          </a:rPr>
                          <m:t>𝑧</m:t>
                        </m:r>
                      </m:sub>
                    </m:sSub>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𝐾</m:t>
                        </m:r>
                      </m:e>
                      <m:sub>
                        <m:r>
                          <a:rPr lang="en-US" i="1">
                            <a:solidFill>
                              <a:srgbClr val="000000"/>
                            </a:solidFill>
                            <a:effectLst/>
                            <a:latin typeface="Cambria Math" panose="02040503050406030204" pitchFamily="18" charset="0"/>
                            <a:ea typeface="Calibri" panose="020F0502020204030204" pitchFamily="34" charset="0"/>
                          </a:rPr>
                          <m:t>𝑧𝑡</m:t>
                        </m:r>
                      </m:sub>
                    </m:sSub>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𝐾</m:t>
                        </m:r>
                      </m:e>
                      <m:sub>
                        <m:r>
                          <a:rPr lang="en-US" i="1">
                            <a:solidFill>
                              <a:srgbClr val="000000"/>
                            </a:solidFill>
                            <a:effectLst/>
                            <a:latin typeface="Cambria Math" panose="02040503050406030204" pitchFamily="18" charset="0"/>
                            <a:ea typeface="Calibri" panose="020F0502020204030204" pitchFamily="34" charset="0"/>
                          </a:rPr>
                          <m:t>𝑑</m:t>
                        </m:r>
                      </m:sub>
                    </m:sSub>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𝑉</m:t>
                        </m:r>
                      </m:e>
                      <m:sup>
                        <m:r>
                          <a:rPr lang="en-US" i="1">
                            <a:solidFill>
                              <a:srgbClr val="000000"/>
                            </a:solidFill>
                            <a:effectLst/>
                            <a:latin typeface="Cambria Math" panose="02040503050406030204" pitchFamily="18" charset="0"/>
                            <a:ea typeface="Calibri" panose="020F0502020204030204" pitchFamily="34" charset="0"/>
                          </a:rPr>
                          <m:t>2</m:t>
                        </m:r>
                      </m:sup>
                    </m:sSup>
                  </m:oMath>
                </a14:m>
                <a:r>
                  <a:rPr lang="en-US" i="1" dirty="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(N/</a:t>
                </a:r>
                <a14:m>
                  <m:oMath xmlns:m="http://schemas.openxmlformats.org/officeDocument/2006/math">
                    <m:sSup>
                      <m:sSupPr>
                        <m:ctrlPr>
                          <a:rPr lang="en-US" i="1">
                            <a:solidFill>
                              <a:srgbClr val="000000"/>
                            </a:solidFill>
                            <a:effectLst/>
                            <a:latin typeface="Cambria Math" panose="02040503050406030204" pitchFamily="18" charset="0"/>
                            <a:ea typeface="Calibri" panose="020F0502020204030204" pitchFamily="34" charset="0"/>
                          </a:rPr>
                        </m:ctrlPr>
                      </m:sSupPr>
                      <m:e>
                        <m:r>
                          <m:rPr>
                            <m:sty m:val="p"/>
                          </m:rPr>
                          <a:rPr lang="en-US">
                            <a:solidFill>
                              <a:srgbClr val="000000"/>
                            </a:solidFill>
                            <a:effectLst/>
                            <a:latin typeface="Cambria Math" panose="02040503050406030204" pitchFamily="18" charset="0"/>
                            <a:ea typeface="Calibri" panose="020F0502020204030204" pitchFamily="34" charset="0"/>
                          </a:rPr>
                          <m:t>m</m:t>
                        </m:r>
                      </m:e>
                      <m:sup>
                        <m:r>
                          <a:rPr lang="en-US" i="1">
                            <a:solidFill>
                              <a:srgbClr val="000000"/>
                            </a:solidFill>
                            <a:effectLst/>
                            <a:latin typeface="Cambria Math" panose="02040503050406030204" pitchFamily="18" charset="0"/>
                            <a:ea typeface="Calibri" panose="020F0502020204030204" pitchFamily="34" charset="0"/>
                          </a:rPr>
                          <m:t>2</m:t>
                        </m:r>
                      </m:sup>
                    </m:sSup>
                  </m:oMath>
                </a14:m>
                <a:r>
                  <a:rPr lang="en-US" dirty="0">
                    <a:solidFill>
                      <a:srgbClr val="000000"/>
                    </a:solidFill>
                    <a:effectLst/>
                    <a:latin typeface="Times New Roman" panose="02020603050405020304" pitchFamily="18" charset="0"/>
                    <a:ea typeface="Calibri" panose="020F0502020204030204" pitchFamily="34" charset="0"/>
                  </a:rPr>
                  <a:t>); </a:t>
                </a:r>
                <a:r>
                  <a:rPr lang="en-US" i="1" dirty="0">
                    <a:solidFill>
                      <a:srgbClr val="000000"/>
                    </a:solidFill>
                    <a:effectLst/>
                    <a:latin typeface="Times New Roman" panose="02020603050405020304" pitchFamily="18" charset="0"/>
                    <a:ea typeface="Calibri" panose="020F0502020204030204" pitchFamily="34" charset="0"/>
                  </a:rPr>
                  <a:t>V </a:t>
                </a:r>
                <a:r>
                  <a:rPr lang="en-US" dirty="0">
                    <a:solidFill>
                      <a:srgbClr val="000000"/>
                    </a:solidFill>
                    <a:effectLst/>
                    <a:latin typeface="Times New Roman" panose="02020603050405020304" pitchFamily="18" charset="0"/>
                    <a:ea typeface="Calibri" panose="020F0502020204030204" pitchFamily="34" charset="0"/>
                  </a:rPr>
                  <a:t>in m/s]</a:t>
                </a:r>
              </a:p>
              <a:p>
                <a:pPr algn="just">
                  <a:lnSpc>
                    <a:spcPct val="150000"/>
                  </a:lnSpc>
                  <a:spcAft>
                    <a:spcPts val="600"/>
                  </a:spcAft>
                </a:pPr>
                <a:r>
                  <a:rPr lang="en-US" dirty="0">
                    <a:solidFill>
                      <a:srgbClr val="000000"/>
                    </a:solidFill>
                    <a:effectLst/>
                    <a:latin typeface="Times New Roman" panose="02020603050405020304" pitchFamily="18" charset="0"/>
                    <a:ea typeface="Calibri" panose="020F0502020204030204" pitchFamily="34" charset="0"/>
                  </a:rPr>
                  <a:t>The value of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𝑞</m:t>
                        </m:r>
                      </m:e>
                      <m:sub>
                        <m:r>
                          <a:rPr lang="en-US" i="1">
                            <a:solidFill>
                              <a:srgbClr val="000000"/>
                            </a:solidFill>
                            <a:effectLst/>
                            <a:latin typeface="Cambria Math" panose="02040503050406030204" pitchFamily="18" charset="0"/>
                            <a:ea typeface="Calibri" panose="020F0502020204030204" pitchFamily="34" charset="0"/>
                          </a:rPr>
                          <m:t>𝑧</m:t>
                        </m:r>
                      </m:sub>
                    </m:sSub>
                  </m:oMath>
                </a14:m>
                <a:r>
                  <a:rPr lang="en-US" dirty="0">
                    <a:solidFill>
                      <a:srgbClr val="000000"/>
                    </a:solidFill>
                    <a:effectLst/>
                    <a:latin typeface="Times New Roman" panose="02020603050405020304" pitchFamily="18" charset="0"/>
                    <a:ea typeface="Calibri" panose="020F0502020204030204" pitchFamily="34" charset="0"/>
                  </a:rPr>
                  <a:t>for our structure </a:t>
                </a:r>
                <a:r>
                  <a:rPr lang="en-US" dirty="0" smtClean="0">
                    <a:solidFill>
                      <a:srgbClr val="000000"/>
                    </a:solidFill>
                    <a:effectLst/>
                    <a:latin typeface="Times New Roman" panose="02020603050405020304" pitchFamily="18" charset="0"/>
                    <a:ea typeface="Calibri" panose="020F0502020204030204" pitchFamily="34" charset="0"/>
                  </a:rPr>
                  <a:t>=</a:t>
                </a:r>
                <a:r>
                  <a:rPr lang="en-US" dirty="0" smtClean="0">
                    <a:solidFill>
                      <a:srgbClr val="000000"/>
                    </a:solidFill>
                    <a:latin typeface="Times New Roman" panose="02020603050405020304" pitchFamily="18" charset="0"/>
                    <a:ea typeface="Calibri" panose="020F0502020204030204" pitchFamily="34" charset="0"/>
                  </a:rPr>
                  <a:t>904</a:t>
                </a:r>
                <a:r>
                  <a:rPr lang="en-US" i="1" dirty="0" smtClean="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(N/</a:t>
                </a:r>
                <a14:m>
                  <m:oMath xmlns:m="http://schemas.openxmlformats.org/officeDocument/2006/math">
                    <m:sSup>
                      <m:sSupPr>
                        <m:ctrlPr>
                          <a:rPr lang="en-US" i="1">
                            <a:solidFill>
                              <a:srgbClr val="000000"/>
                            </a:solidFill>
                            <a:effectLst/>
                            <a:latin typeface="Cambria Math" panose="02040503050406030204" pitchFamily="18" charset="0"/>
                            <a:ea typeface="Calibri" panose="020F0502020204030204" pitchFamily="34" charset="0"/>
                          </a:rPr>
                        </m:ctrlPr>
                      </m:sSupPr>
                      <m:e>
                        <m:r>
                          <m:rPr>
                            <m:sty m:val="p"/>
                          </m:rPr>
                          <a:rPr lang="en-US">
                            <a:solidFill>
                              <a:srgbClr val="000000"/>
                            </a:solidFill>
                            <a:effectLst/>
                            <a:latin typeface="Cambria Math" panose="02040503050406030204" pitchFamily="18" charset="0"/>
                            <a:ea typeface="Calibri" panose="020F0502020204030204" pitchFamily="34" charset="0"/>
                          </a:rPr>
                          <m:t>m</m:t>
                        </m:r>
                      </m:e>
                      <m:sup>
                        <m:r>
                          <a:rPr lang="en-US" i="1">
                            <a:solidFill>
                              <a:srgbClr val="000000"/>
                            </a:solidFill>
                            <a:effectLst/>
                            <a:latin typeface="Cambria Math" panose="02040503050406030204" pitchFamily="18" charset="0"/>
                            <a:ea typeface="Calibri" panose="020F0502020204030204" pitchFamily="34" charset="0"/>
                          </a:rPr>
                          <m:t>2</m:t>
                        </m:r>
                      </m:sup>
                    </m:sSup>
                  </m:oMath>
                </a14:m>
                <a:r>
                  <a:rPr lang="en-US" dirty="0">
                    <a:solidFill>
                      <a:srgbClr val="000000"/>
                    </a:solidFill>
                    <a:effectLst/>
                    <a:latin typeface="Times New Roman" panose="02020603050405020304" pitchFamily="18" charset="0"/>
                    <a:ea typeface="Calibri" panose="020F0502020204030204" pitchFamily="34" charset="0"/>
                  </a:rPr>
                  <a:t>)</a:t>
                </a:r>
              </a:p>
              <a:p>
                <a:pPr marL="342900" marR="0" lvl="0" indent="-342900" algn="just">
                  <a:lnSpc>
                    <a:spcPct val="150000"/>
                  </a:lnSpc>
                  <a:spcBef>
                    <a:spcPts val="0"/>
                  </a:spcBef>
                  <a:spcAft>
                    <a:spcPts val="600"/>
                  </a:spcAft>
                  <a:buFont typeface="Symbol" panose="05050102010706020507" pitchFamily="18" charset="2"/>
                  <a:buChar char=""/>
                </a:pP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𝑞</m:t>
                        </m:r>
                      </m:e>
                      <m:sub>
                        <m:r>
                          <a:rPr lang="en-US" i="1">
                            <a:solidFill>
                              <a:srgbClr val="000000"/>
                            </a:solidFill>
                            <a:effectLst/>
                            <a:latin typeface="Cambria Math" panose="02040503050406030204" pitchFamily="18" charset="0"/>
                            <a:ea typeface="Calibri" panose="020F0502020204030204" pitchFamily="34" charset="0"/>
                          </a:rPr>
                          <m:t>h</m:t>
                        </m:r>
                      </m:sub>
                    </m:sSub>
                  </m:oMath>
                </a14:m>
                <a:r>
                  <a:rPr lang="en-US" dirty="0">
                    <a:solidFill>
                      <a:srgbClr val="000000"/>
                    </a:solidFill>
                    <a:effectLst/>
                    <a:latin typeface="Times New Roman" panose="02020603050405020304" pitchFamily="18" charset="0"/>
                    <a:ea typeface="Calibri" panose="020F0502020204030204" pitchFamily="34" charset="0"/>
                  </a:rPr>
                  <a:t> = velocity pressure calculated using mean roof height h</a:t>
                </a:r>
                <a:r>
                  <a:rPr lang="en-US" i="1" dirty="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shall be calculated by the following equation:</a:t>
                </a:r>
              </a:p>
              <a:p>
                <a:pPr marL="342900" marR="0" lvl="0" indent="-342900" algn="just">
                  <a:lnSpc>
                    <a:spcPct val="150000"/>
                  </a:lnSpc>
                  <a:spcBef>
                    <a:spcPts val="0"/>
                  </a:spcBef>
                  <a:spcAft>
                    <a:spcPts val="600"/>
                  </a:spcAft>
                  <a:buFont typeface="Symbol" panose="05050102010706020507" pitchFamily="18" charset="2"/>
                  <a:buChar char=""/>
                </a:pPr>
                <a:r>
                  <a:rPr lang="en-US" dirty="0">
                    <a:solidFill>
                      <a:srgbClr val="000000"/>
                    </a:solidFill>
                    <a:effectLst/>
                    <a:latin typeface="Times New Roman" panose="02020603050405020304" pitchFamily="18" charset="0"/>
                    <a:ea typeface="Calibri" panose="020F0502020204030204" pitchFamily="34" charset="0"/>
                  </a:rPr>
                  <a:t> In SI: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𝑞</m:t>
                        </m:r>
                      </m:e>
                      <m:sub>
                        <m:r>
                          <a:rPr lang="en-US" i="1">
                            <a:solidFill>
                              <a:srgbClr val="000000"/>
                            </a:solidFill>
                            <a:effectLst/>
                            <a:latin typeface="Cambria Math" panose="02040503050406030204" pitchFamily="18" charset="0"/>
                            <a:ea typeface="Calibri" panose="020F0502020204030204" pitchFamily="34" charset="0"/>
                          </a:rPr>
                          <m:t>h</m:t>
                        </m:r>
                      </m:sub>
                    </m:sSub>
                  </m:oMath>
                </a14:m>
                <a:r>
                  <a:rPr lang="en-US" dirty="0">
                    <a:solidFill>
                      <a:srgbClr val="000000"/>
                    </a:solidFill>
                    <a:effectLst/>
                    <a:latin typeface="Times New Roman" panose="02020603050405020304" pitchFamily="18" charset="0"/>
                    <a:ea typeface="Calibri" panose="020F0502020204030204" pitchFamily="34" charset="0"/>
                  </a:rPr>
                  <a:t> = 0.613</a:t>
                </a:r>
                <a14:m>
                  <m:oMath xmlns:m="http://schemas.openxmlformats.org/officeDocument/2006/math">
                    <m:r>
                      <a:rPr lang="en-US">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𝐾</m:t>
                        </m:r>
                      </m:e>
                      <m:sub>
                        <m:r>
                          <a:rPr lang="en-US" i="1">
                            <a:solidFill>
                              <a:srgbClr val="000000"/>
                            </a:solidFill>
                            <a:effectLst/>
                            <a:latin typeface="Cambria Math" panose="02040503050406030204" pitchFamily="18" charset="0"/>
                            <a:ea typeface="Calibri" panose="020F0502020204030204" pitchFamily="34" charset="0"/>
                          </a:rPr>
                          <m:t>h</m:t>
                        </m:r>
                      </m:sub>
                    </m:sSub>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𝐾</m:t>
                        </m:r>
                      </m:e>
                      <m:sub>
                        <m:r>
                          <a:rPr lang="en-US" i="1">
                            <a:solidFill>
                              <a:srgbClr val="000000"/>
                            </a:solidFill>
                            <a:effectLst/>
                            <a:latin typeface="Cambria Math" panose="02040503050406030204" pitchFamily="18" charset="0"/>
                            <a:ea typeface="Calibri" panose="020F0502020204030204" pitchFamily="34" charset="0"/>
                          </a:rPr>
                          <m:t>𝑧𝑡</m:t>
                        </m:r>
                      </m:sub>
                    </m:sSub>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𝐾</m:t>
                        </m:r>
                      </m:e>
                      <m:sub>
                        <m:r>
                          <a:rPr lang="en-US" i="1">
                            <a:solidFill>
                              <a:srgbClr val="000000"/>
                            </a:solidFill>
                            <a:effectLst/>
                            <a:latin typeface="Cambria Math" panose="02040503050406030204" pitchFamily="18" charset="0"/>
                            <a:ea typeface="Calibri" panose="020F0502020204030204" pitchFamily="34" charset="0"/>
                          </a:rPr>
                          <m:t>𝑑</m:t>
                        </m:r>
                      </m:sub>
                    </m:sSub>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𝑉</m:t>
                        </m:r>
                      </m:e>
                      <m:sup>
                        <m:r>
                          <a:rPr lang="en-US">
                            <a:solidFill>
                              <a:srgbClr val="000000"/>
                            </a:solidFill>
                            <a:effectLst/>
                            <a:latin typeface="Cambria Math" panose="02040503050406030204" pitchFamily="18" charset="0"/>
                            <a:ea typeface="Calibri" panose="020F0502020204030204" pitchFamily="34" charset="0"/>
                          </a:rPr>
                          <m:t>2</m:t>
                        </m:r>
                      </m:sup>
                    </m:sSup>
                  </m:oMath>
                </a14:m>
                <a:r>
                  <a:rPr lang="en-US" dirty="0">
                    <a:solidFill>
                      <a:srgbClr val="000000"/>
                    </a:solidFill>
                    <a:effectLst/>
                    <a:latin typeface="Times New Roman" panose="02020603050405020304" pitchFamily="18" charset="0"/>
                    <a:ea typeface="Calibri" panose="020F0502020204030204" pitchFamily="34" charset="0"/>
                  </a:rPr>
                  <a:t> (N/</a:t>
                </a:r>
                <a14:m>
                  <m:oMath xmlns:m="http://schemas.openxmlformats.org/officeDocument/2006/math">
                    <m:sSup>
                      <m:sSupPr>
                        <m:ctrlPr>
                          <a:rPr lang="en-US" i="1">
                            <a:solidFill>
                              <a:srgbClr val="000000"/>
                            </a:solidFill>
                            <a:effectLst/>
                            <a:latin typeface="Cambria Math" panose="02040503050406030204" pitchFamily="18" charset="0"/>
                            <a:ea typeface="Calibri" panose="020F0502020204030204" pitchFamily="34" charset="0"/>
                          </a:rPr>
                        </m:ctrlPr>
                      </m:sSupPr>
                      <m:e>
                        <m:r>
                          <m:rPr>
                            <m:sty m:val="p"/>
                          </m:rPr>
                          <a:rPr lang="en-US">
                            <a:solidFill>
                              <a:srgbClr val="000000"/>
                            </a:solidFill>
                            <a:effectLst/>
                            <a:latin typeface="Cambria Math" panose="02040503050406030204" pitchFamily="18" charset="0"/>
                            <a:ea typeface="Calibri" panose="020F0502020204030204" pitchFamily="34" charset="0"/>
                          </a:rPr>
                          <m:t>m</m:t>
                        </m:r>
                      </m:e>
                      <m:sup>
                        <m:r>
                          <a:rPr lang="en-US">
                            <a:solidFill>
                              <a:srgbClr val="000000"/>
                            </a:solidFill>
                            <a:effectLst/>
                            <a:latin typeface="Cambria Math" panose="02040503050406030204" pitchFamily="18" charset="0"/>
                            <a:ea typeface="Calibri" panose="020F0502020204030204" pitchFamily="34" charset="0"/>
                          </a:rPr>
                          <m:t>2</m:t>
                        </m:r>
                      </m:sup>
                    </m:sSup>
                  </m:oMath>
                </a14:m>
                <a:r>
                  <a:rPr lang="en-US" dirty="0">
                    <a:solidFill>
                      <a:srgbClr val="000000"/>
                    </a:solidFill>
                    <a:effectLst/>
                    <a:latin typeface="Times New Roman" panose="02020603050405020304" pitchFamily="18" charset="0"/>
                    <a:ea typeface="Calibri" panose="020F0502020204030204" pitchFamily="34" charset="0"/>
                  </a:rPr>
                  <a:t>); V in m/s</a:t>
                </a:r>
              </a:p>
              <a:p>
                <a:pPr algn="just">
                  <a:lnSpc>
                    <a:spcPct val="150000"/>
                  </a:lnSpc>
                  <a:spcAft>
                    <a:spcPts val="600"/>
                  </a:spcAft>
                </a:pPr>
                <a:r>
                  <a:rPr lang="en-US" dirty="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𝑞</m:t>
                        </m:r>
                      </m:e>
                      <m:sub>
                        <m:r>
                          <a:rPr lang="en-US" i="1">
                            <a:solidFill>
                              <a:srgbClr val="000000"/>
                            </a:solidFill>
                            <a:effectLst/>
                            <a:latin typeface="Cambria Math" panose="02040503050406030204" pitchFamily="18" charset="0"/>
                            <a:ea typeface="Calibri" panose="020F0502020204030204" pitchFamily="34" charset="0"/>
                          </a:rPr>
                          <m:t>h</m:t>
                        </m:r>
                      </m:sub>
                    </m:sSub>
                    <m:r>
                      <a:rPr lang="en-US" i="1">
                        <a:solidFill>
                          <a:srgbClr val="000000"/>
                        </a:solidFill>
                        <a:effectLst/>
                        <a:latin typeface="Cambria Math" panose="02040503050406030204" pitchFamily="18" charset="0"/>
                        <a:ea typeface="Calibri" panose="020F0502020204030204" pitchFamily="34" charset="0"/>
                      </a:rPr>
                      <m:t>=</m:t>
                    </m:r>
                    <m:r>
                      <a:rPr lang="en-US" b="0" i="1" smtClean="0">
                        <a:solidFill>
                          <a:srgbClr val="000000"/>
                        </a:solidFill>
                        <a:effectLst/>
                        <a:latin typeface="Cambria Math" panose="02040503050406030204" pitchFamily="18" charset="0"/>
                        <a:ea typeface="Calibri" panose="020F0502020204030204" pitchFamily="34" charset="0"/>
                      </a:rPr>
                      <m:t>904</m:t>
                    </m:r>
                    <m:r>
                      <a:rPr lang="en-US" i="1">
                        <a:solidFill>
                          <a:srgbClr val="000000"/>
                        </a:solidFill>
                        <a:effectLst/>
                        <a:latin typeface="Cambria Math" panose="02040503050406030204" pitchFamily="18" charset="0"/>
                        <a:ea typeface="Calibri" panose="020F0502020204030204" pitchFamily="34" charset="0"/>
                      </a:rPr>
                      <m:t> </m:t>
                    </m:r>
                    <m:r>
                      <a:rPr lang="en-US">
                        <a:solidFill>
                          <a:srgbClr val="000000"/>
                        </a:solidFill>
                        <a:effectLst/>
                        <a:latin typeface="Cambria Math" panose="02040503050406030204" pitchFamily="18" charset="0"/>
                        <a:ea typeface="Calibri" panose="020F0502020204030204" pitchFamily="34" charset="0"/>
                      </a:rPr>
                      <m:t>(</m:t>
                    </m:r>
                    <m:r>
                      <m:rPr>
                        <m:sty m:val="p"/>
                      </m:rPr>
                      <a:rPr lang="en-US">
                        <a:solidFill>
                          <a:srgbClr val="000000"/>
                        </a:solidFill>
                        <a:effectLst/>
                        <a:latin typeface="Cambria Math" panose="02040503050406030204" pitchFamily="18" charset="0"/>
                        <a:ea typeface="Calibri" panose="020F0502020204030204" pitchFamily="34" charset="0"/>
                      </a:rPr>
                      <m:t>N</m:t>
                    </m:r>
                    <m:r>
                      <a:rPr lang="en-US">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m:rPr>
                            <m:sty m:val="p"/>
                          </m:rPr>
                          <a:rPr lang="en-US">
                            <a:solidFill>
                              <a:srgbClr val="000000"/>
                            </a:solidFill>
                            <a:effectLst/>
                            <a:latin typeface="Cambria Math" panose="02040503050406030204" pitchFamily="18" charset="0"/>
                            <a:ea typeface="Calibri" panose="020F0502020204030204" pitchFamily="34" charset="0"/>
                          </a:rPr>
                          <m:t>m</m:t>
                        </m:r>
                      </m:e>
                      <m:sup>
                        <m:r>
                          <a:rPr lang="en-US">
                            <a:solidFill>
                              <a:srgbClr val="000000"/>
                            </a:solidFill>
                            <a:effectLst/>
                            <a:latin typeface="Cambria Math" panose="02040503050406030204" pitchFamily="18" charset="0"/>
                            <a:ea typeface="Calibri" panose="020F0502020204030204" pitchFamily="34" charset="0"/>
                          </a:rPr>
                          <m:t>2</m:t>
                        </m:r>
                      </m:sup>
                    </m:sSup>
                    <m:r>
                      <a:rPr lang="en-US">
                        <a:solidFill>
                          <a:srgbClr val="000000"/>
                        </a:solidFill>
                        <a:effectLst/>
                        <a:latin typeface="Cambria Math" panose="02040503050406030204" pitchFamily="18" charset="0"/>
                        <a:ea typeface="Calibri" panose="020F0502020204030204" pitchFamily="34" charset="0"/>
                      </a:rPr>
                      <m:t>)</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p:sp>
            <p:nvSpPr>
              <p:cNvPr id="3" name="Rectangle 2"/>
              <p:cNvSpPr>
                <a:spLocks noRot="1" noChangeAspect="1" noMove="1" noResize="1" noEditPoints="1" noAdjustHandles="1" noChangeArrowheads="1" noChangeShapeType="1" noTextEdit="1"/>
              </p:cNvSpPr>
              <p:nvPr/>
            </p:nvSpPr>
            <p:spPr>
              <a:xfrm>
                <a:off x="478565" y="1528480"/>
                <a:ext cx="8665436" cy="3385542"/>
              </a:xfrm>
              <a:prstGeom prst="rect">
                <a:avLst/>
              </a:prstGeom>
              <a:blipFill rotWithShape="0">
                <a:blip r:embed="rId3"/>
                <a:stretch>
                  <a:fillRect l="-633" r="-563"/>
                </a:stretch>
              </a:blipFill>
            </p:spPr>
            <p:txBody>
              <a:bodyPr/>
              <a:lstStyle/>
              <a:p>
                <a:r>
                  <a:rPr lang="en-US">
                    <a:noFill/>
                  </a:rPr>
                  <a:t> </a:t>
                </a:r>
              </a:p>
            </p:txBody>
          </p:sp>
        </mc:Fallback>
      </mc:AlternateContent>
    </p:spTree>
    <p:extLst>
      <p:ext uri="{BB962C8B-B14F-4D97-AF65-F5344CB8AC3E}">
        <p14:creationId xmlns:p14="http://schemas.microsoft.com/office/powerpoint/2010/main" val="3879129322"/>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2249" y="894234"/>
            <a:ext cx="5665718" cy="498663"/>
          </a:xfrm>
          <a:prstGeom prst="rect">
            <a:avLst/>
          </a:prstGeom>
        </p:spPr>
        <p:txBody>
          <a:bodyPr wrap="none">
            <a:spAutoFit/>
          </a:bodyPr>
          <a:lstStyle/>
          <a:p>
            <a:pPr lvl="4">
              <a:lnSpc>
                <a:spcPct val="150000"/>
              </a:lnSpc>
              <a:spcBef>
                <a:spcPts val="200"/>
              </a:spcBef>
            </a:pP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10. Roof pressure coefficient, </a:t>
            </a:r>
            <a:r>
              <a:rPr lang="en-US" sz="20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Cp</a:t>
            </a: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a:spLocks noChangeArrowheads="1"/>
          </p:cNvSpPr>
          <p:nvPr/>
        </p:nvSpPr>
        <p:spPr bwMode="auto">
          <a:xfrm>
            <a:off x="820397" y="1433366"/>
            <a:ext cx="1043330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This coefficient is deferent depend on the direction of wind and the surface expose to as shown in figure below</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from ASCE 7-16 (Table 27.4-1).</a:t>
            </a:r>
            <a:endParaRPr kumimoji="0" 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5121" name="Picture 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6468" y="2516203"/>
            <a:ext cx="5540375" cy="24003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5" name="Rectangle 4"/>
              <p:cNvSpPr/>
              <p:nvPr/>
            </p:nvSpPr>
            <p:spPr>
              <a:xfrm>
                <a:off x="4033040" y="5455635"/>
                <a:ext cx="1818447" cy="6183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a:latin typeface="Cambria Math" panose="02040503050406030204" pitchFamily="18" charset="0"/>
                            </a:rPr>
                            <m:t>𝐻</m:t>
                          </m:r>
                        </m:num>
                        <m:den>
                          <m:r>
                            <a:rPr lang="en-US" i="1">
                              <a:latin typeface="Cambria Math" panose="02040503050406030204" pitchFamily="18" charset="0"/>
                            </a:rPr>
                            <m:t>𝐿</m:t>
                          </m:r>
                        </m:den>
                      </m:f>
                      <m:r>
                        <a:rPr lang="en-US" i="0">
                          <a:latin typeface="Cambria Math" panose="02040503050406030204" pitchFamily="18" charset="0"/>
                        </a:rPr>
                        <m:t>= </m:t>
                      </m:r>
                      <m:f>
                        <m:fPr>
                          <m:ctrlPr>
                            <a:rPr lang="en-US" i="1">
                              <a:latin typeface="Cambria Math" panose="02040503050406030204" pitchFamily="18" charset="0"/>
                            </a:rPr>
                          </m:ctrlPr>
                        </m:fPr>
                        <m:num>
                          <m:r>
                            <a:rPr lang="en-US" b="0" i="0" smtClean="0">
                              <a:latin typeface="Cambria Math" panose="02040503050406030204" pitchFamily="18" charset="0"/>
                            </a:rPr>
                            <m:t>15</m:t>
                          </m:r>
                        </m:num>
                        <m:den>
                          <m:r>
                            <a:rPr lang="en-US" i="0">
                              <a:latin typeface="Cambria Math" panose="02040503050406030204" pitchFamily="18" charset="0"/>
                            </a:rPr>
                            <m:t>16</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b="0" i="0" smtClean="0">
                          <a:latin typeface="Cambria Math" panose="02040503050406030204" pitchFamily="18" charset="0"/>
                        </a:rPr>
                        <m:t>93</m:t>
                      </m:r>
                      <m:r>
                        <a:rPr lang="en-US" i="0">
                          <a:latin typeface="Cambria Math" panose="02040503050406030204" pitchFamily="18" charset="0"/>
                        </a:rPr>
                        <m:t> </m:t>
                      </m:r>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4033040" y="5455635"/>
                <a:ext cx="1818447" cy="618311"/>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25763428"/>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921422803"/>
              </p:ext>
            </p:extLst>
          </p:nvPr>
        </p:nvGraphicFramePr>
        <p:xfrm>
          <a:off x="2996499" y="952882"/>
          <a:ext cx="5467350" cy="1097280"/>
        </p:xfrm>
        <a:graphic>
          <a:graphicData uri="http://schemas.openxmlformats.org/drawingml/2006/table">
            <a:tbl>
              <a:tblPr firstRow="1" firstCol="1" bandRow="1">
                <a:tableStyleId>{5C22544A-7EE6-4342-B048-85BDC9FD1C3A}</a:tableStyleId>
              </a:tblPr>
              <a:tblGrid>
                <a:gridCol w="1821815"/>
                <a:gridCol w="1822450"/>
                <a:gridCol w="1823085"/>
              </a:tblGrid>
              <a:tr h="0">
                <a:tc>
                  <a:txBody>
                    <a:bodyPr/>
                    <a:lstStyle/>
                    <a:p>
                      <a:pPr marL="0" marR="0" algn="just">
                        <a:lnSpc>
                          <a:spcPct val="150000"/>
                        </a:lnSpc>
                        <a:spcBef>
                          <a:spcPts val="0"/>
                        </a:spcBef>
                        <a:spcAft>
                          <a:spcPts val="600"/>
                        </a:spcAft>
                      </a:pPr>
                      <a:r>
                        <a:rPr lang="en-US" sz="1200" dirty="0">
                          <a:effectLst/>
                        </a:rPr>
                        <a:t>H (m)</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err="1">
                          <a:effectLst/>
                        </a:rPr>
                        <a:t>Cp</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P ( N/m</a:t>
                      </a:r>
                      <a:r>
                        <a:rPr lang="en-US" sz="1200" baseline="30000">
                          <a:effectLst/>
                        </a:rPr>
                        <a:t>2</a:t>
                      </a:r>
                      <a:r>
                        <a:rPr lang="en-US" sz="1200">
                          <a:effectLst/>
                        </a:rPr>
                        <a: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just">
                        <a:lnSpc>
                          <a:spcPct val="150000"/>
                        </a:lnSpc>
                        <a:spcBef>
                          <a:spcPts val="0"/>
                        </a:spcBef>
                        <a:spcAft>
                          <a:spcPts val="600"/>
                        </a:spcAft>
                      </a:pPr>
                      <a:r>
                        <a:rPr lang="en-US" sz="1200" dirty="0">
                          <a:effectLst/>
                        </a:rPr>
                        <a:t>0 </a:t>
                      </a:r>
                      <a:r>
                        <a:rPr lang="en-US" sz="1200" dirty="0" smtClean="0">
                          <a:effectLst/>
                        </a:rPr>
                        <a:t>-7.5</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-0.9 , -0.18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smtClean="0">
                          <a:effectLst/>
                        </a:rPr>
                        <a:t>-691</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just">
                        <a:lnSpc>
                          <a:spcPct val="150000"/>
                        </a:lnSpc>
                        <a:spcBef>
                          <a:spcPts val="0"/>
                        </a:spcBef>
                        <a:spcAft>
                          <a:spcPts val="600"/>
                        </a:spcAft>
                      </a:pPr>
                      <a:r>
                        <a:rPr lang="en-US" sz="1200" dirty="0" smtClean="0">
                          <a:effectLst/>
                        </a:rPr>
                        <a:t>7.5-15</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a:effectLst/>
                        </a:rPr>
                        <a:t>-0.9 , -0.18</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smtClean="0">
                          <a:effectLst/>
                        </a:rPr>
                        <a:t>-691</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just">
                        <a:lnSpc>
                          <a:spcPct val="150000"/>
                        </a:lnSpc>
                        <a:spcBef>
                          <a:spcPts val="0"/>
                        </a:spcBef>
                        <a:spcAft>
                          <a:spcPts val="600"/>
                        </a:spcAft>
                      </a:pPr>
                      <a:r>
                        <a:rPr lang="en-US" sz="1200" dirty="0" smtClean="0">
                          <a:solidFill>
                            <a:schemeClr val="lt1"/>
                          </a:solidFill>
                          <a:effectLst/>
                          <a:latin typeface="+mn-lt"/>
                          <a:ea typeface="+mn-ea"/>
                          <a:cs typeface="+mn-cs"/>
                        </a:rPr>
                        <a:t>15-16</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-0.5 , -0.18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smtClean="0">
                          <a:effectLst/>
                        </a:rPr>
                        <a:t>-384</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9" name="Rectangle 3"/>
          <p:cNvSpPr>
            <a:spLocks noChangeArrowheads="1"/>
          </p:cNvSpPr>
          <p:nvPr/>
        </p:nvSpPr>
        <p:spPr bwMode="auto">
          <a:xfrm>
            <a:off x="3538072" y="437129"/>
            <a:ext cx="425629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bmk="_Toc42104422">
                <a:ln>
                  <a:noFill/>
                </a:ln>
                <a:effectLst/>
                <a:latin typeface="Times New Roman" panose="02020603050405020304" pitchFamily="18" charset="0"/>
                <a:ea typeface="Calibri" panose="020F0502020204030204" pitchFamily="34" charset="0"/>
                <a:cs typeface="Times New Roman" panose="02020603050405020304" pitchFamily="18" charset="0"/>
              </a:rPr>
              <a:t>pressure of wind applied to short direction</a:t>
            </a:r>
            <a:r>
              <a:rPr kumimoji="0" lang="en-US" b="1" i="1" u="none"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b="1" i="0" u="none" strike="noStrike" cap="none" normalizeH="0" baseline="0" dirty="0" smtClean="0">
              <a:ln>
                <a:noFill/>
              </a:ln>
              <a:effectLst/>
              <a:latin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212820638"/>
              </p:ext>
            </p:extLst>
          </p:nvPr>
        </p:nvGraphicFramePr>
        <p:xfrm>
          <a:off x="3030660" y="3364768"/>
          <a:ext cx="5480050" cy="1371600"/>
        </p:xfrm>
        <a:graphic>
          <a:graphicData uri="http://schemas.openxmlformats.org/drawingml/2006/table">
            <a:tbl>
              <a:tblPr firstRow="1" firstCol="1" bandRow="1">
                <a:tableStyleId>{5C22544A-7EE6-4342-B048-85BDC9FD1C3A}</a:tableStyleId>
              </a:tblPr>
              <a:tblGrid>
                <a:gridCol w="1826260"/>
                <a:gridCol w="1826895"/>
                <a:gridCol w="1826895"/>
              </a:tblGrid>
              <a:tr h="0">
                <a:tc>
                  <a:txBody>
                    <a:bodyPr/>
                    <a:lstStyle/>
                    <a:p>
                      <a:pPr marL="0" marR="0" algn="just">
                        <a:lnSpc>
                          <a:spcPct val="150000"/>
                        </a:lnSpc>
                        <a:spcBef>
                          <a:spcPts val="0"/>
                        </a:spcBef>
                        <a:spcAft>
                          <a:spcPts val="600"/>
                        </a:spcAft>
                      </a:pPr>
                      <a:r>
                        <a:rPr lang="en-US" sz="1200" dirty="0">
                          <a:effectLst/>
                        </a:rPr>
                        <a:t>H (m)</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Cp</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P ( N/m</a:t>
                      </a:r>
                      <a:r>
                        <a:rPr lang="en-US" sz="1200" baseline="30000">
                          <a:effectLst/>
                        </a:rPr>
                        <a:t>2</a:t>
                      </a:r>
                      <a:r>
                        <a:rPr lang="en-US" sz="1200">
                          <a:effectLst/>
                        </a:rPr>
                        <a: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just">
                        <a:lnSpc>
                          <a:spcPct val="150000"/>
                        </a:lnSpc>
                        <a:spcBef>
                          <a:spcPts val="0"/>
                        </a:spcBef>
                        <a:spcAft>
                          <a:spcPts val="600"/>
                        </a:spcAft>
                      </a:pPr>
                      <a:r>
                        <a:rPr lang="en-US" sz="1200" dirty="0" smtClean="0">
                          <a:solidFill>
                            <a:schemeClr val="lt1"/>
                          </a:solidFill>
                          <a:effectLst/>
                          <a:latin typeface="+mn-lt"/>
                          <a:ea typeface="+mn-ea"/>
                          <a:cs typeface="+mn-cs"/>
                        </a:rPr>
                        <a:t>0 - 7.5</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-0.9 , -0.18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smtClean="0">
                          <a:effectLst/>
                        </a:rPr>
                        <a:t>-691</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just">
                        <a:lnSpc>
                          <a:spcPct val="150000"/>
                        </a:lnSpc>
                        <a:spcBef>
                          <a:spcPts val="0"/>
                        </a:spcBef>
                        <a:spcAft>
                          <a:spcPts val="600"/>
                        </a:spcAft>
                      </a:pPr>
                      <a:r>
                        <a:rPr lang="en-US" sz="1200" dirty="0" smtClean="0">
                          <a:effectLst/>
                        </a:rPr>
                        <a:t>7.5</a:t>
                      </a:r>
                      <a:r>
                        <a:rPr lang="en-US" sz="1200" baseline="0" dirty="0" smtClean="0">
                          <a:effectLst/>
                        </a:rPr>
                        <a:t> - </a:t>
                      </a:r>
                      <a:r>
                        <a:rPr lang="en-US" sz="1200" dirty="0" smtClean="0">
                          <a:effectLst/>
                        </a:rPr>
                        <a:t>15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-0.9 , -0.18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smtClean="0">
                          <a:effectLst/>
                        </a:rPr>
                        <a:t>-691</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just">
                        <a:lnSpc>
                          <a:spcPct val="150000"/>
                        </a:lnSpc>
                        <a:spcBef>
                          <a:spcPts val="0"/>
                        </a:spcBef>
                        <a:spcAft>
                          <a:spcPts val="600"/>
                        </a:spcAft>
                      </a:pPr>
                      <a:r>
                        <a:rPr lang="en-US" sz="1200" dirty="0" smtClean="0">
                          <a:solidFill>
                            <a:schemeClr val="lt1"/>
                          </a:solidFill>
                          <a:effectLst/>
                          <a:latin typeface="+mn-lt"/>
                          <a:ea typeface="+mn-ea"/>
                          <a:cs typeface="+mn-cs"/>
                        </a:rPr>
                        <a:t>15</a:t>
                      </a:r>
                      <a:r>
                        <a:rPr lang="en-US" sz="1200" baseline="0" dirty="0" smtClean="0">
                          <a:solidFill>
                            <a:schemeClr val="lt1"/>
                          </a:solidFill>
                          <a:effectLst/>
                          <a:latin typeface="+mn-lt"/>
                          <a:ea typeface="+mn-ea"/>
                          <a:cs typeface="+mn-cs"/>
                        </a:rPr>
                        <a:t> – 30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a:effectLst/>
                        </a:rPr>
                        <a:t>-0.5 , -0.18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smtClean="0">
                          <a:effectLst/>
                        </a:rPr>
                        <a:t>-384</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0">
                <a:tc>
                  <a:txBody>
                    <a:bodyPr/>
                    <a:lstStyle/>
                    <a:p>
                      <a:pPr marL="0" marR="0" algn="just">
                        <a:lnSpc>
                          <a:spcPct val="150000"/>
                        </a:lnSpc>
                        <a:spcBef>
                          <a:spcPts val="0"/>
                        </a:spcBef>
                        <a:spcAft>
                          <a:spcPts val="600"/>
                        </a:spcAft>
                      </a:pPr>
                      <a:r>
                        <a:rPr lang="en-US" sz="1200" dirty="0" smtClean="0">
                          <a:solidFill>
                            <a:schemeClr val="lt1"/>
                          </a:solidFill>
                          <a:effectLst/>
                          <a:latin typeface="+mn-lt"/>
                          <a:ea typeface="+mn-ea"/>
                          <a:cs typeface="+mn-cs"/>
                        </a:rPr>
                        <a:t>30</a:t>
                      </a:r>
                      <a:r>
                        <a:rPr lang="en-US" sz="1200" baseline="0" dirty="0" smtClean="0">
                          <a:solidFill>
                            <a:schemeClr val="lt1"/>
                          </a:solidFill>
                          <a:effectLst/>
                          <a:latin typeface="+mn-lt"/>
                          <a:ea typeface="+mn-ea"/>
                          <a:cs typeface="+mn-cs"/>
                        </a:rPr>
                        <a:t> - 118</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a:effectLst/>
                        </a:rPr>
                        <a:t>-0.3 , -0.18</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600"/>
                        </a:spcAft>
                      </a:pPr>
                      <a:r>
                        <a:rPr lang="en-US" sz="1200" dirty="0" smtClean="0">
                          <a:effectLst/>
                        </a:rPr>
                        <a:t>-230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1" name="Rectangle 4"/>
          <p:cNvSpPr>
            <a:spLocks noChangeArrowheads="1"/>
          </p:cNvSpPr>
          <p:nvPr/>
        </p:nvSpPr>
        <p:spPr bwMode="auto">
          <a:xfrm>
            <a:off x="3589832" y="2680900"/>
            <a:ext cx="42210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1" u="none" strike="noStrike" cap="none" normalizeH="0" baseline="0" dirty="0" smtClean="0" bmk="_Toc42104423">
                <a:ln>
                  <a:noFill/>
                </a:ln>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b="1" i="1" u="none" strike="noStrike" cap="none" normalizeH="0" baseline="0" dirty="0" smtClean="0" bmk="_Toc42104423">
                <a:ln>
                  <a:noFill/>
                </a:ln>
                <a:effectLst/>
                <a:latin typeface="Times New Roman" panose="02020603050405020304" pitchFamily="18" charset="0"/>
                <a:ea typeface="Calibri" panose="020F0502020204030204" pitchFamily="34" charset="0"/>
                <a:cs typeface="Times New Roman" panose="02020603050405020304" pitchFamily="18" charset="0"/>
              </a:rPr>
              <a:t>pressure of wind applied to long direction</a:t>
            </a:r>
            <a:endParaRPr kumimoji="0" lang="en-US" b="1"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12" name="Rectangle 11"/>
          <p:cNvSpPr/>
          <p:nvPr/>
        </p:nvSpPr>
        <p:spPr>
          <a:xfrm>
            <a:off x="2652346" y="5283620"/>
            <a:ext cx="6096000" cy="923330"/>
          </a:xfrm>
          <a:prstGeom prst="rect">
            <a:avLst/>
          </a:prstGeom>
        </p:spPr>
        <p:txBody>
          <a:bodyPr>
            <a:spAutoFit/>
          </a:bodyPr>
          <a:lstStyle/>
          <a:p>
            <a:pPr marL="342900" lvl="0" indent="-342900" algn="just">
              <a:lnSpc>
                <a:spcPct val="150000"/>
              </a:lnSpc>
              <a:spcAft>
                <a:spcPts val="600"/>
              </a:spcAft>
              <a:buFont typeface="Times New Roman" panose="02020603050405020304" pitchFamily="18" charset="0"/>
              <a:buChar char="-"/>
            </a:pPr>
            <a:r>
              <a:rPr lang="en-US" dirty="0" smtClean="0">
                <a:solidFill>
                  <a:srgbClr val="000000"/>
                </a:solidFill>
                <a:effectLst/>
                <a:latin typeface="Times New Roman" panose="02020603050405020304" pitchFamily="18" charset="0"/>
                <a:ea typeface="Calibri" panose="020F0502020204030204" pitchFamily="34" charset="0"/>
              </a:rPr>
              <a:t>So we take P = 770 (N/m</a:t>
            </a:r>
            <a:r>
              <a:rPr lang="en-US" baseline="30000" dirty="0" smtClean="0">
                <a:solidFill>
                  <a:srgbClr val="000000"/>
                </a:solidFill>
                <a:effectLst/>
                <a:latin typeface="Times New Roman" panose="02020603050405020304" pitchFamily="18" charset="0"/>
                <a:ea typeface="Calibri" panose="020F0502020204030204" pitchFamily="34" charset="0"/>
              </a:rPr>
              <a:t>2</a:t>
            </a:r>
            <a:r>
              <a:rPr lang="en-US" dirty="0" smtClean="0">
                <a:solidFill>
                  <a:srgbClr val="000000"/>
                </a:solidFill>
                <a:effectLst/>
                <a:latin typeface="Times New Roman" panose="02020603050405020304" pitchFamily="18" charset="0"/>
                <a:ea typeface="Calibri" panose="020F0502020204030204" pitchFamily="34" charset="0"/>
              </a:rPr>
              <a:t>), as a minimum for all value from ASCE7-16 code.</a:t>
            </a:r>
            <a:endParaRPr lang="en-US"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720653562"/>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874" y="810486"/>
            <a:ext cx="2602700" cy="400110"/>
          </a:xfrm>
          <a:prstGeom prst="rect">
            <a:avLst/>
          </a:prstGeom>
        </p:spPr>
        <p:txBody>
          <a:bodyPr wrap="none">
            <a:spAutoFit/>
          </a:bodyPr>
          <a:lstStyle/>
          <a:p>
            <a:pPr marL="228600" lvl="2">
              <a:spcBef>
                <a:spcPts val="1000"/>
              </a:spcBef>
              <a:buFont typeface="Wingdings" panose="05000000000000000000" pitchFamily="2" charset="2"/>
              <a:buChar char="v"/>
            </a:pPr>
            <a:r>
              <a:rPr lang="en-US" sz="2000" b="1" cap="none" dirty="0" smtClean="0">
                <a:latin typeface="Times New Roman" panose="02020603050405020304" pitchFamily="18" charset="0"/>
                <a:cs typeface="Times New Roman" panose="02020603050405020304" pitchFamily="18" charset="0"/>
              </a:rPr>
              <a:t>Temperature load</a:t>
            </a:r>
          </a:p>
        </p:txBody>
      </p:sp>
      <mc:AlternateContent xmlns:mc="http://schemas.openxmlformats.org/markup-compatibility/2006" xmlns:a14="http://schemas.microsoft.com/office/drawing/2010/main">
        <mc:Choice Requires="a14">
          <p:sp>
            <p:nvSpPr>
              <p:cNvPr id="3" name="Rectangle 2"/>
              <p:cNvSpPr/>
              <p:nvPr/>
            </p:nvSpPr>
            <p:spPr>
              <a:xfrm>
                <a:off x="1145595" y="1210596"/>
                <a:ext cx="7853126" cy="3841180"/>
              </a:xfrm>
              <a:prstGeom prst="rect">
                <a:avLst/>
              </a:prstGeom>
            </p:spPr>
            <p:txBody>
              <a:bodyPr wrap="square">
                <a:spAutoFit/>
              </a:bodyPr>
              <a:lstStyle/>
              <a:p>
                <a:pPr algn="just">
                  <a:lnSpc>
                    <a:spcPct val="150000"/>
                  </a:lnSpc>
                  <a:spcAft>
                    <a:spcPts val="600"/>
                  </a:spcAft>
                </a:pPr>
                <a:r>
                  <a:rPr lang="en-US" dirty="0" smtClean="0">
                    <a:solidFill>
                      <a:srgbClr val="000000"/>
                    </a:solidFill>
                    <a:effectLst/>
                    <a:latin typeface="Times New Roman" panose="02020603050405020304" pitchFamily="18" charset="0"/>
                    <a:ea typeface="Calibri" panose="020F0502020204030204" pitchFamily="34" charset="0"/>
                  </a:rPr>
                  <a:t>Provision shall be made for anticipated self-straining forces arising from restrained dimensional changes due to temperature which will effect the structure. Temperature load or self-straining load must be considered for the many types of constructions such as structure with huge length, structure with huge space inside, structure with glass roof, structure with heat resource, heat storage tank, electric power plan and other types. In this project, the effect of temperature load will be considered as it classified as structure with huge length and has huge space inside. And according to this, the expected value of temperature changes is </a:t>
                </a:r>
                <a14:m>
                  <m:oMath xmlns:m="http://schemas.openxmlformats.org/officeDocument/2006/math">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30</m:t>
                        </m:r>
                      </m:e>
                      <m:sup>
                        <m:r>
                          <a:rPr lang="en-US" i="1">
                            <a:solidFill>
                              <a:srgbClr val="000000"/>
                            </a:solidFill>
                            <a:effectLst/>
                            <a:latin typeface="Cambria Math" panose="02040503050406030204" pitchFamily="18" charset="0"/>
                            <a:ea typeface="Calibri" panose="020F0502020204030204" pitchFamily="34" charset="0"/>
                          </a:rPr>
                          <m:t>°</m:t>
                        </m:r>
                      </m:sup>
                    </m:sSup>
                  </m:oMath>
                </a14:m>
                <a:r>
                  <a:rPr lang="en-US" dirty="0">
                    <a:solidFill>
                      <a:srgbClr val="000000"/>
                    </a:solidFill>
                    <a:effectLst/>
                    <a:latin typeface="Times New Roman" panose="02020603050405020304" pitchFamily="18" charset="0"/>
                    <a:ea typeface="Calibri" panose="020F0502020204030204" pitchFamily="34" charset="0"/>
                  </a:rPr>
                  <a:t> according to Jordanian code</a:t>
                </a:r>
              </a:p>
            </p:txBody>
          </p:sp>
        </mc:Choice>
        <mc:Fallback xmlns="">
          <p:sp>
            <p:nvSpPr>
              <p:cNvPr id="3" name="Rectangle 2"/>
              <p:cNvSpPr>
                <a:spLocks noRot="1" noChangeAspect="1" noMove="1" noResize="1" noEditPoints="1" noAdjustHandles="1" noChangeArrowheads="1" noChangeShapeType="1" noTextEdit="1"/>
              </p:cNvSpPr>
              <p:nvPr/>
            </p:nvSpPr>
            <p:spPr>
              <a:xfrm>
                <a:off x="1145595" y="1210596"/>
                <a:ext cx="7853126" cy="3841180"/>
              </a:xfrm>
              <a:prstGeom prst="rect">
                <a:avLst/>
              </a:prstGeom>
              <a:blipFill rotWithShape="0">
                <a:blip r:embed="rId2"/>
                <a:stretch>
                  <a:fillRect l="-699" r="-621" b="-317"/>
                </a:stretch>
              </a:blipFill>
            </p:spPr>
            <p:txBody>
              <a:bodyPr/>
              <a:lstStyle/>
              <a:p>
                <a:r>
                  <a:rPr lang="en-US">
                    <a:noFill/>
                  </a:rPr>
                  <a:t> </a:t>
                </a:r>
              </a:p>
            </p:txBody>
          </p:sp>
        </mc:Fallback>
      </mc:AlternateContent>
    </p:spTree>
    <p:extLst>
      <p:ext uri="{BB962C8B-B14F-4D97-AF65-F5344CB8AC3E}">
        <p14:creationId xmlns:p14="http://schemas.microsoft.com/office/powerpoint/2010/main" val="2856939615"/>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4992" y="865198"/>
            <a:ext cx="3950120" cy="523220"/>
          </a:xfrm>
          <a:prstGeom prst="rect">
            <a:avLst/>
          </a:prstGeom>
        </p:spPr>
        <p:txBody>
          <a:bodyPr wrap="none">
            <a:spAutoFit/>
          </a:bodyPr>
          <a:lstStyle/>
          <a:p>
            <a:pPr marR="0" lvl="1" algn="just">
              <a:spcBef>
                <a:spcPts val="1800"/>
              </a:spcBef>
              <a:spcAft>
                <a:spcPts val="600"/>
              </a:spcAft>
            </a:pPr>
            <a:r>
              <a:rPr lang="en-US" sz="2800" b="1" dirty="0" smtClean="0">
                <a:solidFill>
                  <a:srgbClr val="FF0000"/>
                </a:solidFill>
                <a:latin typeface="Times New Roman" panose="02020603050405020304" pitchFamily="18" charset="0"/>
                <a:ea typeface="Times New Roman" panose="02020603050405020304" pitchFamily="18" charset="0"/>
              </a:rPr>
              <a:t>7.</a:t>
            </a:r>
            <a:r>
              <a:rPr lang="en-US" sz="2800" b="1" dirty="0" smtClean="0">
                <a:solidFill>
                  <a:srgbClr val="FF0000"/>
                </a:solidFill>
                <a:effectLst/>
                <a:latin typeface="Times New Roman" panose="02020603050405020304" pitchFamily="18" charset="0"/>
                <a:ea typeface="Times New Roman" panose="02020603050405020304" pitchFamily="18" charset="0"/>
              </a:rPr>
              <a:t> Load combinations</a:t>
            </a:r>
            <a:endParaRPr lang="en-US" sz="2800" b="1" dirty="0">
              <a:solidFill>
                <a:srgbClr val="FF0000"/>
              </a:solidFill>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2"/>
              <p:cNvSpPr/>
              <p:nvPr/>
            </p:nvSpPr>
            <p:spPr>
              <a:xfrm>
                <a:off x="595357" y="1599433"/>
                <a:ext cx="6096000" cy="3693319"/>
              </a:xfrm>
              <a:prstGeom prst="rect">
                <a:avLst/>
              </a:prstGeom>
            </p:spPr>
            <p:txBody>
              <a:bodyPr>
                <a:spAutoFit/>
              </a:bodyPr>
              <a:lstStyle/>
              <a:p>
                <a:pPr marL="342900" marR="0" lvl="0" indent="-342900" algn="just">
                  <a:lnSpc>
                    <a:spcPct val="150000"/>
                  </a:lnSpc>
                  <a:spcBef>
                    <a:spcPts val="0"/>
                  </a:spcBef>
                  <a:spcAft>
                    <a:spcPts val="60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Calibri" panose="020F0502020204030204" pitchFamily="34" charset="0"/>
                  </a:rPr>
                  <a:t>Service load combinations</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D</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D + L</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D +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𝑟</m:t>
                        </m:r>
                      </m:sub>
                    </m:sSub>
                  </m:oMath>
                </a14:m>
                <a:r>
                  <a:rPr lang="en-US" dirty="0">
                    <a:solidFill>
                      <a:srgbClr val="000000"/>
                    </a:solidFill>
                    <a:effectLst/>
                    <a:latin typeface="Times New Roman" panose="02020603050405020304" pitchFamily="18" charset="0"/>
                    <a:ea typeface="Calibri" panose="020F0502020204030204" pitchFamily="34" charset="0"/>
                  </a:rPr>
                  <a:t> or S or R)</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D + 0.75L + 0.75(</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𝑟</m:t>
                        </m:r>
                      </m:sub>
                    </m:sSub>
                  </m:oMath>
                </a14:m>
                <a:r>
                  <a:rPr lang="en-US" dirty="0">
                    <a:solidFill>
                      <a:srgbClr val="000000"/>
                    </a:solidFill>
                    <a:effectLst/>
                    <a:latin typeface="Times New Roman" panose="02020603050405020304" pitchFamily="18" charset="0"/>
                    <a:ea typeface="Calibri" panose="020F0502020204030204" pitchFamily="34" charset="0"/>
                  </a:rPr>
                  <a:t> or S or R)</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D + (0.6W or 0.7E)</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D + 0.75L + 0.75(0.6W) + 0.75(</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𝑟</m:t>
                        </m:r>
                      </m:sub>
                    </m:sSub>
                  </m:oMath>
                </a14:m>
                <a:r>
                  <a:rPr lang="en-US" dirty="0">
                    <a:solidFill>
                      <a:srgbClr val="000000"/>
                    </a:solidFill>
                    <a:effectLst/>
                    <a:latin typeface="Times New Roman" panose="02020603050405020304" pitchFamily="18" charset="0"/>
                    <a:ea typeface="Calibri" panose="020F0502020204030204" pitchFamily="34" charset="0"/>
                  </a:rPr>
                  <a:t> or S or R)</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D + 0.75L + 0.75(0.7E) + 0.75S</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0.6D + 0.6W</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0.6D + 0.7E</a:t>
                </a:r>
              </a:p>
            </p:txBody>
          </p:sp>
        </mc:Choice>
        <mc:Fallback xmlns="">
          <p:sp>
            <p:nvSpPr>
              <p:cNvPr id="3" name="Rectangle 2"/>
              <p:cNvSpPr>
                <a:spLocks noRot="1" noChangeAspect="1" noMove="1" noResize="1" noEditPoints="1" noAdjustHandles="1" noChangeArrowheads="1" noChangeShapeType="1" noTextEdit="1"/>
              </p:cNvSpPr>
              <p:nvPr/>
            </p:nvSpPr>
            <p:spPr>
              <a:xfrm>
                <a:off x="595357" y="1599433"/>
                <a:ext cx="6096000" cy="3693319"/>
              </a:xfrm>
              <a:prstGeom prst="rect">
                <a:avLst/>
              </a:prstGeom>
              <a:blipFill rotWithShape="0">
                <a:blip r:embed="rId2"/>
                <a:stretch>
                  <a:fillRect l="-900" b="-16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979208" y="1599433"/>
                <a:ext cx="6096000" cy="2985433"/>
              </a:xfrm>
              <a:prstGeom prst="rect">
                <a:avLst/>
              </a:prstGeom>
            </p:spPr>
            <p:txBody>
              <a:bodyPr>
                <a:spAutoFit/>
              </a:bodyPr>
              <a:lstStyle/>
              <a:p>
                <a:pPr marL="342900" marR="0" lvl="0" indent="-342900" algn="just">
                  <a:lnSpc>
                    <a:spcPct val="150000"/>
                  </a:lnSpc>
                  <a:spcBef>
                    <a:spcPts val="0"/>
                  </a:spcBef>
                  <a:spcAft>
                    <a:spcPts val="60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Calibri" panose="020F0502020204030204" pitchFamily="34" charset="0"/>
                  </a:rPr>
                  <a:t>Ultimate load combinations</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1.4D</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1.2D + 1.6L + 0.5(</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𝑟</m:t>
                        </m:r>
                      </m:sub>
                    </m:sSub>
                  </m:oMath>
                </a14:m>
                <a:r>
                  <a:rPr lang="en-US" dirty="0">
                    <a:solidFill>
                      <a:srgbClr val="000000"/>
                    </a:solidFill>
                    <a:effectLst/>
                    <a:latin typeface="Times New Roman" panose="02020603050405020304" pitchFamily="18" charset="0"/>
                    <a:ea typeface="Calibri" panose="020F0502020204030204" pitchFamily="34" charset="0"/>
                  </a:rPr>
                  <a:t> or S or R)</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1.2D + 1.6(</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𝑟</m:t>
                        </m:r>
                      </m:sub>
                    </m:sSub>
                  </m:oMath>
                </a14:m>
                <a:r>
                  <a:rPr lang="en-US" dirty="0">
                    <a:solidFill>
                      <a:srgbClr val="000000"/>
                    </a:solidFill>
                    <a:effectLst/>
                    <a:latin typeface="Times New Roman" panose="02020603050405020304" pitchFamily="18" charset="0"/>
                    <a:ea typeface="Calibri" panose="020F0502020204030204" pitchFamily="34" charset="0"/>
                  </a:rPr>
                  <a:t>or S or R) + (L or 0.5W)</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1.2D + 1.0W + L + 0.5(</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𝐿</m:t>
                        </m:r>
                      </m:e>
                      <m:sub>
                        <m:r>
                          <a:rPr lang="en-US" i="1">
                            <a:solidFill>
                              <a:srgbClr val="000000"/>
                            </a:solidFill>
                            <a:effectLst/>
                            <a:latin typeface="Cambria Math" panose="02040503050406030204" pitchFamily="18" charset="0"/>
                            <a:ea typeface="Calibri" panose="020F0502020204030204" pitchFamily="34" charset="0"/>
                          </a:rPr>
                          <m:t>𝑟</m:t>
                        </m:r>
                      </m:sub>
                    </m:sSub>
                  </m:oMath>
                </a14:m>
                <a:r>
                  <a:rPr lang="en-US" dirty="0">
                    <a:solidFill>
                      <a:srgbClr val="000000"/>
                    </a:solidFill>
                    <a:effectLst/>
                    <a:latin typeface="Times New Roman" panose="02020603050405020304" pitchFamily="18" charset="0"/>
                    <a:ea typeface="Calibri" panose="020F0502020204030204" pitchFamily="34" charset="0"/>
                  </a:rPr>
                  <a:t> or S or R)</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1.2D + 1.0E + L + 0.2S</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0.9D + 1.0W</a:t>
                </a:r>
              </a:p>
              <a:p>
                <a:pPr marL="342900" marR="0" lvl="0" indent="-342900" algn="just">
                  <a:spcBef>
                    <a:spcPts val="0"/>
                  </a:spcBef>
                  <a:spcAft>
                    <a:spcPts val="600"/>
                  </a:spcAft>
                  <a:buFont typeface="Times New Roman" panose="02020603050405020304" pitchFamily="18" charset="0"/>
                  <a:buChar char="-"/>
                </a:pPr>
                <a:r>
                  <a:rPr lang="en-US" dirty="0">
                    <a:solidFill>
                      <a:srgbClr val="000000"/>
                    </a:solidFill>
                    <a:effectLst/>
                    <a:latin typeface="Times New Roman" panose="02020603050405020304" pitchFamily="18" charset="0"/>
                    <a:ea typeface="Calibri" panose="020F0502020204030204" pitchFamily="34" charset="0"/>
                  </a:rPr>
                  <a:t>0.9D + 1.0E</a:t>
                </a:r>
              </a:p>
            </p:txBody>
          </p:sp>
        </mc:Choice>
        <mc:Fallback xmlns="">
          <p:sp>
            <p:nvSpPr>
              <p:cNvPr id="4" name="Rectangle 3"/>
              <p:cNvSpPr>
                <a:spLocks noRot="1" noChangeAspect="1" noMove="1" noResize="1" noEditPoints="1" noAdjustHandles="1" noChangeArrowheads="1" noChangeShapeType="1" noTextEdit="1"/>
              </p:cNvSpPr>
              <p:nvPr/>
            </p:nvSpPr>
            <p:spPr>
              <a:xfrm>
                <a:off x="5979208" y="1599433"/>
                <a:ext cx="6096000" cy="2985433"/>
              </a:xfrm>
              <a:prstGeom prst="rect">
                <a:avLst/>
              </a:prstGeom>
              <a:blipFill rotWithShape="0">
                <a:blip r:embed="rId3"/>
                <a:stretch>
                  <a:fillRect l="-900" b="-2245"/>
                </a:stretch>
              </a:blipFill>
            </p:spPr>
            <p:txBody>
              <a:bodyPr/>
              <a:lstStyle/>
              <a:p>
                <a:r>
                  <a:rPr lang="en-US">
                    <a:noFill/>
                  </a:rPr>
                  <a:t> </a:t>
                </a:r>
              </a:p>
            </p:txBody>
          </p:sp>
        </mc:Fallback>
      </mc:AlternateContent>
      <p:sp>
        <p:nvSpPr>
          <p:cNvPr id="5" name="Rectangle 4"/>
          <p:cNvSpPr/>
          <p:nvPr/>
        </p:nvSpPr>
        <p:spPr>
          <a:xfrm>
            <a:off x="595357" y="5599439"/>
            <a:ext cx="9172486" cy="646331"/>
          </a:xfrm>
          <a:prstGeom prst="rect">
            <a:avLst/>
          </a:prstGeom>
        </p:spPr>
        <p:txBody>
          <a:bodyPr wrap="square">
            <a:spAutoFit/>
          </a:bodyPr>
          <a:lstStyle/>
          <a:p>
            <a:r>
              <a:rPr lang="en-US" dirty="0" smtClean="0">
                <a:solidFill>
                  <a:srgbClr val="000000"/>
                </a:solidFill>
                <a:effectLst/>
                <a:latin typeface="Times New Roman" panose="02020603050405020304" pitchFamily="18" charset="0"/>
                <a:ea typeface="Calibri" panose="020F0502020204030204" pitchFamily="34" charset="0"/>
              </a:rPr>
              <a:t>According to ASCE 7-16, as the temperature load will be included, the load factor for the temperature load in this project is considered to be (1).</a:t>
            </a:r>
            <a:endParaRPr lang="en-US" dirty="0"/>
          </a:p>
        </p:txBody>
      </p:sp>
    </p:spTree>
    <p:extLst>
      <p:ext uri="{BB962C8B-B14F-4D97-AF65-F5344CB8AC3E}">
        <p14:creationId xmlns:p14="http://schemas.microsoft.com/office/powerpoint/2010/main" val="3268256279"/>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28626" y="499820"/>
            <a:ext cx="7395495" cy="1814522"/>
            <a:chOff x="0" y="447237"/>
            <a:chExt cx="4029684" cy="1026654"/>
          </a:xfrm>
        </p:grpSpPr>
        <p:sp>
          <p:nvSpPr>
            <p:cNvPr id="4" name="Rounded Rectangle 3"/>
            <p:cNvSpPr/>
            <p:nvPr/>
          </p:nvSpPr>
          <p:spPr>
            <a:xfrm>
              <a:off x="0" y="447237"/>
              <a:ext cx="4029684" cy="89447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Rounded Rectangle 4"/>
            <p:cNvSpPr/>
            <p:nvPr/>
          </p:nvSpPr>
          <p:spPr>
            <a:xfrm>
              <a:off x="26197" y="502311"/>
              <a:ext cx="3977288" cy="9715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latin typeface="Times New Roman" panose="02020603050405020304" pitchFamily="18" charset="0"/>
                <a:cs typeface="Times New Roman" panose="02020603050405020304" pitchFamily="18" charset="0"/>
              </a:endParaRPr>
            </a:p>
            <a:p>
              <a:pPr lvl="0" algn="ctr" defTabSz="1244600">
                <a:lnSpc>
                  <a:spcPct val="90000"/>
                </a:lnSpc>
                <a:spcBef>
                  <a:spcPct val="0"/>
                </a:spcBef>
                <a:spcAft>
                  <a:spcPct val="35000"/>
                </a:spcAft>
              </a:pPr>
              <a:r>
                <a:rPr lang="en-US" sz="3200" b="1" dirty="0"/>
                <a:t>preliminary DESIGN, 3D modeling &amp;analysis (EXPERIMENTAL)</a:t>
              </a:r>
              <a:br>
                <a:rPr lang="en-US" sz="3200" b="1" dirty="0"/>
              </a:br>
              <a:endParaRPr lang="en-US" sz="3200" b="1" kern="1200" dirty="0" smtClean="0">
                <a:latin typeface="Times New Roman" panose="02020603050405020304" pitchFamily="18" charset="0"/>
                <a:cs typeface="Times New Roman" panose="02020603050405020304" pitchFamily="18" charset="0"/>
              </a:endParaRPr>
            </a:p>
            <a:p>
              <a:pPr lvl="0" algn="ctr" defTabSz="1244600" rtl="0">
                <a:lnSpc>
                  <a:spcPct val="90000"/>
                </a:lnSpc>
                <a:spcBef>
                  <a:spcPct val="0"/>
                </a:spcBef>
                <a:spcAft>
                  <a:spcPct val="35000"/>
                </a:spcAft>
              </a:pPr>
              <a:endParaRPr lang="en-US" sz="2800" kern="1200" dirty="0">
                <a:latin typeface="Times New Roman" panose="02020603050405020304" pitchFamily="18" charset="0"/>
                <a:cs typeface="Times New Roman" panose="02020603050405020304" pitchFamily="18" charset="0"/>
              </a:endParaRPr>
            </a:p>
          </p:txBody>
        </p:sp>
      </p:grpSp>
      <p:sp>
        <p:nvSpPr>
          <p:cNvPr id="6" name="Rectangle 5"/>
          <p:cNvSpPr/>
          <p:nvPr/>
        </p:nvSpPr>
        <p:spPr>
          <a:xfrm>
            <a:off x="1328626" y="2591191"/>
            <a:ext cx="2715039" cy="461665"/>
          </a:xfrm>
          <a:prstGeom prst="rect">
            <a:avLst/>
          </a:prstGeom>
        </p:spPr>
        <p:txBody>
          <a:bodyPr wrap="none">
            <a:spAutoFit/>
          </a:bodyPr>
          <a:lstStyle/>
          <a:p>
            <a:pPr marL="285750" indent="-285750">
              <a:buFont typeface="Wingdings" panose="05000000000000000000" pitchFamily="2" charset="2"/>
              <a:buChar char="v"/>
            </a:pPr>
            <a:r>
              <a:rPr lang="en-US" sz="2400" b="1" dirty="0">
                <a:solidFill>
                  <a:srgbClr val="FF0000"/>
                </a:solidFill>
                <a:latin typeface="Times New Roman" panose="02020603050405020304" pitchFamily="18" charset="0"/>
                <a:ea typeface="Calibri" panose="020F0502020204030204" pitchFamily="34" charset="0"/>
              </a:rPr>
              <a:t>Concrete column</a:t>
            </a:r>
            <a:endParaRPr lang="en-US" sz="2400" b="1" dirty="0">
              <a:solidFill>
                <a:srgbClr val="FF0000"/>
              </a:solidFill>
            </a:endParaRPr>
          </a:p>
        </p:txBody>
      </p:sp>
      <p:sp>
        <p:nvSpPr>
          <p:cNvPr id="7" name="Rectangle 6"/>
          <p:cNvSpPr/>
          <p:nvPr/>
        </p:nvSpPr>
        <p:spPr>
          <a:xfrm>
            <a:off x="1051249" y="3237372"/>
            <a:ext cx="6096000" cy="2169825"/>
          </a:xfrm>
          <a:prstGeom prst="rect">
            <a:avLst/>
          </a:prstGeom>
        </p:spPr>
        <p:txBody>
          <a:bodyPr>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There are a lot of pillars scattered around the perimeter of the stadium, which are similar to the cross section 60*60m, with different distances, most of which range around 6 m, some of which reach 12 m, and all of them have the same height 2.5m and their reinforcement is </a:t>
            </a:r>
            <a:r>
              <a:rPr lang="en-US" dirty="0" smtClean="0">
                <a:solidFill>
                  <a:srgbClr val="000000"/>
                </a:solidFill>
                <a:latin typeface="Times New Roman" panose="02020603050405020304" pitchFamily="18" charset="0"/>
                <a:ea typeface="Calibri" panose="020F0502020204030204" pitchFamily="34" charset="0"/>
              </a:rPr>
              <a:t>20Ø16</a:t>
            </a:r>
            <a:r>
              <a:rPr lang="en-US" dirty="0">
                <a:solidFill>
                  <a:srgbClr val="000000"/>
                </a:solidFill>
                <a:latin typeface="Times New Roman" panose="02020603050405020304" pitchFamily="18" charset="0"/>
                <a:ea typeface="Calibri" panose="020F0502020204030204" pitchFamily="34" charset="0"/>
              </a:rPr>
              <a:t>, as shown in the </a:t>
            </a:r>
            <a:r>
              <a:rPr lang="en-US" dirty="0" smtClean="0">
                <a:solidFill>
                  <a:srgbClr val="000000"/>
                </a:solidFill>
                <a:latin typeface="Times New Roman" panose="02020603050405020304" pitchFamily="18" charset="0"/>
                <a:ea typeface="Calibri" panose="020F0502020204030204" pitchFamily="34" charset="0"/>
              </a:rPr>
              <a:t>figure.</a:t>
            </a:r>
            <a:endParaRPr lang="en-US" dirty="0"/>
          </a:p>
        </p:txBody>
      </p:sp>
      <p:pic>
        <p:nvPicPr>
          <p:cNvPr id="8" name="Picture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9174" y="2775857"/>
            <a:ext cx="4217870" cy="27264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85682534"/>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5730" y="816343"/>
            <a:ext cx="8326016" cy="1754326"/>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dirty="0" smtClean="0">
                <a:solidFill>
                  <a:srgbClr val="000000"/>
                </a:solidFill>
                <a:latin typeface="Times New Roman" panose="02020603050405020304" pitchFamily="18" charset="0"/>
                <a:ea typeface="Calibri" panose="020F0502020204030204" pitchFamily="34" charset="0"/>
              </a:rPr>
              <a:t>To </a:t>
            </a:r>
            <a:r>
              <a:rPr lang="en-US" dirty="0">
                <a:solidFill>
                  <a:srgbClr val="000000"/>
                </a:solidFill>
                <a:latin typeface="Times New Roman" panose="02020603050405020304" pitchFamily="18" charset="0"/>
                <a:ea typeface="Calibri" panose="020F0502020204030204" pitchFamily="34" charset="0"/>
              </a:rPr>
              <a:t>find out the amount of the shaft bearing the axial force and moment together, we must find an interaction diagram in order to search for the appropriate structural design of this column in reality without resorting to changing the dimensions of the columns, and the interaction diagram for this column as shown in figure </a:t>
            </a:r>
            <a:r>
              <a:rPr lang="en-US" dirty="0" smtClean="0">
                <a:solidFill>
                  <a:srgbClr val="000000"/>
                </a:solidFill>
                <a:latin typeface="Times New Roman" panose="02020603050405020304" pitchFamily="18" charset="0"/>
                <a:ea typeface="Calibri" panose="020F0502020204030204" pitchFamily="34" charset="0"/>
              </a:rPr>
              <a:t>below (2.2).</a:t>
            </a:r>
            <a:endParaRPr lang="en-US"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768538" y="2935617"/>
            <a:ext cx="6654922" cy="32999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6292009"/>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1285" y="972124"/>
            <a:ext cx="2042547"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solidFill>
                  <a:srgbClr val="FF0000"/>
                </a:solidFill>
                <a:latin typeface="Times New Roman" panose="02020603050405020304" pitchFamily="18" charset="0"/>
                <a:ea typeface="Calibri" panose="020F0502020204030204" pitchFamily="34" charset="0"/>
              </a:rPr>
              <a:t>First </a:t>
            </a:r>
            <a:r>
              <a:rPr lang="en-US" sz="2400" b="1" dirty="0">
                <a:solidFill>
                  <a:srgbClr val="FF0000"/>
                </a:solidFill>
                <a:latin typeface="Times New Roman" panose="02020603050405020304" pitchFamily="18" charset="0"/>
                <a:ea typeface="Calibri" panose="020F0502020204030204" pitchFamily="34" charset="0"/>
              </a:rPr>
              <a:t>model</a:t>
            </a:r>
            <a:endParaRPr lang="en-US" sz="2400" b="1" dirty="0">
              <a:solidFill>
                <a:srgbClr val="FF0000"/>
              </a:solidFill>
            </a:endParaRPr>
          </a:p>
        </p:txBody>
      </p:sp>
      <p:sp>
        <p:nvSpPr>
          <p:cNvPr id="3" name="Rectangle 2"/>
          <p:cNvSpPr/>
          <p:nvPr/>
        </p:nvSpPr>
        <p:spPr>
          <a:xfrm>
            <a:off x="1528669" y="1723444"/>
            <a:ext cx="2956259" cy="400110"/>
          </a:xfrm>
          <a:prstGeom prst="rect">
            <a:avLst/>
          </a:prstGeom>
        </p:spPr>
        <p:txBody>
          <a:bodyPr wrap="none">
            <a:spAutoFit/>
          </a:bodyPr>
          <a:lstStyle/>
          <a:p>
            <a:r>
              <a:rPr lang="en-US" sz="2000" dirty="0" smtClean="0">
                <a:solidFill>
                  <a:srgbClr val="000000"/>
                </a:solidFill>
                <a:latin typeface="Times New Roman" panose="02020603050405020304" pitchFamily="18" charset="0"/>
                <a:ea typeface="Calibri" panose="020F0502020204030204" pitchFamily="34" charset="0"/>
              </a:rPr>
              <a:t>1- Preliminary </a:t>
            </a:r>
            <a:r>
              <a:rPr lang="en-US" sz="2000" dirty="0">
                <a:solidFill>
                  <a:srgbClr val="000000"/>
                </a:solidFill>
                <a:latin typeface="Times New Roman" panose="02020603050405020304" pitchFamily="18" charset="0"/>
                <a:ea typeface="Calibri" panose="020F0502020204030204" pitchFamily="34" charset="0"/>
              </a:rPr>
              <a:t>Dimensions</a:t>
            </a:r>
            <a:endParaRPr lang="en-US" sz="2000" dirty="0"/>
          </a:p>
        </p:txBody>
      </p:sp>
      <p:sp>
        <p:nvSpPr>
          <p:cNvPr id="4" name="Rectangle 3"/>
          <p:cNvSpPr/>
          <p:nvPr/>
        </p:nvSpPr>
        <p:spPr>
          <a:xfrm>
            <a:off x="1611085" y="2413209"/>
            <a:ext cx="9371045" cy="3000821"/>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This coverage with three span as a sample to study the behavior of the structure under the loads on it to reach preliminary results, Coverage is designed with a fixed slope 5% and straight element without curvature, take part of project with spacing between columns (6+5.6+6.4m), each truss supported with steel column consist of four I section member steel a 4m height placed above the column of concrete with 60*60m dimension and 2.5 height. Coverage length of 16 m with two meters extended back. Coverage start with the maximum vertical member height is (3m), and end with the minimum vertical member height (0.5 m).as shown in figure </a:t>
            </a:r>
            <a:r>
              <a:rPr lang="en-US" dirty="0" smtClean="0">
                <a:solidFill>
                  <a:srgbClr val="000000"/>
                </a:solidFill>
                <a:latin typeface="Times New Roman" panose="02020603050405020304" pitchFamily="18" charset="0"/>
                <a:ea typeface="Calibri" panose="020F0502020204030204" pitchFamily="34" charset="0"/>
              </a:rPr>
              <a:t>below.</a:t>
            </a:r>
            <a:endParaRPr lang="en-US" dirty="0"/>
          </a:p>
        </p:txBody>
      </p:sp>
    </p:spTree>
    <p:extLst>
      <p:ext uri="{BB962C8B-B14F-4D97-AF65-F5344CB8AC3E}">
        <p14:creationId xmlns:p14="http://schemas.microsoft.com/office/powerpoint/2010/main" val="2853951556"/>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1208" y="1332002"/>
            <a:ext cx="3530082" cy="1754326"/>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 It should be noted that the force resisting system was considered to be OMF (ordinary moment frame) in tow direction.</a:t>
            </a:r>
            <a:endParaRPr lang="en-US"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4823927" y="1266688"/>
            <a:ext cx="7274767" cy="4891516"/>
          </a:xfrm>
          <a:prstGeom prst="rect">
            <a:avLst/>
          </a:prstGeom>
          <a:noFill/>
          <a:ln>
            <a:noFill/>
          </a:ln>
        </p:spPr>
      </p:pic>
    </p:spTree>
    <p:extLst>
      <p:ext uri="{BB962C8B-B14F-4D97-AF65-F5344CB8AC3E}">
        <p14:creationId xmlns:p14="http://schemas.microsoft.com/office/powerpoint/2010/main" val="190521852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426475575"/>
              </p:ext>
            </p:extLst>
          </p:nvPr>
        </p:nvGraphicFramePr>
        <p:xfrm>
          <a:off x="1627632" y="410521"/>
          <a:ext cx="4029684" cy="17889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627632" y="2018779"/>
            <a:ext cx="7516368" cy="4154984"/>
          </a:xfrm>
          <a:prstGeom prst="rect">
            <a:avLst/>
          </a:prstGeom>
        </p:spPr>
        <p:txBody>
          <a:bodyPr wrap="square">
            <a:spAutoFit/>
          </a:bodyPr>
          <a:lstStyle/>
          <a:p>
            <a:endParaRPr lang="en-US" sz="2400" dirty="0" smtClean="0">
              <a:solidFill>
                <a:srgbClr val="000000"/>
              </a:solidFill>
              <a:effectLst/>
              <a:latin typeface="Times New Roman" panose="02020603050405020304" pitchFamily="18" charset="0"/>
              <a:ea typeface="Calibri" panose="020F0502020204030204" pitchFamily="34" charset="0"/>
            </a:endParaRPr>
          </a:p>
          <a:p>
            <a:r>
              <a:rPr lang="en-US" sz="2400" dirty="0" smtClean="0">
                <a:solidFill>
                  <a:srgbClr val="000000"/>
                </a:solidFill>
                <a:effectLst/>
                <a:latin typeface="Times New Roman" panose="02020603050405020304" pitchFamily="18" charset="0"/>
                <a:ea typeface="Calibri" panose="020F0502020204030204" pitchFamily="34" charset="0"/>
              </a:rPr>
              <a:t>The Municipality of Nablus Stadium is one of the most important monuments in the city of Nablus, the area of whole playground stadium is 10500m</a:t>
            </a:r>
            <a:r>
              <a:rPr lang="en-US" sz="2400" baseline="30000" dirty="0" smtClean="0">
                <a:solidFill>
                  <a:srgbClr val="000000"/>
                </a:solidFill>
                <a:effectLst/>
                <a:latin typeface="Times New Roman" panose="02020603050405020304" pitchFamily="18" charset="0"/>
                <a:ea typeface="Calibri" panose="020F0502020204030204" pitchFamily="34" charset="0"/>
              </a:rPr>
              <a:t>2</a:t>
            </a:r>
            <a:r>
              <a:rPr lang="en-US" sz="2400" dirty="0" smtClean="0">
                <a:solidFill>
                  <a:srgbClr val="000000"/>
                </a:solidFill>
                <a:effectLst/>
                <a:latin typeface="Times New Roman" panose="02020603050405020304" pitchFamily="18" charset="0"/>
                <a:ea typeface="Calibri" panose="020F0502020204030204" pitchFamily="34" charset="0"/>
              </a:rPr>
              <a:t>, that containing two stadium sides, the eastern dimension is 111.5m x 16m, and the western dimension is 112m * (16-18)m, and greasy field with area is 7140 m</a:t>
            </a:r>
            <a:r>
              <a:rPr lang="en-US" sz="2400" baseline="30000" dirty="0" smtClean="0">
                <a:solidFill>
                  <a:srgbClr val="000000"/>
                </a:solidFill>
                <a:effectLst/>
                <a:latin typeface="Times New Roman" panose="02020603050405020304" pitchFamily="18" charset="0"/>
                <a:ea typeface="Calibri" panose="020F0502020204030204" pitchFamily="34" charset="0"/>
              </a:rPr>
              <a:t>2.</a:t>
            </a:r>
          </a:p>
          <a:p>
            <a:r>
              <a:rPr lang="en-US" sz="2400" dirty="0" smtClean="0">
                <a:solidFill>
                  <a:srgbClr val="000000"/>
                </a:solidFill>
                <a:effectLst/>
                <a:latin typeface="Times New Roman" panose="02020603050405020304" pitchFamily="18" charset="0"/>
                <a:ea typeface="Calibri" panose="020F0502020204030204" pitchFamily="34" charset="0"/>
              </a:rPr>
              <a:t>The existing columns 60cm* 60cm and the distances between them are irregular as they range around 6m,as shown in figure below. </a:t>
            </a:r>
            <a:r>
              <a:rPr lang="en-US" sz="2400" baseline="30000" dirty="0" smtClean="0">
                <a:solidFill>
                  <a:srgbClr val="000000"/>
                </a:solidFill>
                <a:effectLst/>
                <a:latin typeface="Times New Roman" panose="02020603050405020304" pitchFamily="18" charset="0"/>
                <a:ea typeface="Calibri" panose="020F0502020204030204" pitchFamily="34" charset="0"/>
              </a:rPr>
              <a:t>.</a:t>
            </a:r>
          </a:p>
          <a:p>
            <a:endParaRPr lang="en-US" sz="2400" dirty="0"/>
          </a:p>
        </p:txBody>
      </p:sp>
      <p:sp>
        <p:nvSpPr>
          <p:cNvPr id="6" name="Rectangle 5"/>
          <p:cNvSpPr/>
          <p:nvPr/>
        </p:nvSpPr>
        <p:spPr>
          <a:xfrm>
            <a:off x="268412" y="1691554"/>
            <a:ext cx="3998146" cy="661207"/>
          </a:xfrm>
          <a:prstGeom prst="rect">
            <a:avLst/>
          </a:prstGeom>
        </p:spPr>
        <p:txBody>
          <a:bodyPr wrap="none">
            <a:spAutoFit/>
          </a:bodyPr>
          <a:lstStyle/>
          <a:p>
            <a:pPr marL="742950" marR="0" lvl="1" indent="-285750" algn="just">
              <a:lnSpc>
                <a:spcPct val="150000"/>
              </a:lnSpc>
              <a:spcBef>
                <a:spcPts val="1800"/>
              </a:spcBef>
              <a:spcAft>
                <a:spcPts val="600"/>
              </a:spcAft>
              <a:buFont typeface="+mj-lt"/>
              <a:buAutoNum type="arabicPeriod"/>
            </a:pPr>
            <a:r>
              <a:rPr lang="en-US" sz="2800" b="1" dirty="0" smtClean="0">
                <a:solidFill>
                  <a:srgbClr val="FF0000"/>
                </a:solidFill>
                <a:effectLst/>
                <a:latin typeface="Times New Roman" panose="02020603050405020304" pitchFamily="18" charset="0"/>
                <a:ea typeface="Times New Roman" panose="02020603050405020304" pitchFamily="18" charset="0"/>
              </a:rPr>
              <a:t> Project Description</a:t>
            </a:r>
            <a:endParaRPr lang="en-US" sz="2800" b="1" dirty="0">
              <a:solidFill>
                <a:srgbClr val="FF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32741386"/>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9776" y="1219592"/>
            <a:ext cx="3507883" cy="400110"/>
          </a:xfrm>
          <a:prstGeom prst="rect">
            <a:avLst/>
          </a:prstGeom>
        </p:spPr>
        <p:txBody>
          <a:bodyPr wrap="none">
            <a:spAutoFit/>
          </a:bodyPr>
          <a:lstStyle/>
          <a:p>
            <a:r>
              <a:rPr lang="en-US" sz="2000" dirty="0" smtClean="0">
                <a:solidFill>
                  <a:srgbClr val="000000"/>
                </a:solidFill>
                <a:latin typeface="Times New Roman" panose="02020603050405020304" pitchFamily="18" charset="0"/>
                <a:ea typeface="Calibri" panose="020F0502020204030204" pitchFamily="34" charset="0"/>
              </a:rPr>
              <a:t>2- Three-Dimensional </a:t>
            </a:r>
            <a:r>
              <a:rPr lang="en-US" sz="2000" dirty="0">
                <a:solidFill>
                  <a:srgbClr val="000000"/>
                </a:solidFill>
                <a:latin typeface="Times New Roman" panose="02020603050405020304" pitchFamily="18" charset="0"/>
                <a:ea typeface="Calibri" panose="020F0502020204030204" pitchFamily="34" charset="0"/>
              </a:rPr>
              <a:t>Modeling</a:t>
            </a:r>
            <a:endParaRPr lang="en-US" sz="2000" dirty="0"/>
          </a:p>
        </p:txBody>
      </p:sp>
      <p:sp>
        <p:nvSpPr>
          <p:cNvPr id="3" name="Rectangle 2"/>
          <p:cNvSpPr/>
          <p:nvPr/>
        </p:nvSpPr>
        <p:spPr>
          <a:xfrm>
            <a:off x="1228531" y="2001331"/>
            <a:ext cx="6096000" cy="1754326"/>
          </a:xfrm>
          <a:prstGeom prst="rect">
            <a:avLst/>
          </a:prstGeom>
        </p:spPr>
        <p:txBody>
          <a:bodyPr>
            <a:spAutoFit/>
          </a:bodyPr>
          <a:lstStyle/>
          <a:p>
            <a:pPr>
              <a:lnSpc>
                <a:spcPct val="150000"/>
              </a:lnSpc>
            </a:pPr>
            <a:r>
              <a:rPr lang="en-US" dirty="0" smtClean="0">
                <a:solidFill>
                  <a:srgbClr val="000000"/>
                </a:solidFill>
                <a:latin typeface="Times New Roman" panose="02020603050405020304" pitchFamily="18" charset="0"/>
                <a:ea typeface="Calibri" panose="020F0502020204030204" pitchFamily="34" charset="0"/>
              </a:rPr>
              <a:t>The </a:t>
            </a:r>
            <a:r>
              <a:rPr lang="en-US" dirty="0">
                <a:solidFill>
                  <a:srgbClr val="000000"/>
                </a:solidFill>
                <a:latin typeface="Times New Roman" panose="02020603050405020304" pitchFamily="18" charset="0"/>
                <a:ea typeface="Calibri" panose="020F0502020204030204" pitchFamily="34" charset="0"/>
              </a:rPr>
              <a:t>truss was designed using the computer program, SAP2000, where (14) gridlines used in the X-Direction, (12) gridlines used in the Y-Direction, and (17) gridlines used in </a:t>
            </a:r>
            <a:r>
              <a:rPr lang="en-US" dirty="0" err="1">
                <a:solidFill>
                  <a:srgbClr val="000000"/>
                </a:solidFill>
                <a:latin typeface="Times New Roman" panose="02020603050405020304" pitchFamily="18" charset="0"/>
                <a:ea typeface="Calibri" panose="020F0502020204030204" pitchFamily="34" charset="0"/>
              </a:rPr>
              <a:t>theZ</a:t>
            </a:r>
            <a:r>
              <a:rPr lang="en-US" dirty="0">
                <a:solidFill>
                  <a:srgbClr val="000000"/>
                </a:solidFill>
                <a:latin typeface="Times New Roman" panose="02020603050405020304" pitchFamily="18" charset="0"/>
                <a:ea typeface="Calibri" panose="020F0502020204030204" pitchFamily="34" charset="0"/>
              </a:rPr>
              <a:t>-Direction, as shown in figure (2.5).</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680238" y="695127"/>
            <a:ext cx="3417342" cy="5340107"/>
          </a:xfrm>
          <a:prstGeom prst="rect">
            <a:avLst/>
          </a:prstGeom>
          <a:noFill/>
          <a:ln>
            <a:noFill/>
          </a:ln>
        </p:spPr>
      </p:pic>
      <p:sp>
        <p:nvSpPr>
          <p:cNvPr id="5" name="Rectangle 4"/>
          <p:cNvSpPr/>
          <p:nvPr/>
        </p:nvSpPr>
        <p:spPr>
          <a:xfrm>
            <a:off x="1228531" y="4748022"/>
            <a:ext cx="6096000" cy="877613"/>
          </a:xfrm>
          <a:prstGeom prst="rect">
            <a:avLst/>
          </a:prstGeom>
        </p:spPr>
        <p:txBody>
          <a:bodyPr>
            <a:spAutoFit/>
          </a:bodyPr>
          <a:lstStyle/>
          <a:p>
            <a:pPr>
              <a:lnSpc>
                <a:spcPct val="150000"/>
              </a:lnSpc>
            </a:pPr>
            <a:r>
              <a:rPr lang="en-US" dirty="0" smtClean="0">
                <a:solidFill>
                  <a:srgbClr val="000000"/>
                </a:solidFill>
                <a:latin typeface="Times New Roman" panose="02020603050405020304" pitchFamily="18" charset="0"/>
                <a:ea typeface="Calibri" panose="020F0502020204030204" pitchFamily="34" charset="0"/>
              </a:rPr>
              <a:t>The </a:t>
            </a:r>
            <a:r>
              <a:rPr lang="en-US" dirty="0">
                <a:solidFill>
                  <a:srgbClr val="000000"/>
                </a:solidFill>
                <a:latin typeface="Times New Roman" panose="02020603050405020304" pitchFamily="18" charset="0"/>
                <a:ea typeface="Calibri" panose="020F0502020204030204" pitchFamily="34" charset="0"/>
              </a:rPr>
              <a:t>model was designed using metric units (i.e. Meters, Kilo Newton and Degrees Celsius).</a:t>
            </a:r>
            <a:endParaRPr lang="en-US" dirty="0"/>
          </a:p>
        </p:txBody>
      </p:sp>
    </p:spTree>
    <p:extLst>
      <p:ext uri="{BB962C8B-B14F-4D97-AF65-F5344CB8AC3E}">
        <p14:creationId xmlns:p14="http://schemas.microsoft.com/office/powerpoint/2010/main" val="97416746"/>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7739" y="1622267"/>
            <a:ext cx="3558073" cy="1293111"/>
          </a:xfrm>
          <a:prstGeom prst="rect">
            <a:avLst/>
          </a:prstGeom>
        </p:spPr>
        <p:txBody>
          <a:bodyPr wrap="square">
            <a:spAutoFit/>
          </a:bodyPr>
          <a:lstStyle/>
          <a:p>
            <a:pPr>
              <a:lnSpc>
                <a:spcPct val="150000"/>
              </a:lnSpc>
            </a:pPr>
            <a:r>
              <a:rPr lang="en-US" dirty="0" smtClean="0">
                <a:solidFill>
                  <a:srgbClr val="000000"/>
                </a:solidFill>
                <a:latin typeface="Times New Roman" panose="02020603050405020304" pitchFamily="18" charset="0"/>
                <a:ea typeface="Calibri" panose="020F0502020204030204" pitchFamily="34" charset="0"/>
              </a:rPr>
              <a:t>The </a:t>
            </a:r>
            <a:r>
              <a:rPr lang="en-US" dirty="0">
                <a:solidFill>
                  <a:srgbClr val="000000"/>
                </a:solidFill>
                <a:latin typeface="Times New Roman" panose="02020603050405020304" pitchFamily="18" charset="0"/>
                <a:ea typeface="Calibri" panose="020F0502020204030204" pitchFamily="34" charset="0"/>
              </a:rPr>
              <a:t>material used for this model was, A36 steel, defined in SAP2000, as shown figure </a:t>
            </a:r>
            <a:endParaRPr lang="en-US"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6414446" y="682388"/>
            <a:ext cx="4026091" cy="56288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95185708"/>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5693" y="980022"/>
            <a:ext cx="4801314" cy="400110"/>
          </a:xfrm>
          <a:prstGeom prst="rect">
            <a:avLst/>
          </a:prstGeom>
        </p:spPr>
        <p:txBody>
          <a:bodyPr wrap="none">
            <a:spAutoFit/>
          </a:bodyPr>
          <a:lstStyle/>
          <a:p>
            <a:r>
              <a:rPr lang="en-US" sz="2000" dirty="0" smtClean="0">
                <a:solidFill>
                  <a:srgbClr val="000000"/>
                </a:solidFill>
                <a:latin typeface="Times New Roman" panose="02020603050405020304" pitchFamily="18" charset="0"/>
                <a:ea typeface="Calibri" panose="020F0502020204030204" pitchFamily="34" charset="0"/>
              </a:rPr>
              <a:t>3- Verification </a:t>
            </a:r>
            <a:r>
              <a:rPr lang="en-US" sz="2000" dirty="0">
                <a:solidFill>
                  <a:srgbClr val="000000"/>
                </a:solidFill>
                <a:latin typeface="Times New Roman" panose="02020603050405020304" pitchFamily="18" charset="0"/>
                <a:ea typeface="Calibri" panose="020F0502020204030204" pitchFamily="34" charset="0"/>
              </a:rPr>
              <a:t>of Structural Analysis 	</a:t>
            </a:r>
            <a:endParaRPr lang="en-US" sz="2000" dirty="0"/>
          </a:p>
        </p:txBody>
      </p:sp>
      <p:sp>
        <p:nvSpPr>
          <p:cNvPr id="3" name="Rectangle 2"/>
          <p:cNvSpPr/>
          <p:nvPr/>
        </p:nvSpPr>
        <p:spPr>
          <a:xfrm>
            <a:off x="1531625" y="1676792"/>
            <a:ext cx="2521844"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A- </a:t>
            </a:r>
            <a:r>
              <a:rPr lang="en-US" dirty="0" smtClean="0">
                <a:solidFill>
                  <a:schemeClr val="bg2">
                    <a:lumMod val="75000"/>
                  </a:schemeClr>
                </a:solidFill>
                <a:latin typeface="Times New Roman" panose="02020603050405020304" pitchFamily="18" charset="0"/>
                <a:ea typeface="Calibri" panose="020F0502020204030204" pitchFamily="34" charset="0"/>
              </a:rPr>
              <a:t>Compatibility</a:t>
            </a:r>
            <a:r>
              <a:rPr lang="en-US" sz="2000" dirty="0" smtClean="0">
                <a:solidFill>
                  <a:schemeClr val="bg2">
                    <a:lumMod val="75000"/>
                  </a:schemeClr>
                </a:solidFill>
                <a:latin typeface="Times New Roman" panose="02020603050405020304" pitchFamily="18" charset="0"/>
                <a:ea typeface="Calibri" panose="020F0502020204030204" pitchFamily="34" charset="0"/>
              </a:rPr>
              <a:t> </a:t>
            </a:r>
            <a:r>
              <a:rPr lang="en-US" sz="2000" dirty="0">
                <a:solidFill>
                  <a:schemeClr val="bg2">
                    <a:lumMod val="75000"/>
                  </a:schemeClr>
                </a:solidFill>
                <a:latin typeface="Times New Roman" panose="02020603050405020304" pitchFamily="18" charset="0"/>
                <a:ea typeface="Calibri" panose="020F0502020204030204" pitchFamily="34" charset="0"/>
              </a:rPr>
              <a:t>Check</a:t>
            </a:r>
            <a:endParaRPr lang="en-US" sz="2000" dirty="0">
              <a:solidFill>
                <a:schemeClr val="bg2">
                  <a:lumMod val="75000"/>
                </a:schemeClr>
              </a:solidFill>
            </a:endParaRPr>
          </a:p>
        </p:txBody>
      </p:sp>
      <p:sp>
        <p:nvSpPr>
          <p:cNvPr id="4" name="Rectangle 3"/>
          <p:cNvSpPr/>
          <p:nvPr/>
        </p:nvSpPr>
        <p:spPr>
          <a:xfrm>
            <a:off x="1287751" y="2248050"/>
            <a:ext cx="6096000" cy="877613"/>
          </a:xfrm>
          <a:prstGeom prst="rect">
            <a:avLst/>
          </a:prstGeom>
        </p:spPr>
        <p:txBody>
          <a:bodyPr>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The truss moves as one unit, and thus, the check is passed.as shown in </a:t>
            </a:r>
            <a:r>
              <a:rPr lang="en-US" dirty="0" smtClean="0">
                <a:solidFill>
                  <a:srgbClr val="000000"/>
                </a:solidFill>
                <a:latin typeface="Times New Roman" panose="02020603050405020304" pitchFamily="18" charset="0"/>
                <a:ea typeface="Calibri" panose="020F0502020204030204" pitchFamily="34" charset="0"/>
              </a:rPr>
              <a:t>figures.</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531625" y="3439236"/>
            <a:ext cx="4943820" cy="2970252"/>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7028597" y="3439236"/>
            <a:ext cx="4873987" cy="2970252"/>
          </a:xfrm>
          <a:prstGeom prst="rect">
            <a:avLst/>
          </a:prstGeom>
          <a:noFill/>
          <a:ln>
            <a:noFill/>
          </a:ln>
        </p:spPr>
      </p:pic>
    </p:spTree>
    <p:extLst>
      <p:ext uri="{BB962C8B-B14F-4D97-AF65-F5344CB8AC3E}">
        <p14:creationId xmlns:p14="http://schemas.microsoft.com/office/powerpoint/2010/main" val="3620758265"/>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0864" y="958334"/>
            <a:ext cx="2236510" cy="369332"/>
          </a:xfrm>
          <a:prstGeom prst="rect">
            <a:avLst/>
          </a:prstGeom>
        </p:spPr>
        <p:txBody>
          <a:bodyPr wrap="none">
            <a:spAutoFit/>
          </a:bodyPr>
          <a:lstStyle/>
          <a:p>
            <a:r>
              <a:rPr lang="en-US" dirty="0" smtClean="0">
                <a:solidFill>
                  <a:schemeClr val="bg2">
                    <a:lumMod val="75000"/>
                  </a:schemeClr>
                </a:solidFill>
                <a:latin typeface="Times New Roman" panose="02020603050405020304" pitchFamily="18" charset="0"/>
                <a:ea typeface="Calibri" panose="020F0502020204030204" pitchFamily="34" charset="0"/>
              </a:rPr>
              <a:t>B- Equilibrium </a:t>
            </a:r>
            <a:r>
              <a:rPr lang="en-US" dirty="0">
                <a:solidFill>
                  <a:schemeClr val="bg2">
                    <a:lumMod val="75000"/>
                  </a:schemeClr>
                </a:solidFill>
                <a:latin typeface="Times New Roman" panose="02020603050405020304" pitchFamily="18" charset="0"/>
                <a:ea typeface="Calibri" panose="020F0502020204030204" pitchFamily="34" charset="0"/>
              </a:rPr>
              <a:t>Check</a:t>
            </a:r>
            <a:endParaRPr lang="en-US" dirty="0">
              <a:solidFill>
                <a:schemeClr val="bg2">
                  <a:lumMod val="75000"/>
                </a:schemeClr>
              </a:solidFill>
            </a:endParaRPr>
          </a:p>
        </p:txBody>
      </p:sp>
      <mc:AlternateContent xmlns:mc="http://schemas.openxmlformats.org/markup-compatibility/2006" xmlns:a14="http://schemas.microsoft.com/office/drawing/2010/main">
        <mc:Choice Requires="a14">
          <p:sp>
            <p:nvSpPr>
              <p:cNvPr id="3" name="Rectangle 2"/>
              <p:cNvSpPr/>
              <p:nvPr/>
            </p:nvSpPr>
            <p:spPr>
              <a:xfrm>
                <a:off x="1633144" y="1640467"/>
                <a:ext cx="9007151" cy="1338828"/>
              </a:xfrm>
              <a:prstGeom prst="rect">
                <a:avLst/>
              </a:prstGeom>
            </p:spPr>
            <p:txBody>
              <a:bodyPr wrap="square">
                <a:spAutoFit/>
              </a:bodyPr>
              <a:lstStyle/>
              <a:p>
                <a:pPr lvl="0" algn="justLow" eaLnBrk="0" fontAlgn="base" hangingPunct="0">
                  <a:lnSpc>
                    <a:spcPct val="150000"/>
                  </a:lnSpc>
                  <a:spcBef>
                    <a:spcPct val="0"/>
                  </a:spcBef>
                  <a:spcAft>
                    <a:spcPct val="0"/>
                  </a:spcAft>
                </a:pPr>
                <a:r>
                  <a:rPr lang="en-US" alt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First, we must calculate the cover area, and for that, we need the length of the top chord, which is found through simple trigonometry to be (18.5 m), and thus the total area of the roof is (333.0 m</a:t>
                </a:r>
                <a:r>
                  <a:rPr lang="en-US" altLang="en-US"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alt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Also, through simple geometry, we find that the angle of the roof is </a:t>
                </a:r>
                <a14:m>
                  <m:oMath xmlns:m="http://schemas.openxmlformats.org/officeDocument/2006/math">
                    <m:r>
                      <a:rPr lang="en-US" altLang="en-US"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𝜃</m:t>
                    </m:r>
                    <m:r>
                      <a:rPr lang="en-US" altLang="en-US"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sSup>
                      <m:sSupPr>
                        <m:ctrlPr>
                          <a:rPr lang="en-US" altLang="en-US"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en-US"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3</m:t>
                        </m:r>
                      </m:e>
                      <m:sup>
                        <m:r>
                          <a:rPr lang="en-US" altLang="en-US"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0</m:t>
                        </m:r>
                      </m:sup>
                    </m:sSup>
                  </m:oMath>
                </a14:m>
                <a:r>
                  <a:rPr lang="en-US" altLang="en-US" dirty="0">
                    <a:latin typeface="Arial" panose="020B0604020202020204" pitchFamily="34" charset="0"/>
                  </a:rPr>
                  <a:t>.</a:t>
                </a:r>
              </a:p>
            </p:txBody>
          </p:sp>
        </mc:Choice>
        <mc:Fallback xmlns="">
          <p:sp>
            <p:nvSpPr>
              <p:cNvPr id="3" name="Rectangle 2"/>
              <p:cNvSpPr>
                <a:spLocks noRot="1" noChangeAspect="1" noMove="1" noResize="1" noEditPoints="1" noAdjustHandles="1" noChangeArrowheads="1" noChangeShapeType="1" noTextEdit="1"/>
              </p:cNvSpPr>
              <p:nvPr/>
            </p:nvSpPr>
            <p:spPr>
              <a:xfrm>
                <a:off x="1633144" y="1640467"/>
                <a:ext cx="9007151" cy="1338828"/>
              </a:xfrm>
              <a:prstGeom prst="rect">
                <a:avLst/>
              </a:prstGeom>
              <a:blipFill rotWithShape="0">
                <a:blip r:embed="rId2"/>
                <a:stretch>
                  <a:fillRect l="-609" r="-1219" b="-2727"/>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2026468" y="3582382"/>
            <a:ext cx="8220502" cy="2003235"/>
          </a:xfrm>
          <a:prstGeom prst="rect">
            <a:avLst/>
          </a:prstGeom>
          <a:noFill/>
          <a:ln>
            <a:noFill/>
          </a:ln>
        </p:spPr>
      </p:pic>
    </p:spTree>
    <p:extLst>
      <p:ext uri="{BB962C8B-B14F-4D97-AF65-F5344CB8AC3E}">
        <p14:creationId xmlns:p14="http://schemas.microsoft.com/office/powerpoint/2010/main" val="2626789258"/>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8498" y="1296955"/>
            <a:ext cx="8565502" cy="4777273"/>
          </a:xfrm>
          <a:prstGeom prst="rect">
            <a:avLst/>
          </a:prstGeom>
        </p:spPr>
        <p:txBody>
          <a:bodyPr wrap="square">
            <a:spAutoFit/>
          </a:bodyPr>
          <a:lstStyle/>
          <a:p>
            <a:endParaRPr lang="en-US" dirty="0"/>
          </a:p>
        </p:txBody>
      </p:sp>
      <p:pic>
        <p:nvPicPr>
          <p:cNvPr id="1097" name="Picture 1096"/>
          <p:cNvPicPr>
            <a:picLocks noChangeAspect="1"/>
          </p:cNvPicPr>
          <p:nvPr/>
        </p:nvPicPr>
        <p:blipFill>
          <a:blip r:embed="rId2"/>
          <a:stretch>
            <a:fillRect/>
          </a:stretch>
        </p:blipFill>
        <p:spPr>
          <a:xfrm>
            <a:off x="2815953" y="1175658"/>
            <a:ext cx="6640338" cy="4683618"/>
          </a:xfrm>
          <a:prstGeom prst="rect">
            <a:avLst/>
          </a:prstGeom>
        </p:spPr>
      </p:pic>
    </p:spTree>
    <p:extLst>
      <p:ext uri="{BB962C8B-B14F-4D97-AF65-F5344CB8AC3E}">
        <p14:creationId xmlns:p14="http://schemas.microsoft.com/office/powerpoint/2010/main" val="3062320580"/>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24693" y="892490"/>
            <a:ext cx="3258328" cy="369332"/>
          </a:xfrm>
          <a:prstGeom prst="rect">
            <a:avLst/>
          </a:prstGeom>
        </p:spPr>
        <p:txBody>
          <a:bodyPr wrap="none">
            <a:spAutoFit/>
          </a:bodyPr>
          <a:lstStyle/>
          <a:p>
            <a:r>
              <a:rPr lang="en-US" dirty="0" smtClean="0">
                <a:solidFill>
                  <a:schemeClr val="bg2">
                    <a:lumMod val="75000"/>
                  </a:schemeClr>
                </a:solidFill>
                <a:latin typeface="Times New Roman" panose="02020603050405020304" pitchFamily="18" charset="0"/>
                <a:ea typeface="Calibri" panose="020F0502020204030204" pitchFamily="34" charset="0"/>
              </a:rPr>
              <a:t>C- Verification </a:t>
            </a:r>
            <a:r>
              <a:rPr lang="en-US" dirty="0">
                <a:solidFill>
                  <a:schemeClr val="bg2">
                    <a:lumMod val="75000"/>
                  </a:schemeClr>
                </a:solidFill>
                <a:latin typeface="Times New Roman" panose="02020603050405020304" pitchFamily="18" charset="0"/>
                <a:ea typeface="Calibri" panose="020F0502020204030204" pitchFamily="34" charset="0"/>
              </a:rPr>
              <a:t>of Internal Forces</a:t>
            </a:r>
            <a:endParaRPr lang="en-US" dirty="0">
              <a:solidFill>
                <a:schemeClr val="bg2">
                  <a:lumMod val="75000"/>
                </a:schemeClr>
              </a:solidFill>
            </a:endParaRPr>
          </a:p>
        </p:txBody>
      </p:sp>
      <p:sp>
        <p:nvSpPr>
          <p:cNvPr id="4" name="Rectangle 3"/>
          <p:cNvSpPr/>
          <p:nvPr/>
        </p:nvSpPr>
        <p:spPr>
          <a:xfrm>
            <a:off x="928180" y="1645254"/>
            <a:ext cx="6096000" cy="1754326"/>
          </a:xfrm>
          <a:prstGeom prst="rect">
            <a:avLst/>
          </a:prstGeom>
        </p:spPr>
        <p:txBody>
          <a:bodyPr>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rPr>
              <a:t>For the purposes of this check, we will use the Live load only, the check will be done on the purlin member of the truss that lies on the gridline (X = 1.6 m), but before we start, we must calculate the distributed load transferred to each joint;</a:t>
            </a:r>
            <a:endParaRPr lang="en-US" dirty="0">
              <a:solidFill>
                <a:srgbClr val="000000"/>
              </a:solidFill>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1184687" y="3659943"/>
                <a:ext cx="4971746" cy="391261"/>
              </a:xfrm>
              <a:prstGeom prst="rect">
                <a:avLst/>
              </a:prstGeom>
            </p:spPr>
            <p:txBody>
              <a:bodyPr wrap="none">
                <a:spAutoFit/>
              </a:bodyPr>
              <a:lstStyle/>
              <a:p>
                <a:pPr algn="just">
                  <a:spcAft>
                    <a:spcPts val="600"/>
                  </a:spcAft>
                </a:pP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rPr>
                      <m:t>𝑤</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𝐿𝐿</m:t>
                    </m:r>
                    <m:r>
                      <a:rPr lang="en-US" i="1">
                        <a:solidFill>
                          <a:srgbClr val="000000"/>
                        </a:solidFill>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𝐴𝑟𝑒𝑎</m:t>
                        </m:r>
                      </m:e>
                      <m:sub>
                        <m:r>
                          <a:rPr lang="en-US" i="1">
                            <a:solidFill>
                              <a:srgbClr val="000000"/>
                            </a:solidFill>
                            <a:effectLst/>
                            <a:latin typeface="Cambria Math" panose="02040503050406030204" pitchFamily="18" charset="0"/>
                            <a:ea typeface="Calibri" panose="020F0502020204030204" pitchFamily="34" charset="0"/>
                          </a:rPr>
                          <m:t>𝑇𝑟𝑖𝑏𝑢𝑡𝑎𝑟𝑦</m:t>
                        </m:r>
                      </m:sub>
                    </m:sSub>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0</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6</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6</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𝑘𝑁</m:t>
                    </m:r>
                  </m:oMath>
                </a14:m>
                <a:r>
                  <a:rPr lang="en-US" dirty="0">
                    <a:solidFill>
                      <a:srgbClr val="000000"/>
                    </a:solidFill>
                    <a:effectLst/>
                    <a:latin typeface="Times New Roman" panose="02020603050405020304" pitchFamily="18" charset="0"/>
                    <a:ea typeface="Times New Roman" panose="02020603050405020304" pitchFamily="18" charset="0"/>
                  </a:rPr>
                  <a:t>/m</a:t>
                </a: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184687" y="3659943"/>
                <a:ext cx="4971746" cy="391261"/>
              </a:xfrm>
              <a:prstGeom prst="rect">
                <a:avLst/>
              </a:prstGeom>
              <a:blipFill rotWithShape="0">
                <a:blip r:embed="rId2"/>
                <a:stretch>
                  <a:fillRect t="-7692" r="-123" b="-16923"/>
                </a:stretch>
              </a:blipFill>
            </p:spPr>
            <p:txBody>
              <a:bodyPr/>
              <a:lstStyle/>
              <a:p>
                <a:r>
                  <a:rPr lang="en-US">
                    <a:noFill/>
                  </a:rPr>
                  <a:t> </a:t>
                </a:r>
              </a:p>
            </p:txBody>
          </p:sp>
        </mc:Fallback>
      </mc:AlternateContent>
      <p:sp>
        <p:nvSpPr>
          <p:cNvPr id="6" name="Rectangle 5"/>
          <p:cNvSpPr/>
          <p:nvPr/>
        </p:nvSpPr>
        <p:spPr>
          <a:xfrm>
            <a:off x="928180" y="4311567"/>
            <a:ext cx="6096000" cy="923330"/>
          </a:xfrm>
          <a:prstGeom prst="rect">
            <a:avLst/>
          </a:prstGeom>
        </p:spPr>
        <p:txBody>
          <a:bodyPr>
            <a:spAutoFit/>
          </a:bodyPr>
          <a:lstStyle/>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This is true for all the member, except for the exterior ones which will only take 0.8 </a:t>
            </a:r>
            <a:r>
              <a:rPr lang="en-US" dirty="0" err="1">
                <a:solidFill>
                  <a:srgbClr val="000000"/>
                </a:solidFill>
                <a:latin typeface="Times New Roman" panose="02020603050405020304" pitchFamily="18" charset="0"/>
                <a:ea typeface="Times New Roman" panose="02020603050405020304" pitchFamily="18" charset="0"/>
              </a:rPr>
              <a:t>kN</a:t>
            </a:r>
            <a:r>
              <a:rPr lang="en-US" dirty="0">
                <a:solidFill>
                  <a:srgbClr val="000000"/>
                </a:solidFill>
                <a:latin typeface="Times New Roman" panose="02020603050405020304" pitchFamily="18" charset="0"/>
                <a:ea typeface="Times New Roman" panose="02020603050405020304" pitchFamily="18" charset="0"/>
              </a:rPr>
              <a:t>/m each.</a:t>
            </a:r>
            <a:endParaRPr lang="en-US" dirty="0">
              <a:solidFill>
                <a:srgbClr val="000000"/>
              </a:solidFill>
              <a:effectLst/>
              <a:latin typeface="Times New Roman" panose="02020603050405020304" pitchFamily="18" charset="0"/>
              <a:ea typeface="Calibri" panose="020F0502020204030204" pitchFamily="34" charset="0"/>
            </a:endParaRP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7413172" y="1189654"/>
            <a:ext cx="4419600" cy="4572000"/>
          </a:xfrm>
          <a:prstGeom prst="rect">
            <a:avLst/>
          </a:prstGeom>
          <a:noFill/>
          <a:ln>
            <a:noFill/>
          </a:ln>
        </p:spPr>
      </p:pic>
    </p:spTree>
    <p:extLst>
      <p:ext uri="{BB962C8B-B14F-4D97-AF65-F5344CB8AC3E}">
        <p14:creationId xmlns:p14="http://schemas.microsoft.com/office/powerpoint/2010/main" val="2396218296"/>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6206024" y="950945"/>
            <a:ext cx="5676900" cy="3276600"/>
          </a:xfrm>
          <a:prstGeom prst="rect">
            <a:avLst/>
          </a:prstGeom>
          <a:noFill/>
          <a:ln>
            <a:noFill/>
          </a:ln>
        </p:spPr>
      </p:pic>
      <mc:AlternateContent xmlns:mc="http://schemas.openxmlformats.org/markup-compatibility/2006" xmlns:a14="http://schemas.microsoft.com/office/drawing/2010/main">
        <mc:Choice Requires="a14">
          <p:sp>
            <p:nvSpPr>
              <p:cNvPr id="5" name="Rectangle 4"/>
              <p:cNvSpPr/>
              <p:nvPr/>
            </p:nvSpPr>
            <p:spPr>
              <a:xfrm>
                <a:off x="689087" y="1565386"/>
                <a:ext cx="4767587"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M</m:t>
                      </m:r>
                      <m:r>
                        <m:rPr>
                          <m:sty m:val="p"/>
                        </m:rPr>
                        <a:rPr lang="en-US" i="0">
                          <a:latin typeface="Cambria Math" panose="02040503050406030204" pitchFamily="18" charset="0"/>
                        </a:rPr>
                        <m:t>oment</m:t>
                      </m:r>
                      <m:r>
                        <a:rPr lang="en-US" i="0">
                          <a:latin typeface="Cambria Math" panose="02040503050406030204" pitchFamily="18" charset="0"/>
                        </a:rPr>
                        <m:t> </m:t>
                      </m:r>
                      <m:r>
                        <m:rPr>
                          <m:sty m:val="p"/>
                        </m:rPr>
                        <a:rPr lang="en-US" i="0">
                          <a:latin typeface="Cambria Math" panose="02040503050406030204" pitchFamily="18" charset="0"/>
                        </a:rPr>
                        <m:t>handling</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4</m:t>
                              </m:r>
                            </m:e>
                            <m:sup>
                              <m:r>
                                <a:rPr lang="en-US" i="0">
                                  <a:latin typeface="Cambria Math" panose="02040503050406030204" pitchFamily="18" charset="0"/>
                                </a:rPr>
                                <m:t>2</m:t>
                              </m:r>
                            </m:sup>
                          </m:sSup>
                        </m:num>
                        <m:den>
                          <m:r>
                            <a:rPr lang="en-US" i="0">
                              <a:latin typeface="Cambria Math" panose="02040503050406030204" pitchFamily="18" charset="0"/>
                            </a:rPr>
                            <m:t>8</m:t>
                          </m:r>
                        </m:den>
                      </m:f>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192</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689087" y="1565386"/>
                <a:ext cx="4767587" cy="648126"/>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689087" y="2589245"/>
                <a:ext cx="378340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T</m:t>
                      </m:r>
                      <m:r>
                        <m:rPr>
                          <m:sty m:val="p"/>
                        </m:rPr>
                        <a:rPr lang="en-US" i="0">
                          <a:latin typeface="Cambria Math" panose="02040503050406030204" pitchFamily="18" charset="0"/>
                        </a:rPr>
                        <m:t>he</m:t>
                      </m:r>
                      <m:r>
                        <a:rPr lang="en-US" i="0">
                          <a:latin typeface="Cambria Math" panose="02040503050406030204" pitchFamily="18" charset="0"/>
                        </a:rPr>
                        <m:t> </m:t>
                      </m:r>
                      <m:r>
                        <m:rPr>
                          <m:sty m:val="p"/>
                        </m:rPr>
                        <a:rPr lang="en-US" i="0">
                          <a:latin typeface="Cambria Math" panose="02040503050406030204" pitchFamily="18" charset="0"/>
                        </a:rPr>
                        <m:t>positive</m:t>
                      </m:r>
                      <m:r>
                        <a:rPr lang="en-US" i="0">
                          <a:latin typeface="Cambria Math" panose="02040503050406030204" pitchFamily="18" charset="0"/>
                        </a:rPr>
                        <m:t> </m:t>
                      </m:r>
                      <m:r>
                        <m:rPr>
                          <m:sty m:val="p"/>
                        </m:rPr>
                        <a:rPr lang="en-US" i="0">
                          <a:latin typeface="Cambria Math" panose="02040503050406030204" pitchFamily="18" charset="0"/>
                        </a:rPr>
                        <m:t>moment</m:t>
                      </m:r>
                      <m:r>
                        <a:rPr lang="en-US" i="0">
                          <a:latin typeface="Cambria Math" panose="02040503050406030204" pitchFamily="18" charset="0"/>
                        </a:rPr>
                        <m:t> = </m:t>
                      </m:r>
                      <m:r>
                        <a:rPr lang="en-US" i="0">
                          <a:latin typeface="Cambria Math" panose="02040503050406030204" pitchFamily="18" charset="0"/>
                        </a:rPr>
                        <m:t>4</m:t>
                      </m:r>
                      <m:r>
                        <a:rPr lang="en-US" i="0">
                          <a:latin typeface="Cambria Math" panose="02040503050406030204" pitchFamily="18" charset="0"/>
                        </a:rPr>
                        <m:t>.</m:t>
                      </m:r>
                      <m:r>
                        <a:rPr lang="en-US" i="0">
                          <a:latin typeface="Cambria Math" panose="02040503050406030204" pitchFamily="18" charset="0"/>
                        </a:rPr>
                        <m:t>98</m:t>
                      </m:r>
                      <m:r>
                        <a:rPr lang="en-US" i="0">
                          <a:latin typeface="Cambria Math" panose="02040503050406030204" pitchFamily="18" charset="0"/>
                        </a:rPr>
                        <m:t> </m:t>
                      </m:r>
                      <m:r>
                        <m:rPr>
                          <m:sty m:val="p"/>
                        </m:rPr>
                        <a:rPr lang="en-US" i="0">
                          <a:latin typeface="Cambria Math" panose="02040503050406030204" pitchFamily="18" charset="0"/>
                        </a:rPr>
                        <m:t>kN</m:t>
                      </m:r>
                      <m:r>
                        <a:rPr lang="en-US" i="0">
                          <a:latin typeface="Cambria Math" panose="02040503050406030204" pitchFamily="18" charset="0"/>
                        </a:rPr>
                        <m:t>.</m:t>
                      </m:r>
                      <m:r>
                        <m:rPr>
                          <m:sty m:val="p"/>
                        </m:rPr>
                        <a:rPr lang="en-US" i="0">
                          <a:latin typeface="Cambria Math" panose="02040503050406030204" pitchFamily="18" charset="0"/>
                        </a:rPr>
                        <m:t>m</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689087" y="2589245"/>
                <a:ext cx="3783407" cy="369332"/>
              </a:xfrm>
              <a:prstGeom prst="rect">
                <a:avLst/>
              </a:prstGeom>
              <a:blipFill rotWithShape="0">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689087" y="3334310"/>
                <a:ext cx="5049780" cy="610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T</m:t>
                      </m:r>
                      <m:r>
                        <m:rPr>
                          <m:sty m:val="p"/>
                        </m:rPr>
                        <a:rPr lang="en-US" i="0">
                          <a:latin typeface="Cambria Math" panose="02040503050406030204" pitchFamily="18" charset="0"/>
                        </a:rPr>
                        <m:t>he</m:t>
                      </m:r>
                      <m:r>
                        <a:rPr lang="en-US" i="0">
                          <a:latin typeface="Cambria Math" panose="02040503050406030204" pitchFamily="18" charset="0"/>
                        </a:rPr>
                        <m:t> </m:t>
                      </m:r>
                      <m:r>
                        <m:rPr>
                          <m:sty m:val="p"/>
                        </m:rPr>
                        <a:rPr lang="en-US" i="0">
                          <a:latin typeface="Cambria Math" panose="02040503050406030204" pitchFamily="18" charset="0"/>
                        </a:rPr>
                        <m:t>negative</m:t>
                      </m:r>
                      <m:r>
                        <a:rPr lang="en-US" i="0">
                          <a:latin typeface="Cambria Math" panose="02040503050406030204" pitchFamily="18" charset="0"/>
                        </a:rPr>
                        <m:t> </m:t>
                      </m:r>
                      <m:r>
                        <m:rPr>
                          <m:sty m:val="p"/>
                        </m:rPr>
                        <a:rPr lang="en-US" i="0">
                          <a:latin typeface="Cambria Math" panose="02040503050406030204" pitchFamily="18" charset="0"/>
                        </a:rPr>
                        <m:t>moment</m:t>
                      </m:r>
                      <m:r>
                        <a:rPr lang="en-US" i="0">
                          <a:latin typeface="Cambria Math" panose="02040503050406030204" pitchFamily="18" charset="0"/>
                        </a:rPr>
                        <m:t> = </m:t>
                      </m:r>
                      <m:f>
                        <m:fPr>
                          <m:ctrlPr>
                            <a:rPr lang="en-US" i="1">
                              <a:latin typeface="Cambria Math" panose="02040503050406030204" pitchFamily="18" charset="0"/>
                            </a:rPr>
                          </m:ctrlPr>
                        </m:fPr>
                        <m:num>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4</m:t>
                          </m:r>
                          <m:r>
                            <a:rPr lang="en-US" i="0">
                              <a:latin typeface="Cambria Math" panose="02040503050406030204" pitchFamily="18" charset="0"/>
                            </a:rPr>
                            <m:t>.</m:t>
                          </m:r>
                          <m:r>
                            <a:rPr lang="en-US" i="0">
                              <a:latin typeface="Cambria Math" panose="02040503050406030204" pitchFamily="18" charset="0"/>
                            </a:rPr>
                            <m:t>9</m:t>
                          </m:r>
                        </m:num>
                        <m:den>
                          <m:r>
                            <a:rPr lang="en-US" i="0">
                              <a:latin typeface="Cambria Math" panose="02040503050406030204" pitchFamily="18" charset="0"/>
                            </a:rPr>
                            <m:t>2</m:t>
                          </m:r>
                        </m:den>
                      </m:f>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25</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689087" y="3334310"/>
                <a:ext cx="5049780" cy="610936"/>
              </a:xfrm>
              <a:prstGeom prst="rect">
                <a:avLst/>
              </a:prstGeom>
              <a:blipFill rotWithShape="0">
                <a:blip r:embed="rId5"/>
                <a:stretch>
                  <a:fillRect/>
                </a:stretch>
              </a:blipFill>
            </p:spPr>
            <p:txBody>
              <a:bodyPr/>
              <a:lstStyle/>
              <a:p>
                <a:r>
                  <a:rPr lang="en-US">
                    <a:noFill/>
                  </a:rPr>
                  <a:t> </a:t>
                </a:r>
              </a:p>
            </p:txBody>
          </p:sp>
        </mc:Fallback>
      </mc:AlternateContent>
      <p:sp>
        <p:nvSpPr>
          <p:cNvPr id="8" name="Rectangle 7"/>
          <p:cNvSpPr/>
          <p:nvPr/>
        </p:nvSpPr>
        <p:spPr>
          <a:xfrm>
            <a:off x="689087" y="4227545"/>
            <a:ext cx="5222905" cy="36933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Times New Roman" panose="02020603050405020304" pitchFamily="18" charset="0"/>
              </a:rPr>
              <a:t>The total moment from sap = 4.98 + 3.25 = 8.23 </a:t>
            </a:r>
            <a:r>
              <a:rPr lang="en-US" dirty="0" err="1">
                <a:solidFill>
                  <a:srgbClr val="000000"/>
                </a:solidFill>
                <a:latin typeface="Times New Roman" panose="02020603050405020304" pitchFamily="18" charset="0"/>
                <a:ea typeface="Times New Roman" panose="02020603050405020304" pitchFamily="18" charset="0"/>
              </a:rPr>
              <a:t>kN.m</a:t>
            </a:r>
            <a:endParaRPr lang="en-US" dirty="0">
              <a:solidFill>
                <a:srgbClr val="000000"/>
              </a:solidFill>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10" name="Rectangle 9"/>
              <p:cNvSpPr/>
              <p:nvPr/>
            </p:nvSpPr>
            <p:spPr>
              <a:xfrm>
                <a:off x="734006" y="4879176"/>
                <a:ext cx="8184350" cy="485902"/>
              </a:xfrm>
              <a:prstGeom prst="rect">
                <a:avLst/>
              </a:prstGeom>
            </p:spPr>
            <p:txBody>
              <a:bodyPr wrap="square">
                <a:spAutoFit/>
              </a:bodyPr>
              <a:lstStyle/>
              <a:p>
                <a14:m>
                  <m:oMath xmlns:m="http://schemas.openxmlformats.org/officeDocument/2006/math">
                    <m:r>
                      <a:rPr lang="en-US">
                        <a:latin typeface="Cambria Math" panose="02040503050406030204" pitchFamily="18" charset="0"/>
                      </a:rPr>
                      <m:t>%</m:t>
                    </m:r>
                    <m:r>
                      <a:rPr lang="en-US" i="0">
                        <a:latin typeface="Cambria Math" panose="02040503050406030204" pitchFamily="18" charset="0"/>
                      </a:rPr>
                      <m:t> </m:t>
                    </m:r>
                    <m:r>
                      <a:rPr lang="en-US" i="1">
                        <a:latin typeface="Cambria Math" panose="02040503050406030204" pitchFamily="18" charset="0"/>
                      </a:rPr>
                      <m:t>𝑑𝑖𝑓𝑓𝑒𝑟𝑒𝑛𝑐𝑒</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192</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23</m:t>
                        </m:r>
                      </m:num>
                      <m:den>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23</m:t>
                        </m:r>
                      </m:den>
                    </m:f>
                    <m:r>
                      <a:rPr lang="en-US" i="0">
                        <a:latin typeface="Cambria Math" panose="02040503050406030204" pitchFamily="18" charset="0"/>
                      </a:rPr>
                      <m:t>×</m:t>
                    </m:r>
                    <m:r>
                      <a:rPr lang="en-US" i="0">
                        <a:latin typeface="Cambria Math" panose="02040503050406030204" pitchFamily="18" charset="0"/>
                      </a:rPr>
                      <m:t>100</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46</m:t>
                    </m:r>
                    <m:r>
                      <a:rPr lang="en-US" i="0">
                        <a:latin typeface="Cambria Math" panose="02040503050406030204" pitchFamily="18" charset="0"/>
                      </a:rPr>
                      <m:t>% (</m:t>
                    </m:r>
                    <m:r>
                      <a:rPr lang="en-US" i="1">
                        <a:latin typeface="Cambria Math" panose="02040503050406030204" pitchFamily="18" charset="0"/>
                      </a:rPr>
                      <m:t>𝑎𝑐𝑐𝑒𝑝𝑡𝑎𝑏𝑙𝑒</m:t>
                    </m:r>
                  </m:oMath>
                </a14:m>
                <a:r>
                  <a:rPr lang="en-US" dirty="0" smtClean="0"/>
                  <a:t>)</a:t>
                </a:r>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734006" y="4879176"/>
                <a:ext cx="8184350" cy="485902"/>
              </a:xfrm>
              <a:prstGeom prst="rect">
                <a:avLst/>
              </a:prstGeom>
              <a:blipFill rotWithShape="0">
                <a:blip r:embed="rId6"/>
                <a:stretch>
                  <a:fillRect b="-7500"/>
                </a:stretch>
              </a:blipFill>
            </p:spPr>
            <p:txBody>
              <a:bodyPr/>
              <a:lstStyle/>
              <a:p>
                <a:r>
                  <a:rPr lang="en-US">
                    <a:noFill/>
                  </a:rPr>
                  <a:t> </a:t>
                </a:r>
              </a:p>
            </p:txBody>
          </p:sp>
        </mc:Fallback>
      </mc:AlternateContent>
    </p:spTree>
    <p:extLst>
      <p:ext uri="{BB962C8B-B14F-4D97-AF65-F5344CB8AC3E}">
        <p14:creationId xmlns:p14="http://schemas.microsoft.com/office/powerpoint/2010/main" val="3089724310"/>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1816942" y="534276"/>
            <a:ext cx="6953250" cy="3295650"/>
          </a:xfrm>
          <a:prstGeom prst="rect">
            <a:avLst/>
          </a:prstGeom>
          <a:noFill/>
          <a:ln>
            <a:noFill/>
          </a:ln>
        </p:spPr>
      </p:pic>
      <p:sp>
        <p:nvSpPr>
          <p:cNvPr id="10" name="Arc 47"/>
          <p:cNvSpPr>
            <a:spLocks/>
          </p:cNvSpPr>
          <p:nvPr/>
        </p:nvSpPr>
        <p:spPr bwMode="auto">
          <a:xfrm>
            <a:off x="5713931" y="2304466"/>
            <a:ext cx="409575" cy="476250"/>
          </a:xfrm>
          <a:custGeom>
            <a:avLst/>
            <a:gdLst>
              <a:gd name="T0" fmla="*/ 204787 w 409575"/>
              <a:gd name="T1" fmla="*/ 0 h 476250"/>
              <a:gd name="T2" fmla="*/ 409553 w 409575"/>
              <a:gd name="T3" fmla="*/ 234607 h 476250"/>
              <a:gd name="T4" fmla="*/ 212966 w 409575"/>
              <a:gd name="T5" fmla="*/ 476060 h 476250"/>
              <a:gd name="T6" fmla="*/ 200 w 409575"/>
              <a:gd name="T7" fmla="*/ 248679 h 476250"/>
              <a:gd name="T8" fmla="*/ 188449 w 409575"/>
              <a:gd name="T9" fmla="*/ 759 h 476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9575" h="476250" stroke="0">
                <a:moveTo>
                  <a:pt x="204787" y="0"/>
                </a:moveTo>
                <a:cubicBezTo>
                  <a:pt x="316708" y="0"/>
                  <a:pt x="407899" y="104480"/>
                  <a:pt x="409553" y="234607"/>
                </a:cubicBezTo>
                <a:cubicBezTo>
                  <a:pt x="411194" y="363771"/>
                  <a:pt x="323971" y="470901"/>
                  <a:pt x="212966" y="476060"/>
                </a:cubicBezTo>
                <a:cubicBezTo>
                  <a:pt x="100305" y="481296"/>
                  <a:pt x="5198" y="379655"/>
                  <a:pt x="200" y="248679"/>
                </a:cubicBezTo>
                <a:cubicBezTo>
                  <a:pt x="-4687" y="120584"/>
                  <a:pt x="78530" y="10988"/>
                  <a:pt x="188449" y="759"/>
                </a:cubicBezTo>
                <a:lnTo>
                  <a:pt x="204788" y="238125"/>
                </a:lnTo>
                <a:cubicBezTo>
                  <a:pt x="204788" y="158750"/>
                  <a:pt x="204787" y="79375"/>
                  <a:pt x="204787" y="0"/>
                </a:cubicBezTo>
                <a:close/>
              </a:path>
              <a:path w="409575" h="476250" fill="none">
                <a:moveTo>
                  <a:pt x="204787" y="0"/>
                </a:moveTo>
                <a:cubicBezTo>
                  <a:pt x="316708" y="0"/>
                  <a:pt x="407899" y="104480"/>
                  <a:pt x="409553" y="234607"/>
                </a:cubicBezTo>
                <a:cubicBezTo>
                  <a:pt x="411194" y="363771"/>
                  <a:pt x="323971" y="470901"/>
                  <a:pt x="212966" y="476060"/>
                </a:cubicBezTo>
                <a:cubicBezTo>
                  <a:pt x="100305" y="481296"/>
                  <a:pt x="5198" y="379655"/>
                  <a:pt x="200" y="248679"/>
                </a:cubicBezTo>
                <a:cubicBezTo>
                  <a:pt x="-4687" y="120584"/>
                  <a:pt x="78530" y="10988"/>
                  <a:pt x="188449" y="759"/>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6478944" y="4278474"/>
            <a:ext cx="2705100" cy="1790700"/>
          </a:xfrm>
          <a:prstGeom prst="rect">
            <a:avLst/>
          </a:prstGeom>
          <a:noFill/>
          <a:ln>
            <a:noFill/>
          </a:ln>
        </p:spPr>
      </p:pic>
      <p:sp>
        <p:nvSpPr>
          <p:cNvPr id="12" name="Arc 46"/>
          <p:cNvSpPr>
            <a:spLocks/>
          </p:cNvSpPr>
          <p:nvPr/>
        </p:nvSpPr>
        <p:spPr bwMode="auto">
          <a:xfrm>
            <a:off x="6478944" y="3974842"/>
            <a:ext cx="2705100" cy="2269910"/>
          </a:xfrm>
          <a:custGeom>
            <a:avLst/>
            <a:gdLst>
              <a:gd name="T0" fmla="*/ 3133515 w 3133725"/>
              <a:gd name="T1" fmla="*/ 1088465 h 2141831"/>
              <a:gd name="T2" fmla="*/ 1557871 w 3133725"/>
              <a:gd name="T3" fmla="*/ 2141838 h 2141831"/>
              <a:gd name="T4" fmla="*/ 51 w 3133725"/>
              <a:gd name="T5" fmla="*/ 1062158 h 2141831"/>
              <a:gd name="T6" fmla="*/ 1569859 w 3133725"/>
              <a:gd name="T7" fmla="*/ 1 h 2141831"/>
              <a:gd name="T8" fmla="*/ 3133725 w 3133725"/>
              <a:gd name="T9" fmla="*/ 1070927 h 21418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33725" h="2141831" stroke="0">
                <a:moveTo>
                  <a:pt x="3133515" y="1088453"/>
                </a:moveTo>
                <a:cubicBezTo>
                  <a:pt x="3119450" y="1675380"/>
                  <a:pt x="2416709" y="2145182"/>
                  <a:pt x="1557871" y="2141814"/>
                </a:cubicBezTo>
                <a:cubicBezTo>
                  <a:pt x="691031" y="2138414"/>
                  <a:pt x="-7047" y="1654602"/>
                  <a:pt x="51" y="1062146"/>
                </a:cubicBezTo>
                <a:cubicBezTo>
                  <a:pt x="7106" y="473338"/>
                  <a:pt x="708343" y="-1125"/>
                  <a:pt x="1569859" y="1"/>
                </a:cubicBezTo>
                <a:cubicBezTo>
                  <a:pt x="2434042" y="1131"/>
                  <a:pt x="3133725" y="480264"/>
                  <a:pt x="3133725" y="1070915"/>
                </a:cubicBezTo>
                <a:lnTo>
                  <a:pt x="1566863" y="1070916"/>
                </a:lnTo>
                <a:lnTo>
                  <a:pt x="3133515" y="1088453"/>
                </a:lnTo>
                <a:close/>
              </a:path>
              <a:path w="3133725" h="2141831" fill="none">
                <a:moveTo>
                  <a:pt x="3133515" y="1088453"/>
                </a:moveTo>
                <a:cubicBezTo>
                  <a:pt x="3119450" y="1675380"/>
                  <a:pt x="2416709" y="2145182"/>
                  <a:pt x="1557871" y="2141814"/>
                </a:cubicBezTo>
                <a:cubicBezTo>
                  <a:pt x="691031" y="2138414"/>
                  <a:pt x="-7047" y="1654602"/>
                  <a:pt x="51" y="1062146"/>
                </a:cubicBezTo>
                <a:cubicBezTo>
                  <a:pt x="7106" y="473338"/>
                  <a:pt x="708343" y="-1125"/>
                  <a:pt x="1569859" y="1"/>
                </a:cubicBezTo>
                <a:cubicBezTo>
                  <a:pt x="2434042" y="1131"/>
                  <a:pt x="3133725" y="480264"/>
                  <a:pt x="3133725" y="1070915"/>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cxnSp>
        <p:nvCxnSpPr>
          <p:cNvPr id="13" name="Straight Arrow Connector 12"/>
          <p:cNvCxnSpPr>
            <a:cxnSpLocks noChangeShapeType="1"/>
          </p:cNvCxnSpPr>
          <p:nvPr/>
        </p:nvCxnSpPr>
        <p:spPr bwMode="auto">
          <a:xfrm>
            <a:off x="6035040" y="2743200"/>
            <a:ext cx="1084217" cy="1399592"/>
          </a:xfrm>
          <a:prstGeom prst="straightConnector1">
            <a:avLst/>
          </a:prstGeom>
          <a:noFill/>
          <a:ln w="190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13384421"/>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807028" y="878519"/>
                <a:ext cx="6831646" cy="4566891"/>
              </a:xfrm>
              <a:prstGeom prst="rect">
                <a:avLst/>
              </a:prstGeom>
            </p:spPr>
            <p:txBody>
              <a:bodyPr wrap="square">
                <a:spAutoFit/>
              </a:bodyPr>
              <a:lstStyle/>
              <a:p>
                <a:pPr>
                  <a:lnSpc>
                    <a:spcPct val="150000"/>
                  </a:lnSpc>
                  <a:spcAft>
                    <a:spcPts val="800"/>
                  </a:spcAft>
                </a:pPr>
                <a:r>
                  <a:rPr lang="en-US" dirty="0" smtClean="0">
                    <a:solidFill>
                      <a:srgbClr val="000000"/>
                    </a:solidFill>
                    <a:latin typeface="Times New Roman" panose="02020603050405020304" pitchFamily="18" charset="0"/>
                    <a:ea typeface="Times New Roman" panose="02020603050405020304" pitchFamily="18" charset="0"/>
                  </a:rPr>
                  <a:t>Tension I</a:t>
                </a:r>
                <a:r>
                  <a:rPr lang="en-US" baseline="-25000" dirty="0">
                    <a:solidFill>
                      <a:srgbClr val="000000"/>
                    </a:solidFill>
                    <a:effectLst/>
                    <a:latin typeface="Times New Roman" panose="02020603050405020304" pitchFamily="18" charset="0"/>
                    <a:ea typeface="Times New Roman" panose="02020603050405020304" pitchFamily="18" charset="0"/>
                  </a:rPr>
                  <a:t>sec1 </a:t>
                </a:r>
                <a:r>
                  <a:rPr lang="en-US" dirty="0">
                    <a:solidFill>
                      <a:srgbClr val="000000"/>
                    </a:solidFill>
                    <a:effectLst/>
                    <a:latin typeface="Times New Roman" panose="02020603050405020304" pitchFamily="18" charset="0"/>
                    <a:ea typeface="Times New Roman" panose="02020603050405020304" pitchFamily="18" charset="0"/>
                  </a:rPr>
                  <a:t>= 1711.67 </a:t>
                </a:r>
                <a:r>
                  <a:rPr lang="en-US" dirty="0" err="1">
                    <a:solidFill>
                      <a:srgbClr val="000000"/>
                    </a:solidFill>
                    <a:effectLst/>
                    <a:latin typeface="Times New Roman" panose="02020603050405020304" pitchFamily="18" charset="0"/>
                    <a:ea typeface="Times New Roman" panose="02020603050405020304" pitchFamily="18" charset="0"/>
                  </a:rPr>
                  <a:t>kN</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800"/>
                  </a:spcAft>
                </a:pPr>
                <a:r>
                  <a:rPr lang="en-US" dirty="0">
                    <a:solidFill>
                      <a:srgbClr val="000000"/>
                    </a:solidFill>
                    <a:effectLst/>
                    <a:latin typeface="Times New Roman" panose="02020603050405020304" pitchFamily="18" charset="0"/>
                    <a:ea typeface="Times New Roman" panose="02020603050405020304" pitchFamily="18" charset="0"/>
                  </a:rPr>
                  <a:t>Tension I</a:t>
                </a:r>
                <a:r>
                  <a:rPr lang="en-US" baseline="-25000" dirty="0">
                    <a:solidFill>
                      <a:srgbClr val="000000"/>
                    </a:solidFill>
                    <a:effectLst/>
                    <a:latin typeface="Times New Roman" panose="02020603050405020304" pitchFamily="18" charset="0"/>
                    <a:ea typeface="Times New Roman" panose="02020603050405020304" pitchFamily="18" charset="0"/>
                  </a:rPr>
                  <a:t>sec2 </a:t>
                </a:r>
                <a:r>
                  <a:rPr lang="en-US" dirty="0">
                    <a:solidFill>
                      <a:srgbClr val="000000"/>
                    </a:solidFill>
                    <a:effectLst/>
                    <a:latin typeface="Times New Roman" panose="02020603050405020304" pitchFamily="18" charset="0"/>
                    <a:ea typeface="Times New Roman" panose="02020603050405020304" pitchFamily="18" charset="0"/>
                  </a:rPr>
                  <a:t>= 1459.5 </a:t>
                </a:r>
                <a:r>
                  <a:rPr lang="en-US" dirty="0" err="1">
                    <a:solidFill>
                      <a:srgbClr val="000000"/>
                    </a:solidFill>
                    <a:effectLst/>
                    <a:latin typeface="Times New Roman" panose="02020603050405020304" pitchFamily="18" charset="0"/>
                    <a:ea typeface="Times New Roman" panose="02020603050405020304" pitchFamily="18" charset="0"/>
                  </a:rPr>
                  <a:t>kN</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800"/>
                  </a:spcAft>
                </a:pPr>
                <a:r>
                  <a:rPr lang="en-US" dirty="0">
                    <a:solidFill>
                      <a:srgbClr val="000000"/>
                    </a:solidFill>
                    <a:effectLst/>
                    <a:latin typeface="Times New Roman" panose="02020603050405020304" pitchFamily="18" charset="0"/>
                    <a:ea typeface="Times New Roman" panose="02020603050405020304" pitchFamily="18" charset="0"/>
                  </a:rPr>
                  <a:t>Compression I</a:t>
                </a:r>
                <a:r>
                  <a:rPr lang="en-US" baseline="-25000" dirty="0">
                    <a:solidFill>
                      <a:srgbClr val="000000"/>
                    </a:solidFill>
                    <a:effectLst/>
                    <a:latin typeface="Times New Roman" panose="02020603050405020304" pitchFamily="18" charset="0"/>
                    <a:ea typeface="Times New Roman" panose="02020603050405020304" pitchFamily="18" charset="0"/>
                  </a:rPr>
                  <a:t>sec3 </a:t>
                </a:r>
                <a:r>
                  <a:rPr lang="en-US" dirty="0">
                    <a:solidFill>
                      <a:srgbClr val="000000"/>
                    </a:solidFill>
                    <a:effectLst/>
                    <a:latin typeface="Times New Roman" panose="02020603050405020304" pitchFamily="18" charset="0"/>
                    <a:ea typeface="Times New Roman" panose="02020603050405020304" pitchFamily="18" charset="0"/>
                  </a:rPr>
                  <a:t>= 1807.4 </a:t>
                </a:r>
                <a:r>
                  <a:rPr lang="en-US" dirty="0" err="1">
                    <a:solidFill>
                      <a:srgbClr val="000000"/>
                    </a:solidFill>
                    <a:effectLst/>
                    <a:latin typeface="Times New Roman" panose="02020603050405020304" pitchFamily="18" charset="0"/>
                    <a:ea typeface="Times New Roman" panose="02020603050405020304" pitchFamily="18" charset="0"/>
                  </a:rPr>
                  <a:t>kN</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800"/>
                  </a:spcAft>
                </a:pPr>
                <a:r>
                  <a:rPr lang="en-US" dirty="0">
                    <a:solidFill>
                      <a:srgbClr val="000000"/>
                    </a:solidFill>
                    <a:effectLst/>
                    <a:latin typeface="Times New Roman" panose="02020603050405020304" pitchFamily="18" charset="0"/>
                    <a:ea typeface="Times New Roman" panose="02020603050405020304" pitchFamily="18" charset="0"/>
                  </a:rPr>
                  <a:t>Compression I</a:t>
                </a:r>
                <a:r>
                  <a:rPr lang="en-US" baseline="-25000" dirty="0">
                    <a:solidFill>
                      <a:srgbClr val="000000"/>
                    </a:solidFill>
                    <a:effectLst/>
                    <a:latin typeface="Times New Roman" panose="02020603050405020304" pitchFamily="18" charset="0"/>
                    <a:ea typeface="Times New Roman" panose="02020603050405020304" pitchFamily="18" charset="0"/>
                  </a:rPr>
                  <a:t>sec4 </a:t>
                </a:r>
                <a:r>
                  <a:rPr lang="en-US" dirty="0">
                    <a:solidFill>
                      <a:srgbClr val="000000"/>
                    </a:solidFill>
                    <a:effectLst/>
                    <a:latin typeface="Times New Roman" panose="02020603050405020304" pitchFamily="18" charset="0"/>
                    <a:ea typeface="Times New Roman" panose="02020603050405020304" pitchFamily="18" charset="0"/>
                  </a:rPr>
                  <a:t>=1602.65 </a:t>
                </a:r>
                <a:r>
                  <a:rPr lang="en-US" dirty="0" err="1">
                    <a:solidFill>
                      <a:srgbClr val="000000"/>
                    </a:solidFill>
                    <a:effectLst/>
                    <a:latin typeface="Times New Roman" panose="02020603050405020304" pitchFamily="18" charset="0"/>
                    <a:ea typeface="Times New Roman" panose="02020603050405020304" pitchFamily="18" charset="0"/>
                  </a:rPr>
                  <a:t>kN</a:t>
                </a:r>
                <a:r>
                  <a:rPr lang="en-US" dirty="0">
                    <a:solidFill>
                      <a:srgbClr val="000000"/>
                    </a:solidFill>
                    <a:effectLst/>
                    <a:latin typeface="Times New Roman" panose="02020603050405020304" pitchFamily="18" charset="0"/>
                    <a:ea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800"/>
                  </a:spcAft>
                </a:pPr>
                <a:r>
                  <a:rPr lang="en-US" dirty="0">
                    <a:solidFill>
                      <a:srgbClr val="000000"/>
                    </a:solidFill>
                    <a:effectLst/>
                    <a:latin typeface="Times New Roman" panose="02020603050405020304" pitchFamily="18" charset="0"/>
                    <a:ea typeface="Times New Roman" panose="02020603050405020304" pitchFamily="18" charset="0"/>
                  </a:rPr>
                  <a:t>This will form bending moment on concrete column equal :-</a:t>
                </a:r>
                <a:endParaRPr lang="en-US" dirty="0">
                  <a:solidFill>
                    <a:srgbClr val="000000"/>
                  </a:solidFill>
                  <a:latin typeface="Times New Roman" panose="02020603050405020304" pitchFamily="18" charset="0"/>
                  <a:ea typeface="Times New Roman" panose="02020603050405020304" pitchFamily="18" charset="0"/>
                </a:endParaRPr>
              </a:p>
              <a:p>
                <a:pPr>
                  <a:lnSpc>
                    <a:spcPct val="150000"/>
                  </a:lnSpc>
                  <a:spcAft>
                    <a:spcPts val="800"/>
                  </a:spcAft>
                </a:pPr>
                <a14:m>
                  <m:oMathPara xmlns:m="http://schemas.openxmlformats.org/officeDocument/2006/math">
                    <m:oMathParaPr>
                      <m:jc m:val="centerGroup"/>
                    </m:oMathParaPr>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rPr>
                        <m:t>𝑀</m:t>
                      </m:r>
                      <m:r>
                        <a:rPr lang="en-US" i="1">
                          <a:solidFill>
                            <a:srgbClr val="000000"/>
                          </a:solidFill>
                          <a:effectLst/>
                          <a:latin typeface="Cambria Math" panose="02040503050406030204" pitchFamily="18" charset="0"/>
                          <a:ea typeface="Times New Roman" panose="02020603050405020304" pitchFamily="18" charset="0"/>
                        </a:rPr>
                        <m:t> = </m:t>
                      </m:r>
                      <m:r>
                        <a:rPr lang="en-US" i="1">
                          <a:solidFill>
                            <a:srgbClr val="000000"/>
                          </a:solidFill>
                          <a:effectLst/>
                          <a:latin typeface="Cambria Math" panose="02040503050406030204" pitchFamily="18" charset="0"/>
                          <a:ea typeface="Times New Roman" panose="02020603050405020304" pitchFamily="18" charset="0"/>
                        </a:rPr>
                        <m:t>𝐴𝑥𝑖𝑎𝑙</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𝑙𝑜𝑎𝑑</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𝐴𝑟𝑚</m:t>
                      </m:r>
                      <m:r>
                        <a:rPr lang="en-US" i="1">
                          <a:solidFill>
                            <a:srgbClr val="000000"/>
                          </a:solidFill>
                          <a:effectLst/>
                          <a:latin typeface="Cambria Math" panose="02040503050406030204" pitchFamily="18" charset="0"/>
                          <a:ea typeface="Times New Roman" panose="02020603050405020304" pitchFamily="18" charset="0"/>
                        </a:rPr>
                        <m:t>=</m:t>
                      </m:r>
                      <m:d>
                        <m:dPr>
                          <m:ctrlPr>
                            <a:rPr lang="en-US" i="1">
                              <a:solidFill>
                                <a:srgbClr val="000000"/>
                              </a:solidFill>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rPr>
                            <m:t>1</m:t>
                          </m:r>
                          <m:r>
                            <a:rPr lang="en-US" b="0" i="1" smtClean="0">
                              <a:solidFill>
                                <a:srgbClr val="000000"/>
                              </a:solidFill>
                              <a:effectLst/>
                              <a:latin typeface="Cambria Math" panose="02040503050406030204" pitchFamily="18" charset="0"/>
                              <a:ea typeface="Times New Roman" panose="02020603050405020304" pitchFamily="18" charset="0"/>
                            </a:rPr>
                            <m:t>807</m:t>
                          </m:r>
                          <m:r>
                            <a:rPr lang="en-US" i="1">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41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1602</m:t>
                          </m:r>
                          <m:r>
                            <a:rPr lang="en-US" i="1">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6</m:t>
                          </m:r>
                          <m:r>
                            <a:rPr lang="en-US" i="1">
                              <a:solidFill>
                                <a:srgbClr val="000000"/>
                              </a:solidFill>
                              <a:effectLst/>
                              <a:latin typeface="Cambria Math" panose="02040503050406030204" pitchFamily="18" charset="0"/>
                              <a:ea typeface="Times New Roman" panose="02020603050405020304" pitchFamily="18" charset="0"/>
                            </a:rPr>
                            <m:t>5</m:t>
                          </m:r>
                        </m:e>
                      </m:d>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0</m:t>
                      </m:r>
                      <m:r>
                        <a:rPr lang="en-US" i="1">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2</m:t>
                      </m:r>
                      <m:r>
                        <a:rPr lang="en-US" i="1">
                          <a:solidFill>
                            <a:srgbClr val="000000"/>
                          </a:solidFill>
                          <a:effectLst/>
                          <a:latin typeface="Cambria Math" panose="02040503050406030204" pitchFamily="18" charset="0"/>
                          <a:ea typeface="Times New Roman" panose="02020603050405020304" pitchFamily="18" charset="0"/>
                        </a:rPr>
                        <m:t>5</m:t>
                      </m:r>
                      <m:r>
                        <a:rPr lang="en-US" b="0" i="1" smtClean="0">
                          <a:solidFill>
                            <a:srgbClr val="000000"/>
                          </a:solidFill>
                          <a:effectLst/>
                          <a:latin typeface="Cambria Math" panose="02040503050406030204" pitchFamily="18" charset="0"/>
                          <a:ea typeface="Times New Roman" panose="02020603050405020304" pitchFamily="18" charset="0"/>
                        </a:rPr>
                        <m:t>+</m:t>
                      </m:r>
                      <m:d>
                        <m:dPr>
                          <m:ctrlPr>
                            <a:rPr lang="en-US" b="0" i="1" smtClean="0">
                              <a:solidFill>
                                <a:srgbClr val="000000"/>
                              </a:solidFill>
                              <a:effectLst/>
                              <a:latin typeface="Cambria Math" panose="02040503050406030204" pitchFamily="18" charset="0"/>
                              <a:ea typeface="Times New Roman" panose="02020603050405020304" pitchFamily="18" charset="0"/>
                            </a:rPr>
                          </m:ctrlPr>
                        </m:dPr>
                        <m:e>
                          <m:r>
                            <a:rPr lang="en-US" b="0" i="1" smtClean="0">
                              <a:solidFill>
                                <a:srgbClr val="000000"/>
                              </a:solidFill>
                              <a:effectLst/>
                              <a:latin typeface="Cambria Math" panose="02040503050406030204" pitchFamily="18" charset="0"/>
                              <a:ea typeface="Times New Roman" panose="02020603050405020304" pitchFamily="18" charset="0"/>
                            </a:rPr>
                            <m:t>1459</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52</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1711</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76</m:t>
                          </m:r>
                        </m:e>
                      </m:d>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0</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25</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1645</m:t>
                      </m:r>
                      <m:r>
                        <a:rPr lang="en-US" i="1">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31</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𝑘𝑁</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r>
                  <a:rPr lang="en-US" dirty="0" smtClean="0">
                    <a:solidFill>
                      <a:srgbClr val="000000"/>
                    </a:solidFill>
                    <a:effectLst/>
                    <a:latin typeface="Times New Roman" panose="02020603050405020304" pitchFamily="18" charset="0"/>
                    <a:ea typeface="Times New Roman" panose="02020603050405020304" pitchFamily="18" charset="0"/>
                  </a:rPr>
                  <a:t>The </a:t>
                </a:r>
                <a:r>
                  <a:rPr lang="en-US" dirty="0">
                    <a:solidFill>
                      <a:srgbClr val="000000"/>
                    </a:solidFill>
                    <a:effectLst/>
                    <a:latin typeface="Times New Roman" panose="02020603050405020304" pitchFamily="18" charset="0"/>
                    <a:ea typeface="Times New Roman" panose="02020603050405020304" pitchFamily="18" charset="0"/>
                  </a:rPr>
                  <a:t>resultant of axial load = </a:t>
                </a:r>
                <a14:m>
                  <m:oMath xmlns:m="http://schemas.openxmlformats.org/officeDocument/2006/math">
                    <m:d>
                      <m:dPr>
                        <m:ctrlPr>
                          <a:rPr lang="en-US" i="1">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1711</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67</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1459</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m:t>
                        </m:r>
                      </m:e>
                    </m:d>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1807</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1602</m:t>
                        </m:r>
                      </m:e>
                    </m:d>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238</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oMath>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807028" y="878519"/>
                <a:ext cx="6831646" cy="4566891"/>
              </a:xfrm>
              <a:prstGeom prst="rect">
                <a:avLst/>
              </a:prstGeom>
              <a:blipFill rotWithShape="0">
                <a:blip r:embed="rId2"/>
                <a:stretch>
                  <a:fillRect l="-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2022134" y="5445410"/>
                <a:ext cx="2366353" cy="369332"/>
              </a:xfrm>
              <a:prstGeom prst="rect">
                <a:avLst/>
              </a:prstGeom>
            </p:spPr>
            <p:txBody>
              <a:bodyPr wrap="none">
                <a:spAutoFit/>
              </a:bodyPr>
              <a:lstStyle/>
              <a:p>
                <a14:m>
                  <m:oMath xmlns:m="http://schemas.openxmlformats.org/officeDocument/2006/math">
                    <m:r>
                      <a:rPr lang="en-US" b="0" i="1" smtClean="0">
                        <a:solidFill>
                          <a:srgbClr val="000000"/>
                        </a:solidFill>
                        <a:latin typeface="Cambria Math" panose="02040503050406030204" pitchFamily="18" charset="0"/>
                        <a:ea typeface="Times New Roman" panose="02020603050405020304" pitchFamily="18" charset="0"/>
                      </a:rPr>
                      <m:t>→   </m:t>
                    </m:r>
                  </m:oMath>
                </a14:m>
                <a:r>
                  <a:rPr lang="en-US" dirty="0" smtClean="0">
                    <a:solidFill>
                      <a:srgbClr val="000000"/>
                    </a:solidFill>
                    <a:latin typeface="Times New Roman" panose="02020603050405020304" pitchFamily="18" charset="0"/>
                    <a:ea typeface="Times New Roman" panose="02020603050405020304" pitchFamily="18" charset="0"/>
                  </a:rPr>
                  <a:t>(</a:t>
                </a:r>
                <a:r>
                  <a:rPr lang="en-US" dirty="0">
                    <a:solidFill>
                      <a:srgbClr val="000000"/>
                    </a:solidFill>
                    <a:latin typeface="Times New Roman" panose="02020603050405020304" pitchFamily="18" charset="0"/>
                    <a:ea typeface="Times New Roman" panose="02020603050405020304" pitchFamily="18" charset="0"/>
                  </a:rPr>
                  <a:t>compression load) </a:t>
                </a:r>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2022134" y="5445410"/>
                <a:ext cx="2366353" cy="369332"/>
              </a:xfrm>
              <a:prstGeom prst="rect">
                <a:avLst/>
              </a:prstGeom>
              <a:blipFill rotWithShape="0">
                <a:blip r:embed="rId3"/>
                <a:stretch>
                  <a:fillRect t="-8197" r="-1289" b="-24590"/>
                </a:stretch>
              </a:blipFill>
            </p:spPr>
            <p:txBody>
              <a:bodyPr/>
              <a:lstStyle/>
              <a:p>
                <a:r>
                  <a:rPr lang="en-US">
                    <a:noFill/>
                  </a:rPr>
                  <a:t> </a:t>
                </a:r>
              </a:p>
            </p:txBody>
          </p:sp>
        </mc:Fallback>
      </mc:AlternateContent>
    </p:spTree>
    <p:extLst>
      <p:ext uri="{BB962C8B-B14F-4D97-AF65-F5344CB8AC3E}">
        <p14:creationId xmlns:p14="http://schemas.microsoft.com/office/powerpoint/2010/main" val="1768609652"/>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161591" y="774074"/>
                <a:ext cx="8270033" cy="5232651"/>
              </a:xfrm>
              <a:prstGeom prst="rect">
                <a:avLst/>
              </a:prstGeom>
            </p:spPr>
            <p:txBody>
              <a:bodyPr wrap="square">
                <a:spAutoFit/>
              </a:bodyPr>
              <a:lstStyle/>
              <a:p>
                <a:pPr>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The moment that the concrete column section can carried is equal to M = 400kN.m</a:t>
                </a:r>
                <a:r>
                  <a:rPr lang="en-US" sz="1600" dirty="0">
                    <a:solidFill>
                      <a:srgbClr val="000000"/>
                    </a:solidFill>
                    <a:effectLst/>
                    <a:latin typeface="Times New Roman" panose="02020603050405020304" pitchFamily="18" charset="0"/>
                    <a:ea typeface="Times New Roman" panose="02020603050405020304" pitchFamily="18" charset="0"/>
                  </a:rPr>
                  <a:t> </a:t>
                </a:r>
                <a:r>
                  <a:rPr lang="en-US" dirty="0">
                    <a:solidFill>
                      <a:srgbClr val="000000"/>
                    </a:solidFill>
                    <a:effectLst/>
                    <a:latin typeface="Times New Roman" panose="02020603050405020304" pitchFamily="18" charset="0"/>
                    <a:ea typeface="Times New Roman" panose="02020603050405020304" pitchFamily="18" charset="0"/>
                  </a:rPr>
                  <a:t>when the axial load equal 238.2 </a:t>
                </a:r>
                <a:r>
                  <a:rPr lang="en-US" dirty="0" err="1">
                    <a:solidFill>
                      <a:srgbClr val="000000"/>
                    </a:solidFill>
                    <a:effectLst/>
                    <a:latin typeface="Times New Roman" panose="02020603050405020304" pitchFamily="18" charset="0"/>
                    <a:ea typeface="Times New Roman" panose="02020603050405020304" pitchFamily="18" charset="0"/>
                  </a:rPr>
                  <a:t>kN</a:t>
                </a:r>
                <a:r>
                  <a:rPr lang="en-US" dirty="0">
                    <a:solidFill>
                      <a:srgbClr val="000000"/>
                    </a:solidFill>
                    <a:effectLst/>
                    <a:latin typeface="Times New Roman" panose="02020603050405020304" pitchFamily="18" charset="0"/>
                    <a:ea typeface="Times New Roman" panose="02020603050405020304" pitchFamily="18" charset="0"/>
                  </a:rPr>
                  <a:t> refer to figure (2.2), and this value is smaller than the applied load:-</a:t>
                </a:r>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nSpc>
                    <a:spcPct val="150000"/>
                  </a:lnSpc>
                  <a:spcAft>
                    <a:spcPts val="1000"/>
                  </a:spcAft>
                  <a:buFont typeface="Wingdings" panose="05000000000000000000" pitchFamily="2" charset="2"/>
                  <a:buChar char=""/>
                </a:pPr>
                <a14:m>
                  <m:oMath xmlns:m="http://schemas.openxmlformats.org/officeDocument/2006/math">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Mapplied</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1645.31 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&gt;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400</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𝑘𝑁</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𝑚</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600"/>
                  </a:spcAft>
                </a:pPr>
                <a:r>
                  <a:rPr lang="en-US" dirty="0">
                    <a:solidFill>
                      <a:srgbClr val="000000"/>
                    </a:solidFill>
                    <a:effectLst/>
                    <a:latin typeface="Times New Roman" panose="02020603050405020304" pitchFamily="18" charset="0"/>
                    <a:ea typeface="Times New Roman" panose="02020603050405020304" pitchFamily="18" charset="0"/>
                  </a:rPr>
                  <a:t>That is mean the concrete column cannot bear forces exposed to it.</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600"/>
                  </a:spcAft>
                </a:pPr>
                <a:r>
                  <a:rPr lang="en-US" dirty="0">
                    <a:solidFill>
                      <a:srgbClr val="000000"/>
                    </a:solidFill>
                    <a:effectLst/>
                    <a:latin typeface="Times New Roman" panose="02020603050405020304" pitchFamily="18" charset="0"/>
                    <a:ea typeface="Times New Roman" panose="02020603050405020304" pitchFamily="18" charset="0"/>
                  </a:rPr>
                  <a:t>So we have two options to solve this problem:-</a:t>
                </a:r>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nSpc>
                    <a:spcPct val="150000"/>
                  </a:lnSpc>
                  <a:spcAft>
                    <a:spcPts val="1000"/>
                  </a:spcAft>
                  <a:buFont typeface="+mj-lt"/>
                  <a:buAutoNum type="arabicPeriod"/>
                </a:pPr>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Enlarge sections of all columns to carry the forces.</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mj-lt"/>
                  <a:buAutoNum type="arabicPeriod"/>
                </a:pPr>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Change the type of structural system.</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pPr>
                <a:r>
                  <a:rPr lang="en-US" dirty="0">
                    <a:solidFill>
                      <a:srgbClr val="000000"/>
                    </a:solidFill>
                    <a:effectLst/>
                    <a:latin typeface="Times New Roman" panose="02020603050405020304" pitchFamily="18" charset="0"/>
                    <a:ea typeface="Times New Roman" panose="02020603050405020304" pitchFamily="18" charset="0"/>
                  </a:rPr>
                  <a:t>After thinking carefully, we will run away from the first option because the columns already exist, so we will go to the second option, where we will study a new system to bear the excess momentum and to move away from traditional solutions as a challenge.</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2161591" y="774074"/>
                <a:ext cx="8270033" cy="5232651"/>
              </a:xfrm>
              <a:prstGeom prst="rect">
                <a:avLst/>
              </a:prstGeom>
              <a:blipFill rotWithShape="0">
                <a:blip r:embed="rId2"/>
                <a:stretch>
                  <a:fillRect l="-664" b="-932"/>
                </a:stretch>
              </a:blipFill>
            </p:spPr>
            <p:txBody>
              <a:bodyPr/>
              <a:lstStyle/>
              <a:p>
                <a:r>
                  <a:rPr lang="en-US">
                    <a:noFill/>
                  </a:rPr>
                  <a:t> </a:t>
                </a:r>
              </a:p>
            </p:txBody>
          </p:sp>
        </mc:Fallback>
      </mc:AlternateContent>
    </p:spTree>
    <p:extLst>
      <p:ext uri="{BB962C8B-B14F-4D97-AF65-F5344CB8AC3E}">
        <p14:creationId xmlns:p14="http://schemas.microsoft.com/office/powerpoint/2010/main" val="271056588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306287" y="470263"/>
            <a:ext cx="9588136" cy="5483832"/>
          </a:xfrm>
          <a:prstGeom prst="rect">
            <a:avLst/>
          </a:prstGeom>
          <a:noFill/>
          <a:ln>
            <a:noFill/>
          </a:ln>
        </p:spPr>
      </p:pic>
      <p:sp>
        <p:nvSpPr>
          <p:cNvPr id="5" name="Rectangle 4"/>
          <p:cNvSpPr/>
          <p:nvPr/>
        </p:nvSpPr>
        <p:spPr>
          <a:xfrm>
            <a:off x="5280081" y="5954095"/>
            <a:ext cx="1922321" cy="369332"/>
          </a:xfrm>
          <a:prstGeom prst="rect">
            <a:avLst/>
          </a:prstGeom>
        </p:spPr>
        <p:txBody>
          <a:bodyPr wrap="none">
            <a:spAutoFit/>
          </a:bodyPr>
          <a:lstStyle/>
          <a:p>
            <a:r>
              <a:rPr lang="en-US" dirty="0" smtClean="0">
                <a:solidFill>
                  <a:srgbClr val="000000"/>
                </a:solidFill>
                <a:effectLst/>
                <a:latin typeface="Times New Roman" panose="02020603050405020304" pitchFamily="18" charset="0"/>
                <a:ea typeface="Calibri" panose="020F0502020204030204" pitchFamily="34" charset="0"/>
              </a:rPr>
              <a:t>Municipal stadium</a:t>
            </a:r>
            <a:endParaRPr lang="en-US" dirty="0"/>
          </a:p>
        </p:txBody>
      </p:sp>
    </p:spTree>
    <p:extLst>
      <p:ext uri="{BB962C8B-B14F-4D97-AF65-F5344CB8AC3E}">
        <p14:creationId xmlns:p14="http://schemas.microsoft.com/office/powerpoint/2010/main" val="3728872129"/>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7779" y="967665"/>
            <a:ext cx="3845925" cy="461665"/>
          </a:xfrm>
          <a:prstGeom prst="rect">
            <a:avLst/>
          </a:prstGeom>
        </p:spPr>
        <p:txBody>
          <a:bodyPr wrap="none">
            <a:spAutoFit/>
          </a:bodyPr>
          <a:lstStyle/>
          <a:p>
            <a:pPr marL="342900" indent="-342900">
              <a:buFont typeface="Wingdings" panose="05000000000000000000" pitchFamily="2" charset="2"/>
              <a:buChar char="v"/>
            </a:pPr>
            <a:r>
              <a:rPr lang="en-US" sz="2400" b="1" dirty="0">
                <a:solidFill>
                  <a:srgbClr val="FF0000"/>
                </a:solidFill>
                <a:latin typeface="Times New Roman" panose="02020603050405020304" pitchFamily="18" charset="0"/>
                <a:ea typeface="Calibri" panose="020F0502020204030204" pitchFamily="34" charset="0"/>
              </a:rPr>
              <a:t>Second alternative model</a:t>
            </a:r>
            <a:endParaRPr lang="en-US" sz="2400" b="1" dirty="0">
              <a:solidFill>
                <a:srgbClr val="FF0000"/>
              </a:solidFill>
            </a:endParaRPr>
          </a:p>
        </p:txBody>
      </p:sp>
      <p:sp>
        <p:nvSpPr>
          <p:cNvPr id="3" name="Rectangle 2"/>
          <p:cNvSpPr/>
          <p:nvPr/>
        </p:nvSpPr>
        <p:spPr>
          <a:xfrm>
            <a:off x="1246220" y="1672736"/>
            <a:ext cx="10098126" cy="1754326"/>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An additional load of 200 </a:t>
            </a:r>
            <a:r>
              <a:rPr lang="en-US" dirty="0" err="1">
                <a:solidFill>
                  <a:srgbClr val="000000"/>
                </a:solidFill>
                <a:latin typeface="Times New Roman" panose="02020603050405020304" pitchFamily="18" charset="0"/>
                <a:ea typeface="Calibri" panose="020F0502020204030204" pitchFamily="34" charset="0"/>
              </a:rPr>
              <a:t>kN</a:t>
            </a:r>
            <a:r>
              <a:rPr lang="en-US" dirty="0">
                <a:solidFill>
                  <a:srgbClr val="000000"/>
                </a:solidFill>
                <a:latin typeface="Times New Roman" panose="02020603050405020304" pitchFamily="18" charset="0"/>
                <a:ea typeface="Calibri" panose="020F0502020204030204" pitchFamily="34" charset="0"/>
              </a:rPr>
              <a:t> has been added as point load to the back extension, to try to counteract the main Moment to reduce the result moment, but it must be taken into account that the added force constitutes a Moment that reflects only the Moment from dead loads and it is not possible to reflect the Moment coming from live loads due to load cases.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63664" y="3646883"/>
            <a:ext cx="5275879" cy="264795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443176" y="3632369"/>
            <a:ext cx="5295900" cy="2647950"/>
          </a:xfrm>
          <a:prstGeom prst="rect">
            <a:avLst/>
          </a:prstGeom>
          <a:noFill/>
          <a:ln>
            <a:noFill/>
          </a:ln>
        </p:spPr>
      </p:pic>
    </p:spTree>
    <p:extLst>
      <p:ext uri="{BB962C8B-B14F-4D97-AF65-F5344CB8AC3E}">
        <p14:creationId xmlns:p14="http://schemas.microsoft.com/office/powerpoint/2010/main" val="2753985456"/>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4688244" y="618347"/>
            <a:ext cx="6286500" cy="2952750"/>
          </a:xfrm>
          <a:prstGeom prst="rect">
            <a:avLst/>
          </a:prstGeom>
          <a:noFill/>
          <a:ln>
            <a:noFill/>
          </a:ln>
        </p:spPr>
      </p:pic>
      <p:sp>
        <p:nvSpPr>
          <p:cNvPr id="4" name="Arc 88"/>
          <p:cNvSpPr>
            <a:spLocks/>
          </p:cNvSpPr>
          <p:nvPr/>
        </p:nvSpPr>
        <p:spPr bwMode="auto">
          <a:xfrm>
            <a:off x="8180025" y="2161118"/>
            <a:ext cx="409575" cy="476250"/>
          </a:xfrm>
          <a:custGeom>
            <a:avLst/>
            <a:gdLst>
              <a:gd name="T0" fmla="*/ 204787 w 409575"/>
              <a:gd name="T1" fmla="*/ 0 h 476250"/>
              <a:gd name="T2" fmla="*/ 409553 w 409575"/>
              <a:gd name="T3" fmla="*/ 234607 h 476250"/>
              <a:gd name="T4" fmla="*/ 212966 w 409575"/>
              <a:gd name="T5" fmla="*/ 476060 h 476250"/>
              <a:gd name="T6" fmla="*/ 200 w 409575"/>
              <a:gd name="T7" fmla="*/ 248679 h 476250"/>
              <a:gd name="T8" fmla="*/ 188449 w 409575"/>
              <a:gd name="T9" fmla="*/ 759 h 476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9575" h="476250" stroke="0">
                <a:moveTo>
                  <a:pt x="204787" y="0"/>
                </a:moveTo>
                <a:cubicBezTo>
                  <a:pt x="316708" y="0"/>
                  <a:pt x="407899" y="104480"/>
                  <a:pt x="409553" y="234607"/>
                </a:cubicBezTo>
                <a:cubicBezTo>
                  <a:pt x="411194" y="363771"/>
                  <a:pt x="323971" y="470901"/>
                  <a:pt x="212966" y="476060"/>
                </a:cubicBezTo>
                <a:cubicBezTo>
                  <a:pt x="100305" y="481296"/>
                  <a:pt x="5198" y="379655"/>
                  <a:pt x="200" y="248679"/>
                </a:cubicBezTo>
                <a:cubicBezTo>
                  <a:pt x="-4687" y="120584"/>
                  <a:pt x="78530" y="10988"/>
                  <a:pt x="188449" y="759"/>
                </a:cubicBezTo>
                <a:lnTo>
                  <a:pt x="204788" y="238125"/>
                </a:lnTo>
                <a:cubicBezTo>
                  <a:pt x="204788" y="158750"/>
                  <a:pt x="204787" y="79375"/>
                  <a:pt x="204787" y="0"/>
                </a:cubicBezTo>
                <a:close/>
              </a:path>
              <a:path w="409575" h="476250" fill="none">
                <a:moveTo>
                  <a:pt x="204787" y="0"/>
                </a:moveTo>
                <a:cubicBezTo>
                  <a:pt x="316708" y="0"/>
                  <a:pt x="407899" y="104480"/>
                  <a:pt x="409553" y="234607"/>
                </a:cubicBezTo>
                <a:cubicBezTo>
                  <a:pt x="411194" y="363771"/>
                  <a:pt x="323971" y="470901"/>
                  <a:pt x="212966" y="476060"/>
                </a:cubicBezTo>
                <a:cubicBezTo>
                  <a:pt x="100305" y="481296"/>
                  <a:pt x="5198" y="379655"/>
                  <a:pt x="200" y="248679"/>
                </a:cubicBezTo>
                <a:cubicBezTo>
                  <a:pt x="-4687" y="120584"/>
                  <a:pt x="78530" y="10988"/>
                  <a:pt x="188449" y="759"/>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cxnSp>
        <p:nvCxnSpPr>
          <p:cNvPr id="5" name="Straight Arrow Connector 4"/>
          <p:cNvCxnSpPr>
            <a:cxnSpLocks noChangeShapeType="1"/>
          </p:cNvCxnSpPr>
          <p:nvPr/>
        </p:nvCxnSpPr>
        <p:spPr bwMode="auto">
          <a:xfrm>
            <a:off x="8446725" y="2636098"/>
            <a:ext cx="407035" cy="779145"/>
          </a:xfrm>
          <a:prstGeom prst="straightConnector1">
            <a:avLst/>
          </a:prstGeom>
          <a:noFill/>
          <a:ln w="190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8446725" y="3550498"/>
            <a:ext cx="2857500" cy="2038350"/>
          </a:xfrm>
          <a:prstGeom prst="rect">
            <a:avLst/>
          </a:prstGeom>
          <a:noFill/>
          <a:ln>
            <a:noFill/>
          </a:ln>
        </p:spPr>
      </p:pic>
      <p:sp>
        <p:nvSpPr>
          <p:cNvPr id="7" name="Arc 89"/>
          <p:cNvSpPr>
            <a:spLocks/>
          </p:cNvSpPr>
          <p:nvPr/>
        </p:nvSpPr>
        <p:spPr bwMode="auto">
          <a:xfrm>
            <a:off x="7896620" y="3341525"/>
            <a:ext cx="3624140" cy="2247323"/>
          </a:xfrm>
          <a:custGeom>
            <a:avLst/>
            <a:gdLst>
              <a:gd name="T0" fmla="*/ 3411577 w 3412066"/>
              <a:gd name="T1" fmla="*/ 1077320 h 2116667"/>
              <a:gd name="T2" fmla="*/ 1697043 w 3412066"/>
              <a:gd name="T3" fmla="*/ 2116441 h 2116667"/>
              <a:gd name="T4" fmla="*/ 70 w 3412066"/>
              <a:gd name="T5" fmla="*/ 1048680 h 2116667"/>
              <a:gd name="T6" fmla="*/ 1708889 w 3412066"/>
              <a:gd name="T7" fmla="*/ 1 h 2116667"/>
              <a:gd name="T8" fmla="*/ 3411855 w 3412066"/>
              <a:gd name="T9" fmla="*/ 1058227 h 21166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12066" h="2116667" stroke="0">
                <a:moveTo>
                  <a:pt x="3411788" y="1077428"/>
                </a:moveTo>
                <a:cubicBezTo>
                  <a:pt x="3394943" y="1656538"/>
                  <a:pt x="2630811" y="2119670"/>
                  <a:pt x="1697148" y="2116653"/>
                </a:cubicBezTo>
                <a:cubicBezTo>
                  <a:pt x="752403" y="2113601"/>
                  <a:pt x="-8454" y="1634840"/>
                  <a:pt x="70" y="1048785"/>
                </a:cubicBezTo>
                <a:cubicBezTo>
                  <a:pt x="8527" y="467316"/>
                  <a:pt x="771632" y="-1009"/>
                  <a:pt x="1708995" y="1"/>
                </a:cubicBezTo>
                <a:cubicBezTo>
                  <a:pt x="2650053" y="1014"/>
                  <a:pt x="3412066" y="474549"/>
                  <a:pt x="3412066" y="1058333"/>
                </a:cubicBezTo>
                <a:lnTo>
                  <a:pt x="1706033" y="1058334"/>
                </a:lnTo>
                <a:lnTo>
                  <a:pt x="3411788" y="1077428"/>
                </a:lnTo>
                <a:close/>
              </a:path>
              <a:path w="3412066" h="2116667" fill="none">
                <a:moveTo>
                  <a:pt x="3411788" y="1077428"/>
                </a:moveTo>
                <a:cubicBezTo>
                  <a:pt x="3394943" y="1656538"/>
                  <a:pt x="2630811" y="2119670"/>
                  <a:pt x="1697148" y="2116653"/>
                </a:cubicBezTo>
                <a:cubicBezTo>
                  <a:pt x="752403" y="2113601"/>
                  <a:pt x="-8454" y="1634840"/>
                  <a:pt x="70" y="1048785"/>
                </a:cubicBezTo>
                <a:cubicBezTo>
                  <a:pt x="8527" y="467316"/>
                  <a:pt x="771632" y="-1009"/>
                  <a:pt x="1708995" y="1"/>
                </a:cubicBezTo>
                <a:cubicBezTo>
                  <a:pt x="2650053" y="1014"/>
                  <a:pt x="3412066" y="474549"/>
                  <a:pt x="3412066" y="1058333"/>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mc:AlternateContent xmlns:mc="http://schemas.openxmlformats.org/markup-compatibility/2006" xmlns:a14="http://schemas.microsoft.com/office/drawing/2010/main">
        <mc:Choice Requires="a14">
          <p:sp>
            <p:nvSpPr>
              <p:cNvPr id="8" name="Rectangle 7"/>
              <p:cNvSpPr/>
              <p:nvPr/>
            </p:nvSpPr>
            <p:spPr>
              <a:xfrm>
                <a:off x="216568" y="3669467"/>
                <a:ext cx="7255043" cy="2227020"/>
              </a:xfrm>
              <a:prstGeom prst="rect">
                <a:avLst/>
              </a:prstGeom>
            </p:spPr>
            <p:txBody>
              <a:bodyPr wrap="square">
                <a:spAutoFit/>
              </a:bodyPr>
              <a:lstStyle/>
              <a:p>
                <a:pPr>
                  <a:lnSpc>
                    <a:spcPct val="150000"/>
                  </a:lnSpc>
                  <a:spcAft>
                    <a:spcPts val="800"/>
                  </a:spcAft>
                </a:pPr>
                <a14:m>
                  <m:oMathPara xmlns:m="http://schemas.openxmlformats.org/officeDocument/2006/math">
                    <m:oMathParaPr>
                      <m:jc m:val="centerGroup"/>
                    </m:oMathParaPr>
                    <m:oMath xmlns:m="http://schemas.openxmlformats.org/officeDocument/2006/math">
                      <m:r>
                        <a:rPr lang="en-US" i="1" smtClean="0">
                          <a:solidFill>
                            <a:srgbClr val="000000"/>
                          </a:solidFill>
                          <a:latin typeface="Cambria Math" panose="02040503050406030204" pitchFamily="18" charset="0"/>
                          <a:ea typeface="Times New Roman" panose="02020603050405020304" pitchFamily="18" charset="0"/>
                        </a:rPr>
                        <m:t>𝑀</m:t>
                      </m:r>
                      <m:r>
                        <a:rPr lang="en-US" i="1" smtClean="0">
                          <a:solidFill>
                            <a:srgbClr val="000000"/>
                          </a:solidFill>
                          <a:latin typeface="Cambria Math" panose="02040503050406030204" pitchFamily="18" charset="0"/>
                          <a:ea typeface="Times New Roman" panose="02020603050405020304" pitchFamily="18" charset="0"/>
                        </a:rPr>
                        <m:t> = </m:t>
                      </m:r>
                      <m:r>
                        <a:rPr lang="en-US" i="1" smtClean="0">
                          <a:solidFill>
                            <a:srgbClr val="000000"/>
                          </a:solidFill>
                          <a:latin typeface="Cambria Math" panose="02040503050406030204" pitchFamily="18" charset="0"/>
                          <a:ea typeface="Times New Roman" panose="02020603050405020304" pitchFamily="18" charset="0"/>
                        </a:rPr>
                        <m:t>𝐴𝑥𝑖𝑎𝑙</m:t>
                      </m:r>
                      <m:r>
                        <a:rPr lang="en-US" i="1" smtClean="0">
                          <a:solidFill>
                            <a:srgbClr val="000000"/>
                          </a:solidFill>
                          <a:latin typeface="Cambria Math" panose="02040503050406030204" pitchFamily="18" charset="0"/>
                          <a:ea typeface="Times New Roman" panose="02020603050405020304" pitchFamily="18" charset="0"/>
                        </a:rPr>
                        <m:t> </m:t>
                      </m:r>
                      <m:r>
                        <a:rPr lang="en-US" i="1" smtClean="0">
                          <a:solidFill>
                            <a:srgbClr val="000000"/>
                          </a:solidFill>
                          <a:latin typeface="Cambria Math" panose="02040503050406030204" pitchFamily="18" charset="0"/>
                          <a:ea typeface="Times New Roman" panose="02020603050405020304" pitchFamily="18" charset="0"/>
                        </a:rPr>
                        <m:t>𝑙𝑜𝑎𝑑</m:t>
                      </m:r>
                      <m:r>
                        <a:rPr lang="en-US" i="1" smtClean="0">
                          <a:solidFill>
                            <a:srgbClr val="000000"/>
                          </a:solidFill>
                          <a:latin typeface="Cambria Math" panose="02040503050406030204" pitchFamily="18" charset="0"/>
                          <a:ea typeface="Times New Roman" panose="02020603050405020304" pitchFamily="18" charset="0"/>
                        </a:rPr>
                        <m:t> ×</m:t>
                      </m:r>
                      <m:r>
                        <a:rPr lang="en-US" i="1" smtClean="0">
                          <a:solidFill>
                            <a:srgbClr val="000000"/>
                          </a:solidFill>
                          <a:latin typeface="Cambria Math" panose="02040503050406030204" pitchFamily="18" charset="0"/>
                          <a:ea typeface="Times New Roman" panose="02020603050405020304" pitchFamily="18" charset="0"/>
                        </a:rPr>
                        <m:t>𝐴𝑟𝑚</m:t>
                      </m:r>
                      <m:r>
                        <a:rPr lang="en-US" i="1" smtClean="0">
                          <a:solidFill>
                            <a:srgbClr val="000000"/>
                          </a:solidFill>
                          <a:latin typeface="Cambria Math" panose="02040503050406030204" pitchFamily="18" charset="0"/>
                          <a:ea typeface="Times New Roman" panose="02020603050405020304" pitchFamily="18" charset="0"/>
                        </a:rPr>
                        <m:t>=</m:t>
                      </m:r>
                      <m:d>
                        <m:dPr>
                          <m:ctrlPr>
                            <a:rPr lang="en-US" i="1">
                              <a:solidFill>
                                <a:srgbClr val="000000"/>
                              </a:solidFill>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rPr>
                            <m:t>1071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14</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897</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98</m:t>
                          </m:r>
                        </m:e>
                      </m:d>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0</m:t>
                      </m:r>
                      <m:r>
                        <a:rPr lang="en-US" i="1">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25</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1284</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38</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1163</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93</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1104</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34</m:t>
                      </m:r>
                      <m:r>
                        <a:rPr lang="en-US" i="1">
                          <a:solidFill>
                            <a:srgbClr val="000000"/>
                          </a:solidFill>
                          <a:effectLst/>
                          <a:latin typeface="Cambria Math" panose="02040503050406030204" pitchFamily="18" charset="0"/>
                          <a:ea typeface="Times New Roman" panose="02020603050405020304" pitchFamily="18" charset="0"/>
                        </a:rPr>
                        <m:t>𝑘𝑁</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800"/>
                  </a:spcAft>
                </a:pPr>
                <a:r>
                  <a:rPr lang="en-US" dirty="0">
                    <a:solidFill>
                      <a:srgbClr val="000000"/>
                    </a:solidFill>
                    <a:effectLst/>
                    <a:latin typeface="Times New Roman" panose="02020603050405020304" pitchFamily="18" charset="0"/>
                    <a:ea typeface="Times New Roman" panose="02020603050405020304" pitchFamily="18" charset="0"/>
                  </a:rPr>
                  <a:t>The resultant of axial load = </a:t>
                </a:r>
                <a14:m>
                  <m:oMath xmlns:m="http://schemas.openxmlformats.org/officeDocument/2006/math">
                    <m:d>
                      <m:dPr>
                        <m:ctrlPr>
                          <a:rPr lang="en-US" i="1">
                            <a:solidFill>
                              <a:srgbClr val="000000"/>
                            </a:solidFill>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rPr>
                          <m:t>1071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14</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897</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98</m:t>
                        </m:r>
                      </m:e>
                    </m:d>
                    <m:r>
                      <a:rPr lang="en-US" i="1">
                        <a:solidFill>
                          <a:srgbClr val="000000"/>
                        </a:solidFill>
                        <a:effectLst/>
                        <a:latin typeface="Cambria Math" panose="02040503050406030204" pitchFamily="18" charset="0"/>
                        <a:ea typeface="Times New Roman" panose="02020603050405020304" pitchFamily="18" charset="0"/>
                      </a:rPr>
                      <m:t>−</m:t>
                    </m:r>
                    <m:d>
                      <m:dPr>
                        <m:ctrlPr>
                          <a:rPr lang="en-US" i="1">
                            <a:solidFill>
                              <a:srgbClr val="000000"/>
                            </a:solidFill>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rPr>
                          <m:t>1284</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38</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1163</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93</m:t>
                        </m:r>
                      </m:e>
                    </m:d>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479</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𝑘𝑁</m:t>
                    </m:r>
                  </m:oMath>
                </a14:m>
                <a:endParaRPr lang="en-US" dirty="0">
                  <a:solidFill>
                    <a:srgbClr val="000000"/>
                  </a:solidFill>
                  <a:effectLst/>
                  <a:latin typeface="Times New Roman" panose="02020603050405020304" pitchFamily="18" charset="0"/>
                  <a:ea typeface="Calibri" panose="020F0502020204030204" pitchFamily="34" charset="0"/>
                </a:endParaRPr>
              </a:p>
              <a:p>
                <a:r>
                  <a:rPr lang="en-US" dirty="0">
                    <a:solidFill>
                      <a:srgbClr val="000000"/>
                    </a:solidFill>
                    <a:effectLst/>
                    <a:latin typeface="Times New Roman" panose="02020603050405020304" pitchFamily="18" charset="0"/>
                    <a:ea typeface="Times New Roman" panose="02020603050405020304" pitchFamily="18" charset="0"/>
                  </a:rPr>
                  <a:t>(compression load)</a:t>
                </a:r>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216568" y="3669467"/>
                <a:ext cx="7255043" cy="2227020"/>
              </a:xfrm>
              <a:prstGeom prst="rect">
                <a:avLst/>
              </a:prstGeom>
              <a:blipFill rotWithShape="0">
                <a:blip r:embed="rId4"/>
                <a:stretch>
                  <a:fillRect l="-756" b="-3288"/>
                </a:stretch>
              </a:blipFill>
            </p:spPr>
            <p:txBody>
              <a:bodyPr/>
              <a:lstStyle/>
              <a:p>
                <a:r>
                  <a:rPr lang="en-US">
                    <a:noFill/>
                  </a:rPr>
                  <a:t> </a:t>
                </a:r>
              </a:p>
            </p:txBody>
          </p:sp>
        </mc:Fallback>
      </mc:AlternateContent>
    </p:spTree>
    <p:extLst>
      <p:ext uri="{BB962C8B-B14F-4D97-AF65-F5344CB8AC3E}">
        <p14:creationId xmlns:p14="http://schemas.microsoft.com/office/powerpoint/2010/main" val="4145355757"/>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444621" y="1362270"/>
                <a:ext cx="7716416" cy="4190891"/>
              </a:xfrm>
              <a:prstGeom prst="rect">
                <a:avLst/>
              </a:prstGeom>
            </p:spPr>
            <p:txBody>
              <a:bodyPr wrap="square">
                <a:spAutoFit/>
              </a:bodyPr>
              <a:lstStyle/>
              <a:p>
                <a:pPr>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The moment that the concrete column section can carried is equal to M = </a:t>
                </a:r>
                <a:r>
                  <a:rPr lang="ar-SA" sz="1600" dirty="0">
                    <a:solidFill>
                      <a:srgbClr val="000000"/>
                    </a:solidFill>
                    <a:effectLst/>
                    <a:latin typeface="Times New Roman" panose="02020603050405020304" pitchFamily="18" charset="0"/>
                    <a:ea typeface="Times New Roman" panose="02020603050405020304" pitchFamily="18" charset="0"/>
                  </a:rPr>
                  <a:t>45</a:t>
                </a:r>
                <a:r>
                  <a:rPr lang="en-US" dirty="0">
                    <a:solidFill>
                      <a:srgbClr val="000000"/>
                    </a:solidFill>
                    <a:effectLst/>
                    <a:latin typeface="Times New Roman" panose="02020603050405020304" pitchFamily="18" charset="0"/>
                    <a:ea typeface="Times New Roman" panose="02020603050405020304" pitchFamily="18" charset="0"/>
                  </a:rPr>
                  <a:t>0kN.m</a:t>
                </a:r>
                <a:r>
                  <a:rPr lang="en-US" sz="1600" dirty="0">
                    <a:solidFill>
                      <a:srgbClr val="000000"/>
                    </a:solidFill>
                    <a:effectLst/>
                    <a:latin typeface="Times New Roman" panose="02020603050405020304" pitchFamily="18" charset="0"/>
                    <a:ea typeface="Times New Roman" panose="02020603050405020304" pitchFamily="18" charset="0"/>
                  </a:rPr>
                  <a:t> </a:t>
                </a:r>
                <a:r>
                  <a:rPr lang="en-US" dirty="0">
                    <a:solidFill>
                      <a:srgbClr val="000000"/>
                    </a:solidFill>
                    <a:effectLst/>
                    <a:latin typeface="Times New Roman" panose="02020603050405020304" pitchFamily="18" charset="0"/>
                    <a:ea typeface="Times New Roman" panose="02020603050405020304" pitchFamily="18" charset="0"/>
                  </a:rPr>
                  <a:t>when axial load equal 479kN, refer to figure 2.2, and this value is smaller than the applied load:-</a:t>
                </a:r>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nSpc>
                    <a:spcPct val="150000"/>
                  </a:lnSpc>
                  <a:spcAft>
                    <a:spcPts val="1000"/>
                  </a:spcAft>
                  <a:buFont typeface="Wingdings" panose="05000000000000000000" pitchFamily="2" charset="2"/>
                  <a:buChar char=""/>
                </a:pPr>
                <a14:m>
                  <m:oMath xmlns:m="http://schemas.openxmlformats.org/officeDocument/2006/math">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Mapplied</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m:rPr>
                        <m:nor/>
                      </m:rPr>
                      <a:rPr lang="en-US" b="0" i="0" smtClean="0">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1104.34</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&gt;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450</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𝑘𝑁</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𝑚</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600"/>
                  </a:spcAft>
                </a:pPr>
                <a:r>
                  <a:rPr lang="en-US" dirty="0">
                    <a:solidFill>
                      <a:srgbClr val="000000"/>
                    </a:solidFill>
                    <a:effectLst/>
                    <a:latin typeface="Times New Roman" panose="02020603050405020304" pitchFamily="18" charset="0"/>
                    <a:ea typeface="Times New Roman" panose="02020603050405020304" pitchFamily="18" charset="0"/>
                  </a:rPr>
                  <a:t>That is mean the concrete column cannot bear forces exposed to it.</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600"/>
                  </a:spcAft>
                </a:pPr>
                <a:r>
                  <a:rPr lang="en-US" dirty="0">
                    <a:solidFill>
                      <a:srgbClr val="000000"/>
                    </a:solidFill>
                    <a:effectLst/>
                    <a:latin typeface="Times New Roman" panose="02020603050405020304" pitchFamily="18" charset="0"/>
                    <a:ea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pPr>
                <a:r>
                  <a:rPr lang="en-US" dirty="0">
                    <a:solidFill>
                      <a:srgbClr val="000000"/>
                    </a:solidFill>
                    <a:effectLst/>
                    <a:latin typeface="Times New Roman" panose="02020603050405020304" pitchFamily="18" charset="0"/>
                    <a:ea typeface="Times New Roman" panose="02020603050405020304" pitchFamily="18" charset="0"/>
                  </a:rPr>
                  <a:t>When applying the loading cases to the structure, we found that the columns are still exposed to a high momentum and could not be bearing, so we still did not find a solution to this problem</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2444621" y="1362270"/>
                <a:ext cx="7716416" cy="4190891"/>
              </a:xfrm>
              <a:prstGeom prst="rect">
                <a:avLst/>
              </a:prstGeom>
              <a:blipFill rotWithShape="0">
                <a:blip r:embed="rId2"/>
                <a:stretch>
                  <a:fillRect l="-632" b="-145"/>
                </a:stretch>
              </a:blipFill>
            </p:spPr>
            <p:txBody>
              <a:bodyPr/>
              <a:lstStyle/>
              <a:p>
                <a:r>
                  <a:rPr lang="en-US">
                    <a:noFill/>
                  </a:rPr>
                  <a:t> </a:t>
                </a:r>
              </a:p>
            </p:txBody>
          </p:sp>
        </mc:Fallback>
      </mc:AlternateContent>
    </p:spTree>
    <p:extLst>
      <p:ext uri="{BB962C8B-B14F-4D97-AF65-F5344CB8AC3E}">
        <p14:creationId xmlns:p14="http://schemas.microsoft.com/office/powerpoint/2010/main" val="410143610"/>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7829" y="1060971"/>
            <a:ext cx="3674404" cy="461665"/>
          </a:xfrm>
          <a:prstGeom prst="rect">
            <a:avLst/>
          </a:prstGeom>
        </p:spPr>
        <p:txBody>
          <a:bodyPr wrap="none">
            <a:spAutoFit/>
          </a:bodyPr>
          <a:lstStyle/>
          <a:p>
            <a:pPr marL="342900" indent="-342900">
              <a:buFont typeface="Wingdings" panose="05000000000000000000" pitchFamily="2" charset="2"/>
              <a:buChar char="v"/>
            </a:pPr>
            <a:r>
              <a:rPr lang="en-US" sz="2400" b="1" dirty="0">
                <a:solidFill>
                  <a:srgbClr val="FF0000"/>
                </a:solidFill>
                <a:latin typeface="Times New Roman" panose="02020603050405020304" pitchFamily="18" charset="0"/>
                <a:ea typeface="Calibri" panose="020F0502020204030204" pitchFamily="34" charset="0"/>
              </a:rPr>
              <a:t>Third alternative model</a:t>
            </a:r>
            <a:endParaRPr lang="en-US" sz="2400" b="1" dirty="0">
              <a:solidFill>
                <a:srgbClr val="FF0000"/>
              </a:solidFill>
            </a:endParaRPr>
          </a:p>
        </p:txBody>
      </p:sp>
      <p:sp>
        <p:nvSpPr>
          <p:cNvPr id="3" name="Rectangle 2"/>
          <p:cNvSpPr/>
          <p:nvPr/>
        </p:nvSpPr>
        <p:spPr>
          <a:xfrm>
            <a:off x="1013927" y="1920275"/>
            <a:ext cx="5573485" cy="3831818"/>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Coverage is designed with cable to transmit tension load, with a 7m length of column steel that consist of four I section member steel a 4m height placed above the column of concrete with 60*60m dimension and 2.5 height and cables on the top of the truss that connect between the start of truss and top of column, and another cable in behind the truss to connect between the end of truss and the bottom of the concrete column. The structure shown in </a:t>
            </a:r>
            <a:r>
              <a:rPr lang="en-US" dirty="0" smtClean="0">
                <a:solidFill>
                  <a:srgbClr val="000000"/>
                </a:solidFill>
                <a:latin typeface="Times New Roman" panose="02020603050405020304" pitchFamily="18" charset="0"/>
                <a:ea typeface="Calibri" panose="020F0502020204030204" pitchFamily="34" charset="0"/>
              </a:rPr>
              <a:t>figures.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015065" y="1060971"/>
            <a:ext cx="5029200" cy="227076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bwMode="auto">
          <a:xfrm>
            <a:off x="7015065" y="3630706"/>
            <a:ext cx="5029200" cy="24026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78170166"/>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6012219" y="771914"/>
            <a:ext cx="5467350" cy="3448050"/>
          </a:xfrm>
          <a:prstGeom prst="rect">
            <a:avLst/>
          </a:prstGeom>
          <a:noFill/>
          <a:ln>
            <a:noFill/>
          </a:ln>
        </p:spPr>
      </p:pic>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8964969" y="4219964"/>
            <a:ext cx="2514600" cy="1447800"/>
          </a:xfrm>
          <a:prstGeom prst="rect">
            <a:avLst/>
          </a:prstGeom>
          <a:noFill/>
          <a:ln>
            <a:noFill/>
          </a:ln>
        </p:spPr>
      </p:pic>
      <p:pic>
        <p:nvPicPr>
          <p:cNvPr id="11" name="Picture 10"/>
          <p:cNvPicPr/>
          <p:nvPr/>
        </p:nvPicPr>
        <p:blipFill>
          <a:blip r:embed="rId4">
            <a:extLst>
              <a:ext uri="{28A0092B-C50C-407E-A947-70E740481C1C}">
                <a14:useLocalDpi xmlns:a14="http://schemas.microsoft.com/office/drawing/2010/main" val="0"/>
              </a:ext>
            </a:extLst>
          </a:blip>
          <a:srcRect/>
          <a:stretch>
            <a:fillRect/>
          </a:stretch>
        </p:blipFill>
        <p:spPr bwMode="auto">
          <a:xfrm>
            <a:off x="6650004" y="4219964"/>
            <a:ext cx="1485900" cy="1581150"/>
          </a:xfrm>
          <a:prstGeom prst="rect">
            <a:avLst/>
          </a:prstGeom>
          <a:noFill/>
          <a:ln>
            <a:noFill/>
          </a:ln>
        </p:spPr>
      </p:pic>
      <p:sp>
        <p:nvSpPr>
          <p:cNvPr id="12" name="Arc 82"/>
          <p:cNvSpPr>
            <a:spLocks/>
          </p:cNvSpPr>
          <p:nvPr/>
        </p:nvSpPr>
        <p:spPr bwMode="auto">
          <a:xfrm rot="-2231303">
            <a:off x="6455376" y="4231077"/>
            <a:ext cx="1875155" cy="1558925"/>
          </a:xfrm>
          <a:custGeom>
            <a:avLst/>
            <a:gdLst>
              <a:gd name="T0" fmla="*/ 1875002 w 1874865"/>
              <a:gd name="T1" fmla="*/ 793535 h 1559155"/>
              <a:gd name="T2" fmla="*/ 928797 w 1874865"/>
              <a:gd name="T3" fmla="*/ 1558891 h 1559155"/>
              <a:gd name="T4" fmla="*/ 37 w 1874865"/>
              <a:gd name="T5" fmla="*/ 772426 h 1559155"/>
              <a:gd name="T6" fmla="*/ 940503 w 1874865"/>
              <a:gd name="T7" fmla="*/ 4 h 1559155"/>
              <a:gd name="T8" fmla="*/ 1875155 w 1874865"/>
              <a:gd name="T9" fmla="*/ 779463 h 1559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4865" h="1559155" stroke="0">
                <a:moveTo>
                  <a:pt x="1874712" y="793652"/>
                </a:moveTo>
                <a:cubicBezTo>
                  <a:pt x="1865422" y="1221488"/>
                  <a:pt x="1443182" y="1563129"/>
                  <a:pt x="928653" y="1559121"/>
                </a:cubicBezTo>
                <a:cubicBezTo>
                  <a:pt x="411069" y="1555090"/>
                  <a:pt x="-4635" y="1202968"/>
                  <a:pt x="37" y="772540"/>
                </a:cubicBezTo>
                <a:cubicBezTo>
                  <a:pt x="4691" y="343805"/>
                  <a:pt x="424792" y="-1335"/>
                  <a:pt x="940358" y="4"/>
                </a:cubicBezTo>
                <a:cubicBezTo>
                  <a:pt x="1456943" y="1345"/>
                  <a:pt x="1874865" y="349979"/>
                  <a:pt x="1874865" y="779578"/>
                </a:cubicBezTo>
                <a:lnTo>
                  <a:pt x="937433" y="779578"/>
                </a:lnTo>
                <a:lnTo>
                  <a:pt x="1874712" y="793652"/>
                </a:lnTo>
                <a:close/>
              </a:path>
              <a:path w="1874865" h="1559155" fill="none">
                <a:moveTo>
                  <a:pt x="1874712" y="793652"/>
                </a:moveTo>
                <a:cubicBezTo>
                  <a:pt x="1865422" y="1221488"/>
                  <a:pt x="1443182" y="1563129"/>
                  <a:pt x="928653" y="1559121"/>
                </a:cubicBezTo>
                <a:cubicBezTo>
                  <a:pt x="411069" y="1555090"/>
                  <a:pt x="-4635" y="1202968"/>
                  <a:pt x="37" y="772540"/>
                </a:cubicBezTo>
                <a:cubicBezTo>
                  <a:pt x="4691" y="343805"/>
                  <a:pt x="424792" y="-1335"/>
                  <a:pt x="940358" y="4"/>
                </a:cubicBezTo>
                <a:cubicBezTo>
                  <a:pt x="1456943" y="1345"/>
                  <a:pt x="1874865" y="349979"/>
                  <a:pt x="1874865" y="779578"/>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sp>
        <p:nvSpPr>
          <p:cNvPr id="13" name="Arc 54"/>
          <p:cNvSpPr>
            <a:spLocks/>
          </p:cNvSpPr>
          <p:nvPr/>
        </p:nvSpPr>
        <p:spPr bwMode="auto">
          <a:xfrm>
            <a:off x="8820189" y="3829439"/>
            <a:ext cx="2659380" cy="1971675"/>
          </a:xfrm>
          <a:custGeom>
            <a:avLst/>
            <a:gdLst>
              <a:gd name="T0" fmla="*/ 2659228 w 2659380"/>
              <a:gd name="T1" fmla="*/ 1000721 h 1971675"/>
              <a:gd name="T2" fmla="*/ 1321413 w 2659380"/>
              <a:gd name="T3" fmla="*/ 1971657 h 1971675"/>
              <a:gd name="T4" fmla="*/ 37 w 2659380"/>
              <a:gd name="T5" fmla="*/ 978396 h 1971675"/>
              <a:gd name="T6" fmla="*/ 1332448 w 2659380"/>
              <a:gd name="T7" fmla="*/ 2 h 1971675"/>
              <a:gd name="T8" fmla="*/ 2659379 w 2659380"/>
              <a:gd name="T9" fmla="*/ 985838 h 19716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9380" h="1971675" stroke="0">
                <a:moveTo>
                  <a:pt x="2659228" y="1000721"/>
                </a:moveTo>
                <a:cubicBezTo>
                  <a:pt x="2648211" y="1541710"/>
                  <a:pt x="2051163" y="1975025"/>
                  <a:pt x="1321413" y="1971657"/>
                </a:cubicBezTo>
                <a:cubicBezTo>
                  <a:pt x="586372" y="1968265"/>
                  <a:pt x="-5512" y="1523354"/>
                  <a:pt x="37" y="978396"/>
                </a:cubicBezTo>
                <a:cubicBezTo>
                  <a:pt x="5559" y="436054"/>
                  <a:pt x="600923" y="-1123"/>
                  <a:pt x="1332448" y="2"/>
                </a:cubicBezTo>
                <a:cubicBezTo>
                  <a:pt x="2065737" y="1130"/>
                  <a:pt x="2659379" y="442173"/>
                  <a:pt x="2659379" y="985838"/>
                </a:cubicBezTo>
                <a:lnTo>
                  <a:pt x="1329690" y="985838"/>
                </a:lnTo>
                <a:lnTo>
                  <a:pt x="2659228" y="1000721"/>
                </a:lnTo>
                <a:close/>
              </a:path>
              <a:path w="2659380" h="1971675" fill="none">
                <a:moveTo>
                  <a:pt x="2659228" y="1000721"/>
                </a:moveTo>
                <a:cubicBezTo>
                  <a:pt x="2648211" y="1541710"/>
                  <a:pt x="2051163" y="1975025"/>
                  <a:pt x="1321413" y="1971657"/>
                </a:cubicBezTo>
                <a:cubicBezTo>
                  <a:pt x="586372" y="1968265"/>
                  <a:pt x="-5512" y="1523354"/>
                  <a:pt x="37" y="978396"/>
                </a:cubicBezTo>
                <a:cubicBezTo>
                  <a:pt x="5559" y="436054"/>
                  <a:pt x="600923" y="-1123"/>
                  <a:pt x="1332448" y="2"/>
                </a:cubicBezTo>
                <a:cubicBezTo>
                  <a:pt x="2065737" y="1130"/>
                  <a:pt x="2659379" y="442173"/>
                  <a:pt x="2659379" y="985838"/>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cxnSp>
        <p:nvCxnSpPr>
          <p:cNvPr id="14" name="Straight Arrow Connector 13"/>
          <p:cNvCxnSpPr>
            <a:cxnSpLocks noChangeShapeType="1"/>
          </p:cNvCxnSpPr>
          <p:nvPr/>
        </p:nvCxnSpPr>
        <p:spPr bwMode="auto">
          <a:xfrm flipH="1">
            <a:off x="8014997" y="3632330"/>
            <a:ext cx="968672" cy="703631"/>
          </a:xfrm>
          <a:prstGeom prst="straightConnector1">
            <a:avLst/>
          </a:prstGeom>
          <a:noFill/>
          <a:ln w="190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15" name="Arc 76"/>
          <p:cNvSpPr>
            <a:spLocks/>
          </p:cNvSpPr>
          <p:nvPr/>
        </p:nvSpPr>
        <p:spPr bwMode="auto">
          <a:xfrm>
            <a:off x="8950016" y="3356364"/>
            <a:ext cx="384175" cy="339725"/>
          </a:xfrm>
          <a:custGeom>
            <a:avLst/>
            <a:gdLst>
              <a:gd name="T0" fmla="*/ 383700 w 384116"/>
              <a:gd name="T1" fmla="*/ 181803 h 339926"/>
              <a:gd name="T2" fmla="*/ 184148 w 384116"/>
              <a:gd name="T3" fmla="*/ 339580 h 339926"/>
              <a:gd name="T4" fmla="*/ 119 w 384116"/>
              <a:gd name="T5" fmla="*/ 163887 h 339926"/>
              <a:gd name="T6" fmla="*/ 194735 w 384116"/>
              <a:gd name="T7" fmla="*/ 16 h 339926"/>
              <a:gd name="T8" fmla="*/ 384176 w 384116"/>
              <a:gd name="T9" fmla="*/ 169863 h 3399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4116" h="339926" stroke="0">
                <a:moveTo>
                  <a:pt x="383641" y="181911"/>
                </a:moveTo>
                <a:cubicBezTo>
                  <a:pt x="376337" y="273632"/>
                  <a:pt x="287932" y="343581"/>
                  <a:pt x="184120" y="339781"/>
                </a:cubicBezTo>
                <a:cubicBezTo>
                  <a:pt x="78601" y="335918"/>
                  <a:pt x="-3596" y="257386"/>
                  <a:pt x="119" y="163984"/>
                </a:cubicBezTo>
                <a:cubicBezTo>
                  <a:pt x="3794" y="71591"/>
                  <a:pt x="90246" y="-1258"/>
                  <a:pt x="194705" y="16"/>
                </a:cubicBezTo>
                <a:cubicBezTo>
                  <a:pt x="299734" y="1297"/>
                  <a:pt x="384117" y="77008"/>
                  <a:pt x="384117" y="169963"/>
                </a:cubicBezTo>
                <a:lnTo>
                  <a:pt x="192058" y="169963"/>
                </a:lnTo>
                <a:lnTo>
                  <a:pt x="383641" y="181911"/>
                </a:lnTo>
                <a:close/>
              </a:path>
              <a:path w="384116" h="339926" fill="none">
                <a:moveTo>
                  <a:pt x="383641" y="181911"/>
                </a:moveTo>
                <a:cubicBezTo>
                  <a:pt x="376337" y="273632"/>
                  <a:pt x="287932" y="343581"/>
                  <a:pt x="184120" y="339781"/>
                </a:cubicBezTo>
                <a:cubicBezTo>
                  <a:pt x="78601" y="335918"/>
                  <a:pt x="-3596" y="257386"/>
                  <a:pt x="119" y="163984"/>
                </a:cubicBezTo>
                <a:cubicBezTo>
                  <a:pt x="3794" y="71591"/>
                  <a:pt x="90246" y="-1258"/>
                  <a:pt x="194705" y="16"/>
                </a:cubicBezTo>
                <a:cubicBezTo>
                  <a:pt x="299734" y="1297"/>
                  <a:pt x="384117" y="77008"/>
                  <a:pt x="384117" y="169963"/>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sp>
        <p:nvSpPr>
          <p:cNvPr id="19" name="Arc 53"/>
          <p:cNvSpPr>
            <a:spLocks/>
          </p:cNvSpPr>
          <p:nvPr/>
        </p:nvSpPr>
        <p:spPr bwMode="auto">
          <a:xfrm>
            <a:off x="8745894" y="2720094"/>
            <a:ext cx="664210" cy="569595"/>
          </a:xfrm>
          <a:custGeom>
            <a:avLst/>
            <a:gdLst>
              <a:gd name="T0" fmla="*/ 332105 w 664210"/>
              <a:gd name="T1" fmla="*/ 0 h 569595"/>
              <a:gd name="T2" fmla="*/ 664203 w 664210"/>
              <a:gd name="T3" fmla="*/ 282962 h 569595"/>
              <a:gd name="T4" fmla="*/ 335255 w 664210"/>
              <a:gd name="T5" fmla="*/ 569584 h 569595"/>
              <a:gd name="T6" fmla="*/ 62 w 664210"/>
              <a:gd name="T7" fmla="*/ 290308 h 569595"/>
              <a:gd name="T8" fmla="*/ 325806 w 664210"/>
              <a:gd name="T9" fmla="*/ 52 h 5695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4210" h="569595" stroke="0">
                <a:moveTo>
                  <a:pt x="332105" y="0"/>
                </a:moveTo>
                <a:cubicBezTo>
                  <a:pt x="514686" y="0"/>
                  <a:pt x="663026" y="126392"/>
                  <a:pt x="664203" y="282962"/>
                </a:cubicBezTo>
                <a:cubicBezTo>
                  <a:pt x="665383" y="439911"/>
                  <a:pt x="518269" y="568095"/>
                  <a:pt x="335255" y="569584"/>
                </a:cubicBezTo>
                <a:cubicBezTo>
                  <a:pt x="153124" y="571065"/>
                  <a:pt x="3586" y="446472"/>
                  <a:pt x="62" y="290308"/>
                </a:cubicBezTo>
                <a:cubicBezTo>
                  <a:pt x="-3487" y="133006"/>
                  <a:pt x="142373" y="3037"/>
                  <a:pt x="325806" y="52"/>
                </a:cubicBezTo>
                <a:lnTo>
                  <a:pt x="332105" y="284798"/>
                </a:lnTo>
                <a:lnTo>
                  <a:pt x="332105" y="0"/>
                </a:lnTo>
                <a:close/>
              </a:path>
              <a:path w="664210" h="569595" fill="none">
                <a:moveTo>
                  <a:pt x="332105" y="0"/>
                </a:moveTo>
                <a:cubicBezTo>
                  <a:pt x="514686" y="0"/>
                  <a:pt x="663026" y="126392"/>
                  <a:pt x="664203" y="282962"/>
                </a:cubicBezTo>
                <a:cubicBezTo>
                  <a:pt x="665383" y="439911"/>
                  <a:pt x="518269" y="568095"/>
                  <a:pt x="335255" y="569584"/>
                </a:cubicBezTo>
                <a:cubicBezTo>
                  <a:pt x="153124" y="571065"/>
                  <a:pt x="3586" y="446472"/>
                  <a:pt x="62" y="290308"/>
                </a:cubicBezTo>
                <a:cubicBezTo>
                  <a:pt x="-3487" y="133006"/>
                  <a:pt x="142373" y="3037"/>
                  <a:pt x="325806" y="52"/>
                </a:cubicBez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cxnSp>
        <p:nvCxnSpPr>
          <p:cNvPr id="20" name="Straight Arrow Connector 19"/>
          <p:cNvCxnSpPr>
            <a:cxnSpLocks noChangeShapeType="1"/>
          </p:cNvCxnSpPr>
          <p:nvPr/>
        </p:nvCxnSpPr>
        <p:spPr bwMode="auto">
          <a:xfrm>
            <a:off x="9325564" y="3205552"/>
            <a:ext cx="464094" cy="662836"/>
          </a:xfrm>
          <a:prstGeom prst="straightConnector1">
            <a:avLst/>
          </a:prstGeom>
          <a:noFill/>
          <a:ln w="190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23" name="Rectangle 22"/>
              <p:cNvSpPr/>
              <p:nvPr/>
            </p:nvSpPr>
            <p:spPr>
              <a:xfrm>
                <a:off x="644006" y="1635122"/>
                <a:ext cx="5368213" cy="1976438"/>
              </a:xfrm>
              <a:prstGeom prst="rect">
                <a:avLst/>
              </a:prstGeom>
            </p:spPr>
            <p:txBody>
              <a:bodyPr wrap="square">
                <a:spAutoFit/>
              </a:bodyPr>
              <a:lstStyle/>
              <a:p>
                <a:pPr>
                  <a:lnSpc>
                    <a:spcPct val="150000"/>
                  </a:lnSpc>
                  <a:spcAft>
                    <a:spcPts val="800"/>
                  </a:spcAft>
                </a:pPr>
                <a14:m>
                  <m:oMathPara xmlns:m="http://schemas.openxmlformats.org/officeDocument/2006/math">
                    <m:oMathParaPr>
                      <m:jc m:val="centerGroup"/>
                    </m:oMathParaPr>
                    <m:oMath xmlns:m="http://schemas.openxmlformats.org/officeDocument/2006/math">
                      <m:r>
                        <a:rPr lang="en-US" i="1" smtClean="0">
                          <a:solidFill>
                            <a:srgbClr val="000000"/>
                          </a:solidFill>
                          <a:latin typeface="Cambria Math" panose="02040503050406030204" pitchFamily="18" charset="0"/>
                          <a:ea typeface="Times New Roman" panose="02020603050405020304" pitchFamily="18" charset="0"/>
                        </a:rPr>
                        <m:t>𝑀</m:t>
                      </m:r>
                      <m:r>
                        <a:rPr lang="en-US" i="1" smtClean="0">
                          <a:solidFill>
                            <a:srgbClr val="000000"/>
                          </a:solidFill>
                          <a:latin typeface="Cambria Math" panose="02040503050406030204" pitchFamily="18" charset="0"/>
                          <a:ea typeface="Times New Roman" panose="02020603050405020304" pitchFamily="18" charset="0"/>
                        </a:rPr>
                        <m:t> = </m:t>
                      </m:r>
                      <m:r>
                        <a:rPr lang="en-US" i="1" smtClean="0">
                          <a:solidFill>
                            <a:srgbClr val="000000"/>
                          </a:solidFill>
                          <a:latin typeface="Cambria Math" panose="02040503050406030204" pitchFamily="18" charset="0"/>
                          <a:ea typeface="Times New Roman" panose="02020603050405020304" pitchFamily="18" charset="0"/>
                        </a:rPr>
                        <m:t>𝐴𝑥𝑖𝑎𝑙</m:t>
                      </m:r>
                      <m:r>
                        <a:rPr lang="en-US" i="1" smtClean="0">
                          <a:solidFill>
                            <a:srgbClr val="000000"/>
                          </a:solidFill>
                          <a:latin typeface="Cambria Math" panose="02040503050406030204" pitchFamily="18" charset="0"/>
                          <a:ea typeface="Times New Roman" panose="02020603050405020304" pitchFamily="18" charset="0"/>
                        </a:rPr>
                        <m:t> </m:t>
                      </m:r>
                      <m:r>
                        <a:rPr lang="en-US" i="1" smtClean="0">
                          <a:solidFill>
                            <a:srgbClr val="000000"/>
                          </a:solidFill>
                          <a:latin typeface="Cambria Math" panose="02040503050406030204" pitchFamily="18" charset="0"/>
                          <a:ea typeface="Times New Roman" panose="02020603050405020304" pitchFamily="18" charset="0"/>
                        </a:rPr>
                        <m:t>𝑙𝑜𝑎𝑑</m:t>
                      </m:r>
                      <m:r>
                        <a:rPr lang="en-US" i="1" smtClean="0">
                          <a:solidFill>
                            <a:srgbClr val="000000"/>
                          </a:solidFill>
                          <a:latin typeface="Cambria Math" panose="02040503050406030204" pitchFamily="18" charset="0"/>
                          <a:ea typeface="Times New Roman" panose="02020603050405020304" pitchFamily="18" charset="0"/>
                        </a:rPr>
                        <m:t> ×</m:t>
                      </m:r>
                      <m:r>
                        <a:rPr lang="en-US" i="1" smtClean="0">
                          <a:solidFill>
                            <a:srgbClr val="000000"/>
                          </a:solidFill>
                          <a:latin typeface="Cambria Math" panose="02040503050406030204" pitchFamily="18" charset="0"/>
                          <a:ea typeface="Times New Roman" panose="02020603050405020304" pitchFamily="18" charset="0"/>
                        </a:rPr>
                        <m:t>𝐴𝑟𝑚</m:t>
                      </m:r>
                      <m:r>
                        <a:rPr lang="en-US" i="1" smtClean="0">
                          <a:solidFill>
                            <a:srgbClr val="000000"/>
                          </a:solidFill>
                          <a:latin typeface="Cambria Math" panose="02040503050406030204" pitchFamily="18" charset="0"/>
                          <a:ea typeface="Times New Roman" panose="02020603050405020304" pitchFamily="18" charset="0"/>
                        </a:rPr>
                        <m:t>=</m:t>
                      </m:r>
                      <m:d>
                        <m:dPr>
                          <m:ctrlPr>
                            <a:rPr lang="en-US" i="1">
                              <a:solidFill>
                                <a:srgbClr val="000000"/>
                              </a:solidFill>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rPr>
                            <m:t>1138</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49</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978</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4</m:t>
                          </m:r>
                        </m:e>
                      </m:d>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0</m:t>
                      </m:r>
                      <m:r>
                        <a:rPr lang="en-US" i="1">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2</m:t>
                      </m:r>
                      <m:r>
                        <a:rPr lang="en-US" i="1">
                          <a:solidFill>
                            <a:srgbClr val="000000"/>
                          </a:solidFill>
                          <a:effectLst/>
                          <a:latin typeface="Cambria Math" panose="02040503050406030204" pitchFamily="18" charset="0"/>
                          <a:ea typeface="Times New Roman" panose="02020603050405020304" pitchFamily="18" charset="0"/>
                        </a:rPr>
                        <m:t>5</m:t>
                      </m:r>
                      <m:r>
                        <a:rPr lang="en-US" b="0" i="1" smtClean="0">
                          <a:solidFill>
                            <a:srgbClr val="000000"/>
                          </a:solidFill>
                          <a:effectLst/>
                          <a:latin typeface="Cambria Math" panose="02040503050406030204" pitchFamily="18" charset="0"/>
                          <a:ea typeface="Times New Roman" panose="02020603050405020304" pitchFamily="18" charset="0"/>
                        </a:rPr>
                        <m:t>+</m:t>
                      </m:r>
                      <m:d>
                        <m:dPr>
                          <m:ctrlPr>
                            <a:rPr lang="en-US" b="0" i="1" smtClean="0">
                              <a:solidFill>
                                <a:srgbClr val="000000"/>
                              </a:solidFill>
                              <a:effectLst/>
                              <a:latin typeface="Cambria Math" panose="02040503050406030204" pitchFamily="18" charset="0"/>
                              <a:ea typeface="Times New Roman" panose="02020603050405020304" pitchFamily="18" charset="0"/>
                            </a:rPr>
                          </m:ctrlPr>
                        </m:dPr>
                        <m:e>
                          <m:r>
                            <a:rPr lang="en-US" b="0" i="1" smtClean="0">
                              <a:solidFill>
                                <a:srgbClr val="000000"/>
                              </a:solidFill>
                              <a:effectLst/>
                              <a:latin typeface="Cambria Math" panose="02040503050406030204" pitchFamily="18" charset="0"/>
                              <a:ea typeface="Times New Roman" panose="02020603050405020304" pitchFamily="18" charset="0"/>
                            </a:rPr>
                            <m:t>1365</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71</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1256</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57</m:t>
                          </m:r>
                        </m:e>
                      </m:d>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0</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25</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1184</m:t>
                      </m:r>
                      <m:r>
                        <a:rPr lang="en-US" b="0" i="1" smtClean="0">
                          <a:solidFill>
                            <a:srgbClr val="000000"/>
                          </a:solidFill>
                          <a:effectLst/>
                          <a:latin typeface="Cambria Math" panose="02040503050406030204" pitchFamily="18" charset="0"/>
                          <a:ea typeface="Times New Roman" panose="02020603050405020304" pitchFamily="18" charset="0"/>
                        </a:rPr>
                        <m:t>.</m:t>
                      </m:r>
                      <m:r>
                        <a:rPr lang="en-US" b="0" i="1" smtClean="0">
                          <a:solidFill>
                            <a:srgbClr val="000000"/>
                          </a:solidFill>
                          <a:effectLst/>
                          <a:latin typeface="Cambria Math" panose="02040503050406030204" pitchFamily="18" charset="0"/>
                          <a:ea typeface="Times New Roman" panose="02020603050405020304" pitchFamily="18" charset="0"/>
                        </a:rPr>
                        <m:t>79</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𝑘𝑁</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r>
                  <a:rPr lang="en-US" dirty="0">
                    <a:solidFill>
                      <a:srgbClr val="000000"/>
                    </a:solidFill>
                    <a:effectLst/>
                    <a:latin typeface="Times New Roman" panose="02020603050405020304" pitchFamily="18" charset="0"/>
                    <a:ea typeface="Times New Roman" panose="02020603050405020304" pitchFamily="18" charset="0"/>
                  </a:rPr>
                  <a:t>The resultant of axial load = </a:t>
                </a:r>
                <a14:m>
                  <m:oMath xmlns:m="http://schemas.openxmlformats.org/officeDocument/2006/math">
                    <m:d>
                      <m:dPr>
                        <m:ctrlPr>
                          <a:rPr lang="en-US" i="1">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1138</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49</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978</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e>
                    </m:d>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ea typeface="Times New Roman" panose="02020603050405020304" pitchFamily="18" charset="0"/>
                          </a:rPr>
                        </m:ctrlPr>
                      </m:dPr>
                      <m:e>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1365</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71</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1256</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57</m:t>
                        </m:r>
                      </m:e>
                    </m:d>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505</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39</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oMath>
                </a14:m>
                <a:endParaRPr lang="en-US" dirty="0"/>
              </a:p>
            </p:txBody>
          </p:sp>
        </mc:Choice>
        <mc:Fallback xmlns="">
          <p:sp>
            <p:nvSpPr>
              <p:cNvPr id="23" name="Rectangle 22"/>
              <p:cNvSpPr>
                <a:spLocks noRot="1" noChangeAspect="1" noMove="1" noResize="1" noEditPoints="1" noAdjustHandles="1" noChangeArrowheads="1" noChangeShapeType="1" noTextEdit="1"/>
              </p:cNvSpPr>
              <p:nvPr/>
            </p:nvSpPr>
            <p:spPr>
              <a:xfrm>
                <a:off x="644006" y="1635122"/>
                <a:ext cx="5368213" cy="1976438"/>
              </a:xfrm>
              <a:prstGeom prst="rect">
                <a:avLst/>
              </a:prstGeom>
              <a:blipFill rotWithShape="0">
                <a:blip r:embed="rId5"/>
                <a:stretch>
                  <a:fillRect l="-10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644006" y="3614813"/>
                <a:ext cx="2257349" cy="369332"/>
              </a:xfrm>
              <a:prstGeom prst="rect">
                <a:avLst/>
              </a:prstGeom>
            </p:spPr>
            <p:txBody>
              <a:bodyPr wrap="none">
                <a:spAutoFit/>
              </a:bodyPr>
              <a:lstStyle/>
              <a:p>
                <a14:m>
                  <m:oMath xmlns:m="http://schemas.openxmlformats.org/officeDocument/2006/math">
                    <m:r>
                      <a:rPr lang="en-US" b="0" i="1" smtClean="0">
                        <a:solidFill>
                          <a:srgbClr val="000000"/>
                        </a:solidFill>
                        <a:latin typeface="Cambria Math" panose="02040503050406030204" pitchFamily="18" charset="0"/>
                        <a:ea typeface="Times New Roman" panose="02020603050405020304" pitchFamily="18" charset="0"/>
                      </a:rPr>
                      <m:t>→  </m:t>
                    </m:r>
                  </m:oMath>
                </a14:m>
                <a:r>
                  <a:rPr lang="en-US" dirty="0" smtClean="0">
                    <a:solidFill>
                      <a:srgbClr val="000000"/>
                    </a:solidFill>
                    <a:latin typeface="Times New Roman" panose="02020603050405020304" pitchFamily="18" charset="0"/>
                    <a:ea typeface="Times New Roman" panose="02020603050405020304" pitchFamily="18" charset="0"/>
                  </a:rPr>
                  <a:t>(</a:t>
                </a:r>
                <a:r>
                  <a:rPr lang="en-US" dirty="0">
                    <a:solidFill>
                      <a:srgbClr val="000000"/>
                    </a:solidFill>
                    <a:latin typeface="Times New Roman" panose="02020603050405020304" pitchFamily="18" charset="0"/>
                    <a:ea typeface="Times New Roman" panose="02020603050405020304" pitchFamily="18" charset="0"/>
                  </a:rPr>
                  <a:t>compression load)</a:t>
                </a:r>
                <a:endParaRPr lang="en-US" dirty="0"/>
              </a:p>
            </p:txBody>
          </p:sp>
        </mc:Choice>
        <mc:Fallback xmlns="">
          <p:sp>
            <p:nvSpPr>
              <p:cNvPr id="24" name="Rectangle 23"/>
              <p:cNvSpPr>
                <a:spLocks noRot="1" noChangeAspect="1" noMove="1" noResize="1" noEditPoints="1" noAdjustHandles="1" noChangeArrowheads="1" noChangeShapeType="1" noTextEdit="1"/>
              </p:cNvSpPr>
              <p:nvPr/>
            </p:nvSpPr>
            <p:spPr>
              <a:xfrm>
                <a:off x="644006" y="3614813"/>
                <a:ext cx="2257349" cy="369332"/>
              </a:xfrm>
              <a:prstGeom prst="rect">
                <a:avLst/>
              </a:prstGeom>
              <a:blipFill rotWithShape="0">
                <a:blip r:embed="rId6"/>
                <a:stretch>
                  <a:fillRect t="-9836" r="-1351" b="-24590"/>
                </a:stretch>
              </a:blipFill>
            </p:spPr>
            <p:txBody>
              <a:bodyPr/>
              <a:lstStyle/>
              <a:p>
                <a:r>
                  <a:rPr lang="en-US">
                    <a:noFill/>
                  </a:rPr>
                  <a:t> </a:t>
                </a:r>
              </a:p>
            </p:txBody>
          </p:sp>
        </mc:Fallback>
      </mc:AlternateContent>
    </p:spTree>
    <p:extLst>
      <p:ext uri="{BB962C8B-B14F-4D97-AF65-F5344CB8AC3E}">
        <p14:creationId xmlns:p14="http://schemas.microsoft.com/office/powerpoint/2010/main" val="3993484162"/>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397968" y="1240971"/>
                <a:ext cx="7408506" cy="4052391"/>
              </a:xfrm>
              <a:prstGeom prst="rect">
                <a:avLst/>
              </a:prstGeom>
            </p:spPr>
            <p:txBody>
              <a:bodyPr wrap="square">
                <a:spAutoFit/>
              </a:bodyPr>
              <a:lstStyle/>
              <a:p>
                <a:pPr>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The moment that the concrete column section can carried is equal to M = 450kN.m when the axial load equal 505.3 </a:t>
                </a:r>
                <a:r>
                  <a:rPr lang="en-US" dirty="0" err="1">
                    <a:solidFill>
                      <a:srgbClr val="000000"/>
                    </a:solidFill>
                    <a:latin typeface="Times New Roman" panose="02020603050405020304" pitchFamily="18" charset="0"/>
                    <a:ea typeface="Times New Roman" panose="02020603050405020304" pitchFamily="18" charset="0"/>
                  </a:rPr>
                  <a:t>kN</a:t>
                </a:r>
                <a:r>
                  <a:rPr lang="en-US" dirty="0">
                    <a:solidFill>
                      <a:srgbClr val="000000"/>
                    </a:solidFill>
                    <a:latin typeface="Times New Roman" panose="02020603050405020304" pitchFamily="18" charset="0"/>
                    <a:ea typeface="Times New Roman" panose="02020603050405020304" pitchFamily="18" charset="0"/>
                  </a:rPr>
                  <a:t>, refer to figure (2.2), and this value is smaller than the applied load:-</a:t>
                </a:r>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nSpc>
                    <a:spcPct val="150000"/>
                  </a:lnSpc>
                  <a:spcAft>
                    <a:spcPts val="1000"/>
                  </a:spcAft>
                  <a:buFont typeface="Wingdings" panose="05000000000000000000" pitchFamily="2" charset="2"/>
                  <a:buChar char=""/>
                </a:pPr>
                <a14:m>
                  <m:oMath xmlns:m="http://schemas.openxmlformats.org/officeDocument/2006/math">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Mapplied</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m:rPr>
                        <m:nor/>
                      </m:rPr>
                      <a:rPr lang="ar-SA" sz="1600">
                        <a:solidFill>
                          <a:srgbClr val="000000"/>
                        </a:solidFill>
                        <a:latin typeface="Cambria Math" panose="02040503050406030204" pitchFamily="18" charset="0"/>
                        <a:ea typeface="Times New Roman" panose="02020603050405020304" pitchFamily="18" charset="0"/>
                        <a:cs typeface="+mj-cs"/>
                      </a:rPr>
                      <m:t>1</m:t>
                    </m:r>
                    <m:r>
                      <m:rPr>
                        <m:nor/>
                      </m:rPr>
                      <a:rPr lang="en-US" sz="1600" b="0" i="0" smtClean="0">
                        <a:solidFill>
                          <a:srgbClr val="000000"/>
                        </a:solidFill>
                        <a:latin typeface="Cambria Math" panose="02040503050406030204" pitchFamily="18" charset="0"/>
                        <a:ea typeface="Times New Roman" panose="02020603050405020304" pitchFamily="18" charset="0"/>
                        <a:cs typeface="+mj-cs"/>
                      </a:rPr>
                      <m:t>184</m:t>
                    </m:r>
                    <m:r>
                      <m:rPr>
                        <m:nor/>
                      </m:rPr>
                      <a:rPr lang="ar-SA" sz="1600">
                        <a:solidFill>
                          <a:srgbClr val="000000"/>
                        </a:solidFill>
                        <a:latin typeface="Cambria Math" panose="02040503050406030204" pitchFamily="18" charset="0"/>
                        <a:ea typeface="Times New Roman" panose="02020603050405020304" pitchFamily="18" charset="0"/>
                        <a:cs typeface="+mj-cs"/>
                      </a:rPr>
                      <m:t>.</m:t>
                    </m:r>
                    <m:r>
                      <m:rPr>
                        <m:nor/>
                      </m:rPr>
                      <a:rPr lang="en-US" sz="1600" b="0" i="0" smtClean="0">
                        <a:solidFill>
                          <a:srgbClr val="000000"/>
                        </a:solidFill>
                        <a:latin typeface="Cambria Math" panose="02040503050406030204" pitchFamily="18" charset="0"/>
                        <a:ea typeface="Times New Roman" panose="02020603050405020304" pitchFamily="18" charset="0"/>
                        <a:cs typeface="+mj-cs"/>
                      </a:rPr>
                      <m:t>79</m:t>
                    </m:r>
                    <m:r>
                      <m:rPr>
                        <m:nor/>
                      </m:rPr>
                      <a:rPr lang="en-US">
                        <a:solidFill>
                          <a:srgbClr val="000000"/>
                        </a:solidFill>
                        <a:effectLst/>
                        <a:latin typeface="Cambria Math" panose="02040503050406030204" pitchFamily="18" charset="0"/>
                        <a:ea typeface="Times New Roman" panose="02020603050405020304" pitchFamily="18" charset="0"/>
                        <a:cs typeface="+mj-cs"/>
                      </a:rPr>
                      <m: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&gt; </m:t>
                    </m:r>
                    <m:r>
                      <m:rPr>
                        <m:nor/>
                      </m:rPr>
                      <a:rPr lang="en-US">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450</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𝑘𝑁</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𝑚</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600"/>
                  </a:spcAft>
                </a:pPr>
                <a:r>
                  <a:rPr lang="en-US" dirty="0">
                    <a:solidFill>
                      <a:srgbClr val="000000"/>
                    </a:solidFill>
                    <a:effectLst/>
                    <a:latin typeface="Times New Roman" panose="02020603050405020304" pitchFamily="18" charset="0"/>
                    <a:ea typeface="Times New Roman" panose="02020603050405020304" pitchFamily="18" charset="0"/>
                  </a:rPr>
                  <a:t>That is mean the concrete column cannot bear forces exposed to it.</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spcAft>
                    <a:spcPts val="600"/>
                  </a:spcAft>
                </a:pPr>
                <a:r>
                  <a:rPr lang="en-US" dirty="0">
                    <a:solidFill>
                      <a:srgbClr val="000000"/>
                    </a:solidFill>
                    <a:effectLst/>
                    <a:latin typeface="Times New Roman" panose="02020603050405020304" pitchFamily="18" charset="0"/>
                    <a:ea typeface="Times New Roman" panose="02020603050405020304" pitchFamily="18" charset="0"/>
                  </a:rPr>
                  <a:t>After we made this design, we found that it could not bear the moment, as it reduced the value of the moment a little, so it changed the position of the momentum effect on the column from place to another in the same column.</a:t>
                </a:r>
                <a:endParaRPr lang="en-US" dirty="0">
                  <a:solidFill>
                    <a:srgbClr val="000000"/>
                  </a:solidFill>
                  <a:effectLst/>
                  <a:latin typeface="Times New Roman" panose="02020603050405020304" pitchFamily="18" charset="0"/>
                  <a:ea typeface="Calibri" panose="020F0502020204030204" pitchFamily="34" charset="0"/>
                </a:endParaRPr>
              </a:p>
              <a:p>
                <a:r>
                  <a:rPr lang="en-US" dirty="0">
                    <a:solidFill>
                      <a:srgbClr val="000000"/>
                    </a:solidFill>
                    <a:effectLst/>
                    <a:latin typeface="Times New Roman" panose="02020603050405020304" pitchFamily="18" charset="0"/>
                    <a:ea typeface="Times New Roman" panose="02020603050405020304" pitchFamily="18" charset="0"/>
                  </a:rPr>
                  <a:t>So, we will search for another solution to the problem of a moment.</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2397968" y="1240971"/>
                <a:ext cx="7408506" cy="4052391"/>
              </a:xfrm>
              <a:prstGeom prst="rect">
                <a:avLst/>
              </a:prstGeom>
              <a:blipFill rotWithShape="0">
                <a:blip r:embed="rId2"/>
                <a:stretch>
                  <a:fillRect l="-658" b="-1506"/>
                </a:stretch>
              </a:blipFill>
            </p:spPr>
            <p:txBody>
              <a:bodyPr/>
              <a:lstStyle/>
              <a:p>
                <a:r>
                  <a:rPr lang="en-US">
                    <a:noFill/>
                  </a:rPr>
                  <a:t> </a:t>
                </a:r>
              </a:p>
            </p:txBody>
          </p:sp>
        </mc:Fallback>
      </mc:AlternateContent>
    </p:spTree>
    <p:extLst>
      <p:ext uri="{BB962C8B-B14F-4D97-AF65-F5344CB8AC3E}">
        <p14:creationId xmlns:p14="http://schemas.microsoft.com/office/powerpoint/2010/main" val="4231880382"/>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7831" y="976995"/>
            <a:ext cx="3828292" cy="461665"/>
          </a:xfrm>
          <a:prstGeom prst="rect">
            <a:avLst/>
          </a:prstGeom>
        </p:spPr>
        <p:txBody>
          <a:bodyPr wrap="none">
            <a:spAutoFit/>
          </a:bodyPr>
          <a:lstStyle/>
          <a:p>
            <a:pPr marL="342900" indent="-342900">
              <a:buFont typeface="Wingdings" panose="05000000000000000000" pitchFamily="2" charset="2"/>
              <a:buChar char="v"/>
            </a:pPr>
            <a:r>
              <a:rPr lang="en-US" sz="2400" b="1" dirty="0">
                <a:solidFill>
                  <a:srgbClr val="FF0000"/>
                </a:solidFill>
                <a:latin typeface="Times New Roman" panose="02020603050405020304" pitchFamily="18" charset="0"/>
                <a:ea typeface="Calibri" panose="020F0502020204030204" pitchFamily="34" charset="0"/>
              </a:rPr>
              <a:t>Fourth alternative model</a:t>
            </a:r>
            <a:endParaRPr lang="en-US" sz="2400" b="1" dirty="0">
              <a:solidFill>
                <a:srgbClr val="FF0000"/>
              </a:solidFill>
            </a:endParaRPr>
          </a:p>
        </p:txBody>
      </p:sp>
      <p:sp>
        <p:nvSpPr>
          <p:cNvPr id="3" name="Rectangle 2"/>
          <p:cNvSpPr/>
          <p:nvPr/>
        </p:nvSpPr>
        <p:spPr>
          <a:xfrm>
            <a:off x="855305" y="1735122"/>
            <a:ext cx="6711822" cy="3416320"/>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This coverage with circular steel column placed above the column of concrete while in this try modeled the column as a roller in Z-direction and spring in X&amp;Y-direction, For consideration stiffness of column and the resulting deflection, The covering was attached to the slab by members from the back extension, to resist the tensile and compression forces, and then the structure would be stable. Three span as a sample to study the behavior of the structure under the loads on it to reach preliminary results.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744408" y="976995"/>
            <a:ext cx="4447592" cy="2475332"/>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7744409" y="3600449"/>
            <a:ext cx="4447592" cy="2688384"/>
          </a:xfrm>
          <a:prstGeom prst="rect">
            <a:avLst/>
          </a:prstGeom>
          <a:noFill/>
          <a:ln>
            <a:noFill/>
          </a:ln>
        </p:spPr>
      </p:pic>
    </p:spTree>
    <p:extLst>
      <p:ext uri="{BB962C8B-B14F-4D97-AF65-F5344CB8AC3E}">
        <p14:creationId xmlns:p14="http://schemas.microsoft.com/office/powerpoint/2010/main" val="2825290649"/>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3278" y="790383"/>
            <a:ext cx="3461397" cy="400110"/>
          </a:xfrm>
          <a:prstGeom prst="rect">
            <a:avLst/>
          </a:prstGeom>
        </p:spPr>
        <p:txBody>
          <a:bodyPr wrap="none">
            <a:spAutoFit/>
          </a:bodyPr>
          <a:lstStyle/>
          <a:p>
            <a:pPr marL="342900" indent="-342900">
              <a:buFont typeface="Wingdings" panose="05000000000000000000" pitchFamily="2" charset="2"/>
              <a:buChar char="Ø"/>
            </a:pPr>
            <a:r>
              <a:rPr lang="en-US" sz="2000" dirty="0">
                <a:solidFill>
                  <a:schemeClr val="bg2">
                    <a:lumMod val="75000"/>
                  </a:schemeClr>
                </a:solidFill>
                <a:latin typeface="Times New Roman" panose="02020603050405020304" pitchFamily="18" charset="0"/>
                <a:ea typeface="Calibri" panose="020F0502020204030204" pitchFamily="34" charset="0"/>
              </a:rPr>
              <a:t>Stiffness of concrete column</a:t>
            </a:r>
            <a:endParaRPr lang="en-US" sz="2000" dirty="0">
              <a:solidFill>
                <a:schemeClr val="bg2">
                  <a:lumMod val="75000"/>
                </a:schemeClr>
              </a:solidFill>
            </a:endParaRPr>
          </a:p>
        </p:txBody>
      </p:sp>
      <mc:AlternateContent xmlns:mc="http://schemas.openxmlformats.org/markup-compatibility/2006" xmlns:a14="http://schemas.microsoft.com/office/drawing/2010/main">
        <mc:Choice Requires="a14">
          <p:sp>
            <p:nvSpPr>
              <p:cNvPr id="4" name="Rectangle 3"/>
              <p:cNvSpPr/>
              <p:nvPr/>
            </p:nvSpPr>
            <p:spPr>
              <a:xfrm>
                <a:off x="1098066" y="1574154"/>
                <a:ext cx="165429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𝑓</m:t>
                          </m:r>
                        </m:e>
                        <m:sup>
                          <m:r>
                            <a:rPr lang="en-US" i="0">
                              <a:latin typeface="Cambria Math" panose="02040503050406030204" pitchFamily="18" charset="0"/>
                            </a:rPr>
                            <m:t>′</m:t>
                          </m:r>
                        </m:sup>
                      </m:sSup>
                      <m:r>
                        <a:rPr lang="en-US" i="1">
                          <a:latin typeface="Cambria Math" panose="02040503050406030204" pitchFamily="18" charset="0"/>
                        </a:rPr>
                        <m:t>𝑐</m:t>
                      </m:r>
                      <m:r>
                        <a:rPr lang="en-US" i="0">
                          <a:latin typeface="Cambria Math" panose="02040503050406030204" pitchFamily="18" charset="0"/>
                        </a:rPr>
                        <m:t>=</m:t>
                      </m:r>
                      <m:r>
                        <a:rPr lang="en-US" i="0">
                          <a:latin typeface="Cambria Math" panose="02040503050406030204" pitchFamily="18" charset="0"/>
                        </a:rPr>
                        <m:t>24</m:t>
                      </m:r>
                      <m:r>
                        <a:rPr lang="en-US" i="0">
                          <a:latin typeface="Cambria Math" panose="02040503050406030204" pitchFamily="18" charset="0"/>
                        </a:rPr>
                        <m:t> </m:t>
                      </m:r>
                      <m:r>
                        <a:rPr lang="en-US" i="1">
                          <a:latin typeface="Cambria Math" panose="02040503050406030204" pitchFamily="18" charset="0"/>
                        </a:rPr>
                        <m:t>𝑀𝑃𝑎</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098066" y="1574154"/>
                <a:ext cx="1654299" cy="369332"/>
              </a:xfrm>
              <a:prstGeom prst="rect">
                <a:avLst/>
              </a:prstGeom>
              <a:blipFill rotWithShape="0">
                <a:blip r:embed="rId2"/>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2752365" y="1562104"/>
                <a:ext cx="172034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𝑓𝑦</m:t>
                      </m:r>
                      <m:r>
                        <a:rPr lang="en-US" i="0">
                          <a:latin typeface="Cambria Math" panose="02040503050406030204" pitchFamily="18" charset="0"/>
                        </a:rPr>
                        <m:t>=</m:t>
                      </m:r>
                      <m:r>
                        <a:rPr lang="en-US" i="0">
                          <a:latin typeface="Cambria Math" panose="02040503050406030204" pitchFamily="18" charset="0"/>
                        </a:rPr>
                        <m:t>420</m:t>
                      </m:r>
                      <m:r>
                        <a:rPr lang="en-US" i="0">
                          <a:latin typeface="Cambria Math" panose="02040503050406030204" pitchFamily="18" charset="0"/>
                        </a:rPr>
                        <m:t> </m:t>
                      </m:r>
                      <m:r>
                        <a:rPr lang="en-US" i="1">
                          <a:latin typeface="Cambria Math" panose="02040503050406030204" pitchFamily="18" charset="0"/>
                        </a:rPr>
                        <m:t>𝑀𝑃𝑎</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2752365" y="1562104"/>
                <a:ext cx="1720343" cy="369332"/>
              </a:xfrm>
              <a:prstGeom prst="rect">
                <a:avLst/>
              </a:prstGeom>
              <a:blipFill rotWithShape="0">
                <a:blip r:embed="rId3"/>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488482" y="1562104"/>
                <a:ext cx="163852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h</m:t>
                      </m:r>
                      <m:r>
                        <a:rPr lang="en-US" i="0">
                          <a:latin typeface="Cambria Math" panose="02040503050406030204" pitchFamily="18" charset="0"/>
                        </a:rPr>
                        <m:t>=</m:t>
                      </m:r>
                      <m:r>
                        <a:rPr lang="en-US" i="0">
                          <a:latin typeface="Cambria Math" panose="02040503050406030204" pitchFamily="18" charset="0"/>
                        </a:rPr>
                        <m:t>2500</m:t>
                      </m:r>
                      <m:r>
                        <a:rPr lang="en-US" i="1">
                          <a:latin typeface="Cambria Math" panose="02040503050406030204" pitchFamily="18" charset="0"/>
                        </a:rPr>
                        <m:t>𝑚𝑚</m:t>
                      </m:r>
                      <m:r>
                        <a:rPr lang="en-US" i="0">
                          <a:latin typeface="Cambria Math" panose="02040503050406030204" pitchFamily="18" charset="0"/>
                        </a:rPr>
                        <m:t> </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4488482" y="1562104"/>
                <a:ext cx="1638525" cy="369332"/>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6050265" y="1574154"/>
                <a:ext cx="143507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𝑃</m:t>
                      </m:r>
                      <m:r>
                        <a:rPr lang="en-US" i="0">
                          <a:latin typeface="Cambria Math" panose="02040503050406030204" pitchFamily="18" charset="0"/>
                        </a:rPr>
                        <m:t>=</m:t>
                      </m:r>
                      <m:r>
                        <a:rPr lang="en-US" i="0">
                          <a:latin typeface="Cambria Math" panose="02040503050406030204" pitchFamily="18" charset="0"/>
                        </a:rPr>
                        <m:t>606</m:t>
                      </m:r>
                      <m:r>
                        <a:rPr lang="en-US" i="0">
                          <a:latin typeface="Cambria Math" panose="02040503050406030204" pitchFamily="18" charset="0"/>
                        </a:rPr>
                        <m:t> </m:t>
                      </m:r>
                      <m:r>
                        <a:rPr lang="en-US" i="1">
                          <a:latin typeface="Cambria Math" panose="02040503050406030204" pitchFamily="18" charset="0"/>
                        </a:rPr>
                        <m:t>𝑘𝑁</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6050265" y="1574154"/>
                <a:ext cx="1435072" cy="369332"/>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098066" y="2131773"/>
                <a:ext cx="3831112" cy="3907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𝑝</m:t>
                          </m:r>
                        </m:sub>
                      </m:sSub>
                      <m:r>
                        <a:rPr lang="en-US" i="0">
                          <a:latin typeface="Cambria Math" panose="02040503050406030204" pitchFamily="18" charset="0"/>
                        </a:rPr>
                        <m:t>=</m:t>
                      </m:r>
                      <m:r>
                        <a:rPr lang="en-US" i="1">
                          <a:latin typeface="Cambria Math" panose="02040503050406030204" pitchFamily="18" charset="0"/>
                        </a:rPr>
                        <m:t>𝑃𝐿</m:t>
                      </m:r>
                      <m:r>
                        <a:rPr lang="en-US" i="0">
                          <a:latin typeface="Cambria Math" panose="02040503050406030204" pitchFamily="18" charset="0"/>
                        </a:rPr>
                        <m:t>=</m:t>
                      </m:r>
                      <m:r>
                        <a:rPr lang="en-US" i="0">
                          <a:latin typeface="Cambria Math" panose="02040503050406030204" pitchFamily="18" charset="0"/>
                        </a:rPr>
                        <m:t>606</m:t>
                      </m:r>
                      <m:r>
                        <a:rPr lang="en-US" i="0">
                          <a:latin typeface="Cambria Math" panose="02040503050406030204" pitchFamily="18" charset="0"/>
                        </a:rPr>
                        <m:t>×</m:t>
                      </m:r>
                      <m:r>
                        <a:rPr lang="en-US" i="0">
                          <a:latin typeface="Cambria Math" panose="02040503050406030204" pitchFamily="18" charset="0"/>
                        </a:rPr>
                        <m:t>2</m:t>
                      </m:r>
                      <m:r>
                        <a:rPr lang="en-US" b="0" i="0" smtClean="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1515</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098066" y="2131773"/>
                <a:ext cx="3831112" cy="390748"/>
              </a:xfrm>
              <a:prstGeom prst="rect">
                <a:avLst/>
              </a:prstGeom>
              <a:blipFill rotWithShape="0">
                <a:blip r:embed="rId6"/>
                <a:stretch>
                  <a:fillRect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119340" y="2522521"/>
                <a:ext cx="5117427" cy="694806"/>
              </a:xfrm>
              <a:prstGeom prst="rect">
                <a:avLst/>
              </a:prstGeom>
            </p:spPr>
            <p:txBody>
              <a:bodyPr wrap="none">
                <a:spAutoFit/>
              </a:bodyPr>
              <a:lstStyle/>
              <a:p>
                <a:pPr>
                  <a:lnSpc>
                    <a:spcPct val="150000"/>
                  </a:lnSpc>
                  <a:spcAft>
                    <a:spcPts val="600"/>
                  </a:spcAft>
                </a:pP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rPr>
                      <m:t>𝑀𝑐𝑟</m:t>
                    </m:r>
                    <m:r>
                      <a:rPr lang="en-US" i="1">
                        <a:solidFill>
                          <a:srgbClr val="000000"/>
                        </a:solidFill>
                        <a:latin typeface="Cambria Math" panose="02040503050406030204" pitchFamily="18" charset="0"/>
                        <a:ea typeface="Times New Roman" panose="02020603050405020304" pitchFamily="18" charset="0"/>
                      </a:rPr>
                      <m:t>=</m:t>
                    </m:r>
                    <m:f>
                      <m:fPr>
                        <m:ctrlPr>
                          <a:rPr lang="en-US" i="1">
                            <a:solidFill>
                              <a:srgbClr val="000000"/>
                            </a:solidFill>
                            <a:effectLst/>
                            <a:latin typeface="Cambria Math" panose="02040503050406030204" pitchFamily="18" charset="0"/>
                            <a:ea typeface="Times New Roman" panose="02020603050405020304" pitchFamily="18" charset="0"/>
                          </a:rPr>
                        </m:ctrlPr>
                      </m:fPr>
                      <m:num>
                        <m:r>
                          <a:rPr lang="en-US" i="1">
                            <a:solidFill>
                              <a:srgbClr val="000000"/>
                            </a:solidFill>
                            <a:effectLst/>
                            <a:latin typeface="Cambria Math" panose="02040503050406030204" pitchFamily="18" charset="0"/>
                            <a:ea typeface="Times New Roman" panose="02020603050405020304" pitchFamily="18" charset="0"/>
                          </a:rPr>
                          <m:t>𝑓𝑟</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𝐼𝑔</m:t>
                        </m:r>
                      </m:num>
                      <m:den>
                        <m:r>
                          <a:rPr lang="en-US" i="1">
                            <a:solidFill>
                              <a:srgbClr val="000000"/>
                            </a:solidFill>
                            <a:effectLst/>
                            <a:latin typeface="Cambria Math" panose="02040503050406030204" pitchFamily="18" charset="0"/>
                            <a:ea typeface="Times New Roman" panose="02020603050405020304" pitchFamily="18" charset="0"/>
                          </a:rPr>
                          <m:t>𝑌𝑡</m:t>
                        </m:r>
                      </m:den>
                    </m:f>
                    <m:r>
                      <a:rPr lang="en-US" i="1">
                        <a:solidFill>
                          <a:srgbClr val="000000"/>
                        </a:solidFill>
                        <a:effectLst/>
                        <a:latin typeface="Cambria Math" panose="02040503050406030204" pitchFamily="18" charset="0"/>
                        <a:ea typeface="Times New Roman" panose="02020603050405020304" pitchFamily="18" charset="0"/>
                      </a:rPr>
                      <m:t> </m:t>
                    </m:r>
                  </m:oMath>
                </a14:m>
                <a:r>
                  <a:rPr lang="en-US" dirty="0">
                    <a:solidFill>
                      <a:srgbClr val="000000"/>
                    </a:solidFill>
                    <a:effectLst/>
                    <a:latin typeface="Times New Roman" panose="02020603050405020304" pitchFamily="18" charset="0"/>
                    <a:ea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rPr>
                      <m:t>→</m:t>
                    </m:r>
                  </m:oMath>
                </a14:m>
                <a:r>
                  <a:rPr lang="en-US" dirty="0">
                    <a:solidFill>
                      <a:srgbClr val="000000"/>
                    </a:solidFill>
                    <a:effectLst/>
                    <a:latin typeface="Times New Roman" panose="02020603050405020304" pitchFamily="18" charset="0"/>
                    <a:ea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rPr>
                      <m:t>𝑓𝑟</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0</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62</m:t>
                    </m:r>
                    <m:r>
                      <a:rPr lang="en-US" i="1">
                        <a:solidFill>
                          <a:srgbClr val="000000"/>
                        </a:solidFill>
                        <a:effectLst/>
                        <a:latin typeface="Cambria Math" panose="02040503050406030204" pitchFamily="18" charset="0"/>
                        <a:ea typeface="Times New Roman" panose="02020603050405020304" pitchFamily="18" charset="0"/>
                      </a:rPr>
                      <m:t>?</m:t>
                    </m:r>
                    <m:rad>
                      <m:radPr>
                        <m:degHide m:val="on"/>
                        <m:ctrlPr>
                          <a:rPr lang="en-US" i="1">
                            <a:solidFill>
                              <a:srgbClr val="000000"/>
                            </a:solidFill>
                            <a:effectLst/>
                            <a:latin typeface="Cambria Math" panose="02040503050406030204" pitchFamily="18" charset="0"/>
                            <a:ea typeface="Times New Roman" panose="02020603050405020304" pitchFamily="18" charset="0"/>
                          </a:rPr>
                        </m:ctrlPr>
                      </m:radPr>
                      <m:deg/>
                      <m:e>
                        <m:sSup>
                          <m:sSupPr>
                            <m:ctrlPr>
                              <a:rPr lang="en-US" i="1">
                                <a:solidFill>
                                  <a:srgbClr val="000000"/>
                                </a:solidFill>
                                <a:effectLst/>
                                <a:latin typeface="Cambria Math" panose="02040503050406030204" pitchFamily="18" charset="0"/>
                                <a:ea typeface="Times New Roman" panose="02020603050405020304" pitchFamily="18" charset="0"/>
                              </a:rPr>
                            </m:ctrlPr>
                          </m:sSupPr>
                          <m:e>
                            <m:r>
                              <a:rPr lang="en-US" i="1">
                                <a:solidFill>
                                  <a:srgbClr val="000000"/>
                                </a:solidFill>
                                <a:effectLst/>
                                <a:latin typeface="Cambria Math" panose="02040503050406030204" pitchFamily="18" charset="0"/>
                                <a:ea typeface="Times New Roman" panose="02020603050405020304" pitchFamily="18" charset="0"/>
                              </a:rPr>
                              <m:t>𝑓</m:t>
                            </m:r>
                          </m:e>
                          <m:sup>
                            <m:r>
                              <a:rPr lang="en-US" i="1">
                                <a:solidFill>
                                  <a:srgbClr val="000000"/>
                                </a:solidFill>
                                <a:effectLst/>
                                <a:latin typeface="Cambria Math" panose="02040503050406030204" pitchFamily="18" charset="0"/>
                                <a:ea typeface="Times New Roman" panose="02020603050405020304" pitchFamily="18" charset="0"/>
                              </a:rPr>
                              <m:t>′</m:t>
                            </m:r>
                          </m:sup>
                        </m:sSup>
                        <m:r>
                          <a:rPr lang="en-US" i="1">
                            <a:solidFill>
                              <a:srgbClr val="000000"/>
                            </a:solidFill>
                            <a:effectLst/>
                            <a:latin typeface="Cambria Math" panose="02040503050406030204" pitchFamily="18" charset="0"/>
                            <a:ea typeface="Times New Roman" panose="02020603050405020304" pitchFamily="18" charset="0"/>
                          </a:rPr>
                          <m:t>𝑐</m:t>
                        </m:r>
                      </m:e>
                    </m:rad>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3</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03</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𝑀𝑃𝑎</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1119340" y="2522521"/>
                <a:ext cx="5117427" cy="694806"/>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1046228" y="3299649"/>
                <a:ext cx="4224297"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𝑀𝑐𝑟</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037</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08</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10</m:t>
                              </m:r>
                            </m:sup>
                          </m:sSup>
                        </m:num>
                        <m:den>
                          <m:r>
                            <a:rPr lang="en-US" i="0">
                              <a:latin typeface="Cambria Math" panose="02040503050406030204" pitchFamily="18" charset="0"/>
                            </a:rPr>
                            <m:t>300</m:t>
                          </m:r>
                        </m:den>
                      </m:f>
                      <m:r>
                        <a:rPr lang="en-US" i="0">
                          <a:latin typeface="Cambria Math" panose="02040503050406030204" pitchFamily="18" charset="0"/>
                        </a:rPr>
                        <m:t>=</m:t>
                      </m:r>
                      <m:r>
                        <a:rPr lang="en-US" i="0">
                          <a:latin typeface="Cambria Math" panose="02040503050406030204" pitchFamily="18" charset="0"/>
                        </a:rPr>
                        <m:t>109</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1046228" y="3299649"/>
                <a:ext cx="4224297" cy="648126"/>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046228" y="4014390"/>
                <a:ext cx="409426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3</m:t>
                      </m:r>
                      <m:r>
                        <a:rPr lang="en-US" i="1">
                          <a:latin typeface="Cambria Math" panose="02040503050406030204" pitchFamily="18" charset="0"/>
                        </a:rPr>
                        <m:t>𝑀𝑐𝑟</m:t>
                      </m:r>
                      <m:r>
                        <a:rPr lang="en-US" i="0">
                          <a:latin typeface="Cambria Math" panose="02040503050406030204" pitchFamily="18" charset="0"/>
                        </a:rPr>
                        <m:t>=</m:t>
                      </m:r>
                      <m:r>
                        <a:rPr lang="en-US" i="0">
                          <a:latin typeface="Cambria Math" panose="02040503050406030204" pitchFamily="18" charset="0"/>
                        </a:rPr>
                        <m:t>328</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r>
                        <a:rPr lang="en-US" i="0">
                          <a:latin typeface="Cambria Math" panose="02040503050406030204" pitchFamily="18" charset="0"/>
                        </a:rPr>
                        <m:t>&lt;</m:t>
                      </m:r>
                      <m:r>
                        <a:rPr lang="en-US" i="1">
                          <a:latin typeface="Cambria Math" panose="02040503050406030204" pitchFamily="18" charset="0"/>
                        </a:rPr>
                        <m:t>𝑀𝑝</m:t>
                      </m:r>
                      <m:r>
                        <a:rPr lang="en-US" i="0">
                          <a:latin typeface="Cambria Math" panose="02040503050406030204" pitchFamily="18" charset="0"/>
                        </a:rPr>
                        <m:t>=</m:t>
                      </m:r>
                      <m:r>
                        <a:rPr lang="en-US" i="0">
                          <a:latin typeface="Cambria Math" panose="02040503050406030204" pitchFamily="18" charset="0"/>
                        </a:rPr>
                        <m:t>1515</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16" name="Rectangle 15"/>
              <p:cNvSpPr>
                <a:spLocks noRot="1" noChangeAspect="1" noMove="1" noResize="1" noEditPoints="1" noAdjustHandles="1" noChangeArrowheads="1" noChangeShapeType="1" noTextEdit="1"/>
              </p:cNvSpPr>
              <p:nvPr/>
            </p:nvSpPr>
            <p:spPr>
              <a:xfrm>
                <a:off x="1046228" y="4014390"/>
                <a:ext cx="4094261" cy="369332"/>
              </a:xfrm>
              <a:prstGeom prst="rect">
                <a:avLst/>
              </a:prstGeom>
              <a:blipFill rotWithShape="0">
                <a:blip r:embed="rId9"/>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5544700" y="4014025"/>
                <a:ext cx="116461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a:rPr lang="en-US" i="1">
                          <a:latin typeface="Cambria Math" panose="02040503050406030204" pitchFamily="18" charset="0"/>
                        </a:rPr>
                        <m:t>𝑢𝑠𝑒</m:t>
                      </m:r>
                      <m:r>
                        <a:rPr lang="en-US" i="0">
                          <a:latin typeface="Cambria Math" panose="02040503050406030204" pitchFamily="18" charset="0"/>
                        </a:rPr>
                        <m:t> </m:t>
                      </m:r>
                      <m:r>
                        <a:rPr lang="en-US" i="1">
                          <a:latin typeface="Cambria Math" panose="02040503050406030204" pitchFamily="18" charset="0"/>
                        </a:rPr>
                        <m:t>𝐼𝑐𝑟</m:t>
                      </m:r>
                    </m:oMath>
                  </m:oMathPara>
                </a14:m>
                <a:endParaRPr lang="en-US" dirty="0"/>
              </a:p>
            </p:txBody>
          </p:sp>
        </mc:Choice>
        <mc:Fallback xmlns="">
          <p:sp>
            <p:nvSpPr>
              <p:cNvPr id="17" name="Rectangle 16"/>
              <p:cNvSpPr>
                <a:spLocks noRot="1" noChangeAspect="1" noMove="1" noResize="1" noEditPoints="1" noAdjustHandles="1" noChangeArrowheads="1" noChangeShapeType="1" noTextEdit="1"/>
              </p:cNvSpPr>
              <p:nvPr/>
            </p:nvSpPr>
            <p:spPr>
              <a:xfrm>
                <a:off x="5544700" y="4014025"/>
                <a:ext cx="1164614" cy="369332"/>
              </a:xfrm>
              <a:prstGeom prst="rect">
                <a:avLst/>
              </a:prstGeom>
              <a:blipFill rotWithShape="0">
                <a:blip r:embed="rId10"/>
                <a:stretch>
                  <a:fillRect/>
                </a:stretch>
              </a:blipFill>
            </p:spPr>
            <p:txBody>
              <a:bodyPr/>
              <a:lstStyle/>
              <a:p>
                <a:r>
                  <a:rPr lang="en-US">
                    <a:noFill/>
                  </a:rPr>
                  <a:t> </a:t>
                </a:r>
              </a:p>
            </p:txBody>
          </p:sp>
        </mc:Fallback>
      </mc:AlternateContent>
      <p:pic>
        <p:nvPicPr>
          <p:cNvPr id="18" name="Picture 17"/>
          <p:cNvPicPr/>
          <p:nvPr/>
        </p:nvPicPr>
        <p:blipFill>
          <a:blip r:embed="rId11">
            <a:extLst>
              <a:ext uri="{28A0092B-C50C-407E-A947-70E740481C1C}">
                <a14:useLocalDpi xmlns:a14="http://schemas.microsoft.com/office/drawing/2010/main" val="0"/>
              </a:ext>
            </a:extLst>
          </a:blip>
          <a:srcRect/>
          <a:stretch>
            <a:fillRect/>
          </a:stretch>
        </p:blipFill>
        <p:spPr bwMode="auto">
          <a:xfrm>
            <a:off x="9047120" y="1056064"/>
            <a:ext cx="2585085" cy="1945005"/>
          </a:xfrm>
          <a:prstGeom prst="rect">
            <a:avLst/>
          </a:prstGeom>
          <a:noFill/>
        </p:spPr>
      </p:pic>
      <mc:AlternateContent xmlns:mc="http://schemas.openxmlformats.org/markup-compatibility/2006" xmlns:a14="http://schemas.microsoft.com/office/drawing/2010/main">
        <mc:Choice Requires="a14">
          <p:sp>
            <p:nvSpPr>
              <p:cNvPr id="19" name="Rectangle 18"/>
              <p:cNvSpPr/>
              <p:nvPr/>
            </p:nvSpPr>
            <p:spPr>
              <a:xfrm>
                <a:off x="1046228" y="4450337"/>
                <a:ext cx="2891561" cy="58214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600</m:t>
                      </m:r>
                      <m:d>
                        <m:dPr>
                          <m:ctrlPr>
                            <a:rPr lang="en-US" i="1">
                              <a:latin typeface="Cambria Math" panose="02040503050406030204" pitchFamily="18" charset="0"/>
                            </a:rPr>
                          </m:ctrlPr>
                        </m:dPr>
                        <m:e>
                          <m:r>
                            <a:rPr lang="en-US" i="1">
                              <a:latin typeface="Cambria Math" panose="02040503050406030204" pitchFamily="18" charset="0"/>
                            </a:rPr>
                            <m:t>𝑥</m:t>
                          </m:r>
                        </m:e>
                      </m:d>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𝑥</m:t>
                              </m:r>
                            </m:num>
                            <m:den>
                              <m:r>
                                <a:rPr lang="en-US" i="0">
                                  <a:latin typeface="Cambria Math" panose="02040503050406030204" pitchFamily="18" charset="0"/>
                                </a:rPr>
                                <m:t>2</m:t>
                              </m:r>
                            </m:den>
                          </m:f>
                        </m:e>
                      </m:d>
                      <m:r>
                        <a:rPr lang="en-US" i="0">
                          <a:latin typeface="Cambria Math" panose="02040503050406030204" pitchFamily="18" charset="0"/>
                        </a:rPr>
                        <m:t>=</m:t>
                      </m:r>
                      <m:r>
                        <a:rPr lang="en-US" i="1">
                          <a:latin typeface="Cambria Math" panose="02040503050406030204" pitchFamily="18" charset="0"/>
                        </a:rPr>
                        <m:t>𝑛</m:t>
                      </m:r>
                      <m:r>
                        <a:rPr lang="en-US" i="0">
                          <a:latin typeface="Cambria Math" panose="02040503050406030204" pitchFamily="18" charset="0"/>
                        </a:rPr>
                        <m:t> </m:t>
                      </m:r>
                      <m:r>
                        <a:rPr lang="en-US" i="1">
                          <a:latin typeface="Cambria Math" panose="02040503050406030204" pitchFamily="18" charset="0"/>
                        </a:rPr>
                        <m:t>𝐴𝑟</m:t>
                      </m:r>
                      <m:r>
                        <a:rPr lang="en-US" i="0">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𝑑</m:t>
                          </m:r>
                          <m:r>
                            <a:rPr lang="en-US" i="0">
                              <a:latin typeface="Cambria Math" panose="02040503050406030204" pitchFamily="18" charset="0"/>
                            </a:rPr>
                            <m:t>−</m:t>
                          </m:r>
                          <m:r>
                            <a:rPr lang="en-US" i="1">
                              <a:latin typeface="Cambria Math" panose="02040503050406030204" pitchFamily="18" charset="0"/>
                            </a:rPr>
                            <m:t>𝑥</m:t>
                          </m:r>
                        </m:e>
                      </m:d>
                    </m:oMath>
                  </m:oMathPara>
                </a14:m>
                <a:endParaRPr lang="en-US" dirty="0"/>
              </a:p>
            </p:txBody>
          </p:sp>
        </mc:Choice>
        <mc:Fallback xmlns="">
          <p:sp>
            <p:nvSpPr>
              <p:cNvPr id="19" name="Rectangle 18"/>
              <p:cNvSpPr>
                <a:spLocks noRot="1" noChangeAspect="1" noMove="1" noResize="1" noEditPoints="1" noAdjustHandles="1" noChangeArrowheads="1" noChangeShapeType="1" noTextEdit="1"/>
              </p:cNvSpPr>
              <p:nvPr/>
            </p:nvSpPr>
            <p:spPr>
              <a:xfrm>
                <a:off x="1046228" y="4450337"/>
                <a:ext cx="2891561" cy="582147"/>
              </a:xfrm>
              <a:prstGeom prst="rect">
                <a:avLst/>
              </a:prstGeom>
              <a:blipFill rotWithShape="0">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1098066" y="5119272"/>
                <a:ext cx="145719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𝑥</m:t>
                      </m:r>
                      <m:r>
                        <a:rPr lang="en-US" i="0">
                          <a:latin typeface="Cambria Math" panose="02040503050406030204" pitchFamily="18" charset="0"/>
                        </a:rPr>
                        <m:t>=</m:t>
                      </m:r>
                      <m:r>
                        <a:rPr lang="en-US" i="0">
                          <a:latin typeface="Cambria Math" panose="02040503050406030204" pitchFamily="18" charset="0"/>
                        </a:rPr>
                        <m:t>150</m:t>
                      </m:r>
                      <m:r>
                        <a:rPr lang="en-US" i="1">
                          <a:latin typeface="Cambria Math" panose="02040503050406030204" pitchFamily="18" charset="0"/>
                        </a:rPr>
                        <m:t>𝑚𝑚</m:t>
                      </m:r>
                    </m:oMath>
                  </m:oMathPara>
                </a14:m>
                <a:endParaRPr lang="en-US" dirty="0"/>
              </a:p>
            </p:txBody>
          </p:sp>
        </mc:Choice>
        <mc:Fallback xmlns="">
          <p:sp>
            <p:nvSpPr>
              <p:cNvPr id="21" name="Rectangle 20"/>
              <p:cNvSpPr>
                <a:spLocks noRot="1" noChangeAspect="1" noMove="1" noResize="1" noEditPoints="1" noAdjustHandles="1" noChangeArrowheads="1" noChangeShapeType="1" noTextEdit="1"/>
              </p:cNvSpPr>
              <p:nvPr/>
            </p:nvSpPr>
            <p:spPr>
              <a:xfrm>
                <a:off x="1098066" y="5119272"/>
                <a:ext cx="1457194" cy="369332"/>
              </a:xfrm>
              <a:prstGeom prst="rect">
                <a:avLst/>
              </a:prstGeom>
              <a:blipFill rotWithShape="0">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1046228" y="5488604"/>
                <a:ext cx="4466736"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𝐼𝑐𝑟</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600</m:t>
                          </m:r>
                          <m:sSup>
                            <m:sSupPr>
                              <m:ctrlPr>
                                <a:rPr lang="en-US" i="1">
                                  <a:latin typeface="Cambria Math" panose="02040503050406030204" pitchFamily="18" charset="0"/>
                                </a:rPr>
                              </m:ctrlPr>
                            </m:sSupPr>
                            <m:e>
                              <m:r>
                                <a:rPr lang="en-US" i="1">
                                  <a:latin typeface="Cambria Math" panose="02040503050406030204" pitchFamily="18" charset="0"/>
                                </a:rPr>
                                <m:t>𝑥</m:t>
                              </m:r>
                            </m:e>
                            <m:sup>
                              <m:r>
                                <a:rPr lang="en-US" i="0">
                                  <a:latin typeface="Cambria Math" panose="02040503050406030204" pitchFamily="18" charset="0"/>
                                </a:rPr>
                                <m:t>3</m:t>
                              </m:r>
                            </m:sup>
                          </m:sSup>
                        </m:num>
                        <m:den>
                          <m:r>
                            <a:rPr lang="en-US" i="0">
                              <a:latin typeface="Cambria Math" panose="02040503050406030204" pitchFamily="18" charset="0"/>
                            </a:rPr>
                            <m:t>3</m:t>
                          </m:r>
                        </m:den>
                      </m:f>
                      <m:r>
                        <a:rPr lang="en-US" i="0">
                          <a:latin typeface="Cambria Math" panose="02040503050406030204" pitchFamily="18" charset="0"/>
                        </a:rPr>
                        <m:t>+</m:t>
                      </m:r>
                      <m:r>
                        <a:rPr lang="en-US" i="1">
                          <a:latin typeface="Cambria Math" panose="02040503050406030204" pitchFamily="18" charset="0"/>
                        </a:rPr>
                        <m:t>𝑛</m:t>
                      </m:r>
                      <m:r>
                        <a:rPr lang="en-US" i="0">
                          <a:latin typeface="Cambria Math" panose="02040503050406030204" pitchFamily="18" charset="0"/>
                        </a:rPr>
                        <m:t> </m:t>
                      </m:r>
                      <m:r>
                        <a:rPr lang="en-US" i="1">
                          <a:latin typeface="Cambria Math" panose="02040503050406030204" pitchFamily="18" charset="0"/>
                        </a:rPr>
                        <m:t>𝐴𝑠</m:t>
                      </m:r>
                      <m:r>
                        <a:rPr lang="en-US" i="0">
                          <a:latin typeface="Cambria Math" panose="02040503050406030204" pitchFamily="18" charset="0"/>
                        </a:rPr>
                        <m:t> (</m:t>
                      </m:r>
                      <m:r>
                        <a:rPr lang="en-US" i="1">
                          <a:latin typeface="Cambria Math" panose="02040503050406030204" pitchFamily="18" charset="0"/>
                        </a:rPr>
                        <m:t>𝑑</m:t>
                      </m:r>
                      <m:r>
                        <a:rPr lang="en-US" i="0">
                          <a:latin typeface="Cambria Math" panose="02040503050406030204" pitchFamily="18" charset="0"/>
                        </a:rPr>
                        <m:t>−</m:t>
                      </m:r>
                      <m:r>
                        <a:rPr lang="en-US" i="1">
                          <a:latin typeface="Cambria Math" panose="02040503050406030204" pitchFamily="18" charset="0"/>
                        </a:rPr>
                        <m:t>𝑥</m:t>
                      </m:r>
                      <m:sSup>
                        <m:sSupPr>
                          <m:ctrlPr>
                            <a:rPr lang="en-US" i="1">
                              <a:latin typeface="Cambria Math" panose="02040503050406030204" pitchFamily="18" charset="0"/>
                            </a:rPr>
                          </m:ctrlPr>
                        </m:sSupPr>
                        <m:e>
                          <m:r>
                            <a:rPr lang="en-US" b="0" i="1" smtClean="0">
                              <a:latin typeface="Cambria Math" panose="02040503050406030204" pitchFamily="18" charset="0"/>
                            </a:rPr>
                            <m:t>)</m:t>
                          </m:r>
                        </m:e>
                        <m:sup>
                          <m:r>
                            <a:rPr lang="en-US" i="0">
                              <a:latin typeface="Cambria Math" panose="02040503050406030204" pitchFamily="18" charset="0"/>
                            </a:rPr>
                            <m:t>2</m:t>
                          </m:r>
                        </m:sup>
                      </m:sSup>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33</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9</m:t>
                          </m:r>
                        </m:sup>
                      </m:sSup>
                    </m:oMath>
                  </m:oMathPara>
                </a14:m>
                <a:endParaRPr lang="en-US" dirty="0"/>
              </a:p>
            </p:txBody>
          </p:sp>
        </mc:Choice>
        <mc:Fallback xmlns="">
          <p:sp>
            <p:nvSpPr>
              <p:cNvPr id="22" name="Rectangle 21"/>
              <p:cNvSpPr>
                <a:spLocks noRot="1" noChangeAspect="1" noMove="1" noResize="1" noEditPoints="1" noAdjustHandles="1" noChangeArrowheads="1" noChangeShapeType="1" noTextEdit="1"/>
              </p:cNvSpPr>
              <p:nvPr/>
            </p:nvSpPr>
            <p:spPr>
              <a:xfrm>
                <a:off x="1046228" y="5488604"/>
                <a:ext cx="4466736" cy="648126"/>
              </a:xfrm>
              <a:prstGeom prst="rect">
                <a:avLst/>
              </a:prstGeom>
              <a:blipFill rotWithShape="0">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6540222" y="4908469"/>
                <a:ext cx="13379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solidFill>
                            <a:srgbClr val="FF0000"/>
                          </a:solidFill>
                          <a:latin typeface="Cambria Math" panose="02040503050406030204" pitchFamily="18" charset="0"/>
                        </a:rPr>
                        <m:t>△</m:t>
                      </m:r>
                      <m:r>
                        <a:rPr lang="en-US" i="0">
                          <a:solidFill>
                            <a:srgbClr val="FF0000"/>
                          </a:solidFill>
                          <a:latin typeface="Cambria Math" panose="02040503050406030204" pitchFamily="18" charset="0"/>
                        </a:rPr>
                        <m:t>=</m:t>
                      </m:r>
                      <m:r>
                        <a:rPr lang="en-US" i="0">
                          <a:solidFill>
                            <a:srgbClr val="FF0000"/>
                          </a:solidFill>
                          <a:latin typeface="Cambria Math" panose="02040503050406030204" pitchFamily="18" charset="0"/>
                        </a:rPr>
                        <m:t>4</m:t>
                      </m:r>
                      <m:r>
                        <a:rPr lang="en-US" i="0">
                          <a:solidFill>
                            <a:srgbClr val="FF0000"/>
                          </a:solidFill>
                          <a:latin typeface="Cambria Math" panose="02040503050406030204" pitchFamily="18" charset="0"/>
                        </a:rPr>
                        <m:t>.</m:t>
                      </m:r>
                      <m:r>
                        <a:rPr lang="en-US" i="0">
                          <a:solidFill>
                            <a:srgbClr val="FF0000"/>
                          </a:solidFill>
                          <a:latin typeface="Cambria Math" panose="02040503050406030204" pitchFamily="18" charset="0"/>
                        </a:rPr>
                        <m:t>1</m:t>
                      </m:r>
                      <m:r>
                        <a:rPr lang="en-US" i="0">
                          <a:solidFill>
                            <a:srgbClr val="FF0000"/>
                          </a:solidFill>
                          <a:latin typeface="Cambria Math" panose="02040503050406030204" pitchFamily="18" charset="0"/>
                        </a:rPr>
                        <m:t> </m:t>
                      </m:r>
                      <m:r>
                        <a:rPr lang="en-US" i="1">
                          <a:solidFill>
                            <a:srgbClr val="FF0000"/>
                          </a:solidFill>
                          <a:latin typeface="Cambria Math" panose="02040503050406030204" pitchFamily="18" charset="0"/>
                        </a:rPr>
                        <m:t>𝑐𝑚</m:t>
                      </m:r>
                    </m:oMath>
                  </m:oMathPara>
                </a14:m>
                <a:endParaRPr lang="en-US" dirty="0">
                  <a:solidFill>
                    <a:srgbClr val="FF0000"/>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6540222" y="4908469"/>
                <a:ext cx="1337995" cy="369332"/>
              </a:xfrm>
              <a:prstGeom prst="rect">
                <a:avLst/>
              </a:prstGeom>
              <a:blipFill rotWithShape="0">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5775849" y="5488604"/>
                <a:ext cx="381271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𝐾</m:t>
                      </m:r>
                      <m:r>
                        <a:rPr lang="en-US" i="0">
                          <a:solidFill>
                            <a:srgbClr val="FF0000"/>
                          </a:solidFill>
                          <a:latin typeface="Cambria Math" panose="02040503050406030204" pitchFamily="18" charset="0"/>
                        </a:rPr>
                        <m:t>=</m:t>
                      </m:r>
                      <m:f>
                        <m:fPr>
                          <m:ctrlPr>
                            <a:rPr lang="en-US" i="1">
                              <a:solidFill>
                                <a:srgbClr val="FF0000"/>
                              </a:solidFill>
                              <a:latin typeface="Cambria Math" panose="02040503050406030204" pitchFamily="18" charset="0"/>
                            </a:rPr>
                          </m:ctrlPr>
                        </m:fPr>
                        <m:num>
                          <m:r>
                            <a:rPr lang="en-US" i="1">
                              <a:solidFill>
                                <a:srgbClr val="FF0000"/>
                              </a:solidFill>
                              <a:latin typeface="Cambria Math" panose="02040503050406030204" pitchFamily="18" charset="0"/>
                            </a:rPr>
                            <m:t>𝑃</m:t>
                          </m:r>
                        </m:num>
                        <m:den>
                          <m:r>
                            <a:rPr lang="en-US" i="0">
                              <a:solidFill>
                                <a:srgbClr val="FF0000"/>
                              </a:solidFill>
                              <a:latin typeface="Cambria Math" panose="02040503050406030204" pitchFamily="18" charset="0"/>
                            </a:rPr>
                            <m:t>△</m:t>
                          </m:r>
                        </m:den>
                      </m:f>
                      <m:r>
                        <a:rPr lang="en-US" i="0">
                          <a:solidFill>
                            <a:srgbClr val="FF0000"/>
                          </a:solidFill>
                          <a:latin typeface="Cambria Math" panose="02040503050406030204" pitchFamily="18" charset="0"/>
                        </a:rPr>
                        <m:t>=</m:t>
                      </m:r>
                      <m:f>
                        <m:fPr>
                          <m:ctrlPr>
                            <a:rPr lang="en-US" i="1">
                              <a:solidFill>
                                <a:srgbClr val="FF0000"/>
                              </a:solidFill>
                              <a:latin typeface="Cambria Math" panose="02040503050406030204" pitchFamily="18" charset="0"/>
                            </a:rPr>
                          </m:ctrlPr>
                        </m:fPr>
                        <m:num>
                          <m:r>
                            <a:rPr lang="en-US" i="0">
                              <a:solidFill>
                                <a:srgbClr val="FF0000"/>
                              </a:solidFill>
                              <a:latin typeface="Cambria Math" panose="02040503050406030204" pitchFamily="18" charset="0"/>
                            </a:rPr>
                            <m:t>606</m:t>
                          </m:r>
                        </m:num>
                        <m:den>
                          <m:r>
                            <a:rPr lang="en-US" i="0">
                              <a:solidFill>
                                <a:srgbClr val="FF0000"/>
                              </a:solidFill>
                              <a:latin typeface="Cambria Math" panose="02040503050406030204" pitchFamily="18" charset="0"/>
                            </a:rPr>
                            <m:t>0</m:t>
                          </m:r>
                          <m:r>
                            <a:rPr lang="en-US" i="0">
                              <a:solidFill>
                                <a:srgbClr val="FF0000"/>
                              </a:solidFill>
                              <a:latin typeface="Cambria Math" panose="02040503050406030204" pitchFamily="18" charset="0"/>
                            </a:rPr>
                            <m:t>.</m:t>
                          </m:r>
                          <m:r>
                            <a:rPr lang="en-US" i="0">
                              <a:solidFill>
                                <a:srgbClr val="FF0000"/>
                              </a:solidFill>
                              <a:latin typeface="Cambria Math" panose="02040503050406030204" pitchFamily="18" charset="0"/>
                            </a:rPr>
                            <m:t>041</m:t>
                          </m:r>
                        </m:den>
                      </m:f>
                      <m:r>
                        <a:rPr lang="en-US" i="0">
                          <a:solidFill>
                            <a:srgbClr val="FF0000"/>
                          </a:solidFill>
                          <a:latin typeface="Cambria Math" panose="02040503050406030204" pitchFamily="18" charset="0"/>
                        </a:rPr>
                        <m:t>=</m:t>
                      </m:r>
                      <m:r>
                        <a:rPr lang="en-US" i="0">
                          <a:solidFill>
                            <a:srgbClr val="FF0000"/>
                          </a:solidFill>
                          <a:latin typeface="Cambria Math" panose="02040503050406030204" pitchFamily="18" charset="0"/>
                        </a:rPr>
                        <m:t>14780</m:t>
                      </m:r>
                      <m:r>
                        <a:rPr lang="en-US" i="0">
                          <a:solidFill>
                            <a:srgbClr val="FF0000"/>
                          </a:solidFill>
                          <a:latin typeface="Cambria Math" panose="02040503050406030204" pitchFamily="18" charset="0"/>
                        </a:rPr>
                        <m:t>.</m:t>
                      </m:r>
                      <m:r>
                        <a:rPr lang="en-US" i="0">
                          <a:solidFill>
                            <a:srgbClr val="FF0000"/>
                          </a:solidFill>
                          <a:latin typeface="Cambria Math" panose="02040503050406030204" pitchFamily="18" charset="0"/>
                        </a:rPr>
                        <m:t>5</m:t>
                      </m:r>
                      <m:r>
                        <a:rPr lang="en-US" i="0">
                          <a:solidFill>
                            <a:srgbClr val="FF0000"/>
                          </a:solidFill>
                          <a:latin typeface="Cambria Math" panose="02040503050406030204" pitchFamily="18" charset="0"/>
                        </a:rPr>
                        <m:t> </m:t>
                      </m:r>
                      <m:r>
                        <a:rPr lang="en-US" i="1">
                          <a:solidFill>
                            <a:srgbClr val="FF0000"/>
                          </a:solidFill>
                          <a:latin typeface="Cambria Math" panose="02040503050406030204" pitchFamily="18" charset="0"/>
                        </a:rPr>
                        <m:t>𝑘</m:t>
                      </m:r>
                      <m:f>
                        <m:fPr>
                          <m:type m:val="lin"/>
                          <m:ctrlPr>
                            <a:rPr lang="en-US" i="1">
                              <a:solidFill>
                                <a:srgbClr val="FF0000"/>
                              </a:solidFill>
                              <a:latin typeface="Cambria Math" panose="02040503050406030204" pitchFamily="18" charset="0"/>
                            </a:rPr>
                          </m:ctrlPr>
                        </m:fPr>
                        <m:num>
                          <m:r>
                            <a:rPr lang="en-US" i="1">
                              <a:solidFill>
                                <a:srgbClr val="FF0000"/>
                              </a:solidFill>
                              <a:latin typeface="Cambria Math" panose="02040503050406030204" pitchFamily="18" charset="0"/>
                            </a:rPr>
                            <m:t>𝑁</m:t>
                          </m:r>
                        </m:num>
                        <m:den>
                          <m:r>
                            <a:rPr lang="en-US" i="1">
                              <a:solidFill>
                                <a:srgbClr val="FF0000"/>
                              </a:solidFill>
                              <a:latin typeface="Cambria Math" panose="02040503050406030204" pitchFamily="18" charset="0"/>
                            </a:rPr>
                            <m:t>𝑚</m:t>
                          </m:r>
                        </m:den>
                      </m:f>
                    </m:oMath>
                  </m:oMathPara>
                </a14:m>
                <a:endParaRPr lang="en-US" dirty="0">
                  <a:solidFill>
                    <a:srgbClr val="FF0000"/>
                  </a:solidFill>
                </a:endParaRPr>
              </a:p>
            </p:txBody>
          </p:sp>
        </mc:Choice>
        <mc:Fallback xmlns="">
          <p:sp>
            <p:nvSpPr>
              <p:cNvPr id="24" name="Rectangle 23"/>
              <p:cNvSpPr>
                <a:spLocks noRot="1" noChangeAspect="1" noMove="1" noResize="1" noEditPoints="1" noAdjustHandles="1" noChangeArrowheads="1" noChangeShapeType="1" noTextEdit="1"/>
              </p:cNvSpPr>
              <p:nvPr/>
            </p:nvSpPr>
            <p:spPr>
              <a:xfrm>
                <a:off x="5775849" y="5488604"/>
                <a:ext cx="3812710" cy="612732"/>
              </a:xfrm>
              <a:prstGeom prst="rect">
                <a:avLst/>
              </a:prstGeom>
              <a:blipFill rotWithShape="0">
                <a:blip r:embed="rId16"/>
                <a:stretch>
                  <a:fillRect/>
                </a:stretch>
              </a:blipFill>
            </p:spPr>
            <p:txBody>
              <a:bodyPr/>
              <a:lstStyle/>
              <a:p>
                <a:r>
                  <a:rPr lang="en-US">
                    <a:noFill/>
                  </a:rPr>
                  <a:t> </a:t>
                </a:r>
              </a:p>
            </p:txBody>
          </p:sp>
        </mc:Fallback>
      </mc:AlternateContent>
      <p:pic>
        <p:nvPicPr>
          <p:cNvPr id="25" name="Picture 24"/>
          <p:cNvPicPr/>
          <p:nvPr/>
        </p:nvPicPr>
        <p:blipFill>
          <a:blip r:embed="rId17">
            <a:extLst>
              <a:ext uri="{28A0092B-C50C-407E-A947-70E740481C1C}">
                <a14:useLocalDpi xmlns:a14="http://schemas.microsoft.com/office/drawing/2010/main" val="0"/>
              </a:ext>
            </a:extLst>
          </a:blip>
          <a:srcRect/>
          <a:stretch>
            <a:fillRect/>
          </a:stretch>
        </p:blipFill>
        <p:spPr bwMode="auto">
          <a:xfrm>
            <a:off x="9034420" y="3004045"/>
            <a:ext cx="2585085" cy="2109470"/>
          </a:xfrm>
          <a:prstGeom prst="rect">
            <a:avLst/>
          </a:prstGeom>
          <a:noFill/>
        </p:spPr>
      </p:pic>
    </p:spTree>
    <p:extLst>
      <p:ext uri="{BB962C8B-B14F-4D97-AF65-F5344CB8AC3E}">
        <p14:creationId xmlns:p14="http://schemas.microsoft.com/office/powerpoint/2010/main" val="1698358493"/>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Rectangle 11"/>
              <p:cNvSpPr/>
              <p:nvPr/>
            </p:nvSpPr>
            <p:spPr>
              <a:xfrm>
                <a:off x="2475210" y="1091294"/>
                <a:ext cx="7884131" cy="4244047"/>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rPr>
                  <a:t>After we designed this structure The results are as follows</a:t>
                </a:r>
                <a:r>
                  <a:rPr lang="ar-SA" sz="1600" dirty="0">
                    <a:solidFill>
                      <a:srgbClr val="000000"/>
                    </a:solidFill>
                    <a:effectLst/>
                    <a:latin typeface="Times New Roman" panose="02020603050405020304" pitchFamily="18" charset="0"/>
                    <a:ea typeface="Times New Roman" panose="02020603050405020304" pitchFamily="18" charset="0"/>
                  </a:rPr>
                  <a:t>:</a:t>
                </a:r>
                <a:r>
                  <a:rPr lang="ar-SA" dirty="0">
                    <a:solidFill>
                      <a:srgbClr val="000000"/>
                    </a:solidFill>
                    <a:effectLst/>
                    <a:latin typeface="Times New Roman" panose="02020603050405020304" pitchFamily="18" charset="0"/>
                    <a:ea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marL="342900" lvl="0" indent="-342900">
                  <a:lnSpc>
                    <a:spcPct val="150000"/>
                  </a:lnSpc>
                  <a:spcAft>
                    <a:spcPts val="1000"/>
                  </a:spcAft>
                  <a:buFont typeface="Wingdings" panose="05000000000000000000" pitchFamily="2" charset="2"/>
                  <a:buChar char=""/>
                </a:pP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𝜙</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𝑃𝑛</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5000</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𝑘𝑁</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&gt;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1556</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𝑘𝑁</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it’s ok in Axial</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Wingdings" panose="05000000000000000000" pitchFamily="2" charset="2"/>
                  <a:buChar char=""/>
                </a:pPr>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Shear capacity </a:t>
                </a: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𝜙</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𝑉𝑛</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350</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&gt;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346</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𝑘𝑁</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but There are a span of up to 12 meters</a:t>
                </a: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So it cannot bear the shear forces exposed to it, and a deflection in the column reached 10 cm </a:t>
                </a: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f>
                      <m:fPr>
                        <m:ctrlP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𝐿</m:t>
                        </m:r>
                      </m:num>
                      <m:den>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180</m:t>
                        </m:r>
                      </m:den>
                    </m:f>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f>
                      <m:fPr>
                        <m:ctrlP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2</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5</m:t>
                        </m:r>
                      </m:num>
                      <m:den>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180</m:t>
                        </m:r>
                      </m:den>
                    </m:f>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100</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388</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𝑐𝑚</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and at the end of the truss it reached 60 cm </a:t>
                </a:r>
                <a14:m>
                  <m:oMath xmlns:m="http://schemas.openxmlformats.org/officeDocument/2006/math">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f>
                      <m:fPr>
                        <m:ctrlP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𝐿</m:t>
                        </m:r>
                      </m:num>
                      <m:den>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180</m:t>
                        </m:r>
                      </m:den>
                    </m:f>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f>
                      <m:fPr>
                        <m:ctrlP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16</m:t>
                        </m:r>
                      </m:num>
                      <m:den>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180</m:t>
                        </m:r>
                      </m:den>
                    </m:f>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8</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89</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 </m:t>
                    </m:r>
                    <m:r>
                      <a:rPr lang="en-US"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𝑐𝑚</m:t>
                    </m:r>
                  </m:oMath>
                </a14:m>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so the serviceability is not ok.</a:t>
                </a: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Hence</a:t>
                </a: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n-US"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this design is not successful</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dirty="0">
                    <a:solidFill>
                      <a:srgbClr val="000000"/>
                    </a:solidFill>
                    <a:effectLst/>
                    <a:latin typeface="Times New Roman" panose="02020603050405020304" pitchFamily="18" charset="0"/>
                    <a:ea typeface="Times New Roman" panose="02020603050405020304" pitchFamily="18" charset="0"/>
                  </a:rPr>
                  <a:t>This design is as close as possible to the correct design but still needs to be adjusted, so we will add a steel plate to increase a capacity of column.</a:t>
                </a:r>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2475210" y="1091294"/>
                <a:ext cx="7884131" cy="4244047"/>
              </a:xfrm>
              <a:prstGeom prst="rect">
                <a:avLst/>
              </a:prstGeom>
              <a:blipFill rotWithShape="0">
                <a:blip r:embed="rId2"/>
                <a:stretch>
                  <a:fillRect l="-619" r="-851" b="-1293"/>
                </a:stretch>
              </a:blipFill>
            </p:spPr>
            <p:txBody>
              <a:bodyPr/>
              <a:lstStyle/>
              <a:p>
                <a:r>
                  <a:rPr lang="en-US">
                    <a:noFill/>
                  </a:rPr>
                  <a:t> </a:t>
                </a:r>
              </a:p>
            </p:txBody>
          </p:sp>
        </mc:Fallback>
      </mc:AlternateContent>
    </p:spTree>
    <p:extLst>
      <p:ext uri="{BB962C8B-B14F-4D97-AF65-F5344CB8AC3E}">
        <p14:creationId xmlns:p14="http://schemas.microsoft.com/office/powerpoint/2010/main" val="2847044188"/>
      </p:ext>
    </p:extLst>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12879" y="650290"/>
            <a:ext cx="7395495" cy="1814522"/>
            <a:chOff x="0" y="447237"/>
            <a:chExt cx="4029684" cy="1026654"/>
          </a:xfrm>
        </p:grpSpPr>
        <p:sp>
          <p:nvSpPr>
            <p:cNvPr id="3" name="Rounded Rectangle 2"/>
            <p:cNvSpPr/>
            <p:nvPr/>
          </p:nvSpPr>
          <p:spPr>
            <a:xfrm>
              <a:off x="0" y="447237"/>
              <a:ext cx="4029684" cy="89447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Rounded Rectangle 4"/>
            <p:cNvSpPr/>
            <p:nvPr/>
          </p:nvSpPr>
          <p:spPr>
            <a:xfrm>
              <a:off x="26197" y="502311"/>
              <a:ext cx="3977288" cy="9715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latin typeface="Times New Roman" panose="02020603050405020304" pitchFamily="18" charset="0"/>
                <a:cs typeface="Times New Roman" panose="02020603050405020304" pitchFamily="18" charset="0"/>
              </a:endParaRPr>
            </a:p>
            <a:p>
              <a:pPr lvl="0" algn="ctr" defTabSz="1244600">
                <a:lnSpc>
                  <a:spcPct val="90000"/>
                </a:lnSpc>
                <a:spcBef>
                  <a:spcPct val="0"/>
                </a:spcBef>
                <a:spcAft>
                  <a:spcPct val="35000"/>
                </a:spcAft>
              </a:pPr>
              <a:r>
                <a:rPr lang="en-US" sz="3200" dirty="0"/>
                <a:t>preliminary DESIGN, 3D modeling &amp;analysis (FINALITY)</a:t>
              </a:r>
              <a:r>
                <a:rPr lang="en-US" sz="3200" b="1" dirty="0" smtClean="0"/>
                <a:t/>
              </a:r>
              <a:br>
                <a:rPr lang="en-US" sz="3200" b="1" dirty="0" smtClean="0"/>
              </a:br>
              <a:endParaRPr lang="en-US" sz="3200" b="1" kern="1200" dirty="0" smtClean="0">
                <a:latin typeface="Times New Roman" panose="02020603050405020304" pitchFamily="18" charset="0"/>
                <a:cs typeface="Times New Roman" panose="02020603050405020304" pitchFamily="18" charset="0"/>
              </a:endParaRPr>
            </a:p>
            <a:p>
              <a:pPr lvl="0" algn="ctr" defTabSz="1244600" rtl="0">
                <a:lnSpc>
                  <a:spcPct val="90000"/>
                </a:lnSpc>
                <a:spcBef>
                  <a:spcPct val="0"/>
                </a:spcBef>
                <a:spcAft>
                  <a:spcPct val="35000"/>
                </a:spcAft>
              </a:pPr>
              <a:endParaRPr lang="en-US" sz="2800" kern="1200" dirty="0">
                <a:latin typeface="Times New Roman" panose="02020603050405020304" pitchFamily="18" charset="0"/>
                <a:cs typeface="Times New Roman" panose="02020603050405020304" pitchFamily="18" charset="0"/>
              </a:endParaRPr>
            </a:p>
          </p:txBody>
        </p:sp>
      </p:grpSp>
      <p:sp>
        <p:nvSpPr>
          <p:cNvPr id="8" name="Rectangle 7"/>
          <p:cNvSpPr/>
          <p:nvPr/>
        </p:nvSpPr>
        <p:spPr>
          <a:xfrm>
            <a:off x="1212879" y="2665599"/>
            <a:ext cx="2880917" cy="461665"/>
          </a:xfrm>
          <a:prstGeom prst="rect">
            <a:avLst/>
          </a:prstGeom>
        </p:spPr>
        <p:txBody>
          <a:bodyPr wrap="none">
            <a:spAutoFit/>
          </a:bodyPr>
          <a:lstStyle/>
          <a:p>
            <a:pPr marL="342900" indent="-342900">
              <a:buFont typeface="Wingdings" panose="05000000000000000000" pitchFamily="2" charset="2"/>
              <a:buChar char="Ø"/>
            </a:pPr>
            <a:r>
              <a:rPr lang="en-US" sz="2400" b="1" dirty="0" smtClean="0">
                <a:solidFill>
                  <a:srgbClr val="FF0000"/>
                </a:solidFill>
                <a:latin typeface="Times New Roman" panose="02020603050405020304" pitchFamily="18" charset="0"/>
                <a:ea typeface="Calibri" panose="020F0502020204030204" pitchFamily="34" charset="0"/>
              </a:rPr>
              <a:t>Eastern </a:t>
            </a:r>
            <a:r>
              <a:rPr lang="en-US" sz="2400" b="1" dirty="0">
                <a:solidFill>
                  <a:srgbClr val="FF0000"/>
                </a:solidFill>
                <a:latin typeface="Times New Roman" panose="02020603050405020304" pitchFamily="18" charset="0"/>
                <a:ea typeface="Calibri" panose="020F0502020204030204" pitchFamily="34" charset="0"/>
              </a:rPr>
              <a:t>Coverage</a:t>
            </a:r>
            <a:endParaRPr lang="en-US" sz="2400" b="1" dirty="0">
              <a:solidFill>
                <a:srgbClr val="FF0000"/>
              </a:solidFill>
            </a:endParaRPr>
          </a:p>
        </p:txBody>
      </p:sp>
      <p:sp>
        <p:nvSpPr>
          <p:cNvPr id="9" name="Rectangle 8"/>
          <p:cNvSpPr/>
          <p:nvPr/>
        </p:nvSpPr>
        <p:spPr>
          <a:xfrm>
            <a:off x="756213" y="3280506"/>
            <a:ext cx="10714298" cy="2808461"/>
          </a:xfrm>
          <a:prstGeom prst="rect">
            <a:avLst/>
          </a:prstGeom>
        </p:spPr>
        <p:txBody>
          <a:bodyPr wrap="square">
            <a:spAutoFit/>
          </a:bodyPr>
          <a:lstStyle/>
          <a:p>
            <a:pPr>
              <a:lnSpc>
                <a:spcPct val="145000"/>
              </a:lnSpc>
              <a:spcAft>
                <a:spcPts val="600"/>
              </a:spcAft>
            </a:pPr>
            <a:r>
              <a:rPr lang="en-US" dirty="0">
                <a:solidFill>
                  <a:srgbClr val="000000"/>
                </a:solidFill>
                <a:latin typeface="Times New Roman" panose="02020603050405020304" pitchFamily="18" charset="0"/>
                <a:ea typeface="Times New Roman" panose="02020603050405020304" pitchFamily="18" charset="0"/>
              </a:rPr>
              <a:t>Here we reached the final design, where we implemented the full coverage of the eastern side, not part of it like in previous </a:t>
            </a:r>
            <a:r>
              <a:rPr lang="en-US" dirty="0" smtClean="0">
                <a:solidFill>
                  <a:srgbClr val="000000"/>
                </a:solidFill>
                <a:latin typeface="Times New Roman" panose="02020603050405020304" pitchFamily="18" charset="0"/>
                <a:ea typeface="Times New Roman" panose="02020603050405020304" pitchFamily="18" charset="0"/>
              </a:rPr>
              <a:t>models.</a:t>
            </a:r>
            <a:r>
              <a:rPr lang="en-US" dirty="0">
                <a:solidFill>
                  <a:srgbClr val="000000"/>
                </a:solidFill>
                <a:latin typeface="Times New Roman" panose="02020603050405020304" pitchFamily="18" charset="0"/>
                <a:ea typeface="Times New Roman" panose="02020603050405020304" pitchFamily="18" charset="0"/>
              </a:rPr>
              <a:t> </a:t>
            </a:r>
            <a:r>
              <a:rPr lang="en-US" dirty="0" smtClean="0">
                <a:solidFill>
                  <a:srgbClr val="000000"/>
                </a:solidFill>
                <a:latin typeface="Times New Roman" panose="02020603050405020304" pitchFamily="18" charset="0"/>
                <a:ea typeface="Times New Roman" panose="02020603050405020304" pitchFamily="18" charset="0"/>
              </a:rPr>
              <a:t>We chose to have the arch cover in order to give an aesthetic appearance, as it is better to transfer the loads in this path and enable us to reduce the dimensions of the parts used.</a:t>
            </a:r>
            <a:r>
              <a:rPr lang="en-US" dirty="0">
                <a:solidFill>
                  <a:srgbClr val="000000"/>
                </a:solidFill>
                <a:latin typeface="Times New Roman" panose="02020603050405020304" pitchFamily="18" charset="0"/>
                <a:ea typeface="Times New Roman" panose="02020603050405020304" pitchFamily="18" charset="0"/>
              </a:rPr>
              <a:t> </a:t>
            </a:r>
            <a:r>
              <a:rPr lang="en-US" dirty="0" smtClean="0">
                <a:solidFill>
                  <a:srgbClr val="000000"/>
                </a:solidFill>
                <a:latin typeface="Times New Roman" panose="02020603050405020304" pitchFamily="18" charset="0"/>
                <a:ea typeface="Times New Roman" panose="02020603050405020304" pitchFamily="18" charset="0"/>
              </a:rPr>
              <a:t>Also </a:t>
            </a:r>
            <a:r>
              <a:rPr lang="en-US" dirty="0">
                <a:solidFill>
                  <a:srgbClr val="000000"/>
                </a:solidFill>
                <a:latin typeface="Times New Roman" panose="02020603050405020304" pitchFamily="18" charset="0"/>
                <a:ea typeface="Times New Roman" panose="02020603050405020304" pitchFamily="18" charset="0"/>
              </a:rPr>
              <a:t>at the entrance there is a cover between two columns 12 meters away and it is designed with a curve on both direction (X&amp;Y) axis.</a:t>
            </a:r>
            <a:endParaRPr lang="en-US" dirty="0">
              <a:solidFill>
                <a:srgbClr val="000000"/>
              </a:solidFill>
              <a:latin typeface="Times New Roman" panose="02020603050405020304" pitchFamily="18" charset="0"/>
              <a:ea typeface="Calibri" panose="020F0502020204030204" pitchFamily="34" charset="0"/>
            </a:endParaRPr>
          </a:p>
          <a:p>
            <a:pPr algn="just">
              <a:lnSpc>
                <a:spcPct val="145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There are also some expansion joints present at the stadium, which led to the division of coverage into three parts.</a:t>
            </a:r>
            <a:endParaRPr lang="en-US" dirty="0">
              <a:solidFill>
                <a:srgbClr val="000000"/>
              </a:solidFill>
              <a:latin typeface="Times New Roman" panose="02020603050405020304" pitchFamily="18" charset="0"/>
              <a:ea typeface="Calibri" panose="020F0502020204030204" pitchFamily="34" charset="0"/>
            </a:endParaRPr>
          </a:p>
          <a:p>
            <a:r>
              <a:rPr lang="en-US" dirty="0">
                <a:solidFill>
                  <a:srgbClr val="000000"/>
                </a:solidFill>
                <a:latin typeface="Times New Roman" panose="02020603050405020304" pitchFamily="18" charset="0"/>
                <a:ea typeface="Times New Roman" panose="02020603050405020304" pitchFamily="18" charset="0"/>
              </a:rPr>
              <a:t>A steel plate was added to the column to be designed as a composite column, and cables were added to reduce deflection.</a:t>
            </a:r>
            <a:endParaRPr lang="en-US" dirty="0"/>
          </a:p>
        </p:txBody>
      </p:sp>
    </p:spTree>
    <p:extLst>
      <p:ext uri="{BB962C8B-B14F-4D97-AF65-F5344CB8AC3E}">
        <p14:creationId xmlns:p14="http://schemas.microsoft.com/office/powerpoint/2010/main" val="403659206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rot="16200000">
            <a:off x="3957592" y="-2440218"/>
            <a:ext cx="4536750" cy="109218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3177967" y="5785044"/>
            <a:ext cx="6096000" cy="646331"/>
          </a:xfrm>
          <a:prstGeom prst="rect">
            <a:avLst/>
          </a:prstGeom>
        </p:spPr>
        <p:txBody>
          <a:bodyPr>
            <a:spAutoFit/>
          </a:bodyPr>
          <a:lstStyle/>
          <a:p>
            <a:r>
              <a:rPr lang="en-US" dirty="0" smtClean="0">
                <a:solidFill>
                  <a:srgbClr val="000000"/>
                </a:solidFill>
                <a:effectLst/>
                <a:latin typeface="Times New Roman" panose="02020603050405020304" pitchFamily="18" charset="0"/>
                <a:ea typeface="Calibri" panose="020F0502020204030204" pitchFamily="34" charset="0"/>
              </a:rPr>
              <a:t>The column centers of the eastern side</a:t>
            </a:r>
            <a:r>
              <a:rPr lang="ar-SA" sz="1600" dirty="0" smtClean="0">
                <a:solidFill>
                  <a:srgbClr val="000000"/>
                </a:solidFill>
                <a:effectLst/>
                <a:ea typeface="Calibri" panose="020F0502020204030204" pitchFamily="34" charset="0"/>
                <a:cs typeface="Times New Roman" panose="02020603050405020304" pitchFamily="18" charset="0"/>
              </a:rPr>
              <a:t>  </a:t>
            </a:r>
            <a:r>
              <a:rPr lang="en-US" dirty="0" smtClean="0">
                <a:solidFill>
                  <a:srgbClr val="000000"/>
                </a:solidFill>
                <a:effectLst/>
                <a:latin typeface="Times New Roman" panose="02020603050405020304" pitchFamily="18" charset="0"/>
                <a:ea typeface="Calibri" panose="020F0502020204030204" pitchFamily="34" charset="0"/>
              </a:rPr>
              <a:t>of the stadium from AutoCAD</a:t>
            </a:r>
            <a:endParaRPr lang="en-US" dirty="0"/>
          </a:p>
        </p:txBody>
      </p:sp>
    </p:spTree>
    <p:extLst>
      <p:ext uri="{BB962C8B-B14F-4D97-AF65-F5344CB8AC3E}">
        <p14:creationId xmlns:p14="http://schemas.microsoft.com/office/powerpoint/2010/main" val="3353505281"/>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4831" y="1207190"/>
            <a:ext cx="3025380" cy="400110"/>
          </a:xfrm>
          <a:prstGeom prst="rect">
            <a:avLst/>
          </a:prstGeom>
        </p:spPr>
        <p:txBody>
          <a:bodyPr wrap="none">
            <a:spAutoFit/>
          </a:bodyPr>
          <a:lstStyle/>
          <a:p>
            <a:r>
              <a:rPr lang="en-US" sz="2000" b="1" dirty="0" smtClean="0">
                <a:solidFill>
                  <a:schemeClr val="bg2">
                    <a:lumMod val="75000"/>
                  </a:schemeClr>
                </a:solidFill>
                <a:latin typeface="Times New Roman" panose="02020603050405020304" pitchFamily="18" charset="0"/>
                <a:ea typeface="Calibri" panose="020F0502020204030204" pitchFamily="34" charset="0"/>
              </a:rPr>
              <a:t>A- Preliminary </a:t>
            </a:r>
            <a:r>
              <a:rPr lang="en-US" sz="2000" b="1" dirty="0">
                <a:solidFill>
                  <a:schemeClr val="bg2">
                    <a:lumMod val="75000"/>
                  </a:schemeClr>
                </a:solidFill>
                <a:latin typeface="Times New Roman" panose="02020603050405020304" pitchFamily="18" charset="0"/>
                <a:ea typeface="Calibri" panose="020F0502020204030204" pitchFamily="34" charset="0"/>
              </a:rPr>
              <a:t>dimension</a:t>
            </a:r>
            <a:endParaRPr lang="en-US" sz="2000" b="1" dirty="0">
              <a:solidFill>
                <a:schemeClr val="bg2">
                  <a:lumMod val="75000"/>
                </a:schemeClr>
              </a:solidFill>
            </a:endParaRPr>
          </a:p>
        </p:txBody>
      </p:sp>
      <p:sp>
        <p:nvSpPr>
          <p:cNvPr id="3" name="Rectangle 2"/>
          <p:cNvSpPr/>
          <p:nvPr/>
        </p:nvSpPr>
        <p:spPr>
          <a:xfrm>
            <a:off x="1219199" y="2229333"/>
            <a:ext cx="7809054" cy="3416320"/>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Times New Roman" panose="02020603050405020304" pitchFamily="18" charset="0"/>
              </a:rPr>
              <a:t>Coverage is designed with a radius of 134.5m, and angle of </a:t>
            </a:r>
            <a:r>
              <a:rPr lang="en-US" dirty="0">
                <a:solidFill>
                  <a:srgbClr val="000000"/>
                </a:solidFill>
                <a:latin typeface="Times New Roman" panose="02020603050405020304" pitchFamily="18" charset="0"/>
                <a:ea typeface="Cambria Math" panose="02040503050406030204" pitchFamily="18" charset="0"/>
              </a:rPr>
              <a:t>9</a:t>
            </a:r>
            <a:r>
              <a:rPr lang="en-US" baseline="30000" dirty="0">
                <a:solidFill>
                  <a:srgbClr val="000000"/>
                </a:solidFill>
                <a:latin typeface="Times New Roman" panose="02020603050405020304" pitchFamily="18" charset="0"/>
                <a:ea typeface="Cambria Math" panose="02040503050406030204" pitchFamily="18" charset="0"/>
              </a:rPr>
              <a:t>0</a:t>
            </a:r>
            <a:r>
              <a:rPr lang="en-US" dirty="0">
                <a:solidFill>
                  <a:srgbClr val="000000"/>
                </a:solidFill>
                <a:latin typeface="Times New Roman" panose="02020603050405020304" pitchFamily="18" charset="0"/>
                <a:ea typeface="Times New Roman" panose="02020603050405020304" pitchFamily="18" charset="0"/>
              </a:rPr>
              <a:t> for top </a:t>
            </a:r>
            <a:r>
              <a:rPr lang="en-US" dirty="0" smtClean="0">
                <a:solidFill>
                  <a:srgbClr val="000000"/>
                </a:solidFill>
                <a:latin typeface="Times New Roman" panose="02020603050405020304" pitchFamily="18" charset="0"/>
                <a:ea typeface="Times New Roman" panose="02020603050405020304" pitchFamily="18" charset="0"/>
              </a:rPr>
              <a:t>curve</a:t>
            </a:r>
            <a:r>
              <a:rPr lang="en-US" dirty="0">
                <a:solidFill>
                  <a:srgbClr val="000000"/>
                </a:solidFill>
                <a:latin typeface="Times New Roman" panose="02020603050405020304" pitchFamily="18" charset="0"/>
                <a:ea typeface="Times New Roman" panose="02020603050405020304" pitchFamily="18" charset="0"/>
              </a:rPr>
              <a:t>, radius of 120 m, and angle of </a:t>
            </a:r>
            <a:r>
              <a:rPr lang="en-US" dirty="0">
                <a:solidFill>
                  <a:srgbClr val="000000"/>
                </a:solidFill>
                <a:latin typeface="Times New Roman" panose="02020603050405020304" pitchFamily="18" charset="0"/>
                <a:ea typeface="Cambria Math" panose="02040503050406030204" pitchFamily="18" charset="0"/>
              </a:rPr>
              <a:t>16</a:t>
            </a:r>
            <a:r>
              <a:rPr lang="en-US" baseline="30000" dirty="0">
                <a:solidFill>
                  <a:srgbClr val="000000"/>
                </a:solidFill>
                <a:latin typeface="Times New Roman" panose="02020603050405020304" pitchFamily="18" charset="0"/>
                <a:ea typeface="Cambria Math" panose="02040503050406030204" pitchFamily="18" charset="0"/>
              </a:rPr>
              <a:t>0</a:t>
            </a:r>
            <a:r>
              <a:rPr lang="en-US" dirty="0">
                <a:solidFill>
                  <a:srgbClr val="000000"/>
                </a:solidFill>
                <a:latin typeface="Times New Roman" panose="02020603050405020304" pitchFamily="18" charset="0"/>
                <a:ea typeface="Times New Roman" panose="02020603050405020304" pitchFamily="18" charset="0"/>
              </a:rPr>
              <a:t> for bottom </a:t>
            </a:r>
            <a:r>
              <a:rPr lang="en-US" dirty="0" smtClean="0">
                <a:solidFill>
                  <a:srgbClr val="000000"/>
                </a:solidFill>
                <a:latin typeface="Times New Roman" panose="02020603050405020304" pitchFamily="18" charset="0"/>
                <a:ea typeface="Times New Roman" panose="02020603050405020304" pitchFamily="18" charset="0"/>
              </a:rPr>
              <a:t>curved</a:t>
            </a:r>
            <a:r>
              <a:rPr lang="en-US" dirty="0">
                <a:solidFill>
                  <a:srgbClr val="000000"/>
                </a:solidFill>
                <a:latin typeface="Times New Roman" panose="02020603050405020304" pitchFamily="18" charset="0"/>
                <a:ea typeface="Times New Roman" panose="02020603050405020304" pitchFamily="18" charset="0"/>
              </a:rPr>
              <a:t>. Spans length between columns range (5-7) m, and there is a span with 12 m length at main entrance. Each truss supported with square steel column a 5.5m height placed above the composite column with (</a:t>
            </a:r>
            <a:r>
              <a:rPr lang="en-US" dirty="0" smtClean="0">
                <a:solidFill>
                  <a:srgbClr val="000000"/>
                </a:solidFill>
                <a:latin typeface="Times New Roman" panose="02020603050405020304" pitchFamily="18" charset="0"/>
                <a:ea typeface="Times New Roman" panose="02020603050405020304" pitchFamily="18" charset="0"/>
              </a:rPr>
              <a:t>62*60</a:t>
            </a:r>
            <a:r>
              <a:rPr lang="en-US" dirty="0">
                <a:solidFill>
                  <a:srgbClr val="000000"/>
                </a:solidFill>
                <a:latin typeface="Times New Roman" panose="02020603050405020304" pitchFamily="18" charset="0"/>
                <a:ea typeface="Times New Roman" panose="02020603050405020304" pitchFamily="18" charset="0"/>
              </a:rPr>
              <a:t>) </a:t>
            </a:r>
            <a:r>
              <a:rPr lang="en-US" dirty="0" smtClean="0">
                <a:solidFill>
                  <a:srgbClr val="000000"/>
                </a:solidFill>
                <a:latin typeface="Times New Roman" panose="02020603050405020304" pitchFamily="18" charset="0"/>
                <a:ea typeface="Times New Roman" panose="02020603050405020304" pitchFamily="18" charset="0"/>
              </a:rPr>
              <a:t>cm </a:t>
            </a:r>
            <a:r>
              <a:rPr lang="en-US" dirty="0">
                <a:solidFill>
                  <a:srgbClr val="000000"/>
                </a:solidFill>
                <a:latin typeface="Times New Roman" panose="02020603050405020304" pitchFamily="18" charset="0"/>
                <a:ea typeface="Times New Roman" panose="02020603050405020304" pitchFamily="18" charset="0"/>
              </a:rPr>
              <a:t>dimension as shown in figure </a:t>
            </a:r>
            <a:r>
              <a:rPr lang="en-US" dirty="0" smtClean="0">
                <a:solidFill>
                  <a:srgbClr val="000000"/>
                </a:solidFill>
                <a:latin typeface="Times New Roman" panose="02020603050405020304" pitchFamily="18" charset="0"/>
                <a:ea typeface="Times New Roman" panose="02020603050405020304" pitchFamily="18" charset="0"/>
              </a:rPr>
              <a:t>(1), </a:t>
            </a:r>
            <a:r>
              <a:rPr lang="en-US" dirty="0">
                <a:solidFill>
                  <a:srgbClr val="000000"/>
                </a:solidFill>
                <a:latin typeface="Times New Roman" panose="02020603050405020304" pitchFamily="18" charset="0"/>
                <a:ea typeface="Times New Roman" panose="02020603050405020304" pitchFamily="18" charset="0"/>
              </a:rPr>
              <a:t>and 2.5 height. Coverage length of 16 m in addition 2 m extended back. Coverage </a:t>
            </a:r>
            <a:r>
              <a:rPr lang="en-US" dirty="0" smtClean="0">
                <a:solidFill>
                  <a:srgbClr val="000000"/>
                </a:solidFill>
                <a:latin typeface="Times New Roman" panose="02020603050405020304" pitchFamily="18" charset="0"/>
                <a:ea typeface="Times New Roman" panose="02020603050405020304" pitchFamily="18" charset="0"/>
              </a:rPr>
              <a:t>start </a:t>
            </a:r>
            <a:r>
              <a:rPr lang="en-US" dirty="0">
                <a:solidFill>
                  <a:srgbClr val="000000"/>
                </a:solidFill>
                <a:latin typeface="Times New Roman" panose="02020603050405020304" pitchFamily="18" charset="0"/>
                <a:ea typeface="Times New Roman" panose="02020603050405020304" pitchFamily="18" charset="0"/>
              </a:rPr>
              <a:t>with the maximum vertical member height is (</a:t>
            </a:r>
            <a:r>
              <a:rPr lang="en-US" dirty="0" smtClean="0">
                <a:solidFill>
                  <a:srgbClr val="000000"/>
                </a:solidFill>
                <a:latin typeface="Times New Roman" panose="02020603050405020304" pitchFamily="18" charset="0"/>
                <a:ea typeface="Times New Roman" panose="02020603050405020304" pitchFamily="18" charset="0"/>
              </a:rPr>
              <a:t>2.78m</a:t>
            </a:r>
            <a:r>
              <a:rPr lang="en-US" dirty="0">
                <a:solidFill>
                  <a:srgbClr val="000000"/>
                </a:solidFill>
                <a:latin typeface="Times New Roman" panose="02020603050405020304" pitchFamily="18" charset="0"/>
                <a:ea typeface="Times New Roman" panose="02020603050405020304" pitchFamily="18" charset="0"/>
              </a:rPr>
              <a:t>), and reach to (0.5 m) at end of truss.as shown in figures </a:t>
            </a:r>
            <a:r>
              <a:rPr lang="en-US" dirty="0" smtClean="0">
                <a:solidFill>
                  <a:srgbClr val="000000"/>
                </a:solidFill>
                <a:latin typeface="Times New Roman" panose="02020603050405020304" pitchFamily="18" charset="0"/>
                <a:ea typeface="Times New Roman" panose="02020603050405020304" pitchFamily="18" charset="0"/>
              </a:rPr>
              <a:t>(2 to 6).</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248654" y="2378400"/>
            <a:ext cx="2514600" cy="2610485"/>
          </a:xfrm>
          <a:prstGeom prst="rect">
            <a:avLst/>
          </a:prstGeom>
          <a:noFill/>
          <a:ln>
            <a:noFill/>
          </a:ln>
        </p:spPr>
      </p:pic>
      <p:sp>
        <p:nvSpPr>
          <p:cNvPr id="5" name="Rectangle 4"/>
          <p:cNvSpPr/>
          <p:nvPr/>
        </p:nvSpPr>
        <p:spPr>
          <a:xfrm>
            <a:off x="9948750" y="5165732"/>
            <a:ext cx="1114408"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rPr>
              <a:t>Figure </a:t>
            </a:r>
            <a:r>
              <a:rPr lang="en-US" dirty="0">
                <a:solidFill>
                  <a:srgbClr val="000000"/>
                </a:solidFill>
                <a:latin typeface="Times New Roman" panose="02020603050405020304" pitchFamily="18" charset="0"/>
                <a:ea typeface="Times New Roman" panose="02020603050405020304" pitchFamily="18" charset="0"/>
              </a:rPr>
              <a:t>(1)</a:t>
            </a:r>
            <a:endParaRPr lang="en-US" dirty="0"/>
          </a:p>
        </p:txBody>
      </p:sp>
    </p:spTree>
    <p:extLst>
      <p:ext uri="{BB962C8B-B14F-4D97-AF65-F5344CB8AC3E}">
        <p14:creationId xmlns:p14="http://schemas.microsoft.com/office/powerpoint/2010/main" val="1708797530"/>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278278" y="388620"/>
            <a:ext cx="6379821" cy="2665770"/>
          </a:xfrm>
          <a:prstGeom prst="rect">
            <a:avLst/>
          </a:prstGeom>
          <a:noFill/>
          <a:ln>
            <a:noFill/>
          </a:ln>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5006340" y="3460816"/>
            <a:ext cx="6000267" cy="29000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7853733" y="1774349"/>
            <a:ext cx="2082621"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a:t>
            </a:r>
            <a:r>
              <a:rPr lang="en-US" dirty="0" smtClean="0">
                <a:solidFill>
                  <a:srgbClr val="000000"/>
                </a:solidFill>
                <a:latin typeface="Times New Roman" panose="02020603050405020304" pitchFamily="18" charset="0"/>
                <a:ea typeface="Times New Roman" panose="02020603050405020304" pitchFamily="18" charset="0"/>
              </a:rPr>
              <a:t>(2) : 3D view</a:t>
            </a:r>
            <a:endParaRPr lang="en-US" dirty="0"/>
          </a:p>
        </p:txBody>
      </p:sp>
      <p:sp>
        <p:nvSpPr>
          <p:cNvPr id="5" name="Rectangle 4"/>
          <p:cNvSpPr/>
          <p:nvPr/>
        </p:nvSpPr>
        <p:spPr>
          <a:xfrm>
            <a:off x="1187800" y="4726156"/>
            <a:ext cx="3256020"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a:t>
            </a:r>
            <a:r>
              <a:rPr lang="en-US" dirty="0" smtClean="0">
                <a:solidFill>
                  <a:srgbClr val="000000"/>
                </a:solidFill>
                <a:latin typeface="Times New Roman" panose="02020603050405020304" pitchFamily="18" charset="0"/>
                <a:ea typeface="Times New Roman" panose="02020603050405020304" pitchFamily="18" charset="0"/>
              </a:rPr>
              <a:t>(3) : two truss at entrance </a:t>
            </a:r>
            <a:endParaRPr lang="en-US" dirty="0"/>
          </a:p>
        </p:txBody>
      </p:sp>
    </p:spTree>
    <p:extLst>
      <p:ext uri="{BB962C8B-B14F-4D97-AF65-F5344CB8AC3E}">
        <p14:creationId xmlns:p14="http://schemas.microsoft.com/office/powerpoint/2010/main" val="1533874636"/>
      </p:ext>
    </p:extLst>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bwMode="auto">
          <a:xfrm>
            <a:off x="555152" y="468472"/>
            <a:ext cx="5931373" cy="29319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3550" y="3478055"/>
            <a:ext cx="6229350" cy="30846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6988264" y="1749782"/>
            <a:ext cx="3326552"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a:t>
            </a:r>
            <a:r>
              <a:rPr lang="en-US" dirty="0" smtClean="0">
                <a:solidFill>
                  <a:srgbClr val="000000"/>
                </a:solidFill>
                <a:latin typeface="Times New Roman" panose="02020603050405020304" pitchFamily="18" charset="0"/>
                <a:ea typeface="Times New Roman" panose="02020603050405020304" pitchFamily="18" charset="0"/>
              </a:rPr>
              <a:t>2) : truss for middle block</a:t>
            </a:r>
            <a:endParaRPr lang="en-US" dirty="0"/>
          </a:p>
        </p:txBody>
      </p:sp>
      <p:sp>
        <p:nvSpPr>
          <p:cNvPr id="6" name="Rectangle 5"/>
          <p:cNvSpPr/>
          <p:nvPr/>
        </p:nvSpPr>
        <p:spPr>
          <a:xfrm>
            <a:off x="797014" y="4835723"/>
            <a:ext cx="3159839"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(2) : </a:t>
            </a:r>
            <a:r>
              <a:rPr lang="en-US" dirty="0" smtClean="0">
                <a:solidFill>
                  <a:srgbClr val="000000"/>
                </a:solidFill>
                <a:latin typeface="Times New Roman" panose="02020603050405020304" pitchFamily="18" charset="0"/>
                <a:ea typeface="Times New Roman" panose="02020603050405020304" pitchFamily="18" charset="0"/>
              </a:rPr>
              <a:t>truss for other block</a:t>
            </a:r>
            <a:endParaRPr lang="en-US" dirty="0"/>
          </a:p>
        </p:txBody>
      </p:sp>
    </p:spTree>
    <p:extLst>
      <p:ext uri="{BB962C8B-B14F-4D97-AF65-F5344CB8AC3E}">
        <p14:creationId xmlns:p14="http://schemas.microsoft.com/office/powerpoint/2010/main" val="3775931760"/>
      </p:ext>
    </p:extLst>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bwMode="auto">
          <a:xfrm>
            <a:off x="1331450" y="1609725"/>
            <a:ext cx="9803275" cy="33213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77103408"/>
      </p:ext>
    </p:extLst>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4620" y="1218764"/>
            <a:ext cx="3705245" cy="400110"/>
          </a:xfrm>
          <a:prstGeom prst="rect">
            <a:avLst/>
          </a:prstGeom>
        </p:spPr>
        <p:txBody>
          <a:bodyPr wrap="none">
            <a:spAutoFit/>
          </a:bodyPr>
          <a:lstStyle/>
          <a:p>
            <a:r>
              <a:rPr lang="en-US" sz="2000" b="1" dirty="0" smtClean="0">
                <a:solidFill>
                  <a:schemeClr val="bg2">
                    <a:lumMod val="75000"/>
                  </a:schemeClr>
                </a:solidFill>
                <a:latin typeface="Times New Roman" panose="02020603050405020304" pitchFamily="18" charset="0"/>
                <a:ea typeface="Calibri" panose="020F0502020204030204" pitchFamily="34" charset="0"/>
              </a:rPr>
              <a:t>B- Three-Dimensional </a:t>
            </a:r>
            <a:r>
              <a:rPr lang="en-US" sz="2000" b="1" dirty="0">
                <a:solidFill>
                  <a:schemeClr val="bg2">
                    <a:lumMod val="75000"/>
                  </a:schemeClr>
                </a:solidFill>
                <a:latin typeface="Times New Roman" panose="02020603050405020304" pitchFamily="18" charset="0"/>
                <a:ea typeface="Calibri" panose="020F0502020204030204" pitchFamily="34" charset="0"/>
              </a:rPr>
              <a:t>Modeling</a:t>
            </a:r>
            <a:endParaRPr lang="en-US" sz="2000" b="1" dirty="0">
              <a:solidFill>
                <a:schemeClr val="bg2">
                  <a:lumMod val="75000"/>
                </a:schemeClr>
              </a:solidFill>
            </a:endParaRPr>
          </a:p>
        </p:txBody>
      </p:sp>
      <p:sp>
        <p:nvSpPr>
          <p:cNvPr id="3" name="Rectangle 2"/>
          <p:cNvSpPr/>
          <p:nvPr/>
        </p:nvSpPr>
        <p:spPr>
          <a:xfrm>
            <a:off x="1520141" y="2274639"/>
            <a:ext cx="4209327" cy="2169825"/>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The truss was designed using the computer program, SAP2000, where (</a:t>
            </a:r>
            <a:r>
              <a:rPr lang="ar-SA" dirty="0">
                <a:solidFill>
                  <a:srgbClr val="000000"/>
                </a:solidFill>
                <a:ea typeface="Calibri" panose="020F0502020204030204" pitchFamily="34" charset="0"/>
                <a:cs typeface="Times New Roman" panose="02020603050405020304" pitchFamily="18" charset="0"/>
              </a:rPr>
              <a:t>19</a:t>
            </a:r>
            <a:r>
              <a:rPr lang="en-US" dirty="0">
                <a:solidFill>
                  <a:srgbClr val="000000"/>
                </a:solidFill>
                <a:latin typeface="Times New Roman" panose="02020603050405020304" pitchFamily="18" charset="0"/>
                <a:ea typeface="Calibri" panose="020F0502020204030204" pitchFamily="34" charset="0"/>
              </a:rPr>
              <a:t>) gridlines used in the X-Direction, (1</a:t>
            </a:r>
            <a:r>
              <a:rPr lang="ar-SA" dirty="0">
                <a:solidFill>
                  <a:srgbClr val="000000"/>
                </a:solidFill>
                <a:ea typeface="Calibri" panose="020F0502020204030204" pitchFamily="34" charset="0"/>
                <a:cs typeface="Times New Roman" panose="02020603050405020304" pitchFamily="18" charset="0"/>
              </a:rPr>
              <a:t>3</a:t>
            </a:r>
            <a:r>
              <a:rPr lang="en-US" dirty="0">
                <a:solidFill>
                  <a:srgbClr val="000000"/>
                </a:solidFill>
                <a:latin typeface="Times New Roman" panose="02020603050405020304" pitchFamily="18" charset="0"/>
                <a:ea typeface="Calibri" panose="020F0502020204030204" pitchFamily="34" charset="0"/>
              </a:rPr>
              <a:t>) gridlines used in the Y-Direction, and (</a:t>
            </a:r>
            <a:r>
              <a:rPr lang="ar-SA" dirty="0">
                <a:solidFill>
                  <a:srgbClr val="000000"/>
                </a:solidFill>
                <a:ea typeface="Calibri" panose="020F0502020204030204" pitchFamily="34" charset="0"/>
                <a:cs typeface="Times New Roman" panose="02020603050405020304" pitchFamily="18" charset="0"/>
              </a:rPr>
              <a:t>20</a:t>
            </a:r>
            <a:r>
              <a:rPr lang="en-US" dirty="0">
                <a:solidFill>
                  <a:srgbClr val="000000"/>
                </a:solidFill>
                <a:latin typeface="Times New Roman" panose="02020603050405020304" pitchFamily="18" charset="0"/>
                <a:ea typeface="Calibri" panose="020F0502020204030204" pitchFamily="34" charset="0"/>
              </a:rPr>
              <a:t>) gridlines used in the Z-Direction. As shown in </a:t>
            </a:r>
            <a:r>
              <a:rPr lang="en-US" dirty="0" smtClean="0">
                <a:solidFill>
                  <a:srgbClr val="000000"/>
                </a:solidFill>
                <a:latin typeface="Times New Roman" panose="02020603050405020304" pitchFamily="18" charset="0"/>
                <a:ea typeface="Calibri" panose="020F0502020204030204" pitchFamily="34" charset="0"/>
              </a:rPr>
              <a:t>figure.</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650263" y="673502"/>
            <a:ext cx="3257550" cy="5372100"/>
          </a:xfrm>
          <a:prstGeom prst="rect">
            <a:avLst/>
          </a:prstGeom>
          <a:noFill/>
          <a:ln>
            <a:noFill/>
          </a:ln>
        </p:spPr>
      </p:pic>
    </p:spTree>
    <p:extLst>
      <p:ext uri="{BB962C8B-B14F-4D97-AF65-F5344CB8AC3E}">
        <p14:creationId xmlns:p14="http://schemas.microsoft.com/office/powerpoint/2010/main" val="1513221970"/>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901" y="1839079"/>
            <a:ext cx="6096000" cy="2462213"/>
          </a:xfrm>
          <a:prstGeom prst="rect">
            <a:avLst/>
          </a:prstGeom>
        </p:spPr>
        <p:txBody>
          <a:bodyPr>
            <a:spAutoFit/>
          </a:bodyPr>
          <a:lstStyle/>
          <a:p>
            <a:pPr marL="342900" lvl="0" indent="-342900">
              <a:lnSpc>
                <a:spcPct val="150000"/>
              </a:lnSpc>
              <a:spcAft>
                <a:spcPts val="600"/>
              </a:spcAft>
              <a:buFont typeface="Wingdings" panose="05000000000000000000" pitchFamily="2" charset="2"/>
              <a:buChar char="Ø"/>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model was designed using metric units (i.e. Meters, Kilo Newton and Degrees Celsius).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600"/>
              </a:spcAft>
              <a:buFont typeface="Wingdings" panose="05000000000000000000" pitchFamily="2" charset="2"/>
              <a:buChar char="Ø"/>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An area, defined as “none”, has been used to apply wind loads on the truss.</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0000"/>
                </a:solidFill>
                <a:latin typeface="Times New Roman" panose="02020603050405020304" pitchFamily="18" charset="0"/>
                <a:ea typeface="Calibri" panose="020F0502020204030204" pitchFamily="34" charset="0"/>
              </a:rPr>
              <a:t>The material used for this model was, A992Gr50 steel, defined in SAP2000, as shown </a:t>
            </a:r>
            <a:r>
              <a:rPr lang="en-US" dirty="0" smtClean="0">
                <a:solidFill>
                  <a:srgbClr val="000000"/>
                </a:solidFill>
                <a:latin typeface="Times New Roman" panose="02020603050405020304" pitchFamily="18" charset="0"/>
                <a:ea typeface="Calibri" panose="020F0502020204030204" pitchFamily="34" charset="0"/>
              </a:rPr>
              <a:t>in figure.</a:t>
            </a:r>
            <a:endParaRPr lang="en-US"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bwMode="auto">
          <a:xfrm>
            <a:off x="7268900" y="868101"/>
            <a:ext cx="3669175" cy="49080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18075403"/>
      </p:ext>
    </p:extLst>
  </p:cSld>
  <p:clrMapOvr>
    <a:masterClrMapping/>
  </p:clrMapOvr>
  <p:transition spd="slow">
    <p:push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7164" y="1230339"/>
            <a:ext cx="4254050" cy="400110"/>
          </a:xfrm>
          <a:prstGeom prst="rect">
            <a:avLst/>
          </a:prstGeom>
        </p:spPr>
        <p:txBody>
          <a:bodyPr wrap="none">
            <a:spAutoFit/>
          </a:bodyPr>
          <a:lstStyle/>
          <a:p>
            <a:r>
              <a:rPr lang="en-US" sz="2000" b="1" dirty="0" smtClean="0">
                <a:solidFill>
                  <a:schemeClr val="bg2">
                    <a:lumMod val="75000"/>
                  </a:schemeClr>
                </a:solidFill>
                <a:latin typeface="Times New Roman" panose="02020603050405020304" pitchFamily="18" charset="0"/>
                <a:ea typeface="Calibri" panose="020F0502020204030204" pitchFamily="34" charset="0"/>
              </a:rPr>
              <a:t>C- Verification </a:t>
            </a:r>
            <a:r>
              <a:rPr lang="en-US" sz="2000" b="1" dirty="0">
                <a:solidFill>
                  <a:schemeClr val="bg2">
                    <a:lumMod val="75000"/>
                  </a:schemeClr>
                </a:solidFill>
                <a:latin typeface="Times New Roman" panose="02020603050405020304" pitchFamily="18" charset="0"/>
                <a:ea typeface="Calibri" panose="020F0502020204030204" pitchFamily="34" charset="0"/>
              </a:rPr>
              <a:t>of Structural Analysis</a:t>
            </a:r>
            <a:endParaRPr lang="en-US" sz="2000" b="1" dirty="0">
              <a:solidFill>
                <a:schemeClr val="bg2">
                  <a:lumMod val="75000"/>
                </a:schemeClr>
              </a:solidFill>
            </a:endParaRPr>
          </a:p>
        </p:txBody>
      </p:sp>
      <p:sp>
        <p:nvSpPr>
          <p:cNvPr id="3" name="Rectangle 2"/>
          <p:cNvSpPr/>
          <p:nvPr/>
        </p:nvSpPr>
        <p:spPr>
          <a:xfrm>
            <a:off x="2098690" y="2005045"/>
            <a:ext cx="2601994" cy="400110"/>
          </a:xfrm>
          <a:prstGeom prst="rect">
            <a:avLst/>
          </a:prstGeom>
        </p:spPr>
        <p:txBody>
          <a:bodyPr wrap="none">
            <a:spAutoFit/>
          </a:bodyPr>
          <a:lstStyle/>
          <a:p>
            <a:r>
              <a:rPr lang="en-US" sz="2000" dirty="0" smtClean="0">
                <a:solidFill>
                  <a:srgbClr val="000000"/>
                </a:solidFill>
                <a:latin typeface="Times New Roman" panose="02020603050405020304" pitchFamily="18" charset="0"/>
                <a:ea typeface="Calibri" panose="020F0502020204030204" pitchFamily="34" charset="0"/>
              </a:rPr>
              <a:t>1- Compatibility </a:t>
            </a:r>
            <a:r>
              <a:rPr lang="en-US" sz="2000" dirty="0">
                <a:solidFill>
                  <a:srgbClr val="000000"/>
                </a:solidFill>
                <a:latin typeface="Times New Roman" panose="02020603050405020304" pitchFamily="18" charset="0"/>
                <a:ea typeface="Calibri" panose="020F0502020204030204" pitchFamily="34" charset="0"/>
              </a:rPr>
              <a:t>Check</a:t>
            </a:r>
            <a:endParaRPr lang="en-US" sz="20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07930" y="3194613"/>
            <a:ext cx="5064607" cy="2797456"/>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283244" y="3194613"/>
            <a:ext cx="5268290" cy="2797456"/>
          </a:xfrm>
          <a:prstGeom prst="rect">
            <a:avLst/>
          </a:prstGeom>
          <a:noFill/>
          <a:ln>
            <a:noFill/>
          </a:ln>
        </p:spPr>
      </p:pic>
      <p:sp>
        <p:nvSpPr>
          <p:cNvPr id="6" name="Rectangle 5"/>
          <p:cNvSpPr/>
          <p:nvPr/>
        </p:nvSpPr>
        <p:spPr>
          <a:xfrm>
            <a:off x="2464963" y="2450685"/>
            <a:ext cx="5525872"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The truss moves as one unit, and thus, the check is passed</a:t>
            </a:r>
            <a:endParaRPr lang="en-US" dirty="0"/>
          </a:p>
        </p:txBody>
      </p:sp>
    </p:spTree>
    <p:extLst>
      <p:ext uri="{BB962C8B-B14F-4D97-AF65-F5344CB8AC3E}">
        <p14:creationId xmlns:p14="http://schemas.microsoft.com/office/powerpoint/2010/main" val="1261577194"/>
      </p:ext>
    </p:extLst>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3782" y="1114592"/>
            <a:ext cx="2417650" cy="400110"/>
          </a:xfrm>
          <a:prstGeom prst="rect">
            <a:avLst/>
          </a:prstGeom>
        </p:spPr>
        <p:txBody>
          <a:bodyPr wrap="none">
            <a:spAutoFit/>
          </a:bodyPr>
          <a:lstStyle/>
          <a:p>
            <a:r>
              <a:rPr lang="en-US" sz="2000" dirty="0" smtClean="0">
                <a:solidFill>
                  <a:srgbClr val="000000"/>
                </a:solidFill>
                <a:latin typeface="Times New Roman" panose="02020603050405020304" pitchFamily="18" charset="0"/>
                <a:ea typeface="Calibri" panose="020F0502020204030204" pitchFamily="34" charset="0"/>
              </a:rPr>
              <a:t>2- Equilibrium </a:t>
            </a:r>
            <a:r>
              <a:rPr lang="en-US" sz="2000" dirty="0">
                <a:solidFill>
                  <a:srgbClr val="000000"/>
                </a:solidFill>
                <a:latin typeface="Times New Roman" panose="02020603050405020304" pitchFamily="18" charset="0"/>
                <a:ea typeface="Calibri" panose="020F0502020204030204" pitchFamily="34" charset="0"/>
              </a:rPr>
              <a:t>Check</a:t>
            </a:r>
            <a:endParaRPr lang="en-US" sz="2000"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198914" y="3566802"/>
            <a:ext cx="8195152" cy="2355336"/>
          </a:xfrm>
          <a:prstGeom prst="rect">
            <a:avLst/>
          </a:prstGeom>
          <a:noFill/>
          <a:ln>
            <a:noFill/>
          </a:ln>
        </p:spPr>
      </p:pic>
      <p:sp>
        <p:nvSpPr>
          <p:cNvPr id="4" name="Rectangle 3"/>
          <p:cNvSpPr/>
          <p:nvPr/>
        </p:nvSpPr>
        <p:spPr>
          <a:xfrm>
            <a:off x="2041002" y="1871338"/>
            <a:ext cx="9279039" cy="1338828"/>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First, we must calculate the projection cover area, and for that, we need the projection length of the top chord, which is found through simple trigonometry to be (18.00 m),and the total length of spans is ( 96.94 m), and thus the total projection area of the roof is (1744.92 m</a:t>
            </a:r>
            <a:r>
              <a:rPr lang="en-US" baseline="30000" dirty="0">
                <a:solidFill>
                  <a:srgbClr val="000000"/>
                </a:solidFill>
                <a:latin typeface="Times New Roman" panose="02020603050405020304" pitchFamily="18" charset="0"/>
                <a:ea typeface="Calibri" panose="020F0502020204030204" pitchFamily="34" charset="0"/>
              </a:rPr>
              <a:t>2</a:t>
            </a:r>
            <a:r>
              <a:rPr lang="en-US" dirty="0">
                <a:solidFill>
                  <a:srgbClr val="000000"/>
                </a:solidFill>
                <a:latin typeface="Times New Roman" panose="02020603050405020304" pitchFamily="18" charset="0"/>
                <a:ea typeface="Calibri" panose="020F0502020204030204" pitchFamily="34" charset="0"/>
              </a:rPr>
              <a:t>).</a:t>
            </a:r>
            <a:endParaRPr lang="en-US" dirty="0"/>
          </a:p>
        </p:txBody>
      </p:sp>
    </p:spTree>
    <p:extLst>
      <p:ext uri="{BB962C8B-B14F-4D97-AF65-F5344CB8AC3E}">
        <p14:creationId xmlns:p14="http://schemas.microsoft.com/office/powerpoint/2010/main" val="2169068681"/>
      </p:ext>
    </p:extLst>
  </p:cSld>
  <p:clrMapOvr>
    <a:masterClrMapping/>
  </p:clrMapOvr>
  <p:transition spd="slow">
    <p:push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2587600" y="716048"/>
            <a:ext cx="6984663" cy="5670099"/>
          </a:xfrm>
          <a:prstGeom prst="rect">
            <a:avLst/>
          </a:prstGeom>
        </p:spPr>
      </p:pic>
    </p:spTree>
    <p:extLst>
      <p:ext uri="{BB962C8B-B14F-4D97-AF65-F5344CB8AC3E}">
        <p14:creationId xmlns:p14="http://schemas.microsoft.com/office/powerpoint/2010/main" val="3454207452"/>
      </p:ext>
    </p:extLst>
  </p:cSld>
  <p:clrMapOvr>
    <a:masterClrMapping/>
  </p:clrMapOvr>
  <p:transition spd="slow">
    <p:push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1649" y="1056719"/>
            <a:ext cx="3548407" cy="400110"/>
          </a:xfrm>
          <a:prstGeom prst="rect">
            <a:avLst/>
          </a:prstGeom>
        </p:spPr>
        <p:txBody>
          <a:bodyPr wrap="none">
            <a:spAutoFit/>
          </a:bodyPr>
          <a:lstStyle/>
          <a:p>
            <a:r>
              <a:rPr lang="en-US" sz="2000" dirty="0" smtClean="0">
                <a:solidFill>
                  <a:srgbClr val="000000"/>
                </a:solidFill>
                <a:latin typeface="Times New Roman" panose="02020603050405020304" pitchFamily="18" charset="0"/>
                <a:ea typeface="Calibri" panose="020F0502020204030204" pitchFamily="34" charset="0"/>
              </a:rPr>
              <a:t>3- Verification </a:t>
            </a:r>
            <a:r>
              <a:rPr lang="en-US" sz="2000" dirty="0">
                <a:solidFill>
                  <a:srgbClr val="000000"/>
                </a:solidFill>
                <a:latin typeface="Times New Roman" panose="02020603050405020304" pitchFamily="18" charset="0"/>
                <a:ea typeface="Calibri" panose="020F0502020204030204" pitchFamily="34" charset="0"/>
              </a:rPr>
              <a:t>of Internal Forces</a:t>
            </a:r>
            <a:endParaRPr lang="en-US" sz="2000" dirty="0"/>
          </a:p>
        </p:txBody>
      </p:sp>
      <mc:AlternateContent xmlns:mc="http://schemas.openxmlformats.org/markup-compatibility/2006" xmlns:a14="http://schemas.microsoft.com/office/drawing/2010/main">
        <mc:Choice Requires="a14">
          <p:sp>
            <p:nvSpPr>
              <p:cNvPr id="3" name="Rectangle 2"/>
              <p:cNvSpPr/>
              <p:nvPr/>
            </p:nvSpPr>
            <p:spPr>
              <a:xfrm>
                <a:off x="1485418" y="2008422"/>
                <a:ext cx="5262623" cy="3603102"/>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rPr>
                  <a:t>For the purposes of this check, we will use the Live load only, the check will be done on the purlin member of the truss that lies on the gridline (X = </a:t>
                </a:r>
                <a:r>
                  <a:rPr lang="ar-SA" sz="1600" dirty="0">
                    <a:solidFill>
                      <a:srgbClr val="000000"/>
                    </a:solidFill>
                    <a:effectLst/>
                    <a:latin typeface="Times New Roman" panose="02020603050405020304" pitchFamily="18" charset="0"/>
                    <a:ea typeface="Calibri" panose="020F0502020204030204" pitchFamily="34" charset="0"/>
                  </a:rPr>
                  <a:t>1.6</a:t>
                </a:r>
                <a:r>
                  <a:rPr lang="en-US" dirty="0">
                    <a:solidFill>
                      <a:srgbClr val="000000"/>
                    </a:solidFill>
                    <a:effectLst/>
                    <a:latin typeface="Times New Roman" panose="02020603050405020304" pitchFamily="18" charset="0"/>
                    <a:ea typeface="Calibri" panose="020F0502020204030204" pitchFamily="34" charset="0"/>
                  </a:rPr>
                  <a:t> m), but before we start, we must calculate the distributed load transferred to each joint;</a:t>
                </a:r>
              </a:p>
              <a:p>
                <a:pPr algn="just">
                  <a:lnSpc>
                    <a:spcPct val="150000"/>
                  </a:lnSpc>
                  <a:spcAft>
                    <a:spcPts val="600"/>
                  </a:spcAft>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𝑤</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𝐿𝐿</m:t>
                    </m:r>
                    <m:r>
                      <a:rPr lang="en-US" i="1">
                        <a:solidFill>
                          <a:srgbClr val="000000"/>
                        </a:solidFill>
                        <a:effectLst/>
                        <a:latin typeface="Cambria Math" panose="02040503050406030204" pitchFamily="18" charset="0"/>
                        <a:ea typeface="Calibri" panose="020F0502020204030204" pitchFamily="34" charset="0"/>
                      </a:rPr>
                      <m:t> ×</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𝐴𝑟𝑒𝑎</m:t>
                        </m:r>
                      </m:e>
                      <m:sub>
                        <m:r>
                          <a:rPr lang="en-US" i="1">
                            <a:solidFill>
                              <a:srgbClr val="000000"/>
                            </a:solidFill>
                            <a:effectLst/>
                            <a:latin typeface="Cambria Math" panose="02040503050406030204" pitchFamily="18" charset="0"/>
                            <a:ea typeface="Calibri" panose="020F0502020204030204" pitchFamily="34" charset="0"/>
                          </a:rPr>
                          <m:t>𝑇𝑟𝑖𝑏𝑢𝑡𝑎𝑟𝑦</m:t>
                        </m:r>
                      </m:sub>
                    </m:sSub>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0</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6</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1</m:t>
                    </m:r>
                    <m:r>
                      <a:rPr lang="en-US" i="1">
                        <a:solidFill>
                          <a:srgbClr val="000000"/>
                        </a:solidFill>
                        <a:effectLst/>
                        <a:latin typeface="Cambria Math" panose="02040503050406030204" pitchFamily="18" charset="0"/>
                        <a:ea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rPr>
                      <m:t>6</m:t>
                    </m:r>
                    <m:r>
                      <a:rPr lang="en-US" i="1">
                        <a:solidFill>
                          <a:srgbClr val="000000"/>
                        </a:solidFill>
                        <a:effectLst/>
                        <a:latin typeface="Cambria Math" panose="02040503050406030204" pitchFamily="18" charset="0"/>
                        <a:ea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rPr>
                      <m:t>𝑘𝑁</m:t>
                    </m:r>
                  </m:oMath>
                </a14:m>
                <a:r>
                  <a:rPr lang="en-US" dirty="0">
                    <a:solidFill>
                      <a:srgbClr val="000000"/>
                    </a:solidFill>
                    <a:effectLst/>
                    <a:latin typeface="Times New Roman" panose="02020603050405020304" pitchFamily="18" charset="0"/>
                    <a:ea typeface="Times New Roman" panose="02020603050405020304" pitchFamily="18" charset="0"/>
                  </a:rPr>
                  <a:t>/m</a:t>
                </a:r>
                <a:endParaRPr lang="en-US" dirty="0">
                  <a:solidFill>
                    <a:srgbClr val="000000"/>
                  </a:solidFill>
                  <a:effectLst/>
                  <a:latin typeface="Times New Roman" panose="02020603050405020304" pitchFamily="18" charset="0"/>
                  <a:ea typeface="Calibri" panose="020F0502020204030204" pitchFamily="34" charset="0"/>
                </a:endParaRPr>
              </a:p>
              <a:p>
                <a:pPr>
                  <a:lnSpc>
                    <a:spcPct val="150000"/>
                  </a:lnSpc>
                </a:pPr>
                <a:r>
                  <a:rPr lang="en-US" dirty="0">
                    <a:solidFill>
                      <a:srgbClr val="000000"/>
                    </a:solidFill>
                    <a:effectLst/>
                    <a:latin typeface="Times New Roman" panose="02020603050405020304" pitchFamily="18" charset="0"/>
                    <a:ea typeface="Times New Roman" panose="02020603050405020304" pitchFamily="18" charset="0"/>
                  </a:rPr>
                  <a:t>This is true for all the member, except for the exterior ones which will only take 0.8 </a:t>
                </a:r>
                <a:r>
                  <a:rPr lang="en-US" dirty="0" err="1">
                    <a:solidFill>
                      <a:srgbClr val="000000"/>
                    </a:solidFill>
                    <a:effectLst/>
                    <a:latin typeface="Times New Roman" panose="02020603050405020304" pitchFamily="18" charset="0"/>
                    <a:ea typeface="Times New Roman" panose="02020603050405020304" pitchFamily="18" charset="0"/>
                  </a:rPr>
                  <a:t>kN</a:t>
                </a:r>
                <a:r>
                  <a:rPr lang="en-US" dirty="0">
                    <a:solidFill>
                      <a:srgbClr val="000000"/>
                    </a:solidFill>
                    <a:effectLst/>
                    <a:latin typeface="Times New Roman" panose="02020603050405020304" pitchFamily="18" charset="0"/>
                    <a:ea typeface="Times New Roman" panose="02020603050405020304" pitchFamily="18" charset="0"/>
                  </a:rPr>
                  <a:t>/m each</a:t>
                </a:r>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1485418" y="2008422"/>
                <a:ext cx="5262623" cy="3603102"/>
              </a:xfrm>
              <a:prstGeom prst="rect">
                <a:avLst/>
              </a:prstGeom>
              <a:blipFill rotWithShape="0">
                <a:blip r:embed="rId2"/>
                <a:stretch>
                  <a:fillRect l="-1043" r="-927" b="-169"/>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7232730" y="1213895"/>
            <a:ext cx="4648200" cy="4800600"/>
          </a:xfrm>
          <a:prstGeom prst="rect">
            <a:avLst/>
          </a:prstGeom>
          <a:noFill/>
          <a:ln>
            <a:noFill/>
          </a:ln>
        </p:spPr>
      </p:pic>
    </p:spTree>
    <p:extLst>
      <p:ext uri="{BB962C8B-B14F-4D97-AF65-F5344CB8AC3E}">
        <p14:creationId xmlns:p14="http://schemas.microsoft.com/office/powerpoint/2010/main" val="91876710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783771" y="391886"/>
            <a:ext cx="10593978" cy="53165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3839479" y="5909157"/>
            <a:ext cx="4852675" cy="369332"/>
          </a:xfrm>
          <a:prstGeom prst="rect">
            <a:avLst/>
          </a:prstGeom>
        </p:spPr>
        <p:txBody>
          <a:bodyPr wrap="none">
            <a:spAutoFit/>
          </a:bodyPr>
          <a:lstStyle/>
          <a:p>
            <a:r>
              <a:rPr lang="en-US" dirty="0" smtClean="0">
                <a:solidFill>
                  <a:srgbClr val="000000"/>
                </a:solidFill>
                <a:effectLst/>
                <a:latin typeface="Times New Roman" panose="02020603050405020304" pitchFamily="18" charset="0"/>
                <a:ea typeface="Calibri" panose="020F0502020204030204" pitchFamily="34" charset="0"/>
              </a:rPr>
              <a:t>The grassy surface of the stadium from AutoCAD </a:t>
            </a:r>
            <a:endParaRPr lang="en-US" dirty="0"/>
          </a:p>
        </p:txBody>
      </p:sp>
    </p:spTree>
    <p:extLst>
      <p:ext uri="{BB962C8B-B14F-4D97-AF65-F5344CB8AC3E}">
        <p14:creationId xmlns:p14="http://schemas.microsoft.com/office/powerpoint/2010/main" val="3372327516"/>
      </p:ext>
    </p:extLst>
  </p:cSld>
  <p:clrMapOvr>
    <a:masterClrMapping/>
  </p:clrMapOvr>
  <p:transition spd="slow">
    <p:push dir="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966025" y="1267549"/>
            <a:ext cx="5676900" cy="2609850"/>
          </a:xfrm>
          <a:prstGeom prst="rect">
            <a:avLst/>
          </a:prstGeom>
          <a:noFill/>
          <a:ln>
            <a:noFill/>
          </a:ln>
        </p:spPr>
      </p:pic>
      <mc:AlternateContent xmlns:mc="http://schemas.openxmlformats.org/markup-compatibility/2006" xmlns:a14="http://schemas.microsoft.com/office/drawing/2010/main">
        <mc:Choice Requires="a14">
          <p:sp>
            <p:nvSpPr>
              <p:cNvPr id="4" name="Rectangle 3"/>
              <p:cNvSpPr/>
              <p:nvPr/>
            </p:nvSpPr>
            <p:spPr>
              <a:xfrm>
                <a:off x="702789" y="1496056"/>
                <a:ext cx="4767587"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M</m:t>
                      </m:r>
                      <m:r>
                        <m:rPr>
                          <m:sty m:val="p"/>
                        </m:rPr>
                        <a:rPr lang="en-US" i="0">
                          <a:latin typeface="Cambria Math" panose="02040503050406030204" pitchFamily="18" charset="0"/>
                        </a:rPr>
                        <m:t>oment</m:t>
                      </m:r>
                      <m:r>
                        <a:rPr lang="en-US" i="0">
                          <a:latin typeface="Cambria Math" panose="02040503050406030204" pitchFamily="18" charset="0"/>
                        </a:rPr>
                        <m:t> </m:t>
                      </m:r>
                      <m:r>
                        <m:rPr>
                          <m:sty m:val="p"/>
                        </m:rPr>
                        <a:rPr lang="en-US" i="0">
                          <a:latin typeface="Cambria Math" panose="02040503050406030204" pitchFamily="18" charset="0"/>
                        </a:rPr>
                        <m:t>handling</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4</m:t>
                              </m:r>
                            </m:e>
                            <m:sup>
                              <m:r>
                                <a:rPr lang="en-US" i="0">
                                  <a:latin typeface="Cambria Math" panose="02040503050406030204" pitchFamily="18" charset="0"/>
                                </a:rPr>
                                <m:t>2</m:t>
                              </m:r>
                            </m:sup>
                          </m:sSup>
                        </m:num>
                        <m:den>
                          <m:r>
                            <a:rPr lang="en-US" i="0">
                              <a:latin typeface="Cambria Math" panose="02040503050406030204" pitchFamily="18" charset="0"/>
                            </a:rPr>
                            <m:t>8</m:t>
                          </m:r>
                        </m:den>
                      </m:f>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192</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702789" y="1496056"/>
                <a:ext cx="4767587" cy="648126"/>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702789" y="2387808"/>
                <a:ext cx="378340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T</m:t>
                      </m:r>
                      <m:r>
                        <m:rPr>
                          <m:sty m:val="p"/>
                        </m:rPr>
                        <a:rPr lang="en-US" i="0">
                          <a:latin typeface="Cambria Math" panose="02040503050406030204" pitchFamily="18" charset="0"/>
                        </a:rPr>
                        <m:t>he</m:t>
                      </m:r>
                      <m:r>
                        <a:rPr lang="en-US" i="0">
                          <a:latin typeface="Cambria Math" panose="02040503050406030204" pitchFamily="18" charset="0"/>
                        </a:rPr>
                        <m:t> </m:t>
                      </m:r>
                      <m:r>
                        <m:rPr>
                          <m:sty m:val="p"/>
                        </m:rPr>
                        <a:rPr lang="en-US" i="0">
                          <a:latin typeface="Cambria Math" panose="02040503050406030204" pitchFamily="18" charset="0"/>
                        </a:rPr>
                        <m:t>positive</m:t>
                      </m:r>
                      <m:r>
                        <a:rPr lang="en-US" i="0">
                          <a:latin typeface="Cambria Math" panose="02040503050406030204" pitchFamily="18" charset="0"/>
                        </a:rPr>
                        <m:t> </m:t>
                      </m:r>
                      <m:r>
                        <m:rPr>
                          <m:sty m:val="p"/>
                        </m:rPr>
                        <a:rPr lang="en-US" i="0">
                          <a:latin typeface="Cambria Math" panose="02040503050406030204" pitchFamily="18" charset="0"/>
                        </a:rPr>
                        <m:t>moment</m:t>
                      </m:r>
                      <m:r>
                        <a:rPr lang="en-US" i="0">
                          <a:latin typeface="Cambria Math" panose="02040503050406030204" pitchFamily="18" charset="0"/>
                        </a:rPr>
                        <m:t> = </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72</m:t>
                      </m:r>
                      <m:r>
                        <a:rPr lang="en-US" i="0">
                          <a:latin typeface="Cambria Math" panose="02040503050406030204" pitchFamily="18" charset="0"/>
                        </a:rPr>
                        <m:t> </m:t>
                      </m:r>
                      <m:r>
                        <m:rPr>
                          <m:sty m:val="p"/>
                        </m:rPr>
                        <a:rPr lang="en-US" i="0">
                          <a:latin typeface="Cambria Math" panose="02040503050406030204" pitchFamily="18" charset="0"/>
                        </a:rPr>
                        <m:t>kN</m:t>
                      </m:r>
                      <m:r>
                        <a:rPr lang="en-US" i="0">
                          <a:latin typeface="Cambria Math" panose="02040503050406030204" pitchFamily="18" charset="0"/>
                        </a:rPr>
                        <m:t>.</m:t>
                      </m:r>
                      <m:r>
                        <m:rPr>
                          <m:sty m:val="p"/>
                        </m:rPr>
                        <a:rPr lang="en-US" i="0">
                          <a:latin typeface="Cambria Math" panose="02040503050406030204" pitchFamily="18" charset="0"/>
                        </a:rPr>
                        <m:t>m</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702789" y="2387808"/>
                <a:ext cx="3783407" cy="369332"/>
              </a:xfrm>
              <a:prstGeom prst="rect">
                <a:avLst/>
              </a:prstGeom>
              <a:blipFill rotWithShape="0">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702789" y="3000766"/>
                <a:ext cx="5049780" cy="6165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T</m:t>
                      </m:r>
                      <m:r>
                        <m:rPr>
                          <m:sty m:val="p"/>
                        </m:rPr>
                        <a:rPr lang="en-US" i="0">
                          <a:latin typeface="Cambria Math" panose="02040503050406030204" pitchFamily="18" charset="0"/>
                        </a:rPr>
                        <m:t>he</m:t>
                      </m:r>
                      <m:r>
                        <a:rPr lang="en-US" i="0">
                          <a:latin typeface="Cambria Math" panose="02040503050406030204" pitchFamily="18" charset="0"/>
                        </a:rPr>
                        <m:t> </m:t>
                      </m:r>
                      <m:r>
                        <m:rPr>
                          <m:sty m:val="p"/>
                        </m:rPr>
                        <a:rPr lang="en-US" i="0">
                          <a:latin typeface="Cambria Math" panose="02040503050406030204" pitchFamily="18" charset="0"/>
                        </a:rPr>
                        <m:t>negative</m:t>
                      </m:r>
                      <m:r>
                        <a:rPr lang="en-US" i="0">
                          <a:latin typeface="Cambria Math" panose="02040503050406030204" pitchFamily="18" charset="0"/>
                        </a:rPr>
                        <m:t> </m:t>
                      </m:r>
                      <m:r>
                        <m:rPr>
                          <m:sty m:val="p"/>
                        </m:rPr>
                        <a:rPr lang="en-US" i="0">
                          <a:latin typeface="Cambria Math" panose="02040503050406030204" pitchFamily="18" charset="0"/>
                        </a:rPr>
                        <m:t>moment</m:t>
                      </m:r>
                      <m:r>
                        <a:rPr lang="en-US" i="0">
                          <a:latin typeface="Cambria Math" panose="02040503050406030204" pitchFamily="18" charset="0"/>
                        </a:rPr>
                        <m:t> = </m:t>
                      </m:r>
                      <m:f>
                        <m:fPr>
                          <m:ctrlPr>
                            <a:rPr lang="en-US" i="1">
                              <a:latin typeface="Cambria Math" panose="02040503050406030204" pitchFamily="18" charset="0"/>
                            </a:rPr>
                          </m:ctrlPr>
                        </m:fPr>
                        <m:num>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4</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61</m:t>
                          </m:r>
                        </m:num>
                        <m:den>
                          <m:r>
                            <a:rPr lang="en-US" i="0">
                              <a:latin typeface="Cambria Math" panose="02040503050406030204" pitchFamily="18" charset="0"/>
                            </a:rPr>
                            <m:t>2</m:t>
                          </m:r>
                        </m:den>
                      </m:f>
                      <m:r>
                        <a:rPr lang="en-US" i="0">
                          <a:latin typeface="Cambria Math" panose="02040503050406030204" pitchFamily="18" charset="0"/>
                        </a:rPr>
                        <m:t>=</m:t>
                      </m:r>
                      <m:r>
                        <a:rPr lang="en-US" i="0">
                          <a:latin typeface="Cambria Math" panose="02040503050406030204" pitchFamily="18" charset="0"/>
                        </a:rPr>
                        <m:t>4</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702789" y="3000766"/>
                <a:ext cx="5049780" cy="616515"/>
              </a:xfrm>
              <a:prstGeom prst="rect">
                <a:avLst/>
              </a:prstGeom>
              <a:blipFill rotWithShape="0">
                <a:blip r:embed="rId5"/>
                <a:stretch>
                  <a:fillRect/>
                </a:stretch>
              </a:blipFill>
            </p:spPr>
            <p:txBody>
              <a:bodyPr/>
              <a:lstStyle/>
              <a:p>
                <a:r>
                  <a:rPr lang="en-US">
                    <a:noFill/>
                  </a:rPr>
                  <a:t> </a:t>
                </a:r>
              </a:p>
            </p:txBody>
          </p:sp>
        </mc:Fallback>
      </mc:AlternateContent>
      <p:sp>
        <p:nvSpPr>
          <p:cNvPr id="7" name="Rectangle 6"/>
          <p:cNvSpPr/>
          <p:nvPr/>
        </p:nvSpPr>
        <p:spPr>
          <a:xfrm>
            <a:off x="702789" y="3877399"/>
            <a:ext cx="5107488" cy="507831"/>
          </a:xfrm>
          <a:prstGeom prst="rect">
            <a:avLst/>
          </a:prstGeom>
        </p:spPr>
        <p:txBody>
          <a:bodyPr wrap="none">
            <a:spAutoFit/>
          </a:bodyPr>
          <a:lstStyle/>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The total moment from sap = 3.72 + 4.5 = 8.22 </a:t>
            </a:r>
            <a:r>
              <a:rPr lang="en-US" dirty="0" err="1">
                <a:solidFill>
                  <a:srgbClr val="000000"/>
                </a:solidFill>
                <a:latin typeface="Times New Roman" panose="02020603050405020304" pitchFamily="18" charset="0"/>
                <a:ea typeface="Times New Roman" panose="02020603050405020304" pitchFamily="18" charset="0"/>
              </a:rPr>
              <a:t>kN.m</a:t>
            </a:r>
            <a:endParaRPr lang="en-US" dirty="0">
              <a:solidFill>
                <a:srgbClr val="000000"/>
              </a:solidFill>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9" name="Rectangle 8"/>
              <p:cNvSpPr/>
              <p:nvPr/>
            </p:nvSpPr>
            <p:spPr>
              <a:xfrm>
                <a:off x="-320331" y="4645348"/>
                <a:ext cx="8399459" cy="6127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m:t>
                      </m:r>
                      <m:r>
                        <a:rPr lang="en-US" i="0">
                          <a:latin typeface="Cambria Math" panose="02040503050406030204" pitchFamily="18" charset="0"/>
                        </a:rPr>
                        <m:t> </m:t>
                      </m:r>
                      <m:r>
                        <a:rPr lang="en-US" i="1">
                          <a:latin typeface="Cambria Math" panose="02040503050406030204" pitchFamily="18" charset="0"/>
                        </a:rPr>
                        <m:t>𝑑𝑖𝑓𝑓𝑒𝑟𝑒𝑛𝑐𝑒</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192</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22</m:t>
                          </m:r>
                        </m:num>
                        <m:den>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22</m:t>
                          </m:r>
                        </m:den>
                      </m:f>
                      <m:r>
                        <a:rPr lang="en-US" i="0">
                          <a:latin typeface="Cambria Math" panose="02040503050406030204" pitchFamily="18" charset="0"/>
                        </a:rPr>
                        <m:t>×</m:t>
                      </m:r>
                      <m:r>
                        <a:rPr lang="en-US" i="0">
                          <a:latin typeface="Cambria Math" panose="02040503050406030204" pitchFamily="18" charset="0"/>
                        </a:rPr>
                        <m:t>100</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34</m:t>
                      </m:r>
                      <m:r>
                        <a:rPr lang="en-US" i="0">
                          <a:latin typeface="Cambria Math" panose="02040503050406030204" pitchFamily="18" charset="0"/>
                        </a:rPr>
                        <m:t>% (</m:t>
                      </m:r>
                      <m:r>
                        <a:rPr lang="en-US" i="1">
                          <a:latin typeface="Cambria Math" panose="02040503050406030204" pitchFamily="18" charset="0"/>
                        </a:rPr>
                        <m:t>𝑎𝑐𝑐𝑒𝑝𝑡𝑎𝑏𝑙𝑒</m:t>
                      </m:r>
                      <m:r>
                        <a:rPr lang="en-US" b="0" i="1" smtClean="0">
                          <a:latin typeface="Cambria Math" panose="02040503050406030204" pitchFamily="18" charset="0"/>
                        </a:rPr>
                        <m:t>)</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320331" y="4645348"/>
                <a:ext cx="8399459" cy="612732"/>
              </a:xfrm>
              <a:prstGeom prst="rect">
                <a:avLst/>
              </a:prstGeom>
              <a:blipFill rotWithShape="0">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49089061"/>
      </p:ext>
    </p:extLst>
  </p:cSld>
  <p:clrMapOvr>
    <a:masterClrMapping/>
  </p:clrMapOvr>
  <p:transition spd="slow">
    <p:push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6358" y="1195615"/>
            <a:ext cx="2862322" cy="461665"/>
          </a:xfrm>
          <a:prstGeom prst="rect">
            <a:avLst/>
          </a:prstGeom>
        </p:spPr>
        <p:txBody>
          <a:bodyPr wrap="none">
            <a:spAutoFit/>
          </a:bodyPr>
          <a:lstStyle/>
          <a:p>
            <a:pPr marL="342900" indent="-342900">
              <a:buFont typeface="Wingdings" panose="05000000000000000000" pitchFamily="2" charset="2"/>
              <a:buChar char="Ø"/>
            </a:pPr>
            <a:r>
              <a:rPr lang="en-US" sz="2400" b="1" dirty="0">
                <a:solidFill>
                  <a:srgbClr val="FF0000"/>
                </a:solidFill>
                <a:latin typeface="Times New Roman" panose="02020603050405020304" pitchFamily="18" charset="0"/>
                <a:ea typeface="Calibri" panose="020F0502020204030204" pitchFamily="34" charset="0"/>
              </a:rPr>
              <a:t>Western coverage</a:t>
            </a:r>
            <a:endParaRPr lang="en-US" sz="2400" b="1" dirty="0">
              <a:solidFill>
                <a:srgbClr val="FF0000"/>
              </a:solidFill>
            </a:endParaRPr>
          </a:p>
        </p:txBody>
      </p:sp>
      <p:sp>
        <p:nvSpPr>
          <p:cNvPr id="3" name="Rectangle 2"/>
          <p:cNvSpPr/>
          <p:nvPr/>
        </p:nvSpPr>
        <p:spPr>
          <a:xfrm>
            <a:off x="1334945" y="2062394"/>
            <a:ext cx="9678196" cy="3688702"/>
          </a:xfrm>
          <a:prstGeom prst="rect">
            <a:avLst/>
          </a:prstGeom>
        </p:spPr>
        <p:txBody>
          <a:bodyPr wrap="square">
            <a:spAutoFit/>
          </a:bodyPr>
          <a:lstStyle/>
          <a:p>
            <a:pPr algn="just">
              <a:lnSpc>
                <a:spcPct val="145000"/>
              </a:lnSpc>
              <a:spcAft>
                <a:spcPts val="600"/>
              </a:spcAft>
            </a:pPr>
            <a:r>
              <a:rPr lang="en-US" dirty="0">
                <a:solidFill>
                  <a:srgbClr val="000000"/>
                </a:solidFill>
                <a:latin typeface="Times New Roman" panose="02020603050405020304" pitchFamily="18" charset="0"/>
                <a:ea typeface="Times New Roman" panose="02020603050405020304" pitchFamily="18" charset="0"/>
              </a:rPr>
              <a:t>Here we reached the final design, where we implemented the full coverage of the </a:t>
            </a:r>
            <a:r>
              <a:rPr lang="en-US" dirty="0" smtClean="0">
                <a:solidFill>
                  <a:srgbClr val="000000"/>
                </a:solidFill>
                <a:latin typeface="Times New Roman" panose="02020603050405020304" pitchFamily="18" charset="0"/>
                <a:ea typeface="Times New Roman" panose="02020603050405020304" pitchFamily="18" charset="0"/>
              </a:rPr>
              <a:t>western </a:t>
            </a:r>
            <a:r>
              <a:rPr lang="en-US" dirty="0">
                <a:solidFill>
                  <a:srgbClr val="000000"/>
                </a:solidFill>
                <a:latin typeface="Times New Roman" panose="02020603050405020304" pitchFamily="18" charset="0"/>
                <a:ea typeface="Times New Roman" panose="02020603050405020304" pitchFamily="18" charset="0"/>
              </a:rPr>
              <a:t>side, not part of it like in previous </a:t>
            </a:r>
            <a:r>
              <a:rPr lang="en-US" dirty="0" smtClean="0">
                <a:solidFill>
                  <a:srgbClr val="000000"/>
                </a:solidFill>
                <a:latin typeface="Times New Roman" panose="02020603050405020304" pitchFamily="18" charset="0"/>
                <a:ea typeface="Times New Roman" panose="02020603050405020304" pitchFamily="18" charset="0"/>
              </a:rPr>
              <a:t>models. We </a:t>
            </a:r>
            <a:r>
              <a:rPr lang="en-US" dirty="0">
                <a:solidFill>
                  <a:srgbClr val="000000"/>
                </a:solidFill>
                <a:latin typeface="Times New Roman" panose="02020603050405020304" pitchFamily="18" charset="0"/>
                <a:ea typeface="Times New Roman" panose="02020603050405020304" pitchFamily="18" charset="0"/>
              </a:rPr>
              <a:t>chose to have the arch cover in order to give an aesthetic appearance, as it is better to transfer the loads in this path and enable us to reduce the dimensions of the parts used.</a:t>
            </a:r>
            <a:endParaRPr lang="en-US" dirty="0">
              <a:solidFill>
                <a:srgbClr val="000000"/>
              </a:solidFill>
              <a:latin typeface="Times New Roman" panose="02020603050405020304" pitchFamily="18" charset="0"/>
              <a:ea typeface="Calibri" panose="020F0502020204030204" pitchFamily="34" charset="0"/>
            </a:endParaRPr>
          </a:p>
          <a:p>
            <a:pPr algn="just">
              <a:lnSpc>
                <a:spcPct val="145000"/>
              </a:lnSpc>
              <a:spcAft>
                <a:spcPts val="600"/>
              </a:spcAft>
            </a:pPr>
            <a:r>
              <a:rPr lang="en-US" dirty="0">
                <a:solidFill>
                  <a:srgbClr val="000000"/>
                </a:solidFill>
                <a:latin typeface="Times New Roman" panose="02020603050405020304" pitchFamily="18" charset="0"/>
                <a:ea typeface="Times New Roman" panose="02020603050405020304" pitchFamily="18" charset="0"/>
              </a:rPr>
              <a:t>On the western side there is a suspension room in the middle, dividing the coverage into two parts. </a:t>
            </a:r>
            <a:r>
              <a:rPr lang="en-US" dirty="0" smtClean="0">
                <a:solidFill>
                  <a:srgbClr val="000000"/>
                </a:solidFill>
                <a:latin typeface="Times New Roman" panose="02020603050405020304" pitchFamily="18" charset="0"/>
                <a:ea typeface="Times New Roman" panose="02020603050405020304" pitchFamily="18" charset="0"/>
              </a:rPr>
              <a:t>Misalignment of Some </a:t>
            </a:r>
            <a:r>
              <a:rPr lang="en-US" dirty="0">
                <a:solidFill>
                  <a:srgbClr val="000000"/>
                </a:solidFill>
                <a:latin typeface="Times New Roman" panose="02020603050405020304" pitchFamily="18" charset="0"/>
                <a:ea typeface="Times New Roman" panose="02020603050405020304" pitchFamily="18" charset="0"/>
              </a:rPr>
              <a:t>columns </a:t>
            </a:r>
            <a:r>
              <a:rPr lang="en-US" dirty="0" smtClean="0">
                <a:solidFill>
                  <a:srgbClr val="000000"/>
                </a:solidFill>
                <a:latin typeface="Times New Roman" panose="02020603050405020304" pitchFamily="18" charset="0"/>
                <a:ea typeface="Times New Roman" panose="02020603050405020304" pitchFamily="18" charset="0"/>
              </a:rPr>
              <a:t>reach </a:t>
            </a:r>
            <a:r>
              <a:rPr lang="en-US" dirty="0">
                <a:solidFill>
                  <a:srgbClr val="000000"/>
                </a:solidFill>
                <a:latin typeface="Times New Roman" panose="02020603050405020304" pitchFamily="18" charset="0"/>
                <a:ea typeface="Times New Roman" panose="02020603050405020304" pitchFamily="18" charset="0"/>
              </a:rPr>
              <a:t>to 2 m.</a:t>
            </a:r>
            <a:endParaRPr lang="en-US" dirty="0">
              <a:solidFill>
                <a:srgbClr val="000000"/>
              </a:solidFill>
              <a:latin typeface="Times New Roman" panose="02020603050405020304" pitchFamily="18" charset="0"/>
              <a:ea typeface="Calibri" panose="020F0502020204030204" pitchFamily="34" charset="0"/>
            </a:endParaRPr>
          </a:p>
          <a:p>
            <a:pPr algn="just">
              <a:lnSpc>
                <a:spcPct val="145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There are also some expansion joints present at the stadium, which led to the division of coverage into five parts.</a:t>
            </a:r>
            <a:endParaRPr lang="en-US" dirty="0">
              <a:solidFill>
                <a:srgbClr val="000000"/>
              </a:solidFill>
              <a:latin typeface="Times New Roman" panose="02020603050405020304" pitchFamily="18" charset="0"/>
              <a:ea typeface="Calibri" panose="020F0502020204030204" pitchFamily="34" charset="0"/>
            </a:endParaRPr>
          </a:p>
          <a:p>
            <a:r>
              <a:rPr lang="en-US" dirty="0">
                <a:solidFill>
                  <a:srgbClr val="000000"/>
                </a:solidFill>
                <a:latin typeface="Times New Roman" panose="02020603050405020304" pitchFamily="18" charset="0"/>
                <a:ea typeface="Times New Roman" panose="02020603050405020304" pitchFamily="18" charset="0"/>
              </a:rPr>
              <a:t>A steel plate was added to the column to be designed as a composite column, and cables were added to reduce deflection</a:t>
            </a:r>
            <a:endParaRPr lang="en-US" dirty="0"/>
          </a:p>
        </p:txBody>
      </p:sp>
    </p:spTree>
    <p:extLst>
      <p:ext uri="{BB962C8B-B14F-4D97-AF65-F5344CB8AC3E}">
        <p14:creationId xmlns:p14="http://schemas.microsoft.com/office/powerpoint/2010/main" val="3069869611"/>
      </p:ext>
    </p:extLst>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3377" y="1254222"/>
            <a:ext cx="2856872"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A- Preliminary </a:t>
            </a:r>
            <a:r>
              <a:rPr lang="en-US" sz="2000" dirty="0">
                <a:solidFill>
                  <a:schemeClr val="bg2">
                    <a:lumMod val="75000"/>
                  </a:schemeClr>
                </a:solidFill>
                <a:latin typeface="Times New Roman" panose="02020603050405020304" pitchFamily="18" charset="0"/>
                <a:ea typeface="Calibri" panose="020F0502020204030204" pitchFamily="34" charset="0"/>
              </a:rPr>
              <a:t>dimension</a:t>
            </a:r>
            <a:endParaRPr lang="en-US" sz="2000" dirty="0">
              <a:solidFill>
                <a:schemeClr val="bg2">
                  <a:lumMod val="75000"/>
                </a:schemeClr>
              </a:solidFill>
            </a:endParaRPr>
          </a:p>
        </p:txBody>
      </p:sp>
      <p:sp>
        <p:nvSpPr>
          <p:cNvPr id="3" name="Rectangle 2"/>
          <p:cNvSpPr/>
          <p:nvPr/>
        </p:nvSpPr>
        <p:spPr>
          <a:xfrm>
            <a:off x="2014179" y="2064929"/>
            <a:ext cx="8526684" cy="3416320"/>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Times New Roman" panose="02020603050405020304" pitchFamily="18" charset="0"/>
              </a:rPr>
              <a:t>Coverage is designed with a radius of 134.5m and angle of </a:t>
            </a:r>
            <a:r>
              <a:rPr lang="en-US" dirty="0">
                <a:solidFill>
                  <a:srgbClr val="000000"/>
                </a:solidFill>
                <a:latin typeface="Times New Roman" panose="02020603050405020304" pitchFamily="18" charset="0"/>
                <a:ea typeface="Cambria Math" panose="02040503050406030204" pitchFamily="18" charset="0"/>
              </a:rPr>
              <a:t>9</a:t>
            </a:r>
            <a:r>
              <a:rPr lang="en-US" baseline="30000" dirty="0">
                <a:solidFill>
                  <a:srgbClr val="000000"/>
                </a:solidFill>
                <a:latin typeface="Times New Roman" panose="02020603050405020304" pitchFamily="18" charset="0"/>
                <a:ea typeface="Cambria Math" panose="02040503050406030204" pitchFamily="18" charset="0"/>
              </a:rPr>
              <a:t>0</a:t>
            </a:r>
            <a:r>
              <a:rPr lang="en-US" dirty="0">
                <a:solidFill>
                  <a:srgbClr val="000000"/>
                </a:solidFill>
                <a:latin typeface="Times New Roman" panose="02020603050405020304" pitchFamily="18" charset="0"/>
                <a:ea typeface="Times New Roman" panose="02020603050405020304" pitchFamily="18" charset="0"/>
              </a:rPr>
              <a:t> for top carve, and radius of 120 m and angle of </a:t>
            </a:r>
            <a:r>
              <a:rPr lang="en-US" dirty="0">
                <a:solidFill>
                  <a:srgbClr val="000000"/>
                </a:solidFill>
                <a:latin typeface="Times New Roman" panose="02020603050405020304" pitchFamily="18" charset="0"/>
                <a:ea typeface="Cambria Math" panose="02040503050406030204" pitchFamily="18" charset="0"/>
              </a:rPr>
              <a:t>16</a:t>
            </a:r>
            <a:r>
              <a:rPr lang="en-US" baseline="30000" dirty="0">
                <a:solidFill>
                  <a:srgbClr val="000000"/>
                </a:solidFill>
                <a:latin typeface="Times New Roman" panose="02020603050405020304" pitchFamily="18" charset="0"/>
                <a:ea typeface="Cambria Math" panose="02040503050406030204" pitchFamily="18" charset="0"/>
              </a:rPr>
              <a:t>0</a:t>
            </a:r>
            <a:r>
              <a:rPr lang="en-US" dirty="0">
                <a:solidFill>
                  <a:srgbClr val="000000"/>
                </a:solidFill>
                <a:latin typeface="Times New Roman" panose="02020603050405020304" pitchFamily="18" charset="0"/>
                <a:ea typeface="Times New Roman" panose="02020603050405020304" pitchFamily="18" charset="0"/>
              </a:rPr>
              <a:t> for bottom carved, Spans length between columns range (5-7) m, each truss supported with square steel column height rang is about (5.2-5.8) m placed above the composite column with (</a:t>
            </a:r>
            <a:r>
              <a:rPr lang="en-US" dirty="0" smtClean="0">
                <a:solidFill>
                  <a:srgbClr val="000000"/>
                </a:solidFill>
                <a:latin typeface="Times New Roman" panose="02020603050405020304" pitchFamily="18" charset="0"/>
                <a:ea typeface="Times New Roman" panose="02020603050405020304" pitchFamily="18" charset="0"/>
              </a:rPr>
              <a:t>60*62) </a:t>
            </a:r>
            <a:r>
              <a:rPr lang="en-US" dirty="0">
                <a:solidFill>
                  <a:srgbClr val="000000"/>
                </a:solidFill>
                <a:latin typeface="Times New Roman" panose="02020603050405020304" pitchFamily="18" charset="0"/>
                <a:ea typeface="Times New Roman" panose="02020603050405020304" pitchFamily="18" charset="0"/>
              </a:rPr>
              <a:t>m, as shown in </a:t>
            </a:r>
            <a:r>
              <a:rPr lang="en-US" dirty="0" smtClean="0">
                <a:solidFill>
                  <a:srgbClr val="000000"/>
                </a:solidFill>
                <a:latin typeface="Times New Roman" panose="02020603050405020304" pitchFamily="18" charset="0"/>
                <a:ea typeface="Times New Roman" panose="02020603050405020304" pitchFamily="18" charset="0"/>
              </a:rPr>
              <a:t>figure(1), </a:t>
            </a:r>
            <a:r>
              <a:rPr lang="en-US" dirty="0">
                <a:solidFill>
                  <a:srgbClr val="000000"/>
                </a:solidFill>
                <a:latin typeface="Times New Roman" panose="02020603050405020304" pitchFamily="18" charset="0"/>
                <a:ea typeface="Times New Roman" panose="02020603050405020304" pitchFamily="18" charset="0"/>
              </a:rPr>
              <a:t>Except for two of expansion joints there concrete column with (</a:t>
            </a:r>
            <a:r>
              <a:rPr lang="en-US" dirty="0" smtClean="0">
                <a:solidFill>
                  <a:srgbClr val="000000"/>
                </a:solidFill>
                <a:latin typeface="Times New Roman" panose="02020603050405020304" pitchFamily="18" charset="0"/>
                <a:ea typeface="Times New Roman" panose="02020603050405020304" pitchFamily="18" charset="0"/>
              </a:rPr>
              <a:t>40*62) </a:t>
            </a:r>
            <a:r>
              <a:rPr lang="en-US" dirty="0">
                <a:solidFill>
                  <a:srgbClr val="000000"/>
                </a:solidFill>
                <a:latin typeface="Times New Roman" panose="02020603050405020304" pitchFamily="18" charset="0"/>
                <a:ea typeface="Times New Roman" panose="02020603050405020304" pitchFamily="18" charset="0"/>
              </a:rPr>
              <a:t>m dimension as shown in figure </a:t>
            </a:r>
            <a:r>
              <a:rPr lang="en-US" dirty="0" smtClean="0">
                <a:solidFill>
                  <a:srgbClr val="000000"/>
                </a:solidFill>
                <a:latin typeface="Times New Roman" panose="02020603050405020304" pitchFamily="18" charset="0"/>
                <a:ea typeface="Times New Roman" panose="02020603050405020304" pitchFamily="18" charset="0"/>
              </a:rPr>
              <a:t>(2), </a:t>
            </a:r>
            <a:r>
              <a:rPr lang="en-US" dirty="0">
                <a:solidFill>
                  <a:srgbClr val="000000"/>
                </a:solidFill>
                <a:latin typeface="Times New Roman" panose="02020603050405020304" pitchFamily="18" charset="0"/>
                <a:ea typeface="Times New Roman" panose="02020603050405020304" pitchFamily="18" charset="0"/>
              </a:rPr>
              <a:t>and 2.5 height. Coverage length of 16 m in addition 2 m extended back. Coverage start with the maximum vertical member height is (3.1m), and reach to (0.5 m) at end of truss.as shown in figures </a:t>
            </a:r>
            <a:r>
              <a:rPr lang="en-US" dirty="0" smtClean="0">
                <a:solidFill>
                  <a:srgbClr val="000000"/>
                </a:solidFill>
                <a:latin typeface="Times New Roman" panose="02020603050405020304" pitchFamily="18" charset="0"/>
                <a:ea typeface="Times New Roman" panose="02020603050405020304" pitchFamily="18" charset="0"/>
              </a:rPr>
              <a:t>(3 to 6).</a:t>
            </a:r>
            <a:endParaRPr lang="en-US" dirty="0"/>
          </a:p>
        </p:txBody>
      </p:sp>
    </p:spTree>
    <p:extLst>
      <p:ext uri="{BB962C8B-B14F-4D97-AF65-F5344CB8AC3E}">
        <p14:creationId xmlns:p14="http://schemas.microsoft.com/office/powerpoint/2010/main" val="186053636"/>
      </p:ext>
    </p:extLst>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1574638" y="1130971"/>
            <a:ext cx="2514600" cy="2610485"/>
          </a:xfrm>
          <a:prstGeom prst="rect">
            <a:avLst/>
          </a:prstGeom>
          <a:noFill/>
          <a:ln>
            <a:noFill/>
          </a:ln>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9356657" y="3545655"/>
            <a:ext cx="1951355" cy="26835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4424904" y="2136619"/>
            <a:ext cx="7645234"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rPr>
              <a:t>Figure(1) : </a:t>
            </a:r>
            <a:r>
              <a:rPr lang="en-US" i="1" dirty="0"/>
              <a:t>section of composite column (</a:t>
            </a:r>
            <a:r>
              <a:rPr lang="en-US" i="1" dirty="0" smtClean="0"/>
              <a:t>60*62) </a:t>
            </a:r>
            <a:r>
              <a:rPr lang="en-US" i="1" dirty="0"/>
              <a:t>in Section designer from sap2000</a:t>
            </a:r>
            <a:endParaRPr lang="en-US" dirty="0"/>
          </a:p>
        </p:txBody>
      </p:sp>
      <p:sp>
        <p:nvSpPr>
          <p:cNvPr id="5" name="Rectangle 4"/>
          <p:cNvSpPr/>
          <p:nvPr/>
        </p:nvSpPr>
        <p:spPr>
          <a:xfrm>
            <a:off x="1570779" y="4887410"/>
            <a:ext cx="7645234"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rPr>
              <a:t>Figure(2) : </a:t>
            </a:r>
            <a:r>
              <a:rPr lang="en-US" i="1" dirty="0"/>
              <a:t>section of composite column (</a:t>
            </a:r>
            <a:r>
              <a:rPr lang="en-US" i="1" dirty="0" smtClean="0"/>
              <a:t>40*62) </a:t>
            </a:r>
            <a:r>
              <a:rPr lang="en-US" i="1" dirty="0"/>
              <a:t>in Section designer from sap2000</a:t>
            </a:r>
            <a:endParaRPr lang="en-US" dirty="0"/>
          </a:p>
        </p:txBody>
      </p:sp>
    </p:spTree>
    <p:extLst>
      <p:ext uri="{BB962C8B-B14F-4D97-AF65-F5344CB8AC3E}">
        <p14:creationId xmlns:p14="http://schemas.microsoft.com/office/powerpoint/2010/main" val="4180930785"/>
      </p:ext>
    </p:extLst>
  </p:cSld>
  <p:clrMapOvr>
    <a:masterClrMapping/>
  </p:clrMapOvr>
  <p:transition spd="slow">
    <p:push dir="u"/>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034081" y="729495"/>
            <a:ext cx="5204673" cy="32058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bwMode="auto">
          <a:xfrm>
            <a:off x="5960962" y="3263841"/>
            <a:ext cx="6070227" cy="32798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7049210" y="1693326"/>
            <a:ext cx="3899978"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rPr>
              <a:t>Figure(3) : </a:t>
            </a:r>
            <a:r>
              <a:rPr lang="en-US" i="1" dirty="0"/>
              <a:t>3D view of structure from sap</a:t>
            </a:r>
            <a:endParaRPr lang="en-US" dirty="0"/>
          </a:p>
        </p:txBody>
      </p:sp>
      <p:sp>
        <p:nvSpPr>
          <p:cNvPr id="5" name="Rectangle 4"/>
          <p:cNvSpPr/>
          <p:nvPr/>
        </p:nvSpPr>
        <p:spPr>
          <a:xfrm>
            <a:off x="1034081" y="4625768"/>
            <a:ext cx="4926881" cy="646331"/>
          </a:xfrm>
          <a:prstGeom prst="rect">
            <a:avLst/>
          </a:prstGeom>
        </p:spPr>
        <p:txBody>
          <a:bodyPr wrap="square">
            <a:spAutoFit/>
          </a:bodyPr>
          <a:lstStyle/>
          <a:p>
            <a:r>
              <a:rPr lang="en-US" dirty="0" smtClean="0">
                <a:solidFill>
                  <a:srgbClr val="000000"/>
                </a:solidFill>
                <a:latin typeface="Times New Roman" panose="02020603050405020304" pitchFamily="18" charset="0"/>
                <a:ea typeface="Times New Roman" panose="02020603050405020304" pitchFamily="18" charset="0"/>
              </a:rPr>
              <a:t>Figure(4) : </a:t>
            </a:r>
            <a:r>
              <a:rPr lang="en-US" dirty="0"/>
              <a:t>side view for the lift side of coverage with original column </a:t>
            </a:r>
            <a:r>
              <a:rPr lang="en-US" dirty="0" smtClean="0"/>
              <a:t>center</a:t>
            </a:r>
            <a:endParaRPr lang="en-US" dirty="0"/>
          </a:p>
        </p:txBody>
      </p:sp>
    </p:spTree>
    <p:extLst>
      <p:ext uri="{BB962C8B-B14F-4D97-AF65-F5344CB8AC3E}">
        <p14:creationId xmlns:p14="http://schemas.microsoft.com/office/powerpoint/2010/main" val="25143728"/>
      </p:ext>
    </p:extLst>
  </p:cSld>
  <p:clrMapOvr>
    <a:masterClrMapping/>
  </p:clrMapOvr>
  <p:transition spd="slow">
    <p:push dir="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bwMode="auto">
          <a:xfrm>
            <a:off x="274708" y="85725"/>
            <a:ext cx="5972175" cy="33472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bwMode="auto">
          <a:xfrm>
            <a:off x="5973037" y="3518704"/>
            <a:ext cx="5980838" cy="31583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7656703" y="1839746"/>
            <a:ext cx="3920304"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rPr>
              <a:t>Figure(5) : </a:t>
            </a:r>
            <a:r>
              <a:rPr lang="en-US" dirty="0"/>
              <a:t>side view of the 1.2 m offsite</a:t>
            </a:r>
          </a:p>
        </p:txBody>
      </p:sp>
      <p:sp>
        <p:nvSpPr>
          <p:cNvPr id="5" name="Rectangle 4"/>
          <p:cNvSpPr/>
          <p:nvPr/>
        </p:nvSpPr>
        <p:spPr>
          <a:xfrm>
            <a:off x="1183946" y="4668084"/>
            <a:ext cx="4153701"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rPr>
              <a:t>Figure(6) : </a:t>
            </a:r>
            <a:r>
              <a:rPr lang="en-US" dirty="0"/>
              <a:t>side view of the 2.26 m </a:t>
            </a:r>
            <a:r>
              <a:rPr lang="en-US" dirty="0" smtClean="0"/>
              <a:t>offsite.</a:t>
            </a:r>
            <a:r>
              <a:rPr lang="en-US" dirty="0" smtClean="0">
                <a:solidFill>
                  <a:srgbClr val="000000"/>
                </a:solidFill>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1104600275"/>
      </p:ext>
    </p:extLst>
  </p:cSld>
  <p:clrMapOvr>
    <a:masterClrMapping/>
  </p:clrMapOvr>
  <p:transition spd="slow">
    <p:push dir="u"/>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4086" y="1058107"/>
            <a:ext cx="10633276" cy="923330"/>
          </a:xfrm>
          <a:prstGeom prst="rect">
            <a:avLst/>
          </a:prstGeom>
        </p:spPr>
        <p:txBody>
          <a:bodyPr wrap="square">
            <a:spAutoFit/>
          </a:bodyPr>
          <a:lstStyle/>
          <a:p>
            <a:pPr marL="342900" marR="457200" lvl="0" indent="-342900" algn="just">
              <a:lnSpc>
                <a:spcPct val="150000"/>
              </a:lnSpc>
              <a:spcAft>
                <a:spcPts val="600"/>
              </a:spcAft>
              <a:buFont typeface="Wingdings" panose="05000000000000000000" pitchFamily="2" charset="2"/>
              <a:buChar char=""/>
            </a:pPr>
            <a:r>
              <a:rPr lang="en-US" dirty="0">
                <a:solidFill>
                  <a:srgbClr val="000000"/>
                </a:solidFill>
                <a:latin typeface="Times New Roman" panose="02020603050405020304" pitchFamily="18" charset="0"/>
                <a:ea typeface="Times New Roman" panose="02020603050405020304" pitchFamily="18" charset="0"/>
              </a:rPr>
              <a:t>The materials used for this model was, A992 Grade 50 steel, as shown figure </a:t>
            </a:r>
            <a:r>
              <a:rPr lang="en-US" dirty="0" smtClean="0">
                <a:solidFill>
                  <a:srgbClr val="000000"/>
                </a:solidFill>
                <a:latin typeface="Times New Roman" panose="02020603050405020304" pitchFamily="18" charset="0"/>
                <a:ea typeface="Times New Roman" panose="02020603050405020304" pitchFamily="18" charset="0"/>
              </a:rPr>
              <a:t>(</a:t>
            </a:r>
            <a:r>
              <a:rPr lang="en-US" dirty="0">
                <a:solidFill>
                  <a:srgbClr val="000000"/>
                </a:solidFill>
                <a:latin typeface="Times New Roman" panose="02020603050405020304" pitchFamily="18" charset="0"/>
                <a:ea typeface="Times New Roman" panose="02020603050405020304" pitchFamily="18" charset="0"/>
              </a:rPr>
              <a:t>1</a:t>
            </a:r>
            <a:r>
              <a:rPr lang="en-US" dirty="0" smtClean="0">
                <a:solidFill>
                  <a:srgbClr val="000000"/>
                </a:solidFill>
                <a:latin typeface="Times New Roman" panose="02020603050405020304" pitchFamily="18" charset="0"/>
                <a:ea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rPr>
              <a:t>and A416Gr270 for cable, as shown in figure </a:t>
            </a:r>
            <a:r>
              <a:rPr lang="en-US" dirty="0" smtClean="0">
                <a:solidFill>
                  <a:srgbClr val="000000"/>
                </a:solidFill>
                <a:latin typeface="Times New Roman" panose="02020603050405020304" pitchFamily="18" charset="0"/>
                <a:ea typeface="Times New Roman" panose="02020603050405020304" pitchFamily="18" charset="0"/>
              </a:rPr>
              <a:t>(</a:t>
            </a:r>
            <a:r>
              <a:rPr lang="en-US" dirty="0">
                <a:solidFill>
                  <a:srgbClr val="000000"/>
                </a:solidFill>
                <a:latin typeface="Times New Roman" panose="02020603050405020304" pitchFamily="18" charset="0"/>
                <a:ea typeface="Times New Roman" panose="02020603050405020304" pitchFamily="18" charset="0"/>
              </a:rPr>
              <a:t>2</a:t>
            </a:r>
            <a:r>
              <a:rPr lang="en-US" dirty="0" smtClean="0">
                <a:solidFill>
                  <a:srgbClr val="000000"/>
                </a:solidFill>
                <a:latin typeface="Times New Roman" panose="02020603050405020304" pitchFamily="18" charset="0"/>
                <a:ea typeface="Times New Roman" panose="02020603050405020304" pitchFamily="18" charset="0"/>
              </a:rPr>
              <a:t>),</a:t>
            </a:r>
            <a:r>
              <a:rPr lang="en-US" dirty="0" smtClean="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definition in SAP2000.</a:t>
            </a:r>
            <a:endParaRPr lang="en-US" dirty="0">
              <a:solidFill>
                <a:srgbClr val="000000"/>
              </a:solidFill>
              <a:effectLst/>
              <a:latin typeface="Times New Roman" panose="02020603050405020304" pitchFamily="18" charset="0"/>
              <a:ea typeface="Calibri" panose="020F050202020403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bwMode="auto">
          <a:xfrm>
            <a:off x="1905527" y="2106591"/>
            <a:ext cx="3222059" cy="45451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7271821" y="2106590"/>
            <a:ext cx="3446335" cy="45451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517882" y="6282407"/>
            <a:ext cx="1063112"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(1)</a:t>
            </a:r>
            <a:endParaRPr lang="en-US" dirty="0"/>
          </a:p>
        </p:txBody>
      </p:sp>
      <p:sp>
        <p:nvSpPr>
          <p:cNvPr id="6" name="Rectangle 5"/>
          <p:cNvSpPr/>
          <p:nvPr/>
        </p:nvSpPr>
        <p:spPr>
          <a:xfrm>
            <a:off x="5969558" y="6282407"/>
            <a:ext cx="1063112"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a:t>
            </a:r>
            <a:r>
              <a:rPr lang="en-US" dirty="0" smtClean="0">
                <a:solidFill>
                  <a:srgbClr val="000000"/>
                </a:solidFill>
                <a:latin typeface="Times New Roman" panose="02020603050405020304" pitchFamily="18" charset="0"/>
                <a:ea typeface="Times New Roman" panose="02020603050405020304" pitchFamily="18" charset="0"/>
              </a:rPr>
              <a:t>(2)</a:t>
            </a:r>
            <a:endParaRPr lang="en-US" dirty="0"/>
          </a:p>
        </p:txBody>
      </p:sp>
    </p:spTree>
    <p:extLst>
      <p:ext uri="{BB962C8B-B14F-4D97-AF65-F5344CB8AC3E}">
        <p14:creationId xmlns:p14="http://schemas.microsoft.com/office/powerpoint/2010/main" val="750102611"/>
      </p:ext>
    </p:extLst>
  </p:cSld>
  <p:clrMapOvr>
    <a:masterClrMapping/>
  </p:clrMapOvr>
  <p:transition spd="slow">
    <p:push dir="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3777" y="1079868"/>
            <a:ext cx="3591689"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B- Verification </a:t>
            </a:r>
            <a:r>
              <a:rPr lang="en-US" sz="2000" dirty="0">
                <a:solidFill>
                  <a:schemeClr val="bg2">
                    <a:lumMod val="75000"/>
                  </a:schemeClr>
                </a:solidFill>
                <a:latin typeface="Times New Roman" panose="02020603050405020304" pitchFamily="18" charset="0"/>
                <a:ea typeface="Calibri" panose="020F0502020204030204" pitchFamily="34" charset="0"/>
              </a:rPr>
              <a:t>of Internal Forces</a:t>
            </a:r>
            <a:endParaRPr lang="en-US" sz="2000" dirty="0">
              <a:solidFill>
                <a:schemeClr val="bg2">
                  <a:lumMod val="75000"/>
                </a:schemeClr>
              </a:solidFill>
            </a:endParaRPr>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6349831" y="1479978"/>
            <a:ext cx="5256530" cy="24339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1325882" y="1774349"/>
            <a:ext cx="1168077" cy="369332"/>
          </a:xfrm>
          <a:prstGeom prst="rect">
            <a:avLst/>
          </a:prstGeom>
        </p:spPr>
        <p:txBody>
          <a:bodyPr wrap="none">
            <a:spAutoFit/>
          </a:bodyPr>
          <a:lstStyle/>
          <a:p>
            <a:r>
              <a:rPr lang="en-US" dirty="0" smtClean="0"/>
              <a:t>For purlin :</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1021955" y="2438052"/>
                <a:ext cx="4639347"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M</m:t>
                      </m:r>
                      <m:r>
                        <m:rPr>
                          <m:sty m:val="p"/>
                        </m:rPr>
                        <a:rPr lang="en-US" i="0">
                          <a:latin typeface="Cambria Math" panose="02040503050406030204" pitchFamily="18" charset="0"/>
                        </a:rPr>
                        <m:t>oment</m:t>
                      </m:r>
                      <m:r>
                        <a:rPr lang="en-US" i="0">
                          <a:latin typeface="Cambria Math" panose="02040503050406030204" pitchFamily="18" charset="0"/>
                        </a:rPr>
                        <m:t> </m:t>
                      </m:r>
                      <m:r>
                        <m:rPr>
                          <m:sty m:val="p"/>
                        </m:rPr>
                        <a:rPr lang="en-US" i="0">
                          <a:latin typeface="Cambria Math" panose="02040503050406030204" pitchFamily="18" charset="0"/>
                        </a:rPr>
                        <m:t>handling</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5</m:t>
                              </m:r>
                            </m:e>
                            <m:sup>
                              <m:r>
                                <a:rPr lang="en-US" i="0">
                                  <a:latin typeface="Cambria Math" panose="02040503050406030204" pitchFamily="18" charset="0"/>
                                </a:rPr>
                                <m:t>2</m:t>
                              </m:r>
                            </m:sup>
                          </m:sSup>
                        </m:num>
                        <m:den>
                          <m:r>
                            <a:rPr lang="en-US" i="0">
                              <a:latin typeface="Cambria Math" panose="02040503050406030204" pitchFamily="18" charset="0"/>
                            </a:rPr>
                            <m:t>8</m:t>
                          </m:r>
                        </m:den>
                      </m:f>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45</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021955" y="2438052"/>
                <a:ext cx="4639347" cy="648126"/>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021955" y="3195883"/>
                <a:ext cx="378340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T</m:t>
                      </m:r>
                      <m:r>
                        <m:rPr>
                          <m:sty m:val="p"/>
                        </m:rPr>
                        <a:rPr lang="en-US" i="0">
                          <a:latin typeface="Cambria Math" panose="02040503050406030204" pitchFamily="18" charset="0"/>
                        </a:rPr>
                        <m:t>he</m:t>
                      </m:r>
                      <m:r>
                        <a:rPr lang="en-US" i="0">
                          <a:latin typeface="Cambria Math" panose="02040503050406030204" pitchFamily="18" charset="0"/>
                        </a:rPr>
                        <m:t> </m:t>
                      </m:r>
                      <m:r>
                        <m:rPr>
                          <m:sty m:val="p"/>
                        </m:rPr>
                        <a:rPr lang="en-US" i="0">
                          <a:latin typeface="Cambria Math" panose="02040503050406030204" pitchFamily="18" charset="0"/>
                        </a:rPr>
                        <m:t>positive</m:t>
                      </m:r>
                      <m:r>
                        <a:rPr lang="en-US" i="0">
                          <a:latin typeface="Cambria Math" panose="02040503050406030204" pitchFamily="18" charset="0"/>
                        </a:rPr>
                        <m:t> </m:t>
                      </m:r>
                      <m:r>
                        <m:rPr>
                          <m:sty m:val="p"/>
                        </m:rPr>
                        <a:rPr lang="en-US" i="0">
                          <a:latin typeface="Cambria Math" panose="02040503050406030204" pitchFamily="18" charset="0"/>
                        </a:rPr>
                        <m:t>moment</m:t>
                      </m:r>
                      <m:r>
                        <a:rPr lang="en-US" i="0">
                          <a:latin typeface="Cambria Math" panose="02040503050406030204" pitchFamily="18" charset="0"/>
                        </a:rPr>
                        <m:t> = </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46</m:t>
                      </m:r>
                      <m:r>
                        <a:rPr lang="en-US" i="0">
                          <a:latin typeface="Cambria Math" panose="02040503050406030204" pitchFamily="18" charset="0"/>
                        </a:rPr>
                        <m:t> </m:t>
                      </m:r>
                      <m:r>
                        <m:rPr>
                          <m:sty m:val="p"/>
                        </m:rPr>
                        <a:rPr lang="en-US" i="0">
                          <a:latin typeface="Cambria Math" panose="02040503050406030204" pitchFamily="18" charset="0"/>
                        </a:rPr>
                        <m:t>kN</m:t>
                      </m:r>
                      <m:r>
                        <a:rPr lang="en-US" i="0">
                          <a:latin typeface="Cambria Math" panose="02040503050406030204" pitchFamily="18" charset="0"/>
                        </a:rPr>
                        <m:t>.</m:t>
                      </m:r>
                      <m:r>
                        <m:rPr>
                          <m:sty m:val="p"/>
                        </m:rPr>
                        <a:rPr lang="en-US" i="0">
                          <a:latin typeface="Cambria Math" panose="02040503050406030204" pitchFamily="18" charset="0"/>
                        </a:rPr>
                        <m:t>m</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021955" y="3195883"/>
                <a:ext cx="3783407" cy="369332"/>
              </a:xfrm>
              <a:prstGeom prst="rect">
                <a:avLst/>
              </a:prstGeom>
              <a:blipFill rotWithShape="0">
                <a:blip r:embed="rId4"/>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021955" y="3608465"/>
                <a:ext cx="4745209" cy="610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T</m:t>
                      </m:r>
                      <m:r>
                        <m:rPr>
                          <m:sty m:val="p"/>
                        </m:rPr>
                        <a:rPr lang="en-US" i="0">
                          <a:latin typeface="Cambria Math" panose="02040503050406030204" pitchFamily="18" charset="0"/>
                        </a:rPr>
                        <m:t>he</m:t>
                      </m:r>
                      <m:r>
                        <a:rPr lang="en-US" i="0">
                          <a:latin typeface="Cambria Math" panose="02040503050406030204" pitchFamily="18" charset="0"/>
                        </a:rPr>
                        <m:t> </m:t>
                      </m:r>
                      <m:r>
                        <m:rPr>
                          <m:sty m:val="p"/>
                        </m:rPr>
                        <a:rPr lang="en-US" i="0">
                          <a:latin typeface="Cambria Math" panose="02040503050406030204" pitchFamily="18" charset="0"/>
                        </a:rPr>
                        <m:t>negative</m:t>
                      </m:r>
                      <m:r>
                        <a:rPr lang="en-US" i="0">
                          <a:latin typeface="Cambria Math" panose="02040503050406030204" pitchFamily="18" charset="0"/>
                        </a:rPr>
                        <m:t> </m:t>
                      </m:r>
                      <m:r>
                        <m:rPr>
                          <m:sty m:val="p"/>
                        </m:rPr>
                        <a:rPr lang="en-US" i="0">
                          <a:latin typeface="Cambria Math" panose="02040503050406030204" pitchFamily="18" charset="0"/>
                        </a:rPr>
                        <m:t>moment</m:t>
                      </m:r>
                      <m:r>
                        <a:rPr lang="en-US" i="0">
                          <a:latin typeface="Cambria Math" panose="02040503050406030204" pitchFamily="18" charset="0"/>
                        </a:rPr>
                        <m:t> = </m:t>
                      </m:r>
                      <m:f>
                        <m:fPr>
                          <m:ctrlPr>
                            <a:rPr lang="en-US" i="1">
                              <a:latin typeface="Cambria Math" panose="02040503050406030204" pitchFamily="18" charset="0"/>
                            </a:rPr>
                          </m:ctrlPr>
                        </m:fPr>
                        <m:num>
                          <m:r>
                            <a:rPr lang="en-US" i="0">
                              <a:latin typeface="Cambria Math" panose="02040503050406030204" pitchFamily="18" charset="0"/>
                            </a:rPr>
                            <m:t>7</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0</m:t>
                          </m:r>
                        </m:num>
                        <m:den>
                          <m:r>
                            <a:rPr lang="en-US" i="0">
                              <a:latin typeface="Cambria Math" panose="02040503050406030204" pitchFamily="18" charset="0"/>
                            </a:rPr>
                            <m:t>2</m:t>
                          </m:r>
                        </m:den>
                      </m:f>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 </m:t>
                      </m:r>
                      <m:r>
                        <a:rPr lang="en-US" i="1">
                          <a:latin typeface="Cambria Math" panose="02040503050406030204" pitchFamily="18" charset="0"/>
                        </a:rPr>
                        <m:t>𝑘𝑁</m:t>
                      </m:r>
                      <m:r>
                        <a:rPr lang="en-US" i="0">
                          <a:latin typeface="Cambria Math" panose="02040503050406030204" pitchFamily="18" charset="0"/>
                        </a:rPr>
                        <m:t>.</m:t>
                      </m:r>
                      <m:r>
                        <a:rPr lang="en-US" i="1">
                          <a:latin typeface="Cambria Math" panose="02040503050406030204" pitchFamily="18" charset="0"/>
                        </a:rPr>
                        <m:t>𝑚</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021955" y="3608465"/>
                <a:ext cx="4745209" cy="610936"/>
              </a:xfrm>
              <a:prstGeom prst="rect">
                <a:avLst/>
              </a:prstGeom>
              <a:blipFill rotWithShape="0">
                <a:blip r:embed="rId5"/>
                <a:stretch>
                  <a:fillRect/>
                </a:stretch>
              </a:blipFill>
            </p:spPr>
            <p:txBody>
              <a:bodyPr/>
              <a:lstStyle/>
              <a:p>
                <a:r>
                  <a:rPr lang="en-US">
                    <a:noFill/>
                  </a:rPr>
                  <a:t> </a:t>
                </a:r>
              </a:p>
            </p:txBody>
          </p:sp>
        </mc:Fallback>
      </mc:AlternateContent>
      <p:sp>
        <p:nvSpPr>
          <p:cNvPr id="8" name="Rectangle 7"/>
          <p:cNvSpPr/>
          <p:nvPr/>
        </p:nvSpPr>
        <p:spPr>
          <a:xfrm>
            <a:off x="1085630" y="4212090"/>
            <a:ext cx="5107488" cy="507831"/>
          </a:xfrm>
          <a:prstGeom prst="rect">
            <a:avLst/>
          </a:prstGeom>
        </p:spPr>
        <p:txBody>
          <a:bodyPr wrap="none">
            <a:spAutoFit/>
          </a:bodyPr>
          <a:lstStyle/>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rPr>
              <a:t>The total moment from sap = 3.8 + 5.46 = 9.22 </a:t>
            </a:r>
            <a:r>
              <a:rPr lang="en-US" dirty="0" err="1">
                <a:solidFill>
                  <a:srgbClr val="000000"/>
                </a:solidFill>
                <a:latin typeface="Times New Roman" panose="02020603050405020304" pitchFamily="18" charset="0"/>
                <a:ea typeface="Times New Roman" panose="02020603050405020304" pitchFamily="18" charset="0"/>
              </a:rPr>
              <a:t>kN.m</a:t>
            </a:r>
            <a:endParaRPr lang="en-US" dirty="0">
              <a:solidFill>
                <a:srgbClr val="000000"/>
              </a:solidFill>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9" name="Rectangle 8"/>
              <p:cNvSpPr/>
              <p:nvPr/>
            </p:nvSpPr>
            <p:spPr>
              <a:xfrm>
                <a:off x="1021955" y="4741688"/>
                <a:ext cx="6234912" cy="6183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m:t>
                      </m:r>
                      <m:r>
                        <a:rPr lang="en-US" i="0">
                          <a:latin typeface="Cambria Math" panose="02040503050406030204" pitchFamily="18" charset="0"/>
                        </a:rPr>
                        <m:t> </m:t>
                      </m:r>
                      <m:r>
                        <a:rPr lang="en-US" i="1">
                          <a:latin typeface="Cambria Math" panose="02040503050406030204" pitchFamily="18" charset="0"/>
                        </a:rPr>
                        <m:t>𝑑𝑖𝑓𝑓𝑒𝑟𝑒𝑛𝑐𝑒</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45</m:t>
                          </m:r>
                          <m:r>
                            <a:rPr lang="en-US" i="0">
                              <a:latin typeface="Cambria Math" panose="02040503050406030204" pitchFamily="18" charset="0"/>
                            </a:rPr>
                            <m:t>−</m:t>
                          </m:r>
                          <m:r>
                            <a:rPr lang="en-US" i="0">
                              <a:latin typeface="Cambria Math" panose="02040503050406030204" pitchFamily="18" charset="0"/>
                            </a:rPr>
                            <m:t>9</m:t>
                          </m:r>
                          <m:r>
                            <a:rPr lang="en-US" i="0">
                              <a:latin typeface="Cambria Math" panose="02040503050406030204" pitchFamily="18" charset="0"/>
                            </a:rPr>
                            <m:t>.</m:t>
                          </m:r>
                          <m:r>
                            <a:rPr lang="en-US" i="0">
                              <a:latin typeface="Cambria Math" panose="02040503050406030204" pitchFamily="18" charset="0"/>
                            </a:rPr>
                            <m:t>22</m:t>
                          </m:r>
                        </m:num>
                        <m:den>
                          <m:r>
                            <a:rPr lang="en-US" i="0">
                              <a:latin typeface="Cambria Math" panose="02040503050406030204" pitchFamily="18" charset="0"/>
                            </a:rPr>
                            <m:t>9</m:t>
                          </m:r>
                          <m:r>
                            <a:rPr lang="en-US" i="0">
                              <a:latin typeface="Cambria Math" panose="02040503050406030204" pitchFamily="18" charset="0"/>
                            </a:rPr>
                            <m:t>.</m:t>
                          </m:r>
                          <m:r>
                            <a:rPr lang="en-US" i="0">
                              <a:latin typeface="Cambria Math" panose="02040503050406030204" pitchFamily="18" charset="0"/>
                            </a:rPr>
                            <m:t>22</m:t>
                          </m:r>
                        </m:den>
                      </m:f>
                      <m:r>
                        <a:rPr lang="en-US" i="0">
                          <a:latin typeface="Cambria Math" panose="02040503050406030204" pitchFamily="18" charset="0"/>
                        </a:rPr>
                        <m:t>×</m:t>
                      </m:r>
                      <m:r>
                        <a:rPr lang="en-US" i="0">
                          <a:latin typeface="Cambria Math" panose="02040503050406030204" pitchFamily="18" charset="0"/>
                        </a:rPr>
                        <m:t>100</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 % (</m:t>
                      </m:r>
                      <m:r>
                        <a:rPr lang="en-US" i="1">
                          <a:latin typeface="Cambria Math" panose="02040503050406030204" pitchFamily="18" charset="0"/>
                        </a:rPr>
                        <m:t>𝑎𝑐𝑐𝑒𝑝𝑡𝑎𝑏𝑙𝑒</m:t>
                      </m:r>
                      <m:r>
                        <a:rPr lang="en-US" b="0" i="1" smtClean="0">
                          <a:latin typeface="Cambria Math" panose="02040503050406030204" pitchFamily="18" charset="0"/>
                        </a:rPr>
                        <m:t>)</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021955" y="4741688"/>
                <a:ext cx="6234912" cy="618311"/>
              </a:xfrm>
              <a:prstGeom prst="rect">
                <a:avLst/>
              </a:prstGeom>
              <a:blipFill rotWithShape="0">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63626578"/>
      </p:ext>
    </p:extLst>
  </p:cSld>
  <p:clrMapOvr>
    <a:masterClrMapping/>
  </p:clrMapOvr>
  <p:transition spd="slow">
    <p:push dir="u"/>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5135" y="1103017"/>
            <a:ext cx="1960793"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For Bottom </a:t>
            </a:r>
            <a:r>
              <a:rPr lang="en-US" dirty="0" smtClean="0">
                <a:solidFill>
                  <a:srgbClr val="000000"/>
                </a:solidFill>
                <a:latin typeface="Times New Roman" panose="02020603050405020304" pitchFamily="18" charset="0"/>
                <a:ea typeface="Times New Roman" panose="02020603050405020304" pitchFamily="18" charset="0"/>
              </a:rPr>
              <a:t>chord :</a:t>
            </a:r>
            <a:endParaRPr lang="en-US" dirty="0"/>
          </a:p>
        </p:txBody>
      </p:sp>
      <p:sp>
        <p:nvSpPr>
          <p:cNvPr id="3" name="Rectangle 2"/>
          <p:cNvSpPr/>
          <p:nvPr/>
        </p:nvSpPr>
        <p:spPr>
          <a:xfrm>
            <a:off x="1983129" y="1763171"/>
            <a:ext cx="6096000" cy="369332"/>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 axial force form sap2000 as shown in figure </a:t>
            </a:r>
            <a:r>
              <a:rPr lang="en-US" dirty="0" smtClean="0">
                <a:solidFill>
                  <a:srgbClr val="000000"/>
                </a:solidFill>
                <a:latin typeface="Times New Roman" panose="02020603050405020304" pitchFamily="18" charset="0"/>
                <a:ea typeface="Times New Roman" panose="02020603050405020304" pitchFamily="18" charset="0"/>
              </a:rPr>
              <a:t>(</a:t>
            </a:r>
            <a:r>
              <a:rPr lang="en-US" dirty="0">
                <a:solidFill>
                  <a:srgbClr val="000000"/>
                </a:solidFill>
                <a:latin typeface="Times New Roman" panose="02020603050405020304" pitchFamily="18" charset="0"/>
                <a:ea typeface="Times New Roman" panose="02020603050405020304" pitchFamily="18" charset="0"/>
              </a:rPr>
              <a:t>1</a:t>
            </a:r>
            <a:r>
              <a:rPr lang="en-US" dirty="0" smtClean="0">
                <a:solidFill>
                  <a:srgbClr val="000000"/>
                </a:solidFill>
                <a:latin typeface="Times New Roman" panose="02020603050405020304" pitchFamily="18" charset="0"/>
                <a:ea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rPr>
              <a:t>&amp; </a:t>
            </a:r>
            <a:r>
              <a:rPr lang="en-US" dirty="0" smtClean="0">
                <a:solidFill>
                  <a:srgbClr val="000000"/>
                </a:solidFill>
                <a:latin typeface="Times New Roman" panose="02020603050405020304" pitchFamily="18" charset="0"/>
                <a:ea typeface="Times New Roman" panose="02020603050405020304" pitchFamily="18" charset="0"/>
              </a:rPr>
              <a:t>(2).</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598954" y="2423325"/>
            <a:ext cx="3922170" cy="34052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7268902" y="2791199"/>
            <a:ext cx="3812472" cy="26695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a:off x="1287237" y="6119431"/>
            <a:ext cx="4545603"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(1</a:t>
            </a:r>
            <a:r>
              <a:rPr lang="en-US" dirty="0" smtClean="0">
                <a:solidFill>
                  <a:srgbClr val="000000"/>
                </a:solidFill>
                <a:latin typeface="Times New Roman" panose="02020603050405020304" pitchFamily="18" charset="0"/>
                <a:ea typeface="Times New Roman" panose="02020603050405020304" pitchFamily="18" charset="0"/>
              </a:rPr>
              <a:t>) : </a:t>
            </a:r>
            <a:r>
              <a:rPr lang="en-US" dirty="0"/>
              <a:t>Diagrams for selected bottom chord</a:t>
            </a:r>
          </a:p>
        </p:txBody>
      </p:sp>
      <p:sp>
        <p:nvSpPr>
          <p:cNvPr id="7" name="Rectangle 6"/>
          <p:cNvSpPr/>
          <p:nvPr/>
        </p:nvSpPr>
        <p:spPr>
          <a:xfrm>
            <a:off x="7268902" y="6119431"/>
            <a:ext cx="3804503"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(1) : </a:t>
            </a:r>
            <a:r>
              <a:rPr lang="en-US" dirty="0"/>
              <a:t>Axial force of bottom chord</a:t>
            </a:r>
          </a:p>
        </p:txBody>
      </p:sp>
    </p:spTree>
    <p:extLst>
      <p:ext uri="{BB962C8B-B14F-4D97-AF65-F5344CB8AC3E}">
        <p14:creationId xmlns:p14="http://schemas.microsoft.com/office/powerpoint/2010/main" val="2282643146"/>
      </p:ext>
    </p:extLst>
  </p:cSld>
  <p:clrMapOvr>
    <a:masterClrMapping/>
  </p:clrMapOvr>
  <p:transition spd="slow">
    <p:push dir="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9906" y="1184040"/>
            <a:ext cx="3634328" cy="369332"/>
          </a:xfrm>
          <a:prstGeom prst="rect">
            <a:avLst/>
          </a:prstGeom>
        </p:spPr>
        <p:txBody>
          <a:bodyPr wrap="none">
            <a:spAutoFit/>
          </a:bodyPr>
          <a:lstStyle/>
          <a:p>
            <a:pPr marL="285750" indent="-285750">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rPr>
              <a:t>The load from handled calculated.</a:t>
            </a:r>
            <a:endParaRPr lang="en-US"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bwMode="auto">
          <a:xfrm>
            <a:off x="6965451" y="1553372"/>
            <a:ext cx="3764282" cy="20476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a14="http://schemas.microsoft.com/office/drawing/2010/main">
        <mc:Choice Requires="a14">
          <p:sp>
            <p:nvSpPr>
              <p:cNvPr id="5" name="Rectangle 4"/>
              <p:cNvSpPr/>
              <p:nvPr/>
            </p:nvSpPr>
            <p:spPr>
              <a:xfrm>
                <a:off x="1913547" y="2075291"/>
                <a:ext cx="111915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Σ</m:t>
                      </m:r>
                      <m:sSub>
                        <m:sSubPr>
                          <m:ctrlPr>
                            <a:rPr lang="en-US" i="1">
                              <a:latin typeface="Cambria Math" panose="02040503050406030204" pitchFamily="18" charset="0"/>
                            </a:rPr>
                          </m:ctrlPr>
                        </m:sSubPr>
                        <m:e>
                          <m:r>
                            <m:rPr>
                              <m:sty m:val="p"/>
                            </m:rPr>
                            <a:rPr lang="en-US" i="0">
                              <a:latin typeface="Cambria Math" panose="02040503050406030204" pitchFamily="18" charset="0"/>
                            </a:rPr>
                            <m:t>M</m:t>
                          </m:r>
                        </m:e>
                        <m:sub>
                          <m:r>
                            <m:rPr>
                              <m:sty m:val="p"/>
                            </m:rPr>
                            <a:rPr lang="en-US" i="0">
                              <a:latin typeface="Cambria Math" panose="02040503050406030204" pitchFamily="18" charset="0"/>
                            </a:rPr>
                            <m:t>A</m:t>
                          </m:r>
                        </m:sub>
                      </m:sSub>
                      <m:r>
                        <a:rPr lang="en-US" i="0">
                          <a:latin typeface="Cambria Math" panose="02040503050406030204" pitchFamily="18" charset="0"/>
                        </a:rPr>
                        <m:t>=</m:t>
                      </m:r>
                      <m:r>
                        <a:rPr lang="en-US" i="0">
                          <a:latin typeface="Cambria Math" panose="02040503050406030204" pitchFamily="18" charset="0"/>
                        </a:rPr>
                        <m:t>0</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913547" y="2075291"/>
                <a:ext cx="1119153" cy="36933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913547" y="2781876"/>
                <a:ext cx="257878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2</m:t>
                      </m:r>
                      <m:r>
                        <a:rPr lang="en-US">
                          <a:latin typeface="Cambria Math" panose="02040503050406030204" pitchFamily="18" charset="0"/>
                        </a:rPr>
                        <m:t>.</m:t>
                      </m:r>
                      <m:r>
                        <a:rPr lang="en-US">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r>
                        <m:rPr>
                          <m:sty m:val="p"/>
                        </m:rPr>
                        <a:rPr lang="en-US" i="0">
                          <a:latin typeface="Cambria Math" panose="02040503050406030204" pitchFamily="18" charset="0"/>
                        </a:rPr>
                        <m:t>F</m:t>
                      </m:r>
                      <m:d>
                        <m:dPr>
                          <m:ctrlPr>
                            <a:rPr lang="en-US" i="1">
                              <a:latin typeface="Cambria Math" panose="02040503050406030204" pitchFamily="18" charset="0"/>
                            </a:rPr>
                          </m:ctrlPr>
                        </m:dPr>
                        <m:e>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68</m:t>
                          </m:r>
                        </m:e>
                      </m:d>
                      <m:r>
                        <a:rPr lang="en-US" i="0">
                          <a:latin typeface="Cambria Math" panose="02040503050406030204" pitchFamily="18" charset="0"/>
                        </a:rPr>
                        <m:t>=</m:t>
                      </m:r>
                      <m:r>
                        <a:rPr lang="en-US" i="0">
                          <a:latin typeface="Cambria Math" panose="02040503050406030204" pitchFamily="18" charset="0"/>
                        </a:rPr>
                        <m:t>0</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913547" y="2781876"/>
                <a:ext cx="2578783" cy="369332"/>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913547" y="3488461"/>
                <a:ext cx="2614818"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F</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6</m:t>
                          </m:r>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68</m:t>
                          </m:r>
                        </m:den>
                      </m:f>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11</m:t>
                      </m:r>
                      <m:r>
                        <a:rPr lang="en-US" i="0">
                          <a:latin typeface="Cambria Math" panose="02040503050406030204" pitchFamily="18" charset="0"/>
                        </a:rPr>
                        <m:t> </m:t>
                      </m:r>
                      <m:r>
                        <m:rPr>
                          <m:sty m:val="p"/>
                        </m:rPr>
                        <a:rPr lang="en-US" i="0">
                          <a:latin typeface="Cambria Math" panose="02040503050406030204" pitchFamily="18" charset="0"/>
                        </a:rPr>
                        <m:t>kN</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913547" y="3488461"/>
                <a:ext cx="2614818" cy="612732"/>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913547" y="4265974"/>
                <a:ext cx="6234912"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m:t>
                      </m:r>
                      <m:r>
                        <a:rPr lang="en-US" i="0">
                          <a:latin typeface="Cambria Math" panose="02040503050406030204" pitchFamily="18" charset="0"/>
                        </a:rPr>
                        <m:t> </m:t>
                      </m:r>
                      <m:r>
                        <a:rPr lang="en-US" i="1">
                          <a:latin typeface="Cambria Math" panose="02040503050406030204" pitchFamily="18" charset="0"/>
                        </a:rPr>
                        <m:t>𝑑𝑖𝑓𝑓𝑒𝑟𝑒𝑛𝑐𝑒</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11</m:t>
                          </m:r>
                          <m:r>
                            <a:rPr lang="en-US" i="0">
                              <a:latin typeface="Cambria Math" panose="02040503050406030204" pitchFamily="18" charset="0"/>
                            </a:rPr>
                            <m:t>−</m:t>
                          </m:r>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79</m:t>
                          </m:r>
                        </m:num>
                        <m:den>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79</m:t>
                          </m:r>
                        </m:den>
                      </m:f>
                      <m:r>
                        <a:rPr lang="en-US" i="0">
                          <a:latin typeface="Cambria Math" panose="02040503050406030204" pitchFamily="18" charset="0"/>
                        </a:rPr>
                        <m:t>×</m:t>
                      </m:r>
                      <m:r>
                        <a:rPr lang="en-US" i="0">
                          <a:latin typeface="Cambria Math" panose="02040503050406030204" pitchFamily="18" charset="0"/>
                        </a:rPr>
                        <m:t>100</m:t>
                      </m:r>
                      <m:r>
                        <a:rPr lang="en-US" i="0">
                          <a:latin typeface="Cambria Math" panose="02040503050406030204" pitchFamily="18" charset="0"/>
                        </a:rPr>
                        <m:t>%=</m:t>
                      </m:r>
                      <m:r>
                        <a:rPr lang="en-US" i="0">
                          <a:latin typeface="Cambria Math" panose="02040503050406030204" pitchFamily="18" charset="0"/>
                        </a:rPr>
                        <m:t>9</m:t>
                      </m:r>
                      <m:r>
                        <a:rPr lang="en-US" i="0">
                          <a:latin typeface="Cambria Math" panose="02040503050406030204" pitchFamily="18" charset="0"/>
                        </a:rPr>
                        <m:t>.</m:t>
                      </m:r>
                      <m:r>
                        <a:rPr lang="en-US" i="0">
                          <a:latin typeface="Cambria Math" panose="02040503050406030204" pitchFamily="18" charset="0"/>
                        </a:rPr>
                        <m:t>9</m:t>
                      </m:r>
                      <m:r>
                        <a:rPr lang="en-US" i="0">
                          <a:latin typeface="Cambria Math" panose="02040503050406030204" pitchFamily="18" charset="0"/>
                        </a:rPr>
                        <m:t> % (</m:t>
                      </m:r>
                      <m:r>
                        <a:rPr lang="en-US" i="1">
                          <a:latin typeface="Cambria Math" panose="02040503050406030204" pitchFamily="18" charset="0"/>
                        </a:rPr>
                        <m:t>𝑎𝑐𝑐𝑒𝑝𝑡𝑎𝑏𝑙𝑒</m:t>
                      </m:r>
                      <m:r>
                        <a:rPr lang="en-US" b="0" i="1" smtClean="0">
                          <a:latin typeface="Cambria Math" panose="02040503050406030204" pitchFamily="18" charset="0"/>
                        </a:rPr>
                        <m:t>)</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913547" y="4265974"/>
                <a:ext cx="6234912" cy="612732"/>
              </a:xfrm>
              <a:prstGeom prst="rect">
                <a:avLst/>
              </a:prstGeom>
              <a:blipFill rotWithShape="0">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10451085"/>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rot="16200000">
            <a:off x="3495555" y="-2662180"/>
            <a:ext cx="4896093" cy="111927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3400697" y="5600840"/>
            <a:ext cx="6096000" cy="646331"/>
          </a:xfrm>
          <a:prstGeom prst="rect">
            <a:avLst/>
          </a:prstGeom>
        </p:spPr>
        <p:txBody>
          <a:bodyPr>
            <a:spAutoFit/>
          </a:bodyPr>
          <a:lstStyle/>
          <a:p>
            <a:r>
              <a:rPr lang="en-US" dirty="0" smtClean="0">
                <a:solidFill>
                  <a:srgbClr val="000000"/>
                </a:solidFill>
                <a:effectLst/>
                <a:latin typeface="Times New Roman" panose="02020603050405020304" pitchFamily="18" charset="0"/>
                <a:ea typeface="Calibri" panose="020F0502020204030204" pitchFamily="34" charset="0"/>
              </a:rPr>
              <a:t>The column centers of the other side</a:t>
            </a:r>
            <a:r>
              <a:rPr lang="ar-SA" sz="1600" dirty="0" smtClean="0">
                <a:solidFill>
                  <a:srgbClr val="000000"/>
                </a:solidFill>
                <a:effectLst/>
                <a:ea typeface="Calibri" panose="020F0502020204030204" pitchFamily="34" charset="0"/>
                <a:cs typeface="Times New Roman" panose="02020603050405020304" pitchFamily="18" charset="0"/>
              </a:rPr>
              <a:t>  </a:t>
            </a:r>
            <a:r>
              <a:rPr lang="en-US" dirty="0" smtClean="0">
                <a:solidFill>
                  <a:srgbClr val="000000"/>
                </a:solidFill>
                <a:effectLst/>
                <a:latin typeface="Times New Roman" panose="02020603050405020304" pitchFamily="18" charset="0"/>
                <a:ea typeface="Calibri" panose="020F0502020204030204" pitchFamily="34" charset="0"/>
              </a:rPr>
              <a:t>of the stadium from AutoCAD </a:t>
            </a:r>
            <a:endParaRPr lang="en-US" dirty="0"/>
          </a:p>
        </p:txBody>
      </p:sp>
    </p:spTree>
    <p:extLst>
      <p:ext uri="{BB962C8B-B14F-4D97-AF65-F5344CB8AC3E}">
        <p14:creationId xmlns:p14="http://schemas.microsoft.com/office/powerpoint/2010/main" val="2392626203"/>
      </p:ext>
    </p:extLst>
  </p:cSld>
  <p:clrMapOvr>
    <a:masterClrMapping/>
  </p:clrMapOvr>
  <p:transition spd="slow">
    <p:push dir="u"/>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12880" y="650290"/>
            <a:ext cx="5743506" cy="1456302"/>
            <a:chOff x="0" y="447237"/>
            <a:chExt cx="4029684" cy="1026654"/>
          </a:xfrm>
        </p:grpSpPr>
        <p:sp>
          <p:nvSpPr>
            <p:cNvPr id="3" name="Rounded Rectangle 2"/>
            <p:cNvSpPr/>
            <p:nvPr/>
          </p:nvSpPr>
          <p:spPr>
            <a:xfrm>
              <a:off x="0" y="447237"/>
              <a:ext cx="4029684" cy="89447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Rounded Rectangle 4"/>
            <p:cNvSpPr/>
            <p:nvPr/>
          </p:nvSpPr>
          <p:spPr>
            <a:xfrm>
              <a:off x="26197" y="502311"/>
              <a:ext cx="3977288" cy="9715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latin typeface="Times New Roman" panose="02020603050405020304" pitchFamily="18" charset="0"/>
                <a:cs typeface="Times New Roman" panose="02020603050405020304" pitchFamily="18" charset="0"/>
              </a:endParaRPr>
            </a:p>
            <a:p>
              <a:pPr lvl="0" algn="ctr" defTabSz="1244600">
                <a:lnSpc>
                  <a:spcPct val="90000"/>
                </a:lnSpc>
                <a:spcBef>
                  <a:spcPct val="0"/>
                </a:spcBef>
                <a:spcAft>
                  <a:spcPct val="35000"/>
                </a:spcAft>
              </a:pPr>
              <a:r>
                <a:rPr lang="en-US" sz="3200" dirty="0"/>
                <a:t>Structural Design</a:t>
              </a:r>
              <a:r>
                <a:rPr lang="en-US" sz="3200" b="1" dirty="0" smtClean="0"/>
                <a:t/>
              </a:r>
              <a:br>
                <a:rPr lang="en-US" sz="3200" b="1" dirty="0" smtClean="0"/>
              </a:br>
              <a:endParaRPr lang="en-US" sz="3200" b="1" kern="1200" dirty="0" smtClean="0">
                <a:latin typeface="Times New Roman" panose="02020603050405020304" pitchFamily="18" charset="0"/>
                <a:cs typeface="Times New Roman" panose="02020603050405020304" pitchFamily="18" charset="0"/>
              </a:endParaRPr>
            </a:p>
            <a:p>
              <a:pPr lvl="0" algn="ctr" defTabSz="1244600" rtl="0">
                <a:lnSpc>
                  <a:spcPct val="90000"/>
                </a:lnSpc>
                <a:spcBef>
                  <a:spcPct val="0"/>
                </a:spcBef>
                <a:spcAft>
                  <a:spcPct val="35000"/>
                </a:spcAft>
              </a:pPr>
              <a:endParaRPr lang="en-US" sz="2800" kern="1200" dirty="0">
                <a:latin typeface="Times New Roman" panose="02020603050405020304" pitchFamily="18" charset="0"/>
                <a:cs typeface="Times New Roman" panose="02020603050405020304" pitchFamily="18" charset="0"/>
              </a:endParaRPr>
            </a:p>
          </p:txBody>
        </p:sp>
      </p:grpSp>
      <p:sp>
        <p:nvSpPr>
          <p:cNvPr id="8" name="Rectangle 7"/>
          <p:cNvSpPr/>
          <p:nvPr/>
        </p:nvSpPr>
        <p:spPr>
          <a:xfrm>
            <a:off x="1566440" y="2328536"/>
            <a:ext cx="2781531" cy="461665"/>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1- Eastern </a:t>
            </a:r>
            <a:r>
              <a:rPr lang="en-US" sz="2400" b="1" dirty="0">
                <a:solidFill>
                  <a:srgbClr val="FF0000"/>
                </a:solidFill>
                <a:latin typeface="Times New Roman" panose="02020603050405020304" pitchFamily="18" charset="0"/>
                <a:ea typeface="Times New Roman" panose="02020603050405020304" pitchFamily="18" charset="0"/>
              </a:rPr>
              <a:t>coverage</a:t>
            </a:r>
            <a:endParaRPr lang="en-US" sz="2400" b="1" dirty="0">
              <a:solidFill>
                <a:srgbClr val="FF0000"/>
              </a:solidFill>
            </a:endParaRPr>
          </a:p>
        </p:txBody>
      </p:sp>
      <p:sp>
        <p:nvSpPr>
          <p:cNvPr id="9" name="Rectangle 8"/>
          <p:cNvSpPr/>
          <p:nvPr/>
        </p:nvSpPr>
        <p:spPr>
          <a:xfrm>
            <a:off x="1313412" y="3049379"/>
            <a:ext cx="2332690"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A- design </a:t>
            </a:r>
            <a:r>
              <a:rPr lang="en-US" sz="2000" dirty="0">
                <a:solidFill>
                  <a:schemeClr val="bg2">
                    <a:lumMod val="75000"/>
                  </a:schemeClr>
                </a:solidFill>
                <a:latin typeface="Times New Roman" panose="02020603050405020304" pitchFamily="18" charset="0"/>
                <a:ea typeface="Calibri" panose="020F0502020204030204" pitchFamily="34" charset="0"/>
              </a:rPr>
              <a:t>preference</a:t>
            </a:r>
            <a:endParaRPr lang="en-US" sz="2000" dirty="0">
              <a:solidFill>
                <a:schemeClr val="bg2">
                  <a:lumMod val="75000"/>
                </a:schemeClr>
              </a:solidFill>
            </a:endParaRPr>
          </a:p>
        </p:txBody>
      </p:sp>
      <p:sp>
        <p:nvSpPr>
          <p:cNvPr id="10" name="Rectangle 9"/>
          <p:cNvSpPr/>
          <p:nvPr/>
        </p:nvSpPr>
        <p:spPr>
          <a:xfrm>
            <a:off x="1036632" y="3708667"/>
            <a:ext cx="4669687" cy="1338828"/>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For the steel design preference menu, the code AISC360-16 is chosen and the framing type is OMF as shown in figure (4.1)</a:t>
            </a:r>
            <a:endParaRPr lang="en-US" dirty="0"/>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6041985" y="2106592"/>
            <a:ext cx="5737185" cy="42395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59104406"/>
      </p:ext>
    </p:extLst>
  </p:cSld>
  <p:clrMapOvr>
    <a:masterClrMapping/>
  </p:clrMapOvr>
  <p:transition spd="slow">
    <p:push dir="u"/>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0995" y="1149317"/>
            <a:ext cx="1951175"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B- Design </a:t>
            </a:r>
            <a:r>
              <a:rPr lang="en-US" sz="2000" dirty="0">
                <a:solidFill>
                  <a:schemeClr val="bg2">
                    <a:lumMod val="75000"/>
                  </a:schemeClr>
                </a:solidFill>
                <a:latin typeface="Times New Roman" panose="02020603050405020304" pitchFamily="18" charset="0"/>
                <a:ea typeface="Calibri" panose="020F0502020204030204" pitchFamily="34" charset="0"/>
              </a:rPr>
              <a:t>Group</a:t>
            </a:r>
            <a:endParaRPr lang="en-US" sz="2000" dirty="0">
              <a:solidFill>
                <a:schemeClr val="bg2">
                  <a:lumMod val="75000"/>
                </a:schemeClr>
              </a:solidFill>
            </a:endParaRPr>
          </a:p>
        </p:txBody>
      </p:sp>
      <p:sp>
        <p:nvSpPr>
          <p:cNvPr id="3" name="Rectangle 2"/>
          <p:cNvSpPr/>
          <p:nvPr/>
        </p:nvSpPr>
        <p:spPr>
          <a:xfrm>
            <a:off x="1566440" y="1890493"/>
            <a:ext cx="6096000" cy="646331"/>
          </a:xfrm>
          <a:prstGeom prst="rect">
            <a:avLst/>
          </a:prstGeom>
        </p:spPr>
        <p:txBody>
          <a:bodyPr>
            <a:spAutoFit/>
          </a:bodyPr>
          <a:lstStyle/>
          <a:p>
            <a:r>
              <a:rPr lang="en-US" dirty="0">
                <a:solidFill>
                  <a:srgbClr val="000000"/>
                </a:solidFill>
                <a:latin typeface="Times New Roman" panose="02020603050405020304" pitchFamily="18" charset="0"/>
                <a:ea typeface="Calibri" panose="020F0502020204030204" pitchFamily="34" charset="0"/>
              </a:rPr>
              <a:t>The design groups were inserted into SAP2000 as shown below in </a:t>
            </a:r>
            <a:r>
              <a:rPr lang="en-US" dirty="0" smtClean="0">
                <a:solidFill>
                  <a:srgbClr val="000000"/>
                </a:solidFill>
                <a:latin typeface="Times New Roman" panose="02020603050405020304" pitchFamily="18" charset="0"/>
                <a:ea typeface="Calibri" panose="020F0502020204030204" pitchFamily="34" charset="0"/>
              </a:rPr>
              <a:t>figure.</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116728" y="2754775"/>
            <a:ext cx="4425388" cy="31501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83717445"/>
      </p:ext>
    </p:extLst>
  </p:cSld>
  <p:clrMapOvr>
    <a:masterClrMapping/>
  </p:clrMapOvr>
  <p:transition spd="slow">
    <p:push dir="u"/>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0997" y="1149316"/>
            <a:ext cx="3079689"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C- Design </a:t>
            </a:r>
            <a:r>
              <a:rPr lang="en-US" sz="2000" dirty="0">
                <a:solidFill>
                  <a:schemeClr val="bg2">
                    <a:lumMod val="75000"/>
                  </a:schemeClr>
                </a:solidFill>
                <a:latin typeface="Times New Roman" panose="02020603050405020304" pitchFamily="18" charset="0"/>
                <a:ea typeface="Calibri" panose="020F0502020204030204" pitchFamily="34" charset="0"/>
              </a:rPr>
              <a:t>load combination</a:t>
            </a:r>
            <a:endParaRPr lang="en-US" sz="2000" dirty="0">
              <a:solidFill>
                <a:schemeClr val="bg2">
                  <a:lumMod val="75000"/>
                </a:schemeClr>
              </a:solidFill>
            </a:endParaRPr>
          </a:p>
        </p:txBody>
      </p:sp>
      <p:sp>
        <p:nvSpPr>
          <p:cNvPr id="3" name="Rectangle 2"/>
          <p:cNvSpPr/>
          <p:nvPr/>
        </p:nvSpPr>
        <p:spPr>
          <a:xfrm>
            <a:off x="1634607" y="1887925"/>
            <a:ext cx="6812157"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The strength and serviceability load combinations are shown in </a:t>
            </a:r>
            <a:r>
              <a:rPr lang="en-US" dirty="0" smtClean="0">
                <a:solidFill>
                  <a:srgbClr val="000000"/>
                </a:solidFill>
                <a:latin typeface="Times New Roman" panose="02020603050405020304" pitchFamily="18" charset="0"/>
                <a:ea typeface="Calibri" panose="020F0502020204030204" pitchFamily="34" charset="0"/>
              </a:rPr>
              <a:t>figures.</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960997" y="2595756"/>
            <a:ext cx="3717554" cy="35170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359615" y="2595756"/>
            <a:ext cx="3733053" cy="35022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32633656"/>
      </p:ext>
    </p:extLst>
  </p:cSld>
  <p:clrMapOvr>
    <a:masterClrMapping/>
  </p:clrMapOvr>
  <p:transition spd="slow">
    <p:push dir="u"/>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4388" y="1079868"/>
            <a:ext cx="2366545"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D- The </a:t>
            </a:r>
            <a:r>
              <a:rPr lang="en-US" sz="2000" dirty="0">
                <a:solidFill>
                  <a:schemeClr val="bg2">
                    <a:lumMod val="75000"/>
                  </a:schemeClr>
                </a:solidFill>
                <a:latin typeface="Times New Roman" panose="02020603050405020304" pitchFamily="18" charset="0"/>
                <a:ea typeface="Calibri" panose="020F0502020204030204" pitchFamily="34" charset="0"/>
              </a:rPr>
              <a:t>Period Check</a:t>
            </a:r>
            <a:endParaRPr lang="en-US" sz="2000" dirty="0">
              <a:solidFill>
                <a:schemeClr val="bg2">
                  <a:lumMod val="75000"/>
                </a:schemeClr>
              </a:solidFill>
            </a:endParaRPr>
          </a:p>
        </p:txBody>
      </p:sp>
      <p:sp>
        <p:nvSpPr>
          <p:cNvPr id="3" name="Rectangle 2"/>
          <p:cNvSpPr/>
          <p:nvPr/>
        </p:nvSpPr>
        <p:spPr>
          <a:xfrm>
            <a:off x="1334947" y="2077356"/>
            <a:ext cx="6096000" cy="877613"/>
          </a:xfrm>
          <a:prstGeom prst="rect">
            <a:avLst/>
          </a:prstGeom>
        </p:spPr>
        <p:txBody>
          <a:bodyPr>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The period design targets were set and deactivated until the design was finished, as shown in </a:t>
            </a:r>
            <a:r>
              <a:rPr lang="en-US" dirty="0" smtClean="0">
                <a:solidFill>
                  <a:srgbClr val="000000"/>
                </a:solidFill>
                <a:latin typeface="Times New Roman" panose="02020603050405020304" pitchFamily="18" charset="0"/>
                <a:ea typeface="Calibri" panose="020F0502020204030204" pitchFamily="34" charset="0"/>
              </a:rPr>
              <a:t>figure.</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430946" y="2271303"/>
            <a:ext cx="4267567" cy="31280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1334947" y="3603547"/>
            <a:ext cx="4880658" cy="877613"/>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ea typeface="Calibri" panose="020F0502020204030204" pitchFamily="34" charset="0"/>
              </a:rPr>
              <a:t>The period from sap for our truss was 0.46 s </a:t>
            </a:r>
            <a:r>
              <a:rPr lang="en-US" dirty="0" smtClean="0">
                <a:solidFill>
                  <a:srgbClr val="000000"/>
                </a:solidFill>
                <a:latin typeface="Times New Roman" panose="02020603050405020304" pitchFamily="18" charset="0"/>
                <a:ea typeface="Calibri" panose="020F0502020204030204" pitchFamily="34" charset="0"/>
              </a:rPr>
              <a:t> we think it`s </a:t>
            </a:r>
            <a:r>
              <a:rPr lang="en-US" dirty="0">
                <a:solidFill>
                  <a:srgbClr val="000000"/>
                </a:solidFill>
                <a:latin typeface="Times New Roman" panose="02020603050405020304" pitchFamily="18" charset="0"/>
                <a:ea typeface="Calibri" panose="020F0502020204030204" pitchFamily="34" charset="0"/>
              </a:rPr>
              <a:t>ok.</a:t>
            </a:r>
            <a:endParaRPr lang="en-US" dirty="0"/>
          </a:p>
        </p:txBody>
      </p:sp>
    </p:spTree>
    <p:extLst>
      <p:ext uri="{BB962C8B-B14F-4D97-AF65-F5344CB8AC3E}">
        <p14:creationId xmlns:p14="http://schemas.microsoft.com/office/powerpoint/2010/main" val="1044008594"/>
      </p:ext>
    </p:extLst>
  </p:cSld>
  <p:clrMapOvr>
    <a:masterClrMapping/>
  </p:clrMapOvr>
  <p:transition spd="slow">
    <p:push dir="u"/>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2967" y="1114592"/>
            <a:ext cx="2634247"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E- The </a:t>
            </a:r>
            <a:r>
              <a:rPr lang="en-US" sz="2000" dirty="0">
                <a:solidFill>
                  <a:schemeClr val="bg2">
                    <a:lumMod val="75000"/>
                  </a:schemeClr>
                </a:solidFill>
                <a:latin typeface="Times New Roman" panose="02020603050405020304" pitchFamily="18" charset="0"/>
                <a:ea typeface="Calibri" panose="020F0502020204030204" pitchFamily="34" charset="0"/>
              </a:rPr>
              <a:t>deflection check</a:t>
            </a:r>
            <a:endParaRPr lang="en-US" sz="2000" dirty="0">
              <a:solidFill>
                <a:schemeClr val="bg2">
                  <a:lumMod val="75000"/>
                </a:schemeClr>
              </a:solidFill>
            </a:endParaRPr>
          </a:p>
        </p:txBody>
      </p:sp>
      <p:sp>
        <p:nvSpPr>
          <p:cNvPr id="3" name="Rectangle 2"/>
          <p:cNvSpPr/>
          <p:nvPr/>
        </p:nvSpPr>
        <p:spPr>
          <a:xfrm>
            <a:off x="1352218" y="1882534"/>
            <a:ext cx="7994248"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The limitation for cantilever truss is L/150 refer to AISC360-16 as shown in </a:t>
            </a:r>
            <a:r>
              <a:rPr lang="en-US" dirty="0" smtClean="0">
                <a:solidFill>
                  <a:srgbClr val="000000"/>
                </a:solidFill>
                <a:latin typeface="Times New Roman" panose="02020603050405020304" pitchFamily="18" charset="0"/>
                <a:ea typeface="Calibri" panose="020F0502020204030204" pitchFamily="34" charset="0"/>
              </a:rPr>
              <a:t>figure.</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585749" y="2619699"/>
            <a:ext cx="7148560" cy="33660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10711856"/>
      </p:ext>
    </p:extLst>
  </p:cSld>
  <p:clrMapOvr>
    <a:masterClrMapping/>
  </p:clrMapOvr>
  <p:transition spd="slow">
    <p:push dir="u"/>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8064" y="1276638"/>
            <a:ext cx="3993401" cy="36933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The deflection from sap as shown below;</a:t>
            </a:r>
            <a:endParaRPr lang="en-US" dirty="0">
              <a:solidFill>
                <a:srgbClr val="000000"/>
              </a:solidFill>
              <a:effectLst/>
              <a:latin typeface="Times New Roman" panose="02020603050405020304" pitchFamily="18" charset="0"/>
              <a:ea typeface="Calibri" panose="020F050202020403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7221807" y="2368080"/>
            <a:ext cx="4478727" cy="18727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2098998" y="2110015"/>
            <a:ext cx="2553904" cy="36933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L/150 = 16/150 = 10.6cm</a:t>
            </a:r>
            <a:endParaRPr lang="en-US" dirty="0">
              <a:solidFill>
                <a:srgbClr val="000000"/>
              </a:solidFill>
              <a:effectLst/>
              <a:latin typeface="Times New Roman" panose="02020603050405020304" pitchFamily="18" charset="0"/>
              <a:ea typeface="Calibri" panose="020F0502020204030204" pitchFamily="34" charset="0"/>
            </a:endParaRPr>
          </a:p>
        </p:txBody>
      </p:sp>
      <p:sp>
        <p:nvSpPr>
          <p:cNvPr id="5" name="Rectangle 4"/>
          <p:cNvSpPr/>
          <p:nvPr/>
        </p:nvSpPr>
        <p:spPr>
          <a:xfrm>
            <a:off x="2098998" y="2758726"/>
            <a:ext cx="1882310" cy="36933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Δ (D+SD) = 13cm</a:t>
            </a:r>
            <a:endParaRPr lang="en-US" dirty="0">
              <a:solidFill>
                <a:srgbClr val="000000"/>
              </a:solidFill>
              <a:effectLst/>
              <a:latin typeface="Times New Roman" panose="02020603050405020304" pitchFamily="18" charset="0"/>
              <a:ea typeface="Calibri" panose="020F0502020204030204" pitchFamily="34" charset="0"/>
            </a:endParaRPr>
          </a:p>
        </p:txBody>
      </p:sp>
      <p:sp>
        <p:nvSpPr>
          <p:cNvPr id="6" name="Rectangle 5"/>
          <p:cNvSpPr/>
          <p:nvPr/>
        </p:nvSpPr>
        <p:spPr>
          <a:xfrm>
            <a:off x="2098998" y="3407437"/>
            <a:ext cx="1423275" cy="36933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Δ (L) = 11cm</a:t>
            </a:r>
            <a:endParaRPr lang="en-US" dirty="0">
              <a:solidFill>
                <a:srgbClr val="000000"/>
              </a:solidFill>
              <a:effectLst/>
              <a:latin typeface="Times New Roman" panose="02020603050405020304" pitchFamily="18" charset="0"/>
              <a:ea typeface="Calibri" panose="020F0502020204030204" pitchFamily="34" charset="0"/>
            </a:endParaRPr>
          </a:p>
        </p:txBody>
      </p:sp>
      <p:sp>
        <p:nvSpPr>
          <p:cNvPr id="7" name="Rectangle 6"/>
          <p:cNvSpPr/>
          <p:nvPr/>
        </p:nvSpPr>
        <p:spPr>
          <a:xfrm>
            <a:off x="2098998" y="4056148"/>
            <a:ext cx="4386201" cy="369332"/>
          </a:xfrm>
          <a:prstGeom prst="rect">
            <a:avLst/>
          </a:prstGeom>
        </p:spPr>
        <p:txBody>
          <a:bodyPr wrap="non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Δ (D+SD+L) = 24cm &gt; 10.6cm so it is not ok</a:t>
            </a:r>
            <a:endParaRPr lang="en-US"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598518191"/>
      </p:ext>
    </p:extLst>
  </p:cSld>
  <p:clrMapOvr>
    <a:masterClrMapping/>
  </p:clrMapOvr>
  <p:transition spd="slow">
    <p:push dir="u"/>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296364" y="1030476"/>
                <a:ext cx="10081549" cy="4837222"/>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rPr>
                  <a:t>As our design headed into all of its test iterations, the main problem that we faced was the deflection for the truss; we couldn’t get it to be less than (10.6 cm), this was later fixed in the final design through:-</a:t>
                </a:r>
              </a:p>
              <a:p>
                <a:pPr marL="342900" lvl="0" indent="-342900" algn="just">
                  <a:lnSpc>
                    <a:spcPct val="150000"/>
                  </a:lnSpc>
                  <a:spcAft>
                    <a:spcPts val="1000"/>
                  </a:spcAft>
                  <a:buFont typeface="+mj-lt"/>
                  <a:buAutoNum type="arabicPeriod"/>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Choosing a larger section for columns and top chord members, which in hindsight, should’ve been obvious, because the larger that section is, the larger the stiffness for the structure will be.</a:t>
                </a:r>
              </a:p>
              <a:p>
                <a:pPr marL="342900" lvl="0" indent="-342900" algn="just">
                  <a:lnSpc>
                    <a:spcPct val="150000"/>
                  </a:lnSpc>
                  <a:spcAft>
                    <a:spcPts val="1000"/>
                  </a:spcAft>
                  <a:buFont typeface="+mj-lt"/>
                  <a:buAutoNum type="arabicPeriod"/>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Cables were added as it pulls the truss upwards, which reduces the deflection.</a:t>
                </a:r>
              </a:p>
              <a:p>
                <a:pPr marL="342900" lvl="0" indent="-342900" algn="just">
                  <a:lnSpc>
                    <a:spcPct val="150000"/>
                  </a:lnSpc>
                  <a:spcAft>
                    <a:spcPts val="1000"/>
                  </a:spcAft>
                  <a:buFont typeface="+mj-lt"/>
                  <a:buAutoNum type="arabicPeriod"/>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The material used in the elements of the truss has been changed from A36 steel to A572 Grade50 steel, Where the properties of the material stronger.</a:t>
                </a:r>
              </a:p>
              <a:p>
                <a:pPr marL="342900" lvl="0" indent="-342900" algn="just">
                  <a:lnSpc>
                    <a:spcPct val="150000"/>
                  </a:lnSpc>
                  <a:spcAft>
                    <a:spcPts val="1000"/>
                  </a:spcAft>
                  <a:buFont typeface="+mj-lt"/>
                  <a:buAutoNum type="arabicPeriod"/>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We recommend that upon implementation, the steel should be installed so that it is tilted up by 13 cm to reflect the deflection of dead and super loads.</a:t>
                </a:r>
              </a:p>
              <a:p>
                <a:pPr marL="342900" lvl="0" indent="-342900" algn="just">
                  <a:lnSpc>
                    <a:spcPct val="150000"/>
                  </a:lnSpc>
                  <a:spcAft>
                    <a:spcPts val="1000"/>
                  </a:spcAft>
                  <a:buFont typeface="Wingdings" panose="05000000000000000000" pitchFamily="2" charset="2"/>
                  <a:buChar char=""/>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Δ (L) =11cm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m:t>
                    </m:r>
                  </m:oMath>
                </a14:m>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(acceptable).</a:t>
                </a:r>
              </a:p>
            </p:txBody>
          </p:sp>
        </mc:Choice>
        <mc:Fallback xmlns="">
          <p:sp>
            <p:nvSpPr>
              <p:cNvPr id="2" name="Rectangle 1"/>
              <p:cNvSpPr>
                <a:spLocks noRot="1" noChangeAspect="1" noMove="1" noResize="1" noEditPoints="1" noAdjustHandles="1" noChangeArrowheads="1" noChangeShapeType="1" noTextEdit="1"/>
              </p:cNvSpPr>
              <p:nvPr/>
            </p:nvSpPr>
            <p:spPr>
              <a:xfrm>
                <a:off x="1296364" y="1030476"/>
                <a:ext cx="10081549" cy="4837222"/>
              </a:xfrm>
              <a:prstGeom prst="rect">
                <a:avLst/>
              </a:prstGeom>
              <a:blipFill rotWithShape="0">
                <a:blip r:embed="rId2"/>
                <a:stretch>
                  <a:fillRect l="-544" r="-544" b="-126"/>
                </a:stretch>
              </a:blipFill>
            </p:spPr>
            <p:txBody>
              <a:bodyPr/>
              <a:lstStyle/>
              <a:p>
                <a:r>
                  <a:rPr lang="en-US">
                    <a:noFill/>
                  </a:rPr>
                  <a:t> </a:t>
                </a:r>
              </a:p>
            </p:txBody>
          </p:sp>
        </mc:Fallback>
      </mc:AlternateContent>
    </p:spTree>
    <p:extLst>
      <p:ext uri="{BB962C8B-B14F-4D97-AF65-F5344CB8AC3E}">
        <p14:creationId xmlns:p14="http://schemas.microsoft.com/office/powerpoint/2010/main" val="39836665"/>
      </p:ext>
    </p:extLst>
  </p:cSld>
  <p:clrMapOvr>
    <a:masterClrMapping/>
  </p:clrMapOvr>
  <p:transition spd="slow">
    <p:push dir="u"/>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4879" y="740780"/>
            <a:ext cx="2449901"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Calibri" panose="020F0502020204030204" pitchFamily="34" charset="0"/>
              </a:rPr>
              <a:t>F- The </a:t>
            </a:r>
            <a:r>
              <a:rPr lang="en-US" sz="2000" dirty="0">
                <a:solidFill>
                  <a:schemeClr val="bg2">
                    <a:lumMod val="75000"/>
                  </a:schemeClr>
                </a:solidFill>
                <a:latin typeface="Times New Roman" panose="02020603050405020304" pitchFamily="18" charset="0"/>
                <a:ea typeface="Calibri" panose="020F0502020204030204" pitchFamily="34" charset="0"/>
              </a:rPr>
              <a:t>capacity check</a:t>
            </a:r>
            <a:endParaRPr lang="en-US" sz="2000" dirty="0">
              <a:solidFill>
                <a:schemeClr val="bg2">
                  <a:lumMod val="75000"/>
                </a:schemeClr>
              </a:solidFill>
            </a:endParaRPr>
          </a:p>
        </p:txBody>
      </p:sp>
      <p:sp>
        <p:nvSpPr>
          <p:cNvPr id="3" name="Rectangle 2"/>
          <p:cNvSpPr/>
          <p:nvPr/>
        </p:nvSpPr>
        <p:spPr>
          <a:xfrm>
            <a:off x="692541" y="1529180"/>
            <a:ext cx="3943109" cy="923330"/>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A sample design is made on one of the members of the top chord which is shown </a:t>
            </a:r>
            <a:r>
              <a:rPr lang="en-US" dirty="0" smtClean="0">
                <a:solidFill>
                  <a:srgbClr val="000000"/>
                </a:solidFill>
                <a:latin typeface="Times New Roman" panose="02020603050405020304" pitchFamily="18" charset="0"/>
                <a:ea typeface="Calibri" panose="020F0502020204030204" pitchFamily="34" charset="0"/>
              </a:rPr>
              <a:t>in figure ;</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810491" y="740780"/>
            <a:ext cx="6012707" cy="56484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618349" y="2686912"/>
            <a:ext cx="4623382"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the axial load on the member is, </a:t>
            </a:r>
            <a:r>
              <a:rPr lang="en-US" dirty="0" err="1">
                <a:solidFill>
                  <a:srgbClr val="000000"/>
                </a:solidFill>
                <a:latin typeface="Times New Roman" panose="02020603050405020304" pitchFamily="18" charset="0"/>
                <a:ea typeface="Calibri" panose="020F0502020204030204" pitchFamily="34" charset="0"/>
              </a:rPr>
              <a:t>P</a:t>
            </a:r>
            <a:r>
              <a:rPr lang="en-US" baseline="-25000" dirty="0" err="1">
                <a:solidFill>
                  <a:srgbClr val="000000"/>
                </a:solidFill>
                <a:latin typeface="Times New Roman" panose="02020603050405020304" pitchFamily="18" charset="0"/>
                <a:ea typeface="Calibri" panose="020F0502020204030204" pitchFamily="34" charset="0"/>
              </a:rPr>
              <a:t>u</a:t>
            </a:r>
            <a:r>
              <a:rPr lang="en-US" dirty="0">
                <a:solidFill>
                  <a:srgbClr val="000000"/>
                </a:solidFill>
                <a:latin typeface="Times New Roman" panose="02020603050405020304" pitchFamily="18" charset="0"/>
                <a:ea typeface="Calibri" panose="020F0502020204030204" pitchFamily="34" charset="0"/>
              </a:rPr>
              <a:t> = 521.62 </a:t>
            </a:r>
            <a:r>
              <a:rPr lang="en-US" dirty="0" err="1">
                <a:solidFill>
                  <a:srgbClr val="000000"/>
                </a:solidFill>
                <a:latin typeface="Times New Roman" panose="02020603050405020304" pitchFamily="18" charset="0"/>
                <a:ea typeface="Calibri" panose="020F0502020204030204" pitchFamily="34" charset="0"/>
              </a:rPr>
              <a:t>kN</a:t>
            </a:r>
            <a:endParaRPr lang="en-US" dirty="0"/>
          </a:p>
        </p:txBody>
      </p:sp>
      <mc:AlternateContent xmlns:mc="http://schemas.openxmlformats.org/markup-compatibility/2006" xmlns:a14="http://schemas.microsoft.com/office/drawing/2010/main">
        <mc:Choice Requires="a14">
          <p:sp>
            <p:nvSpPr>
              <p:cNvPr id="6" name="Rectangle 5"/>
              <p:cNvSpPr/>
              <p:nvPr/>
            </p:nvSpPr>
            <p:spPr>
              <a:xfrm>
                <a:off x="528091" y="3186601"/>
                <a:ext cx="4886081" cy="7259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𝑔</m:t>
                          </m:r>
                        </m:sub>
                      </m:sSub>
                      <m:r>
                        <a:rPr lang="en-US" i="0">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m:t>
                              </m:r>
                            </m:sub>
                          </m:sSub>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9</m:t>
                          </m:r>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𝑦</m:t>
                              </m:r>
                            </m:sub>
                          </m:sSub>
                        </m:den>
                      </m:f>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521</m:t>
                          </m:r>
                          <m:r>
                            <a:rPr lang="en-US" i="0">
                              <a:latin typeface="Cambria Math" panose="02040503050406030204" pitchFamily="18" charset="0"/>
                            </a:rPr>
                            <m:t>.</m:t>
                          </m:r>
                          <m:r>
                            <a:rPr lang="en-US" i="0">
                              <a:latin typeface="Cambria Math" panose="02040503050406030204" pitchFamily="18" charset="0"/>
                            </a:rPr>
                            <m:t>62</m:t>
                          </m:r>
                          <m:r>
                            <a:rPr lang="en-US" i="0">
                              <a:latin typeface="Cambria Math" panose="02040503050406030204" pitchFamily="18" charset="0"/>
                            </a:rPr>
                            <m:t> ×</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3</m:t>
                              </m:r>
                            </m:sup>
                          </m:sSup>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9</m:t>
                          </m:r>
                          <m:r>
                            <a:rPr lang="en-US" i="0">
                              <a:latin typeface="Cambria Math" panose="02040503050406030204" pitchFamily="18" charset="0"/>
                            </a:rPr>
                            <m:t> ×</m:t>
                          </m:r>
                          <m:r>
                            <a:rPr lang="en-US" i="0">
                              <a:latin typeface="Cambria Math" panose="02040503050406030204" pitchFamily="18" charset="0"/>
                            </a:rPr>
                            <m:t>344</m:t>
                          </m:r>
                        </m:den>
                      </m:f>
                      <m:r>
                        <a:rPr lang="en-US" i="0">
                          <a:latin typeface="Cambria Math" panose="02040503050406030204" pitchFamily="18" charset="0"/>
                        </a:rPr>
                        <m:t>=</m:t>
                      </m:r>
                      <m:r>
                        <a:rPr lang="en-US" i="0">
                          <a:latin typeface="Cambria Math" panose="02040503050406030204" pitchFamily="18" charset="0"/>
                        </a:rPr>
                        <m:t>1684</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 </m:t>
                      </m:r>
                      <m:r>
                        <a:rPr lang="en-US" i="1">
                          <a:latin typeface="Cambria Math" panose="02040503050406030204" pitchFamily="18" charset="0"/>
                        </a:rPr>
                        <m:t>𝑚</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0">
                              <a:latin typeface="Cambria Math" panose="02040503050406030204" pitchFamily="18" charset="0"/>
                            </a:rPr>
                            <m:t>2</m:t>
                          </m:r>
                        </m:sup>
                      </m:sSup>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528091" y="3186601"/>
                <a:ext cx="4886081" cy="725904"/>
              </a:xfrm>
              <a:prstGeom prst="rect">
                <a:avLst/>
              </a:prstGeom>
              <a:blipFill rotWithShape="0">
                <a:blip r:embed="rId3"/>
                <a:stretch>
                  <a:fillRect/>
                </a:stretch>
              </a:blipFill>
            </p:spPr>
            <p:txBody>
              <a:bodyPr/>
              <a:lstStyle/>
              <a:p>
                <a:r>
                  <a:rPr lang="en-US">
                    <a:noFill/>
                  </a:rPr>
                  <a:t> </a:t>
                </a:r>
              </a:p>
            </p:txBody>
          </p:sp>
        </mc:Fallback>
      </mc:AlternateContent>
      <p:sp>
        <p:nvSpPr>
          <p:cNvPr id="7" name="Rectangle 6"/>
          <p:cNvSpPr/>
          <p:nvPr/>
        </p:nvSpPr>
        <p:spPr>
          <a:xfrm>
            <a:off x="412809" y="4042862"/>
            <a:ext cx="5034463" cy="646331"/>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Times New Roman" panose="02020603050405020304" pitchFamily="18" charset="0"/>
              </a:rPr>
              <a:t>But, the section used is TUBE-D219.1x5, which has a total area of, A</a:t>
            </a:r>
            <a:r>
              <a:rPr lang="en-US" baseline="-25000" dirty="0">
                <a:solidFill>
                  <a:srgbClr val="000000"/>
                </a:solidFill>
                <a:latin typeface="Times New Roman" panose="02020603050405020304" pitchFamily="18" charset="0"/>
                <a:ea typeface="Times New Roman" panose="02020603050405020304" pitchFamily="18" charset="0"/>
              </a:rPr>
              <a:t>g</a:t>
            </a:r>
            <a:r>
              <a:rPr lang="en-US" dirty="0">
                <a:solidFill>
                  <a:srgbClr val="000000"/>
                </a:solidFill>
                <a:latin typeface="Times New Roman" panose="02020603050405020304" pitchFamily="18" charset="0"/>
                <a:ea typeface="Times New Roman" panose="02020603050405020304" pitchFamily="18" charset="0"/>
              </a:rPr>
              <a:t> = 0.003 m</a:t>
            </a:r>
            <a:r>
              <a:rPr lang="en-US" baseline="30000" dirty="0">
                <a:solidFill>
                  <a:srgbClr val="000000"/>
                </a:solidFill>
                <a:latin typeface="Times New Roman" panose="02020603050405020304" pitchFamily="18" charset="0"/>
                <a:ea typeface="Times New Roman" panose="02020603050405020304" pitchFamily="18" charset="0"/>
              </a:rPr>
              <a:t>2</a:t>
            </a:r>
            <a:endParaRPr lang="en-US" dirty="0">
              <a:solidFill>
                <a:srgbClr val="000000"/>
              </a:solidFill>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8" name="Rectangle 7"/>
              <p:cNvSpPr/>
              <p:nvPr/>
            </p:nvSpPr>
            <p:spPr>
              <a:xfrm>
                <a:off x="412809" y="4824150"/>
                <a:ext cx="4082271" cy="69544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𝐷𝑒𝑚𝑎𝑛𝑑</m:t>
                          </m:r>
                          <m:r>
                            <a:rPr lang="en-US" i="0">
                              <a:latin typeface="Cambria Math" panose="02040503050406030204" pitchFamily="18" charset="0"/>
                            </a:rPr>
                            <m:t> </m:t>
                          </m:r>
                        </m:num>
                        <m:den>
                          <m:r>
                            <a:rPr lang="en-US" i="1">
                              <a:latin typeface="Cambria Math" panose="02040503050406030204" pitchFamily="18" charset="0"/>
                            </a:rPr>
                            <m:t>𝐶𝑎𝑝𝑎𝑐𝑖𝑡𝑦</m:t>
                          </m:r>
                        </m:den>
                      </m:f>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1684</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 ×</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m:t>
                              </m:r>
                              <m:r>
                                <a:rPr lang="en-US" i="0">
                                  <a:latin typeface="Cambria Math" panose="02040503050406030204" pitchFamily="18" charset="0"/>
                                </a:rPr>
                                <m:t>6</m:t>
                              </m:r>
                            </m:sup>
                          </m:sSup>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003</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561</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412809" y="4824150"/>
                <a:ext cx="4082271" cy="695447"/>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28001" y="5542066"/>
                <a:ext cx="5582490"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m:t>
                      </m:r>
                      <m:r>
                        <a:rPr lang="en-US" i="0">
                          <a:latin typeface="Cambria Math" panose="02040503050406030204" pitchFamily="18" charset="0"/>
                        </a:rPr>
                        <m:t> </m:t>
                      </m:r>
                      <m:r>
                        <a:rPr lang="en-US" i="1">
                          <a:latin typeface="Cambria Math" panose="02040503050406030204" pitchFamily="18" charset="0"/>
                        </a:rPr>
                        <m:t>𝑑𝑖𝑓𝑓𝑒𝑟𝑒𝑛𝑐𝑒</m:t>
                      </m:r>
                      <m:r>
                        <a:rPr lang="en-US" i="0">
                          <a:latin typeface="Cambria Math" panose="02040503050406030204" pitchFamily="18" charset="0"/>
                        </a:rPr>
                        <m:t>= </m:t>
                      </m:r>
                      <m:f>
                        <m:fPr>
                          <m:ctrlPr>
                            <a:rPr lang="en-US" i="1">
                              <a:latin typeface="Cambria Math" panose="02040503050406030204" pitchFamily="18" charset="0"/>
                            </a:rPr>
                          </m:ctrlPr>
                        </m:fPr>
                        <m:num>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561</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573</m:t>
                          </m:r>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573</m:t>
                          </m:r>
                        </m:den>
                      </m:f>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 (</m:t>
                      </m:r>
                      <m:r>
                        <a:rPr lang="en-US" i="1">
                          <a:latin typeface="Cambria Math" panose="02040503050406030204" pitchFamily="18" charset="0"/>
                        </a:rPr>
                        <m:t>𝑎𝑐𝑐𝑒𝑝𝑡𝑎𝑏𝑙𝑒</m:t>
                      </m:r>
                      <m:r>
                        <a:rPr lang="en-US" b="0" i="1" smtClean="0">
                          <a:latin typeface="Cambria Math" panose="02040503050406030204" pitchFamily="18" charset="0"/>
                        </a:rPr>
                        <m:t>)</m:t>
                      </m:r>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228001" y="5542066"/>
                <a:ext cx="5582490" cy="618374"/>
              </a:xfrm>
              <a:prstGeom prst="rect">
                <a:avLst/>
              </a:prstGeom>
              <a:blipFill rotWithShape="0">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52999877"/>
      </p:ext>
    </p:extLst>
  </p:cSld>
  <p:clrMapOvr>
    <a:masterClrMapping/>
  </p:clrMapOvr>
  <p:transition spd="slow">
    <p:push dir="u"/>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17453" y="1068293"/>
            <a:ext cx="2235099" cy="400110"/>
          </a:xfrm>
          <a:prstGeom prst="rect">
            <a:avLst/>
          </a:prstGeom>
        </p:spPr>
        <p:txBody>
          <a:bodyPr wrap="none">
            <a:spAutoFit/>
          </a:bodyPr>
          <a:lstStyle/>
          <a:p>
            <a:r>
              <a:rPr lang="en-US" sz="2000" dirty="0" smtClean="0">
                <a:solidFill>
                  <a:schemeClr val="bg2">
                    <a:lumMod val="75000"/>
                  </a:schemeClr>
                </a:solidFill>
                <a:latin typeface="Times New Roman" panose="02020603050405020304" pitchFamily="18" charset="0"/>
                <a:ea typeface="Times New Roman" panose="02020603050405020304" pitchFamily="18" charset="0"/>
              </a:rPr>
              <a:t>G- The </a:t>
            </a:r>
            <a:r>
              <a:rPr lang="en-US" sz="2000" dirty="0">
                <a:solidFill>
                  <a:schemeClr val="bg2">
                    <a:lumMod val="75000"/>
                  </a:schemeClr>
                </a:solidFill>
                <a:latin typeface="Times New Roman" panose="02020603050405020304" pitchFamily="18" charset="0"/>
                <a:ea typeface="Times New Roman" panose="02020603050405020304" pitchFamily="18" charset="0"/>
              </a:rPr>
              <a:t>final section</a:t>
            </a:r>
            <a:endParaRPr lang="en-US" sz="2000" dirty="0">
              <a:solidFill>
                <a:schemeClr val="bg2">
                  <a:lumMod val="75000"/>
                </a:schemeClr>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372809" y="1906145"/>
            <a:ext cx="7731672" cy="39853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61704535"/>
      </p:ext>
    </p:extLst>
  </p:cSld>
  <p:clrMapOvr>
    <a:masterClrMapping/>
  </p:clrMapOvr>
  <p:transition spd="slow">
    <p:push dir="u"/>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20963180"/>
              </p:ext>
            </p:extLst>
          </p:nvPr>
        </p:nvGraphicFramePr>
        <p:xfrm>
          <a:off x="3032567" y="601878"/>
          <a:ext cx="5440101" cy="5936680"/>
        </p:xfrm>
        <a:graphic>
          <a:graphicData uri="http://schemas.openxmlformats.org/drawingml/2006/table">
            <a:tbl>
              <a:tblPr firstRow="1" firstCol="1" bandRow="1">
                <a:tableStyleId>{5C22544A-7EE6-4342-B048-85BDC9FD1C3A}</a:tableStyleId>
              </a:tblPr>
              <a:tblGrid>
                <a:gridCol w="1861923"/>
                <a:gridCol w="1789089"/>
                <a:gridCol w="1789089"/>
              </a:tblGrid>
              <a:tr h="525608">
                <a:tc>
                  <a:txBody>
                    <a:bodyPr/>
                    <a:lstStyle/>
                    <a:p>
                      <a:pPr marL="0" marR="0" algn="just">
                        <a:spcBef>
                          <a:spcPts val="0"/>
                        </a:spcBef>
                        <a:spcAft>
                          <a:spcPts val="600"/>
                        </a:spcAft>
                      </a:pPr>
                      <a:r>
                        <a:rPr lang="en-US" sz="1200" b="0" dirty="0">
                          <a:effectLst/>
                          <a:latin typeface="Times New Roman" panose="02020603050405020304" pitchFamily="18" charset="0"/>
                          <a:cs typeface="Times New Roman" panose="02020603050405020304" pitchFamily="18" charset="0"/>
                        </a:rPr>
                        <a:t>Group</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Section </a:t>
                      </a:r>
                    </a:p>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Type </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Section Dimension</a:t>
                      </a:r>
                    </a:p>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 mm )</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39949">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Bottom Chord</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273 * 5.6</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34291">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XY Bracing</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90 * 90 * 10</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34291">
                <a:tc>
                  <a:txBody>
                    <a:bodyPr/>
                    <a:lstStyle/>
                    <a:p>
                      <a:pPr marL="0" marR="0" algn="just">
                        <a:spcBef>
                          <a:spcPts val="0"/>
                        </a:spcBef>
                        <a:spcAft>
                          <a:spcPts val="600"/>
                        </a:spcAft>
                      </a:pPr>
                      <a:r>
                        <a:rPr lang="en-US" sz="1200" b="0" dirty="0">
                          <a:effectLst/>
                          <a:latin typeface="Times New Roman" panose="02020603050405020304" pitchFamily="18" charset="0"/>
                          <a:cs typeface="Times New Roman" panose="02020603050405020304" pitchFamily="18" charset="0"/>
                        </a:rPr>
                        <a:t>Top Chord</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219.1 * 5</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17318">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Diagonal Member</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88.9 * 3.2</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15776">
                <a:tc>
                  <a:txBody>
                    <a:bodyPr/>
                    <a:lstStyle/>
                    <a:p>
                      <a:pPr marL="0" marR="0" algn="just">
                        <a:spcBef>
                          <a:spcPts val="0"/>
                        </a:spcBef>
                        <a:spcAft>
                          <a:spcPts val="600"/>
                        </a:spcAft>
                      </a:pPr>
                      <a:r>
                        <a:rPr lang="en-US" sz="1200" b="0" dirty="0" smtClean="0">
                          <a:effectLst/>
                          <a:latin typeface="Times New Roman" panose="02020603050405020304" pitchFamily="18" charset="0"/>
                          <a:cs typeface="Times New Roman" panose="02020603050405020304" pitchFamily="18" charset="0"/>
                        </a:rPr>
                        <a:t>Purlins</a:t>
                      </a:r>
                    </a:p>
                    <a:p>
                      <a:pPr marL="0" marR="0" algn="just">
                        <a:spcBef>
                          <a:spcPts val="0"/>
                        </a:spcBef>
                        <a:spcAft>
                          <a:spcPts val="600"/>
                        </a:spcAft>
                      </a:pPr>
                      <a:r>
                        <a:rPr lang="en-US" sz="1200" b="0" kern="1200" dirty="0" smtClean="0">
                          <a:solidFill>
                            <a:schemeClr val="lt1"/>
                          </a:solidFill>
                          <a:effectLst/>
                          <a:latin typeface="+mn-lt"/>
                          <a:ea typeface="+mn-ea"/>
                          <a:cs typeface="+mn-cs"/>
                        </a:rPr>
                        <a:t>Special purlins</a:t>
                      </a:r>
                      <a:endParaRPr lang="en-US" sz="10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dirty="0">
                          <a:effectLst/>
                          <a:latin typeface="Times New Roman" panose="02020603050405020304" pitchFamily="18" charset="0"/>
                          <a:cs typeface="Times New Roman" panose="02020603050405020304" pitchFamily="18" charset="0"/>
                        </a:rPr>
                        <a:t>C </a:t>
                      </a:r>
                      <a:r>
                        <a:rPr lang="en-US" sz="1200" b="0" dirty="0" smtClean="0">
                          <a:effectLst/>
                          <a:latin typeface="Times New Roman" panose="02020603050405020304" pitchFamily="18" charset="0"/>
                          <a:cs typeface="Times New Roman" panose="02020603050405020304" pitchFamily="18" charset="0"/>
                        </a:rPr>
                        <a:t>section</a:t>
                      </a:r>
                    </a:p>
                    <a:p>
                      <a:pPr marL="0" marR="0" algn="just">
                        <a:spcBef>
                          <a:spcPts val="0"/>
                        </a:spcBef>
                        <a:spcAft>
                          <a:spcPts val="600"/>
                        </a:spcAft>
                      </a:pPr>
                      <a:r>
                        <a:rPr lang="en-US" sz="1200" b="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Tube</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dirty="0">
                          <a:effectLst/>
                          <a:latin typeface="Times New Roman" panose="02020603050405020304" pitchFamily="18" charset="0"/>
                          <a:cs typeface="Times New Roman" panose="02020603050405020304" pitchFamily="18" charset="0"/>
                        </a:rPr>
                        <a:t>UPN </a:t>
                      </a:r>
                      <a:r>
                        <a:rPr lang="en-US" sz="1200" b="0" dirty="0" smtClean="0">
                          <a:effectLst/>
                          <a:latin typeface="Times New Roman" panose="02020603050405020304" pitchFamily="18" charset="0"/>
                          <a:cs typeface="Times New Roman" panose="02020603050405020304" pitchFamily="18" charset="0"/>
                        </a:rPr>
                        <a:t>180*</a:t>
                      </a:r>
                    </a:p>
                    <a:p>
                      <a:pPr marL="0" marR="0" algn="just">
                        <a:spcBef>
                          <a:spcPts val="0"/>
                        </a:spcBef>
                        <a:spcAft>
                          <a:spcPts val="600"/>
                        </a:spcAft>
                      </a:pPr>
                      <a:r>
                        <a:rPr lang="en-US" sz="1200" b="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180 * 90 *8</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12178">
                <a:tc>
                  <a:txBody>
                    <a:bodyPr/>
                    <a:lstStyle/>
                    <a:p>
                      <a:pPr marL="0" marR="0" algn="just">
                        <a:spcBef>
                          <a:spcPts val="0"/>
                        </a:spcBef>
                        <a:spcAft>
                          <a:spcPts val="600"/>
                        </a:spcAft>
                      </a:pPr>
                      <a:r>
                        <a:rPr lang="en-US" sz="1200" b="0" dirty="0">
                          <a:effectLst/>
                          <a:latin typeface="Times New Roman" panose="02020603050405020304" pitchFamily="18" charset="0"/>
                          <a:cs typeface="Times New Roman" panose="02020603050405020304" pitchFamily="18" charset="0"/>
                        </a:rPr>
                        <a:t>Vertical Member</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114.3 * 3.6</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12178">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Tension Member</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273 * 5.6</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26063">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Steel Column</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400 * 400 * 40</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273090">
                <a:tc rowSpan="2">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Composite </a:t>
                      </a:r>
                    </a:p>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Column</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Column</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600 * 600 </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273090">
                <a:tc vMerge="1">
                  <a:txBody>
                    <a:bodyPr/>
                    <a:lstStyle/>
                    <a:p>
                      <a:endParaRPr lang="en-US"/>
                    </a:p>
                  </a:txBody>
                  <a:tcPr/>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plate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600 * 20 </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11148">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Bottom Entrance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76.1 * 3.2</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34291">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Top Entrance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76.1 * 3.2</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432521">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Diagonal Entrance </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76.1 * 3.2</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38406">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Vertical Entrance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D 76.1 * 3.2</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65149">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Cable </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dirty="0">
                          <a:effectLst/>
                          <a:latin typeface="Times New Roman" panose="02020603050405020304" pitchFamily="18" charset="0"/>
                          <a:cs typeface="Times New Roman" panose="02020603050405020304" pitchFamily="18" charset="0"/>
                        </a:rPr>
                        <a:t>Cable 5strand (Grade </a:t>
                      </a:r>
                      <a:r>
                        <a:rPr lang="ar-SA" sz="1200" b="0" dirty="0" smtClean="0">
                          <a:effectLst/>
                          <a:latin typeface="Times New Roman" panose="02020603050405020304" pitchFamily="18" charset="0"/>
                          <a:cs typeface="Times New Roman" panose="02020603050405020304" pitchFamily="18" charset="0"/>
                        </a:rPr>
                        <a:t>270</a:t>
                      </a:r>
                      <a:r>
                        <a:rPr lang="en-US" sz="1200" b="0" dirty="0" smtClean="0">
                          <a:effectLst/>
                          <a:latin typeface="Times New Roman" panose="02020603050405020304" pitchFamily="18" charset="0"/>
                          <a:cs typeface="Times New Roman" panose="02020603050405020304" pitchFamily="18" charset="0"/>
                        </a:rPr>
                        <a:t>)</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5 * 140 = 700 mm</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r h="365149">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Back Member</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a:effectLst/>
                          <a:latin typeface="Times New Roman" panose="02020603050405020304" pitchFamily="18" charset="0"/>
                          <a:cs typeface="Times New Roman" panose="02020603050405020304" pitchFamily="18" charset="0"/>
                        </a:rPr>
                        <a:t>Tube</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c>
                  <a:txBody>
                    <a:bodyPr/>
                    <a:lstStyle/>
                    <a:p>
                      <a:pPr marL="0" marR="0" algn="just">
                        <a:spcBef>
                          <a:spcPts val="0"/>
                        </a:spcBef>
                        <a:spcAft>
                          <a:spcPts val="600"/>
                        </a:spcAft>
                      </a:pPr>
                      <a:r>
                        <a:rPr lang="en-US" sz="1200" b="0" dirty="0">
                          <a:effectLst/>
                          <a:latin typeface="Times New Roman" panose="02020603050405020304" pitchFamily="18" charset="0"/>
                          <a:cs typeface="Times New Roman" panose="02020603050405020304" pitchFamily="18" charset="0"/>
                        </a:rPr>
                        <a:t>D 298.5 * 5.9</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2733" marR="32733" marT="0" marB="0"/>
                </a:tc>
              </a:tr>
            </a:tbl>
          </a:graphicData>
        </a:graphic>
      </p:graphicFrame>
    </p:spTree>
    <p:extLst>
      <p:ext uri="{BB962C8B-B14F-4D97-AF65-F5344CB8AC3E}">
        <p14:creationId xmlns:p14="http://schemas.microsoft.com/office/powerpoint/2010/main" val="303883318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6475" y="683150"/>
            <a:ext cx="5624681" cy="661207"/>
          </a:xfrm>
          <a:prstGeom prst="rect">
            <a:avLst/>
          </a:prstGeom>
        </p:spPr>
        <p:txBody>
          <a:bodyPr wrap="none">
            <a:spAutoFit/>
          </a:bodyPr>
          <a:lstStyle/>
          <a:p>
            <a:pPr marR="0" lvl="1" algn="just">
              <a:lnSpc>
                <a:spcPct val="150000"/>
              </a:lnSpc>
              <a:spcBef>
                <a:spcPts val="1800"/>
              </a:spcBef>
              <a:spcAft>
                <a:spcPts val="600"/>
              </a:spcAft>
            </a:pPr>
            <a:r>
              <a:rPr lang="en-US" sz="2800" b="1" dirty="0" smtClean="0">
                <a:solidFill>
                  <a:srgbClr val="FF0000"/>
                </a:solidFill>
                <a:effectLst/>
                <a:latin typeface="Times New Roman" panose="02020603050405020304" pitchFamily="18" charset="0"/>
                <a:ea typeface="Times New Roman" panose="02020603050405020304" pitchFamily="18" charset="0"/>
              </a:rPr>
              <a:t>2. Analysis and design principles</a:t>
            </a:r>
            <a:endParaRPr lang="en-US" sz="2800" b="1" dirty="0">
              <a:solidFill>
                <a:srgbClr val="FF0000"/>
              </a:solidFill>
              <a:effectLst/>
              <a:latin typeface="Times New Roman" panose="02020603050405020304" pitchFamily="18" charset="0"/>
              <a:ea typeface="Times New Roman" panose="02020603050405020304" pitchFamily="18" charset="0"/>
            </a:endParaRPr>
          </a:p>
        </p:txBody>
      </p:sp>
      <p:sp>
        <p:nvSpPr>
          <p:cNvPr id="3" name="Rectangle 2"/>
          <p:cNvSpPr/>
          <p:nvPr/>
        </p:nvSpPr>
        <p:spPr>
          <a:xfrm>
            <a:off x="1501211" y="1615155"/>
            <a:ext cx="8429002" cy="2241960"/>
          </a:xfrm>
          <a:prstGeom prst="rect">
            <a:avLst/>
          </a:prstGeom>
        </p:spPr>
        <p:txBody>
          <a:bodyPr wrap="square">
            <a:spAutoFit/>
          </a:bodyPr>
          <a:lstStyle/>
          <a:p>
            <a:pPr algn="just">
              <a:lnSpc>
                <a:spcPct val="150000"/>
              </a:lnSpc>
              <a:spcAft>
                <a:spcPts val="600"/>
              </a:spcAft>
            </a:pPr>
            <a:r>
              <a:rPr lang="en-US" sz="2400" dirty="0" smtClean="0">
                <a:solidFill>
                  <a:srgbClr val="000000"/>
                </a:solidFill>
                <a:effectLst/>
                <a:latin typeface="Times New Roman" panose="02020603050405020304" pitchFamily="18" charset="0"/>
                <a:ea typeface="Calibri" panose="020F0502020204030204" pitchFamily="34" charset="0"/>
              </a:rPr>
              <a:t>There are many methods that can be used for design process such as Design for Strength Using Load and Resistance Factor Design (LRFD) and Design for Strength Using Allowable Strength Design (ASD). In this project we will use (LRFD) method. </a:t>
            </a:r>
            <a:endParaRPr lang="en-US" sz="2400"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132627868"/>
      </p:ext>
    </p:extLst>
  </p:cSld>
  <p:clrMapOvr>
    <a:masterClrMapping/>
  </p:clrMapOvr>
  <p:transition spd="slow">
    <p:push dir="u"/>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1001" y="1184040"/>
            <a:ext cx="2843920" cy="461665"/>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2- Western </a:t>
            </a:r>
            <a:r>
              <a:rPr lang="en-US" sz="2400" b="1" dirty="0">
                <a:solidFill>
                  <a:srgbClr val="FF0000"/>
                </a:solidFill>
                <a:latin typeface="Times New Roman" panose="02020603050405020304" pitchFamily="18" charset="0"/>
                <a:ea typeface="Times New Roman" panose="02020603050405020304" pitchFamily="18" charset="0"/>
              </a:rPr>
              <a:t>coverage</a:t>
            </a:r>
            <a:endParaRPr lang="en-US" sz="2400" b="1" dirty="0">
              <a:solidFill>
                <a:srgbClr val="FF0000"/>
              </a:solidFill>
            </a:endParaRPr>
          </a:p>
        </p:txBody>
      </p:sp>
      <p:sp>
        <p:nvSpPr>
          <p:cNvPr id="3" name="Rectangle 2"/>
          <p:cNvSpPr/>
          <p:nvPr/>
        </p:nvSpPr>
        <p:spPr>
          <a:xfrm>
            <a:off x="1633978" y="1878521"/>
            <a:ext cx="2193229" cy="400110"/>
          </a:xfrm>
          <a:prstGeom prst="rect">
            <a:avLst/>
          </a:prstGeom>
        </p:spPr>
        <p:txBody>
          <a:bodyPr wrap="none">
            <a:spAutoFit/>
          </a:bodyPr>
          <a:lstStyle/>
          <a:p>
            <a:pPr marL="285750" indent="-285750">
              <a:buFont typeface="Wingdings" panose="05000000000000000000" pitchFamily="2" charset="2"/>
              <a:buChar char="§"/>
            </a:pPr>
            <a:r>
              <a:rPr lang="en-US" sz="2000" dirty="0">
                <a:solidFill>
                  <a:schemeClr val="bg2">
                    <a:lumMod val="75000"/>
                  </a:schemeClr>
                </a:solidFill>
                <a:latin typeface="Times New Roman" panose="02020603050405020304" pitchFamily="18" charset="0"/>
                <a:ea typeface="Times New Roman" panose="02020603050405020304" pitchFamily="18" charset="0"/>
              </a:rPr>
              <a:t>The final section</a:t>
            </a:r>
            <a:endParaRPr lang="en-US" sz="2000" dirty="0">
              <a:solidFill>
                <a:schemeClr val="bg2">
                  <a:lumMod val="75000"/>
                </a:schemeClr>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338086" y="2542224"/>
            <a:ext cx="8356922" cy="36100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935090"/>
      </p:ext>
    </p:extLst>
  </p:cSld>
  <p:clrMapOvr>
    <a:masterClrMapping/>
  </p:clrMapOvr>
  <p:transition spd="slow">
    <p:push dir="u"/>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483370424"/>
              </p:ext>
            </p:extLst>
          </p:nvPr>
        </p:nvGraphicFramePr>
        <p:xfrm>
          <a:off x="3017520" y="528316"/>
          <a:ext cx="5303520" cy="5811523"/>
        </p:xfrm>
        <a:graphic>
          <a:graphicData uri="http://schemas.openxmlformats.org/drawingml/2006/table">
            <a:tbl>
              <a:tblPr firstRow="1" firstCol="1" bandRow="1">
                <a:tableStyleId>{5C22544A-7EE6-4342-B048-85BDC9FD1C3A}</a:tableStyleId>
              </a:tblPr>
              <a:tblGrid>
                <a:gridCol w="1665375"/>
                <a:gridCol w="1778865"/>
                <a:gridCol w="1859280"/>
              </a:tblGrid>
              <a:tr h="514141">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Group</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Section Tybe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Section Dimension</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14141">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Bottom Chord</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Tube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D </a:t>
                      </a:r>
                      <a:r>
                        <a:rPr lang="en-US" sz="1200" dirty="0" smtClean="0">
                          <a:effectLst/>
                          <a:latin typeface="Times New Roman" panose="02020603050405020304" pitchFamily="18" charset="0"/>
                          <a:cs typeface="Times New Roman" panose="02020603050405020304" pitchFamily="18" charset="0"/>
                        </a:rPr>
                        <a:t>193.7</a:t>
                      </a:r>
                      <a:r>
                        <a:rPr lang="en-US" sz="1200" baseline="0" dirty="0" smtClean="0">
                          <a:effectLst/>
                          <a:latin typeface="Times New Roman" panose="02020603050405020304" pitchFamily="18" charset="0"/>
                          <a:cs typeface="Times New Roman" panose="02020603050405020304" pitchFamily="18" charset="0"/>
                        </a:rPr>
                        <a:t> * 4.5</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14141">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Back Member</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Tube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D 244.5*5.4</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14141">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XY Bracing</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Tube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90*90*10</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14141">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Top Chord</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Tube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D </a:t>
                      </a:r>
                      <a:r>
                        <a:rPr lang="en-US" sz="1200" dirty="0" smtClean="0">
                          <a:effectLst/>
                          <a:latin typeface="Times New Roman" panose="02020603050405020304" pitchFamily="18" charset="0"/>
                          <a:cs typeface="Times New Roman" panose="02020603050405020304" pitchFamily="18" charset="0"/>
                        </a:rPr>
                        <a:t>139.7</a:t>
                      </a:r>
                      <a:r>
                        <a:rPr lang="en-US" sz="1200" baseline="0" dirty="0" smtClean="0">
                          <a:effectLst/>
                          <a:latin typeface="Times New Roman" panose="02020603050405020304" pitchFamily="18" charset="0"/>
                          <a:cs typeface="Times New Roman" panose="02020603050405020304" pitchFamily="18" charset="0"/>
                        </a:rPr>
                        <a:t> * 4</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36932">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Diagonal Member</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Tube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D 76.1*3.2</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452654">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Tension Member</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Tube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D 244.5*5.4</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14141">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Purlins</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C section</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UPN </a:t>
                      </a:r>
                      <a:r>
                        <a:rPr lang="en-US" sz="1200" dirty="0" smtClean="0">
                          <a:effectLst/>
                          <a:latin typeface="Times New Roman" panose="02020603050405020304" pitchFamily="18" charset="0"/>
                          <a:cs typeface="Times New Roman" panose="02020603050405020304" pitchFamily="18" charset="0"/>
                        </a:rPr>
                        <a:t>180*</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14141">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Vertical Member</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Tube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D 114.3*3.6</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514141">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Cable</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Cable 5strand (Grade </a:t>
                      </a:r>
                      <a:r>
                        <a:rPr lang="ar-SA" sz="1200" dirty="0" smtClean="0">
                          <a:effectLst/>
                          <a:latin typeface="Times New Roman" panose="02020603050405020304" pitchFamily="18" charset="0"/>
                          <a:cs typeface="Times New Roman" panose="02020603050405020304" pitchFamily="18" charset="0"/>
                        </a:rPr>
                        <a:t>27</a:t>
                      </a:r>
                      <a:r>
                        <a:rPr lang="en-US" sz="1200" dirty="0" smtClean="0">
                          <a:effectLst/>
                          <a:latin typeface="Times New Roman" panose="02020603050405020304" pitchFamily="18" charset="0"/>
                          <a:cs typeface="Times New Roman" panose="02020603050405020304" pitchFamily="18" charset="0"/>
                        </a:rPr>
                        <a:t>0</a:t>
                      </a:r>
                      <a:r>
                        <a:rPr lang="en-US" sz="1200" dirty="0">
                          <a:effectLst/>
                          <a:latin typeface="Times New Roman" panose="02020603050405020304" pitchFamily="18" charset="0"/>
                          <a:cs typeface="Times New Roman" panose="02020603050405020304" pitchFamily="18" charset="0"/>
                        </a:rPr>
                        <a:t>)</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5 * 140 = 700 mm</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r h="708809">
                <a:tc>
                  <a:txBody>
                    <a:bodyPr/>
                    <a:lstStyle/>
                    <a:p>
                      <a:pPr marL="0" marR="0" algn="just">
                        <a:spcBef>
                          <a:spcPts val="0"/>
                        </a:spcBef>
                        <a:spcAft>
                          <a:spcPts val="600"/>
                        </a:spcAft>
                      </a:pPr>
                      <a:r>
                        <a:rPr lang="en-US" sz="1200">
                          <a:effectLst/>
                          <a:latin typeface="Times New Roman" panose="02020603050405020304" pitchFamily="18" charset="0"/>
                          <a:cs typeface="Times New Roman" panose="02020603050405020304" pitchFamily="18" charset="0"/>
                        </a:rPr>
                        <a:t>Column</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Tube</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c>
                  <a:txBody>
                    <a:bodyPr/>
                    <a:lstStyle/>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400*400*40</a:t>
                      </a:r>
                    </a:p>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 </a:t>
                      </a:r>
                    </a:p>
                    <a:p>
                      <a:pPr marL="0" marR="0" algn="just">
                        <a:spcBef>
                          <a:spcPts val="0"/>
                        </a:spcBef>
                        <a:spcAft>
                          <a:spcPts val="600"/>
                        </a:spcAft>
                      </a:pPr>
                      <a:r>
                        <a:rPr lang="en-US" sz="1200" dirty="0">
                          <a:effectLst/>
                          <a:latin typeface="Times New Roman" panose="02020603050405020304" pitchFamily="18" charset="0"/>
                          <a:cs typeface="Times New Roman" panose="02020603050405020304" pitchFamily="18" charset="0"/>
                        </a:rPr>
                        <a:t> </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4463" marR="34463" marT="0" marB="0"/>
                </a:tc>
              </a:tr>
            </a:tbl>
          </a:graphicData>
        </a:graphic>
      </p:graphicFrame>
    </p:spTree>
    <p:extLst>
      <p:ext uri="{BB962C8B-B14F-4D97-AF65-F5344CB8AC3E}">
        <p14:creationId xmlns:p14="http://schemas.microsoft.com/office/powerpoint/2010/main" val="810130206"/>
      </p:ext>
    </p:extLst>
  </p:cSld>
  <p:clrMapOvr>
    <a:masterClrMapping/>
  </p:clrMapOvr>
  <p:transition spd="slow">
    <p:push dir="u"/>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1921" y="1045145"/>
            <a:ext cx="5844870" cy="461665"/>
          </a:xfrm>
          <a:prstGeom prst="rect">
            <a:avLst/>
          </a:prstGeom>
        </p:spPr>
        <p:txBody>
          <a:bodyPr wrap="none">
            <a:spAutoFit/>
          </a:bodyPr>
          <a:lstStyle/>
          <a:p>
            <a:r>
              <a:rPr lang="en-US" sz="2400" dirty="0">
                <a:solidFill>
                  <a:srgbClr val="000000"/>
                </a:solidFill>
                <a:latin typeface="Times New Roman" panose="02020603050405020304" pitchFamily="18" charset="0"/>
                <a:ea typeface="Calibri" panose="020F0502020204030204" pitchFamily="34" charset="0"/>
              </a:rPr>
              <a:t>Some photo from Revit &amp; adjustment </a:t>
            </a:r>
            <a:r>
              <a:rPr lang="en-US" sz="2400" dirty="0" err="1" smtClean="0">
                <a:solidFill>
                  <a:srgbClr val="000000"/>
                </a:solidFill>
                <a:latin typeface="Times New Roman" panose="02020603050405020304" pitchFamily="18" charset="0"/>
                <a:ea typeface="Calibri" panose="020F0502020204030204" pitchFamily="34" charset="0"/>
              </a:rPr>
              <a:t>lumion</a:t>
            </a:r>
            <a:r>
              <a:rPr lang="en-US" sz="2400" dirty="0" smtClean="0">
                <a:solidFill>
                  <a:srgbClr val="000000"/>
                </a:solidFill>
                <a:latin typeface="Times New Roman" panose="02020603050405020304" pitchFamily="18" charset="0"/>
                <a:ea typeface="Calibri" panose="020F0502020204030204" pitchFamily="34" charset="0"/>
              </a:rPr>
              <a:t>.</a:t>
            </a:r>
            <a:endParaRPr lang="en-US" sz="2400" dirty="0"/>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1524000" y="1817225"/>
            <a:ext cx="9008962" cy="42891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67424247"/>
      </p:ext>
    </p:extLst>
  </p:cSld>
  <p:clrMapOvr>
    <a:masterClrMapping/>
  </p:clrMapOvr>
  <p:transition spd="slow">
    <p:push dir="u"/>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608881" y="740778"/>
            <a:ext cx="8889357" cy="55674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5485394"/>
      </p:ext>
    </p:extLst>
  </p:cSld>
  <p:clrMapOvr>
    <a:masterClrMapping/>
  </p:clrMapOvr>
  <p:transition spd="slow">
    <p:push dir="u"/>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724628" y="879675"/>
            <a:ext cx="8843058" cy="54053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28671738"/>
      </p:ext>
    </p:extLst>
  </p:cSld>
  <p:clrMapOvr>
    <a:masterClrMapping/>
  </p:clrMapOvr>
  <p:transition spd="slow">
    <p:push dir="u"/>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2002421" y="775503"/>
            <a:ext cx="8264324" cy="56831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55970140"/>
      </p:ext>
    </p:extLst>
  </p:cSld>
  <p:clrMapOvr>
    <a:masterClrMapping/>
  </p:clrMapOvr>
  <p:transition spd="slow">
    <p:push dir="u"/>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597306" y="682907"/>
            <a:ext cx="8900932" cy="56368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35069349"/>
      </p:ext>
    </p:extLst>
  </p:cSld>
  <p:clrMapOvr>
    <a:masterClrMapping/>
  </p:clrMapOvr>
  <p:transition spd="slow">
    <p:push dir="u"/>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469985" y="706056"/>
            <a:ext cx="9132425" cy="5497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63325701"/>
      </p:ext>
    </p:extLst>
  </p:cSld>
  <p:clrMapOvr>
    <a:masterClrMapping/>
  </p:clrMapOvr>
  <p:transition spd="slow">
    <p:push dir="u"/>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967696" y="717629"/>
            <a:ext cx="8345347" cy="56600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26666077"/>
      </p:ext>
    </p:extLst>
  </p:cSld>
  <p:clrMapOvr>
    <a:masterClrMapping/>
  </p:clrMapOvr>
  <p:transition spd="slow">
    <p:push dir="u"/>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12879" y="650290"/>
            <a:ext cx="7395495" cy="1814522"/>
            <a:chOff x="0" y="447237"/>
            <a:chExt cx="4029684" cy="1026654"/>
          </a:xfrm>
        </p:grpSpPr>
        <p:sp>
          <p:nvSpPr>
            <p:cNvPr id="3" name="Rounded Rectangle 2"/>
            <p:cNvSpPr/>
            <p:nvPr/>
          </p:nvSpPr>
          <p:spPr>
            <a:xfrm>
              <a:off x="0" y="447237"/>
              <a:ext cx="4029684" cy="89447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Rounded Rectangle 4"/>
            <p:cNvSpPr/>
            <p:nvPr/>
          </p:nvSpPr>
          <p:spPr>
            <a:xfrm>
              <a:off x="26197" y="502311"/>
              <a:ext cx="3977288" cy="9715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latin typeface="Times New Roman" panose="02020603050405020304" pitchFamily="18" charset="0"/>
                <a:cs typeface="Times New Roman" panose="02020603050405020304" pitchFamily="18" charset="0"/>
              </a:endParaRPr>
            </a:p>
            <a:p>
              <a:pPr lvl="0" algn="ctr" defTabSz="1244600">
                <a:lnSpc>
                  <a:spcPct val="90000"/>
                </a:lnSpc>
                <a:spcBef>
                  <a:spcPct val="0"/>
                </a:spcBef>
                <a:spcAft>
                  <a:spcPct val="35000"/>
                </a:spcAft>
              </a:pPr>
              <a:r>
                <a:rPr lang="en-US" sz="3200" dirty="0"/>
                <a:t>Analysis and design of connection </a:t>
              </a:r>
              <a:r>
                <a:rPr lang="en-US" sz="3200" b="1" dirty="0" smtClean="0"/>
                <a:t/>
              </a:r>
              <a:br>
                <a:rPr lang="en-US" sz="3200" b="1" dirty="0" smtClean="0"/>
              </a:br>
              <a:endParaRPr lang="en-US" sz="3200" b="1" kern="1200" dirty="0" smtClean="0">
                <a:latin typeface="Times New Roman" panose="02020603050405020304" pitchFamily="18" charset="0"/>
                <a:cs typeface="Times New Roman" panose="02020603050405020304" pitchFamily="18" charset="0"/>
              </a:endParaRPr>
            </a:p>
            <a:p>
              <a:pPr lvl="0" algn="ctr" defTabSz="1244600" rtl="0">
                <a:lnSpc>
                  <a:spcPct val="90000"/>
                </a:lnSpc>
                <a:spcBef>
                  <a:spcPct val="0"/>
                </a:spcBef>
                <a:spcAft>
                  <a:spcPct val="35000"/>
                </a:spcAft>
              </a:pPr>
              <a:endParaRPr lang="en-US" sz="2800" kern="1200" dirty="0">
                <a:latin typeface="Times New Roman" panose="02020603050405020304" pitchFamily="18" charset="0"/>
                <a:cs typeface="Times New Roman" panose="02020603050405020304" pitchFamily="18" charset="0"/>
              </a:endParaRPr>
            </a:p>
          </p:txBody>
        </p:sp>
      </p:grpSp>
      <p:sp>
        <p:nvSpPr>
          <p:cNvPr id="6" name="Rectangle 5"/>
          <p:cNvSpPr/>
          <p:nvPr/>
        </p:nvSpPr>
        <p:spPr>
          <a:xfrm>
            <a:off x="1566440" y="2328536"/>
            <a:ext cx="7511993" cy="461665"/>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1- </a:t>
            </a:r>
            <a:r>
              <a:rPr lang="en-US" sz="2400" dirty="0">
                <a:solidFill>
                  <a:srgbClr val="FF0000"/>
                </a:solidFill>
              </a:rPr>
              <a:t>Design composite column and connected with steel column</a:t>
            </a:r>
            <a:endParaRPr lang="en-US" sz="2400" b="1" dirty="0">
              <a:solidFill>
                <a:srgbClr val="FF0000"/>
              </a:solidFill>
            </a:endParaRPr>
          </a:p>
        </p:txBody>
      </p:sp>
      <p:sp>
        <p:nvSpPr>
          <p:cNvPr id="7" name="Rectangle 6"/>
          <p:cNvSpPr/>
          <p:nvPr/>
        </p:nvSpPr>
        <p:spPr>
          <a:xfrm>
            <a:off x="1862624" y="2887540"/>
            <a:ext cx="4500076" cy="1200329"/>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The steel column shifted back to the edge of the concrete column. In addition, it designed as a single piece, with an extension from the back up to the slab in length</a:t>
            </a:r>
            <a:r>
              <a:rPr lang="en-US" sz="1600" dirty="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2.5 m. </a:t>
            </a:r>
            <a:endParaRPr lang="en-US"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9316240" y="2790201"/>
            <a:ext cx="2826385" cy="2463800"/>
          </a:xfrm>
          <a:prstGeom prst="rect">
            <a:avLst/>
          </a:prstGeom>
          <a:ln w="38100" cap="sq">
            <a:noFill/>
            <a:prstDash val="solid"/>
            <a:miter lim="800000"/>
          </a:ln>
          <a:effectLst/>
        </p:spPr>
      </p:pic>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6750840" y="2770516"/>
            <a:ext cx="2565400" cy="2483485"/>
          </a:xfrm>
          <a:prstGeom prst="rect">
            <a:avLst/>
          </a:prstGeom>
          <a:ln w="38100" cap="sq">
            <a:noFill/>
            <a:prstDash val="solid"/>
            <a:miter lim="800000"/>
          </a:ln>
          <a:effectLst/>
        </p:spPr>
      </p:pic>
      <p:sp>
        <p:nvSpPr>
          <p:cNvPr id="11" name="Rectangle 10"/>
          <p:cNvSpPr/>
          <p:nvPr/>
        </p:nvSpPr>
        <p:spPr>
          <a:xfrm>
            <a:off x="1212879" y="4303059"/>
            <a:ext cx="5500545"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shear for connection just for plate of steel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2" name="Rectangle 11"/>
              <p:cNvSpPr/>
              <p:nvPr/>
            </p:nvSpPr>
            <p:spPr>
              <a:xfrm>
                <a:off x="1212879" y="4820164"/>
                <a:ext cx="6096000" cy="1709699"/>
              </a:xfrm>
              <a:prstGeom prst="rect">
                <a:avLst/>
              </a:prstGeom>
            </p:spPr>
            <p:txBody>
              <a:bodyPr>
                <a:spAutoFit/>
              </a:bodyPr>
              <a:lstStyle/>
              <a:p>
                <a:pPr marL="342900" lvl="0" indent="-342900" algn="just">
                  <a:lnSpc>
                    <a:spcPct val="115000"/>
                  </a:lnSpc>
                  <a:spcAft>
                    <a:spcPts val="1000"/>
                  </a:spcAft>
                  <a:buFont typeface="Wingdings" panose="05000000000000000000" pitchFamily="2" charset="2"/>
                  <a:buChar char=""/>
                </a:pPr>
                <a14:m>
                  <m:oMath xmlns:m="http://schemas.openxmlformats.org/officeDocument/2006/math">
                    <m:r>
                      <a:rPr lang="en-US" i="1" smtClean="0">
                        <a:solidFill>
                          <a:srgbClr val="000000"/>
                        </a:solidFill>
                        <a:latin typeface="Cambria Math" panose="02040503050406030204" pitchFamily="18" charset="0"/>
                        <a:ea typeface="Calibri" panose="020F0502020204030204" pitchFamily="34" charset="0"/>
                        <a:cs typeface="Arial" panose="020B060402020202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𝑅</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𝑛</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𝜙</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𝐹</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𝑢</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𝐴</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𝑢</m:t>
                            </m:r>
                          </m:sub>
                        </m:sSub>
                      </m:e>
                    </m:d>
                  </m:oMath>
                </a14:m>
                <a:endParaRPr lang="ar-SA" i="1" dirty="0"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endParaRPr>
              </a:p>
              <a:p>
                <a:pPr lvl="0" algn="just">
                  <a:lnSpc>
                    <a:spcPct val="115000"/>
                  </a:lnSpc>
                  <a:spcAft>
                    <a:spcPts val="1000"/>
                  </a:spcAft>
                </a:pPr>
                <a:r>
                  <a:rPr lang="ar-SA" dirty="0" smtClean="0">
                    <a:solidFill>
                      <a:srgbClr val="000000"/>
                    </a:solidFill>
                    <a:effectLst/>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6</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450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400</m:t>
                        </m:r>
                      </m:e>
                    </m:d>
                  </m:oMath>
                </a14:m>
                <a:endParaRPr lang="ar-SA" i="1" dirty="0"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endParaRPr>
              </a:p>
              <a:p>
                <a:pPr lvl="0" algn="just">
                  <a:lnSpc>
                    <a:spcPct val="115000"/>
                  </a:lnSpc>
                  <a:spcAft>
                    <a:spcPts val="1000"/>
                  </a:spcAft>
                </a:pPr>
                <a:r>
                  <a:rPr lang="en-US" dirty="0">
                    <a:solidFill>
                      <a:srgbClr val="000000"/>
                    </a:solidFill>
                    <a:ea typeface="Calibri" panose="020F0502020204030204" pitchFamily="34" charset="0"/>
                    <a:cs typeface="Arial" panose="020B0604020202020204" pitchFamily="34" charset="0"/>
                  </a:rPr>
                  <a:t> </a:t>
                </a:r>
                <a:r>
                  <a:rPr lang="en-US" dirty="0" smtClean="0">
                    <a:solidFill>
                      <a:srgbClr val="000000"/>
                    </a:solidFill>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3240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700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tabLst>
                    <a:tab pos="2204085" algn="l"/>
                  </a:tabLst>
                </a:pPr>
                <a:r>
                  <a:rPr lang="en-US" dirty="0">
                    <a:solidFill>
                      <a:srgbClr val="000000"/>
                    </a:solidFill>
                    <a:effectLst/>
                    <a:latin typeface="Times New Roman" panose="02020603050405020304" pitchFamily="18" charset="0"/>
                    <a:ea typeface="Calibri" panose="020F0502020204030204" pitchFamily="34" charset="0"/>
                  </a:rPr>
                  <a:t>So no needed to calculate bars shear capacity.</a:t>
                </a:r>
              </a:p>
            </p:txBody>
          </p:sp>
        </mc:Choice>
        <mc:Fallback xmlns="">
          <p:sp>
            <p:nvSpPr>
              <p:cNvPr id="12" name="Rectangle 11"/>
              <p:cNvSpPr>
                <a:spLocks noRot="1" noChangeAspect="1" noMove="1" noResize="1" noEditPoints="1" noAdjustHandles="1" noChangeArrowheads="1" noChangeShapeType="1" noTextEdit="1"/>
              </p:cNvSpPr>
              <p:nvPr/>
            </p:nvSpPr>
            <p:spPr>
              <a:xfrm>
                <a:off x="1212879" y="4820164"/>
                <a:ext cx="6096000" cy="1709699"/>
              </a:xfrm>
              <a:prstGeom prst="rect">
                <a:avLst/>
              </a:prstGeom>
              <a:blipFill rotWithShape="0">
                <a:blip r:embed="rId4"/>
                <a:stretch>
                  <a:fillRect l="-1000" b="-5000"/>
                </a:stretch>
              </a:blipFill>
            </p:spPr>
            <p:txBody>
              <a:bodyPr/>
              <a:lstStyle/>
              <a:p>
                <a:r>
                  <a:rPr lang="en-US">
                    <a:noFill/>
                  </a:rPr>
                  <a:t> </a:t>
                </a:r>
              </a:p>
            </p:txBody>
          </p:sp>
        </mc:Fallback>
      </mc:AlternateContent>
    </p:spTree>
    <p:extLst>
      <p:ext uri="{BB962C8B-B14F-4D97-AF65-F5344CB8AC3E}">
        <p14:creationId xmlns:p14="http://schemas.microsoft.com/office/powerpoint/2010/main" val="53850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5768" y="905341"/>
            <a:ext cx="4400564" cy="661207"/>
          </a:xfrm>
          <a:prstGeom prst="rect">
            <a:avLst/>
          </a:prstGeom>
        </p:spPr>
        <p:txBody>
          <a:bodyPr wrap="none">
            <a:spAutoFit/>
          </a:bodyPr>
          <a:lstStyle/>
          <a:p>
            <a:pPr marR="0" lvl="1" algn="just">
              <a:lnSpc>
                <a:spcPct val="150000"/>
              </a:lnSpc>
              <a:spcBef>
                <a:spcPts val="1800"/>
              </a:spcBef>
              <a:spcAft>
                <a:spcPts val="600"/>
              </a:spcAft>
            </a:pPr>
            <a:r>
              <a:rPr lang="en-US" sz="2800" b="1" dirty="0" smtClean="0">
                <a:solidFill>
                  <a:srgbClr val="FF0000"/>
                </a:solidFill>
                <a:effectLst/>
                <a:latin typeface="Times New Roman" panose="02020603050405020304" pitchFamily="18" charset="0"/>
                <a:ea typeface="Times New Roman" panose="02020603050405020304" pitchFamily="18" charset="0"/>
              </a:rPr>
              <a:t>  3. Codes and standards</a:t>
            </a:r>
            <a:endParaRPr lang="en-US" sz="2800" b="1" dirty="0">
              <a:solidFill>
                <a:srgbClr val="FF0000"/>
              </a:solidFill>
              <a:effectLst/>
              <a:latin typeface="Times New Roman" panose="02020603050405020304" pitchFamily="18" charset="0"/>
              <a:ea typeface="Times New Roman" panose="02020603050405020304" pitchFamily="18" charset="0"/>
            </a:endParaRPr>
          </a:p>
        </p:txBody>
      </p:sp>
      <p:sp>
        <p:nvSpPr>
          <p:cNvPr id="3" name="Rectangle 2"/>
          <p:cNvSpPr/>
          <p:nvPr/>
        </p:nvSpPr>
        <p:spPr>
          <a:xfrm>
            <a:off x="1123059" y="1802906"/>
            <a:ext cx="6096000" cy="4278094"/>
          </a:xfrm>
          <a:prstGeom prst="rect">
            <a:avLst/>
          </a:prstGeom>
        </p:spPr>
        <p:txBody>
          <a:bodyPr>
            <a:spAutoFit/>
          </a:bodyPr>
          <a:lstStyle/>
          <a:p>
            <a:pPr marL="342900" indent="-342900" algn="just">
              <a:lnSpc>
                <a:spcPct val="150000"/>
              </a:lnSpc>
              <a:spcAft>
                <a:spcPts val="600"/>
              </a:spcAft>
              <a:buFont typeface="Wingdings" panose="05000000000000000000" pitchFamily="2" charset="2"/>
              <a:buChar char="Ø"/>
            </a:pPr>
            <a:r>
              <a:rPr lang="en-US" sz="2400" dirty="0" smtClean="0">
                <a:solidFill>
                  <a:srgbClr val="000000"/>
                </a:solidFill>
                <a:effectLst/>
                <a:latin typeface="Times New Roman" panose="02020603050405020304" pitchFamily="18" charset="0"/>
                <a:ea typeface="Calibri" panose="020F0502020204030204" pitchFamily="34" charset="0"/>
              </a:rPr>
              <a:t>The Jordanian Code for loads and forces</a:t>
            </a:r>
          </a:p>
          <a:p>
            <a:pPr marL="285750" indent="-285750" algn="just">
              <a:lnSpc>
                <a:spcPct val="150000"/>
              </a:lnSpc>
              <a:spcAft>
                <a:spcPts val="600"/>
              </a:spcAft>
              <a:buFont typeface="Wingdings" panose="05000000000000000000" pitchFamily="2" charset="2"/>
              <a:buChar char="Ø"/>
            </a:pPr>
            <a:r>
              <a:rPr lang="en-US" sz="2400" dirty="0" smtClean="0">
                <a:solidFill>
                  <a:srgbClr val="000000"/>
                </a:solidFill>
                <a:effectLst/>
                <a:latin typeface="Times New Roman" panose="02020603050405020304" pitchFamily="18" charset="0"/>
                <a:ea typeface="Calibri" panose="020F0502020204030204" pitchFamily="34" charset="0"/>
              </a:rPr>
              <a:t>(ASCE 7-16) :American Society of Civil Engineers.</a:t>
            </a:r>
          </a:p>
          <a:p>
            <a:pPr marL="285750" indent="-285750" algn="just">
              <a:lnSpc>
                <a:spcPct val="150000"/>
              </a:lnSpc>
              <a:spcAft>
                <a:spcPts val="600"/>
              </a:spcAft>
              <a:buFont typeface="Wingdings" panose="05000000000000000000" pitchFamily="2" charset="2"/>
              <a:buChar char="Ø"/>
            </a:pPr>
            <a:r>
              <a:rPr lang="en-US" sz="2400" dirty="0" smtClean="0">
                <a:solidFill>
                  <a:srgbClr val="000000"/>
                </a:solidFill>
                <a:effectLst/>
                <a:latin typeface="Times New Roman" panose="02020603050405020304" pitchFamily="18" charset="0"/>
                <a:ea typeface="Calibri" panose="020F0502020204030204" pitchFamily="34" charset="0"/>
              </a:rPr>
              <a:t> (AISC 360-16):</a:t>
            </a:r>
            <a:r>
              <a:rPr lang="en-US" sz="2400" dirty="0"/>
              <a:t> Specification for Structural Steel </a:t>
            </a:r>
            <a:r>
              <a:rPr lang="en-US" sz="2400" dirty="0" smtClean="0"/>
              <a:t>Buildings.</a:t>
            </a:r>
          </a:p>
          <a:p>
            <a:pPr marL="285750" indent="-285750" algn="just">
              <a:lnSpc>
                <a:spcPct val="150000"/>
              </a:lnSpc>
              <a:spcAft>
                <a:spcPts val="600"/>
              </a:spcAft>
              <a:buFont typeface="Wingdings" panose="05000000000000000000" pitchFamily="2" charset="2"/>
              <a:buChar char="Ø"/>
            </a:pPr>
            <a:r>
              <a:rPr lang="en-US" sz="2400" dirty="0" smtClean="0">
                <a:solidFill>
                  <a:srgbClr val="000000"/>
                </a:solidFill>
                <a:latin typeface="Times New Roman" panose="02020603050405020304" pitchFamily="18" charset="0"/>
              </a:rPr>
              <a:t>(ACI </a:t>
            </a:r>
            <a:r>
              <a:rPr lang="en-US" sz="2400" dirty="0" smtClean="0">
                <a:solidFill>
                  <a:srgbClr val="000000"/>
                </a:solidFill>
                <a:latin typeface="Times New Roman" panose="02020603050405020304" pitchFamily="18" charset="0"/>
              </a:rPr>
              <a:t>318-19): </a:t>
            </a:r>
            <a:r>
              <a:rPr lang="en-US" sz="2400" dirty="0" smtClean="0">
                <a:solidFill>
                  <a:srgbClr val="000000"/>
                </a:solidFill>
                <a:latin typeface="Times New Roman" panose="02020603050405020304" pitchFamily="18" charset="0"/>
              </a:rPr>
              <a:t>American Concrete Institute.</a:t>
            </a:r>
          </a:p>
          <a:p>
            <a:pPr marL="285750" indent="-285750" algn="just">
              <a:lnSpc>
                <a:spcPct val="150000"/>
              </a:lnSpc>
              <a:spcAft>
                <a:spcPts val="600"/>
              </a:spcAft>
              <a:buFont typeface="Wingdings" panose="05000000000000000000" pitchFamily="2" charset="2"/>
              <a:buChar char="Ø"/>
            </a:pPr>
            <a:r>
              <a:rPr lang="en-US" sz="2400" dirty="0" smtClean="0">
                <a:solidFill>
                  <a:srgbClr val="000000"/>
                </a:solidFill>
                <a:latin typeface="Times New Roman" panose="02020603050405020304" pitchFamily="18" charset="0"/>
              </a:rPr>
              <a:t>(ASTM):for material specification .</a:t>
            </a:r>
            <a:endParaRPr lang="en-US" sz="2400" dirty="0"/>
          </a:p>
        </p:txBody>
      </p:sp>
    </p:spTree>
    <p:extLst>
      <p:ext uri="{BB962C8B-B14F-4D97-AF65-F5344CB8AC3E}">
        <p14:creationId xmlns:p14="http://schemas.microsoft.com/office/powerpoint/2010/main" val="2833414819"/>
      </p:ext>
    </p:extLst>
  </p:cSld>
  <p:clrMapOvr>
    <a:masterClrMapping/>
  </p:clrMapOvr>
  <p:transition spd="slow">
    <p:push dir="u"/>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6059" y="740949"/>
            <a:ext cx="4333238" cy="390684"/>
          </a:xfrm>
          <a:prstGeom prst="rect">
            <a:avLst/>
          </a:prstGeom>
        </p:spPr>
        <p:txBody>
          <a:bodyPr wrap="none">
            <a:spAutoFit/>
          </a:bodyPr>
          <a:lstStyle/>
          <a:p>
            <a:pPr marL="34290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rPr>
              <a:t>Check capacity of composite column </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8421260" y="1299311"/>
            <a:ext cx="2659824" cy="2492441"/>
          </a:xfrm>
          <a:prstGeom prst="rect">
            <a:avLst/>
          </a:prstGeom>
          <a:ln w="38100" cap="sq">
            <a:noFill/>
            <a:prstDash val="solid"/>
            <a:miter lim="800000"/>
          </a:ln>
          <a:effectLst/>
        </p:spPr>
      </p:pic>
      <mc:AlternateContent xmlns:mc="http://schemas.openxmlformats.org/markup-compatibility/2006" xmlns:a14="http://schemas.microsoft.com/office/drawing/2010/main">
        <mc:Choice Requires="a14">
          <p:sp>
            <p:nvSpPr>
              <p:cNvPr id="8" name="Rectangle 7"/>
              <p:cNvSpPr/>
              <p:nvPr/>
            </p:nvSpPr>
            <p:spPr>
              <a:xfrm>
                <a:off x="1742120" y="4101138"/>
                <a:ext cx="2817438" cy="6731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𝑦</m:t>
                          </m:r>
                        </m:e>
                        <m:sup>
                          <m:r>
                            <a:rPr lang="en-US" i="0">
                              <a:latin typeface="Cambria Math" panose="02040503050406030204" pitchFamily="18" charset="0"/>
                            </a:rPr>
                            <m:t>−</m:t>
                          </m:r>
                        </m:sup>
                      </m:sSup>
                      <m:r>
                        <a:rPr lang="en-US" i="0">
                          <a:latin typeface="Cambria Math" panose="02040503050406030204" pitchFamily="18" charset="0"/>
                        </a:rPr>
                        <m:t>=</m:t>
                      </m:r>
                      <m:f>
                        <m:fPr>
                          <m:ctrlPr>
                            <a:rPr lang="en-US" i="1">
                              <a:latin typeface="Cambria Math" panose="02040503050406030204" pitchFamily="18" charset="0"/>
                            </a:rPr>
                          </m:ctrlPr>
                        </m:fPr>
                        <m:num>
                          <m:nary>
                            <m:naryPr>
                              <m:chr m:val="∑"/>
                              <m:grow m:val="on"/>
                              <m:subHide m:val="on"/>
                              <m:supHide m:val="on"/>
                              <m:ctrlPr>
                                <a:rPr lang="en-US" i="1">
                                  <a:latin typeface="Cambria Math" panose="02040503050406030204" pitchFamily="18" charset="0"/>
                                </a:rPr>
                              </m:ctrlPr>
                            </m:naryPr>
                            <m:sub/>
                            <m:sup/>
                            <m:e>
                              <m:r>
                                <a:rPr lang="en-US" i="1">
                                  <a:latin typeface="Cambria Math" panose="02040503050406030204" pitchFamily="18" charset="0"/>
                                </a:rPr>
                                <m:t>𝑦</m:t>
                              </m:r>
                            </m:e>
                          </m:nary>
                          <m:r>
                            <a:rPr lang="en-US" i="1">
                              <a:latin typeface="Cambria Math" panose="02040503050406030204" pitchFamily="18" charset="0"/>
                            </a:rPr>
                            <m:t>𝐴</m:t>
                          </m:r>
                        </m:num>
                        <m:den>
                          <m:nary>
                            <m:naryPr>
                              <m:chr m:val="∑"/>
                              <m:grow m:val="on"/>
                              <m:subHide m:val="on"/>
                              <m:supHide m:val="on"/>
                              <m:ctrlPr>
                                <a:rPr lang="en-US" i="1">
                                  <a:latin typeface="Cambria Math" panose="02040503050406030204" pitchFamily="18" charset="0"/>
                                </a:rPr>
                              </m:ctrlPr>
                            </m:naryPr>
                            <m:sub/>
                            <m:sup/>
                            <m:e>
                              <m:r>
                                <a:rPr lang="en-US" i="1">
                                  <a:latin typeface="Cambria Math" panose="02040503050406030204" pitchFamily="18" charset="0"/>
                                </a:rPr>
                                <m:t>𝐴</m:t>
                              </m:r>
                            </m:e>
                          </m:nary>
                        </m:den>
                      </m:f>
                      <m:r>
                        <a:rPr lang="en-US" i="0">
                          <a:latin typeface="Cambria Math" panose="02040503050406030204" pitchFamily="18" charset="0"/>
                        </a:rPr>
                        <m:t>=</m:t>
                      </m:r>
                      <m:r>
                        <a:rPr lang="en-US" i="0">
                          <a:latin typeface="Cambria Math" panose="02040503050406030204" pitchFamily="18" charset="0"/>
                        </a:rPr>
                        <m:t>389</m:t>
                      </m:r>
                      <m:r>
                        <a:rPr lang="en-US" i="0">
                          <a:latin typeface="Cambria Math" panose="02040503050406030204" pitchFamily="18" charset="0"/>
                        </a:rPr>
                        <m:t>.</m:t>
                      </m:r>
                      <m:r>
                        <a:rPr lang="en-US" i="0">
                          <a:latin typeface="Cambria Math" panose="02040503050406030204" pitchFamily="18" charset="0"/>
                        </a:rPr>
                        <m:t>08</m:t>
                      </m:r>
                      <m:r>
                        <a:rPr lang="en-US" i="0">
                          <a:latin typeface="Cambria Math" panose="02040503050406030204" pitchFamily="18" charset="0"/>
                        </a:rPr>
                        <m:t> </m:t>
                      </m:r>
                      <m:r>
                        <a:rPr lang="en-US" i="1">
                          <a:latin typeface="Cambria Math" panose="02040503050406030204" pitchFamily="18" charset="0"/>
                        </a:rPr>
                        <m:t>𝑚𝑚</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1742120" y="4101138"/>
                <a:ext cx="2817438" cy="673198"/>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742120" y="4853149"/>
                <a:ext cx="4141903" cy="610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𝑥𝑥</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12</m:t>
                          </m:r>
                        </m:den>
                      </m:f>
                      <m:r>
                        <a:rPr lang="en-US" i="1">
                          <a:latin typeface="Cambria Math" panose="02040503050406030204" pitchFamily="18" charset="0"/>
                        </a:rPr>
                        <m:t>𝑏</m:t>
                      </m:r>
                      <m:sSup>
                        <m:sSupPr>
                          <m:ctrlPr>
                            <a:rPr lang="en-US" i="1">
                              <a:latin typeface="Cambria Math" panose="02040503050406030204" pitchFamily="18" charset="0"/>
                            </a:rPr>
                          </m:ctrlPr>
                        </m:sSupPr>
                        <m:e>
                          <m:r>
                            <a:rPr lang="en-US" i="1">
                              <a:latin typeface="Cambria Math" panose="02040503050406030204" pitchFamily="18" charset="0"/>
                            </a:rPr>
                            <m:t>h</m:t>
                          </m:r>
                        </m:e>
                        <m:sup>
                          <m:r>
                            <a:rPr lang="en-US" i="0">
                              <a:latin typeface="Cambria Math" panose="02040503050406030204" pitchFamily="18" charset="0"/>
                            </a:rPr>
                            <m:t>3</m:t>
                          </m:r>
                        </m:sup>
                      </m:sSup>
                      <m:r>
                        <a:rPr lang="en-US" i="0">
                          <a:latin typeface="Cambria Math" panose="02040503050406030204" pitchFamily="18" charset="0"/>
                        </a:rPr>
                        <m:t>+</m:t>
                      </m:r>
                      <m:r>
                        <a:rPr lang="en-US" i="1">
                          <a:latin typeface="Cambria Math" panose="02040503050406030204" pitchFamily="18" charset="0"/>
                        </a:rPr>
                        <m:t>𝐴</m:t>
                      </m:r>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0">
                              <a:latin typeface="Cambria Math" panose="02040503050406030204" pitchFamily="18" charset="0"/>
                            </a:rPr>
                            <m:t>2</m:t>
                          </m:r>
                        </m:sup>
                      </m:sSup>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𝑠𝑡𝑒𝑒𝑙</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𝑐𝑜𝑛𝑐𝑟𝑒𝑡𝑒</m:t>
                          </m:r>
                        </m:sub>
                      </m:sSub>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742120" y="4853149"/>
                <a:ext cx="4141903" cy="610936"/>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102533" y="5542898"/>
                <a:ext cx="232595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 =</m:t>
                      </m:r>
                      <m:r>
                        <a:rPr lang="en-US">
                          <a:latin typeface="Cambria Math" panose="02040503050406030204" pitchFamily="18" charset="0"/>
                        </a:rPr>
                        <m:t>2</m:t>
                      </m:r>
                      <m:r>
                        <a:rPr lang="en-US">
                          <a:latin typeface="Cambria Math" panose="02040503050406030204" pitchFamily="18" charset="0"/>
                        </a:rPr>
                        <m:t>.</m:t>
                      </m:r>
                      <m:r>
                        <a:rPr lang="en-US">
                          <a:latin typeface="Cambria Math" panose="02040503050406030204" pitchFamily="18" charset="0"/>
                        </a:rPr>
                        <m:t>108</m:t>
                      </m:r>
                      <m:r>
                        <a:rPr lang="en-US">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10</m:t>
                          </m:r>
                        </m:sup>
                      </m:sSup>
                      <m:r>
                        <a:rPr lang="en-US" i="1">
                          <a:latin typeface="Cambria Math" panose="02040503050406030204" pitchFamily="18" charset="0"/>
                        </a:rPr>
                        <m:t>𝑚</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0">
                              <a:latin typeface="Cambria Math" panose="02040503050406030204" pitchFamily="18" charset="0"/>
                            </a:rPr>
                            <m:t>4</m:t>
                          </m:r>
                        </m:sup>
                      </m:sSup>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2102533" y="5542898"/>
                <a:ext cx="2325958" cy="369332"/>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1742120" y="1305237"/>
                <a:ext cx="6096000" cy="2301849"/>
              </a:xfrm>
              <a:prstGeom prst="rect">
                <a:avLst/>
              </a:prstGeom>
            </p:spPr>
            <p:txBody>
              <a:bodyPr>
                <a:spAutoFit/>
              </a:bodyPr>
              <a:lstStyle/>
              <a:p>
                <a:pPr>
                  <a:spcAft>
                    <a:spcPts val="1200"/>
                  </a:spcAft>
                </a:pPr>
                <a:r>
                  <a:rPr lang="en-US" dirty="0" smtClean="0">
                    <a:solidFill>
                      <a:srgbClr val="000000"/>
                    </a:solidFill>
                    <a:latin typeface="Times New Roman" panose="02020603050405020304" pitchFamily="18" charset="0"/>
                    <a:ea typeface="Calibri" panose="020F0502020204030204" pitchFamily="34" charset="0"/>
                  </a:rPr>
                  <a:t>Where </a:t>
                </a:r>
              </a:p>
              <a:p>
                <a:pPr>
                  <a:spcAft>
                    <a:spcPts val="1200"/>
                  </a:spcAft>
                </a:pPr>
                <a:r>
                  <a:rPr lang="en-US" dirty="0" smtClean="0">
                    <a:solidFill>
                      <a:srgbClr val="000000"/>
                    </a:solidFill>
                    <a:effectLst/>
                    <a:ea typeface="Calibri" panose="020F0502020204030204" pitchFamily="34" charset="0"/>
                  </a:rPr>
                  <a:t>    </a:t>
                </a:r>
                <a14:m>
                  <m:oMath xmlns:m="http://schemas.openxmlformats.org/officeDocument/2006/math">
                    <m:sSubSup>
                      <m:sSubSupPr>
                        <m:ctrlPr>
                          <a:rPr lang="en-US" i="1">
                            <a:solidFill>
                              <a:srgbClr val="000000"/>
                            </a:solidFill>
                            <a:effectLst/>
                            <a:latin typeface="Cambria Math" panose="02040503050406030204" pitchFamily="18" charset="0"/>
                            <a:ea typeface="Calibri" panose="020F0502020204030204" pitchFamily="34" charset="0"/>
                          </a:rPr>
                        </m:ctrlPr>
                      </m:sSubSup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𝑐</m:t>
                        </m:r>
                      </m:sub>
                      <m:sup>
                        <m:r>
                          <a:rPr lang="en-US" i="1">
                            <a:solidFill>
                              <a:srgbClr val="000000"/>
                            </a:solidFill>
                            <a:effectLst/>
                            <a:latin typeface="Cambria Math" panose="02040503050406030204" pitchFamily="18" charset="0"/>
                            <a:ea typeface="Calibri" panose="020F0502020204030204" pitchFamily="34" charset="0"/>
                          </a:rPr>
                          <m:t>′</m:t>
                        </m:r>
                      </m:sup>
                    </m:sSubSup>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24</m:t>
                    </m:r>
                    <m:r>
                      <a:rPr lang="en-US" i="1">
                        <a:solidFill>
                          <a:srgbClr val="000000"/>
                        </a:solidFill>
                        <a:effectLst/>
                        <a:latin typeface="Cambria Math" panose="02040503050406030204" pitchFamily="18" charset="0"/>
                        <a:ea typeface="Calibri" panose="020F0502020204030204" pitchFamily="34" charset="0"/>
                      </a:rPr>
                      <m:t>𝑀𝑝𝑎</m:t>
                    </m:r>
                  </m:oMath>
                </a14:m>
                <a:endParaRPr lang="en-US" dirty="0">
                  <a:solidFill>
                    <a:srgbClr val="000000"/>
                  </a:solidFill>
                  <a:effectLst/>
                  <a:latin typeface="Times New Roman" panose="02020603050405020304" pitchFamily="18" charset="0"/>
                  <a:ea typeface="Calibri" panose="020F0502020204030204" pitchFamily="34" charset="0"/>
                </a:endParaRPr>
              </a:p>
              <a:p>
                <a:pPr>
                  <a:spcAft>
                    <a:spcPts val="1200"/>
                  </a:spcAft>
                </a:pP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smtClean="0">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𝐸</m:t>
                        </m:r>
                      </m:e>
                      <m:sub>
                        <m:r>
                          <a:rPr lang="en-US" i="1">
                            <a:solidFill>
                              <a:srgbClr val="000000"/>
                            </a:solidFill>
                            <a:effectLst/>
                            <a:latin typeface="Cambria Math" panose="02040503050406030204" pitchFamily="18" charset="0"/>
                            <a:ea typeface="Calibri" panose="020F0502020204030204" pitchFamily="34" charset="0"/>
                          </a:rPr>
                          <m:t>𝑠</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200000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𝑀𝑝𝑎</m:t>
                    </m:r>
                    <m:r>
                      <a:rPr lang="en-US" i="1">
                        <a:solidFill>
                          <a:srgbClr val="000000"/>
                        </a:solidFill>
                        <a:effectLst/>
                        <a:latin typeface="Cambria Math" panose="02040503050406030204" pitchFamily="18" charset="0"/>
                        <a:ea typeface="Calibri" panose="020F0502020204030204" pitchFamily="34" charset="0"/>
                      </a:rPr>
                      <m:t>    </m:t>
                    </m:r>
                  </m:oMath>
                </a14:m>
                <a:r>
                  <a:rPr lang="en-US" dirty="0">
                    <a:solidFill>
                      <a:srgbClr val="000000"/>
                    </a:solidFill>
                    <a:effectLst/>
                    <a:latin typeface="Times New Roman" panose="02020603050405020304" pitchFamily="18" charset="0"/>
                    <a:ea typeface="Calibri" panose="020F0502020204030204" pitchFamily="34" charset="0"/>
                  </a:rPr>
                  <a:t> </a:t>
                </a:r>
              </a:p>
              <a:p>
                <a:pPr algn="ctr">
                  <a:spcAft>
                    <a:spcPts val="12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smtClean="0">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𝐸</m:t>
                          </m:r>
                        </m:e>
                        <m:sub>
                          <m:r>
                            <a:rPr lang="en-US" i="1">
                              <a:solidFill>
                                <a:srgbClr val="000000"/>
                              </a:solidFill>
                              <a:effectLst/>
                              <a:latin typeface="Cambria Math" panose="02040503050406030204" pitchFamily="18" charset="0"/>
                              <a:ea typeface="Calibri" panose="020F0502020204030204" pitchFamily="34" charset="0"/>
                            </a:rPr>
                            <m:t>𝑐</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4700</m:t>
                      </m:r>
                      <m:r>
                        <a:rPr lang="en-US" i="1">
                          <a:solidFill>
                            <a:srgbClr val="000000"/>
                          </a:solidFill>
                          <a:effectLst/>
                          <a:latin typeface="Cambria Math" panose="02040503050406030204" pitchFamily="18" charset="0"/>
                          <a:ea typeface="Calibri" panose="020F0502020204030204" pitchFamily="34" charset="0"/>
                        </a:rPr>
                        <m:t>×</m:t>
                      </m:r>
                      <m:rad>
                        <m:radPr>
                          <m:degHide m:val="on"/>
                          <m:ctrlPr>
                            <a:rPr lang="en-US" i="1">
                              <a:solidFill>
                                <a:srgbClr val="000000"/>
                              </a:solidFill>
                              <a:effectLst/>
                              <a:latin typeface="Cambria Math" panose="02040503050406030204" pitchFamily="18" charset="0"/>
                              <a:ea typeface="Calibri" panose="020F0502020204030204" pitchFamily="34" charset="0"/>
                            </a:rPr>
                          </m:ctrlPr>
                        </m:radPr>
                        <m:deg/>
                        <m:e>
                          <m:sSubSup>
                            <m:sSubSupPr>
                              <m:ctrlPr>
                                <a:rPr lang="en-US" i="1">
                                  <a:solidFill>
                                    <a:srgbClr val="000000"/>
                                  </a:solidFill>
                                  <a:effectLst/>
                                  <a:latin typeface="Cambria Math" panose="02040503050406030204" pitchFamily="18" charset="0"/>
                                  <a:ea typeface="Calibri" panose="020F0502020204030204" pitchFamily="34" charset="0"/>
                                </a:rPr>
                              </m:ctrlPr>
                            </m:sSubSup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𝑐</m:t>
                              </m:r>
                            </m:sub>
                            <m:sup>
                              <m:r>
                                <a:rPr lang="en-US" i="1">
                                  <a:solidFill>
                                    <a:srgbClr val="000000"/>
                                  </a:solidFill>
                                  <a:effectLst/>
                                  <a:latin typeface="Cambria Math" panose="02040503050406030204" pitchFamily="18" charset="0"/>
                                  <a:ea typeface="Calibri" panose="020F0502020204030204" pitchFamily="34" charset="0"/>
                                </a:rPr>
                                <m:t>′</m:t>
                              </m:r>
                            </m:sup>
                          </m:sSubSup>
                        </m:e>
                      </m:ra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23025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𝑀𝑝𝑎</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spcAft>
                    <a:spcPts val="1200"/>
                  </a:spcAft>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𝑊</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𝑒𝑛</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m:t>
                            </m:r>
                          </m:sub>
                        </m:sSub>
                      </m:num>
                      <m:den>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𝐸</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68</m:t>
                    </m:r>
                  </m:oMath>
                </a14:m>
                <a:r>
                  <a:rPr lang="en-US" dirty="0">
                    <a:solidFill>
                      <a:srgbClr val="000000"/>
                    </a:solidFill>
                    <a:effectLst/>
                    <a:latin typeface="Times New Roman" panose="02020603050405020304" pitchFamily="18" charset="0"/>
                    <a:ea typeface="Calibri" panose="020F0502020204030204" pitchFamily="34" charset="0"/>
                  </a:rPr>
                  <a:t> </a:t>
                </a:r>
                <a:endParaRPr lang="en-US" dirty="0"/>
              </a:p>
            </p:txBody>
          </p:sp>
        </mc:Choice>
        <mc:Fallback xmlns="">
          <p:sp>
            <p:nvSpPr>
              <p:cNvPr id="18" name="Rectangle 17"/>
              <p:cNvSpPr>
                <a:spLocks noRot="1" noChangeAspect="1" noMove="1" noResize="1" noEditPoints="1" noAdjustHandles="1" noChangeArrowheads="1" noChangeShapeType="1" noTextEdit="1"/>
              </p:cNvSpPr>
              <p:nvPr/>
            </p:nvSpPr>
            <p:spPr>
              <a:xfrm>
                <a:off x="1742120" y="1305237"/>
                <a:ext cx="6096000" cy="2301849"/>
              </a:xfrm>
              <a:prstGeom prst="rect">
                <a:avLst/>
              </a:prstGeom>
              <a:blipFill rotWithShape="0">
                <a:blip r:embed="rId6"/>
                <a:stretch>
                  <a:fillRect l="-900" t="-13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1742120" y="3607086"/>
                <a:ext cx="4204549"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Width of steel is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68</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3472</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oMath>
                </a14:m>
                <a:endParaRPr lang="en-US" dirty="0"/>
              </a:p>
            </p:txBody>
          </p:sp>
        </mc:Choice>
        <mc:Fallback xmlns="">
          <p:sp>
            <p:nvSpPr>
              <p:cNvPr id="19" name="Rectangle 18"/>
              <p:cNvSpPr>
                <a:spLocks noRot="1" noChangeAspect="1" noMove="1" noResize="1" noEditPoints="1" noAdjustHandles="1" noChangeArrowheads="1" noChangeShapeType="1" noTextEdit="1"/>
              </p:cNvSpPr>
              <p:nvPr/>
            </p:nvSpPr>
            <p:spPr>
              <a:xfrm>
                <a:off x="1742120" y="3607086"/>
                <a:ext cx="4204549" cy="369332"/>
              </a:xfrm>
              <a:prstGeom prst="rect">
                <a:avLst/>
              </a:prstGeom>
              <a:blipFill rotWithShape="0">
                <a:blip r:embed="rId7"/>
                <a:stretch>
                  <a:fillRect l="-1304" t="-10000" b="-26667"/>
                </a:stretch>
              </a:blipFill>
            </p:spPr>
            <p:txBody>
              <a:bodyPr/>
              <a:lstStyle/>
              <a:p>
                <a:r>
                  <a:rPr lang="en-US">
                    <a:noFill/>
                  </a:rPr>
                  <a:t> </a:t>
                </a:r>
              </a:p>
            </p:txBody>
          </p:sp>
        </mc:Fallback>
      </mc:AlternateContent>
    </p:spTree>
    <p:extLst>
      <p:ext uri="{BB962C8B-B14F-4D97-AF65-F5344CB8AC3E}">
        <p14:creationId xmlns:p14="http://schemas.microsoft.com/office/powerpoint/2010/main" val="143390791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036356" y="834129"/>
                <a:ext cx="3282694" cy="521489"/>
              </a:xfrm>
              <a:prstGeom prst="rect">
                <a:avLst/>
              </a:prstGeom>
            </p:spPr>
            <p:txBody>
              <a:bodyPr wrap="none">
                <a:spAutoFit/>
              </a:bodyPr>
              <a:lstStyle/>
              <a:p>
                <a:pPr marL="285750" indent="-285750">
                  <a:buFont typeface="Wingdings" panose="05000000000000000000" pitchFamily="2" charset="2"/>
                  <a:buChar char="Ø"/>
                </a:pPr>
                <a:r>
                  <a:rPr lang="en-US" dirty="0">
                    <a:solidFill>
                      <a:srgbClr val="000000"/>
                    </a:solidFill>
                    <a:latin typeface="Times New Roman" panose="02020603050405020304" pitchFamily="18" charset="0"/>
                    <a:ea typeface="Calibri" panose="020F0502020204030204" pitchFamily="34" charset="0"/>
                  </a:rPr>
                  <a:t>Maximum stress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i="1">
                            <a:effectLst/>
                            <a:latin typeface="Cambria Math" panose="020405030504060302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𝑀𝐶</m:t>
                        </m:r>
                      </m:num>
                      <m:den>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𝑥𝑥</m:t>
                            </m:r>
                          </m:sub>
                        </m:sSub>
                      </m:den>
                    </m:f>
                  </m:oMath>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036356" y="834129"/>
                <a:ext cx="3282694" cy="521489"/>
              </a:xfrm>
              <a:prstGeom prst="rect">
                <a:avLst/>
              </a:prstGeom>
              <a:blipFill rotWithShape="0">
                <a:blip r:embed="rId2"/>
                <a:stretch>
                  <a:fillRect l="-11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1601249" y="3274745"/>
                <a:ext cx="6639147" cy="72032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𝑚𝑎𝑥</m:t>
                          </m:r>
                          <m:r>
                            <a:rPr lang="en-US" i="0">
                              <a:latin typeface="Cambria Math" panose="02040503050406030204" pitchFamily="18" charset="0"/>
                            </a:rPr>
                            <m:t>→</m:t>
                          </m:r>
                          <m:r>
                            <a:rPr lang="en-US" i="1">
                              <a:latin typeface="Cambria Math" panose="02040503050406030204" pitchFamily="18" charset="0"/>
                            </a:rPr>
                            <m:t>𝑐𝑜𝑛𝑐</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 </m:t>
                          </m:r>
                          <m:r>
                            <a:rPr lang="en-US" i="0">
                              <a:latin typeface="Cambria Math" panose="02040503050406030204" pitchFamily="18" charset="0"/>
                            </a:rPr>
                            <m:t>1520</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3</m:t>
                              </m:r>
                            </m:sup>
                          </m:sSup>
                        </m:num>
                        <m:den>
                          <m:d>
                            <m:dPr>
                              <m:begChr m:val=""/>
                              <m:ctrlPr>
                                <a:rPr lang="en-US" i="1">
                                  <a:latin typeface="Cambria Math" panose="02040503050406030204" pitchFamily="18" charset="0"/>
                                </a:rPr>
                              </m:ctrlPr>
                            </m:dPr>
                            <m:e>
                              <m:d>
                                <m:dPr>
                                  <m:ctrlPr>
                                    <a:rPr lang="en-US" i="1">
                                      <a:latin typeface="Cambria Math" panose="02040503050406030204" pitchFamily="18" charset="0"/>
                                    </a:rPr>
                                  </m:ctrlPr>
                                </m:dPr>
                                <m:e>
                                  <m:r>
                                    <a:rPr lang="en-US" i="0">
                                      <a:latin typeface="Cambria Math" panose="02040503050406030204" pitchFamily="18" charset="0"/>
                                    </a:rPr>
                                    <m:t>600</m:t>
                                  </m:r>
                                  <m:r>
                                    <a:rPr lang="en-US" i="0">
                                      <a:latin typeface="Cambria Math" panose="02040503050406030204" pitchFamily="18" charset="0"/>
                                    </a:rPr>
                                    <m:t>×</m:t>
                                  </m:r>
                                  <m:r>
                                    <a:rPr lang="en-US" i="0">
                                      <a:latin typeface="Cambria Math" panose="02040503050406030204" pitchFamily="18" charset="0"/>
                                    </a:rPr>
                                    <m:t>600</m:t>
                                  </m:r>
                                </m:e>
                              </m:d>
                              <m:r>
                                <a:rPr lang="en-US" i="0">
                                  <a:latin typeface="Cambria Math" panose="02040503050406030204" pitchFamily="18" charset="0"/>
                                </a:rPr>
                                <m:t>+(</m:t>
                              </m:r>
                              <m:r>
                                <a:rPr lang="en-US" i="0">
                                  <a:latin typeface="Cambria Math" panose="02040503050406030204" pitchFamily="18" charset="0"/>
                                </a:rPr>
                                <m:t>40</m:t>
                              </m:r>
                              <m:r>
                                <a:rPr lang="en-US" i="0">
                                  <a:latin typeface="Cambria Math" panose="02040503050406030204" pitchFamily="18" charset="0"/>
                                </a:rPr>
                                <m:t>×</m:t>
                              </m:r>
                              <m:r>
                                <a:rPr lang="en-US" i="0">
                                  <a:latin typeface="Cambria Math" panose="02040503050406030204" pitchFamily="18" charset="0"/>
                                </a:rPr>
                                <m:t>347</m:t>
                              </m:r>
                            </m:e>
                          </m:d>
                        </m:den>
                      </m:f>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0">
                                  <a:latin typeface="Cambria Math" panose="02040503050406030204" pitchFamily="18" charset="0"/>
                                </a:rPr>
                                <m:t>− </m:t>
                              </m:r>
                              <m:r>
                                <a:rPr lang="en-US" i="0">
                                  <a:latin typeface="Cambria Math" panose="02040503050406030204" pitchFamily="18" charset="0"/>
                                </a:rPr>
                                <m:t>700</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6</m:t>
                                  </m:r>
                                </m:sup>
                              </m:sSup>
                              <m:r>
                                <a:rPr lang="en-US" i="0">
                                  <a:latin typeface="Cambria Math" panose="02040503050406030204" pitchFamily="18" charset="0"/>
                                </a:rPr>
                                <m:t>×</m:t>
                              </m:r>
                              <m:r>
                                <a:rPr lang="en-US" i="0">
                                  <a:latin typeface="Cambria Math" panose="02040503050406030204" pitchFamily="18" charset="0"/>
                                </a:rPr>
                                <m:t>3899</m:t>
                              </m:r>
                            </m:num>
                            <m:den>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10</m:t>
                                  </m:r>
                                </m:sup>
                              </m:sSup>
                            </m:den>
                          </m:f>
                        </m:e>
                      </m:d>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1601249" y="3274745"/>
                <a:ext cx="6639147" cy="720325"/>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587472" y="4140083"/>
                <a:ext cx="365439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04</m:t>
                      </m:r>
                      <m:r>
                        <a:rPr lang="en-US">
                          <a:latin typeface="Cambria Math" panose="02040503050406030204" pitchFamily="18" charset="0"/>
                        </a:rPr>
                        <m:t>−</m:t>
                      </m:r>
                      <m:r>
                        <a:rPr lang="en-US">
                          <a:latin typeface="Cambria Math" panose="02040503050406030204" pitchFamily="18" charset="0"/>
                        </a:rPr>
                        <m:t>12</m:t>
                      </m:r>
                      <m:r>
                        <a:rPr lang="en-US">
                          <a:latin typeface="Cambria Math" panose="02040503050406030204" pitchFamily="18" charset="0"/>
                        </a:rPr>
                        <m:t>.</m:t>
                      </m:r>
                      <m:r>
                        <a:rPr lang="en-US">
                          <a:latin typeface="Cambria Math" panose="02040503050406030204" pitchFamily="18" charset="0"/>
                        </a:rPr>
                        <m:t>97</m:t>
                      </m:r>
                      <m:r>
                        <a:rPr lang="en-US">
                          <a:latin typeface="Cambria Math" panose="02040503050406030204" pitchFamily="18" charset="0"/>
                        </a:rPr>
                        <m:t>=−</m:t>
                      </m:r>
                      <m:r>
                        <a:rPr lang="en-US">
                          <a:latin typeface="Cambria Math" panose="02040503050406030204" pitchFamily="18" charset="0"/>
                        </a:rPr>
                        <m:t>16</m:t>
                      </m:r>
                      <m:r>
                        <a:rPr lang="en-US">
                          <a:latin typeface="Cambria Math" panose="02040503050406030204" pitchFamily="18" charset="0"/>
                        </a:rPr>
                        <m:t>.</m:t>
                      </m:r>
                      <m:r>
                        <a:rPr lang="en-US">
                          <a:latin typeface="Cambria Math" panose="02040503050406030204" pitchFamily="18" charset="0"/>
                        </a:rPr>
                        <m:t>017</m:t>
                      </m:r>
                      <m:r>
                        <a:rPr lang="en-US">
                          <a:latin typeface="Cambria Math" panose="02040503050406030204" pitchFamily="18" charset="0"/>
                        </a:rPr>
                        <m:t> </m:t>
                      </m:r>
                      <m:r>
                        <a:rPr lang="en-US" i="1">
                          <a:latin typeface="Cambria Math" panose="02040503050406030204" pitchFamily="18" charset="0"/>
                        </a:rPr>
                        <m:t>𝑀𝑝𝑎</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2587472" y="4140083"/>
                <a:ext cx="3654397" cy="369332"/>
              </a:xfrm>
              <a:prstGeom prst="rect">
                <a:avLst/>
              </a:prstGeom>
              <a:blipFill rotWithShape="0">
                <a:blip r:embed="rId4"/>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3060372" y="4718256"/>
                <a:ext cx="5997090" cy="36933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rPr>
                        <m:t> </m:t>
                      </m:r>
                      <m:r>
                        <a:rPr lang="en-US" i="1">
                          <a:solidFill>
                            <a:srgbClr val="000000"/>
                          </a:solidFill>
                          <a:latin typeface="Cambria Math" panose="02040503050406030204" pitchFamily="18" charset="0"/>
                          <a:ea typeface="Calibri" panose="020F0502020204030204" pitchFamily="34" charset="0"/>
                        </a:rPr>
                        <m:t>16</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017</m:t>
                      </m:r>
                      <m:r>
                        <a:rPr lang="en-US" i="1">
                          <a:solidFill>
                            <a:srgbClr val="000000"/>
                          </a:solidFill>
                          <a:latin typeface="Cambria Math" panose="02040503050406030204" pitchFamily="18" charset="0"/>
                          <a:ea typeface="Calibri" panose="020F0502020204030204" pitchFamily="34" charset="0"/>
                        </a:rPr>
                        <m:t> </m:t>
                      </m:r>
                      <m:r>
                        <a:rPr lang="en-US" i="1">
                          <a:solidFill>
                            <a:srgbClr val="000000"/>
                          </a:solidFill>
                          <a:latin typeface="Cambria Math" panose="02040503050406030204" pitchFamily="18" charset="0"/>
                          <a:ea typeface="Calibri" panose="020F0502020204030204" pitchFamily="34" charset="0"/>
                        </a:rPr>
                        <m:t>𝑀𝑝𝑎</m:t>
                      </m:r>
                      <m:r>
                        <a:rPr lang="en-US" i="1">
                          <a:solidFill>
                            <a:srgbClr val="000000"/>
                          </a:solidFill>
                          <a:latin typeface="Cambria Math" panose="02040503050406030204" pitchFamily="18" charset="0"/>
                          <a:ea typeface="Calibri" panose="020F0502020204030204" pitchFamily="34" charset="0"/>
                        </a:rPr>
                        <m:t> &lt; </m:t>
                      </m:r>
                      <m:r>
                        <a:rPr lang="en-US" i="1">
                          <a:solidFill>
                            <a:srgbClr val="000000"/>
                          </a:solidFill>
                          <a:latin typeface="Cambria Math" panose="02040503050406030204" pitchFamily="18" charset="0"/>
                          <a:ea typeface="Calibri" panose="020F0502020204030204" pitchFamily="34" charset="0"/>
                        </a:rPr>
                        <m:t>∅</m:t>
                      </m:r>
                      <m:r>
                        <a:rPr lang="en-US" i="1">
                          <a:solidFill>
                            <a:srgbClr val="000000"/>
                          </a:solidFill>
                          <a:latin typeface="Cambria Math" panose="02040503050406030204" pitchFamily="18" charset="0"/>
                          <a:ea typeface="Calibri" panose="020F0502020204030204" pitchFamily="34" charset="0"/>
                        </a:rPr>
                        <m:t>×</m:t>
                      </m:r>
                      <m:sSubSup>
                        <m:sSubSupPr>
                          <m:ctrlPr>
                            <a:rPr lang="en-US" i="1">
                              <a:solidFill>
                                <a:srgbClr val="000000"/>
                              </a:solidFill>
                              <a:effectLst/>
                              <a:latin typeface="Cambria Math" panose="02040503050406030204" pitchFamily="18" charset="0"/>
                              <a:ea typeface="Calibri" panose="020F0502020204030204" pitchFamily="34" charset="0"/>
                            </a:rPr>
                          </m:ctrlPr>
                        </m:sSubSup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𝑐</m:t>
                          </m:r>
                        </m:sub>
                        <m:sup>
                          <m:r>
                            <a:rPr lang="en-US" i="1">
                              <a:solidFill>
                                <a:srgbClr val="000000"/>
                              </a:solidFill>
                              <a:effectLst/>
                              <a:latin typeface="Cambria Math" panose="02040503050406030204" pitchFamily="18" charset="0"/>
                              <a:ea typeface="Calibri" panose="020F0502020204030204" pitchFamily="34" charset="0"/>
                            </a:rPr>
                            <m:t>′</m:t>
                          </m:r>
                        </m:sup>
                      </m:sSubSup>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24</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𝑀𝑝𝑎</m:t>
                      </m:r>
                      <m:r>
                        <a:rPr lang="en-US" i="1">
                          <a:latin typeface="Cambria Math" panose="02040503050406030204" pitchFamily="18" charset="0"/>
                        </a:rPr>
                        <m:t>→   ∴ </m:t>
                      </m:r>
                      <m:r>
                        <a:rPr lang="en-US" i="1">
                          <a:latin typeface="Cambria Math" panose="02040503050406030204" pitchFamily="18" charset="0"/>
                        </a:rPr>
                        <m:t>𝑜𝑘</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3060372" y="4718256"/>
                <a:ext cx="5997090" cy="369332"/>
              </a:xfrm>
              <a:prstGeom prst="rect">
                <a:avLst/>
              </a:prstGeom>
              <a:blipFill rotWithShape="0">
                <a:blip r:embed="rId5"/>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601249" y="5303320"/>
                <a:ext cx="132523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𝑚𝑎𝑥</m:t>
                          </m:r>
                          <m:r>
                            <a:rPr lang="en-US" i="0">
                              <a:latin typeface="Cambria Math" panose="02040503050406030204" pitchFamily="18" charset="0"/>
                            </a:rPr>
                            <m:t>→</m:t>
                          </m:r>
                          <m:r>
                            <a:rPr lang="en-US" i="1">
                              <a:latin typeface="Cambria Math" panose="02040503050406030204" pitchFamily="18" charset="0"/>
                            </a:rPr>
                            <m:t>𝑠𝑡𝑒𝑒𝑙</m:t>
                          </m:r>
                          <m:r>
                            <a:rPr lang="en-US" i="0">
                              <a:latin typeface="Cambria Math" panose="02040503050406030204" pitchFamily="18" charset="0"/>
                            </a:rPr>
                            <m:t> </m:t>
                          </m:r>
                        </m:sub>
                      </m:sSub>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601249" y="5303320"/>
                <a:ext cx="1325235" cy="369332"/>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677703" y="5172909"/>
                <a:ext cx="5948231"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04</m:t>
                      </m:r>
                      <m:r>
                        <a:rPr lang="en-US">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700</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6</m:t>
                              </m:r>
                            </m:sup>
                          </m:sSup>
                          <m:r>
                            <a:rPr lang="en-US" i="0">
                              <a:latin typeface="Cambria Math" panose="02040503050406030204" pitchFamily="18" charset="0"/>
                            </a:rPr>
                            <m:t>×</m:t>
                          </m:r>
                          <m:r>
                            <a:rPr lang="en-US" i="0">
                              <a:latin typeface="Cambria Math" panose="02040503050406030204" pitchFamily="18" charset="0"/>
                            </a:rPr>
                            <m:t>251</m:t>
                          </m:r>
                        </m:num>
                        <m:den>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10</m:t>
                              </m:r>
                            </m:sup>
                          </m:sSup>
                        </m:den>
                      </m:f>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04</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37</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64</m:t>
                      </m:r>
                      <m:r>
                        <a:rPr lang="en-US" i="0">
                          <a:latin typeface="Cambria Math" panose="02040503050406030204" pitchFamily="18" charset="0"/>
                        </a:rPr>
                        <m:t> </m:t>
                      </m:r>
                      <m:r>
                        <a:rPr lang="en-US" i="1">
                          <a:latin typeface="Cambria Math" panose="02040503050406030204" pitchFamily="18" charset="0"/>
                        </a:rPr>
                        <m:t>𝑀𝑝𝑎</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2677703" y="5172909"/>
                <a:ext cx="5948231" cy="648126"/>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2263866" y="6002331"/>
                <a:ext cx="8287932"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𝑚𝑎𝑥</m:t>
                          </m:r>
                        </m:sub>
                      </m:sSub>
                      <m:r>
                        <a:rPr lang="en-US" i="0">
                          <a:latin typeface="Cambria Math" panose="02040503050406030204" pitchFamily="18" charset="0"/>
                        </a:rPr>
                        <m:t>×</m:t>
                      </m:r>
                      <m:r>
                        <a:rPr lang="en-US" i="1">
                          <a:latin typeface="Cambria Math" panose="02040503050406030204" pitchFamily="18" charset="0"/>
                        </a:rPr>
                        <m:t>𝑛</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64</m:t>
                      </m:r>
                      <m:r>
                        <a:rPr lang="en-US" i="0">
                          <a:latin typeface="Cambria Math" panose="02040503050406030204" pitchFamily="18" charset="0"/>
                        </a:rPr>
                        <m:t>×</m:t>
                      </m:r>
                      <m:r>
                        <a:rPr lang="en-US" i="0">
                          <a:latin typeface="Cambria Math" panose="02040503050406030204" pitchFamily="18" charset="0"/>
                        </a:rPr>
                        <m:t>8</m:t>
                      </m:r>
                      <m:r>
                        <a:rPr lang="en-US" i="0">
                          <a:latin typeface="Cambria Math" panose="02040503050406030204" pitchFamily="18" charset="0"/>
                        </a:rPr>
                        <m:t>.</m:t>
                      </m:r>
                      <m:r>
                        <a:rPr lang="en-US" i="0">
                          <a:latin typeface="Cambria Math" panose="02040503050406030204" pitchFamily="18" charset="0"/>
                        </a:rPr>
                        <m:t>68</m:t>
                      </m:r>
                      <m:r>
                        <a:rPr lang="en-US" i="0">
                          <a:latin typeface="Cambria Math" panose="02040503050406030204" pitchFamily="18" charset="0"/>
                        </a:rPr>
                        <m:t>=</m:t>
                      </m:r>
                      <m:r>
                        <a:rPr lang="en-US" i="0">
                          <a:latin typeface="Cambria Math" panose="02040503050406030204" pitchFamily="18" charset="0"/>
                        </a:rPr>
                        <m:t>59</m:t>
                      </m:r>
                      <m:r>
                        <a:rPr lang="en-US" i="0">
                          <a:latin typeface="Cambria Math" panose="02040503050406030204" pitchFamily="18" charset="0"/>
                        </a:rPr>
                        <m:t> </m:t>
                      </m:r>
                      <m:r>
                        <a:rPr lang="en-US" i="1">
                          <a:latin typeface="Cambria Math" panose="02040503050406030204" pitchFamily="18" charset="0"/>
                        </a:rPr>
                        <m:t>𝑀𝑝𝑎</m:t>
                      </m:r>
                      <m:r>
                        <a:rPr lang="en-US" i="0">
                          <a:latin typeface="Cambria Math" panose="02040503050406030204" pitchFamily="18" charset="0"/>
                        </a:rPr>
                        <m:t>&lt;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9</m:t>
                      </m:r>
                      <m:r>
                        <a:rPr lang="en-US" i="0">
                          <a:latin typeface="Cambria Math" panose="02040503050406030204" pitchFamily="18" charset="0"/>
                        </a:rPr>
                        <m:t>×</m:t>
                      </m:r>
                      <m:r>
                        <a:rPr lang="en-US" i="0">
                          <a:latin typeface="Cambria Math" panose="02040503050406030204" pitchFamily="18" charset="0"/>
                        </a:rPr>
                        <m:t>350</m:t>
                      </m:r>
                      <m:r>
                        <a:rPr lang="en-US" i="0">
                          <a:latin typeface="Cambria Math" panose="02040503050406030204" pitchFamily="18" charset="0"/>
                        </a:rPr>
                        <m:t>=</m:t>
                      </m:r>
                      <m:r>
                        <a:rPr lang="en-US" i="0">
                          <a:latin typeface="Cambria Math" panose="02040503050406030204" pitchFamily="18" charset="0"/>
                        </a:rPr>
                        <m:t>315</m:t>
                      </m:r>
                      <m:r>
                        <a:rPr lang="en-US" i="1">
                          <a:latin typeface="Cambria Math" panose="02040503050406030204" pitchFamily="18" charset="0"/>
                        </a:rPr>
                        <m:t>𝑀𝑝𝑎</m:t>
                      </m:r>
                      <m:r>
                        <a:rPr lang="en-US" i="0">
                          <a:latin typeface="Cambria Math" panose="02040503050406030204" pitchFamily="18" charset="0"/>
                        </a:rPr>
                        <m:t> ∴   </m:t>
                      </m:r>
                      <m:r>
                        <a:rPr lang="en-US" i="1">
                          <a:latin typeface="Cambria Math" panose="02040503050406030204" pitchFamily="18" charset="0"/>
                        </a:rPr>
                        <m:t>𝑖</m:t>
                      </m:r>
                      <m:sSup>
                        <m:sSupPr>
                          <m:ctrlPr>
                            <a:rPr lang="en-US" i="1">
                              <a:latin typeface="Cambria Math" panose="02040503050406030204" pitchFamily="18" charset="0"/>
                            </a:rPr>
                          </m:ctrlPr>
                        </m:sSupPr>
                        <m:e>
                          <m:r>
                            <a:rPr lang="en-US" i="1">
                              <a:latin typeface="Cambria Math" panose="02040503050406030204" pitchFamily="18" charset="0"/>
                            </a:rPr>
                            <m:t>𝑡</m:t>
                          </m:r>
                        </m:e>
                        <m:sup>
                          <m:r>
                            <a:rPr lang="en-US" i="0">
                              <a:latin typeface="Cambria Math" panose="02040503050406030204" pitchFamily="18" charset="0"/>
                            </a:rPr>
                            <m:t>′</m:t>
                          </m:r>
                        </m:sup>
                      </m:sSup>
                      <m:r>
                        <a:rPr lang="en-US" i="1">
                          <a:latin typeface="Cambria Math" panose="02040503050406030204" pitchFamily="18" charset="0"/>
                        </a:rPr>
                        <m:t>𝑠</m:t>
                      </m:r>
                      <m:r>
                        <a:rPr lang="en-US" i="0">
                          <a:latin typeface="Cambria Math" panose="02040503050406030204" pitchFamily="18" charset="0"/>
                        </a:rPr>
                        <m:t> </m:t>
                      </m:r>
                      <m:r>
                        <a:rPr lang="en-US" i="1">
                          <a:latin typeface="Cambria Math" panose="02040503050406030204" pitchFamily="18" charset="0"/>
                        </a:rPr>
                        <m:t>𝑜𝑘</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2263866" y="6002331"/>
                <a:ext cx="8287932" cy="369332"/>
              </a:xfrm>
              <a:prstGeom prst="rect">
                <a:avLst/>
              </a:prstGeom>
              <a:blipFill rotWithShape="0">
                <a:blip r:embed="rId8"/>
                <a:stretch>
                  <a:fillRect b="-13333"/>
                </a:stretch>
              </a:blipFill>
            </p:spPr>
            <p:txBody>
              <a:bodyPr/>
              <a:lstStyle/>
              <a:p>
                <a:r>
                  <a:rPr lang="en-US">
                    <a:noFill/>
                  </a:rPr>
                  <a:t> </a:t>
                </a:r>
              </a:p>
            </p:txBody>
          </p:sp>
        </mc:Fallback>
      </mc:AlternateContent>
      <p:pic>
        <p:nvPicPr>
          <p:cNvPr id="9" name="Picture 8"/>
          <p:cNvPicPr/>
          <p:nvPr/>
        </p:nvPicPr>
        <p:blipFill>
          <a:blip r:embed="rId9" cstate="print">
            <a:extLst>
              <a:ext uri="{28A0092B-C50C-407E-A947-70E740481C1C}">
                <a14:useLocalDpi xmlns:a14="http://schemas.microsoft.com/office/drawing/2010/main" val="0"/>
              </a:ext>
            </a:extLst>
          </a:blip>
          <a:stretch>
            <a:fillRect/>
          </a:stretch>
        </p:blipFill>
        <p:spPr>
          <a:xfrm>
            <a:off x="8349916" y="1094874"/>
            <a:ext cx="3284622" cy="2179871"/>
          </a:xfrm>
          <a:prstGeom prst="rect">
            <a:avLst/>
          </a:prstGeom>
          <a:noFill/>
          <a:ln>
            <a:noFill/>
          </a:ln>
        </p:spPr>
      </p:pic>
      <mc:AlternateContent xmlns:mc="http://schemas.openxmlformats.org/markup-compatibility/2006" xmlns:a14="http://schemas.microsoft.com/office/drawing/2010/main">
        <mc:Choice Requires="a14">
          <p:sp>
            <p:nvSpPr>
              <p:cNvPr id="10" name="Rectangle 9"/>
              <p:cNvSpPr/>
              <p:nvPr/>
            </p:nvSpPr>
            <p:spPr>
              <a:xfrm>
                <a:off x="1638393" y="1377809"/>
                <a:ext cx="6096000" cy="1785104"/>
              </a:xfrm>
              <a:prstGeom prst="rect">
                <a:avLst/>
              </a:prstGeom>
            </p:spPr>
            <p:txBody>
              <a:bodyPr>
                <a:spAutoFit/>
              </a:bodyPr>
              <a:lstStyle/>
              <a:p>
                <a:pPr marL="38100">
                  <a:spcAft>
                    <a:spcPts val="600"/>
                  </a:spcAft>
                </a:pPr>
                <a:r>
                  <a:rPr lang="en-US" dirty="0">
                    <a:solidFill>
                      <a:srgbClr val="000000"/>
                    </a:solidFill>
                    <a:latin typeface="Times New Roman" panose="02020603050405020304" pitchFamily="18" charset="0"/>
                    <a:ea typeface="Calibri" panose="020F0502020204030204" pitchFamily="34" charset="0"/>
                  </a:rPr>
                  <a:t>Where </a:t>
                </a:r>
              </a:p>
              <a:p>
                <a:pPr marL="38100">
                  <a:spcAft>
                    <a:spcPts val="600"/>
                  </a:spcAft>
                </a:pPr>
                <a:r>
                  <a:rPr lang="en-US" dirty="0">
                    <a:solidFill>
                      <a:srgbClr val="000000"/>
                    </a:solidFill>
                    <a:effectLst/>
                    <a:latin typeface="Times New Roman" panose="02020603050405020304" pitchFamily="18" charset="0"/>
                    <a:ea typeface="Calibri" panose="020F0502020204030204" pitchFamily="34" charset="0"/>
                  </a:rPr>
                  <a:t>  P=axial force in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𝑁</m:t>
                    </m:r>
                  </m:oMath>
                </a14:m>
                <a:r>
                  <a:rPr lang="en-US" dirty="0">
                    <a:solidFill>
                      <a:srgbClr val="000000"/>
                    </a:solidFill>
                    <a:effectLst/>
                    <a:latin typeface="Times New Roman" panose="02020603050405020304" pitchFamily="18" charset="0"/>
                    <a:ea typeface="Calibri" panose="020F0502020204030204" pitchFamily="34" charset="0"/>
                  </a:rPr>
                  <a:t>)</a:t>
                </a:r>
              </a:p>
              <a:p>
                <a:pPr marL="38100">
                  <a:spcAft>
                    <a:spcPts val="600"/>
                  </a:spcAft>
                </a:pPr>
                <a:r>
                  <a:rPr lang="en-US" dirty="0">
                    <a:solidFill>
                      <a:srgbClr val="000000"/>
                    </a:solidFill>
                    <a:effectLst/>
                    <a:latin typeface="Times New Roman" panose="02020603050405020304" pitchFamily="18" charset="0"/>
                    <a:ea typeface="Calibri" panose="020F0502020204030204" pitchFamily="34" charset="0"/>
                  </a:rPr>
                  <a:t>  A=cross section of the member in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𝑚𝑚</m:t>
                        </m:r>
                      </m:e>
                      <m:sup>
                        <m:r>
                          <a:rPr lang="en-US" i="1">
                            <a:solidFill>
                              <a:srgbClr val="000000"/>
                            </a:solidFill>
                            <a:effectLst/>
                            <a:latin typeface="Cambria Math" panose="02040503050406030204" pitchFamily="18" charset="0"/>
                            <a:ea typeface="Calibri" panose="020F0502020204030204" pitchFamily="34" charset="0"/>
                          </a:rPr>
                          <m:t>2</m:t>
                        </m:r>
                      </m:sup>
                    </m:sSup>
                  </m:oMath>
                </a14:m>
                <a:r>
                  <a:rPr lang="en-US" dirty="0">
                    <a:solidFill>
                      <a:srgbClr val="000000"/>
                    </a:solidFill>
                    <a:effectLst/>
                    <a:latin typeface="Times New Roman" panose="02020603050405020304" pitchFamily="18" charset="0"/>
                    <a:ea typeface="Calibri" panose="020F0502020204030204" pitchFamily="34" charset="0"/>
                  </a:rPr>
                  <a:t>)</a:t>
                </a:r>
              </a:p>
              <a:p>
                <a:pPr marL="38100">
                  <a:spcAft>
                    <a:spcPts val="600"/>
                  </a:spcAft>
                </a:pPr>
                <a:r>
                  <a:rPr lang="en-US" dirty="0">
                    <a:solidFill>
                      <a:srgbClr val="000000"/>
                    </a:solidFill>
                    <a:effectLst/>
                    <a:latin typeface="Times New Roman" panose="02020603050405020304" pitchFamily="18" charset="0"/>
                    <a:ea typeface="Calibri" panose="020F0502020204030204" pitchFamily="34" charset="0"/>
                  </a:rPr>
                  <a:t>  M=bending moment on the section in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𝑚𝑚</m:t>
                    </m:r>
                  </m:oMath>
                </a14:m>
                <a:r>
                  <a:rPr lang="en-US" dirty="0">
                    <a:solidFill>
                      <a:srgbClr val="000000"/>
                    </a:solidFill>
                    <a:effectLst/>
                    <a:latin typeface="Times New Roman" panose="02020603050405020304" pitchFamily="18" charset="0"/>
                    <a:ea typeface="Calibri" panose="020F0502020204030204" pitchFamily="34" charset="0"/>
                  </a:rPr>
                  <a:t>)</a:t>
                </a:r>
              </a:p>
              <a:p>
                <a14:m>
                  <m:oMath xmlns:m="http://schemas.openxmlformats.org/officeDocument/2006/math">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𝑥𝑥</m:t>
                        </m:r>
                      </m:sub>
                    </m:sSub>
                  </m:oMath>
                </a14:m>
                <a:r>
                  <a:rPr lang="en-US" dirty="0">
                    <a:solidFill>
                      <a:srgbClr val="000000"/>
                    </a:solidFill>
                    <a:effectLst/>
                    <a:latin typeface="Times New Roman" panose="02020603050405020304" pitchFamily="18" charset="0"/>
                    <a:ea typeface="Calibri" panose="020F0502020204030204" pitchFamily="34" charset="0"/>
                  </a:rPr>
                  <a:t>=moment of inertia for section in (</a:t>
                </a:r>
                <a14:m>
                  <m:oMath xmlns:m="http://schemas.openxmlformats.org/officeDocument/2006/math">
                    <m:sSup>
                      <m:sSupPr>
                        <m:ctrlPr>
                          <a:rPr lang="en-US" i="1">
                            <a:effectLst/>
                            <a:latin typeface="Cambria Math" panose="02040503050406030204" pitchFamily="18" charset="0"/>
                          </a:rPr>
                        </m:ctrlPr>
                      </m:sSup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e>
                      <m: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sup>
                    </m:sSup>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dirty="0">
                    <a:solidFill>
                      <a:srgbClr val="000000"/>
                    </a:solidFill>
                    <a:effectLst/>
                    <a:latin typeface="Times New Roman" panose="02020603050405020304" pitchFamily="18" charset="0"/>
                    <a:ea typeface="Calibri" panose="020F0502020204030204" pitchFamily="34" charset="0"/>
                  </a:rPr>
                  <a:t>)</a:t>
                </a:r>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638393" y="1377809"/>
                <a:ext cx="6096000" cy="1785104"/>
              </a:xfrm>
              <a:prstGeom prst="rect">
                <a:avLst/>
              </a:prstGeom>
              <a:blipFill rotWithShape="0">
                <a:blip r:embed="rId10"/>
                <a:stretch>
                  <a:fillRect l="-300" t="-1706" b="-44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601248" y="5951753"/>
                <a:ext cx="132523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𝑚𝑎𝑥</m:t>
                          </m:r>
                          <m:r>
                            <a:rPr lang="en-US" i="0">
                              <a:latin typeface="Cambria Math" panose="02040503050406030204" pitchFamily="18" charset="0"/>
                            </a:rPr>
                            <m:t>→</m:t>
                          </m:r>
                          <m:r>
                            <a:rPr lang="en-US" i="1">
                              <a:latin typeface="Cambria Math" panose="02040503050406030204" pitchFamily="18" charset="0"/>
                            </a:rPr>
                            <m:t>𝑠𝑡𝑒𝑒𝑙</m:t>
                          </m:r>
                          <m:r>
                            <a:rPr lang="en-US" i="0">
                              <a:latin typeface="Cambria Math" panose="02040503050406030204" pitchFamily="18" charset="0"/>
                            </a:rPr>
                            <m:t> </m:t>
                          </m:r>
                        </m:sub>
                      </m:sSub>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1601248" y="5951753"/>
                <a:ext cx="1325235" cy="369332"/>
              </a:xfrm>
              <a:prstGeom prst="rect">
                <a:avLst/>
              </a:prstGeom>
              <a:blipFill rotWithShape="0">
                <a:blip r:embed="rId11"/>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6817416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1037" y="784679"/>
            <a:ext cx="8001000" cy="410882"/>
          </a:xfrm>
          <a:prstGeom prst="rect">
            <a:avLst/>
          </a:prstGeom>
        </p:spPr>
        <p:txBody>
          <a:bodyPr wrap="square">
            <a:spAutoFit/>
          </a:bodyPr>
          <a:lstStyle/>
          <a:p>
            <a:pPr marL="342900" lvl="0" indent="-342900">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Number of bolts needed in plate from sudden change of stresses(lag shear)</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8528051" y="1490778"/>
            <a:ext cx="2330450" cy="1638300"/>
          </a:xfrm>
          <a:prstGeom prst="rect">
            <a:avLst/>
          </a:prstGeom>
          <a:ln w="38100" cap="sq">
            <a:noFill/>
            <a:prstDash val="solid"/>
            <a:miter lim="800000"/>
          </a:ln>
          <a:effectLst/>
        </p:spPr>
      </p:pic>
      <mc:AlternateContent xmlns:mc="http://schemas.openxmlformats.org/markup-compatibility/2006" xmlns:a14="http://schemas.microsoft.com/office/drawing/2010/main">
        <mc:Choice Requires="a14">
          <p:sp>
            <p:nvSpPr>
              <p:cNvPr id="4" name="Rectangle 3"/>
              <p:cNvSpPr/>
              <p:nvPr/>
            </p:nvSpPr>
            <p:spPr>
              <a:xfrm>
                <a:off x="2031675" y="1382774"/>
                <a:ext cx="5013808" cy="6183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𝑛𝑣</m:t>
                          </m:r>
                          <m:r>
                            <a:rPr lang="en-US" i="0">
                              <a:latin typeface="Cambria Math" panose="02040503050406030204" pitchFamily="18" charset="0"/>
                            </a:rPr>
                            <m:t>(</m:t>
                          </m:r>
                          <m:r>
                            <a:rPr lang="en-US" i="1">
                              <a:latin typeface="Cambria Math" panose="02040503050406030204" pitchFamily="18" charset="0"/>
                            </a:rPr>
                            <m:t>𝑖𝑛</m:t>
                          </m:r>
                          <m:r>
                            <a:rPr lang="en-US" i="0">
                              <a:latin typeface="Cambria Math" panose="02040503050406030204" pitchFamily="18" charset="0"/>
                            </a:rPr>
                            <m:t> </m:t>
                          </m:r>
                          <m:r>
                            <a:rPr lang="en-US" i="1">
                              <a:latin typeface="Cambria Math" panose="02040503050406030204" pitchFamily="18" charset="0"/>
                            </a:rPr>
                            <m:t>𝑝𝑙𝑎𝑡𝑒</m:t>
                          </m:r>
                          <m:r>
                            <a:rPr lang="en-US" i="0">
                              <a:latin typeface="Cambria Math" panose="02040503050406030204" pitchFamily="18" charset="0"/>
                            </a:rPr>
                            <m:t>) </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𝜎</m:t>
                          </m:r>
                          <m:r>
                            <a:rPr lang="en-US" i="0">
                              <a:latin typeface="Cambria Math" panose="02040503050406030204" pitchFamily="18" charset="0"/>
                            </a:rPr>
                            <m:t>×</m:t>
                          </m:r>
                          <m:r>
                            <a:rPr lang="en-US" i="1">
                              <a:latin typeface="Cambria Math" panose="02040503050406030204" pitchFamily="18" charset="0"/>
                            </a:rPr>
                            <m:t>𝐴</m:t>
                          </m:r>
                        </m:num>
                        <m:den>
                          <m:r>
                            <a:rPr lang="en-US" i="0">
                              <a:latin typeface="Cambria Math" panose="02040503050406030204" pitchFamily="18" charset="0"/>
                            </a:rPr>
                            <m:t>1000</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59</m:t>
                          </m:r>
                          <m:r>
                            <a:rPr lang="en-US" i="0">
                              <a:latin typeface="Cambria Math" panose="02040503050406030204" pitchFamily="18" charset="0"/>
                            </a:rPr>
                            <m:t>×</m:t>
                          </m:r>
                          <m:r>
                            <a:rPr lang="en-US" i="0">
                              <a:latin typeface="Cambria Math" panose="02040503050406030204" pitchFamily="18" charset="0"/>
                            </a:rPr>
                            <m:t>400</m:t>
                          </m:r>
                          <m:r>
                            <a:rPr lang="en-US" i="0">
                              <a:latin typeface="Cambria Math" panose="02040503050406030204" pitchFamily="18" charset="0"/>
                            </a:rPr>
                            <m:t>×</m:t>
                          </m:r>
                          <m:r>
                            <a:rPr lang="en-US" i="0">
                              <a:latin typeface="Cambria Math" panose="02040503050406030204" pitchFamily="18" charset="0"/>
                            </a:rPr>
                            <m:t>40</m:t>
                          </m:r>
                        </m:num>
                        <m:den>
                          <m:r>
                            <a:rPr lang="en-US" i="0">
                              <a:latin typeface="Cambria Math" panose="02040503050406030204" pitchFamily="18" charset="0"/>
                            </a:rPr>
                            <m:t>1000</m:t>
                          </m:r>
                        </m:den>
                      </m:f>
                      <m:r>
                        <a:rPr lang="en-US" i="0">
                          <a:latin typeface="Cambria Math" panose="02040503050406030204" pitchFamily="18" charset="0"/>
                        </a:rPr>
                        <m:t>=</m:t>
                      </m:r>
                      <m:r>
                        <a:rPr lang="en-US" i="0">
                          <a:latin typeface="Cambria Math" panose="02040503050406030204" pitchFamily="18" charset="0"/>
                        </a:rPr>
                        <m:t>944</m:t>
                      </m:r>
                      <m:r>
                        <a:rPr lang="en-US" i="0">
                          <a:latin typeface="Cambria Math" panose="02040503050406030204" pitchFamily="18" charset="0"/>
                        </a:rPr>
                        <m:t> </m:t>
                      </m:r>
                      <m:r>
                        <a:rPr lang="en-US" i="1">
                          <a:latin typeface="Cambria Math" panose="02040503050406030204" pitchFamily="18" charset="0"/>
                        </a:rPr>
                        <m:t>𝑘𝑁</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2031675" y="1382774"/>
                <a:ext cx="5013808" cy="618311"/>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2031675" y="3833346"/>
                <a:ext cx="6378399" cy="2686633"/>
              </a:xfrm>
              <a:prstGeom prst="rect">
                <a:avLst/>
              </a:prstGeom>
            </p:spPr>
            <p:txBody>
              <a:bodyPr wrap="square">
                <a:spAutoFit/>
              </a:bodyPr>
              <a:lstStyle/>
              <a:p>
                <a:pPr algn="just">
                  <a:spcAft>
                    <a:spcPts val="600"/>
                  </a:spcAft>
                </a:pPr>
                <a:r>
                  <a:rPr lang="en-US" dirty="0" smtClean="0">
                    <a:solidFill>
                      <a:srgbClr val="000000"/>
                    </a:solidFill>
                    <a:latin typeface="Times New Roman" panose="02020603050405020304" pitchFamily="18" charset="0"/>
                    <a:ea typeface="Calibri" panose="020F0502020204030204" pitchFamily="34" charset="0"/>
                  </a:rPr>
                  <a:t>Refer to next figure from AISC Code</a:t>
                </a:r>
                <a:endParaRPr lang="en-US" dirty="0">
                  <a:solidFill>
                    <a:srgbClr val="000000"/>
                  </a:solidFill>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𝑢𝑠𝑒</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𝑏𝑜𝑙𝑡</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𝑀</m:t>
                    </m:r>
                    <m:r>
                      <a:rPr lang="en-US" i="1">
                        <a:solidFill>
                          <a:srgbClr val="000000"/>
                        </a:solidFill>
                        <a:effectLst/>
                        <a:latin typeface="Cambria Math" panose="02040503050406030204" pitchFamily="18" charset="0"/>
                        <a:ea typeface="Calibri" panose="020F0502020204030204" pitchFamily="34" charset="0"/>
                      </a:rPr>
                      <m:t>20</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𝐺𝑟𝑜𝑢𝑝𝐴</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𝐴</m:t>
                    </m:r>
                    <m:r>
                      <a:rPr lang="en-US" i="1">
                        <a:solidFill>
                          <a:srgbClr val="000000"/>
                        </a:solidFill>
                        <a:effectLst/>
                        <a:latin typeface="Cambria Math" panose="02040503050406030204" pitchFamily="18" charset="0"/>
                        <a:ea typeface="Calibri" panose="020F0502020204030204" pitchFamily="34" charset="0"/>
                      </a:rPr>
                      <m:t>325</m:t>
                    </m:r>
                    <m:r>
                      <a:rPr lang="en-US" i="1">
                        <a:solidFill>
                          <a:srgbClr val="000000"/>
                        </a:solidFill>
                        <a:effectLst/>
                        <a:latin typeface="Cambria Math" panose="02040503050406030204" pitchFamily="18" charset="0"/>
                        <a:ea typeface="Calibri" panose="020F0502020204030204" pitchFamily="34" charset="0"/>
                      </a:rPr>
                      <m:t>)</m:t>
                    </m:r>
                  </m:oMath>
                </a14:m>
                <a:r>
                  <a:rPr lang="en-US" dirty="0">
                    <a:solidFill>
                      <a:srgbClr val="000000"/>
                    </a:solidFill>
                    <a:effectLst/>
                    <a:latin typeface="Times New Roman" panose="02020603050405020304" pitchFamily="18" charset="0"/>
                    <a:ea typeface="Calibri" panose="020F0502020204030204" pitchFamily="34" charset="0"/>
                  </a:rPr>
                  <a:t>, </a:t>
                </a:r>
              </a:p>
              <a:p>
                <a:pPr>
                  <a:spcAft>
                    <a:spcPts val="600"/>
                  </a:spcAft>
                </a:pPr>
                <a:r>
                  <a:rPr lang="en-US" dirty="0">
                    <a:solidFill>
                      <a:srgbClr val="000000"/>
                    </a:solidFill>
                    <a:effectLst/>
                    <a:latin typeface="Times New Roman" panose="02020603050405020304" pitchFamily="18" charset="0"/>
                    <a:ea typeface="Calibri" panose="020F0502020204030204" pitchFamily="34" charset="0"/>
                  </a:rPr>
                  <a:t>   Normal shear strength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372</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𝑀𝑝𝑎</m:t>
                    </m:r>
                  </m:oMath>
                </a14:m>
                <a:r>
                  <a:rPr lang="en-US" dirty="0">
                    <a:solidFill>
                      <a:srgbClr val="000000"/>
                    </a:solidFill>
                    <a:effectLst/>
                    <a:latin typeface="Times New Roman" panose="02020603050405020304" pitchFamily="18" charset="0"/>
                    <a:ea typeface="Calibri" panose="020F0502020204030204" pitchFamily="34" charset="0"/>
                  </a:rPr>
                  <a:t>.</a:t>
                </a:r>
              </a:p>
              <a:p>
                <a:pPr algn="just">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𝑛𝑣</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𝐴</m:t>
                          </m:r>
                        </m:e>
                        <m:sub>
                          <m:r>
                            <a:rPr lang="en-US" i="1">
                              <a:solidFill>
                                <a:srgbClr val="000000"/>
                              </a:solidFill>
                              <a:effectLst/>
                              <a:latin typeface="Cambria Math" panose="02040503050406030204" pitchFamily="18" charset="0"/>
                              <a:ea typeface="Calibri" panose="020F0502020204030204" pitchFamily="34" charset="0"/>
                            </a:rPr>
                            <m:t>𝑏𝑜𝑙𝑡</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𝑛𝑣</m:t>
                          </m:r>
                        </m:sub>
                      </m:sSub>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𝜋</m:t>
                          </m:r>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𝑑</m:t>
                          </m:r>
                        </m:e>
                        <m:sup>
                          <m:r>
                            <a:rPr lang="en-US" i="1">
                              <a:solidFill>
                                <a:srgbClr val="000000"/>
                              </a:solidFill>
                              <a:effectLst/>
                              <a:latin typeface="Cambria Math" panose="02040503050406030204" pitchFamily="18" charset="0"/>
                              <a:ea typeface="Calibri" panose="020F0502020204030204" pitchFamily="34" charset="0"/>
                            </a:rPr>
                            <m:t>2</m:t>
                          </m:r>
                        </m:sup>
                      </m:sSup>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372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116</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8</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     →     </m:t>
                      </m:r>
                      <m:r>
                        <a:rPr lang="en-US" i="1">
                          <a:solidFill>
                            <a:srgbClr val="000000"/>
                          </a:solidFill>
                          <a:effectLst/>
                          <a:latin typeface="Cambria Math" panose="02040503050406030204" pitchFamily="18" charset="0"/>
                          <a:ea typeface="Calibri" panose="020F0502020204030204" pitchFamily="34" charset="0"/>
                        </a:rPr>
                        <m:t>𝑓𝑜𝑟</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𝑜𝑛𝑒</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𝑏𝑜𝑙𝑡</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Where</a:t>
                </a:r>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smtClean="0">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𝐹</m:t>
                        </m:r>
                      </m:e>
                      <m:sub>
                        <m:r>
                          <a:rPr lang="en-US" i="1">
                            <a:solidFill>
                              <a:srgbClr val="000000"/>
                            </a:solidFill>
                            <a:effectLst/>
                            <a:latin typeface="Cambria Math" panose="02040503050406030204" pitchFamily="18" charset="0"/>
                            <a:ea typeface="Calibri" panose="020F0502020204030204" pitchFamily="34" charset="0"/>
                          </a:rPr>
                          <m:t>𝑛𝑣</m:t>
                        </m:r>
                      </m:sub>
                    </m:sSub>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shear force capacity of  bolt</a:t>
                </a: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2031675" y="3833346"/>
                <a:ext cx="6378399" cy="2686633"/>
              </a:xfrm>
              <a:prstGeom prst="rect">
                <a:avLst/>
              </a:prstGeom>
              <a:blipFill rotWithShape="0">
                <a:blip r:embed="rId4"/>
                <a:stretch>
                  <a:fillRect l="-764" t="-1361"/>
                </a:stretch>
              </a:blipFill>
            </p:spPr>
            <p:txBody>
              <a:bodyPr/>
              <a:lstStyle/>
              <a:p>
                <a:r>
                  <a:rPr lang="en-US">
                    <a:noFill/>
                  </a:rPr>
                  <a:t> </a:t>
                </a:r>
              </a:p>
            </p:txBody>
          </p:sp>
        </mc:Fallback>
      </mc:AlternateContent>
      <p:pic>
        <p:nvPicPr>
          <p:cNvPr id="6" name="Picture 5"/>
          <p:cNvPicPr/>
          <p:nvPr/>
        </p:nvPicPr>
        <p:blipFill>
          <a:blip r:embed="rId5">
            <a:extLst>
              <a:ext uri="{28A0092B-C50C-407E-A947-70E740481C1C}">
                <a14:useLocalDpi xmlns:a14="http://schemas.microsoft.com/office/drawing/2010/main" val="0"/>
              </a:ext>
            </a:extLst>
          </a:blip>
          <a:srcRect/>
          <a:stretch>
            <a:fillRect/>
          </a:stretch>
        </p:blipFill>
        <p:spPr bwMode="auto">
          <a:xfrm>
            <a:off x="7620001" y="3424921"/>
            <a:ext cx="4146550" cy="2535189"/>
          </a:xfrm>
          <a:prstGeom prst="rect">
            <a:avLst/>
          </a:prstGeom>
          <a:ln w="38100" cap="sq">
            <a:noFill/>
            <a:prstDash val="solid"/>
            <a:miter lim="800000"/>
          </a:ln>
          <a:effectLst/>
          <a:extLst/>
        </p:spPr>
      </p:pic>
      <mc:AlternateContent xmlns:mc="http://schemas.openxmlformats.org/markup-compatibility/2006" xmlns:a14="http://schemas.microsoft.com/office/drawing/2010/main">
        <mc:Choice Requires="a14">
          <p:sp>
            <p:nvSpPr>
              <p:cNvPr id="7" name="Rectangle 6"/>
              <p:cNvSpPr/>
              <p:nvPr/>
            </p:nvSpPr>
            <p:spPr>
              <a:xfrm>
                <a:off x="2031675" y="2188298"/>
                <a:ext cx="6096000" cy="1457835"/>
              </a:xfrm>
              <a:prstGeom prst="rect">
                <a:avLst/>
              </a:prstGeom>
            </p:spPr>
            <p:txBody>
              <a:bodyPr>
                <a:spAutoFit/>
              </a:bodyPr>
              <a:lstStyle/>
              <a:p>
                <a:pPr algn="just">
                  <a:spcAft>
                    <a:spcPts val="600"/>
                  </a:spcAft>
                </a:pPr>
                <a:r>
                  <a:rPr lang="en-US" dirty="0" smtClean="0">
                    <a:solidFill>
                      <a:srgbClr val="000000"/>
                    </a:solidFill>
                    <a:latin typeface="Times New Roman" panose="02020603050405020304" pitchFamily="18" charset="0"/>
                    <a:ea typeface="Calibri" panose="020F0502020204030204" pitchFamily="34" charset="0"/>
                  </a:rPr>
                  <a:t>Where </a:t>
                </a:r>
              </a:p>
              <a:p>
                <a:pPr algn="just">
                  <a:spcAft>
                    <a:spcPts val="600"/>
                  </a:spcAft>
                </a:pP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   </m:t>
                        </m:r>
                        <m:r>
                          <a:rPr lang="en-US" b="0"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𝑛𝑣</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𝑖𝑛</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𝑝𝑙𝑎𝑡𝑒</m:t>
                        </m:r>
                        <m:r>
                          <a:rPr lang="en-US" i="1">
                            <a:solidFill>
                              <a:srgbClr val="000000"/>
                            </a:solidFill>
                            <a:effectLst/>
                            <a:latin typeface="Cambria Math" panose="02040503050406030204" pitchFamily="18" charset="0"/>
                            <a:ea typeface="Calibri" panose="020F0502020204030204" pitchFamily="34" charset="0"/>
                          </a:rPr>
                          <m:t>) </m:t>
                        </m:r>
                      </m:sub>
                    </m:sSub>
                  </m:oMath>
                </a14:m>
                <a:r>
                  <a:rPr lang="en-US" dirty="0">
                    <a:solidFill>
                      <a:srgbClr val="000000"/>
                    </a:solidFill>
                    <a:effectLst/>
                    <a:latin typeface="Times New Roman" panose="02020603050405020304" pitchFamily="18" charset="0"/>
                    <a:ea typeface="Calibri" panose="020F0502020204030204" pitchFamily="34" charset="0"/>
                  </a:rPr>
                  <a:t>= axial load in steel plate /shear lag (</a:t>
                </a:r>
                <a:r>
                  <a:rPr lang="en-US" dirty="0" err="1">
                    <a:solidFill>
                      <a:srgbClr val="000000"/>
                    </a:solidFill>
                    <a:effectLst/>
                    <a:latin typeface="Times New Roman" panose="02020603050405020304" pitchFamily="18" charset="0"/>
                    <a:ea typeface="Calibri" panose="020F0502020204030204" pitchFamily="34" charset="0"/>
                  </a:rPr>
                  <a:t>kN</a:t>
                </a:r>
                <a:r>
                  <a:rPr lang="en-US" dirty="0">
                    <a:solidFill>
                      <a:srgbClr val="000000"/>
                    </a:solidFill>
                    <a:effectLst/>
                    <a:latin typeface="Times New Roman" panose="02020603050405020304" pitchFamily="18" charset="0"/>
                    <a:ea typeface="Calibri" panose="020F0502020204030204" pitchFamily="34" charset="0"/>
                  </a:rPr>
                  <a:t>) </a:t>
                </a:r>
              </a:p>
              <a:p>
                <a:pPr algn="just">
                  <a:spcAft>
                    <a:spcPts val="600"/>
                  </a:spcAft>
                </a:pP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b="0" i="1" smtClean="0">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𝜎</m:t>
                    </m:r>
                    <m:r>
                      <a:rPr lang="en-US" i="1">
                        <a:solidFill>
                          <a:srgbClr val="000000"/>
                        </a:solidFill>
                        <a:effectLst/>
                        <a:latin typeface="Cambria Math" panose="02040503050406030204" pitchFamily="18" charset="0"/>
                        <a:ea typeface="Calibri" panose="020F0502020204030204" pitchFamily="34" charset="0"/>
                      </a:rPr>
                      <m:t> </m:t>
                    </m:r>
                  </m:oMath>
                </a14:m>
                <a:r>
                  <a:rPr lang="en-US" dirty="0">
                    <a:solidFill>
                      <a:srgbClr val="000000"/>
                    </a:solidFill>
                    <a:effectLst/>
                    <a:latin typeface="Times New Roman" panose="02020603050405020304" pitchFamily="18" charset="0"/>
                    <a:ea typeface="Calibri" panose="020F0502020204030204" pitchFamily="34" charset="0"/>
                  </a:rPr>
                  <a:t>= average stress in steel plate section (</a:t>
                </a:r>
                <a:r>
                  <a:rPr lang="en-US" dirty="0" err="1">
                    <a:solidFill>
                      <a:srgbClr val="000000"/>
                    </a:solidFill>
                    <a:effectLst/>
                    <a:latin typeface="Times New Roman" panose="02020603050405020304" pitchFamily="18" charset="0"/>
                    <a:ea typeface="Calibri" panose="020F0502020204030204" pitchFamily="34" charset="0"/>
                  </a:rPr>
                  <a:t>Mpa</a:t>
                </a:r>
                <a:r>
                  <a:rPr lang="en-US" dirty="0">
                    <a:solidFill>
                      <a:srgbClr val="000000"/>
                    </a:solidFill>
                    <a:effectLst/>
                    <a:latin typeface="Times New Roman" panose="02020603050405020304" pitchFamily="18" charset="0"/>
                    <a:ea typeface="Calibri" panose="020F0502020204030204" pitchFamily="34" charset="0"/>
                  </a:rPr>
                  <a:t>)</a:t>
                </a: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rPr>
                  <a:t> </a:t>
                </a:r>
                <a:r>
                  <a:rPr lang="en-US" dirty="0" smtClean="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A= cross section of steel plate (</a:t>
                </a:r>
                <a14:m>
                  <m:oMath xmlns:m="http://schemas.openxmlformats.org/officeDocument/2006/math">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𝑚𝑚</m:t>
                        </m:r>
                      </m:e>
                      <m:sup>
                        <m:r>
                          <a:rPr lang="en-US" i="1">
                            <a:solidFill>
                              <a:srgbClr val="000000"/>
                            </a:solidFill>
                            <a:effectLst/>
                            <a:latin typeface="Cambria Math" panose="02040503050406030204" pitchFamily="18" charset="0"/>
                            <a:ea typeface="Calibri" panose="020F0502020204030204" pitchFamily="34" charset="0"/>
                          </a:rPr>
                          <m:t>2</m:t>
                        </m:r>
                      </m:sup>
                    </m:sSup>
                  </m:oMath>
                </a14:m>
                <a:r>
                  <a:rPr lang="en-US" dirty="0">
                    <a:solidFill>
                      <a:srgbClr val="000000"/>
                    </a:solidFill>
                    <a:effectLst/>
                    <a:latin typeface="Times New Roman" panose="02020603050405020304" pitchFamily="18" charset="0"/>
                    <a:ea typeface="Calibri" panose="020F0502020204030204" pitchFamily="34" charset="0"/>
                  </a:rPr>
                  <a:t> )</a:t>
                </a:r>
              </a:p>
            </p:txBody>
          </p:sp>
        </mc:Choice>
        <mc:Fallback xmlns="">
          <p:sp>
            <p:nvSpPr>
              <p:cNvPr id="7" name="Rectangle 6"/>
              <p:cNvSpPr>
                <a:spLocks noRot="1" noChangeAspect="1" noMove="1" noResize="1" noEditPoints="1" noAdjustHandles="1" noChangeArrowheads="1" noChangeShapeType="1" noTextEdit="1"/>
              </p:cNvSpPr>
              <p:nvPr/>
            </p:nvSpPr>
            <p:spPr>
              <a:xfrm>
                <a:off x="2031675" y="2188298"/>
                <a:ext cx="6096000" cy="1457835"/>
              </a:xfrm>
              <a:prstGeom prst="rect">
                <a:avLst/>
              </a:prstGeom>
              <a:blipFill rotWithShape="0">
                <a:blip r:embed="rId6"/>
                <a:stretch>
                  <a:fillRect l="-800" t="-2510" b="-5858"/>
                </a:stretch>
              </a:blipFill>
            </p:spPr>
            <p:txBody>
              <a:bodyPr/>
              <a:lstStyle/>
              <a:p>
                <a:r>
                  <a:rPr lang="en-US">
                    <a:noFill/>
                  </a:rPr>
                  <a:t> </a:t>
                </a:r>
              </a:p>
            </p:txBody>
          </p:sp>
        </mc:Fallback>
      </mc:AlternateContent>
    </p:spTree>
    <p:extLst>
      <p:ext uri="{BB962C8B-B14F-4D97-AF65-F5344CB8AC3E}">
        <p14:creationId xmlns:p14="http://schemas.microsoft.com/office/powerpoint/2010/main" val="47185866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1150" y="899459"/>
            <a:ext cx="2721899"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To calculate # of bolts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2004550" y="1549003"/>
                <a:ext cx="7063250" cy="6127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a:rPr lang="en-US" i="0">
                          <a:latin typeface="Cambria Math" panose="02040503050406030204" pitchFamily="18" charset="0"/>
                        </a:rPr>
                        <m:t> </m:t>
                      </m:r>
                      <m:r>
                        <a:rPr lang="en-US" i="1">
                          <a:latin typeface="Cambria Math" panose="02040503050406030204" pitchFamily="18" charset="0"/>
                        </a:rPr>
                        <m:t>𝑜𝑓</m:t>
                      </m:r>
                      <m:r>
                        <a:rPr lang="en-US" i="0">
                          <a:latin typeface="Cambria Math" panose="02040503050406030204" pitchFamily="18" charset="0"/>
                        </a:rPr>
                        <m:t> </m:t>
                      </m:r>
                      <m:r>
                        <a:rPr lang="en-US" i="1">
                          <a:latin typeface="Cambria Math" panose="02040503050406030204" pitchFamily="18" charset="0"/>
                        </a:rPr>
                        <m:t>𝑏𝑜𝑙𝑡𝑠</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944</m:t>
                          </m:r>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r>
                            <a:rPr lang="en-US" i="0">
                              <a:latin typeface="Cambria Math" panose="02040503050406030204" pitchFamily="18" charset="0"/>
                            </a:rPr>
                            <m:t>×</m:t>
                          </m:r>
                          <m:r>
                            <a:rPr lang="en-US" i="0">
                              <a:latin typeface="Cambria Math" panose="02040503050406030204" pitchFamily="18" charset="0"/>
                            </a:rPr>
                            <m:t>116</m:t>
                          </m:r>
                          <m:r>
                            <a:rPr lang="en-US" i="0">
                              <a:latin typeface="Cambria Math" panose="02040503050406030204" pitchFamily="18" charset="0"/>
                            </a:rPr>
                            <m:t>.</m:t>
                          </m:r>
                          <m:r>
                            <a:rPr lang="en-US" i="0">
                              <a:latin typeface="Cambria Math" panose="02040503050406030204" pitchFamily="18" charset="0"/>
                            </a:rPr>
                            <m:t>8</m:t>
                          </m:r>
                        </m:den>
                      </m:f>
                      <m:r>
                        <a:rPr lang="en-US" i="0">
                          <a:latin typeface="Cambria Math" panose="02040503050406030204" pitchFamily="18" charset="0"/>
                        </a:rPr>
                        <m:t>=</m:t>
                      </m:r>
                      <m:r>
                        <a:rPr lang="en-US" i="0">
                          <a:latin typeface="Cambria Math" panose="02040503050406030204" pitchFamily="18" charset="0"/>
                        </a:rPr>
                        <m:t>11</m:t>
                      </m:r>
                      <m:r>
                        <a:rPr lang="en-US" i="0">
                          <a:latin typeface="Cambria Math" panose="02040503050406030204" pitchFamily="18" charset="0"/>
                        </a:rPr>
                        <m:t> </m:t>
                      </m:r>
                      <m:r>
                        <a:rPr lang="en-US" i="1">
                          <a:latin typeface="Cambria Math" panose="02040503050406030204" pitchFamily="18" charset="0"/>
                        </a:rPr>
                        <m:t>𝑏𝑜𝑙𝑡</m:t>
                      </m:r>
                      <m:r>
                        <a:rPr lang="en-US" i="0">
                          <a:latin typeface="Cambria Math" panose="02040503050406030204" pitchFamily="18" charset="0"/>
                        </a:rPr>
                        <m:t> </m:t>
                      </m:r>
                      <m:r>
                        <a:rPr lang="en-US" i="1">
                          <a:latin typeface="Cambria Math" panose="02040503050406030204" pitchFamily="18" charset="0"/>
                        </a:rPr>
                        <m:t>𝑎𝑡</m:t>
                      </m:r>
                      <m:r>
                        <a:rPr lang="en-US" i="0">
                          <a:latin typeface="Cambria Math" panose="02040503050406030204" pitchFamily="18" charset="0"/>
                        </a:rPr>
                        <m:t> </m:t>
                      </m:r>
                      <m:r>
                        <a:rPr lang="en-US" i="1">
                          <a:latin typeface="Cambria Math" panose="02040503050406030204" pitchFamily="18" charset="0"/>
                        </a:rPr>
                        <m:t>𝑙𝑒𝑎𝑠𝑡</m:t>
                      </m:r>
                      <m:r>
                        <a:rPr lang="en-US" i="0">
                          <a:latin typeface="Cambria Math" panose="02040503050406030204" pitchFamily="18" charset="0"/>
                        </a:rPr>
                        <m:t> </m:t>
                      </m:r>
                      <m:r>
                        <a:rPr lang="en-US" i="1">
                          <a:latin typeface="Cambria Math" panose="02040503050406030204" pitchFamily="18" charset="0"/>
                        </a:rPr>
                        <m:t>𝑡𝑜</m:t>
                      </m:r>
                      <m:r>
                        <a:rPr lang="en-US" i="0">
                          <a:latin typeface="Cambria Math" panose="02040503050406030204" pitchFamily="18" charset="0"/>
                        </a:rPr>
                        <m:t> </m:t>
                      </m:r>
                      <m:r>
                        <a:rPr lang="en-US" i="1">
                          <a:latin typeface="Cambria Math" panose="02040503050406030204" pitchFamily="18" charset="0"/>
                        </a:rPr>
                        <m:t>𝑐𝑎𝑟𝑦𝑖𝑛𝑔</m:t>
                      </m:r>
                      <m:r>
                        <a:rPr lang="en-US" i="0">
                          <a:latin typeface="Cambria Math" panose="02040503050406030204" pitchFamily="18" charset="0"/>
                        </a:rPr>
                        <m:t> </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𝑒𝑎𝑟</m:t>
                      </m:r>
                      <m:r>
                        <a:rPr lang="en-US" i="0">
                          <a:latin typeface="Cambria Math" panose="02040503050406030204" pitchFamily="18" charset="0"/>
                        </a:rPr>
                        <m:t> </m:t>
                      </m:r>
                      <m:r>
                        <a:rPr lang="en-US" i="1">
                          <a:latin typeface="Cambria Math" panose="02040503050406030204" pitchFamily="18" charset="0"/>
                        </a:rPr>
                        <m:t>𝑙𝑎𝑔</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2004550" y="1549003"/>
                <a:ext cx="7063250" cy="612796"/>
              </a:xfrm>
              <a:prstGeom prst="rect">
                <a:avLst/>
              </a:prstGeom>
              <a:blipFill rotWithShape="0">
                <a:blip r:embed="rId2"/>
                <a:stretch>
                  <a:fillRect/>
                </a:stretch>
              </a:blipFill>
            </p:spPr>
            <p:txBody>
              <a:bodyPr/>
              <a:lstStyle/>
              <a:p>
                <a:r>
                  <a:rPr lang="en-US">
                    <a:noFill/>
                  </a:rPr>
                  <a:t> </a:t>
                </a:r>
              </a:p>
            </p:txBody>
          </p:sp>
        </mc:Fallback>
      </mc:AlternateContent>
      <p:sp>
        <p:nvSpPr>
          <p:cNvPr id="4" name="Rectangle 3"/>
          <p:cNvSpPr/>
          <p:nvPr/>
        </p:nvSpPr>
        <p:spPr>
          <a:xfrm>
            <a:off x="1471150" y="2502641"/>
            <a:ext cx="6096000" cy="1494768"/>
          </a:xfrm>
          <a:prstGeom prst="rect">
            <a:avLst/>
          </a:prstGeom>
        </p:spPr>
        <p:txBody>
          <a:bodyPr>
            <a:spAutoFit/>
          </a:bodyPr>
          <a:lstStyle/>
          <a:p>
            <a:pPr marL="342900" lvl="0" indent="-342900" algn="just">
              <a:lnSpc>
                <a:spcPct val="115000"/>
              </a:lnSpc>
              <a:spcAft>
                <a:spcPts val="1000"/>
              </a:spcAft>
              <a:buFont typeface="Wingdings" panose="05000000000000000000" pitchFamily="2" charset="2"/>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Use 12 bolt to restriction load by slab.  </a:t>
            </a:r>
            <a:endPar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285750" lvl="0" indent="-285750" algn="just">
              <a:lnSpc>
                <a:spcPct val="115000"/>
              </a:lnSpc>
              <a:spcAft>
                <a:spcPts val="1000"/>
              </a:spcAft>
              <a:buFont typeface="Wingdings" panose="05000000000000000000" pitchFamily="2" charset="2"/>
              <a:buChar char="§"/>
            </a:pPr>
            <a:r>
              <a:rPr lang="en-US" dirty="0" smtClean="0">
                <a:solidFill>
                  <a:srgbClr val="000000"/>
                </a:solidFill>
                <a:latin typeface="Times New Roman" panose="02020603050405020304" pitchFamily="18" charset="0"/>
                <a:ea typeface="Calibri" panose="020F0502020204030204" pitchFamily="34" charset="0"/>
              </a:rPr>
              <a:t>Using </a:t>
            </a:r>
            <a:r>
              <a:rPr lang="en-US" dirty="0">
                <a:solidFill>
                  <a:srgbClr val="000000"/>
                </a:solidFill>
                <a:latin typeface="Times New Roman" panose="02020603050405020304" pitchFamily="18" charset="0"/>
                <a:ea typeface="Calibri" panose="020F0502020204030204" pitchFamily="34" charset="0"/>
              </a:rPr>
              <a:t>24 bolt Group A A(307) to distributed on column to distribute the stresses evenly in column and to behavior as one unit as shown in figure below.</a:t>
            </a:r>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8294386" y="2400461"/>
            <a:ext cx="3701098" cy="3568189"/>
          </a:xfrm>
          <a:prstGeom prst="rect">
            <a:avLst/>
          </a:prstGeom>
          <a:ln w="38100" cap="sq">
            <a:noFill/>
            <a:prstDash val="solid"/>
            <a:miter lim="800000"/>
          </a:ln>
          <a:effectLst/>
        </p:spPr>
      </p:pic>
      <p:sp>
        <p:nvSpPr>
          <p:cNvPr id="6" name="Arc 5"/>
          <p:cNvSpPr/>
          <p:nvPr/>
        </p:nvSpPr>
        <p:spPr>
          <a:xfrm>
            <a:off x="9615403" y="4912995"/>
            <a:ext cx="471805" cy="810260"/>
          </a:xfrm>
          <a:prstGeom prst="arc">
            <a:avLst>
              <a:gd name="adj1" fmla="val 16200000"/>
              <a:gd name="adj2" fmla="val 16135646"/>
            </a:avLst>
          </a:prstGeom>
        </p:spPr>
        <p:style>
          <a:lnRef idx="3">
            <a:schemeClr val="dk1"/>
          </a:lnRef>
          <a:fillRef idx="0">
            <a:schemeClr val="dk1"/>
          </a:fillRef>
          <a:effectRef idx="2">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 name="Straight Arrow Connector 6"/>
          <p:cNvCxnSpPr>
            <a:endCxn id="10" idx="3"/>
          </p:cNvCxnSpPr>
          <p:nvPr/>
        </p:nvCxnSpPr>
        <p:spPr>
          <a:xfrm flipH="1" flipV="1">
            <a:off x="7412271" y="5041233"/>
            <a:ext cx="2203132" cy="27689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5068486" y="4113815"/>
            <a:ext cx="2343785" cy="1854835"/>
          </a:xfrm>
          <a:prstGeom prst="rect">
            <a:avLst/>
          </a:prstGeom>
          <a:ln w="38100" cap="sq">
            <a:noFill/>
            <a:prstDash val="solid"/>
            <a:miter lim="800000"/>
          </a:ln>
          <a:effectLst/>
        </p:spPr>
      </p:pic>
    </p:spTree>
    <p:extLst>
      <p:ext uri="{BB962C8B-B14F-4D97-AF65-F5344CB8AC3E}">
        <p14:creationId xmlns:p14="http://schemas.microsoft.com/office/powerpoint/2010/main" val="60320747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2369" y="711055"/>
            <a:ext cx="3348032"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tension for back plate</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2527016" y="1152763"/>
                <a:ext cx="230127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𝑛𝑡</m:t>
                          </m:r>
                        </m:sub>
                      </m:sSub>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𝑛</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𝑢</m:t>
                          </m:r>
                        </m:sub>
                      </m:sSub>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2527016" y="1152763"/>
                <a:ext cx="2301271" cy="369332"/>
              </a:xfrm>
              <a:prstGeom prst="rect">
                <a:avLst/>
              </a:prstGeom>
              <a:blipFill rotWithShape="0">
                <a:blip r:embed="rId2"/>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017229" y="2258080"/>
                <a:ext cx="5622117" cy="655629"/>
              </a:xfrm>
              <a:prstGeom prst="rect">
                <a:avLst/>
              </a:prstGeom>
            </p:spPr>
            <p:txBody>
              <a:bodyPr wrap="none">
                <a:spAutoFit/>
              </a:bodyPr>
              <a:lstStyle/>
              <a:p>
                <a:pPr marL="266700" algn="just">
                  <a:lnSpc>
                    <a:spcPct val="115000"/>
                  </a:lnSpc>
                  <a:spcAft>
                    <a:spcPts val="10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𝐹</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𝑛𝑡</m:t>
                        </m:r>
                      </m:sub>
                    </m:sSub>
                    <m:r>
                      <a:rPr lang="en-US" b="0" i="1" smtClean="0">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d>
                          <m:d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d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400</m:t>
                            </m:r>
                          </m:e>
                        </m:d>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f>
                          <m:f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fPr>
                          <m:num>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𝜋</m:t>
                            </m:r>
                          </m:num>
                          <m:den>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m:t>
                            </m:r>
                          </m:den>
                        </m:f>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25</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sup>
                        </m:sSup>
                      </m:e>
                    </m:d>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448</m:t>
                    </m:r>
                  </m:oMath>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2017229" y="2258080"/>
                <a:ext cx="5622117" cy="655629"/>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3106335" y="2937429"/>
                <a:ext cx="5810886" cy="369332"/>
              </a:xfrm>
              <a:prstGeom prst="rect">
                <a:avLst/>
              </a:prstGeom>
            </p:spPr>
            <p:txBody>
              <a:bodyPr wrap="none">
                <a:spAutoFit/>
              </a:bodyPr>
              <a:lstStyle/>
              <a:p>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4881</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&gt;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944</m:t>
                    </m:r>
                    <m:r>
                      <a:rPr lang="en-US">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oMath>
                </a14:m>
                <a:r>
                  <a:rPr lang="ar-SA" sz="1600" dirty="0">
                    <a:solidFill>
                      <a:srgbClr val="000000"/>
                    </a:solidFill>
                    <a:latin typeface="Calibri" panose="020F0502020204030204" pitchFamily="34" charset="0"/>
                    <a:ea typeface="Calibri" panose="020F0502020204030204" pitchFamily="34" charset="0"/>
                  </a:rPr>
                  <a:t>  </a:t>
                </a:r>
                <a:r>
                  <a:rPr lang="en-US"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From previous calculation.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It’s ok.</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3106335" y="2937429"/>
                <a:ext cx="5810886" cy="369332"/>
              </a:xfrm>
              <a:prstGeom prst="rect">
                <a:avLst/>
              </a:prstGeom>
              <a:blipFill rotWithShape="0">
                <a:blip r:embed="rId4"/>
                <a:stretch>
                  <a:fillRect t="-10000" b="-26667"/>
                </a:stretch>
              </a:blipFill>
            </p:spPr>
            <p:txBody>
              <a:bodyPr/>
              <a:lstStyle/>
              <a:p>
                <a:r>
                  <a:rPr lang="en-US">
                    <a:noFill/>
                  </a:rPr>
                  <a:t> </a:t>
                </a:r>
              </a:p>
            </p:txBody>
          </p:sp>
        </mc:Fallback>
      </mc:AlternateContent>
      <p:sp>
        <p:nvSpPr>
          <p:cNvPr id="6" name="Rectangle 5"/>
          <p:cNvSpPr/>
          <p:nvPr/>
        </p:nvSpPr>
        <p:spPr>
          <a:xfrm>
            <a:off x="1572369" y="3457537"/>
            <a:ext cx="3399329" cy="410882"/>
          </a:xfrm>
          <a:prstGeom prst="rect">
            <a:avLst/>
          </a:prstGeom>
        </p:spPr>
        <p:txBody>
          <a:bodyPr wrap="non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bearing for back plate</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2596625" y="4011636"/>
                <a:ext cx="317452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𝑛</m:t>
                          </m:r>
                        </m:sub>
                      </m:sSub>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4</m:t>
                      </m:r>
                      <m:r>
                        <a:rPr lang="en-US" i="0">
                          <a:latin typeface="Cambria Math" panose="02040503050406030204" pitchFamily="18" charset="0"/>
                        </a:rPr>
                        <m:t>×</m:t>
                      </m:r>
                      <m:d>
                        <m:dPr>
                          <m:ctrlPr>
                            <a:rPr lang="en-US" i="1">
                              <a:latin typeface="Cambria Math" panose="02040503050406030204" pitchFamily="18" charset="0"/>
                            </a:rPr>
                          </m:ctrlPr>
                        </m:dPr>
                        <m:e>
                          <m:r>
                            <a:rPr lang="en-US" i="0">
                              <a:latin typeface="Cambria Math" panose="02040503050406030204" pitchFamily="18" charset="0"/>
                            </a:rPr>
                            <m:t> </m:t>
                          </m:r>
                          <m:r>
                            <a:rPr lang="en-US" i="1">
                              <a:latin typeface="Cambria Math" panose="02040503050406030204" pitchFamily="18" charset="0"/>
                            </a:rPr>
                            <m:t>𝑡</m:t>
                          </m:r>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𝑠</m:t>
                              </m:r>
                            </m:sub>
                          </m:sSub>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𝑢</m:t>
                              </m:r>
                            </m:sub>
                          </m:sSub>
                          <m:r>
                            <a:rPr lang="en-US" i="0">
                              <a:latin typeface="Cambria Math" panose="02040503050406030204" pitchFamily="18" charset="0"/>
                            </a:rPr>
                            <m:t> </m:t>
                          </m:r>
                        </m:e>
                      </m:d>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2596625" y="4011636"/>
                <a:ext cx="3174522" cy="369332"/>
              </a:xfrm>
              <a:prstGeom prst="rect">
                <a:avLst/>
              </a:prstGeom>
              <a:blipFill rotWithShape="0">
                <a:blip r:embed="rId5"/>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2322881" y="1522095"/>
                <a:ext cx="6096000" cy="816121"/>
              </a:xfrm>
              <a:prstGeom prst="rect">
                <a:avLst/>
              </a:prstGeom>
            </p:spPr>
            <p:txBody>
              <a:bodyPr>
                <a:spAutoFit/>
              </a:bodyPr>
              <a:lstStyle/>
              <a:p>
                <a:pPr marL="266700" algn="just">
                  <a:lnSpc>
                    <a:spcPct val="115000"/>
                  </a:lnSpc>
                  <a:spcAft>
                    <a:spcPts val="1000"/>
                  </a:spcAft>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ea typeface="Calibri" panose="020F0502020204030204" pitchFamily="34" charset="0"/>
                          <a:cs typeface="Arial" panose="020B0604020202020204" pitchFamily="34" charset="0"/>
                        </a:rPr>
                        <m:t>𝑤</m:t>
                      </m:r>
                      <m:r>
                        <a:rPr lang="en-US" i="1" smtClean="0">
                          <a:solidFill>
                            <a:srgbClr val="000000"/>
                          </a:solidFill>
                          <a:latin typeface="Cambria Math" panose="02040503050406030204" pitchFamily="18" charset="0"/>
                          <a:ea typeface="Calibri" panose="020F0502020204030204" pitchFamily="34" charset="0"/>
                          <a:cs typeface="Arial" panose="020B0604020202020204" pitchFamily="34" charset="0"/>
                        </a:rPr>
                        <m:t>h</m:t>
                      </m:r>
                      <m:r>
                        <a:rPr lang="en-US" i="1" smtClean="0">
                          <a:solidFill>
                            <a:srgbClr val="000000"/>
                          </a:solidFill>
                          <a:latin typeface="Cambria Math" panose="02040503050406030204" pitchFamily="18" charset="0"/>
                          <a:ea typeface="Calibri" panose="020F0502020204030204" pitchFamily="34" charset="0"/>
                          <a:cs typeface="Arial" panose="020B0604020202020204" pitchFamily="34" charset="0"/>
                        </a:rPr>
                        <m:t>𝑒𝑟𝑒</m:t>
                      </m:r>
                    </m:oMath>
                  </m:oMathPara>
                </a14:m>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dirty="0">
                    <a:solidFill>
                      <a:srgbClr val="000000"/>
                    </a:solidFill>
                    <a:effectLst/>
                    <a:latin typeface="Times New Roman" panose="02020603050405020304" pitchFamily="18" charset="0"/>
                    <a:ea typeface="Calibri" panose="020F0502020204030204" pitchFamily="34" charset="0"/>
                  </a:rPr>
                  <a:t>    </a:t>
                </a:r>
                <a:r>
                  <a:rPr lang="en-US" dirty="0" smtClean="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𝑛𝑡</m:t>
                        </m:r>
                      </m:sub>
                    </m:sSub>
                  </m:oMath>
                </a14:m>
                <a:r>
                  <a:rPr lang="en-US" dirty="0" smtClean="0">
                    <a:solidFill>
                      <a:srgbClr val="000000"/>
                    </a:solidFill>
                    <a:effectLst/>
                    <a:latin typeface="Times New Roman" panose="02020603050405020304" pitchFamily="18" charset="0"/>
                    <a:ea typeface="Calibri" panose="020F0502020204030204" pitchFamily="34" charset="0"/>
                  </a:rPr>
                  <a:t> = </a:t>
                </a:r>
                <a:r>
                  <a:rPr lang="en-US" dirty="0">
                    <a:solidFill>
                      <a:srgbClr val="000000"/>
                    </a:solidFill>
                    <a:effectLst/>
                    <a:latin typeface="Times New Roman" panose="02020603050405020304" pitchFamily="18" charset="0"/>
                    <a:ea typeface="Calibri" panose="020F0502020204030204" pitchFamily="34" charset="0"/>
                  </a:rPr>
                  <a:t>nominal net tension capacity of plate.</a:t>
                </a:r>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2322881" y="1522095"/>
                <a:ext cx="6096000" cy="816121"/>
              </a:xfrm>
              <a:prstGeom prst="rect">
                <a:avLst/>
              </a:prstGeom>
              <a:blipFill rotWithShape="0">
                <a:blip r:embed="rId6"/>
                <a:stretch>
                  <a:fillRect b="-104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2596625" y="4523040"/>
                <a:ext cx="6096000" cy="2253759"/>
              </a:xfrm>
              <a:prstGeom prst="rect">
                <a:avLst/>
              </a:prstGeom>
            </p:spPr>
            <p:txBody>
              <a:bodyPr>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Where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nominal bearing capacity of plate.</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 = thickens of plate.</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𝑑</m:t>
                        </m:r>
                      </m:e>
                      <m:sub>
                        <m:r>
                          <a:rPr lang="en-US" i="1">
                            <a:solidFill>
                              <a:srgbClr val="000000"/>
                            </a:solidFill>
                            <a:effectLst/>
                            <a:latin typeface="Cambria Math" panose="02040503050406030204" pitchFamily="18" charset="0"/>
                            <a:ea typeface="Calibri" panose="020F0502020204030204" pitchFamily="34" charset="0"/>
                          </a:rPr>
                          <m:t>𝑠</m:t>
                        </m:r>
                      </m:sub>
                    </m:sSub>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diameter of bolt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40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448</m:t>
                        </m:r>
                      </m:e>
                    </m:d>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645</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944</m:t>
                        </m:r>
                      </m:num>
                      <m:den>
                        <m:r>
                          <a:rPr lang="en-US" i="1">
                            <a:solidFill>
                              <a:srgbClr val="000000"/>
                            </a:solidFill>
                            <a:effectLst/>
                            <a:latin typeface="Cambria Math" panose="02040503050406030204" pitchFamily="18" charset="0"/>
                            <a:ea typeface="Calibri" panose="020F0502020204030204" pitchFamily="34" charset="0"/>
                          </a:rPr>
                          <m:t>12</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78</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𝑡</m:t>
                        </m:r>
                      </m:e>
                      <m:sup>
                        <m:r>
                          <a:rPr lang="en-US" i="1">
                            <a:solidFill>
                              <a:srgbClr val="000000"/>
                            </a:solidFill>
                            <a:effectLst/>
                            <a:latin typeface="Cambria Math" panose="02040503050406030204" pitchFamily="18" charset="0"/>
                            <a:ea typeface="Calibri" panose="020F0502020204030204" pitchFamily="34" charset="0"/>
                          </a:rPr>
                          <m:t>′</m:t>
                        </m:r>
                      </m:sup>
                    </m:sSup>
                    <m:r>
                      <a:rPr lang="en-US" i="1">
                        <a:solidFill>
                          <a:srgbClr val="000000"/>
                        </a:solidFill>
                        <a:effectLst/>
                        <a:latin typeface="Cambria Math" panose="02040503050406030204" pitchFamily="18" charset="0"/>
                        <a:ea typeface="Calibri" panose="020F0502020204030204" pitchFamily="34" charset="0"/>
                      </a:rPr>
                      <m:t>𝑜𝑘</m:t>
                    </m:r>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2596625" y="4523040"/>
                <a:ext cx="6096000" cy="2253759"/>
              </a:xfrm>
              <a:prstGeom prst="rect">
                <a:avLst/>
              </a:prstGeom>
              <a:blipFill rotWithShape="0">
                <a:blip r:embed="rId7"/>
                <a:stretch>
                  <a:fillRect l="-900" t="-1622"/>
                </a:stretch>
              </a:blipFill>
            </p:spPr>
            <p:txBody>
              <a:bodyPr/>
              <a:lstStyle/>
              <a:p>
                <a:r>
                  <a:rPr lang="en-US">
                    <a:noFill/>
                  </a:rPr>
                  <a:t> </a:t>
                </a:r>
              </a:p>
            </p:txBody>
          </p:sp>
        </mc:Fallback>
      </mc:AlternateContent>
    </p:spTree>
    <p:extLst>
      <p:ext uri="{BB962C8B-B14F-4D97-AF65-F5344CB8AC3E}">
        <p14:creationId xmlns:p14="http://schemas.microsoft.com/office/powerpoint/2010/main" val="201803780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652336" y="780109"/>
                <a:ext cx="8875295" cy="4259115"/>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tearing for back </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plate</a:t>
                </a:r>
              </a:p>
              <a:p>
                <a:pPr lvl="0" algn="just">
                  <a:lnSpc>
                    <a:spcPct val="115000"/>
                  </a:lnSpc>
                  <a:spcAft>
                    <a:spcPts val="1000"/>
                  </a:spcAft>
                </a:pP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𝑡</m:t>
                          </m:r>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𝑙</m:t>
                              </m:r>
                            </m:e>
                            <m:sub>
                              <m:r>
                                <a:rPr lang="en-US" i="1">
                                  <a:solidFill>
                                    <a:srgbClr val="000000"/>
                                  </a:solidFill>
                                  <a:effectLst/>
                                  <a:latin typeface="Cambria Math" panose="02040503050406030204" pitchFamily="18" charset="0"/>
                                  <a:ea typeface="Calibri" panose="020F0502020204030204" pitchFamily="34" charset="0"/>
                                </a:rPr>
                                <m:t>𝑐</m:t>
                              </m:r>
                            </m:sub>
                          </m:sSub>
                          <m:r>
                            <a:rPr lang="en-US" i="1">
                              <a:solidFill>
                                <a:srgbClr val="000000"/>
                              </a:solidFill>
                              <a:effectLst/>
                              <a:latin typeface="Cambria Math" panose="02040503050406030204" pitchFamily="18" charset="0"/>
                              <a:ea typeface="Calibri" panose="020F050202020403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𝑓</m:t>
                              </m:r>
                            </m:e>
                            <m:sub>
                              <m:r>
                                <a:rPr lang="en-US" i="1">
                                  <a:solidFill>
                                    <a:srgbClr val="000000"/>
                                  </a:solidFill>
                                  <a:effectLst/>
                                  <a:latin typeface="Cambria Math" panose="02040503050406030204" pitchFamily="18" charset="0"/>
                                  <a:ea typeface="Calibri" panose="020F0502020204030204" pitchFamily="34" charset="0"/>
                                </a:rPr>
                                <m:t>𝑢</m:t>
                              </m:r>
                            </m:sub>
                          </m:sSub>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Where</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nominal tearing capacity of platy</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𝑙</m:t>
                        </m:r>
                      </m:e>
                      <m:sub>
                        <m:r>
                          <a:rPr lang="en-US" i="1">
                            <a:solidFill>
                              <a:srgbClr val="000000"/>
                            </a:solidFill>
                            <a:effectLst/>
                            <a:latin typeface="Cambria Math" panose="02040503050406030204" pitchFamily="18" charset="0"/>
                            <a:ea typeface="Calibri" panose="020F0502020204030204" pitchFamily="34" charset="0"/>
                          </a:rPr>
                          <m:t>𝑐</m:t>
                        </m:r>
                      </m:sub>
                    </m:sSub>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the clear distance in the load direction, from the edge of the bolt hole to the edge                                       </a:t>
                </a:r>
                <a:r>
                  <a:rPr lang="en-US" sz="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of the adjacent hole or to the edge of the material</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 = thickens of plate</a:t>
                </a:r>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𝜙</m:t>
                      </m:r>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𝑅</m:t>
                          </m:r>
                        </m:e>
                        <m:sub>
                          <m:r>
                            <a:rPr lang="en-US" i="1">
                              <a:solidFill>
                                <a:srgbClr val="000000"/>
                              </a:solidFill>
                              <a:effectLst/>
                              <a:latin typeface="Cambria Math" panose="02040503050406030204" pitchFamily="18" charset="0"/>
                              <a:ea typeface="Calibri" panose="020F0502020204030204" pitchFamily="34" charset="0"/>
                            </a:rPr>
                            <m:t>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75</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m:t>
                      </m:r>
                      <m:r>
                        <a:rPr lang="en-US" i="1">
                          <a:solidFill>
                            <a:srgbClr val="000000"/>
                          </a:solidFill>
                          <a:effectLst/>
                          <a:latin typeface="Cambria Math" panose="02040503050406030204" pitchFamily="18" charset="0"/>
                          <a:ea typeface="Calibri" panose="020F0502020204030204" pitchFamily="34" charset="0"/>
                        </a:rPr>
                        <m:t>×</m:t>
                      </m:r>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150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440</m:t>
                          </m:r>
                        </m:e>
                      </m:d>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1209</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&gt;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994</m:t>
                          </m:r>
                        </m:num>
                        <m:den>
                          <m:r>
                            <a:rPr lang="en-US" i="1">
                              <a:solidFill>
                                <a:srgbClr val="000000"/>
                              </a:solidFill>
                              <a:effectLst/>
                              <a:latin typeface="Cambria Math" panose="02040503050406030204" pitchFamily="18" charset="0"/>
                              <a:ea typeface="Calibri" panose="020F0502020204030204" pitchFamily="34" charset="0"/>
                            </a:rPr>
                            <m:t>12</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78</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𝑡</m:t>
                          </m:r>
                        </m:e>
                        <m:sup>
                          <m:r>
                            <a:rPr lang="en-US" i="1">
                              <a:solidFill>
                                <a:srgbClr val="000000"/>
                              </a:solidFill>
                              <a:effectLst/>
                              <a:latin typeface="Cambria Math" panose="02040503050406030204" pitchFamily="18" charset="0"/>
                              <a:ea typeface="Calibri" panose="020F0502020204030204" pitchFamily="34" charset="0"/>
                            </a:rPr>
                            <m:t>′</m:t>
                          </m:r>
                        </m:sup>
                      </m:sSup>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𝑜𝑘</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r>
                  <a:rPr lang="en-US" dirty="0">
                    <a:solidFill>
                      <a:srgbClr val="000000"/>
                    </a:solidFill>
                    <a:effectLst/>
                    <a:latin typeface="Times New Roman" panose="02020603050405020304" pitchFamily="18" charset="0"/>
                    <a:ea typeface="Calibri" panose="020F0502020204030204" pitchFamily="34" charset="0"/>
                  </a:rPr>
                  <a:t>When</a:t>
                </a:r>
              </a:p>
              <a:p>
                <a:r>
                  <a:rPr lang="en-US" dirty="0" smtClean="0">
                    <a:effectLst/>
                  </a:rPr>
                  <a:t>      </a:t>
                </a:r>
                <a14:m>
                  <m:oMath xmlns:m="http://schemas.openxmlformats.org/officeDocument/2006/math">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𝑚𝑖𝑛</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&lt;</m:t>
                    </m:r>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&lt;</m:t>
                    </m:r>
                    <m:sSub>
                      <m:sSubPr>
                        <m:ctrlPr>
                          <a:rPr lang="en-US" i="1">
                            <a:effectLst/>
                            <a:latin typeface="Cambria Math" panose="020405030504060302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𝑚𝑎𝑥</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652336" y="780109"/>
                <a:ext cx="8875295" cy="4259115"/>
              </a:xfrm>
              <a:prstGeom prst="rect">
                <a:avLst/>
              </a:prstGeom>
              <a:blipFill rotWithShape="0">
                <a:blip r:embed="rId2"/>
                <a:stretch>
                  <a:fillRect l="-549" t="-429" r="-61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Rectangle 2"/>
              <p:cNvSpPr/>
              <p:nvPr/>
            </p:nvSpPr>
            <p:spPr>
              <a:xfrm>
                <a:off x="1652336" y="5140504"/>
                <a:ext cx="6096000" cy="1262140"/>
              </a:xfrm>
              <a:prstGeom prst="rect">
                <a:avLst/>
              </a:prstGeom>
            </p:spPr>
            <p:txBody>
              <a:bodyPr>
                <a:spAutoFit/>
              </a:bodyPr>
              <a:lstStyle/>
              <a:p>
                <a:pPr algn="just">
                  <a:spcAft>
                    <a:spcPts val="600"/>
                  </a:spcAft>
                  <a:tabLst>
                    <a:tab pos="2204085" algn="l"/>
                  </a:tabLst>
                </a:pPr>
                <a:r>
                  <a:rPr lang="en-US" dirty="0" smtClean="0">
                    <a:solidFill>
                      <a:srgbClr val="000000"/>
                    </a:solidFill>
                    <a:latin typeface="Times New Roman" panose="02020603050405020304" pitchFamily="18" charset="0"/>
                    <a:ea typeface="Calibri" panose="020F0502020204030204" pitchFamily="34" charset="0"/>
                  </a:rPr>
                  <a:t>Where</a:t>
                </a:r>
              </a:p>
              <a:p>
                <a:pPr algn="just">
                  <a:spcAft>
                    <a:spcPts val="600"/>
                  </a:spcAft>
                  <a:tabLst>
                    <a:tab pos="2204085" algn="l"/>
                  </a:tabLst>
                </a:pPr>
                <a:r>
                  <a:rPr lang="en-US" dirty="0" smtClean="0">
                    <a:solidFill>
                      <a:srgbClr val="000000"/>
                    </a:solidFill>
                    <a:effectLst/>
                    <a:ea typeface="Calibri" panose="020F0502020204030204" pitchFamily="34" charset="0"/>
                  </a:rPr>
                  <a:t>    </a:t>
                </a: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𝑙</m:t>
                        </m:r>
                      </m:e>
                      <m:sub>
                        <m:r>
                          <a:rPr lang="en-US" i="1">
                            <a:solidFill>
                              <a:srgbClr val="000000"/>
                            </a:solidFill>
                            <a:effectLst/>
                            <a:latin typeface="Cambria Math" panose="02040503050406030204" pitchFamily="18" charset="0"/>
                            <a:ea typeface="Calibri" panose="020F0502020204030204" pitchFamily="34" charset="0"/>
                          </a:rPr>
                          <m:t>𝑐</m:t>
                        </m:r>
                      </m:sub>
                    </m:sSub>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𝑚𝑖𝑛</m:t>
                    </m:r>
                    <m:r>
                      <a:rPr lang="en-US" i="1">
                        <a:solidFill>
                          <a:srgbClr val="000000"/>
                        </a:solidFill>
                        <a:effectLst/>
                        <a:latin typeface="Cambria Math" panose="02040503050406030204" pitchFamily="18" charset="0"/>
                        <a:ea typeface="Calibri" panose="020F0502020204030204" pitchFamily="34" charset="0"/>
                      </a:rPr>
                      <m:t>=</m:t>
                    </m:r>
                    <m:r>
                      <a:rPr lang="en-US" b="0" i="1" smtClean="0">
                        <a:solidFill>
                          <a:srgbClr val="000000"/>
                        </a:solidFill>
                        <a:effectLst/>
                        <a:latin typeface="Cambria Math" panose="02040503050406030204" pitchFamily="18" charset="0"/>
                        <a:ea typeface="Calibri" panose="020F0502020204030204" pitchFamily="34" charset="0"/>
                      </a:rPr>
                      <m:t>1</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67</m:t>
                    </m:r>
                    <m:r>
                      <a:rPr lang="en-US" i="1">
                        <a:solidFill>
                          <a:srgbClr val="000000"/>
                        </a:solidFill>
                        <a:effectLst/>
                        <a:latin typeface="Cambria Math" panose="02040503050406030204" pitchFamily="18" charset="0"/>
                        <a:ea typeface="Calibri" panose="020F0502020204030204" pitchFamily="34" charset="0"/>
                      </a:rPr>
                      <m:t>𝑑</m:t>
                    </m:r>
                    <m:r>
                      <a:rPr lang="en-US" i="1">
                        <a:solidFill>
                          <a:srgbClr val="000000"/>
                        </a:solidFill>
                        <a:effectLst/>
                        <a:latin typeface="Cambria Math" panose="02040503050406030204" pitchFamily="18" charset="0"/>
                        <a:ea typeface="Calibri" panose="020F0502020204030204" pitchFamily="34" charset="0"/>
                      </a:rPr>
                      <m:t>_</m:t>
                    </m:r>
                    <m:r>
                      <a:rPr lang="en-US" i="1">
                        <a:solidFill>
                          <a:srgbClr val="000000"/>
                        </a:solidFill>
                        <a:effectLst/>
                        <a:latin typeface="Cambria Math" panose="02040503050406030204" pitchFamily="18" charset="0"/>
                        <a:ea typeface="Calibri" panose="020F0502020204030204" pitchFamily="34" charset="0"/>
                      </a:rPr>
                      <m:t>𝑏</m:t>
                    </m:r>
                    <m:r>
                      <a:rPr lang="en-US" i="1">
                        <a:solidFill>
                          <a:srgbClr val="000000"/>
                        </a:solidFill>
                        <a:effectLst/>
                        <a:latin typeface="Cambria Math" panose="02040503050406030204" pitchFamily="18" charset="0"/>
                        <a:ea typeface="Calibri" panose="020F0502020204030204" pitchFamily="34" charset="0"/>
                      </a:rPr>
                      <m:t>=</m:t>
                    </m:r>
                    <m:r>
                      <a:rPr lang="en-US" b="0" i="1" smtClean="0">
                        <a:solidFill>
                          <a:srgbClr val="000000"/>
                        </a:solidFill>
                        <a:effectLst/>
                        <a:latin typeface="Cambria Math" panose="02040503050406030204" pitchFamily="18" charset="0"/>
                        <a:ea typeface="Calibri" panose="020F0502020204030204" pitchFamily="34" charset="0"/>
                      </a:rPr>
                      <m:t>3</m:t>
                    </m:r>
                    <m:r>
                      <a:rPr lang="en-US" i="1">
                        <a:solidFill>
                          <a:srgbClr val="000000"/>
                        </a:solidFill>
                        <a:effectLst/>
                        <a:latin typeface="Cambria Math" panose="02040503050406030204" pitchFamily="18" charset="0"/>
                        <a:ea typeface="Calibri" panose="020F0502020204030204" pitchFamily="34" charset="0"/>
                      </a:rPr>
                      <m:t>3</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m:t>
                    </m:r>
                    <m:r>
                      <a:rPr lang="en-US" i="1">
                        <a:solidFill>
                          <a:srgbClr val="000000"/>
                        </a:solidFill>
                        <a:effectLst/>
                        <a:latin typeface="Cambria Math" panose="02040503050406030204" pitchFamily="18" charset="0"/>
                        <a:ea typeface="Calibri" panose="020F0502020204030204" pitchFamily="34" charset="0"/>
                      </a:rPr>
                      <m:t>𝑚𝑚</m:t>
                    </m:r>
                  </m:oMath>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b="0" i="1" smtClean="0">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𝑙</m:t>
                        </m:r>
                      </m:e>
                      <m:sub>
                        <m:r>
                          <a:rPr lang="en-US" i="1">
                            <a:solidFill>
                              <a:srgbClr val="000000"/>
                            </a:solidFill>
                            <a:effectLst/>
                            <a:latin typeface="Cambria Math" panose="02040503050406030204" pitchFamily="18" charset="0"/>
                            <a:ea typeface="Calibri" panose="020F0502020204030204" pitchFamily="34" charset="0"/>
                          </a:rPr>
                          <m:t>𝑐</m:t>
                        </m:r>
                      </m:sub>
                    </m:sSub>
                  </m:oMath>
                </a14:m>
                <a:r>
                  <a:rPr lang="en-US" dirty="0">
                    <a:solidFill>
                      <a:srgbClr val="000000"/>
                    </a:solidFill>
                    <a:effectLst/>
                    <a:latin typeface="Times New Roman" panose="02020603050405020304" pitchFamily="18" charset="0"/>
                    <a:ea typeface="Calibri" panose="020F0502020204030204" pitchFamily="34" charset="0"/>
                  </a:rPr>
                  <a:t>max= the minimum of </a:t>
                </a:r>
                <a14:m>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𝑜𝑟</m:t>
                    </m:r>
                    <m:r>
                      <a:rPr lang="en-US" i="1">
                        <a:solidFill>
                          <a:srgbClr val="000000"/>
                        </a:solidFill>
                        <a:effectLst/>
                        <a:latin typeface="Cambria Math" panose="02040503050406030204" pitchFamily="18" charset="0"/>
                        <a:ea typeface="Calibri" panose="020F0502020204030204" pitchFamily="34" charset="0"/>
                      </a:rPr>
                      <m:t> </m:t>
                    </m:r>
                    <m:m>
                      <m:mPr>
                        <m:mcs>
                          <m:mc>
                            <m:mcPr>
                              <m:count m:val="1"/>
                              <m:mcJc m:val="center"/>
                            </m:mcPr>
                          </m:mc>
                        </m:mcs>
                        <m:ctrlPr>
                          <a:rPr lang="en-US" i="1">
                            <a:solidFill>
                              <a:srgbClr val="000000"/>
                            </a:solidFill>
                            <a:effectLst/>
                            <a:latin typeface="Cambria Math" panose="02040503050406030204" pitchFamily="18" charset="0"/>
                            <a:ea typeface="Calibri" panose="020F0502020204030204" pitchFamily="34" charset="0"/>
                          </a:rPr>
                        </m:ctrlPr>
                      </m:mPr>
                      <m:mr>
                        <m:e>
                          <m:r>
                            <a:rPr lang="en-US" i="1">
                              <a:solidFill>
                                <a:srgbClr val="000000"/>
                              </a:solidFill>
                              <a:effectLst/>
                              <a:latin typeface="Cambria Math" panose="02040503050406030204" pitchFamily="18" charset="0"/>
                              <a:ea typeface="Calibri" panose="020F0502020204030204" pitchFamily="34" charset="0"/>
                            </a:rPr>
                            <m:t>300</m:t>
                          </m:r>
                          <m:r>
                            <a:rPr lang="en-US" i="1">
                              <a:solidFill>
                                <a:srgbClr val="000000"/>
                              </a:solidFill>
                              <a:effectLst/>
                              <a:latin typeface="Cambria Math" panose="02040503050406030204" pitchFamily="18" charset="0"/>
                              <a:ea typeface="Calibri" panose="020F0502020204030204" pitchFamily="34" charset="0"/>
                            </a:rPr>
                            <m:t>𝑚𝑚</m:t>
                          </m:r>
                          <m:r>
                            <a:rPr lang="en-US" i="1">
                              <a:solidFill>
                                <a:srgbClr val="000000"/>
                              </a:solidFill>
                              <a:effectLst/>
                              <a:latin typeface="Cambria Math" panose="02040503050406030204" pitchFamily="18" charset="0"/>
                              <a:ea typeface="Calibri" panose="020F0502020204030204" pitchFamily="34" charset="0"/>
                            </a:rPr>
                            <m:t>                              </m:t>
                          </m:r>
                        </m:e>
                      </m:mr>
                      <m:mr>
                        <m:e>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24</m:t>
                          </m:r>
                          <m:r>
                            <a:rPr lang="en-US" i="1">
                              <a:solidFill>
                                <a:srgbClr val="000000"/>
                              </a:solidFill>
                              <a:effectLst/>
                              <a:latin typeface="Cambria Math" panose="02040503050406030204" pitchFamily="18" charset="0"/>
                              <a:ea typeface="Calibri" panose="020F0502020204030204" pitchFamily="34" charset="0"/>
                            </a:rPr>
                            <m:t>𝑡</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24</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40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960</m:t>
                          </m:r>
                          <m:r>
                            <a:rPr lang="en-US" i="1">
                              <a:solidFill>
                                <a:srgbClr val="000000"/>
                              </a:solidFill>
                              <a:effectLst/>
                              <a:latin typeface="Cambria Math" panose="02040503050406030204" pitchFamily="18" charset="0"/>
                              <a:ea typeface="Calibri" panose="020F0502020204030204" pitchFamily="34" charset="0"/>
                            </a:rPr>
                            <m:t>𝑚𝑚</m:t>
                          </m:r>
                        </m:e>
                      </m:mr>
                    </m:m>
                  </m:oMath>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p:sp>
            <p:nvSpPr>
              <p:cNvPr id="3" name="Rectangle 2"/>
              <p:cNvSpPr>
                <a:spLocks noRot="1" noChangeAspect="1" noMove="1" noResize="1" noEditPoints="1" noAdjustHandles="1" noChangeArrowheads="1" noChangeShapeType="1" noTextEdit="1"/>
              </p:cNvSpPr>
              <p:nvPr/>
            </p:nvSpPr>
            <p:spPr>
              <a:xfrm>
                <a:off x="1652336" y="5140504"/>
                <a:ext cx="6096000" cy="1262140"/>
              </a:xfrm>
              <a:prstGeom prst="rect">
                <a:avLst/>
              </a:prstGeom>
              <a:blipFill rotWithShape="0">
                <a:blip r:embed="rId3"/>
                <a:stretch>
                  <a:fillRect l="-800" t="-2415"/>
                </a:stretch>
              </a:blipFill>
            </p:spPr>
            <p:txBody>
              <a:bodyPr/>
              <a:lstStyle/>
              <a:p>
                <a:r>
                  <a:rPr lang="en-US">
                    <a:noFill/>
                  </a:rPr>
                  <a:t> </a:t>
                </a:r>
              </a:p>
            </p:txBody>
          </p:sp>
        </mc:Fallback>
      </mc:AlternateContent>
    </p:spTree>
    <p:extLst>
      <p:ext uri="{BB962C8B-B14F-4D97-AF65-F5344CB8AC3E}">
        <p14:creationId xmlns:p14="http://schemas.microsoft.com/office/powerpoint/2010/main" val="256054251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214419" y="2297279"/>
            <a:ext cx="5328001" cy="3694447"/>
          </a:xfrm>
          <a:prstGeom prst="rect">
            <a:avLst/>
          </a:prstGeom>
          <a:ln w="38100" cap="sq">
            <a:noFill/>
            <a:prstDash val="solid"/>
            <a:miter lim="800000"/>
          </a:ln>
          <a:effectLst/>
          <a:extLst/>
        </p:spPr>
      </p:pic>
      <p:sp>
        <p:nvSpPr>
          <p:cNvPr id="3" name="Rectangle 2"/>
          <p:cNvSpPr/>
          <p:nvPr/>
        </p:nvSpPr>
        <p:spPr>
          <a:xfrm>
            <a:off x="2049378" y="1156719"/>
            <a:ext cx="7828547" cy="646331"/>
          </a:xfrm>
          <a:prstGeom prst="rect">
            <a:avLst/>
          </a:prstGeom>
        </p:spPr>
        <p:txBody>
          <a:bodyPr wrap="square">
            <a:spAutoFit/>
          </a:bodyPr>
          <a:lstStyle/>
          <a:p>
            <a:pPr algn="just">
              <a:spcAft>
                <a:spcPts val="600"/>
              </a:spcAft>
              <a:tabLst>
                <a:tab pos="2204085" algn="l"/>
              </a:tabLst>
            </a:pPr>
            <a:r>
              <a:rPr lang="en-US" dirty="0">
                <a:solidFill>
                  <a:srgbClr val="000000"/>
                </a:solidFill>
                <a:latin typeface="Times New Roman" panose="02020603050405020304" pitchFamily="18" charset="0"/>
                <a:ea typeface="Calibri" panose="020F0502020204030204" pitchFamily="34" charset="0"/>
              </a:rPr>
              <a:t>Note the distance between bolts and edge plate it is suitable for requirement AISC Code as shown in figure </a:t>
            </a:r>
            <a:r>
              <a:rPr lang="en-US" dirty="0" smtClean="0">
                <a:solidFill>
                  <a:srgbClr val="000000"/>
                </a:solidFill>
                <a:latin typeface="Times New Roman" panose="02020603050405020304" pitchFamily="18" charset="0"/>
                <a:ea typeface="Calibri" panose="020F0502020204030204" pitchFamily="34" charset="0"/>
              </a:rPr>
              <a:t>below.</a:t>
            </a:r>
            <a:endParaRPr lang="en-US"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9323455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57605" y="762245"/>
            <a:ext cx="4175182" cy="369332"/>
          </a:xfrm>
          <a:prstGeom prst="rect">
            <a:avLst/>
          </a:prstGeom>
        </p:spPr>
        <p:txBody>
          <a:bodyPr wrap="none">
            <a:spAutoFit/>
          </a:bodyPr>
          <a:lstStyle/>
          <a:p>
            <a:pPr marL="285750" indent="-285750">
              <a:buFont typeface="Wingdings" panose="05000000000000000000" pitchFamily="2" charset="2"/>
              <a:buChar char="Ø"/>
            </a:pPr>
            <a:r>
              <a:rPr lang="en-US" b="1" dirty="0">
                <a:solidFill>
                  <a:srgbClr val="000000"/>
                </a:solidFill>
                <a:latin typeface="Times New Roman" panose="02020603050405020304" pitchFamily="18" charset="0"/>
                <a:ea typeface="Calibri" panose="020F0502020204030204" pitchFamily="34" charset="0"/>
              </a:rPr>
              <a:t>Check base plate on concrete column </a:t>
            </a:r>
            <a:endParaRPr lang="en-US" dirty="0"/>
          </a:p>
        </p:txBody>
      </p:sp>
      <mc:AlternateContent xmlns:mc="http://schemas.openxmlformats.org/markup-compatibility/2006" xmlns:a14="http://schemas.microsoft.com/office/drawing/2010/main">
        <mc:Choice Requires="a14">
          <p:sp>
            <p:nvSpPr>
              <p:cNvPr id="7" name="Rectangle 6"/>
              <p:cNvSpPr/>
              <p:nvPr/>
            </p:nvSpPr>
            <p:spPr>
              <a:xfrm>
                <a:off x="2059185" y="1301474"/>
                <a:ext cx="6096000" cy="2182713"/>
              </a:xfrm>
              <a:prstGeom prst="rect">
                <a:avLst/>
              </a:prstGeom>
            </p:spPr>
            <p:txBody>
              <a:bodyPr>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 calculate the force in bolts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𝑐𝑒𝑛𝑡𝑒𝑟</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𝑠𝑡𝑒𝑒𝑙</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𝑐𝑜𝑙𝑢𝑚𝑛</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37</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oMath>
                </a14:m>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700</m:t>
                      </m:r>
                      <m:r>
                        <a:rPr lang="en-US" i="1">
                          <a:solidFill>
                            <a:srgbClr val="000000"/>
                          </a:solidFill>
                          <a:effectLst/>
                          <a:latin typeface="Cambria Math" panose="02040503050406030204" pitchFamily="18" charset="0"/>
                          <a:ea typeface="Calibri" panose="020F0502020204030204" pitchFamily="34" charset="0"/>
                        </a:rPr>
                        <m:t>𝑘𝑁</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𝑚</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𝑅</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0</m:t>
                      </m:r>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37</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𝑅</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1891</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𝑀</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𝑝𝑙𝑎𝑡𝑒</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𝑅</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1891</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15</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283</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This is a moment applying on plate.</a:t>
                </a:r>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2059185" y="1301474"/>
                <a:ext cx="6096000" cy="2182713"/>
              </a:xfrm>
              <a:prstGeom prst="rect">
                <a:avLst/>
              </a:prstGeom>
              <a:blipFill rotWithShape="0">
                <a:blip r:embed="rId2"/>
                <a:stretch>
                  <a:fillRect l="-900" t="-1393" b="-3343"/>
                </a:stretch>
              </a:blipFill>
            </p:spPr>
            <p:txBody>
              <a:bodyPr/>
              <a:lstStyle/>
              <a:p>
                <a:r>
                  <a:rPr lang="en-US">
                    <a:noFill/>
                  </a:rPr>
                  <a:t> </a:t>
                </a:r>
              </a:p>
            </p:txBody>
          </p:sp>
        </mc:Fallback>
      </mc:AlternateContent>
      <p:sp>
        <p:nvSpPr>
          <p:cNvPr id="8" name="Rectangle 7"/>
          <p:cNvSpPr/>
          <p:nvPr/>
        </p:nvSpPr>
        <p:spPr>
          <a:xfrm>
            <a:off x="1656374" y="3484187"/>
            <a:ext cx="1672253"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Design for plate</a:t>
            </a:r>
            <a:endParaRPr lang="en-US" dirty="0"/>
          </a:p>
        </p:txBody>
      </p:sp>
      <mc:AlternateContent xmlns:mc="http://schemas.openxmlformats.org/markup-compatibility/2006" xmlns:a14="http://schemas.microsoft.com/office/drawing/2010/main">
        <mc:Choice Requires="a14">
          <p:sp>
            <p:nvSpPr>
              <p:cNvPr id="9" name="Rectangle 8"/>
              <p:cNvSpPr/>
              <p:nvPr/>
            </p:nvSpPr>
            <p:spPr>
              <a:xfrm>
                <a:off x="2059185" y="4018554"/>
                <a:ext cx="6096000" cy="2540696"/>
              </a:xfrm>
              <a:prstGeom prst="rect">
                <a:avLst/>
              </a:prstGeom>
            </p:spPr>
            <p:txBody>
              <a:bodyPr>
                <a:spAutoFit/>
              </a:bodyPr>
              <a:lstStyle/>
              <a:p>
                <a:pPr>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r>
                            <a:rPr lang="en-US" i="1">
                              <a:solidFill>
                                <a:srgbClr val="000000"/>
                              </a:solidFill>
                              <a:effectLst/>
                              <a:latin typeface="Cambria Math" panose="02040503050406030204" pitchFamily="18" charset="0"/>
                              <a:ea typeface="Calibri" panose="020F0502020204030204" pitchFamily="34" charset="0"/>
                            </a:rPr>
                            <m:t>𝑏</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h</m:t>
                              </m:r>
                            </m:e>
                            <m:sup>
                              <m:r>
                                <a:rPr lang="en-US" i="1">
                                  <a:solidFill>
                                    <a:srgbClr val="000000"/>
                                  </a:solidFill>
                                  <a:effectLst/>
                                  <a:latin typeface="Cambria Math" panose="02040503050406030204" pitchFamily="18" charset="0"/>
                                  <a:ea typeface="Calibri" panose="020F0502020204030204" pitchFamily="34" charset="0"/>
                                </a:rPr>
                                <m:t>3</m:t>
                              </m:r>
                            </m:sup>
                          </m:sSup>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f>
                        <m:fPr>
                          <m:ctrlPr>
                            <a:rPr lang="en-US" i="1">
                              <a:solidFill>
                                <a:srgbClr val="000000"/>
                              </a:solidFill>
                              <a:effectLst/>
                              <a:latin typeface="Cambria Math" panose="02040503050406030204" pitchFamily="18" charset="0"/>
                              <a:ea typeface="Calibri" panose="020F0502020204030204" pitchFamily="34" charset="0"/>
                            </a:rPr>
                          </m:ctrlPr>
                        </m:fPr>
                        <m:num>
                          <m:d>
                            <m:dPr>
                              <m:ctrlPr>
                                <a:rPr lang="en-US" i="1">
                                  <a:solidFill>
                                    <a:srgbClr val="000000"/>
                                  </a:solidFill>
                                  <a:effectLst/>
                                  <a:latin typeface="Cambria Math" panose="02040503050406030204" pitchFamily="18" charset="0"/>
                                  <a:ea typeface="Calibri" panose="020F0502020204030204" pitchFamily="34" charset="0"/>
                                </a:rPr>
                              </m:ctrlPr>
                            </m:dPr>
                            <m:e>
                              <m:r>
                                <a:rPr lang="en-US" i="1">
                                  <a:solidFill>
                                    <a:srgbClr val="000000"/>
                                  </a:solidFill>
                                  <a:effectLst/>
                                  <a:latin typeface="Cambria Math" panose="02040503050406030204" pitchFamily="18" charset="0"/>
                                  <a:ea typeface="Calibri" panose="020F0502020204030204" pitchFamily="34" charset="0"/>
                                </a:rPr>
                                <m:t>600</m:t>
                              </m:r>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80</m:t>
                                  </m:r>
                                </m:e>
                                <m:sup>
                                  <m:r>
                                    <a:rPr lang="en-US" i="1">
                                      <a:solidFill>
                                        <a:srgbClr val="000000"/>
                                      </a:solidFill>
                                      <a:effectLst/>
                                      <a:latin typeface="Cambria Math" panose="02040503050406030204" pitchFamily="18" charset="0"/>
                                      <a:ea typeface="Calibri" panose="020F0502020204030204" pitchFamily="34" charset="0"/>
                                    </a:rPr>
                                    <m:t>2</m:t>
                                  </m:r>
                                </m:sup>
                              </m:sSup>
                            </m:e>
                          </m:d>
                        </m:num>
                        <m:den>
                          <m:r>
                            <a:rPr lang="en-US" i="1">
                              <a:solidFill>
                                <a:srgbClr val="000000"/>
                              </a:solidFill>
                              <a:effectLst/>
                              <a:latin typeface="Cambria Math" panose="02040503050406030204" pitchFamily="18" charset="0"/>
                              <a:ea typeface="Calibri" panose="020F0502020204030204" pitchFamily="34" charset="0"/>
                            </a:rPr>
                            <m:t>4</m:t>
                          </m:r>
                        </m:den>
                      </m:f>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96</m:t>
                      </m:r>
                      <m:r>
                        <a:rPr lang="en-US" i="1">
                          <a:solidFill>
                            <a:srgbClr val="000000"/>
                          </a:solidFill>
                          <a:effectLst/>
                          <a:latin typeface="Cambria Math" panose="02040503050406030204" pitchFamily="18" charset="0"/>
                          <a:ea typeface="Calibri" panose="020F050202020403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10</m:t>
                          </m:r>
                        </m:e>
                        <m:sup>
                          <m:r>
                            <a:rPr lang="en-US" i="1">
                              <a:solidFill>
                                <a:srgbClr val="000000"/>
                              </a:solidFill>
                              <a:effectLst/>
                              <a:latin typeface="Cambria Math" panose="02040503050406030204" pitchFamily="18" charset="0"/>
                              <a:ea typeface="Calibri" panose="020F0502020204030204" pitchFamily="34" charset="0"/>
                            </a:rPr>
                            <m:t>4</m:t>
                          </m:r>
                        </m:sup>
                      </m:sSup>
                      <m:r>
                        <a:rPr lang="en-US" i="1">
                          <a:solidFill>
                            <a:srgbClr val="000000"/>
                          </a:solidFill>
                          <a:effectLst/>
                          <a:latin typeface="Cambria Math" panose="02040503050406030204" pitchFamily="18" charset="0"/>
                          <a:ea typeface="Calibri" panose="020F0502020204030204" pitchFamily="34" charset="0"/>
                        </a:rPr>
                        <m:t>𝑚</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𝑚</m:t>
                          </m:r>
                        </m:e>
                        <m:sup>
                          <m:r>
                            <a:rPr lang="en-US" i="1">
                              <a:solidFill>
                                <a:srgbClr val="000000"/>
                              </a:solidFill>
                              <a:effectLst/>
                              <a:latin typeface="Cambria Math" panose="02040503050406030204" pitchFamily="18" charset="0"/>
                              <a:ea typeface="Calibri" panose="020F0502020204030204" pitchFamily="34" charset="0"/>
                            </a:rPr>
                            <m:t>3</m:t>
                          </m:r>
                        </m:sup>
                      </m:sSup>
                    </m:oMath>
                  </m:oMathPara>
                </a14:m>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𝑀</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𝑝</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𝜙</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𝑍</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𝑓</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𝑦</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9</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96</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sSup>
                        <m:sSup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10</m:t>
                          </m:r>
                        </m:e>
                        <m: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m:t>
                          </m:r>
                        </m:sup>
                      </m:sSup>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350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𝑀𝑝𝑎</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spcAft>
                    <a:spcPts val="600"/>
                  </a:spcAf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302</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&gt;</m:t>
                      </m:r>
                      <m:sSub>
                        <m:sSubPr>
                          <m:ctrlP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bPr>
                        <m:e>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𝑀</m:t>
                          </m:r>
                        </m:e>
                        <m: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𝑝𝑙𝑎𝑡𝑒</m:t>
                          </m:r>
                        </m:sub>
                      </m:sSub>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283</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𝑘𝑁</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𝑢𝑠𝑒</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𝑝𝑙𝑎𝑡𝑒</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𝑤𝑖𝑡</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h</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𝑑𝑒𝑝𝑡</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h</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80</m:t>
                      </m:r>
                      <m:r>
                        <a:rPr lang="en-US"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𝑢𝑠𝑒</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𝑎</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𝑚𝑖𝑛𝑖𝑚𝑢𝑚</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𝑜𝑓</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𝑤𝑒𝑙𝑑</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𝑠𝑖𝑧𝑒</m:t>
                      </m:r>
                      <m:r>
                        <a:rPr lang="en-US" i="1">
                          <a:solidFill>
                            <a:srgbClr val="000000"/>
                          </a:solidFill>
                          <a:effectLst/>
                          <a:latin typeface="Cambria Math" panose="02040503050406030204" pitchFamily="18" charset="0"/>
                          <a:ea typeface="Calibri" panose="020F0502020204030204" pitchFamily="34" charset="0"/>
                        </a:rPr>
                        <m:t> </m:t>
                      </m:r>
                      <m:d>
                        <m:dPr>
                          <m:ctrlPr>
                            <a:rPr lang="en-US" i="1">
                              <a:solidFill>
                                <a:srgbClr val="000000"/>
                              </a:solidFill>
                              <a:effectLst/>
                              <a:latin typeface="Cambria Math" panose="02040503050406030204" pitchFamily="18" charset="0"/>
                              <a:ea typeface="Calibri" panose="020F0502020204030204" pitchFamily="34" charset="0"/>
                            </a:rPr>
                          </m:ctrlPr>
                        </m:dPr>
                        <m:e>
                          <m:sSub>
                            <m:sSubPr>
                              <m:ctrlPr>
                                <a:rPr lang="en-US" i="1">
                                  <a:solidFill>
                                    <a:srgbClr val="000000"/>
                                  </a:solidFill>
                                  <a:effectLst/>
                                  <a:latin typeface="Cambria Math" panose="02040503050406030204" pitchFamily="18" charset="0"/>
                                  <a:ea typeface="Calibri" panose="020F0502020204030204" pitchFamily="34" charset="0"/>
                                </a:rPr>
                              </m:ctrlPr>
                            </m:sSubPr>
                            <m:e>
                              <m:r>
                                <a:rPr lang="en-US" i="1">
                                  <a:solidFill>
                                    <a:srgbClr val="000000"/>
                                  </a:solidFill>
                                  <a:effectLst/>
                                  <a:latin typeface="Cambria Math" panose="02040503050406030204" pitchFamily="18" charset="0"/>
                                  <a:ea typeface="Calibri" panose="020F0502020204030204" pitchFamily="34" charset="0"/>
                                </a:rPr>
                                <m:t>𝑎</m:t>
                              </m:r>
                            </m:e>
                            <m:sub>
                              <m:r>
                                <a:rPr lang="en-US" i="1">
                                  <a:solidFill>
                                    <a:srgbClr val="000000"/>
                                  </a:solidFill>
                                  <a:effectLst/>
                                  <a:latin typeface="Cambria Math" panose="02040503050406030204" pitchFamily="18" charset="0"/>
                                  <a:ea typeface="Calibri" panose="020F0502020204030204" pitchFamily="34" charset="0"/>
                                </a:rPr>
                                <m:t>𝑚𝑖𝑛</m:t>
                              </m:r>
                            </m:sub>
                          </m:sSub>
                          <m:r>
                            <a:rPr lang="en-US" i="1">
                              <a:solidFill>
                                <a:srgbClr val="000000"/>
                              </a:solidFill>
                              <a:effectLst/>
                              <a:latin typeface="Cambria Math" panose="02040503050406030204" pitchFamily="18" charset="0"/>
                              <a:ea typeface="Calibri" panose="020F0502020204030204" pitchFamily="34" charset="0"/>
                            </a:rPr>
                            <m:t>=</m:t>
                          </m:r>
                          <m:r>
                            <a:rPr lang="en-US" i="1">
                              <a:solidFill>
                                <a:srgbClr val="000000"/>
                              </a:solidFill>
                              <a:effectLst/>
                              <a:latin typeface="Cambria Math" panose="02040503050406030204" pitchFamily="18" charset="0"/>
                              <a:ea typeface="Calibri" panose="020F0502020204030204" pitchFamily="34" charset="0"/>
                            </a:rPr>
                            <m:t>5</m:t>
                          </m:r>
                          <m:r>
                            <a:rPr lang="en-US" i="1">
                              <a:solidFill>
                                <a:srgbClr val="000000"/>
                              </a:solidFill>
                              <a:effectLst/>
                              <a:latin typeface="Cambria Math" panose="02040503050406030204" pitchFamily="18" charset="0"/>
                              <a:ea typeface="Calibri" panose="020F0502020204030204" pitchFamily="34" charset="0"/>
                            </a:rPr>
                            <m:t>𝑚𝑚</m:t>
                          </m:r>
                        </m:e>
                      </m:d>
                    </m:oMath>
                  </m:oMathPara>
                </a14:m>
                <a:endParaRPr lang="en-US" dirty="0">
                  <a:solidFill>
                    <a:srgbClr val="000000"/>
                  </a:solidFill>
                  <a:effectLst/>
                  <a:latin typeface="Times New Roman" panose="02020603050405020304" pitchFamily="18" charset="0"/>
                  <a:ea typeface="Calibri" panose="020F0502020204030204" pitchFamily="34" charset="0"/>
                </a:endParaRPr>
              </a:p>
              <a:p>
                <a:pPr algn="just">
                  <a:spcAft>
                    <a:spcPts val="600"/>
                  </a:spcAft>
                  <a:tabLst>
                    <a:tab pos="2204085" algn="l"/>
                  </a:tabLst>
                </a:pPr>
                <a14:m>
                  <m:oMathPara xmlns:m="http://schemas.openxmlformats.org/officeDocument/2006/math">
                    <m:oMathParaPr>
                      <m:jc m:val="left"/>
                    </m:oMathParaPr>
                    <m:oMath xmlns:m="http://schemas.openxmlformats.org/officeDocument/2006/math">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𝑏𝑒𝑡𝑤𝑒𝑒𝑛</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𝑏𝑎𝑠𝑒</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𝑝𝑙𝑎𝑡𝑒</m:t>
                      </m:r>
                      <m:r>
                        <a:rPr lang="en-US" i="1">
                          <a:solidFill>
                            <a:srgbClr val="000000"/>
                          </a:solidFill>
                          <a:effectLst/>
                          <a:latin typeface="Cambria Math" panose="02040503050406030204" pitchFamily="18" charset="0"/>
                          <a:ea typeface="Calibri" panose="020F0502020204030204" pitchFamily="34" charset="0"/>
                        </a:rPr>
                        <m:t>&amp;</m:t>
                      </m:r>
                      <m:r>
                        <a:rPr lang="en-US" i="1">
                          <a:solidFill>
                            <a:srgbClr val="000000"/>
                          </a:solidFill>
                          <a:effectLst/>
                          <a:latin typeface="Cambria Math" panose="02040503050406030204" pitchFamily="18" charset="0"/>
                          <a:ea typeface="Calibri" panose="020F0502020204030204" pitchFamily="34" charset="0"/>
                        </a:rPr>
                        <m:t>𝑠𝑡𝑒𝑒𝑙</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𝑐𝑜𝑙𝑢𝑚𝑛</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𝑏𝑒𝑐𝑎𝑢𝑠𝑒</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𝑖</m:t>
                      </m:r>
                      <m:sSup>
                        <m:sSupPr>
                          <m:ctrlPr>
                            <a:rPr lang="en-US" i="1">
                              <a:solidFill>
                                <a:srgbClr val="000000"/>
                              </a:solidFill>
                              <a:effectLst/>
                              <a:latin typeface="Cambria Math" panose="02040503050406030204" pitchFamily="18" charset="0"/>
                              <a:ea typeface="Calibri" panose="020F0502020204030204" pitchFamily="34" charset="0"/>
                            </a:rPr>
                          </m:ctrlPr>
                        </m:sSupPr>
                        <m:e>
                          <m:r>
                            <a:rPr lang="en-US" i="1">
                              <a:solidFill>
                                <a:srgbClr val="000000"/>
                              </a:solidFill>
                              <a:effectLst/>
                              <a:latin typeface="Cambria Math" panose="02040503050406030204" pitchFamily="18" charset="0"/>
                              <a:ea typeface="Calibri" panose="020F0502020204030204" pitchFamily="34" charset="0"/>
                            </a:rPr>
                            <m:t>𝑡</m:t>
                          </m:r>
                        </m:e>
                        <m:sup>
                          <m:r>
                            <a:rPr lang="en-US" i="1">
                              <a:solidFill>
                                <a:srgbClr val="000000"/>
                              </a:solidFill>
                              <a:effectLst/>
                              <a:latin typeface="Cambria Math" panose="02040503050406030204" pitchFamily="18" charset="0"/>
                              <a:ea typeface="Calibri" panose="020F0502020204030204" pitchFamily="34" charset="0"/>
                            </a:rPr>
                            <m:t>′</m:t>
                          </m:r>
                        </m:sup>
                      </m:sSup>
                      <m:r>
                        <a:rPr lang="en-US" i="1">
                          <a:solidFill>
                            <a:srgbClr val="000000"/>
                          </a:solidFill>
                          <a:effectLst/>
                          <a:latin typeface="Cambria Math" panose="02040503050406030204" pitchFamily="18" charset="0"/>
                          <a:ea typeface="Calibri" panose="020F0502020204030204" pitchFamily="34" charset="0"/>
                        </a:rPr>
                        <m:t>𝑠</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𝑒𝑥𝑝𝑜𝑠𝑒𝑑</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𝑡𝑜</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𝑐𝑜𝑚𝑝𝑟𝑒𝑠𝑠𝑖𝑜𝑛</m:t>
                      </m:r>
                      <m:r>
                        <a:rPr lang="en-US" i="1">
                          <a:solidFill>
                            <a:srgbClr val="000000"/>
                          </a:solidFill>
                          <a:effectLst/>
                          <a:latin typeface="Cambria Math" panose="02040503050406030204" pitchFamily="18" charset="0"/>
                          <a:ea typeface="Calibri" panose="020F0502020204030204" pitchFamily="34" charset="0"/>
                        </a:rPr>
                        <m:t> </m:t>
                      </m:r>
                      <m:r>
                        <a:rPr lang="en-US" i="1">
                          <a:solidFill>
                            <a:srgbClr val="000000"/>
                          </a:solidFill>
                          <a:effectLst/>
                          <a:latin typeface="Cambria Math" panose="02040503050406030204" pitchFamily="18" charset="0"/>
                          <a:ea typeface="Calibri" panose="020F0502020204030204" pitchFamily="34" charset="0"/>
                        </a:rPr>
                        <m:t>𝑓𝑜𝑟𝑐𝑒</m:t>
                      </m:r>
                    </m:oMath>
                  </m:oMathPara>
                </a14:m>
                <a:endParaRPr lang="en-US" dirty="0">
                  <a:solidFill>
                    <a:srgbClr val="000000"/>
                  </a:solidFill>
                  <a:effectLst/>
                  <a:latin typeface="Times New Roman" panose="02020603050405020304" pitchFamily="18" charset="0"/>
                  <a:ea typeface="Calibri" panose="020F0502020204030204"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2059185" y="4018554"/>
                <a:ext cx="6096000" cy="2540696"/>
              </a:xfrm>
              <a:prstGeom prst="rect">
                <a:avLst/>
              </a:prstGeom>
              <a:blipFill rotWithShape="0">
                <a:blip r:embed="rId3"/>
                <a:stretch>
                  <a:fillRect r="-39100"/>
                </a:stretch>
              </a:blipFill>
            </p:spPr>
            <p:txBody>
              <a:bodyPr/>
              <a:lstStyle/>
              <a:p>
                <a:r>
                  <a:rPr lang="en-US">
                    <a:noFill/>
                  </a:rPr>
                  <a:t> </a:t>
                </a:r>
              </a:p>
            </p:txBody>
          </p:sp>
        </mc:Fallback>
      </mc:AlternateContent>
      <p:pic>
        <p:nvPicPr>
          <p:cNvPr id="11" name="Picture 10"/>
          <p:cNvPicPr/>
          <p:nvPr/>
        </p:nvPicPr>
        <p:blipFill>
          <a:blip r:embed="rId4">
            <a:extLst>
              <a:ext uri="{28A0092B-C50C-407E-A947-70E740481C1C}">
                <a14:useLocalDpi xmlns:a14="http://schemas.microsoft.com/office/drawing/2010/main" val="0"/>
              </a:ext>
            </a:extLst>
          </a:blip>
          <a:stretch>
            <a:fillRect/>
          </a:stretch>
        </p:blipFill>
        <p:spPr>
          <a:xfrm>
            <a:off x="9079803" y="1471371"/>
            <a:ext cx="2037376" cy="3145756"/>
          </a:xfrm>
          <a:prstGeom prst="rect">
            <a:avLst/>
          </a:prstGeom>
          <a:noFill/>
          <a:ln>
            <a:noFill/>
          </a:ln>
        </p:spPr>
      </p:pic>
    </p:spTree>
    <p:extLst>
      <p:ext uri="{BB962C8B-B14F-4D97-AF65-F5344CB8AC3E}">
        <p14:creationId xmlns:p14="http://schemas.microsoft.com/office/powerpoint/2010/main" val="369344760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5293" y="886569"/>
            <a:ext cx="8911389" cy="410882"/>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Case two to design this connection with another load combination </a:t>
            </a:r>
            <a:r>
              <a:rPr lang="en-US" b="1" dirty="0"/>
              <a:t>(0.9D + 1.0W).</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592178" y="1822745"/>
            <a:ext cx="6096000" cy="2322174"/>
          </a:xfrm>
          <a:prstGeom prst="rect">
            <a:avLst/>
          </a:prstGeom>
        </p:spPr>
        <p:txBody>
          <a:bodyPr>
            <a:spAutoFit/>
          </a:bodyPr>
          <a:lstStyle/>
          <a:p>
            <a:pPr marL="457200" algn="just">
              <a:lnSpc>
                <a:spcPct val="115000"/>
              </a:lnSpc>
              <a:spcAft>
                <a:spcPts val="10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results load from this combination as shown in figure 5.10, are very small and not revers to other direction</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so the previous design is very good and suitable. For reverse forces, we are satisfied with the use of the existing steel bars as bolts to resist the tension obtained, if any, which has a maximum capacity moment up to 450 kN.m.as shown in figure 2.2, in chapter two (interaction diagram).</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8358003" y="1822745"/>
            <a:ext cx="2458385" cy="3361997"/>
          </a:xfrm>
          <a:prstGeom prst="rect">
            <a:avLst/>
          </a:prstGeom>
          <a:ln w="38100" cap="sq">
            <a:noFill/>
            <a:prstDash val="solid"/>
            <a:miter lim="800000"/>
          </a:ln>
          <a:effectLst/>
        </p:spPr>
      </p:pic>
    </p:spTree>
    <p:extLst>
      <p:ext uri="{BB962C8B-B14F-4D97-AF65-F5344CB8AC3E}">
        <p14:creationId xmlns:p14="http://schemas.microsoft.com/office/powerpoint/2010/main" val="285877717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03146" y="839756"/>
            <a:ext cx="6264857" cy="769441"/>
          </a:xfrm>
          <a:prstGeom prst="rect">
            <a:avLst/>
          </a:prstGeom>
        </p:spPr>
        <p:txBody>
          <a:bodyPr wrap="none">
            <a:spAutoFit/>
          </a:bodyPr>
          <a:lstStyle/>
          <a:p>
            <a:r>
              <a:rPr lang="en-US" sz="2400" b="1" dirty="0" smtClean="0">
                <a:solidFill>
                  <a:srgbClr val="FF0000"/>
                </a:solidFill>
                <a:latin typeface="Times New Roman" panose="02020603050405020304" pitchFamily="18" charset="0"/>
                <a:ea typeface="Times New Roman" panose="02020603050405020304" pitchFamily="18" charset="0"/>
              </a:rPr>
              <a:t>2- </a:t>
            </a:r>
            <a:r>
              <a:rPr lang="en-US" sz="2400" b="1" dirty="0">
                <a:solidFill>
                  <a:srgbClr val="FF0000"/>
                </a:solidFill>
                <a:latin typeface="Times New Roman" panose="02020603050405020304" pitchFamily="18" charset="0"/>
                <a:ea typeface="Times New Roman" panose="02020603050405020304" pitchFamily="18" charset="0"/>
              </a:rPr>
              <a:t>Connection between truss and steel column </a:t>
            </a:r>
          </a:p>
          <a:p>
            <a:endParaRPr lang="en-US" sz="2000" b="1" dirty="0">
              <a:solidFill>
                <a:srgbClr val="FF0000"/>
              </a:solidFill>
            </a:endParaRPr>
          </a:p>
        </p:txBody>
      </p:sp>
      <p:sp>
        <p:nvSpPr>
          <p:cNvPr id="4" name="Rectangle 3"/>
          <p:cNvSpPr/>
          <p:nvPr/>
        </p:nvSpPr>
        <p:spPr>
          <a:xfrm>
            <a:off x="1814542" y="1483052"/>
            <a:ext cx="9467901" cy="923330"/>
          </a:xfrm>
          <a:prstGeom prst="rect">
            <a:avLst/>
          </a:prstGeom>
        </p:spPr>
        <p:txBody>
          <a:bodyPr wrap="square">
            <a:spAutoFit/>
          </a:bodyPr>
          <a:lstStyle/>
          <a:p>
            <a:pPr algn="just">
              <a:spcAft>
                <a:spcPts val="600"/>
              </a:spcAft>
            </a:pPr>
            <a:r>
              <a:rPr lang="en-US" dirty="0">
                <a:solidFill>
                  <a:srgbClr val="000000"/>
                </a:solidFill>
                <a:latin typeface="Times New Roman" panose="02020603050405020304" pitchFamily="18" charset="0"/>
                <a:ea typeface="Calibri" panose="020F0502020204030204" pitchFamily="34" charset="0"/>
              </a:rPr>
              <a:t>This joint designed to connect both the top member of the truss and the diagonal member with the steel column, from the front and back sides of the column. It is should be noted the govern load combination in this connection is 1.2D+1.6L+0.5W with loads as shown in figure below. </a:t>
            </a:r>
            <a:endParaRPr lang="en-US" dirty="0">
              <a:solidFill>
                <a:srgbClr val="000000"/>
              </a:solidFill>
              <a:effectLst/>
              <a:latin typeface="Times New Roman" panose="02020603050405020304" pitchFamily="18" charset="0"/>
              <a:ea typeface="Calibri" panose="020F0502020204030204" pitchFamily="34"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3955962" y="2406382"/>
            <a:ext cx="5185059" cy="4232843"/>
          </a:xfrm>
          <a:prstGeom prst="rect">
            <a:avLst/>
          </a:prstGeom>
          <a:ln w="38100" cap="sq">
            <a:noFill/>
            <a:prstDash val="solid"/>
            <a:miter lim="800000"/>
          </a:ln>
          <a:effectLst/>
        </p:spPr>
      </p:pic>
    </p:spTree>
    <p:extLst>
      <p:ext uri="{BB962C8B-B14F-4D97-AF65-F5344CB8AC3E}">
        <p14:creationId xmlns:p14="http://schemas.microsoft.com/office/powerpoint/2010/main" val="1110710429"/>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Wisp</Template>
  <TotalTime>8684</TotalTime>
  <Words>5221</Words>
  <Application>Microsoft Office PowerPoint</Application>
  <PresentationFormat>Widescreen</PresentationFormat>
  <Paragraphs>785</Paragraphs>
  <Slides>124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124</vt:i4>
      </vt:variant>
    </vt:vector>
  </HeadingPairs>
  <TitlesOfParts>
    <vt:vector size="133" baseType="lpstr">
      <vt:lpstr>Arial</vt:lpstr>
      <vt:lpstr>Calibri</vt:lpstr>
      <vt:lpstr>Calibri Light</vt:lpstr>
      <vt:lpstr>Cambria Math</vt:lpstr>
      <vt:lpstr>Symbol</vt:lpstr>
      <vt:lpstr>Times New Roman</vt:lpstr>
      <vt:lpstr>Tw Cen MT</vt:lpstr>
      <vt:lpstr>Wingdings</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5. Programs</vt:lpstr>
      <vt:lpstr>     6. Loads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عبدالرحمن توفيق</cp:lastModifiedBy>
  <cp:revision>150</cp:revision>
  <dcterms:created xsi:type="dcterms:W3CDTF">2020-06-04T16:10:26Z</dcterms:created>
  <dcterms:modified xsi:type="dcterms:W3CDTF">2021-01-05T21:06:49Z</dcterms:modified>
</cp:coreProperties>
</file>