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36"/>
  </p:notesMasterIdLst>
  <p:sldIdLst>
    <p:sldId id="286" r:id="rId2"/>
    <p:sldId id="256" r:id="rId3"/>
    <p:sldId id="287" r:id="rId4"/>
    <p:sldId id="285" r:id="rId5"/>
    <p:sldId id="284" r:id="rId6"/>
    <p:sldId id="257" r:id="rId7"/>
    <p:sldId id="258" r:id="rId8"/>
    <p:sldId id="288" r:id="rId9"/>
    <p:sldId id="260" r:id="rId10"/>
    <p:sldId id="289" r:id="rId11"/>
    <p:sldId id="259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5" r:id="rId23"/>
    <p:sldId id="271" r:id="rId24"/>
    <p:sldId id="272" r:id="rId25"/>
    <p:sldId id="273" r:id="rId26"/>
    <p:sldId id="274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22" autoAdjust="0"/>
  </p:normalViewPr>
  <p:slideViewPr>
    <p:cSldViewPr>
      <p:cViewPr>
        <p:scale>
          <a:sx n="81" d="100"/>
          <a:sy n="81" d="100"/>
        </p:scale>
        <p:origin x="-1056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48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B37084-7BBE-4EBB-BAC2-FD6AC959FD14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E93A47-ECF7-4DED-851A-46F9366B67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1142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15 , 27, 29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E93A47-ECF7-4DED-851A-46F9366B673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4670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7547C-A173-4DF9-8AA3-C3C62215A197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3E8E4-2017-4F07-B59B-C6CDA5AA421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7547C-A173-4DF9-8AA3-C3C62215A197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3E8E4-2017-4F07-B59B-C6CDA5AA421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7547C-A173-4DF9-8AA3-C3C62215A197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3E8E4-2017-4F07-B59B-C6CDA5AA421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7547C-A173-4DF9-8AA3-C3C62215A197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3E8E4-2017-4F07-B59B-C6CDA5AA421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7547C-A173-4DF9-8AA3-C3C62215A197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3E8E4-2017-4F07-B59B-C6CDA5AA421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7547C-A173-4DF9-8AA3-C3C62215A197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3E8E4-2017-4F07-B59B-C6CDA5AA421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7547C-A173-4DF9-8AA3-C3C62215A197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3E8E4-2017-4F07-B59B-C6CDA5AA421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7547C-A173-4DF9-8AA3-C3C62215A197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3E8E4-2017-4F07-B59B-C6CDA5AA421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7547C-A173-4DF9-8AA3-C3C62215A197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3E8E4-2017-4F07-B59B-C6CDA5AA421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7547C-A173-4DF9-8AA3-C3C62215A197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3E8E4-2017-4F07-B59B-C6CDA5AA421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7547C-A173-4DF9-8AA3-C3C62215A197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7E3E8E4-2017-4F07-B59B-C6CDA5AA421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627547C-A173-4DF9-8AA3-C3C62215A197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7E3E8E4-2017-4F07-B59B-C6CDA5AA421F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udai\Downloads\Compressed\Slogan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209800"/>
            <a:ext cx="8911390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9558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62000" y="1143000"/>
            <a:ext cx="15240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572000" y="1143000"/>
            <a:ext cx="17526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Subtitle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419600" y="2667000"/>
            <a:ext cx="2057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Merge with picture</a:t>
            </a:r>
            <a:endParaRPr lang="en-US" dirty="0"/>
          </a:p>
        </p:txBody>
      </p:sp>
      <p:sp>
        <p:nvSpPr>
          <p:cNvPr id="7" name="Down Arrow 6"/>
          <p:cNvSpPr/>
          <p:nvPr/>
        </p:nvSpPr>
        <p:spPr>
          <a:xfrm>
            <a:off x="5257800" y="1905000"/>
            <a:ext cx="381000" cy="762000"/>
          </a:xfrm>
          <a:prstGeom prst="down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rapezoid 7"/>
          <p:cNvSpPr/>
          <p:nvPr/>
        </p:nvSpPr>
        <p:spPr>
          <a:xfrm>
            <a:off x="2332892" y="4337538"/>
            <a:ext cx="2362200" cy="1828800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Video Mixing Renderer</a:t>
            </a:r>
            <a:endParaRPr lang="en-US" dirty="0"/>
          </a:p>
        </p:txBody>
      </p:sp>
      <p:sp>
        <p:nvSpPr>
          <p:cNvPr id="9" name="Down Arrow 8"/>
          <p:cNvSpPr/>
          <p:nvPr/>
        </p:nvSpPr>
        <p:spPr>
          <a:xfrm rot="19816084">
            <a:off x="1927423" y="1756330"/>
            <a:ext cx="426949" cy="2719929"/>
          </a:xfrm>
          <a:prstGeom prst="downArrow">
            <a:avLst>
              <a:gd name="adj1" fmla="val 43057"/>
              <a:gd name="adj2" fmla="val 50000"/>
            </a:avLst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own Arrow 9"/>
          <p:cNvSpPr/>
          <p:nvPr/>
        </p:nvSpPr>
        <p:spPr>
          <a:xfrm rot="3212047">
            <a:off x="4539974" y="3313085"/>
            <a:ext cx="334108" cy="1232725"/>
          </a:xfrm>
          <a:prstGeom prst="down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419600" y="4337538"/>
            <a:ext cx="858916" cy="44547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smtClean="0"/>
              <a:t>Input 0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298646" y="4337538"/>
            <a:ext cx="1295400" cy="56519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en-US" dirty="0" smtClean="0"/>
              <a:t>Input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9854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1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1143000"/>
          </a:xfrm>
        </p:spPr>
        <p:txBody>
          <a:bodyPr/>
          <a:lstStyle/>
          <a:p>
            <a:pPr algn="ctr"/>
            <a:r>
              <a:rPr lang="en-US" dirty="0" smtClean="0"/>
              <a:t> The Benefit of MCtionary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Giving the meaning of the word in the context of  the movies or videos.</a:t>
            </a:r>
          </a:p>
          <a:p>
            <a:pPr marL="0" lvl="0" indent="0">
              <a:buNone/>
            </a:pPr>
            <a:endParaRPr lang="en-US" sz="2000" dirty="0" smtClean="0"/>
          </a:p>
          <a:p>
            <a:pPr lvl="0"/>
            <a:r>
              <a:rPr lang="en-US" dirty="0" smtClean="0"/>
              <a:t>Every </a:t>
            </a:r>
            <a:r>
              <a:rPr lang="en-US" dirty="0"/>
              <a:t>user can watch movie with “</a:t>
            </a:r>
            <a:r>
              <a:rPr lang="en-US" b="1" dirty="0">
                <a:solidFill>
                  <a:srgbClr val="FF0000"/>
                </a:solidFill>
              </a:rPr>
              <a:t>customized</a:t>
            </a:r>
            <a:r>
              <a:rPr lang="en-US" dirty="0"/>
              <a:t>” cuts or skips</a:t>
            </a:r>
            <a:r>
              <a:rPr lang="en-US" dirty="0" smtClean="0"/>
              <a:t>.</a:t>
            </a:r>
          </a:p>
          <a:p>
            <a:pPr marL="0" lvl="0" indent="0">
              <a:buNone/>
            </a:pPr>
            <a:endParaRPr lang="en-US" sz="2000" dirty="0" smtClean="0"/>
          </a:p>
          <a:p>
            <a:r>
              <a:rPr lang="en-US" b="1" dirty="0">
                <a:solidFill>
                  <a:srgbClr val="FF0000"/>
                </a:solidFill>
              </a:rPr>
              <a:t>Skipping mode </a:t>
            </a:r>
            <a:r>
              <a:rPr lang="en-US" dirty="0"/>
              <a:t>gives the user a good and easy control of his/her movies without any changes to the original files.</a:t>
            </a:r>
          </a:p>
          <a:p>
            <a:pPr lvl="0"/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4726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229600" cy="1143000"/>
          </a:xfrm>
        </p:spPr>
        <p:txBody>
          <a:bodyPr/>
          <a:lstStyle/>
          <a:p>
            <a:pPr algn="ctr"/>
            <a:r>
              <a:rPr lang="en-US" dirty="0" smtClean="0"/>
              <a:t>The main feature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algn="ctr">
              <a:buFont typeface="Wingdings" pitchFamily="2" charset="2"/>
              <a:buChar char="v"/>
            </a:pPr>
            <a:r>
              <a:rPr lang="en-US" sz="12800" b="1" dirty="0" smtClean="0">
                <a:solidFill>
                  <a:srgbClr val="FF0000"/>
                </a:solidFill>
              </a:rPr>
              <a:t>Context-Based Info-Piece</a:t>
            </a:r>
            <a:endParaRPr lang="en-US" sz="12800" dirty="0" smtClean="0"/>
          </a:p>
          <a:p>
            <a:pPr marL="0" indent="0">
              <a:buNone/>
            </a:pPr>
            <a:endParaRPr lang="en-US" sz="11200" dirty="0" smtClean="0"/>
          </a:p>
          <a:p>
            <a:pPr marL="0" indent="0" algn="ctr">
              <a:buNone/>
            </a:pPr>
            <a:r>
              <a:rPr lang="en-US" sz="11200" b="1" dirty="0" smtClean="0">
                <a:solidFill>
                  <a:srgbClr val="FF0000"/>
                </a:solidFill>
              </a:rPr>
              <a:t>Offline mode:</a:t>
            </a:r>
          </a:p>
          <a:p>
            <a:r>
              <a:rPr lang="en-US" sz="11200" dirty="0"/>
              <a:t>The user selects to be a viewer just and cannot modify anything</a:t>
            </a:r>
            <a:r>
              <a:rPr lang="en-US" sz="11200" dirty="0" smtClean="0"/>
              <a:t>(like </a:t>
            </a:r>
            <a:r>
              <a:rPr lang="en-US" sz="11200" dirty="0"/>
              <a:t>voting or </a:t>
            </a:r>
            <a:r>
              <a:rPr lang="en-US" sz="11200" dirty="0" smtClean="0"/>
              <a:t>adding meaning/s</a:t>
            </a:r>
            <a:r>
              <a:rPr lang="en-US" sz="11200" dirty="0"/>
              <a:t>). The user </a:t>
            </a:r>
            <a:r>
              <a:rPr lang="en-US" sz="11200" dirty="0" smtClean="0"/>
              <a:t>must select </a:t>
            </a:r>
            <a:r>
              <a:rPr lang="en-US" sz="11200" dirty="0"/>
              <a:t>a file with format .</a:t>
            </a:r>
            <a:r>
              <a:rPr lang="en-US" sz="11200" b="1" dirty="0"/>
              <a:t>accdb</a:t>
            </a:r>
            <a:r>
              <a:rPr lang="en-US" sz="11200" dirty="0"/>
              <a:t> to switch to viewer-mode</a:t>
            </a:r>
            <a:r>
              <a:rPr lang="en-US" sz="11200" dirty="0" smtClean="0"/>
              <a:t>.</a:t>
            </a:r>
          </a:p>
          <a:p>
            <a:pPr marL="0" indent="0">
              <a:buNone/>
            </a:pPr>
            <a:endParaRPr lang="en-US" sz="11200" dirty="0"/>
          </a:p>
          <a:p>
            <a:r>
              <a:rPr lang="en-US" sz="11200" dirty="0" smtClean="0"/>
              <a:t>The </a:t>
            </a:r>
            <a:r>
              <a:rPr lang="en-US" sz="11200" dirty="0"/>
              <a:t>user must have a .</a:t>
            </a:r>
            <a:r>
              <a:rPr lang="en-US" sz="11200" b="1" dirty="0"/>
              <a:t>accdb</a:t>
            </a:r>
            <a:r>
              <a:rPr lang="en-US" sz="11200" dirty="0"/>
              <a:t> file to be in an </a:t>
            </a:r>
            <a:r>
              <a:rPr lang="en-US" sz="11200" b="1" dirty="0"/>
              <a:t>offline</a:t>
            </a:r>
            <a:r>
              <a:rPr lang="en-US" sz="11200" dirty="0"/>
              <a:t> mode </a:t>
            </a:r>
            <a:r>
              <a:rPr lang="en-US" sz="11200" dirty="0" smtClean="0"/>
              <a:t>so user must to download the file.</a:t>
            </a:r>
          </a:p>
          <a:p>
            <a:pPr marL="0" indent="0">
              <a:buNone/>
            </a:pPr>
            <a:r>
              <a:rPr lang="en-US" sz="4500" dirty="0" smtClean="0"/>
              <a:t>  </a:t>
            </a:r>
            <a:endParaRPr lang="en-US" sz="4500" dirty="0"/>
          </a:p>
        </p:txBody>
      </p:sp>
    </p:spTree>
    <p:extLst>
      <p:ext uri="{BB962C8B-B14F-4D97-AF65-F5344CB8AC3E}">
        <p14:creationId xmlns:p14="http://schemas.microsoft.com/office/powerpoint/2010/main" val="1867269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914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4400" b="1" dirty="0"/>
              <a:t>Context-Based Info-Piece</a:t>
            </a:r>
            <a:r>
              <a:rPr lang="en-US" sz="4400" dirty="0"/>
              <a:t> feature cont.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r>
              <a:rPr lang="en-US" sz="12000" dirty="0" smtClean="0"/>
              <a:t> </a:t>
            </a:r>
            <a:r>
              <a:rPr lang="en-US" sz="12000" b="1" dirty="0">
                <a:solidFill>
                  <a:srgbClr val="FF0000"/>
                </a:solidFill>
              </a:rPr>
              <a:t>O</a:t>
            </a:r>
            <a:r>
              <a:rPr lang="en-US" sz="12000" b="1" dirty="0" smtClean="0">
                <a:solidFill>
                  <a:srgbClr val="FF0000"/>
                </a:solidFill>
              </a:rPr>
              <a:t>nline mode </a:t>
            </a:r>
            <a:endParaRPr lang="en-US" sz="12000" dirty="0" smtClean="0"/>
          </a:p>
          <a:p>
            <a:pPr marL="457200" lvl="1" indent="0">
              <a:buNone/>
            </a:pPr>
            <a:endParaRPr lang="en-US" sz="12000" b="1" dirty="0"/>
          </a:p>
          <a:p>
            <a:pPr marL="0" lvl="1" indent="0" algn="ctr">
              <a:buNone/>
            </a:pPr>
            <a:r>
              <a:rPr lang="en-US" sz="11200" b="1" dirty="0">
                <a:solidFill>
                  <a:srgbClr val="FF0000"/>
                </a:solidFill>
              </a:rPr>
              <a:t>Unregistered </a:t>
            </a:r>
            <a:r>
              <a:rPr lang="en-US" sz="11200" b="1" dirty="0" smtClean="0">
                <a:solidFill>
                  <a:srgbClr val="FF0000"/>
                </a:solidFill>
              </a:rPr>
              <a:t>users:</a:t>
            </a:r>
            <a:endParaRPr lang="en-US" sz="11200" b="1" dirty="0">
              <a:solidFill>
                <a:srgbClr val="FF0000"/>
              </a:solidFill>
            </a:endParaRPr>
          </a:p>
          <a:p>
            <a:pPr marL="0" lvl="1" indent="0">
              <a:buNone/>
            </a:pPr>
            <a:endParaRPr lang="en-US" sz="5600" b="1" dirty="0"/>
          </a:p>
          <a:p>
            <a:pPr>
              <a:buFont typeface="Arial" pitchFamily="34" charset="0"/>
              <a:buChar char="•"/>
            </a:pPr>
            <a:r>
              <a:rPr lang="en-US" sz="12000" dirty="0" smtClean="0"/>
              <a:t>MCtionary </a:t>
            </a:r>
            <a:r>
              <a:rPr lang="en-US" sz="12000" dirty="0"/>
              <a:t>users are free to individually create </a:t>
            </a:r>
            <a:r>
              <a:rPr lang="en-US" sz="12000" dirty="0" smtClean="0"/>
              <a:t>  </a:t>
            </a:r>
          </a:p>
          <a:p>
            <a:pPr marL="0" indent="0">
              <a:buNone/>
            </a:pPr>
            <a:r>
              <a:rPr lang="en-US" sz="12000" dirty="0" smtClean="0"/>
              <a:t>their own accounts </a:t>
            </a:r>
            <a:r>
              <a:rPr lang="en-US" sz="12000" dirty="0"/>
              <a:t>to meet their own needs and </a:t>
            </a:r>
            <a:endParaRPr lang="en-US" sz="12000" dirty="0" smtClean="0"/>
          </a:p>
          <a:p>
            <a:pPr marL="0" indent="0">
              <a:buNone/>
            </a:pPr>
            <a:r>
              <a:rPr lang="en-US" sz="12000" dirty="0" smtClean="0"/>
              <a:t>personal </a:t>
            </a:r>
            <a:r>
              <a:rPr lang="en-US" sz="12000" dirty="0"/>
              <a:t>settings. </a:t>
            </a:r>
            <a:endParaRPr lang="en-US" sz="12000" dirty="0" smtClean="0"/>
          </a:p>
          <a:p>
            <a:pPr>
              <a:buFont typeface="Arial" pitchFamily="34" charset="0"/>
              <a:buChar char="•"/>
            </a:pPr>
            <a:r>
              <a:rPr lang="en-US" sz="12000" dirty="0" smtClean="0"/>
              <a:t>However</a:t>
            </a:r>
            <a:r>
              <a:rPr lang="en-US" sz="12000" dirty="0"/>
              <a:t>, a user who chooses not </a:t>
            </a:r>
            <a:r>
              <a:rPr lang="en-US" sz="12000" dirty="0" smtClean="0"/>
              <a:t>to </a:t>
            </a:r>
            <a:r>
              <a:rPr lang="en-US" sz="12000" dirty="0"/>
              <a:t>create one, will </a:t>
            </a:r>
            <a:r>
              <a:rPr lang="en-US" sz="12000" dirty="0" smtClean="0"/>
              <a:t>be limited </a:t>
            </a:r>
            <a:r>
              <a:rPr lang="en-US" sz="12000" dirty="0"/>
              <a:t>to the following basic </a:t>
            </a:r>
            <a:r>
              <a:rPr lang="en-US" sz="12000" dirty="0" smtClean="0"/>
              <a:t>functions </a:t>
            </a:r>
            <a:r>
              <a:rPr lang="en-US" sz="12000" dirty="0"/>
              <a:t>within this feature:</a:t>
            </a:r>
          </a:p>
          <a:p>
            <a:pPr marL="0" indent="0">
              <a:buNone/>
            </a:pPr>
            <a:endParaRPr lang="en-US" sz="12000" dirty="0" smtClean="0"/>
          </a:p>
          <a:p>
            <a:pPr marL="0" indent="0">
              <a:buNone/>
            </a:pPr>
            <a:r>
              <a:rPr lang="en-US" sz="12000" dirty="0" smtClean="0"/>
              <a:t> </a:t>
            </a:r>
          </a:p>
          <a:p>
            <a:pPr marL="0" indent="0">
              <a:buNone/>
            </a:pPr>
            <a:r>
              <a:rPr lang="en-US" sz="3000" dirty="0" smtClean="0"/>
              <a:t> </a:t>
            </a:r>
          </a:p>
          <a:p>
            <a:pPr marL="0" indent="0">
              <a:buNone/>
            </a:pPr>
            <a:r>
              <a:rPr lang="en-US" sz="3000" dirty="0"/>
              <a:t> </a:t>
            </a:r>
            <a:r>
              <a:rPr lang="en-US" sz="3000" dirty="0" smtClean="0"/>
              <a:t>   </a:t>
            </a:r>
          </a:p>
          <a:p>
            <a:pPr marL="0" indent="0">
              <a:buNone/>
            </a:pPr>
            <a:r>
              <a:rPr lang="en-US" sz="3000" dirty="0"/>
              <a:t> </a:t>
            </a:r>
            <a:endParaRPr lang="en-US" sz="3000" dirty="0" smtClean="0"/>
          </a:p>
        </p:txBody>
      </p:sp>
    </p:spTree>
    <p:extLst>
      <p:ext uri="{BB962C8B-B14F-4D97-AF65-F5344CB8AC3E}">
        <p14:creationId xmlns:p14="http://schemas.microsoft.com/office/powerpoint/2010/main" val="2299447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>
            <a:noAutofit/>
          </a:bodyPr>
          <a:lstStyle/>
          <a:p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4000" b="1" dirty="0" smtClean="0"/>
              <a:t>Context-Based Info-Piece</a:t>
            </a:r>
            <a:r>
              <a:rPr lang="en-US" sz="4000" dirty="0" smtClean="0"/>
              <a:t> feature cont.</a:t>
            </a:r>
            <a:br>
              <a:rPr lang="en-US" sz="4000" dirty="0" smtClean="0"/>
            </a:b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pPr marL="0" lvl="1" indent="0">
              <a:buNone/>
            </a:pPr>
            <a:r>
              <a:rPr lang="en-US" b="1" dirty="0" smtClean="0"/>
              <a:t> </a:t>
            </a:r>
            <a:r>
              <a:rPr lang="en-US" sz="2800" dirty="0" smtClean="0"/>
              <a:t>a. View the meaning/s –if already added by </a:t>
            </a:r>
            <a:r>
              <a:rPr lang="en-US" sz="2800" dirty="0" smtClean="0">
                <a:solidFill>
                  <a:srgbClr val="FF0000"/>
                </a:solidFill>
              </a:rPr>
              <a:t>Authors </a:t>
            </a:r>
          </a:p>
          <a:p>
            <a:pPr marL="0" lvl="1" indent="0">
              <a:buNone/>
            </a:pPr>
            <a:r>
              <a:rPr lang="en-US" sz="2800" dirty="0" smtClean="0"/>
              <a:t>b. Viewing any vote/s –if already done by </a:t>
            </a:r>
            <a:r>
              <a:rPr lang="en-US" sz="2800" dirty="0">
                <a:solidFill>
                  <a:srgbClr val="FF0000"/>
                </a:solidFill>
              </a:rPr>
              <a:t>Authors </a:t>
            </a:r>
            <a:endParaRPr lang="en-US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3048000"/>
            <a:ext cx="5486400" cy="34575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96848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4400" b="1" dirty="0"/>
              <a:t>Context-Based Info-Piece</a:t>
            </a:r>
            <a:r>
              <a:rPr lang="en-US" sz="4400" dirty="0"/>
              <a:t> feature cont.</a:t>
            </a:r>
            <a:br>
              <a:rPr lang="en-US" sz="4400" dirty="0"/>
            </a:b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2800" dirty="0" smtClean="0"/>
              <a:t>To display the information about any </a:t>
            </a:r>
            <a:r>
              <a:rPr lang="en-US" sz="2800" b="1" dirty="0" smtClean="0"/>
              <a:t>word</a:t>
            </a:r>
            <a:r>
              <a:rPr lang="en-US" sz="2800" dirty="0" smtClean="0"/>
              <a:t>  in the subtitle just pointing </a:t>
            </a:r>
            <a:r>
              <a:rPr lang="en-US" sz="2800" dirty="0"/>
              <a:t>at the target word to be translated while the video is being played already</a:t>
            </a:r>
            <a:r>
              <a:rPr lang="en-US" sz="2800" dirty="0" smtClean="0"/>
              <a:t>! </a:t>
            </a:r>
          </a:p>
          <a:p>
            <a:pPr marL="0" indent="0">
              <a:buNone/>
            </a:pPr>
            <a:endParaRPr lang="en-US" sz="2800" dirty="0" smtClean="0"/>
          </a:p>
          <a:p>
            <a:r>
              <a:rPr lang="en-US" sz="2800" dirty="0" smtClean="0"/>
              <a:t> </a:t>
            </a:r>
            <a:r>
              <a:rPr lang="en-US" sz="2800" dirty="0"/>
              <a:t>A </a:t>
            </a:r>
            <a:r>
              <a:rPr lang="en-US" sz="2800" b="1" dirty="0"/>
              <a:t>pop-up</a:t>
            </a:r>
            <a:r>
              <a:rPr lang="en-US" sz="2800" dirty="0"/>
              <a:t> window shows up with any meanings </a:t>
            </a:r>
            <a:r>
              <a:rPr lang="en-US" sz="2800" dirty="0" smtClean="0"/>
              <a:t>available.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42413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Context-Based Info-Piece</a:t>
            </a:r>
            <a:r>
              <a:rPr lang="en-US" sz="4000" dirty="0" smtClean="0"/>
              <a:t> feature cont.</a:t>
            </a:r>
            <a:endParaRPr lang="en-US" sz="4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990600"/>
          </a:xfrm>
        </p:spPr>
        <p:txBody>
          <a:bodyPr>
            <a:noAutofit/>
          </a:bodyPr>
          <a:lstStyle/>
          <a:p>
            <a:r>
              <a:rPr lang="en-US" sz="3000" dirty="0" smtClean="0"/>
              <a:t>Context-Based </a:t>
            </a:r>
            <a:r>
              <a:rPr lang="en-US" sz="3000" dirty="0"/>
              <a:t>Info-Piece feature </a:t>
            </a:r>
            <a:r>
              <a:rPr lang="en-US" sz="3000" dirty="0" smtClean="0"/>
              <a:t> for </a:t>
            </a:r>
            <a:r>
              <a:rPr lang="en-US" sz="3000" b="1" dirty="0"/>
              <a:t>unregistered </a:t>
            </a:r>
            <a:r>
              <a:rPr lang="en-US" sz="3000" b="1" dirty="0" smtClean="0"/>
              <a:t>users </a:t>
            </a:r>
            <a:r>
              <a:rPr lang="en-US" sz="3000" dirty="0" smtClean="0"/>
              <a:t>.</a:t>
            </a:r>
            <a:endParaRPr lang="en-US" sz="3000" dirty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362200"/>
            <a:ext cx="7391400" cy="4495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49988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Context-Based Info-Piece</a:t>
            </a:r>
            <a:r>
              <a:rPr lang="en-US" sz="4000" dirty="0" smtClean="0"/>
              <a:t> feature cont.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93192" lvl="1" indent="0" algn="ctr">
              <a:buNone/>
            </a:pPr>
            <a:r>
              <a:rPr lang="en-US" sz="3000" b="1" dirty="0" smtClean="0">
                <a:solidFill>
                  <a:srgbClr val="FF0000"/>
                </a:solidFill>
              </a:rPr>
              <a:t> Registered users</a:t>
            </a:r>
          </a:p>
          <a:p>
            <a:pPr marL="457200" lvl="1" indent="0">
              <a:buNone/>
            </a:pPr>
            <a:endParaRPr lang="en-US" b="1" dirty="0"/>
          </a:p>
          <a:p>
            <a:r>
              <a:rPr lang="en-US" dirty="0" smtClean="0"/>
              <a:t>In </a:t>
            </a:r>
            <a:r>
              <a:rPr lang="en-US" dirty="0"/>
              <a:t>addition to the functions mentioned </a:t>
            </a:r>
            <a:r>
              <a:rPr lang="en-US" dirty="0" smtClean="0"/>
              <a:t>in previous section, </a:t>
            </a:r>
            <a:r>
              <a:rPr lang="en-US" dirty="0"/>
              <a:t>registered users –also referred to as “</a:t>
            </a:r>
            <a:r>
              <a:rPr lang="en-US" b="1" dirty="0">
                <a:solidFill>
                  <a:srgbClr val="FF0000"/>
                </a:solidFill>
              </a:rPr>
              <a:t>Authors</a:t>
            </a:r>
            <a:r>
              <a:rPr lang="en-US" dirty="0"/>
              <a:t>”- are automatically granted the following functions and privileges over the unregistered </a:t>
            </a:r>
            <a:r>
              <a:rPr lang="en-US" dirty="0" smtClean="0"/>
              <a:t>ones.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3892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en-US" sz="4400" b="1" dirty="0" smtClean="0"/>
              <a:t>Context-Based Info-Piece</a:t>
            </a:r>
            <a:r>
              <a:rPr lang="en-US" sz="4400" dirty="0" smtClean="0"/>
              <a:t> feature cont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endParaRPr lang="en-US" dirty="0" smtClean="0"/>
          </a:p>
          <a:p>
            <a:pPr marL="514350" lvl="0" indent="-514350">
              <a:buAutoNum type="arabicPeriod"/>
            </a:pPr>
            <a:r>
              <a:rPr lang="en-US" sz="2800" dirty="0" smtClean="0"/>
              <a:t>Adding </a:t>
            </a:r>
            <a:r>
              <a:rPr lang="en-US" sz="2800" dirty="0"/>
              <a:t>one </a:t>
            </a:r>
            <a:r>
              <a:rPr lang="en-US" sz="2800" b="1" dirty="0"/>
              <a:t>meaning</a:t>
            </a:r>
            <a:r>
              <a:rPr lang="en-US" sz="2800" dirty="0"/>
              <a:t> or a </a:t>
            </a:r>
            <a:r>
              <a:rPr lang="en-US" sz="2800" b="1" dirty="0"/>
              <a:t>grammatical</a:t>
            </a:r>
            <a:r>
              <a:rPr lang="en-US" sz="2800" dirty="0"/>
              <a:t> piece </a:t>
            </a:r>
            <a:r>
              <a:rPr lang="en-US" sz="2800" dirty="0" smtClean="0"/>
              <a:t>of info </a:t>
            </a:r>
            <a:r>
              <a:rPr lang="en-US" sz="2800" dirty="0"/>
              <a:t>for </a:t>
            </a:r>
            <a:r>
              <a:rPr lang="en-US" sz="2800" dirty="0" smtClean="0"/>
              <a:t>every </a:t>
            </a:r>
            <a:r>
              <a:rPr lang="en-US" sz="2800" dirty="0"/>
              <a:t>word in the </a:t>
            </a:r>
            <a:r>
              <a:rPr lang="en-US" sz="2800" dirty="0" smtClean="0"/>
              <a:t>subtitle.</a:t>
            </a:r>
          </a:p>
          <a:p>
            <a:pPr marL="514350" lvl="0" indent="-514350">
              <a:buAutoNum type="arabicPeriod"/>
            </a:pPr>
            <a:endParaRPr lang="en-US" sz="2800" dirty="0" smtClean="0"/>
          </a:p>
          <a:p>
            <a:r>
              <a:rPr lang="en-US" sz="2800" dirty="0" smtClean="0"/>
              <a:t>our application allow user to insert </a:t>
            </a:r>
            <a:r>
              <a:rPr lang="en-US" sz="2800" b="1" dirty="0" smtClean="0"/>
              <a:t>three</a:t>
            </a:r>
            <a:r>
              <a:rPr lang="en-US" sz="2800" dirty="0" smtClean="0"/>
              <a:t>  meaning  for each word in the subtitle</a:t>
            </a:r>
            <a:r>
              <a:rPr lang="en-US" sz="2800" dirty="0"/>
              <a:t> </a:t>
            </a:r>
            <a:r>
              <a:rPr lang="en-US" sz="2800" dirty="0" smtClean="0"/>
              <a:t>, one meaning at once. and when he ask for the meaning of some word, The application show him/her the meaning with </a:t>
            </a:r>
            <a:r>
              <a:rPr lang="en-US" sz="2800" b="1" dirty="0" smtClean="0"/>
              <a:t>highest</a:t>
            </a:r>
            <a:r>
              <a:rPr lang="en-US" sz="2800" dirty="0" smtClean="0"/>
              <a:t> vote only .</a:t>
            </a:r>
          </a:p>
          <a:p>
            <a:pPr marL="0" lvl="0" indent="0">
              <a:buNone/>
            </a:pPr>
            <a:endParaRPr lang="en-US" sz="2800" dirty="0"/>
          </a:p>
          <a:p>
            <a:pPr marL="0" lv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8787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Context-Based Info-Piece</a:t>
            </a:r>
            <a:r>
              <a:rPr lang="en-US" sz="4000" dirty="0" smtClean="0"/>
              <a:t> feature cont.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953000"/>
          </a:xfrm>
        </p:spPr>
        <p:txBody>
          <a:bodyPr/>
          <a:lstStyle/>
          <a:p>
            <a:r>
              <a:rPr lang="en-US" dirty="0" smtClean="0"/>
              <a:t>Figure show how users add the meaning of some word in the subtitle.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458307"/>
            <a:ext cx="7715849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7080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0536" y="3768916"/>
            <a:ext cx="1652587" cy="1997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3470029" y="5902516"/>
            <a:ext cx="2133600" cy="74556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Dr. Ashraf Armoush                Supervisor</a:t>
            </a:r>
            <a:endParaRPr lang="ar-AE" dirty="0"/>
          </a:p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6301842" y="3519329"/>
            <a:ext cx="2384957" cy="74556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spcBef>
                <a:spcPts val="400"/>
              </a:spcBef>
              <a:buClr>
                <a:srgbClr val="2DA2BF"/>
              </a:buClr>
              <a:buSzPct val="68000"/>
            </a:pPr>
            <a:r>
              <a:rPr lang="en-US" dirty="0" smtClean="0">
                <a:solidFill>
                  <a:schemeClr val="tx1"/>
                </a:solidFill>
                <a:latin typeface="Lucida Sans Unicode"/>
              </a:rPr>
              <a:t>Oday Jihad </a:t>
            </a:r>
            <a:r>
              <a:rPr lang="en-US" dirty="0">
                <a:solidFill>
                  <a:schemeClr val="tx1"/>
                </a:solidFill>
                <a:latin typeface="Lucida Sans Unicode"/>
              </a:rPr>
              <a:t>Ibrahim</a:t>
            </a:r>
          </a:p>
        </p:txBody>
      </p:sp>
      <p:sp>
        <p:nvSpPr>
          <p:cNvPr id="10" name="Rectangle 9"/>
          <p:cNvSpPr/>
          <p:nvPr/>
        </p:nvSpPr>
        <p:spPr>
          <a:xfrm>
            <a:off x="381000" y="3724430"/>
            <a:ext cx="2479430" cy="74556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Lucida Sans Unicode"/>
              </a:rPr>
              <a:t>Tariq </a:t>
            </a:r>
            <a:r>
              <a:rPr lang="en-US" dirty="0" err="1" smtClean="0">
                <a:solidFill>
                  <a:schemeClr val="tx1"/>
                </a:solidFill>
                <a:latin typeface="Lucida Sans Unicode"/>
              </a:rPr>
              <a:t>Ziad</a:t>
            </a:r>
            <a:r>
              <a:rPr lang="en-US" dirty="0" smtClean="0">
                <a:solidFill>
                  <a:schemeClr val="tx1"/>
                </a:solidFill>
                <a:latin typeface="Lucida Sans Unicode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Lucida Sans Unicode"/>
              </a:rPr>
              <a:t>Yameen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0905" y="983586"/>
            <a:ext cx="1895475" cy="25063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395" y="983585"/>
            <a:ext cx="2019300" cy="250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6828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Context-Based Info-Piece</a:t>
            </a:r>
            <a:r>
              <a:rPr lang="en-US" sz="4000" dirty="0" smtClean="0"/>
              <a:t> feature cont.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b="1" dirty="0" smtClean="0"/>
          </a:p>
          <a:p>
            <a:pPr marL="0" indent="0" algn="ctr">
              <a:buNone/>
            </a:pPr>
            <a:r>
              <a:rPr lang="en-US" sz="3000" b="1" dirty="0" smtClean="0"/>
              <a:t>Registered users feature cont</a:t>
            </a:r>
            <a:r>
              <a:rPr lang="en-US" b="1" dirty="0" smtClean="0"/>
              <a:t>.</a:t>
            </a:r>
          </a:p>
          <a:p>
            <a:pPr marL="0" lvl="0" indent="0">
              <a:buNone/>
            </a:pPr>
            <a:endParaRPr lang="en-US" dirty="0" smtClean="0"/>
          </a:p>
          <a:p>
            <a:pPr marL="0" lvl="0" indent="0">
              <a:buNone/>
            </a:pPr>
            <a:r>
              <a:rPr lang="en-US" dirty="0" smtClean="0"/>
              <a:t>2. </a:t>
            </a:r>
            <a:r>
              <a:rPr lang="en-US" sz="2800" dirty="0" smtClean="0"/>
              <a:t>Voting </a:t>
            </a:r>
            <a:r>
              <a:rPr lang="en-US" sz="2800" dirty="0"/>
              <a:t>on the </a:t>
            </a:r>
            <a:r>
              <a:rPr lang="en-US" sz="2800" b="1" dirty="0"/>
              <a:t>meanings</a:t>
            </a:r>
            <a:r>
              <a:rPr lang="en-US" sz="2800" dirty="0"/>
              <a:t> or </a:t>
            </a:r>
            <a:r>
              <a:rPr lang="en-US" sz="2800" b="1" dirty="0"/>
              <a:t>grammatical</a:t>
            </a:r>
            <a:r>
              <a:rPr lang="en-US" sz="2800" dirty="0"/>
              <a:t> piece/s of </a:t>
            </a:r>
            <a:r>
              <a:rPr lang="en-US" sz="2800" dirty="0" smtClean="0"/>
              <a:t>info added by other users. Users must be </a:t>
            </a:r>
            <a:r>
              <a:rPr lang="en-US" sz="2800" b="1" dirty="0" smtClean="0">
                <a:solidFill>
                  <a:srgbClr val="FF0000"/>
                </a:solidFill>
              </a:rPr>
              <a:t>online</a:t>
            </a:r>
            <a:r>
              <a:rPr lang="en-US" sz="2800" dirty="0" smtClean="0"/>
              <a:t> for their vote to get retrieved and stored within the database on the server.</a:t>
            </a:r>
          </a:p>
          <a:p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458759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Context-Based Info-Piece</a:t>
            </a:r>
            <a:r>
              <a:rPr lang="en-US" sz="4000" dirty="0" smtClean="0"/>
              <a:t> feature cont.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648200"/>
          </a:xfrm>
        </p:spPr>
        <p:txBody>
          <a:bodyPr/>
          <a:lstStyle/>
          <a:p>
            <a:r>
              <a:rPr lang="en-US" dirty="0" smtClean="0"/>
              <a:t>Figure below show how </a:t>
            </a:r>
            <a:r>
              <a:rPr lang="en-US" b="1" dirty="0" smtClean="0"/>
              <a:t>registered users </a:t>
            </a:r>
            <a:r>
              <a:rPr lang="en-US" dirty="0" smtClean="0"/>
              <a:t>vote on meaning of some word in the subtitle </a:t>
            </a:r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2895600"/>
            <a:ext cx="4267200" cy="2971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55875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381000"/>
            <a:ext cx="8229600" cy="1143000"/>
          </a:xfrm>
        </p:spPr>
        <p:txBody>
          <a:bodyPr/>
          <a:lstStyle/>
          <a:p>
            <a:r>
              <a:rPr lang="en-US" dirty="0" smtClean="0"/>
              <a:t>The main feature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000" b="1" dirty="0" smtClean="0"/>
              <a:t> </a:t>
            </a:r>
            <a:r>
              <a:rPr lang="en-US" sz="3000" b="1" dirty="0" smtClean="0">
                <a:solidFill>
                  <a:srgbClr val="FF0000"/>
                </a:solidFill>
              </a:rPr>
              <a:t>Skipping  feature</a:t>
            </a:r>
          </a:p>
          <a:p>
            <a:pPr marL="0" indent="0">
              <a:buNone/>
            </a:pPr>
            <a:endParaRPr lang="en-US" sz="1400" b="1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This </a:t>
            </a:r>
            <a:r>
              <a:rPr lang="en-US" dirty="0"/>
              <a:t>feature is both </a:t>
            </a:r>
            <a:r>
              <a:rPr lang="en-US" b="1" dirty="0"/>
              <a:t>unique</a:t>
            </a:r>
            <a:r>
              <a:rPr lang="en-US" dirty="0"/>
              <a:t> and </a:t>
            </a:r>
            <a:r>
              <a:rPr lang="en-US" b="1" dirty="0"/>
              <a:t>essential</a:t>
            </a:r>
            <a:r>
              <a:rPr lang="en-US" dirty="0"/>
              <a:t>! It’s unique as it’s never been made available in any other media- or video-player before</a:t>
            </a:r>
            <a:r>
              <a:rPr lang="en-US" dirty="0" smtClean="0"/>
              <a:t>!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/>
              <a:t>Also, it’s essential as many users worldwide, and for many reasons of their own, sometimes need to skip </a:t>
            </a:r>
            <a:r>
              <a:rPr lang="en-US" b="1" dirty="0"/>
              <a:t>scenes</a:t>
            </a:r>
            <a:r>
              <a:rPr lang="en-US" dirty="0"/>
              <a:t> they regard as inappropriate or disturbing.</a:t>
            </a:r>
          </a:p>
        </p:txBody>
      </p:sp>
    </p:spTree>
    <p:extLst>
      <p:ext uri="{BB962C8B-B14F-4D97-AF65-F5344CB8AC3E}">
        <p14:creationId xmlns:p14="http://schemas.microsoft.com/office/powerpoint/2010/main" val="2498560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52400"/>
            <a:ext cx="8229600" cy="1143000"/>
          </a:xfrm>
        </p:spPr>
        <p:txBody>
          <a:bodyPr/>
          <a:lstStyle/>
          <a:p>
            <a:r>
              <a:rPr lang="en-US" dirty="0" smtClean="0"/>
              <a:t>The main feature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3000" b="1" dirty="0" smtClean="0"/>
              <a:t>Skipping  feature</a:t>
            </a:r>
            <a:endParaRPr lang="en-US" sz="3000" dirty="0" smtClean="0"/>
          </a:p>
          <a:p>
            <a:pPr marL="0" indent="0" algn="ctr">
              <a:buNone/>
            </a:pPr>
            <a:r>
              <a:rPr lang="en-US" sz="3000" dirty="0" smtClean="0"/>
              <a:t> </a:t>
            </a:r>
            <a:r>
              <a:rPr lang="en-US" sz="3000" b="1" dirty="0" smtClean="0">
                <a:solidFill>
                  <a:srgbClr val="FF0000"/>
                </a:solidFill>
              </a:rPr>
              <a:t>Offline mode:</a:t>
            </a:r>
          </a:p>
          <a:p>
            <a:pPr marL="0" indent="0">
              <a:buNone/>
            </a:pPr>
            <a:endParaRPr lang="en-US" sz="1200" b="1" dirty="0" smtClean="0">
              <a:solidFill>
                <a:srgbClr val="FF0000"/>
              </a:solidFill>
            </a:endParaRPr>
          </a:p>
          <a:p>
            <a:r>
              <a:rPr lang="en-US" sz="3000" dirty="0" smtClean="0"/>
              <a:t> </a:t>
            </a:r>
            <a:r>
              <a:rPr lang="en-US" sz="2800" dirty="0"/>
              <a:t>The user selects to be a viewer just and </a:t>
            </a:r>
            <a:r>
              <a:rPr lang="en-US" sz="2800" dirty="0" smtClean="0"/>
              <a:t>cannot </a:t>
            </a:r>
            <a:r>
              <a:rPr lang="en-US" sz="2800" dirty="0"/>
              <a:t>modify anything (like </a:t>
            </a:r>
            <a:r>
              <a:rPr lang="en-US" sz="2800" b="1" dirty="0" smtClean="0"/>
              <a:t>added</a:t>
            </a:r>
            <a:r>
              <a:rPr lang="en-US" sz="2800" dirty="0" smtClean="0"/>
              <a:t> or </a:t>
            </a:r>
            <a:r>
              <a:rPr lang="en-US" sz="2800" b="1" dirty="0" smtClean="0"/>
              <a:t>voting</a:t>
            </a:r>
            <a:r>
              <a:rPr lang="en-US" sz="2800" dirty="0" smtClean="0"/>
              <a:t> on some </a:t>
            </a:r>
            <a:r>
              <a:rPr lang="en-US" sz="2800" b="1" dirty="0" smtClean="0"/>
              <a:t>scenes</a:t>
            </a:r>
            <a:r>
              <a:rPr lang="en-US" sz="2800" dirty="0" smtClean="0"/>
              <a:t>).User must </a:t>
            </a:r>
            <a:r>
              <a:rPr lang="en-US" sz="2800" dirty="0"/>
              <a:t>select a file with format </a:t>
            </a:r>
            <a:r>
              <a:rPr lang="en-US" sz="2800" dirty="0" smtClean="0"/>
              <a:t>.</a:t>
            </a:r>
            <a:r>
              <a:rPr lang="en-US" sz="2800" b="1" dirty="0" smtClean="0"/>
              <a:t>accdb</a:t>
            </a:r>
            <a:r>
              <a:rPr lang="en-US" sz="2800" dirty="0" smtClean="0"/>
              <a:t> to </a:t>
            </a:r>
            <a:r>
              <a:rPr lang="en-US" sz="2800" dirty="0"/>
              <a:t>be a viewer</a:t>
            </a:r>
            <a:r>
              <a:rPr lang="en-US" sz="2800" dirty="0" smtClean="0"/>
              <a:t>.</a:t>
            </a:r>
          </a:p>
          <a:p>
            <a:pPr marL="0" indent="0">
              <a:buNone/>
            </a:pPr>
            <a:endParaRPr lang="en-US" sz="1000" dirty="0"/>
          </a:p>
          <a:p>
            <a:pPr lvl="0"/>
            <a:r>
              <a:rPr lang="en-US" sz="2800" dirty="0">
                <a:solidFill>
                  <a:prstClr val="black"/>
                </a:solidFill>
              </a:rPr>
              <a:t>The user must have a .</a:t>
            </a:r>
            <a:r>
              <a:rPr lang="en-US" sz="2800" b="1" dirty="0">
                <a:solidFill>
                  <a:prstClr val="black"/>
                </a:solidFill>
              </a:rPr>
              <a:t>accdb</a:t>
            </a:r>
            <a:r>
              <a:rPr lang="en-US" sz="2800" dirty="0">
                <a:solidFill>
                  <a:prstClr val="black"/>
                </a:solidFill>
              </a:rPr>
              <a:t> file to be in an </a:t>
            </a:r>
            <a:r>
              <a:rPr lang="en-US" sz="2800" b="1" dirty="0">
                <a:solidFill>
                  <a:prstClr val="black"/>
                </a:solidFill>
              </a:rPr>
              <a:t>offline</a:t>
            </a:r>
            <a:r>
              <a:rPr lang="en-US" sz="2800" dirty="0">
                <a:solidFill>
                  <a:prstClr val="black"/>
                </a:solidFill>
              </a:rPr>
              <a:t> mode so he must to download the file.</a:t>
            </a:r>
          </a:p>
          <a:p>
            <a:pPr marL="0" indent="0">
              <a:buNone/>
            </a:pPr>
            <a:endParaRPr lang="en-US" sz="3000" dirty="0" smtClean="0"/>
          </a:p>
          <a:p>
            <a:pPr marL="0" indent="0">
              <a:buNone/>
            </a:pPr>
            <a:r>
              <a:rPr lang="en-US" sz="3000" dirty="0"/>
              <a:t> </a:t>
            </a:r>
            <a:r>
              <a:rPr lang="en-US" sz="3000" dirty="0" smtClean="0"/>
              <a:t>   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1818327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152400"/>
            <a:ext cx="8229600" cy="1143000"/>
          </a:xfrm>
        </p:spPr>
        <p:txBody>
          <a:bodyPr/>
          <a:lstStyle/>
          <a:p>
            <a:r>
              <a:rPr lang="en-US" dirty="0" smtClean="0"/>
              <a:t>Skipping feature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r>
              <a:rPr lang="en-US" sz="12000" b="1" dirty="0" smtClean="0">
                <a:solidFill>
                  <a:srgbClr val="FF0000"/>
                </a:solidFill>
              </a:rPr>
              <a:t>Online mode</a:t>
            </a:r>
            <a:endParaRPr lang="en-US" sz="12000" dirty="0">
              <a:solidFill>
                <a:prstClr val="black"/>
              </a:solidFill>
            </a:endParaRPr>
          </a:p>
          <a:p>
            <a:pPr marL="0" lvl="1" indent="0">
              <a:buNone/>
            </a:pPr>
            <a:endParaRPr lang="en-US" sz="7200" b="1" dirty="0" smtClean="0">
              <a:solidFill>
                <a:prstClr val="black"/>
              </a:solidFill>
            </a:endParaRPr>
          </a:p>
          <a:p>
            <a:pPr marL="0" lvl="1" indent="0" algn="ctr">
              <a:buNone/>
            </a:pPr>
            <a:r>
              <a:rPr lang="en-US" sz="12000" b="1" dirty="0">
                <a:solidFill>
                  <a:prstClr val="black"/>
                </a:solidFill>
              </a:rPr>
              <a:t> </a:t>
            </a:r>
            <a:r>
              <a:rPr lang="en-US" sz="12000" b="1" dirty="0" smtClean="0">
                <a:solidFill>
                  <a:prstClr val="black"/>
                </a:solidFill>
              </a:rPr>
              <a:t>    Unregistered </a:t>
            </a:r>
            <a:r>
              <a:rPr lang="en-US" sz="12000" b="1" dirty="0">
                <a:solidFill>
                  <a:prstClr val="black"/>
                </a:solidFill>
              </a:rPr>
              <a:t>users </a:t>
            </a:r>
            <a:r>
              <a:rPr lang="en-US" sz="12000" b="1" dirty="0" smtClean="0">
                <a:solidFill>
                  <a:prstClr val="black"/>
                </a:solidFill>
              </a:rPr>
              <a:t>:</a:t>
            </a:r>
          </a:p>
          <a:p>
            <a:pPr marL="0" lvl="1" indent="0">
              <a:buNone/>
            </a:pPr>
            <a:endParaRPr lang="en-US" sz="12000" b="1" dirty="0" smtClean="0">
              <a:solidFill>
                <a:prstClr val="black"/>
              </a:solidFill>
            </a:endParaRPr>
          </a:p>
          <a:p>
            <a:r>
              <a:rPr lang="en-US" sz="11200" dirty="0" smtClean="0"/>
              <a:t>a </a:t>
            </a:r>
            <a:r>
              <a:rPr lang="en-US" sz="11200" b="1" dirty="0"/>
              <a:t>user</a:t>
            </a:r>
            <a:r>
              <a:rPr lang="en-US" sz="11200" dirty="0"/>
              <a:t> </a:t>
            </a:r>
            <a:r>
              <a:rPr lang="en-US" sz="11200" dirty="0" smtClean="0"/>
              <a:t>who </a:t>
            </a:r>
            <a:r>
              <a:rPr lang="en-US" sz="11200" dirty="0"/>
              <a:t>chooses not to create </a:t>
            </a:r>
            <a:r>
              <a:rPr lang="en-US" sz="11200" dirty="0" smtClean="0"/>
              <a:t>account, </a:t>
            </a:r>
            <a:r>
              <a:rPr lang="en-US" sz="11200" dirty="0"/>
              <a:t>will be limited to the following basic </a:t>
            </a:r>
            <a:r>
              <a:rPr lang="en-US" sz="11200" dirty="0" smtClean="0"/>
              <a:t>functions </a:t>
            </a:r>
            <a:r>
              <a:rPr lang="en-US" sz="11200" dirty="0"/>
              <a:t>within this </a:t>
            </a:r>
            <a:r>
              <a:rPr lang="en-US" sz="11200" dirty="0" smtClean="0"/>
              <a:t>feature:</a:t>
            </a:r>
          </a:p>
          <a:p>
            <a:endParaRPr lang="en-US" sz="11200" dirty="0" smtClean="0"/>
          </a:p>
          <a:p>
            <a:pPr lvl="0">
              <a:buFont typeface="Wingdings" pitchFamily="2" charset="2"/>
              <a:buChar char="§"/>
            </a:pPr>
            <a:r>
              <a:rPr lang="en-US" sz="11200" dirty="0" smtClean="0"/>
              <a:t>Applying </a:t>
            </a:r>
            <a:r>
              <a:rPr lang="en-US" sz="11200" dirty="0"/>
              <a:t>a (set of </a:t>
            </a:r>
            <a:r>
              <a:rPr lang="en-US" sz="11200" b="1" dirty="0"/>
              <a:t>skips/cuts</a:t>
            </a:r>
            <a:r>
              <a:rPr lang="en-US" sz="11200" dirty="0"/>
              <a:t>) to the current </a:t>
            </a:r>
            <a:r>
              <a:rPr lang="en-US" sz="11200" dirty="0" smtClean="0"/>
              <a:t> </a:t>
            </a:r>
          </a:p>
          <a:p>
            <a:pPr marL="0" lvl="0" indent="0">
              <a:buNone/>
            </a:pPr>
            <a:r>
              <a:rPr lang="en-US" sz="11200" dirty="0"/>
              <a:t> </a:t>
            </a:r>
            <a:r>
              <a:rPr lang="en-US" sz="11200" dirty="0" smtClean="0"/>
              <a:t>   movie if </a:t>
            </a:r>
            <a:r>
              <a:rPr lang="en-US" sz="11200" dirty="0"/>
              <a:t>already made available by </a:t>
            </a:r>
            <a:r>
              <a:rPr lang="en-US" sz="11200" dirty="0" smtClean="0"/>
              <a:t>registered</a:t>
            </a:r>
          </a:p>
          <a:p>
            <a:pPr marL="0" lvl="0" indent="0">
              <a:buNone/>
            </a:pPr>
            <a:r>
              <a:rPr lang="en-US" sz="11200" dirty="0"/>
              <a:t> </a:t>
            </a:r>
            <a:r>
              <a:rPr lang="en-US" sz="11200" dirty="0" smtClean="0"/>
              <a:t>   user/s</a:t>
            </a:r>
            <a:r>
              <a:rPr lang="en-US" sz="11200" dirty="0"/>
              <a:t>.</a:t>
            </a:r>
          </a:p>
          <a:p>
            <a:pPr marL="0" lvl="1" indent="0">
              <a:buNone/>
            </a:pPr>
            <a:endParaRPr lang="en-US" sz="3000" b="1" dirty="0" smtClean="0">
              <a:solidFill>
                <a:prstClr val="black"/>
              </a:solidFill>
            </a:endParaRPr>
          </a:p>
          <a:p>
            <a:pPr marL="0" lvl="1" indent="0">
              <a:buNone/>
            </a:pPr>
            <a:r>
              <a:rPr lang="en-US" sz="3000" b="1" dirty="0" smtClean="0">
                <a:solidFill>
                  <a:prstClr val="black"/>
                </a:solidFill>
              </a:rPr>
              <a:t>        </a:t>
            </a:r>
          </a:p>
          <a:p>
            <a:pPr marL="0" lvl="1" indent="0">
              <a:buNone/>
            </a:pPr>
            <a:r>
              <a:rPr lang="en-US" sz="3000" b="1" dirty="0">
                <a:solidFill>
                  <a:prstClr val="black"/>
                </a:solidFill>
              </a:rPr>
              <a:t> </a:t>
            </a:r>
            <a:r>
              <a:rPr lang="en-US" sz="3000" b="1" dirty="0" smtClean="0">
                <a:solidFill>
                  <a:prstClr val="black"/>
                </a:solidFill>
              </a:rPr>
              <a:t>      </a:t>
            </a:r>
            <a:endParaRPr lang="en-US" sz="3000" b="1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951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228600"/>
            <a:ext cx="8229600" cy="1143000"/>
          </a:xfrm>
        </p:spPr>
        <p:txBody>
          <a:bodyPr/>
          <a:lstStyle/>
          <a:p>
            <a:r>
              <a:rPr lang="en-US" dirty="0" smtClean="0"/>
              <a:t>Skipping feature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/>
          <a:lstStyle/>
          <a:p>
            <a:r>
              <a:rPr lang="en-US" sz="2800" dirty="0" smtClean="0"/>
              <a:t>Figure below show the </a:t>
            </a:r>
            <a:r>
              <a:rPr lang="en-US" sz="2800" b="1" dirty="0" smtClean="0"/>
              <a:t>skipping feature  </a:t>
            </a:r>
            <a:r>
              <a:rPr lang="en-US" sz="2800" dirty="0" smtClean="0"/>
              <a:t>for unregistered users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/>
              <a:t> 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2895600"/>
            <a:ext cx="5029200" cy="3352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317041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381000"/>
            <a:ext cx="8229600" cy="1143000"/>
          </a:xfrm>
        </p:spPr>
        <p:txBody>
          <a:bodyPr/>
          <a:lstStyle/>
          <a:p>
            <a:r>
              <a:rPr lang="en-US" dirty="0" smtClean="0"/>
              <a:t>Skipping feature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1" indent="0" algn="ctr">
              <a:buNone/>
            </a:pPr>
            <a:r>
              <a:rPr lang="en-US" sz="3200" b="1" dirty="0">
                <a:solidFill>
                  <a:srgbClr val="FF0000"/>
                </a:solidFill>
              </a:rPr>
              <a:t>Registered </a:t>
            </a:r>
            <a:r>
              <a:rPr lang="en-US" sz="3200" b="1" dirty="0" smtClean="0">
                <a:solidFill>
                  <a:srgbClr val="FF0000"/>
                </a:solidFill>
              </a:rPr>
              <a:t>users</a:t>
            </a:r>
          </a:p>
          <a:p>
            <a:pPr lvl="1"/>
            <a:endParaRPr lang="en-US" b="1" dirty="0"/>
          </a:p>
          <a:p>
            <a:pPr lvl="0"/>
            <a:r>
              <a:rPr lang="en-US" dirty="0"/>
              <a:t>Defining a (</a:t>
            </a:r>
            <a:r>
              <a:rPr lang="en-US" dirty="0">
                <a:solidFill>
                  <a:srgbClr val="FF0000"/>
                </a:solidFill>
              </a:rPr>
              <a:t>Skip</a:t>
            </a:r>
            <a:r>
              <a:rPr lang="en-US" dirty="0"/>
              <a:t>) by simply setting its beginning and </a:t>
            </a:r>
            <a:r>
              <a:rPr lang="en-US" dirty="0" smtClean="0"/>
              <a:t>end about any scene. </a:t>
            </a:r>
            <a:r>
              <a:rPr lang="en-US" dirty="0"/>
              <a:t>This is made easy by using the </a:t>
            </a:r>
            <a:r>
              <a:rPr lang="en-US" b="1" dirty="0"/>
              <a:t>intuitive scissor-button</a:t>
            </a:r>
            <a:r>
              <a:rPr lang="en-US" dirty="0" smtClean="0"/>
              <a:t>.</a:t>
            </a:r>
          </a:p>
          <a:p>
            <a:pPr lvl="0"/>
            <a:endParaRPr lang="en-US" dirty="0" smtClean="0"/>
          </a:p>
          <a:p>
            <a:pPr marL="0" lvl="0" indent="0">
              <a:buNone/>
            </a:pPr>
            <a:endParaRPr lang="en-US" sz="1100" dirty="0"/>
          </a:p>
          <a:p>
            <a:pPr lvl="0"/>
            <a:r>
              <a:rPr lang="en-US" dirty="0" smtClean="0"/>
              <a:t>Voting on the (</a:t>
            </a:r>
            <a:r>
              <a:rPr lang="en-US" b="1" dirty="0" smtClean="0"/>
              <a:t>Skip scenes</a:t>
            </a:r>
            <a:r>
              <a:rPr lang="en-US" dirty="0" smtClean="0"/>
              <a:t>) that added by other users, such as (</a:t>
            </a:r>
            <a:r>
              <a:rPr lang="en-US" b="1" dirty="0" smtClean="0"/>
              <a:t>sexual</a:t>
            </a:r>
            <a:r>
              <a:rPr lang="en-US" dirty="0"/>
              <a:t>, </a:t>
            </a:r>
            <a:r>
              <a:rPr lang="en-US" b="1" dirty="0" smtClean="0"/>
              <a:t>horrible</a:t>
            </a:r>
            <a:r>
              <a:rPr lang="en-US" dirty="0" smtClean="0"/>
              <a:t>) </a:t>
            </a:r>
            <a:r>
              <a:rPr lang="en-US" dirty="0"/>
              <a:t>etc.</a:t>
            </a:r>
          </a:p>
          <a:p>
            <a:endParaRPr lang="en-US" dirty="0"/>
          </a:p>
        </p:txBody>
      </p:sp>
      <p:pic>
        <p:nvPicPr>
          <p:cNvPr id="8194" name="Picture 2" descr="E:\users\audai\السنةالخامسة\Graduation project I\Realeze 1.3\WindowsFormsApplication3\Debug\Images\Cutte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2300" y="3733800"/>
            <a:ext cx="838200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0583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28600"/>
            <a:ext cx="8229600" cy="1143000"/>
          </a:xfrm>
        </p:spPr>
        <p:txBody>
          <a:bodyPr/>
          <a:lstStyle/>
          <a:p>
            <a:r>
              <a:rPr lang="en-US" dirty="0" smtClean="0"/>
              <a:t>Skipping feature cont.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/>
          <a:lstStyle/>
          <a:p>
            <a:r>
              <a:rPr lang="en-US" sz="2800" dirty="0" smtClean="0"/>
              <a:t>Figure below show the skipping feature  for </a:t>
            </a:r>
            <a:r>
              <a:rPr lang="en-US" sz="2800" b="1" dirty="0" smtClean="0"/>
              <a:t>registered users 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971800"/>
            <a:ext cx="5534891" cy="3200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73927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8229600" cy="1143000"/>
          </a:xfrm>
        </p:spPr>
        <p:txBody>
          <a:bodyPr>
            <a:normAutofit fontScale="90000"/>
          </a:bodyPr>
          <a:lstStyle/>
          <a:p>
            <a:pPr lvl="0" algn="ctr"/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sz="4400" b="1" dirty="0"/>
              <a:t/>
            </a:r>
            <a:br>
              <a:rPr lang="en-US" sz="4400" b="1" dirty="0"/>
            </a:br>
            <a:r>
              <a:rPr lang="en-US" sz="4400" b="1" dirty="0"/>
              <a:t>User registration in </a:t>
            </a:r>
            <a:r>
              <a:rPr lang="en-US" sz="4400" b="1" dirty="0" smtClean="0"/>
              <a:t>MCtionary</a:t>
            </a:r>
            <a:r>
              <a:rPr lang="en-US" sz="4400" b="1" dirty="0"/>
              <a:t/>
            </a:r>
            <a:br>
              <a:rPr lang="en-US" sz="4400" b="1" dirty="0"/>
            </a:br>
            <a:r>
              <a:rPr lang="en-US" sz="4400" b="1" dirty="0" smtClean="0"/>
              <a:t>         by </a:t>
            </a:r>
            <a:r>
              <a:rPr lang="en-US" sz="4400" b="1" dirty="0">
                <a:solidFill>
                  <a:srgbClr val="FF0000"/>
                </a:solidFill>
              </a:rPr>
              <a:t>Facebook account</a:t>
            </a:r>
            <a:endParaRPr lang="en-US" sz="44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endParaRPr lang="en-US" sz="1600" b="1" dirty="0"/>
          </a:p>
          <a:p>
            <a:r>
              <a:rPr lang="en-US" dirty="0" smtClean="0"/>
              <a:t>MCtionary </a:t>
            </a:r>
            <a:r>
              <a:rPr lang="en-US" dirty="0"/>
              <a:t>users are </a:t>
            </a:r>
            <a:r>
              <a:rPr lang="en-US" b="1" dirty="0"/>
              <a:t>free</a:t>
            </a:r>
            <a:r>
              <a:rPr lang="en-US" dirty="0"/>
              <a:t> to individually create their own accounts to meet their own needs and personal settings. However, a user who chooses not to create one, has a limited access to </a:t>
            </a:r>
            <a:r>
              <a:rPr lang="en-US" dirty="0" smtClean="0"/>
              <a:t>some feature of </a:t>
            </a:r>
            <a:r>
              <a:rPr lang="en-US" b="1" dirty="0" smtClean="0"/>
              <a:t>MCtionary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To be able to register you must have a </a:t>
            </a:r>
            <a:r>
              <a:rPr lang="en-US" b="1" dirty="0">
                <a:solidFill>
                  <a:srgbClr val="FF0000"/>
                </a:solidFill>
              </a:rPr>
              <a:t>Facebook account</a:t>
            </a:r>
            <a:r>
              <a:rPr lang="en-US" dirty="0"/>
              <a:t>, so we take permission from you to be able to see your details and be able </a:t>
            </a:r>
            <a:r>
              <a:rPr lang="en-US" b="1" dirty="0"/>
              <a:t>to </a:t>
            </a:r>
            <a:r>
              <a:rPr lang="en-US" b="1" dirty="0">
                <a:solidFill>
                  <a:srgbClr val="FF0000"/>
                </a:solidFill>
              </a:rPr>
              <a:t>post on your Wall.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6782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609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400" b="1" dirty="0" smtClean="0"/>
              <a:t>User registration in MCtionary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000" dirty="0" smtClean="0"/>
              <a:t>Figure below user </a:t>
            </a:r>
            <a:r>
              <a:rPr lang="en-US" sz="3000" dirty="0"/>
              <a:t>registered via </a:t>
            </a:r>
            <a:r>
              <a:rPr lang="en-US" sz="3000" b="1" dirty="0">
                <a:solidFill>
                  <a:srgbClr val="FF0000"/>
                </a:solidFill>
              </a:rPr>
              <a:t>Facebook account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590800"/>
            <a:ext cx="6248400" cy="367838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58009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1143000"/>
          </a:xfrm>
        </p:spPr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24000"/>
            <a:ext cx="8229600" cy="4389120"/>
          </a:xfrm>
        </p:spPr>
        <p:txBody>
          <a:bodyPr>
            <a:normAutofit fontScale="70000" lnSpcReduction="20000"/>
          </a:bodyPr>
          <a:lstStyle/>
          <a:p>
            <a:pPr>
              <a:spcBef>
                <a:spcPts val="0"/>
              </a:spcBef>
              <a:spcAft>
                <a:spcPts val="1000"/>
              </a:spcAft>
            </a:pPr>
            <a:r>
              <a:rPr lang="en-US" b="1" dirty="0" smtClean="0"/>
              <a:t>Introduction</a:t>
            </a:r>
          </a:p>
          <a:p>
            <a:pPr>
              <a:spcBef>
                <a:spcPts val="0"/>
              </a:spcBef>
              <a:spcAft>
                <a:spcPts val="1000"/>
              </a:spcAft>
            </a:pPr>
            <a:r>
              <a:rPr lang="en-US" b="1" dirty="0"/>
              <a:t>Existing </a:t>
            </a:r>
            <a:r>
              <a:rPr lang="en-US" b="1" dirty="0" smtClean="0"/>
              <a:t>Problem</a:t>
            </a:r>
          </a:p>
          <a:p>
            <a:pPr>
              <a:spcBef>
                <a:spcPts val="0"/>
              </a:spcBef>
              <a:spcAft>
                <a:spcPts val="1000"/>
              </a:spcAft>
            </a:pPr>
            <a:r>
              <a:rPr lang="en-US" b="1" dirty="0"/>
              <a:t>Related work</a:t>
            </a:r>
            <a:endParaRPr lang="en-US" b="1" dirty="0" smtClean="0"/>
          </a:p>
          <a:p>
            <a:pPr>
              <a:spcBef>
                <a:spcPts val="0"/>
              </a:spcBef>
              <a:spcAft>
                <a:spcPts val="1000"/>
              </a:spcAft>
            </a:pPr>
            <a:r>
              <a:rPr lang="en-US" sz="2800" b="1" dirty="0"/>
              <a:t>Technology used in </a:t>
            </a:r>
            <a:r>
              <a:rPr lang="en-US" sz="2800" b="1" dirty="0" smtClean="0"/>
              <a:t>MCtionary</a:t>
            </a:r>
          </a:p>
          <a:p>
            <a:pPr>
              <a:spcBef>
                <a:spcPts val="0"/>
              </a:spcBef>
              <a:spcAft>
                <a:spcPts val="1000"/>
              </a:spcAft>
            </a:pPr>
            <a:r>
              <a:rPr lang="en-US" b="1" dirty="0"/>
              <a:t> The Benefit of </a:t>
            </a:r>
            <a:r>
              <a:rPr lang="en-US" b="1" dirty="0" smtClean="0"/>
              <a:t>MCtionary</a:t>
            </a:r>
          </a:p>
          <a:p>
            <a:pPr>
              <a:spcBef>
                <a:spcPts val="0"/>
              </a:spcBef>
              <a:spcAft>
                <a:spcPts val="1000"/>
              </a:spcAft>
            </a:pPr>
            <a:r>
              <a:rPr lang="en-US" b="1" dirty="0"/>
              <a:t>The main </a:t>
            </a:r>
            <a:r>
              <a:rPr lang="en-US" b="1" dirty="0" smtClean="0"/>
              <a:t>feature</a:t>
            </a:r>
          </a:p>
          <a:p>
            <a:pPr lvl="1"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ü"/>
            </a:pPr>
            <a:r>
              <a:rPr lang="en-US" b="1" dirty="0" smtClean="0"/>
              <a:t>Context-Based </a:t>
            </a:r>
            <a:r>
              <a:rPr lang="en-US" b="1" dirty="0"/>
              <a:t>Info-Piece </a:t>
            </a:r>
            <a:r>
              <a:rPr lang="en-US" b="1" dirty="0" smtClean="0"/>
              <a:t>feature</a:t>
            </a:r>
          </a:p>
          <a:p>
            <a:pPr lvl="1"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ü"/>
            </a:pPr>
            <a:r>
              <a:rPr lang="en-US" b="1" dirty="0" smtClean="0"/>
              <a:t>Skipping mode</a:t>
            </a:r>
          </a:p>
          <a:p>
            <a:pPr>
              <a:spcBef>
                <a:spcPts val="0"/>
              </a:spcBef>
              <a:spcAft>
                <a:spcPts val="1000"/>
              </a:spcAft>
            </a:pPr>
            <a:r>
              <a:rPr lang="en-US" sz="2800" b="1" dirty="0"/>
              <a:t>User registration in </a:t>
            </a:r>
            <a:r>
              <a:rPr lang="en-US" sz="2800" b="1" dirty="0" smtClean="0"/>
              <a:t>MCtionary</a:t>
            </a:r>
          </a:p>
          <a:p>
            <a:pPr>
              <a:spcBef>
                <a:spcPts val="0"/>
              </a:spcBef>
              <a:spcAft>
                <a:spcPts val="1000"/>
              </a:spcAft>
            </a:pPr>
            <a:r>
              <a:rPr lang="en-US" sz="2800" b="1" dirty="0"/>
              <a:t>Search </a:t>
            </a:r>
            <a:r>
              <a:rPr lang="en-US" sz="2800" b="1" dirty="0" smtClean="0"/>
              <a:t>Feature</a:t>
            </a:r>
          </a:p>
          <a:p>
            <a:pPr>
              <a:spcBef>
                <a:spcPts val="0"/>
              </a:spcBef>
              <a:spcAft>
                <a:spcPts val="1000"/>
              </a:spcAft>
            </a:pPr>
            <a:r>
              <a:rPr lang="en-US" sz="2800" b="1" dirty="0"/>
              <a:t>IMDB feature</a:t>
            </a:r>
            <a:br>
              <a:rPr lang="en-US" sz="2800" b="1" dirty="0"/>
            </a:br>
            <a:endParaRPr lang="en-US" b="1" dirty="0" smtClean="0"/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837862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1143000"/>
          </a:xfrm>
        </p:spPr>
        <p:txBody>
          <a:bodyPr/>
          <a:lstStyle/>
          <a:p>
            <a:pPr algn="ctr"/>
            <a:r>
              <a:rPr lang="en-US" dirty="0" smtClean="0"/>
              <a:t>Search Feature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1430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sz="2800" dirty="0" smtClean="0"/>
              <a:t>One of the major functions of MCtionary is (</a:t>
            </a:r>
            <a:r>
              <a:rPr lang="en-US" sz="2800" b="1" dirty="0" smtClean="0">
                <a:solidFill>
                  <a:srgbClr val="FF0000"/>
                </a:solidFill>
              </a:rPr>
              <a:t>Search Function</a:t>
            </a:r>
            <a:r>
              <a:rPr lang="en-US" sz="2800" dirty="0" smtClean="0"/>
              <a:t>) which contain the two thing :</a:t>
            </a:r>
          </a:p>
          <a:p>
            <a:pPr marL="0" indent="0">
              <a:buNone/>
            </a:pPr>
            <a:r>
              <a:rPr lang="en-US" sz="2800" dirty="0" smtClean="0"/>
              <a:t>        1- Meaning-based Search</a:t>
            </a:r>
          </a:p>
          <a:p>
            <a:pPr marL="0" lvl="0" indent="0">
              <a:buNone/>
            </a:pPr>
            <a:r>
              <a:rPr lang="en-US" sz="2800" dirty="0" smtClean="0"/>
              <a:t>        2-Grammar-based Search</a:t>
            </a:r>
          </a:p>
          <a:p>
            <a:pPr marL="0" lvl="0" indent="0">
              <a:buNone/>
            </a:pPr>
            <a:endParaRPr lang="en-US" sz="2800" dirty="0" smtClean="0"/>
          </a:p>
          <a:p>
            <a:r>
              <a:rPr lang="en-US" sz="2800" dirty="0" smtClean="0"/>
              <a:t>This feature is allowed only by </a:t>
            </a:r>
            <a:r>
              <a:rPr lang="en-US" sz="2800" b="1" dirty="0" smtClean="0"/>
              <a:t>registered users .</a:t>
            </a:r>
          </a:p>
          <a:p>
            <a:pPr marL="0" indent="0">
              <a:buNone/>
            </a:pPr>
            <a:endParaRPr lang="en-US" dirty="0" smtClean="0"/>
          </a:p>
          <a:p>
            <a:pPr marL="0" lv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1704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2200" y="381000"/>
            <a:ext cx="8229600" cy="1143000"/>
          </a:xfrm>
        </p:spPr>
        <p:txBody>
          <a:bodyPr/>
          <a:lstStyle/>
          <a:p>
            <a:r>
              <a:rPr lang="en-US" dirty="0" smtClean="0"/>
              <a:t>Search Feature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Figure below search feature with registered users</a:t>
            </a:r>
            <a:endParaRPr lang="en-US" sz="28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180" y="2667000"/>
            <a:ext cx="8201025" cy="3905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8892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1143000"/>
          </a:xfrm>
        </p:spPr>
        <p:txBody>
          <a:bodyPr/>
          <a:lstStyle/>
          <a:p>
            <a:pPr algn="ctr"/>
            <a:r>
              <a:rPr lang="en-US" dirty="0" smtClean="0"/>
              <a:t>IMDB feature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When the film start run , the MCtionary program make connection to the </a:t>
            </a:r>
            <a:r>
              <a:rPr lang="en-US" sz="2800" b="1" dirty="0" smtClean="0">
                <a:solidFill>
                  <a:srgbClr val="FF0000"/>
                </a:solidFill>
              </a:rPr>
              <a:t>IMDB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/>
              <a:t>site and get some information about movie from it such as </a:t>
            </a:r>
            <a:r>
              <a:rPr lang="en-US" sz="2800" b="1" dirty="0" smtClean="0"/>
              <a:t>rating</a:t>
            </a:r>
            <a:r>
              <a:rPr lang="en-US" sz="2800" dirty="0" smtClean="0"/>
              <a:t> , </a:t>
            </a:r>
            <a:r>
              <a:rPr lang="en-US" sz="2800" b="1" dirty="0" smtClean="0"/>
              <a:t>film</a:t>
            </a:r>
            <a:r>
              <a:rPr lang="en-US" sz="2800" dirty="0" smtClean="0"/>
              <a:t> </a:t>
            </a:r>
            <a:r>
              <a:rPr lang="en-US" sz="2800" b="1" dirty="0" smtClean="0"/>
              <a:t>type</a:t>
            </a:r>
            <a:r>
              <a:rPr lang="en-US" sz="2800" dirty="0" smtClean="0"/>
              <a:t> (action, crime , drama) and other thing.</a:t>
            </a:r>
          </a:p>
          <a:p>
            <a:pPr marL="0" indent="0">
              <a:buNone/>
            </a:pPr>
            <a:endParaRPr lang="en-US" sz="2800" dirty="0" smtClean="0"/>
          </a:p>
          <a:p>
            <a:r>
              <a:rPr lang="en-US" sz="2800" dirty="0" smtClean="0"/>
              <a:t>This feature is available for </a:t>
            </a:r>
            <a:r>
              <a:rPr lang="en-US" sz="2800" b="1" dirty="0" smtClean="0"/>
              <a:t>registered</a:t>
            </a:r>
            <a:r>
              <a:rPr lang="en-US" sz="2800" dirty="0" smtClean="0"/>
              <a:t> and </a:t>
            </a:r>
            <a:r>
              <a:rPr lang="en-US" sz="2800" b="1" dirty="0" smtClean="0"/>
              <a:t>unregistered</a:t>
            </a:r>
            <a:r>
              <a:rPr lang="en-US" sz="2800" dirty="0" smtClean="0"/>
              <a:t> users.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712000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381000"/>
            <a:ext cx="8229600" cy="1143000"/>
          </a:xfrm>
        </p:spPr>
        <p:txBody>
          <a:bodyPr/>
          <a:lstStyle/>
          <a:p>
            <a:r>
              <a:rPr lang="en-US" dirty="0" smtClean="0"/>
              <a:t>IMDB feature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Figure below show the </a:t>
            </a:r>
            <a:r>
              <a:rPr lang="en-US" b="1" dirty="0" smtClean="0"/>
              <a:t>IMDB</a:t>
            </a:r>
            <a:r>
              <a:rPr lang="en-US" dirty="0" smtClean="0"/>
              <a:t> feature: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429000"/>
            <a:ext cx="8371523" cy="2266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1754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4196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9600" dirty="0" smtClean="0"/>
              <a:t>Demo</a:t>
            </a:r>
          </a:p>
          <a:p>
            <a:pPr marL="0" indent="0" algn="ctr">
              <a:buNone/>
            </a:pPr>
            <a:r>
              <a:rPr lang="en-US" sz="9600" dirty="0" smtClean="0"/>
              <a:t>Time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3294976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229600" cy="1143000"/>
          </a:xfrm>
        </p:spPr>
        <p:txBody>
          <a:bodyPr/>
          <a:lstStyle/>
          <a:p>
            <a:pPr algn="ctr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US" sz="11200" dirty="0" smtClean="0">
                <a:latin typeface="+mj-lt"/>
              </a:rPr>
              <a:t> </a:t>
            </a:r>
            <a:r>
              <a:rPr lang="en-US" sz="11200" b="1" dirty="0" smtClean="0">
                <a:latin typeface="+mj-lt"/>
              </a:rPr>
              <a:t>MCtionary</a:t>
            </a:r>
            <a:r>
              <a:rPr lang="en-US" sz="11200" dirty="0" smtClean="0">
                <a:latin typeface="+mj-lt"/>
              </a:rPr>
              <a:t> application is a media player that </a:t>
            </a:r>
          </a:p>
          <a:p>
            <a:pPr marL="0" indent="0">
              <a:buNone/>
            </a:pPr>
            <a:r>
              <a:rPr lang="en-US" sz="11200" dirty="0">
                <a:latin typeface="+mj-lt"/>
              </a:rPr>
              <a:t> </a:t>
            </a:r>
            <a:r>
              <a:rPr lang="en-US" sz="11200" dirty="0" smtClean="0">
                <a:latin typeface="+mj-lt"/>
              </a:rPr>
              <a:t>    can play movies/videos, also it can add </a:t>
            </a:r>
          </a:p>
          <a:p>
            <a:pPr marL="0" indent="0">
              <a:buNone/>
            </a:pPr>
            <a:r>
              <a:rPr lang="en-US" sz="11200" dirty="0">
                <a:latin typeface="+mj-lt"/>
              </a:rPr>
              <a:t> </a:t>
            </a:r>
            <a:r>
              <a:rPr lang="en-US" sz="11200" dirty="0" smtClean="0">
                <a:latin typeface="+mj-lt"/>
              </a:rPr>
              <a:t>    subtitle to videos .</a:t>
            </a:r>
          </a:p>
          <a:p>
            <a:pPr marL="0" indent="0">
              <a:buNone/>
            </a:pPr>
            <a:endParaRPr lang="en-US" sz="11200" dirty="0" smtClean="0">
              <a:latin typeface="+mj-lt"/>
            </a:endParaRPr>
          </a:p>
          <a:p>
            <a:r>
              <a:rPr lang="en-US" sz="11200" dirty="0" smtClean="0">
                <a:latin typeface="+mj-lt"/>
              </a:rPr>
              <a:t>for each word in the subtitle, MCtionary give </a:t>
            </a:r>
          </a:p>
          <a:p>
            <a:pPr marL="0" indent="0">
              <a:buNone/>
            </a:pPr>
            <a:r>
              <a:rPr lang="en-US" sz="11200" dirty="0" smtClean="0">
                <a:latin typeface="+mj-lt"/>
              </a:rPr>
              <a:t>    users the meaning of this word in the </a:t>
            </a:r>
            <a:r>
              <a:rPr lang="en-US" sz="11200" b="1" dirty="0" smtClean="0">
                <a:latin typeface="+mj-lt"/>
              </a:rPr>
              <a:t>context</a:t>
            </a:r>
            <a:r>
              <a:rPr lang="en-US" sz="11200" dirty="0" smtClean="0">
                <a:latin typeface="+mj-lt"/>
              </a:rPr>
              <a:t> of the </a:t>
            </a:r>
          </a:p>
          <a:p>
            <a:pPr marL="0" indent="0">
              <a:buNone/>
            </a:pPr>
            <a:r>
              <a:rPr lang="en-US" sz="11200" dirty="0" smtClean="0">
                <a:latin typeface="+mj-lt"/>
              </a:rPr>
              <a:t>    subtitle.</a:t>
            </a:r>
          </a:p>
          <a:p>
            <a:pPr marL="0" indent="0">
              <a:buNone/>
            </a:pPr>
            <a:endParaRPr lang="en-US" sz="11200" dirty="0" smtClean="0">
              <a:latin typeface="+mj-lt"/>
            </a:endParaRPr>
          </a:p>
          <a:p>
            <a:r>
              <a:rPr lang="en-US" sz="11200" dirty="0" smtClean="0">
                <a:latin typeface="+mj-lt"/>
              </a:rPr>
              <a:t>MCtionary combine the two basic concept </a:t>
            </a:r>
            <a:r>
              <a:rPr lang="en-US" sz="11200" b="1" dirty="0" smtClean="0">
                <a:latin typeface="+mj-lt"/>
              </a:rPr>
              <a:t>Education</a:t>
            </a:r>
            <a:r>
              <a:rPr lang="en-US" sz="11200" dirty="0" smtClean="0">
                <a:latin typeface="+mj-lt"/>
              </a:rPr>
              <a:t> </a:t>
            </a:r>
            <a:r>
              <a:rPr lang="en-US" sz="11200" dirty="0">
                <a:latin typeface="+mj-lt"/>
              </a:rPr>
              <a:t>and </a:t>
            </a:r>
            <a:r>
              <a:rPr lang="en-US" sz="11200" b="1" dirty="0" smtClean="0">
                <a:latin typeface="+mj-lt"/>
              </a:rPr>
              <a:t>Entertainment</a:t>
            </a:r>
            <a:r>
              <a:rPr lang="en-US" sz="11200" dirty="0" smtClean="0">
                <a:latin typeface="+mj-lt"/>
              </a:rPr>
              <a:t>, so It become </a:t>
            </a:r>
            <a:r>
              <a:rPr lang="en-US" sz="11200" b="1" dirty="0" smtClean="0">
                <a:solidFill>
                  <a:srgbClr val="FF0000"/>
                </a:solidFill>
                <a:latin typeface="+mj-lt"/>
              </a:rPr>
              <a:t>Edutainment</a:t>
            </a:r>
            <a:r>
              <a:rPr lang="en-US" sz="11200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11200" dirty="0" smtClean="0">
                <a:latin typeface="+mj-lt"/>
              </a:rPr>
              <a:t>.</a:t>
            </a:r>
            <a:endParaRPr lang="en-US" sz="11200" dirty="0">
              <a:latin typeface="+mj-lt"/>
            </a:endParaRPr>
          </a:p>
          <a:p>
            <a:endParaRPr lang="en-US" sz="9200" dirty="0" smtClean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1796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305800" cy="1143000"/>
          </a:xfrm>
        </p:spPr>
        <p:txBody>
          <a:bodyPr/>
          <a:lstStyle/>
          <a:p>
            <a:pPr algn="ctr"/>
            <a:r>
              <a:rPr lang="en-US" dirty="0"/>
              <a:t>Existing Problem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762000" y="1676400"/>
            <a:ext cx="8382000" cy="4724400"/>
          </a:xfrm>
        </p:spPr>
        <p:txBody>
          <a:bodyPr>
            <a:normAutofit/>
          </a:bodyPr>
          <a:lstStyle/>
          <a:p>
            <a:pPr marL="457200" lvl="0" indent="-457200" algn="l">
              <a:buFont typeface="Wingdings" pitchFamily="2" charset="2"/>
              <a:buChar char="v"/>
            </a:pPr>
            <a:r>
              <a:rPr lang="en-US" dirty="0" smtClean="0">
                <a:solidFill>
                  <a:schemeClr val="tx1"/>
                </a:solidFill>
              </a:rPr>
              <a:t>So </a:t>
            </a:r>
            <a:r>
              <a:rPr lang="en-US" dirty="0">
                <a:solidFill>
                  <a:schemeClr val="tx1"/>
                </a:solidFill>
              </a:rPr>
              <a:t>far, every </a:t>
            </a:r>
            <a:r>
              <a:rPr lang="en-US" dirty="0" smtClean="0">
                <a:solidFill>
                  <a:schemeClr val="tx1"/>
                </a:solidFill>
              </a:rPr>
              <a:t>single dictionary, has </a:t>
            </a:r>
            <a:r>
              <a:rPr lang="en-US" b="1" dirty="0" smtClean="0">
                <a:solidFill>
                  <a:schemeClr val="tx1"/>
                </a:solidFill>
              </a:rPr>
              <a:t>not</a:t>
            </a:r>
            <a:r>
              <a:rPr lang="en-US" dirty="0" smtClean="0">
                <a:solidFill>
                  <a:schemeClr val="tx1"/>
                </a:solidFill>
              </a:rPr>
              <a:t> been </a:t>
            </a:r>
            <a:r>
              <a:rPr lang="en-US" dirty="0">
                <a:solidFill>
                  <a:schemeClr val="tx1"/>
                </a:solidFill>
              </a:rPr>
              <a:t>able to help language learners “crack” the following two language-learning </a:t>
            </a:r>
            <a:r>
              <a:rPr lang="en-US" b="1" dirty="0" smtClean="0">
                <a:solidFill>
                  <a:srgbClr val="FF0000"/>
                </a:solidFill>
              </a:rPr>
              <a:t>dilemmas</a:t>
            </a:r>
            <a:r>
              <a:rPr lang="en-US" dirty="0" smtClean="0">
                <a:solidFill>
                  <a:schemeClr val="tx1"/>
                </a:solidFill>
              </a:rPr>
              <a:t>:</a:t>
            </a:r>
          </a:p>
          <a:p>
            <a:pPr lvl="0" algn="l"/>
            <a:endParaRPr lang="en-US" sz="1200" dirty="0" smtClean="0">
              <a:solidFill>
                <a:schemeClr val="tx1"/>
              </a:solidFill>
            </a:endParaRPr>
          </a:p>
          <a:p>
            <a:pPr lvl="0" algn="l"/>
            <a:r>
              <a:rPr lang="en-US" sz="2800" dirty="0" smtClean="0">
                <a:solidFill>
                  <a:schemeClr val="tx1"/>
                </a:solidFill>
              </a:rPr>
              <a:t> A. Retaining one /multiple meaning/s in   </a:t>
            </a:r>
          </a:p>
          <a:p>
            <a:pPr marL="0" lvl="0" indent="0" algn="l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         one’s memory  for as long as possible.</a:t>
            </a:r>
          </a:p>
          <a:p>
            <a:pPr lvl="0" algn="l"/>
            <a:endParaRPr lang="en-US" sz="1400" dirty="0" smtClean="0">
              <a:solidFill>
                <a:schemeClr val="tx1"/>
              </a:solidFill>
            </a:endParaRPr>
          </a:p>
          <a:p>
            <a:pPr lvl="0" algn="l"/>
            <a:r>
              <a:rPr lang="en-US" sz="2800" dirty="0" smtClean="0">
                <a:solidFill>
                  <a:schemeClr val="tx1"/>
                </a:solidFill>
              </a:rPr>
              <a:t> B. Selecting </a:t>
            </a:r>
            <a:r>
              <a:rPr lang="en-US" sz="2800" dirty="0">
                <a:solidFill>
                  <a:schemeClr val="tx1"/>
                </a:solidFill>
              </a:rPr>
              <a:t>the right or used meaning/s </a:t>
            </a:r>
            <a:r>
              <a:rPr lang="en-US" sz="2800" dirty="0" smtClean="0">
                <a:solidFill>
                  <a:schemeClr val="tx1"/>
                </a:solidFill>
              </a:rPr>
              <a:t>of the </a:t>
            </a:r>
          </a:p>
          <a:p>
            <a:pPr marL="0" lvl="0" indent="0" algn="l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          word being looked up!</a:t>
            </a:r>
          </a:p>
          <a:p>
            <a:pPr lvl="0" algn="l"/>
            <a:endParaRPr lang="en-US" dirty="0" smtClean="0"/>
          </a:p>
          <a:p>
            <a:pPr lvl="0" algn="l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409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228600"/>
            <a:ext cx="8229600" cy="1143000"/>
          </a:xfrm>
        </p:spPr>
        <p:txBody>
          <a:bodyPr/>
          <a:lstStyle/>
          <a:p>
            <a:r>
              <a:rPr lang="en-US" dirty="0" smtClean="0"/>
              <a:t>Exiting Problem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25963"/>
          </a:xfrm>
        </p:spPr>
        <p:txBody>
          <a:bodyPr/>
          <a:lstStyle/>
          <a:p>
            <a:pPr lvl="0"/>
            <a:endParaRPr lang="en-US" dirty="0" smtClean="0"/>
          </a:p>
          <a:p>
            <a:pPr lvl="0"/>
            <a:r>
              <a:rPr lang="en-US" dirty="0" smtClean="0"/>
              <a:t>Some </a:t>
            </a:r>
            <a:r>
              <a:rPr lang="en-US" dirty="0"/>
              <a:t>movies contain inappropriate </a:t>
            </a:r>
            <a:r>
              <a:rPr lang="en-US" b="1" dirty="0"/>
              <a:t>scenes</a:t>
            </a:r>
            <a:r>
              <a:rPr lang="en-US" dirty="0"/>
              <a:t> for some audiences to view. Those could be </a:t>
            </a:r>
            <a:r>
              <a:rPr lang="en-US" b="1" dirty="0"/>
              <a:t>horrible</a:t>
            </a:r>
            <a:r>
              <a:rPr lang="en-US" dirty="0"/>
              <a:t>, </a:t>
            </a:r>
            <a:r>
              <a:rPr lang="en-US" b="1" dirty="0"/>
              <a:t>sexual</a:t>
            </a:r>
            <a:r>
              <a:rPr lang="en-US" dirty="0"/>
              <a:t>, </a:t>
            </a:r>
            <a:r>
              <a:rPr lang="en-US" b="1" dirty="0"/>
              <a:t>offensive</a:t>
            </a:r>
            <a:r>
              <a:rPr lang="en-US" dirty="0"/>
              <a:t>, etc</a:t>
            </a:r>
            <a:r>
              <a:rPr lang="en-US" dirty="0" smtClean="0"/>
              <a:t>.</a:t>
            </a:r>
          </a:p>
          <a:p>
            <a:pPr marL="0" lvl="0" indent="0">
              <a:buNone/>
            </a:pPr>
            <a:endParaRPr lang="en-US" sz="1600" dirty="0" smtClean="0"/>
          </a:p>
          <a:p>
            <a:pPr lvl="0"/>
            <a:r>
              <a:rPr lang="en-US" dirty="0" smtClean="0"/>
              <a:t> </a:t>
            </a:r>
            <a:r>
              <a:rPr lang="en-US" dirty="0"/>
              <a:t>A lot of users wish if they could –somehow- have the ability of  blocking or skipping those for themselves, for others, or maybe even both.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2586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/>
          <a:lstStyle/>
          <a:p>
            <a:pPr algn="ctr"/>
            <a:r>
              <a:rPr lang="en-US" dirty="0"/>
              <a:t>Existing Problem </a:t>
            </a:r>
            <a:r>
              <a:rPr lang="en-US" dirty="0" smtClean="0"/>
              <a:t>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endParaRPr lang="en-US" dirty="0" smtClean="0"/>
          </a:p>
          <a:p>
            <a:pPr lvl="0"/>
            <a:r>
              <a:rPr lang="en-US" dirty="0" smtClean="0"/>
              <a:t>A </a:t>
            </a:r>
            <a:r>
              <a:rPr lang="en-US" dirty="0"/>
              <a:t>lot of people worldwide “</a:t>
            </a:r>
            <a:r>
              <a:rPr lang="en-US" b="1" dirty="0"/>
              <a:t>waste</a:t>
            </a:r>
            <a:r>
              <a:rPr lang="en-US" dirty="0"/>
              <a:t>” hundreds and even thousands of hours on </a:t>
            </a:r>
            <a:r>
              <a:rPr lang="en-US" dirty="0" smtClean="0"/>
              <a:t>movies </a:t>
            </a:r>
            <a:r>
              <a:rPr lang="en-US" dirty="0"/>
              <a:t>They never try to learn a second language while watching them</a:t>
            </a:r>
            <a:r>
              <a:rPr lang="en-US" dirty="0" smtClean="0"/>
              <a:t>.</a:t>
            </a:r>
          </a:p>
          <a:p>
            <a:pPr marL="0" lvl="0" indent="0">
              <a:buNone/>
            </a:pPr>
            <a:endParaRPr lang="en-US" sz="1400" dirty="0" smtClean="0"/>
          </a:p>
          <a:p>
            <a:pPr lvl="0"/>
            <a:r>
              <a:rPr lang="en-US" dirty="0" smtClean="0"/>
              <a:t>This happens because there </a:t>
            </a:r>
            <a:r>
              <a:rPr lang="en-US" dirty="0"/>
              <a:t>has never been a tool or utility that </a:t>
            </a:r>
            <a:r>
              <a:rPr lang="en-US" dirty="0" smtClean="0"/>
              <a:t>help them to </a:t>
            </a:r>
            <a:r>
              <a:rPr lang="en-US" dirty="0"/>
              <a:t>combine the two; </a:t>
            </a:r>
          </a:p>
          <a:p>
            <a:pPr marL="0" lv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    Entertainment</a:t>
            </a:r>
            <a:r>
              <a:rPr lang="en-US" dirty="0" smtClean="0"/>
              <a:t> </a:t>
            </a:r>
            <a:r>
              <a:rPr lang="en-US" dirty="0"/>
              <a:t>and 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Education</a:t>
            </a:r>
            <a:r>
              <a:rPr lang="en-US" dirty="0"/>
              <a:t> </a:t>
            </a:r>
            <a:r>
              <a:rPr lang="en-US" dirty="0" smtClean="0"/>
              <a:t>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5600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algn="ctr"/>
            <a:r>
              <a:rPr lang="en-US" dirty="0" smtClean="0"/>
              <a:t>Related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8229600" cy="5334000"/>
          </a:xfrm>
        </p:spPr>
        <p:txBody>
          <a:bodyPr>
            <a:normAutofit lnSpcReduction="10000"/>
          </a:bodyPr>
          <a:lstStyle/>
          <a:p>
            <a:r>
              <a:rPr lang="en-US" dirty="0" err="1" smtClean="0"/>
              <a:t>KMPlayer</a:t>
            </a:r>
            <a:r>
              <a:rPr lang="en-US" dirty="0" smtClean="0"/>
              <a:t>, </a:t>
            </a:r>
            <a:r>
              <a:rPr lang="en-US" dirty="0"/>
              <a:t>as an example, plays sounds and videos of every single format there is. In addition, users are able to add subtitles. 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However, no video- or media-player gives any kind of translation of subtitles at all. Also, none of them enables users to skip unwanted/inappropriate scenes at all.</a:t>
            </a:r>
          </a:p>
          <a:p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8692" y="2209800"/>
            <a:ext cx="4405312" cy="2896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45300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229600" cy="1143000"/>
          </a:xfrm>
        </p:spPr>
        <p:txBody>
          <a:bodyPr>
            <a:normAutofit/>
          </a:bodyPr>
          <a:lstStyle/>
          <a:p>
            <a:pPr lvl="1" algn="ctr" rtl="0">
              <a:spcBef>
                <a:spcPct val="0"/>
              </a:spcBef>
            </a:pPr>
            <a:r>
              <a:rPr lang="en-US" sz="3600" dirty="0" smtClean="0">
                <a:solidFill>
                  <a:schemeClr val="tx2"/>
                </a:solidFill>
              </a:rPr>
              <a:t>Technology used in MCtionary</a:t>
            </a:r>
            <a:endParaRPr lang="en-US" sz="3600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sz="2800" dirty="0" smtClean="0"/>
              <a:t>In our project we used the following things:</a:t>
            </a: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r>
              <a:rPr lang="en-US" dirty="0" smtClean="0"/>
              <a:t>       </a:t>
            </a:r>
            <a:r>
              <a:rPr lang="en-US" sz="2800" dirty="0" smtClean="0"/>
              <a:t>1. Visual Studio 2010 environment</a:t>
            </a:r>
          </a:p>
          <a:p>
            <a:pPr marL="0" indent="0">
              <a:buNone/>
            </a:pPr>
            <a:endParaRPr lang="en-US" sz="800" dirty="0" smtClean="0"/>
          </a:p>
          <a:p>
            <a:pPr marL="0" indent="0">
              <a:buNone/>
            </a:pPr>
            <a:r>
              <a:rPr lang="en-US" sz="2800" dirty="0" smtClean="0"/>
              <a:t>       2. C# language, C language</a:t>
            </a:r>
          </a:p>
          <a:p>
            <a:pPr marL="0" indent="0">
              <a:buNone/>
            </a:pPr>
            <a:endParaRPr lang="en-US" sz="1000" dirty="0" smtClean="0"/>
          </a:p>
          <a:p>
            <a:pPr marL="0" indent="0">
              <a:buNone/>
            </a:pPr>
            <a:r>
              <a:rPr lang="en-US" dirty="0" smtClean="0"/>
              <a:t>       </a:t>
            </a:r>
            <a:r>
              <a:rPr lang="en-US" sz="2800" dirty="0" smtClean="0"/>
              <a:t>3. </a:t>
            </a:r>
            <a:r>
              <a:rPr lang="en-US" sz="2800" dirty="0" err="1" smtClean="0"/>
              <a:t>Wamp</a:t>
            </a:r>
            <a:r>
              <a:rPr lang="en-US" sz="2800" dirty="0" smtClean="0"/>
              <a:t> server </a:t>
            </a:r>
          </a:p>
          <a:p>
            <a:pPr marL="0" indent="0">
              <a:buNone/>
            </a:pPr>
            <a:endParaRPr lang="en-US" sz="1000" dirty="0" smtClean="0"/>
          </a:p>
          <a:p>
            <a:pPr marL="0" indent="0">
              <a:buNone/>
            </a:pPr>
            <a:r>
              <a:rPr lang="en-US" sz="2800" dirty="0" smtClean="0"/>
              <a:t>       4. MySQL database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2502877"/>
            <a:ext cx="1007452" cy="125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3962400"/>
            <a:ext cx="1228725" cy="85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7206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custom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1844</TotalTime>
  <Words>1283</Words>
  <Application>Microsoft Office PowerPoint</Application>
  <PresentationFormat>On-screen Show (4:3)</PresentationFormat>
  <Paragraphs>200</Paragraphs>
  <Slides>34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Flow</vt:lpstr>
      <vt:lpstr>PowerPoint Presentation</vt:lpstr>
      <vt:lpstr>PowerPoint Presentation</vt:lpstr>
      <vt:lpstr>Outline</vt:lpstr>
      <vt:lpstr>Introduction</vt:lpstr>
      <vt:lpstr>Existing Problem</vt:lpstr>
      <vt:lpstr>Exiting Problem cont.</vt:lpstr>
      <vt:lpstr>Existing Problem cont.</vt:lpstr>
      <vt:lpstr>Related work</vt:lpstr>
      <vt:lpstr>Technology used in MCtionary</vt:lpstr>
      <vt:lpstr>PowerPoint Presentation</vt:lpstr>
      <vt:lpstr> The Benefit of MCtionary</vt:lpstr>
      <vt:lpstr>The main feature</vt:lpstr>
      <vt:lpstr> Context-Based Info-Piece feature cont. </vt:lpstr>
      <vt:lpstr> Context-Based Info-Piece feature cont. </vt:lpstr>
      <vt:lpstr>  Context-Based Info-Piece feature cont. </vt:lpstr>
      <vt:lpstr>Context-Based Info-Piece feature cont.</vt:lpstr>
      <vt:lpstr>Context-Based Info-Piece feature cont.</vt:lpstr>
      <vt:lpstr>Context-Based Info-Piece feature cont.</vt:lpstr>
      <vt:lpstr>Context-Based Info-Piece feature cont.</vt:lpstr>
      <vt:lpstr>Context-Based Info-Piece feature cont.</vt:lpstr>
      <vt:lpstr>Context-Based Info-Piece feature cont.</vt:lpstr>
      <vt:lpstr>The main feature cont.</vt:lpstr>
      <vt:lpstr>The main feature cont.</vt:lpstr>
      <vt:lpstr>Skipping feature cont.</vt:lpstr>
      <vt:lpstr>Skipping feature cont.</vt:lpstr>
      <vt:lpstr>Skipping feature cont.</vt:lpstr>
      <vt:lpstr>Skipping feature cont.</vt:lpstr>
      <vt:lpstr>      User registration in MCtionary          by Facebook account</vt:lpstr>
      <vt:lpstr>User registration in MCtionary </vt:lpstr>
      <vt:lpstr>Search Feature</vt:lpstr>
      <vt:lpstr>Search Feature</vt:lpstr>
      <vt:lpstr>IMDB feature</vt:lpstr>
      <vt:lpstr>IMDB feature cont.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vista net cafe</dc:creator>
  <cp:lastModifiedBy>King</cp:lastModifiedBy>
  <cp:revision>214</cp:revision>
  <dcterms:created xsi:type="dcterms:W3CDTF">2012-12-21T13:17:40Z</dcterms:created>
  <dcterms:modified xsi:type="dcterms:W3CDTF">2013-05-28T07:07:52Z</dcterms:modified>
</cp:coreProperties>
</file>