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rawings/drawing2.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19"/>
  </p:notesMasterIdLst>
  <p:sldIdLst>
    <p:sldId id="256" r:id="rId2"/>
    <p:sldId id="259" r:id="rId3"/>
    <p:sldId id="260" r:id="rId4"/>
    <p:sldId id="258" r:id="rId5"/>
    <p:sldId id="262" r:id="rId6"/>
    <p:sldId id="261" r:id="rId7"/>
    <p:sldId id="263" r:id="rId8"/>
    <p:sldId id="264" r:id="rId9"/>
    <p:sldId id="265" r:id="rId10"/>
    <p:sldId id="273" r:id="rId11"/>
    <p:sldId id="274" r:id="rId12"/>
    <p:sldId id="276" r:id="rId13"/>
    <p:sldId id="277" r:id="rId14"/>
    <p:sldId id="278" r:id="rId15"/>
    <p:sldId id="279" r:id="rId16"/>
    <p:sldId id="280" r:id="rId17"/>
    <p:sldId id="281"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4380"/>
    <p:restoredTop sz="96479" autoAdjust="0"/>
  </p:normalViewPr>
  <p:slideViewPr>
    <p:cSldViewPr>
      <p:cViewPr>
        <p:scale>
          <a:sx n="75" d="100"/>
          <a:sy n="75" d="100"/>
        </p:scale>
        <p:origin x="-1200" y="-5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sz="1800" b="1" i="0" u="none" strike="noStrike" baseline="0"/>
              <a:t>Battery charging time with the variation of its voltage</a:t>
            </a:r>
            <a:endParaRPr lang="en-US"/>
          </a:p>
        </c:rich>
      </c:tx>
      <c:layout/>
    </c:title>
    <c:plotArea>
      <c:layout>
        <c:manualLayout>
          <c:layoutTarget val="inner"/>
          <c:xMode val="edge"/>
          <c:yMode val="edge"/>
          <c:x val="4.7943642461358946E-2"/>
          <c:y val="0.11807100499937799"/>
          <c:w val="0.80258736755127758"/>
          <c:h val="0.7312845907047848"/>
        </c:manualLayout>
      </c:layout>
      <c:scatterChart>
        <c:scatterStyle val="smoothMarker"/>
        <c:ser>
          <c:idx val="0"/>
          <c:order val="0"/>
          <c:marker>
            <c:symbol val="none"/>
          </c:marker>
          <c:xVal>
            <c:numRef>
              <c:f>Sheet1!$A$1:$A$9</c:f>
              <c:numCache>
                <c:formatCode>General</c:formatCode>
                <c:ptCount val="9"/>
                <c:pt idx="0">
                  <c:v>10.5</c:v>
                </c:pt>
                <c:pt idx="1">
                  <c:v>11</c:v>
                </c:pt>
                <c:pt idx="2">
                  <c:v>11.5</c:v>
                </c:pt>
                <c:pt idx="3">
                  <c:v>12</c:v>
                </c:pt>
                <c:pt idx="4">
                  <c:v>12.5</c:v>
                </c:pt>
                <c:pt idx="5">
                  <c:v>13</c:v>
                </c:pt>
                <c:pt idx="6">
                  <c:v>13.5</c:v>
                </c:pt>
                <c:pt idx="7">
                  <c:v>14</c:v>
                </c:pt>
                <c:pt idx="8">
                  <c:v>14.4</c:v>
                </c:pt>
              </c:numCache>
            </c:numRef>
          </c:xVal>
          <c:yVal>
            <c:numRef>
              <c:f>Sheet1!$B$1:$B$9</c:f>
              <c:numCache>
                <c:formatCode>General</c:formatCode>
                <c:ptCount val="9"/>
                <c:pt idx="0">
                  <c:v>3.4020999999999977</c:v>
                </c:pt>
                <c:pt idx="1">
                  <c:v>3.5640999999999998</c:v>
                </c:pt>
                <c:pt idx="2">
                  <c:v>3.7261000000000002</c:v>
                </c:pt>
                <c:pt idx="3">
                  <c:v>3.8881000000000001</c:v>
                </c:pt>
                <c:pt idx="4">
                  <c:v>4.0500999999999996</c:v>
                </c:pt>
                <c:pt idx="5">
                  <c:v>4.2120999999999995</c:v>
                </c:pt>
                <c:pt idx="6">
                  <c:v>4.3740999999999985</c:v>
                </c:pt>
                <c:pt idx="7">
                  <c:v>4.5361000000000002</c:v>
                </c:pt>
                <c:pt idx="8">
                  <c:v>4.6656999999999975</c:v>
                </c:pt>
              </c:numCache>
            </c:numRef>
          </c:yVal>
          <c:smooth val="1"/>
        </c:ser>
        <c:ser>
          <c:idx val="1"/>
          <c:order val="1"/>
          <c:marker>
            <c:symbol val="none"/>
          </c:marker>
          <c:xVal>
            <c:numRef>
              <c:f>Sheet1!$A$1:$A$9</c:f>
              <c:numCache>
                <c:formatCode>General</c:formatCode>
                <c:ptCount val="9"/>
                <c:pt idx="0">
                  <c:v>10.5</c:v>
                </c:pt>
                <c:pt idx="1">
                  <c:v>11</c:v>
                </c:pt>
                <c:pt idx="2">
                  <c:v>11.5</c:v>
                </c:pt>
                <c:pt idx="3">
                  <c:v>12</c:v>
                </c:pt>
                <c:pt idx="4">
                  <c:v>12.5</c:v>
                </c:pt>
                <c:pt idx="5">
                  <c:v>13</c:v>
                </c:pt>
                <c:pt idx="6">
                  <c:v>13.5</c:v>
                </c:pt>
                <c:pt idx="7">
                  <c:v>14</c:v>
                </c:pt>
                <c:pt idx="8">
                  <c:v>14.4</c:v>
                </c:pt>
              </c:numCache>
            </c:numRef>
          </c:xVal>
          <c:yVal>
            <c:numRef>
              <c:f>Sheet1!$C$1:$C$9</c:f>
              <c:numCache>
                <c:formatCode>General</c:formatCode>
                <c:ptCount val="9"/>
                <c:pt idx="0">
                  <c:v>5.2664999999999997</c:v>
                </c:pt>
                <c:pt idx="1">
                  <c:v>5.2677999999999985</c:v>
                </c:pt>
                <c:pt idx="2">
                  <c:v>5.2697000000000003</c:v>
                </c:pt>
                <c:pt idx="3">
                  <c:v>5.2724000000000002</c:v>
                </c:pt>
                <c:pt idx="4">
                  <c:v>5.2761000000000013</c:v>
                </c:pt>
                <c:pt idx="5">
                  <c:v>5.2813000000000034</c:v>
                </c:pt>
                <c:pt idx="6">
                  <c:v>5.2885999999999997</c:v>
                </c:pt>
                <c:pt idx="7">
                  <c:v>5.2980999999999998</c:v>
                </c:pt>
                <c:pt idx="8">
                  <c:v>5.3133999999999997</c:v>
                </c:pt>
              </c:numCache>
            </c:numRef>
          </c:yVal>
          <c:smooth val="1"/>
        </c:ser>
        <c:axId val="96736384"/>
        <c:axId val="96738304"/>
      </c:scatterChart>
      <c:valAx>
        <c:axId val="96736384"/>
        <c:scaling>
          <c:orientation val="maxMin"/>
        </c:scaling>
        <c:axPos val="b"/>
        <c:title>
          <c:tx>
            <c:rich>
              <a:bodyPr/>
              <a:lstStyle/>
              <a:p>
                <a:pPr>
                  <a:defRPr lang="en-US"/>
                </a:pPr>
                <a:r>
                  <a:rPr lang="en-US"/>
                  <a:t>voltages</a:t>
                </a:r>
              </a:p>
            </c:rich>
          </c:tx>
          <c:layout/>
        </c:title>
        <c:numFmt formatCode="General" sourceLinked="1"/>
        <c:majorTickMark val="none"/>
        <c:tickLblPos val="nextTo"/>
        <c:txPr>
          <a:bodyPr/>
          <a:lstStyle/>
          <a:p>
            <a:pPr>
              <a:defRPr lang="en-US"/>
            </a:pPr>
            <a:endParaRPr lang="ar-SA"/>
          </a:p>
        </c:txPr>
        <c:crossAx val="96738304"/>
        <c:crosses val="autoZero"/>
        <c:crossBetween val="midCat"/>
      </c:valAx>
      <c:valAx>
        <c:axId val="96738304"/>
        <c:scaling>
          <c:orientation val="minMax"/>
        </c:scaling>
        <c:axPos val="r"/>
        <c:majorGridlines/>
        <c:title>
          <c:tx>
            <c:rich>
              <a:bodyPr/>
              <a:lstStyle/>
              <a:p>
                <a:pPr>
                  <a:defRPr lang="en-US"/>
                </a:pPr>
                <a:r>
                  <a:rPr lang="en-US"/>
                  <a:t>charging time</a:t>
                </a:r>
              </a:p>
            </c:rich>
          </c:tx>
          <c:layout/>
        </c:title>
        <c:numFmt formatCode="General" sourceLinked="1"/>
        <c:majorTickMark val="none"/>
        <c:tickLblPos val="nextTo"/>
        <c:txPr>
          <a:bodyPr/>
          <a:lstStyle/>
          <a:p>
            <a:pPr>
              <a:defRPr lang="en-US"/>
            </a:pPr>
            <a:endParaRPr lang="ar-SA"/>
          </a:p>
        </c:txPr>
        <c:crossAx val="96736384"/>
        <c:crosses val="autoZero"/>
        <c:crossBetween val="midCat"/>
      </c:valAx>
    </c:plotArea>
    <c:legend>
      <c:legendPos val="r"/>
      <c:layout/>
      <c:txPr>
        <a:bodyPr/>
        <a:lstStyle/>
        <a:p>
          <a:pPr>
            <a:defRPr lang="en-US"/>
          </a:pPr>
          <a:endParaRPr lang="ar-SA"/>
        </a:p>
      </c:txPr>
    </c:legend>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sz="1800" b="1" i="0" u="none" strike="noStrike" baseline="0"/>
              <a:t>Battery charging time with different DOD values</a:t>
            </a:r>
            <a:endParaRPr lang="en-US"/>
          </a:p>
        </c:rich>
      </c:tx>
      <c:layout/>
    </c:title>
    <c:plotArea>
      <c:layout/>
      <c:scatterChart>
        <c:scatterStyle val="smoothMarker"/>
        <c:ser>
          <c:idx val="0"/>
          <c:order val="0"/>
          <c:marker>
            <c:symbol val="none"/>
          </c:marker>
          <c:xVal>
            <c:numRef>
              <c:f>Sheet1!$A$11:$A$15</c:f>
              <c:numCache>
                <c:formatCode>General</c:formatCode>
                <c:ptCount val="5"/>
                <c:pt idx="0">
                  <c:v>80</c:v>
                </c:pt>
                <c:pt idx="1">
                  <c:v>70</c:v>
                </c:pt>
                <c:pt idx="2">
                  <c:v>60</c:v>
                </c:pt>
                <c:pt idx="3">
                  <c:v>50</c:v>
                </c:pt>
                <c:pt idx="4">
                  <c:v>40</c:v>
                </c:pt>
              </c:numCache>
            </c:numRef>
          </c:xVal>
          <c:yVal>
            <c:numRef>
              <c:f>Sheet1!$B$11:$B$15</c:f>
              <c:numCache>
                <c:formatCode>General</c:formatCode>
                <c:ptCount val="5"/>
                <c:pt idx="0">
                  <c:v>3.1103999999999998</c:v>
                </c:pt>
                <c:pt idx="1">
                  <c:v>2.7216</c:v>
                </c:pt>
                <c:pt idx="2">
                  <c:v>2.3327999999999967</c:v>
                </c:pt>
                <c:pt idx="3">
                  <c:v>1.9440000000000071</c:v>
                </c:pt>
                <c:pt idx="4">
                  <c:v>1.5551999999999917</c:v>
                </c:pt>
              </c:numCache>
            </c:numRef>
          </c:yVal>
          <c:smooth val="1"/>
        </c:ser>
        <c:ser>
          <c:idx val="1"/>
          <c:order val="1"/>
          <c:marker>
            <c:symbol val="none"/>
          </c:marker>
          <c:xVal>
            <c:numRef>
              <c:f>Sheet1!$A$11:$A$15</c:f>
              <c:numCache>
                <c:formatCode>General</c:formatCode>
                <c:ptCount val="5"/>
                <c:pt idx="0">
                  <c:v>80</c:v>
                </c:pt>
                <c:pt idx="1">
                  <c:v>70</c:v>
                </c:pt>
                <c:pt idx="2">
                  <c:v>60</c:v>
                </c:pt>
                <c:pt idx="3">
                  <c:v>50</c:v>
                </c:pt>
                <c:pt idx="4">
                  <c:v>40</c:v>
                </c:pt>
              </c:numCache>
            </c:numRef>
          </c:xVal>
          <c:yVal>
            <c:numRef>
              <c:f>Sheet1!$C$11:$C$15</c:f>
              <c:numCache>
                <c:formatCode>General</c:formatCode>
                <c:ptCount val="5"/>
                <c:pt idx="0">
                  <c:v>4.2178999999999975</c:v>
                </c:pt>
                <c:pt idx="1">
                  <c:v>3.6907000000000001</c:v>
                </c:pt>
                <c:pt idx="2">
                  <c:v>3.1634000000000002</c:v>
                </c:pt>
                <c:pt idx="3">
                  <c:v>2.6361999999999997</c:v>
                </c:pt>
                <c:pt idx="4">
                  <c:v>2.1089000000000002</c:v>
                </c:pt>
              </c:numCache>
            </c:numRef>
          </c:yVal>
          <c:smooth val="1"/>
        </c:ser>
        <c:axId val="96838016"/>
        <c:axId val="96839936"/>
      </c:scatterChart>
      <c:valAx>
        <c:axId val="96838016"/>
        <c:scaling>
          <c:orientation val="maxMin"/>
        </c:scaling>
        <c:axPos val="b"/>
        <c:title>
          <c:tx>
            <c:rich>
              <a:bodyPr/>
              <a:lstStyle/>
              <a:p>
                <a:pPr>
                  <a:defRPr lang="en-US"/>
                </a:pPr>
                <a:r>
                  <a:rPr lang="en-US"/>
                  <a:t>DOD</a:t>
                </a:r>
              </a:p>
            </c:rich>
          </c:tx>
          <c:layout/>
        </c:title>
        <c:numFmt formatCode="General" sourceLinked="1"/>
        <c:majorTickMark val="none"/>
        <c:tickLblPos val="nextTo"/>
        <c:txPr>
          <a:bodyPr/>
          <a:lstStyle/>
          <a:p>
            <a:pPr>
              <a:defRPr lang="en-US"/>
            </a:pPr>
            <a:endParaRPr lang="ar-SA"/>
          </a:p>
        </c:txPr>
        <c:crossAx val="96839936"/>
        <c:crosses val="autoZero"/>
        <c:crossBetween val="midCat"/>
      </c:valAx>
      <c:valAx>
        <c:axId val="96839936"/>
        <c:scaling>
          <c:orientation val="minMax"/>
        </c:scaling>
        <c:axPos val="r"/>
        <c:majorGridlines/>
        <c:title>
          <c:tx>
            <c:rich>
              <a:bodyPr/>
              <a:lstStyle/>
              <a:p>
                <a:pPr>
                  <a:defRPr lang="en-US"/>
                </a:pPr>
                <a:r>
                  <a:rPr lang="en-US"/>
                  <a:t>charging time</a:t>
                </a:r>
              </a:p>
            </c:rich>
          </c:tx>
          <c:layout/>
        </c:title>
        <c:numFmt formatCode="General" sourceLinked="1"/>
        <c:majorTickMark val="none"/>
        <c:tickLblPos val="nextTo"/>
        <c:txPr>
          <a:bodyPr/>
          <a:lstStyle/>
          <a:p>
            <a:pPr>
              <a:defRPr lang="en-US"/>
            </a:pPr>
            <a:endParaRPr lang="ar-SA"/>
          </a:p>
        </c:txPr>
        <c:crossAx val="96838016"/>
        <c:crosses val="autoZero"/>
        <c:crossBetween val="midCat"/>
      </c:valAx>
    </c:plotArea>
    <c:legend>
      <c:legendPos val="r"/>
      <c:layout/>
      <c:txPr>
        <a:bodyPr/>
        <a:lstStyle/>
        <a:p>
          <a:pPr>
            <a:defRPr lang="en-US"/>
          </a:pPr>
          <a:endParaRPr lang="ar-SA"/>
        </a:p>
      </c:txPr>
    </c:legend>
    <c:plotVisOnly val="1"/>
  </c:chart>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587095-4AF0-4E6C-A714-E2857466DACC}"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ar-SA"/>
        </a:p>
      </dgm:t>
    </dgm:pt>
    <dgm:pt modelId="{A3F06FD1-F5D2-40AD-B473-FEC3EFBDFD83}">
      <dgm:prSet phldrT="[Text]"/>
      <dgm:spPr>
        <a:solidFill>
          <a:schemeClr val="bg2">
            <a:lumMod val="50000"/>
          </a:schemeClr>
        </a:solidFill>
      </dgm:spPr>
      <dgm:t>
        <a:bodyPr/>
        <a:lstStyle/>
        <a:p>
          <a:pPr rtl="0"/>
          <a:r>
            <a:rPr lang="en-US" b="1" dirty="0" smtClean="0">
              <a:latin typeface="+mj-lt"/>
            </a:rPr>
            <a:t>Problem Statement</a:t>
          </a:r>
          <a:endParaRPr lang="ar-SA" b="1" dirty="0">
            <a:latin typeface="+mj-lt"/>
          </a:endParaRPr>
        </a:p>
      </dgm:t>
    </dgm:pt>
    <dgm:pt modelId="{6B96F7C5-73A9-4E5F-B808-37906E04E7E1}" type="parTrans" cxnId="{EFF5EBB2-4150-4BF6-91A8-CF5D636A8238}">
      <dgm:prSet/>
      <dgm:spPr/>
      <dgm:t>
        <a:bodyPr/>
        <a:lstStyle/>
        <a:p>
          <a:pPr rtl="1"/>
          <a:endParaRPr lang="ar-SA"/>
        </a:p>
      </dgm:t>
    </dgm:pt>
    <dgm:pt modelId="{1F6D8CA0-DEE4-4148-973C-BB5CC21C3C24}" type="sibTrans" cxnId="{EFF5EBB2-4150-4BF6-91A8-CF5D636A8238}">
      <dgm:prSet/>
      <dgm:spPr/>
      <dgm:t>
        <a:bodyPr/>
        <a:lstStyle/>
        <a:p>
          <a:pPr rtl="1"/>
          <a:endParaRPr lang="ar-SA"/>
        </a:p>
      </dgm:t>
    </dgm:pt>
    <dgm:pt modelId="{459ED3F9-E0D7-4C73-8294-DD9BB6508E07}">
      <dgm:prSet phldrT="[Text]" custT="1"/>
      <dgm:spPr>
        <a:solidFill>
          <a:schemeClr val="bg1">
            <a:lumMod val="85000"/>
            <a:alpha val="90000"/>
          </a:schemeClr>
        </a:solidFill>
      </dgm:spPr>
      <dgm:t>
        <a:bodyPr/>
        <a:lstStyle/>
        <a:p>
          <a:pPr marL="114300" indent="0" algn="l" defTabSz="622300" rtl="0">
            <a:lnSpc>
              <a:spcPct val="90000"/>
            </a:lnSpc>
            <a:spcBef>
              <a:spcPct val="0"/>
            </a:spcBef>
            <a:spcAft>
              <a:spcPct val="15000"/>
            </a:spcAft>
            <a:buNone/>
          </a:pPr>
          <a:endParaRPr lang="ar-SA" sz="1400" dirty="0"/>
        </a:p>
      </dgm:t>
    </dgm:pt>
    <dgm:pt modelId="{E6FE8181-7435-43B5-A97F-B7DC7F6AE668}" type="parTrans" cxnId="{A1E17942-4D21-435B-88C9-925B6DE45F71}">
      <dgm:prSet/>
      <dgm:spPr/>
      <dgm:t>
        <a:bodyPr/>
        <a:lstStyle/>
        <a:p>
          <a:pPr rtl="1"/>
          <a:endParaRPr lang="ar-SA"/>
        </a:p>
      </dgm:t>
    </dgm:pt>
    <dgm:pt modelId="{A287704E-F7F6-48B0-9FE8-6E657302D2B8}" type="sibTrans" cxnId="{A1E17942-4D21-435B-88C9-925B6DE45F71}">
      <dgm:prSet/>
      <dgm:spPr/>
      <dgm:t>
        <a:bodyPr/>
        <a:lstStyle/>
        <a:p>
          <a:pPr rtl="1"/>
          <a:endParaRPr lang="ar-SA"/>
        </a:p>
      </dgm:t>
    </dgm:pt>
    <dgm:pt modelId="{D91098AD-E0F3-4E42-A8A5-97D62D90AFD9}">
      <dgm:prSet phldrT="[Text]"/>
      <dgm:spPr>
        <a:solidFill>
          <a:schemeClr val="bg2">
            <a:lumMod val="50000"/>
          </a:schemeClr>
        </a:solidFill>
      </dgm:spPr>
      <dgm:t>
        <a:bodyPr/>
        <a:lstStyle/>
        <a:p>
          <a:pPr rtl="0"/>
          <a:r>
            <a:rPr lang="en-US" b="1" dirty="0" smtClean="0">
              <a:latin typeface="+mj-lt"/>
            </a:rPr>
            <a:t>Objectives</a:t>
          </a:r>
          <a:endParaRPr lang="ar-SA" dirty="0">
            <a:latin typeface="+mj-lt"/>
          </a:endParaRPr>
        </a:p>
      </dgm:t>
    </dgm:pt>
    <dgm:pt modelId="{3CE1CC86-A67A-40AC-B327-4EF1572ECE74}" type="parTrans" cxnId="{845797DB-D438-4308-954B-0E59946FD637}">
      <dgm:prSet/>
      <dgm:spPr/>
      <dgm:t>
        <a:bodyPr/>
        <a:lstStyle/>
        <a:p>
          <a:pPr rtl="1"/>
          <a:endParaRPr lang="ar-SA"/>
        </a:p>
      </dgm:t>
    </dgm:pt>
    <dgm:pt modelId="{80A6888E-3FD5-4FA8-9A9E-2BDE2EFA5635}" type="sibTrans" cxnId="{845797DB-D438-4308-954B-0E59946FD637}">
      <dgm:prSet/>
      <dgm:spPr/>
      <dgm:t>
        <a:bodyPr/>
        <a:lstStyle/>
        <a:p>
          <a:pPr rtl="1"/>
          <a:endParaRPr lang="ar-SA"/>
        </a:p>
      </dgm:t>
    </dgm:pt>
    <dgm:pt modelId="{D7569EB7-7766-4CCA-BB3A-45D38DA8130B}">
      <dgm:prSet phldrT="[Text]" phldr="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900" dirty="0"/>
        </a:p>
      </dgm:t>
    </dgm:pt>
    <dgm:pt modelId="{F3EC0607-18B6-4D6C-B1F0-3D171E148E84}" type="parTrans" cxnId="{D96C11D3-B682-44BB-A560-D549F879A0DB}">
      <dgm:prSet/>
      <dgm:spPr/>
      <dgm:t>
        <a:bodyPr/>
        <a:lstStyle/>
        <a:p>
          <a:pPr rtl="1"/>
          <a:endParaRPr lang="ar-SA"/>
        </a:p>
      </dgm:t>
    </dgm:pt>
    <dgm:pt modelId="{CA489D37-9635-45F4-88B8-78D39848BE99}" type="sibTrans" cxnId="{D96C11D3-B682-44BB-A560-D549F879A0DB}">
      <dgm:prSet/>
      <dgm:spPr/>
      <dgm:t>
        <a:bodyPr/>
        <a:lstStyle/>
        <a:p>
          <a:pPr rtl="1"/>
          <a:endParaRPr lang="ar-SA"/>
        </a:p>
      </dgm:t>
    </dgm:pt>
    <dgm:pt modelId="{DDD69475-E6E2-4571-9DEE-D3FE07EFBFEE}">
      <dgm:prSet phldrT="[Text]"/>
      <dgm:spPr>
        <a:solidFill>
          <a:schemeClr val="bg2">
            <a:lumMod val="50000"/>
          </a:schemeClr>
        </a:solidFill>
      </dgm:spPr>
      <dgm:t>
        <a:bodyPr/>
        <a:lstStyle/>
        <a:p>
          <a:pPr rtl="1"/>
          <a:r>
            <a:rPr lang="en-US" b="1" dirty="0" smtClean="0">
              <a:latin typeface="+mj-lt"/>
            </a:rPr>
            <a:t>Project Work</a:t>
          </a:r>
          <a:endParaRPr lang="ar-SA" b="1" dirty="0">
            <a:latin typeface="+mj-lt"/>
          </a:endParaRPr>
        </a:p>
      </dgm:t>
    </dgm:pt>
    <dgm:pt modelId="{436253B0-27F2-4B56-84CC-F3B25836534F}" type="parTrans" cxnId="{18B830D4-08A2-4166-8A99-1DCEFA54015E}">
      <dgm:prSet/>
      <dgm:spPr/>
      <dgm:t>
        <a:bodyPr/>
        <a:lstStyle/>
        <a:p>
          <a:pPr rtl="1"/>
          <a:endParaRPr lang="ar-SA"/>
        </a:p>
      </dgm:t>
    </dgm:pt>
    <dgm:pt modelId="{70676CBF-EF31-44BD-BE1F-CF5648583976}" type="sibTrans" cxnId="{18B830D4-08A2-4166-8A99-1DCEFA54015E}">
      <dgm:prSet/>
      <dgm:spPr/>
      <dgm:t>
        <a:bodyPr/>
        <a:lstStyle/>
        <a:p>
          <a:pPr rtl="1"/>
          <a:endParaRPr lang="ar-SA"/>
        </a:p>
      </dgm:t>
    </dgm:pt>
    <dgm:pt modelId="{790BC289-2E64-4A7C-8223-080863F20335}">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b="0" dirty="0" smtClean="0"/>
            <a:t>Recently, research and development of low cost solar panels, thin-film devices, concentrator systems, and many innovative concepts have increased. </a:t>
          </a:r>
          <a:endParaRPr lang="ar-SA" sz="1400" b="0" dirty="0"/>
        </a:p>
      </dgm:t>
    </dgm:pt>
    <dgm:pt modelId="{AF8FFC0E-921F-45FA-AF19-1B6E4A0E1C2A}" type="parTrans" cxnId="{0E458682-1240-47F7-9AD8-FC3D1889EA0F}">
      <dgm:prSet/>
      <dgm:spPr/>
      <dgm:t>
        <a:bodyPr/>
        <a:lstStyle/>
        <a:p>
          <a:pPr rtl="1"/>
          <a:endParaRPr lang="ar-SA"/>
        </a:p>
      </dgm:t>
    </dgm:pt>
    <dgm:pt modelId="{F87B840C-7D70-4135-A5F7-9BD655657DCA}" type="sibTrans" cxnId="{0E458682-1240-47F7-9AD8-FC3D1889EA0F}">
      <dgm:prSet/>
      <dgm:spPr/>
      <dgm:t>
        <a:bodyPr/>
        <a:lstStyle/>
        <a:p>
          <a:pPr rtl="1"/>
          <a:endParaRPr lang="ar-SA"/>
        </a:p>
      </dgm:t>
    </dgm:pt>
    <dgm:pt modelId="{B956FC2F-7430-4816-A3FA-800CA1FF3CE7}">
      <dgm:prSet phldrT="[Text]" custT="1"/>
      <dgm:spPr>
        <a:solidFill>
          <a:schemeClr val="bg1">
            <a:lumMod val="85000"/>
            <a:alpha val="90000"/>
          </a:schemeClr>
        </a:solidFill>
      </dgm:spPr>
      <dgm:t>
        <a:bodyPr/>
        <a:lstStyle/>
        <a:p>
          <a:pPr marL="114300" indent="0" algn="l" defTabSz="622300" rtl="0">
            <a:lnSpc>
              <a:spcPct val="90000"/>
            </a:lnSpc>
            <a:spcBef>
              <a:spcPct val="0"/>
            </a:spcBef>
            <a:spcAft>
              <a:spcPct val="15000"/>
            </a:spcAft>
            <a:buNone/>
          </a:pPr>
          <a:endParaRPr lang="ar-SA" sz="1400" dirty="0"/>
        </a:p>
      </dgm:t>
    </dgm:pt>
    <dgm:pt modelId="{CB9D274E-0F42-4DD2-A84A-340C540FEDEE}" type="parTrans" cxnId="{40018291-B8C8-41C3-8653-F6A392DE67E6}">
      <dgm:prSet/>
      <dgm:spPr/>
      <dgm:t>
        <a:bodyPr/>
        <a:lstStyle/>
        <a:p>
          <a:pPr rtl="1"/>
          <a:endParaRPr lang="ar-SA"/>
        </a:p>
      </dgm:t>
    </dgm:pt>
    <dgm:pt modelId="{FA36BE41-0F34-4291-9774-A24B6E2A8A46}" type="sibTrans" cxnId="{40018291-B8C8-41C3-8653-F6A392DE67E6}">
      <dgm:prSet/>
      <dgm:spPr/>
      <dgm:t>
        <a:bodyPr/>
        <a:lstStyle/>
        <a:p>
          <a:pPr rtl="1"/>
          <a:endParaRPr lang="ar-SA"/>
        </a:p>
      </dgm:t>
    </dgm:pt>
    <dgm:pt modelId="{FAF38CDC-65C4-47A0-AD08-E9D28E571852}">
      <dgm:prSet custT="1"/>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3D89C871-9465-49C9-A7CB-6A4A91AEC19F}" type="parTrans" cxnId="{C5D3AA52-2871-4A6D-AF3C-4EB6C062DAE1}">
      <dgm:prSet/>
      <dgm:spPr/>
      <dgm:t>
        <a:bodyPr/>
        <a:lstStyle/>
        <a:p>
          <a:pPr rtl="1"/>
          <a:endParaRPr lang="ar-SA"/>
        </a:p>
      </dgm:t>
    </dgm:pt>
    <dgm:pt modelId="{74AE526A-4873-4A5B-9AD3-A64D9ABC9405}" type="sibTrans" cxnId="{C5D3AA52-2871-4A6D-AF3C-4EB6C062DAE1}">
      <dgm:prSet/>
      <dgm:spPr/>
      <dgm:t>
        <a:bodyPr/>
        <a:lstStyle/>
        <a:p>
          <a:pPr rtl="1"/>
          <a:endParaRPr lang="ar-SA"/>
        </a:p>
      </dgm:t>
    </dgm:pt>
    <dgm:pt modelId="{E480FDBF-C349-4847-8368-48F24CA46B11}">
      <dgm:prSet phldrT="[Text]" custT="1"/>
      <dgm:spPr>
        <a:solidFill>
          <a:schemeClr val="bg1">
            <a:lumMod val="85000"/>
            <a:alpha val="90000"/>
          </a:schemeClr>
        </a:solidFill>
      </dgm:spPr>
      <dgm:t>
        <a:bodyPr/>
        <a:lstStyle/>
        <a:p>
          <a:pPr marL="57150" indent="0" algn="just" defTabSz="400050" rtl="0">
            <a:lnSpc>
              <a:spcPct val="90000"/>
            </a:lnSpc>
            <a:spcBef>
              <a:spcPct val="0"/>
            </a:spcBef>
            <a:spcAft>
              <a:spcPct val="15000"/>
            </a:spcAft>
            <a:buNone/>
          </a:pPr>
          <a:r>
            <a:rPr lang="en-US" sz="1400" dirty="0" smtClean="0"/>
            <a:t>The energy generated from the PV module is mainly dependent on the temperature and solar radiation. </a:t>
          </a:r>
          <a:endParaRPr lang="ar-SA" sz="1400" b="0" dirty="0">
            <a:solidFill>
              <a:schemeClr val="tx1"/>
            </a:solidFill>
          </a:endParaRPr>
        </a:p>
      </dgm:t>
    </dgm:pt>
    <dgm:pt modelId="{434B6989-42C6-4E08-8CA0-C8E46BDBC5A3}" type="parTrans" cxnId="{E24537FC-0CD8-436B-A5F3-EAF9F562FFCC}">
      <dgm:prSet/>
      <dgm:spPr/>
      <dgm:t>
        <a:bodyPr/>
        <a:lstStyle/>
        <a:p>
          <a:pPr rtl="1"/>
          <a:endParaRPr lang="ar-SA"/>
        </a:p>
      </dgm:t>
    </dgm:pt>
    <dgm:pt modelId="{E4FC2D4B-3A64-4548-A54C-48A912C88C22}" type="sibTrans" cxnId="{E24537FC-0CD8-436B-A5F3-EAF9F562FFCC}">
      <dgm:prSet/>
      <dgm:spPr/>
      <dgm:t>
        <a:bodyPr/>
        <a:lstStyle/>
        <a:p>
          <a:pPr rtl="1"/>
          <a:endParaRPr lang="ar-SA"/>
        </a:p>
      </dgm:t>
    </dgm:pt>
    <dgm:pt modelId="{C23C8A37-917C-4B1A-AC83-096F40173036}">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C422B6AA-FC2F-4446-8969-3A1690BA0B77}" type="parTrans" cxnId="{9D9268BD-6007-4EF3-9121-B4D0499AD353}">
      <dgm:prSet/>
      <dgm:spPr/>
      <dgm:t>
        <a:bodyPr/>
        <a:lstStyle/>
        <a:p>
          <a:pPr rtl="1"/>
          <a:endParaRPr lang="ar-SA"/>
        </a:p>
      </dgm:t>
    </dgm:pt>
    <dgm:pt modelId="{AF5E9610-2C2E-4056-AF98-A2452A3AA958}" type="sibTrans" cxnId="{9D9268BD-6007-4EF3-9121-B4D0499AD353}">
      <dgm:prSet/>
      <dgm:spPr/>
      <dgm:t>
        <a:bodyPr/>
        <a:lstStyle/>
        <a:p>
          <a:pPr rtl="1"/>
          <a:endParaRPr lang="ar-SA"/>
        </a:p>
      </dgm:t>
    </dgm:pt>
    <dgm:pt modelId="{F66541CA-1CBD-4B2E-8B67-61EC8D2475A3}">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24EF9DC2-200B-4ACB-B3DF-7829542A3FB2}" type="parTrans" cxnId="{8540F977-0D1C-4EFD-AC25-89280269C049}">
      <dgm:prSet/>
      <dgm:spPr/>
      <dgm:t>
        <a:bodyPr/>
        <a:lstStyle/>
        <a:p>
          <a:pPr rtl="1"/>
          <a:endParaRPr lang="ar-SA"/>
        </a:p>
      </dgm:t>
    </dgm:pt>
    <dgm:pt modelId="{3703FD0F-4703-4003-A924-4FDA6CCBE3D1}" type="sibTrans" cxnId="{8540F977-0D1C-4EFD-AC25-89280269C049}">
      <dgm:prSet/>
      <dgm:spPr/>
      <dgm:t>
        <a:bodyPr/>
        <a:lstStyle/>
        <a:p>
          <a:pPr rtl="1"/>
          <a:endParaRPr lang="ar-SA"/>
        </a:p>
      </dgm:t>
    </dgm:pt>
    <dgm:pt modelId="{7B370342-57BB-4B05-B29E-261644085D00}">
      <dgm:prSet phldrT="[Text]" custT="1"/>
      <dgm:spPr>
        <a:solidFill>
          <a:schemeClr val="bg1">
            <a:lumMod val="85000"/>
            <a:alpha val="90000"/>
          </a:schemeClr>
        </a:solidFill>
      </dgm:spPr>
      <dgm:t>
        <a:bodyPr/>
        <a:lstStyle/>
        <a:p>
          <a:pPr marL="114300" indent="0" algn="r" defTabSz="622300" rtl="0">
            <a:lnSpc>
              <a:spcPct val="90000"/>
            </a:lnSpc>
            <a:spcBef>
              <a:spcPct val="0"/>
            </a:spcBef>
            <a:spcAft>
              <a:spcPct val="15000"/>
            </a:spcAft>
            <a:buNone/>
          </a:pPr>
          <a:endParaRPr lang="ar-SA" sz="1400" dirty="0"/>
        </a:p>
      </dgm:t>
    </dgm:pt>
    <dgm:pt modelId="{CC9AFFCE-F0DF-4C48-824E-435CA0B72334}" type="parTrans" cxnId="{FE74D477-4193-46B2-8F2D-03AED94EC35D}">
      <dgm:prSet/>
      <dgm:spPr/>
      <dgm:t>
        <a:bodyPr/>
        <a:lstStyle/>
        <a:p>
          <a:pPr rtl="1"/>
          <a:endParaRPr lang="ar-SA"/>
        </a:p>
      </dgm:t>
    </dgm:pt>
    <dgm:pt modelId="{76CBAD8E-F685-429A-B840-93F069A72DC9}" type="sibTrans" cxnId="{FE74D477-4193-46B2-8F2D-03AED94EC35D}">
      <dgm:prSet/>
      <dgm:spPr/>
      <dgm:t>
        <a:bodyPr/>
        <a:lstStyle/>
        <a:p>
          <a:pPr rtl="1"/>
          <a:endParaRPr lang="ar-SA"/>
        </a:p>
      </dgm:t>
    </dgm:pt>
    <dgm:pt modelId="{122D29C2-E738-44F9-ABC7-0DECAA99A1BE}">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t>Nowadays, the costs of small solar-power modular units and solar-power plants are economically feasible for large-scale production and use of solar energy.</a:t>
          </a:r>
          <a:endParaRPr lang="ar-SA" sz="1400" dirty="0"/>
        </a:p>
      </dgm:t>
    </dgm:pt>
    <dgm:pt modelId="{D595999F-0466-4474-8099-656105A8E3B4}" type="parTrans" cxnId="{ECF1690D-5CC1-4926-9DA7-32012039FA36}">
      <dgm:prSet/>
      <dgm:spPr/>
      <dgm:t>
        <a:bodyPr/>
        <a:lstStyle/>
        <a:p>
          <a:pPr rtl="1"/>
          <a:endParaRPr lang="ar-SA"/>
        </a:p>
      </dgm:t>
    </dgm:pt>
    <dgm:pt modelId="{9F888FD9-9C63-4676-BFC5-E32BAB8A9C57}" type="sibTrans" cxnId="{ECF1690D-5CC1-4926-9DA7-32012039FA36}">
      <dgm:prSet/>
      <dgm:spPr/>
      <dgm:t>
        <a:bodyPr/>
        <a:lstStyle/>
        <a:p>
          <a:pPr rtl="1"/>
          <a:endParaRPr lang="ar-SA"/>
        </a:p>
      </dgm:t>
    </dgm:pt>
    <dgm:pt modelId="{D42741A7-3012-48D3-BF44-C57FA7E9423B}">
      <dgm:prSet phldrT="[Text]" custT="1"/>
      <dgm:spPr>
        <a:solidFill>
          <a:schemeClr val="bg1">
            <a:lumMod val="85000"/>
            <a:alpha val="90000"/>
          </a:schemeClr>
        </a:solidFill>
      </dgm:spPr>
      <dgm:t>
        <a:bodyPr/>
        <a:lstStyle/>
        <a:p>
          <a:pPr marL="57150" indent="0" algn="just" defTabSz="400050" rtl="0">
            <a:lnSpc>
              <a:spcPct val="90000"/>
            </a:lnSpc>
            <a:spcBef>
              <a:spcPct val="0"/>
            </a:spcBef>
            <a:spcAft>
              <a:spcPct val="15000"/>
            </a:spcAft>
            <a:buNone/>
          </a:pPr>
          <a:endParaRPr lang="ar-SA" sz="1400" b="0" dirty="0">
            <a:solidFill>
              <a:schemeClr val="tx1"/>
            </a:solidFill>
          </a:endParaRPr>
        </a:p>
      </dgm:t>
    </dgm:pt>
    <dgm:pt modelId="{6274292C-DDD6-4D9A-9A7A-B7B0D41B55E7}" type="parTrans" cxnId="{8B09FC0A-C6FA-4B64-93BC-029371BDA805}">
      <dgm:prSet/>
      <dgm:spPr/>
      <dgm:t>
        <a:bodyPr/>
        <a:lstStyle/>
        <a:p>
          <a:pPr rtl="1"/>
          <a:endParaRPr lang="ar-SA"/>
        </a:p>
      </dgm:t>
    </dgm:pt>
    <dgm:pt modelId="{8AE67B07-9AD6-45D8-B403-83778E48BD8D}" type="sibTrans" cxnId="{8B09FC0A-C6FA-4B64-93BC-029371BDA805}">
      <dgm:prSet/>
      <dgm:spPr/>
      <dgm:t>
        <a:bodyPr/>
        <a:lstStyle/>
        <a:p>
          <a:pPr rtl="1"/>
          <a:endParaRPr lang="ar-SA"/>
        </a:p>
      </dgm:t>
    </dgm:pt>
    <dgm:pt modelId="{B1E1556C-8EAE-42F6-840E-006A73A85775}">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ar-SA" sz="1400" dirty="0"/>
        </a:p>
      </dgm:t>
    </dgm:pt>
    <dgm:pt modelId="{E60C67F2-B27E-48B6-8FBC-8A4741253B25}" type="parTrans" cxnId="{26706272-12CC-467B-BADE-72A769D769D3}">
      <dgm:prSet/>
      <dgm:spPr/>
      <dgm:t>
        <a:bodyPr/>
        <a:lstStyle/>
        <a:p>
          <a:pPr rtl="1"/>
          <a:endParaRPr lang="ar-SA"/>
        </a:p>
      </dgm:t>
    </dgm:pt>
    <dgm:pt modelId="{DB0BB027-F7AA-4AFD-AD48-48E671AB7B85}" type="sibTrans" cxnId="{26706272-12CC-467B-BADE-72A769D769D3}">
      <dgm:prSet/>
      <dgm:spPr/>
      <dgm:t>
        <a:bodyPr/>
        <a:lstStyle/>
        <a:p>
          <a:pPr rtl="1"/>
          <a:endParaRPr lang="ar-SA"/>
        </a:p>
      </dgm:t>
    </dgm:pt>
    <dgm:pt modelId="{C341DD3A-094E-41D2-B531-C5CB886A84CC}">
      <dgm:prSet phldrT="[Text]" custT="1"/>
      <dgm:spPr>
        <a:solidFill>
          <a:schemeClr val="bg1">
            <a:lumMod val="85000"/>
            <a:alpha val="90000"/>
          </a:schemeClr>
        </a:solidFill>
      </dgm:spPr>
      <dgm: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ar-SA" sz="1400" dirty="0"/>
        </a:p>
      </dgm:t>
    </dgm:pt>
    <dgm:pt modelId="{2B6D2095-9E93-423C-84F1-C8F9907C55BE}" type="parTrans" cxnId="{31F13B89-989B-425B-AFE2-44DD15F23109}">
      <dgm:prSet/>
      <dgm:spPr/>
      <dgm:t>
        <a:bodyPr/>
        <a:lstStyle/>
        <a:p>
          <a:pPr rtl="1"/>
          <a:endParaRPr lang="ar-SA"/>
        </a:p>
      </dgm:t>
    </dgm:pt>
    <dgm:pt modelId="{0B7AE435-78A8-4DE6-9CC4-3BBF266D6BFC}" type="sibTrans" cxnId="{31F13B89-989B-425B-AFE2-44DD15F23109}">
      <dgm:prSet/>
      <dgm:spPr/>
      <dgm:t>
        <a:bodyPr/>
        <a:lstStyle/>
        <a:p>
          <a:pPr rtl="1"/>
          <a:endParaRPr lang="ar-SA"/>
        </a:p>
      </dgm:t>
    </dgm:pt>
    <dgm:pt modelId="{80B3332A-FC77-44D1-A0A7-8EB4C7646D75}">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2D6308B4-FE14-45A4-A278-0CEA07DDBC27}" type="parTrans" cxnId="{042A3783-285F-473C-BD15-430B3D1D0A4C}">
      <dgm:prSet/>
      <dgm:spPr/>
      <dgm:t>
        <a:bodyPr/>
        <a:lstStyle/>
        <a:p>
          <a:pPr rtl="1"/>
          <a:endParaRPr lang="ar-SA"/>
        </a:p>
      </dgm:t>
    </dgm:pt>
    <dgm:pt modelId="{AF7F5EEF-5479-4CDF-95CE-4A0F3B12090D}" type="sibTrans" cxnId="{042A3783-285F-473C-BD15-430B3D1D0A4C}">
      <dgm:prSet/>
      <dgm:spPr/>
      <dgm:t>
        <a:bodyPr/>
        <a:lstStyle/>
        <a:p>
          <a:pPr rtl="1"/>
          <a:endParaRPr lang="ar-SA"/>
        </a:p>
      </dgm:t>
    </dgm:pt>
    <dgm:pt modelId="{4F191041-E32F-4184-9F41-B22C468C806D}">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9B02752B-6E1E-4E37-84B2-7FFDF43DF59E}" type="parTrans" cxnId="{A9554C3D-60C0-422B-87FB-089D3B77FAEE}">
      <dgm:prSet/>
      <dgm:spPr/>
      <dgm:t>
        <a:bodyPr/>
        <a:lstStyle/>
        <a:p>
          <a:pPr rtl="1"/>
          <a:endParaRPr lang="ar-SA"/>
        </a:p>
      </dgm:t>
    </dgm:pt>
    <dgm:pt modelId="{02BBC259-D12E-44EC-9CE4-865E1AA0F3AB}" type="sibTrans" cxnId="{A9554C3D-60C0-422B-87FB-089D3B77FAEE}">
      <dgm:prSet/>
      <dgm:spPr/>
      <dgm:t>
        <a:bodyPr/>
        <a:lstStyle/>
        <a:p>
          <a:pPr rtl="1"/>
          <a:endParaRPr lang="ar-SA"/>
        </a:p>
      </dgm:t>
    </dgm:pt>
    <dgm:pt modelId="{60C57080-C865-4D61-A995-F482B57C00DD}">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1E3E38D6-4828-40F1-AA88-31C1C798B385}" type="parTrans" cxnId="{6C1C9E72-95DA-472B-A7DD-129376C29545}">
      <dgm:prSet/>
      <dgm:spPr/>
      <dgm:t>
        <a:bodyPr/>
        <a:lstStyle/>
        <a:p>
          <a:pPr rtl="1"/>
          <a:endParaRPr lang="ar-SA"/>
        </a:p>
      </dgm:t>
    </dgm:pt>
    <dgm:pt modelId="{3CF3BE4E-5E98-42C7-A48B-F0424FB77091}" type="sibTrans" cxnId="{6C1C9E72-95DA-472B-A7DD-129376C29545}">
      <dgm:prSet/>
      <dgm:spPr/>
      <dgm:t>
        <a:bodyPr/>
        <a:lstStyle/>
        <a:p>
          <a:pPr rtl="1"/>
          <a:endParaRPr lang="ar-SA"/>
        </a:p>
      </dgm:t>
    </dgm:pt>
    <dgm:pt modelId="{08A13A62-CE58-4803-9C9F-B73B70B7D867}">
      <dgm:prSet phldrT="[Text]" custT="1"/>
      <dgm:spPr>
        <a:solidFill>
          <a:schemeClr val="bg1">
            <a:lumMod val="85000"/>
            <a:alpha val="90000"/>
          </a:schemeClr>
        </a:solidFill>
      </dgm:spPr>
      <dgm:t>
        <a:bodyPr/>
        <a:lstStyle/>
        <a:p>
          <a:pPr marL="57150" indent="0" algn="l" defTabSz="400050" rtl="0">
            <a:lnSpc>
              <a:spcPct val="90000"/>
            </a:lnSpc>
            <a:spcBef>
              <a:spcPct val="0"/>
            </a:spcBef>
            <a:spcAft>
              <a:spcPct val="15000"/>
            </a:spcAft>
            <a:buNone/>
          </a:pPr>
          <a:endParaRPr lang="ar-SA" sz="1400" b="0" dirty="0">
            <a:solidFill>
              <a:schemeClr val="tx1"/>
            </a:solidFill>
          </a:endParaRPr>
        </a:p>
      </dgm:t>
    </dgm:pt>
    <dgm:pt modelId="{4441A2D5-6397-444A-96A0-D1E87A72805A}" type="parTrans" cxnId="{0ED54DFA-A33B-4328-A2CC-F4CBEA1F2094}">
      <dgm:prSet/>
      <dgm:spPr/>
      <dgm:t>
        <a:bodyPr/>
        <a:lstStyle/>
        <a:p>
          <a:pPr rtl="1"/>
          <a:endParaRPr lang="ar-SA"/>
        </a:p>
      </dgm:t>
    </dgm:pt>
    <dgm:pt modelId="{28A76CDB-9B67-4CE2-8208-71A0791C4BD3}" type="sibTrans" cxnId="{0ED54DFA-A33B-4328-A2CC-F4CBEA1F2094}">
      <dgm:prSet/>
      <dgm:spPr/>
      <dgm:t>
        <a:bodyPr/>
        <a:lstStyle/>
        <a:p>
          <a:pPr rtl="1"/>
          <a:endParaRPr lang="ar-SA"/>
        </a:p>
      </dgm:t>
    </dgm:pt>
    <dgm:pt modelId="{F4E6A31C-7E12-49FC-9DE1-66662BC086A6}">
      <dgm:prSet phldrT="[Text]" custT="1"/>
      <dgm:spPr>
        <a:solidFill>
          <a:schemeClr val="bg1">
            <a:lumMod val="85000"/>
            <a:alpha val="90000"/>
          </a:schemeClr>
        </a:solidFill>
      </dgm:spPr>
      <dgm:t>
        <a:bodyPr/>
        <a:lstStyle/>
        <a:p>
          <a:pPr marL="57150" indent="0" algn="just" defTabSz="400050" rtl="0">
            <a:lnSpc>
              <a:spcPct val="90000"/>
            </a:lnSpc>
            <a:spcBef>
              <a:spcPct val="0"/>
            </a:spcBef>
            <a:spcAft>
              <a:spcPct val="15000"/>
            </a:spcAft>
            <a:buNone/>
          </a:pPr>
          <a:r>
            <a:rPr lang="en-US" sz="1400" dirty="0" smtClean="0"/>
            <a:t>MPPT is used to extract the maximum power from the PV panel in order to maximize the overall efficiency of the system, thereby reducing the overall system cost.</a:t>
          </a:r>
          <a:endParaRPr lang="ar-SA" sz="1400" b="0" dirty="0">
            <a:solidFill>
              <a:schemeClr val="tx1"/>
            </a:solidFill>
          </a:endParaRPr>
        </a:p>
      </dgm:t>
    </dgm:pt>
    <dgm:pt modelId="{381B31EE-491F-40D3-A768-9E6F58D1843D}" type="parTrans" cxnId="{C9580ABF-A666-425E-B98E-DD569C56D64D}">
      <dgm:prSet/>
      <dgm:spPr/>
      <dgm:t>
        <a:bodyPr/>
        <a:lstStyle/>
        <a:p>
          <a:pPr rtl="1"/>
          <a:endParaRPr lang="ar-SA"/>
        </a:p>
      </dgm:t>
    </dgm:pt>
    <dgm:pt modelId="{58B3EF55-411A-4718-8E47-E24C4FDAF926}" type="sibTrans" cxnId="{C9580ABF-A666-425E-B98E-DD569C56D64D}">
      <dgm:prSet/>
      <dgm:spPr/>
      <dgm:t>
        <a:bodyPr/>
        <a:lstStyle/>
        <a:p>
          <a:pPr rtl="1"/>
          <a:endParaRPr lang="ar-SA"/>
        </a:p>
      </dgm:t>
    </dgm:pt>
    <dgm:pt modelId="{6FD17551-9D57-4F96-9672-58C006032974}">
      <dgm:prSet phldrT="[Text]" custT="1"/>
      <dgm:spPr>
        <a:solidFill>
          <a:schemeClr val="bg1">
            <a:lumMod val="85000"/>
            <a:alpha val="90000"/>
          </a:schemeClr>
        </a:solidFill>
      </dgm:spPr>
      <dgm:t>
        <a:bodyPr/>
        <a:lstStyle/>
        <a:p>
          <a:pPr marL="57150" indent="0" algn="just" defTabSz="400050" rtl="0">
            <a:lnSpc>
              <a:spcPct val="90000"/>
            </a:lnSpc>
            <a:spcBef>
              <a:spcPct val="0"/>
            </a:spcBef>
            <a:spcAft>
              <a:spcPct val="15000"/>
            </a:spcAft>
            <a:buNone/>
          </a:pPr>
          <a:endParaRPr lang="ar-SA" sz="1400" b="0" dirty="0">
            <a:solidFill>
              <a:schemeClr val="tx1"/>
            </a:solidFill>
          </a:endParaRPr>
        </a:p>
      </dgm:t>
    </dgm:pt>
    <dgm:pt modelId="{F4483928-3B40-4E68-BB8A-DF5DF38EBE71}" type="parTrans" cxnId="{7BE61DDB-C4BA-4ED1-A588-417A534ECD5F}">
      <dgm:prSet/>
      <dgm:spPr/>
      <dgm:t>
        <a:bodyPr/>
        <a:lstStyle/>
        <a:p>
          <a:pPr rtl="1"/>
          <a:endParaRPr lang="ar-SA"/>
        </a:p>
      </dgm:t>
    </dgm:pt>
    <dgm:pt modelId="{BD67C016-B4F6-404A-94B7-3E70207990DC}" type="sibTrans" cxnId="{7BE61DDB-C4BA-4ED1-A588-417A534ECD5F}">
      <dgm:prSet/>
      <dgm:spPr/>
      <dgm:t>
        <a:bodyPr/>
        <a:lstStyle/>
        <a:p>
          <a:pPr rtl="1"/>
          <a:endParaRPr lang="ar-SA"/>
        </a:p>
      </dgm:t>
    </dgm:pt>
    <dgm:pt modelId="{D03C8277-B46B-4CF6-ACE5-5CE312DE2C68}">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In this work, a battery charger form photovoltaic (PV) solar cell with maximum power point tracking is proposed.</a:t>
          </a:r>
          <a:endParaRPr lang="ar-SA" sz="1400" dirty="0"/>
        </a:p>
      </dgm:t>
    </dgm:pt>
    <dgm:pt modelId="{17DC66CB-D507-4E78-B657-F8D6447234A8}" type="sibTrans" cxnId="{A677B74E-2A81-4226-9E10-B9A4496C676C}">
      <dgm:prSet/>
      <dgm:spPr/>
      <dgm:t>
        <a:bodyPr/>
        <a:lstStyle/>
        <a:p>
          <a:pPr rtl="1"/>
          <a:endParaRPr lang="ar-SA"/>
        </a:p>
      </dgm:t>
    </dgm:pt>
    <dgm:pt modelId="{0646D1E7-39DB-47D6-A518-96E87CD8064F}" type="parTrans" cxnId="{A677B74E-2A81-4226-9E10-B9A4496C676C}">
      <dgm:prSet/>
      <dgm:spPr/>
      <dgm:t>
        <a:bodyPr/>
        <a:lstStyle/>
        <a:p>
          <a:pPr rtl="1"/>
          <a:endParaRPr lang="ar-SA"/>
        </a:p>
      </dgm:t>
    </dgm:pt>
    <dgm:pt modelId="{76D6A230-D139-48B5-A9A4-ADCD12DDF8F4}">
      <dgm:prSet phldrT="[Text]" custT="1"/>
      <dgm:spPr>
        <a:solidFill>
          <a:schemeClr val="bg1">
            <a:lumMod val="85000"/>
            <a:alpha val="90000"/>
          </a:schemeClr>
        </a:solidFill>
      </dgm:spPr>
      <dgm:t>
        <a:bodyPr/>
        <a:lstStyle/>
        <a:p>
          <a:pPr marL="285750" indent="0" algn="just" defTabSz="2000250" rtl="0">
            <a:lnSpc>
              <a:spcPct val="90000"/>
            </a:lnSpc>
            <a:spcBef>
              <a:spcPct val="0"/>
            </a:spcBef>
            <a:spcAft>
              <a:spcPct val="15000"/>
            </a:spcAft>
            <a:buNone/>
          </a:pPr>
          <a:endParaRPr lang="ar-SA" sz="1400" dirty="0">
            <a:latin typeface="+mn-lt"/>
          </a:endParaRPr>
        </a:p>
      </dgm:t>
    </dgm:pt>
    <dgm:pt modelId="{1D6AD940-19D9-4144-87D9-8B646994885F}" type="parTrans" cxnId="{2D340B91-15BD-4C63-8D3C-C2121E93E488}">
      <dgm:prSet/>
      <dgm:spPr/>
    </dgm:pt>
    <dgm:pt modelId="{E10BCB7A-B5DC-4A2D-A576-EA445DCA825A}" type="sibTrans" cxnId="{2D340B91-15BD-4C63-8D3C-C2121E93E488}">
      <dgm:prSet/>
      <dgm:spPr/>
    </dgm:pt>
    <dgm:pt modelId="{9E3712C5-03A2-4333-98AF-CE11E2472D41}">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In the first phase of the project, a mathematical model is presented and simulated in order to understand system operation and functions.</a:t>
          </a:r>
          <a:endParaRPr lang="ar-SA" sz="1400" b="0" dirty="0" smtClean="0">
            <a:solidFill>
              <a:schemeClr val="tx1"/>
            </a:solidFill>
            <a:latin typeface="+mn-lt"/>
          </a:endParaRPr>
        </a:p>
        <a:p>
          <a:pPr marL="285750" indent="0" algn="just" defTabSz="2000250" rtl="0">
            <a:lnSpc>
              <a:spcPct val="90000"/>
            </a:lnSpc>
            <a:spcBef>
              <a:spcPct val="0"/>
            </a:spcBef>
            <a:spcAft>
              <a:spcPct val="15000"/>
            </a:spcAft>
            <a:buNone/>
          </a:pPr>
          <a:endParaRPr lang="ar-SA" sz="1400" dirty="0"/>
        </a:p>
      </dgm:t>
    </dgm:pt>
    <dgm:pt modelId="{EF8889D3-74A1-4784-A615-7BC6BD17A3C2}" type="parTrans" cxnId="{B2A04A8E-288F-499D-9C57-0FBFE1B0CAD2}">
      <dgm:prSet/>
      <dgm:spPr/>
    </dgm:pt>
    <dgm:pt modelId="{886795DA-1D80-46D6-BC6F-B979B8AA7E31}" type="sibTrans" cxnId="{B2A04A8E-288F-499D-9C57-0FBFE1B0CAD2}">
      <dgm:prSet/>
      <dgm:spPr/>
    </dgm:pt>
    <dgm:pt modelId="{F5C5D13C-EAAD-48F8-961F-FBB8BBEBD486}">
      <dgm:prSet phldrT="[Text]" custT="1"/>
      <dgm:spPr>
        <a:solidFill>
          <a:schemeClr val="bg1">
            <a:lumMod val="85000"/>
            <a:alpha val="90000"/>
          </a:schemeClr>
        </a:solidFill>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ar-SA" sz="1400" dirty="0"/>
        </a:p>
      </dgm:t>
    </dgm:pt>
    <dgm:pt modelId="{E6939599-680D-4344-9082-EA5D353C8D5E}" type="parTrans" cxnId="{F9BD2409-7A26-4614-95A8-AC45E0E7D5E7}">
      <dgm:prSet/>
      <dgm:spPr/>
    </dgm:pt>
    <dgm:pt modelId="{76F29BE2-5757-415F-840F-5F56FEDF6917}" type="sibTrans" cxnId="{F9BD2409-7A26-4614-95A8-AC45E0E7D5E7}">
      <dgm:prSet/>
      <dgm:spPr/>
    </dgm:pt>
    <dgm:pt modelId="{8A36814B-9E74-4C24-8D59-F859F6B65DF4}" type="pres">
      <dgm:prSet presAssocID="{52587095-4AF0-4E6C-A714-E2857466DACC}" presName="Name0" presStyleCnt="0">
        <dgm:presLayoutVars>
          <dgm:dir/>
          <dgm:animLvl val="lvl"/>
          <dgm:resizeHandles val="exact"/>
        </dgm:presLayoutVars>
      </dgm:prSet>
      <dgm:spPr/>
      <dgm:t>
        <a:bodyPr/>
        <a:lstStyle/>
        <a:p>
          <a:pPr rtl="1"/>
          <a:endParaRPr lang="ar-SA"/>
        </a:p>
      </dgm:t>
    </dgm:pt>
    <dgm:pt modelId="{B8F211FC-A5B5-4909-8F4A-326EACC29B20}" type="pres">
      <dgm:prSet presAssocID="{A3F06FD1-F5D2-40AD-B473-FEC3EFBDFD83}" presName="linNode" presStyleCnt="0"/>
      <dgm:spPr/>
    </dgm:pt>
    <dgm:pt modelId="{AEDC4C76-61F3-4C0F-9DFB-79B28F80BE37}" type="pres">
      <dgm:prSet presAssocID="{A3F06FD1-F5D2-40AD-B473-FEC3EFBDFD83}" presName="parentText" presStyleLbl="node1" presStyleIdx="0" presStyleCnt="3">
        <dgm:presLayoutVars>
          <dgm:chMax val="1"/>
          <dgm:bulletEnabled val="1"/>
        </dgm:presLayoutVars>
      </dgm:prSet>
      <dgm:spPr/>
      <dgm:t>
        <a:bodyPr/>
        <a:lstStyle/>
        <a:p>
          <a:pPr rtl="1"/>
          <a:endParaRPr lang="ar-SA"/>
        </a:p>
      </dgm:t>
    </dgm:pt>
    <dgm:pt modelId="{CAF5B163-8B6E-44BD-9D28-15361114FC0F}" type="pres">
      <dgm:prSet presAssocID="{A3F06FD1-F5D2-40AD-B473-FEC3EFBDFD83}" presName="descendantText" presStyleLbl="alignAccFollowNode1" presStyleIdx="0" presStyleCnt="3" custAng="0">
        <dgm:presLayoutVars>
          <dgm:bulletEnabled val="1"/>
        </dgm:presLayoutVars>
      </dgm:prSet>
      <dgm:spPr/>
      <dgm:t>
        <a:bodyPr/>
        <a:lstStyle/>
        <a:p>
          <a:pPr rtl="1"/>
          <a:endParaRPr lang="ar-SA"/>
        </a:p>
      </dgm:t>
    </dgm:pt>
    <dgm:pt modelId="{4C426162-F976-4EE3-802E-989FD56400AB}" type="pres">
      <dgm:prSet presAssocID="{1F6D8CA0-DEE4-4148-973C-BB5CC21C3C24}" presName="sp" presStyleCnt="0"/>
      <dgm:spPr/>
    </dgm:pt>
    <dgm:pt modelId="{7B2CACF8-7EE7-4C01-A25C-3C7729A30B45}" type="pres">
      <dgm:prSet presAssocID="{D91098AD-E0F3-4E42-A8A5-97D62D90AFD9}" presName="linNode" presStyleCnt="0"/>
      <dgm:spPr/>
    </dgm:pt>
    <dgm:pt modelId="{DB8307DA-542F-4528-BD1F-05AA6C3A841D}" type="pres">
      <dgm:prSet presAssocID="{D91098AD-E0F3-4E42-A8A5-97D62D90AFD9}" presName="parentText" presStyleLbl="node1" presStyleIdx="1" presStyleCnt="3">
        <dgm:presLayoutVars>
          <dgm:chMax val="1"/>
          <dgm:bulletEnabled val="1"/>
        </dgm:presLayoutVars>
      </dgm:prSet>
      <dgm:spPr/>
      <dgm:t>
        <a:bodyPr/>
        <a:lstStyle/>
        <a:p>
          <a:pPr rtl="1"/>
          <a:endParaRPr lang="ar-SA"/>
        </a:p>
      </dgm:t>
    </dgm:pt>
    <dgm:pt modelId="{AFF79D11-658B-42E8-A039-6E6AA2C4622C}" type="pres">
      <dgm:prSet presAssocID="{D91098AD-E0F3-4E42-A8A5-97D62D90AFD9}" presName="descendantText" presStyleLbl="alignAccFollowNode1" presStyleIdx="1" presStyleCnt="3">
        <dgm:presLayoutVars>
          <dgm:bulletEnabled val="1"/>
        </dgm:presLayoutVars>
      </dgm:prSet>
      <dgm:spPr/>
      <dgm:t>
        <a:bodyPr/>
        <a:lstStyle/>
        <a:p>
          <a:pPr rtl="1"/>
          <a:endParaRPr lang="ar-SA"/>
        </a:p>
      </dgm:t>
    </dgm:pt>
    <dgm:pt modelId="{B976D1B7-2E0F-4BDB-8831-ADD126B6C831}" type="pres">
      <dgm:prSet presAssocID="{80A6888E-3FD5-4FA8-9A9E-2BDE2EFA5635}" presName="sp" presStyleCnt="0"/>
      <dgm:spPr/>
    </dgm:pt>
    <dgm:pt modelId="{23BACDE5-D2FD-445D-AF5C-D7210C5DA78E}" type="pres">
      <dgm:prSet presAssocID="{DDD69475-E6E2-4571-9DEE-D3FE07EFBFEE}" presName="linNode" presStyleCnt="0"/>
      <dgm:spPr/>
    </dgm:pt>
    <dgm:pt modelId="{8428E7B4-76B0-4D73-8E4D-739493752560}" type="pres">
      <dgm:prSet presAssocID="{DDD69475-E6E2-4571-9DEE-D3FE07EFBFEE}" presName="parentText" presStyleLbl="node1" presStyleIdx="2" presStyleCnt="3">
        <dgm:presLayoutVars>
          <dgm:chMax val="1"/>
          <dgm:bulletEnabled val="1"/>
        </dgm:presLayoutVars>
      </dgm:prSet>
      <dgm:spPr/>
      <dgm:t>
        <a:bodyPr/>
        <a:lstStyle/>
        <a:p>
          <a:pPr rtl="1"/>
          <a:endParaRPr lang="ar-SA"/>
        </a:p>
      </dgm:t>
    </dgm:pt>
    <dgm:pt modelId="{E897F0CF-64F2-4B6B-AF1A-4ECAE8E61B0B}" type="pres">
      <dgm:prSet presAssocID="{DDD69475-E6E2-4571-9DEE-D3FE07EFBFEE}" presName="descendantText" presStyleLbl="alignAccFollowNode1" presStyleIdx="2" presStyleCnt="3" custLinFactNeighborX="215" custLinFactNeighborY="3735">
        <dgm:presLayoutVars>
          <dgm:bulletEnabled val="1"/>
        </dgm:presLayoutVars>
      </dgm:prSet>
      <dgm:spPr/>
      <dgm:t>
        <a:bodyPr/>
        <a:lstStyle/>
        <a:p>
          <a:pPr rtl="1"/>
          <a:endParaRPr lang="ar-SA"/>
        </a:p>
      </dgm:t>
    </dgm:pt>
  </dgm:ptLst>
  <dgm:cxnLst>
    <dgm:cxn modelId="{7E33DDF7-DF77-44CD-848B-BFA0F5AADF27}" type="presOf" srcId="{80B3332A-FC77-44D1-A0A7-8EB4C7646D75}" destId="{AFF79D11-658B-42E8-A039-6E6AA2C4622C}" srcOrd="0" destOrd="0" presId="urn:microsoft.com/office/officeart/2005/8/layout/vList5"/>
    <dgm:cxn modelId="{5D9B12E2-B4B4-4EAA-8741-997A38AA70CF}" type="presOf" srcId="{FAF38CDC-65C4-47A0-AD08-E9D28E571852}" destId="{AFF79D11-658B-42E8-A039-6E6AA2C4622C}" srcOrd="0" destOrd="10" presId="urn:microsoft.com/office/officeart/2005/8/layout/vList5"/>
    <dgm:cxn modelId="{3AA54A7B-23DF-4FF4-86F2-8F0B64516CCD}" type="presOf" srcId="{D03C8277-B46B-4CF6-ACE5-5CE312DE2C68}" destId="{E897F0CF-64F2-4B6B-AF1A-4ECAE8E61B0B}" srcOrd="0" destOrd="1" presId="urn:microsoft.com/office/officeart/2005/8/layout/vList5"/>
    <dgm:cxn modelId="{160206BC-912C-4EC9-96EA-E4AF5DAA5683}" type="presOf" srcId="{C341DD3A-094E-41D2-B531-C5CB886A84CC}" destId="{CAF5B163-8B6E-44BD-9D28-15361114FC0F}" srcOrd="0" destOrd="1" presId="urn:microsoft.com/office/officeart/2005/8/layout/vList5"/>
    <dgm:cxn modelId="{26706272-12CC-467B-BADE-72A769D769D3}" srcId="{A3F06FD1-F5D2-40AD-B473-FEC3EFBDFD83}" destId="{B1E1556C-8EAE-42F6-840E-006A73A85775}" srcOrd="3" destOrd="0" parTransId="{E60C67F2-B27E-48B6-8FBC-8A4741253B25}" sibTransId="{DB0BB027-F7AA-4AFD-AD48-48E671AB7B85}"/>
    <dgm:cxn modelId="{2EDA1D55-1155-4757-B862-6B071DA74C28}" type="presOf" srcId="{D7569EB7-7766-4CCA-BB3A-45D38DA8130B}" destId="{AFF79D11-658B-42E8-A039-6E6AA2C4622C}" srcOrd="0" destOrd="11" presId="urn:microsoft.com/office/officeart/2005/8/layout/vList5"/>
    <dgm:cxn modelId="{09138CAE-B8F1-42ED-82DC-1A1A6426920D}" type="presOf" srcId="{122D29C2-E738-44F9-ABC7-0DECAA99A1BE}" destId="{CAF5B163-8B6E-44BD-9D28-15361114FC0F}" srcOrd="0" destOrd="4" presId="urn:microsoft.com/office/officeart/2005/8/layout/vList5"/>
    <dgm:cxn modelId="{042A3783-285F-473C-BD15-430B3D1D0A4C}" srcId="{D91098AD-E0F3-4E42-A8A5-97D62D90AFD9}" destId="{80B3332A-FC77-44D1-A0A7-8EB4C7646D75}" srcOrd="0" destOrd="0" parTransId="{2D6308B4-FE14-45A4-A278-0CEA07DDBC27}" sibTransId="{AF7F5EEF-5479-4CDF-95CE-4A0F3B12090D}"/>
    <dgm:cxn modelId="{3EC5CE1A-A99E-4460-B0DF-FD246620F06A}" type="presOf" srcId="{E480FDBF-C349-4847-8368-48F24CA46B11}" destId="{AFF79D11-658B-42E8-A039-6E6AA2C4622C}" srcOrd="0" destOrd="4" presId="urn:microsoft.com/office/officeart/2005/8/layout/vList5"/>
    <dgm:cxn modelId="{2D340B91-15BD-4C63-8D3C-C2121E93E488}" srcId="{DDD69475-E6E2-4571-9DEE-D3FE07EFBFEE}" destId="{76D6A230-D139-48B5-A9A4-ADCD12DDF8F4}" srcOrd="0" destOrd="0" parTransId="{1D6AD940-19D9-4144-87D9-8B646994885F}" sibTransId="{E10BCB7A-B5DC-4A2D-A576-EA445DCA825A}"/>
    <dgm:cxn modelId="{574488F5-8CA7-4E01-B074-8494CFD74448}" type="presOf" srcId="{D91098AD-E0F3-4E42-A8A5-97D62D90AFD9}" destId="{DB8307DA-542F-4528-BD1F-05AA6C3A841D}" srcOrd="0" destOrd="0" presId="urn:microsoft.com/office/officeart/2005/8/layout/vList5"/>
    <dgm:cxn modelId="{51E8E919-F1BC-4358-9981-46A6ADD354AE}" type="presOf" srcId="{A3F06FD1-F5D2-40AD-B473-FEC3EFBDFD83}" destId="{AEDC4C76-61F3-4C0F-9DFB-79B28F80BE37}" srcOrd="0" destOrd="0" presId="urn:microsoft.com/office/officeart/2005/8/layout/vList5"/>
    <dgm:cxn modelId="{9B599B33-132F-4556-8AA5-CC96DD3B5EE9}" type="presOf" srcId="{4F191041-E32F-4184-9F41-B22C468C806D}" destId="{AFF79D11-658B-42E8-A039-6E6AA2C4622C}" srcOrd="0" destOrd="1" presId="urn:microsoft.com/office/officeart/2005/8/layout/vList5"/>
    <dgm:cxn modelId="{0CABE001-6069-4AB9-9FEE-07540C3EC807}" type="presOf" srcId="{B1E1556C-8EAE-42F6-840E-006A73A85775}" destId="{CAF5B163-8B6E-44BD-9D28-15361114FC0F}" srcOrd="0" destOrd="3" presId="urn:microsoft.com/office/officeart/2005/8/layout/vList5"/>
    <dgm:cxn modelId="{B2A04A8E-288F-499D-9C57-0FBFE1B0CAD2}" srcId="{DDD69475-E6E2-4571-9DEE-D3FE07EFBFEE}" destId="{9E3712C5-03A2-4333-98AF-CE11E2472D41}" srcOrd="3" destOrd="0" parTransId="{EF8889D3-74A1-4784-A615-7BC6BD17A3C2}" sibTransId="{886795DA-1D80-46D6-BC6F-B979B8AA7E31}"/>
    <dgm:cxn modelId="{C5D3AA52-2871-4A6D-AF3C-4EB6C062DAE1}" srcId="{D91098AD-E0F3-4E42-A8A5-97D62D90AFD9}" destId="{FAF38CDC-65C4-47A0-AD08-E9D28E571852}" srcOrd="10" destOrd="0" parTransId="{3D89C871-9465-49C9-A7CB-6A4A91AEC19F}" sibTransId="{74AE526A-4873-4A5B-9AD3-A64D9ABC9405}"/>
    <dgm:cxn modelId="{646A711D-9DE2-46A7-8AA4-4914F387445E}" type="presOf" srcId="{6FD17551-9D57-4F96-9672-58C006032974}" destId="{AFF79D11-658B-42E8-A039-6E6AA2C4622C}" srcOrd="0" destOrd="5" presId="urn:microsoft.com/office/officeart/2005/8/layout/vList5"/>
    <dgm:cxn modelId="{8B09FC0A-C6FA-4B64-93BC-029371BDA805}" srcId="{D91098AD-E0F3-4E42-A8A5-97D62D90AFD9}" destId="{D42741A7-3012-48D3-BF44-C57FA7E9423B}" srcOrd="7" destOrd="0" parTransId="{6274292C-DDD6-4D9A-9A7A-B7B0D41B55E7}" sibTransId="{8AE67B07-9AD6-45D8-B403-83778E48BD8D}"/>
    <dgm:cxn modelId="{845797DB-D438-4308-954B-0E59946FD637}" srcId="{52587095-4AF0-4E6C-A714-E2857466DACC}" destId="{D91098AD-E0F3-4E42-A8A5-97D62D90AFD9}" srcOrd="1" destOrd="0" parTransId="{3CE1CC86-A67A-40AC-B327-4EF1572ECE74}" sibTransId="{80A6888E-3FD5-4FA8-9A9E-2BDE2EFA5635}"/>
    <dgm:cxn modelId="{6C1C9E72-95DA-472B-A7DD-129376C29545}" srcId="{D91098AD-E0F3-4E42-A8A5-97D62D90AFD9}" destId="{60C57080-C865-4D61-A995-F482B57C00DD}" srcOrd="2" destOrd="0" parTransId="{1E3E38D6-4828-40F1-AA88-31C1C798B385}" sibTransId="{3CF3BE4E-5E98-42C7-A48B-F0424FB77091}"/>
    <dgm:cxn modelId="{8540F977-0D1C-4EFD-AC25-89280269C049}" srcId="{D91098AD-E0F3-4E42-A8A5-97D62D90AFD9}" destId="{F66541CA-1CBD-4B2E-8B67-61EC8D2475A3}" srcOrd="8" destOrd="0" parTransId="{24EF9DC2-200B-4ACB-B3DF-7829542A3FB2}" sibTransId="{3703FD0F-4703-4003-A924-4FDA6CCBE3D1}"/>
    <dgm:cxn modelId="{F9BD2409-7A26-4614-95A8-AC45E0E7D5E7}" srcId="{DDD69475-E6E2-4571-9DEE-D3FE07EFBFEE}" destId="{F5C5D13C-EAAD-48F8-961F-FBB8BBEBD486}" srcOrd="2" destOrd="0" parTransId="{E6939599-680D-4344-9082-EA5D353C8D5E}" sibTransId="{76F29BE2-5757-415F-840F-5F56FEDF6917}"/>
    <dgm:cxn modelId="{40018291-B8C8-41C3-8653-F6A392DE67E6}" srcId="{A3F06FD1-F5D2-40AD-B473-FEC3EFBDFD83}" destId="{B956FC2F-7430-4816-A3FA-800CA1FF3CE7}" srcOrd="6" destOrd="0" parTransId="{CB9D274E-0F42-4DD2-A84A-340C540FEDEE}" sibTransId="{FA36BE41-0F34-4291-9774-A24B6E2A8A46}"/>
    <dgm:cxn modelId="{C9580ABF-A666-425E-B98E-DD569C56D64D}" srcId="{D91098AD-E0F3-4E42-A8A5-97D62D90AFD9}" destId="{F4E6A31C-7E12-49FC-9DE1-66662BC086A6}" srcOrd="6" destOrd="0" parTransId="{381B31EE-491F-40D3-A768-9E6F58D1843D}" sibTransId="{58B3EF55-411A-4718-8E47-E24C4FDAF926}"/>
    <dgm:cxn modelId="{544E9372-9745-4F17-BD0A-9F3BDBDDF335}" type="presOf" srcId="{7B370342-57BB-4B05-B29E-261644085D00}" destId="{CAF5B163-8B6E-44BD-9D28-15361114FC0F}" srcOrd="0" destOrd="5" presId="urn:microsoft.com/office/officeart/2005/8/layout/vList5"/>
    <dgm:cxn modelId="{CB7FDFBA-EA91-4DB5-8909-734C2ED4809C}" type="presOf" srcId="{C23C8A37-917C-4B1A-AC83-096F40173036}" destId="{AFF79D11-658B-42E8-A039-6E6AA2C4622C}" srcOrd="0" destOrd="9" presId="urn:microsoft.com/office/officeart/2005/8/layout/vList5"/>
    <dgm:cxn modelId="{A677B74E-2A81-4226-9E10-B9A4496C676C}" srcId="{DDD69475-E6E2-4571-9DEE-D3FE07EFBFEE}" destId="{D03C8277-B46B-4CF6-ACE5-5CE312DE2C68}" srcOrd="1" destOrd="0" parTransId="{0646D1E7-39DB-47D6-A518-96E87CD8064F}" sibTransId="{17DC66CB-D507-4E78-B657-F8D6447234A8}"/>
    <dgm:cxn modelId="{9BF3288F-7F07-4557-A408-08D7086F2C71}" type="presOf" srcId="{F4E6A31C-7E12-49FC-9DE1-66662BC086A6}" destId="{AFF79D11-658B-42E8-A039-6E6AA2C4622C}" srcOrd="0" destOrd="6" presId="urn:microsoft.com/office/officeart/2005/8/layout/vList5"/>
    <dgm:cxn modelId="{B2917E55-76EA-4E28-8F14-21E7D31C1644}" type="presOf" srcId="{D42741A7-3012-48D3-BF44-C57FA7E9423B}" destId="{AFF79D11-658B-42E8-A039-6E6AA2C4622C}" srcOrd="0" destOrd="7" presId="urn:microsoft.com/office/officeart/2005/8/layout/vList5"/>
    <dgm:cxn modelId="{8512A0B4-80CA-4B30-AD30-06F4D77772B7}" type="presOf" srcId="{459ED3F9-E0D7-4C73-8294-DD9BB6508E07}" destId="{CAF5B163-8B6E-44BD-9D28-15361114FC0F}" srcOrd="0" destOrd="0" presId="urn:microsoft.com/office/officeart/2005/8/layout/vList5"/>
    <dgm:cxn modelId="{59618376-C578-4034-9D41-7FCF491464E1}" type="presOf" srcId="{9E3712C5-03A2-4333-98AF-CE11E2472D41}" destId="{E897F0CF-64F2-4B6B-AF1A-4ECAE8E61B0B}" srcOrd="0" destOrd="3" presId="urn:microsoft.com/office/officeart/2005/8/layout/vList5"/>
    <dgm:cxn modelId="{41E69912-4457-45D2-9E56-F2A97158E76F}" type="presOf" srcId="{60C57080-C865-4D61-A995-F482B57C00DD}" destId="{AFF79D11-658B-42E8-A039-6E6AA2C4622C}" srcOrd="0" destOrd="2" presId="urn:microsoft.com/office/officeart/2005/8/layout/vList5"/>
    <dgm:cxn modelId="{A9554C3D-60C0-422B-87FB-089D3B77FAEE}" srcId="{D91098AD-E0F3-4E42-A8A5-97D62D90AFD9}" destId="{4F191041-E32F-4184-9F41-B22C468C806D}" srcOrd="1" destOrd="0" parTransId="{9B02752B-6E1E-4E37-84B2-7FFDF43DF59E}" sibTransId="{02BBC259-D12E-44EC-9CE4-865E1AA0F3AB}"/>
    <dgm:cxn modelId="{31F13B89-989B-425B-AFE2-44DD15F23109}" srcId="{A3F06FD1-F5D2-40AD-B473-FEC3EFBDFD83}" destId="{C341DD3A-094E-41D2-B531-C5CB886A84CC}" srcOrd="1" destOrd="0" parTransId="{2B6D2095-9E93-423C-84F1-C8F9907C55BE}" sibTransId="{0B7AE435-78A8-4DE6-9CC4-3BBF266D6BFC}"/>
    <dgm:cxn modelId="{0ED54DFA-A33B-4328-A2CC-F4CBEA1F2094}" srcId="{D91098AD-E0F3-4E42-A8A5-97D62D90AFD9}" destId="{08A13A62-CE58-4803-9C9F-B73B70B7D867}" srcOrd="3" destOrd="0" parTransId="{4441A2D5-6397-444A-96A0-D1E87A72805A}" sibTransId="{28A76CDB-9B67-4CE2-8208-71A0791C4BD3}"/>
    <dgm:cxn modelId="{FE74D477-4193-46B2-8F2D-03AED94EC35D}" srcId="{A3F06FD1-F5D2-40AD-B473-FEC3EFBDFD83}" destId="{7B370342-57BB-4B05-B29E-261644085D00}" srcOrd="5" destOrd="0" parTransId="{CC9AFFCE-F0DF-4C48-824E-435CA0B72334}" sibTransId="{76CBAD8E-F685-429A-B840-93F069A72DC9}"/>
    <dgm:cxn modelId="{A1E17942-4D21-435B-88C9-925B6DE45F71}" srcId="{A3F06FD1-F5D2-40AD-B473-FEC3EFBDFD83}" destId="{459ED3F9-E0D7-4C73-8294-DD9BB6508E07}" srcOrd="0" destOrd="0" parTransId="{E6FE8181-7435-43B5-A97F-B7DC7F6AE668}" sibTransId="{A287704E-F7F6-48B0-9FE8-6E657302D2B8}"/>
    <dgm:cxn modelId="{A579BDC6-0271-4603-AC25-30EB56A78339}" type="presOf" srcId="{08A13A62-CE58-4803-9C9F-B73B70B7D867}" destId="{AFF79D11-658B-42E8-A039-6E6AA2C4622C}" srcOrd="0" destOrd="3" presId="urn:microsoft.com/office/officeart/2005/8/layout/vList5"/>
    <dgm:cxn modelId="{FC8387FF-D529-4762-A656-4C359564DBBB}" type="presOf" srcId="{52587095-4AF0-4E6C-A714-E2857466DACC}" destId="{8A36814B-9E74-4C24-8D59-F859F6B65DF4}" srcOrd="0" destOrd="0" presId="urn:microsoft.com/office/officeart/2005/8/layout/vList5"/>
    <dgm:cxn modelId="{E24537FC-0CD8-436B-A5F3-EAF9F562FFCC}" srcId="{D91098AD-E0F3-4E42-A8A5-97D62D90AFD9}" destId="{E480FDBF-C349-4847-8368-48F24CA46B11}" srcOrd="4" destOrd="0" parTransId="{434B6989-42C6-4E08-8CA0-C8E46BDBC5A3}" sibTransId="{E4FC2D4B-3A64-4548-A54C-48A912C88C22}"/>
    <dgm:cxn modelId="{4FDFBBD4-4D43-4447-9618-2806AD382FD8}" type="presOf" srcId="{76D6A230-D139-48B5-A9A4-ADCD12DDF8F4}" destId="{E897F0CF-64F2-4B6B-AF1A-4ECAE8E61B0B}" srcOrd="0" destOrd="0" presId="urn:microsoft.com/office/officeart/2005/8/layout/vList5"/>
    <dgm:cxn modelId="{7397D994-8980-4D71-8F2C-F46FAD4BF5C0}" type="presOf" srcId="{DDD69475-E6E2-4571-9DEE-D3FE07EFBFEE}" destId="{8428E7B4-76B0-4D73-8E4D-739493752560}" srcOrd="0" destOrd="0" presId="urn:microsoft.com/office/officeart/2005/8/layout/vList5"/>
    <dgm:cxn modelId="{0E458682-1240-47F7-9AD8-FC3D1889EA0F}" srcId="{A3F06FD1-F5D2-40AD-B473-FEC3EFBDFD83}" destId="{790BC289-2E64-4A7C-8223-080863F20335}" srcOrd="2" destOrd="0" parTransId="{AF8FFC0E-921F-45FA-AF19-1B6E4A0E1C2A}" sibTransId="{F87B840C-7D70-4135-A5F7-9BD655657DCA}"/>
    <dgm:cxn modelId="{9D9268BD-6007-4EF3-9121-B4D0499AD353}" srcId="{D91098AD-E0F3-4E42-A8A5-97D62D90AFD9}" destId="{C23C8A37-917C-4B1A-AC83-096F40173036}" srcOrd="9" destOrd="0" parTransId="{C422B6AA-FC2F-4446-8969-3A1690BA0B77}" sibTransId="{AF5E9610-2C2E-4056-AF98-A2452A3AA958}"/>
    <dgm:cxn modelId="{18B830D4-08A2-4166-8A99-1DCEFA54015E}" srcId="{52587095-4AF0-4E6C-A714-E2857466DACC}" destId="{DDD69475-E6E2-4571-9DEE-D3FE07EFBFEE}" srcOrd="2" destOrd="0" parTransId="{436253B0-27F2-4B56-84CC-F3B25836534F}" sibTransId="{70676CBF-EF31-44BD-BE1F-CF5648583976}"/>
    <dgm:cxn modelId="{31C3637F-0C4D-4D0C-895A-A415C5CB7459}" type="presOf" srcId="{790BC289-2E64-4A7C-8223-080863F20335}" destId="{CAF5B163-8B6E-44BD-9D28-15361114FC0F}" srcOrd="0" destOrd="2" presId="urn:microsoft.com/office/officeart/2005/8/layout/vList5"/>
    <dgm:cxn modelId="{D96C11D3-B682-44BB-A560-D549F879A0DB}" srcId="{D91098AD-E0F3-4E42-A8A5-97D62D90AFD9}" destId="{D7569EB7-7766-4CCA-BB3A-45D38DA8130B}" srcOrd="11" destOrd="0" parTransId="{F3EC0607-18B6-4D6C-B1F0-3D171E148E84}" sibTransId="{CA489D37-9635-45F4-88B8-78D39848BE99}"/>
    <dgm:cxn modelId="{9CF78CF8-82A3-432F-9B53-E2C1FEC0A56A}" type="presOf" srcId="{F66541CA-1CBD-4B2E-8B67-61EC8D2475A3}" destId="{AFF79D11-658B-42E8-A039-6E6AA2C4622C}" srcOrd="0" destOrd="8" presId="urn:microsoft.com/office/officeart/2005/8/layout/vList5"/>
    <dgm:cxn modelId="{2621EFB8-31B3-4D93-83B9-88F8AD21B99E}" type="presOf" srcId="{F5C5D13C-EAAD-48F8-961F-FBB8BBEBD486}" destId="{E897F0CF-64F2-4B6B-AF1A-4ECAE8E61B0B}" srcOrd="0" destOrd="2" presId="urn:microsoft.com/office/officeart/2005/8/layout/vList5"/>
    <dgm:cxn modelId="{ECF1690D-5CC1-4926-9DA7-32012039FA36}" srcId="{A3F06FD1-F5D2-40AD-B473-FEC3EFBDFD83}" destId="{122D29C2-E738-44F9-ABC7-0DECAA99A1BE}" srcOrd="4" destOrd="0" parTransId="{D595999F-0466-4474-8099-656105A8E3B4}" sibTransId="{9F888FD9-9C63-4676-BFC5-E32BAB8A9C57}"/>
    <dgm:cxn modelId="{5104FDAA-DEC0-4C1B-9B92-2B0D4992AFDF}" type="presOf" srcId="{B956FC2F-7430-4816-A3FA-800CA1FF3CE7}" destId="{CAF5B163-8B6E-44BD-9D28-15361114FC0F}" srcOrd="0" destOrd="6" presId="urn:microsoft.com/office/officeart/2005/8/layout/vList5"/>
    <dgm:cxn modelId="{7BE61DDB-C4BA-4ED1-A588-417A534ECD5F}" srcId="{D91098AD-E0F3-4E42-A8A5-97D62D90AFD9}" destId="{6FD17551-9D57-4F96-9672-58C006032974}" srcOrd="5" destOrd="0" parTransId="{F4483928-3B40-4E68-BB8A-DF5DF38EBE71}" sibTransId="{BD67C016-B4F6-404A-94B7-3E70207990DC}"/>
    <dgm:cxn modelId="{EFF5EBB2-4150-4BF6-91A8-CF5D636A8238}" srcId="{52587095-4AF0-4E6C-A714-E2857466DACC}" destId="{A3F06FD1-F5D2-40AD-B473-FEC3EFBDFD83}" srcOrd="0" destOrd="0" parTransId="{6B96F7C5-73A9-4E5F-B808-37906E04E7E1}" sibTransId="{1F6D8CA0-DEE4-4148-973C-BB5CC21C3C24}"/>
    <dgm:cxn modelId="{7D938BC0-D795-429F-8D1C-C05B006087F8}" type="presParOf" srcId="{8A36814B-9E74-4C24-8D59-F859F6B65DF4}" destId="{B8F211FC-A5B5-4909-8F4A-326EACC29B20}" srcOrd="0" destOrd="0" presId="urn:microsoft.com/office/officeart/2005/8/layout/vList5"/>
    <dgm:cxn modelId="{CCF84FD9-19EF-4818-A968-BD3E6FFC6B5C}" type="presParOf" srcId="{B8F211FC-A5B5-4909-8F4A-326EACC29B20}" destId="{AEDC4C76-61F3-4C0F-9DFB-79B28F80BE37}" srcOrd="0" destOrd="0" presId="urn:microsoft.com/office/officeart/2005/8/layout/vList5"/>
    <dgm:cxn modelId="{694C12B3-22C7-4EC4-A36B-13919CB2FBD4}" type="presParOf" srcId="{B8F211FC-A5B5-4909-8F4A-326EACC29B20}" destId="{CAF5B163-8B6E-44BD-9D28-15361114FC0F}" srcOrd="1" destOrd="0" presId="urn:microsoft.com/office/officeart/2005/8/layout/vList5"/>
    <dgm:cxn modelId="{636FE95D-B1D9-4F15-B2DC-D22CC86E145B}" type="presParOf" srcId="{8A36814B-9E74-4C24-8D59-F859F6B65DF4}" destId="{4C426162-F976-4EE3-802E-989FD56400AB}" srcOrd="1" destOrd="0" presId="urn:microsoft.com/office/officeart/2005/8/layout/vList5"/>
    <dgm:cxn modelId="{297C9E1E-9D3A-416E-8631-DFD035AF8352}" type="presParOf" srcId="{8A36814B-9E74-4C24-8D59-F859F6B65DF4}" destId="{7B2CACF8-7EE7-4C01-A25C-3C7729A30B45}" srcOrd="2" destOrd="0" presId="urn:microsoft.com/office/officeart/2005/8/layout/vList5"/>
    <dgm:cxn modelId="{9B19D896-F51C-4A0D-A815-24D279F83266}" type="presParOf" srcId="{7B2CACF8-7EE7-4C01-A25C-3C7729A30B45}" destId="{DB8307DA-542F-4528-BD1F-05AA6C3A841D}" srcOrd="0" destOrd="0" presId="urn:microsoft.com/office/officeart/2005/8/layout/vList5"/>
    <dgm:cxn modelId="{F187AE93-85EB-4086-BBA0-FF3715AA4954}" type="presParOf" srcId="{7B2CACF8-7EE7-4C01-A25C-3C7729A30B45}" destId="{AFF79D11-658B-42E8-A039-6E6AA2C4622C}" srcOrd="1" destOrd="0" presId="urn:microsoft.com/office/officeart/2005/8/layout/vList5"/>
    <dgm:cxn modelId="{ABA7F9E2-25AE-44E2-9F5B-4F01D7716F93}" type="presParOf" srcId="{8A36814B-9E74-4C24-8D59-F859F6B65DF4}" destId="{B976D1B7-2E0F-4BDB-8831-ADD126B6C831}" srcOrd="3" destOrd="0" presId="urn:microsoft.com/office/officeart/2005/8/layout/vList5"/>
    <dgm:cxn modelId="{5BA9E163-4770-4CD2-8646-4F7DD5D1D35D}" type="presParOf" srcId="{8A36814B-9E74-4C24-8D59-F859F6B65DF4}" destId="{23BACDE5-D2FD-445D-AF5C-D7210C5DA78E}" srcOrd="4" destOrd="0" presId="urn:microsoft.com/office/officeart/2005/8/layout/vList5"/>
    <dgm:cxn modelId="{BBE8B7F0-6AB3-41AB-8F9F-DFD2207F2B40}" type="presParOf" srcId="{23BACDE5-D2FD-445D-AF5C-D7210C5DA78E}" destId="{8428E7B4-76B0-4D73-8E4D-739493752560}" srcOrd="0" destOrd="0" presId="urn:microsoft.com/office/officeart/2005/8/layout/vList5"/>
    <dgm:cxn modelId="{CD7D70D1-444E-47AB-9A76-AE3DBD8519DC}" type="presParOf" srcId="{23BACDE5-D2FD-445D-AF5C-D7210C5DA78E}" destId="{E897F0CF-64F2-4B6B-AF1A-4ECAE8E61B0B}"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F5B163-8B6E-44BD-9D28-15361114FC0F}">
      <dsp:nvSpPr>
        <dsp:cNvPr id="0" name=""/>
        <dsp:cNvSpPr/>
      </dsp:nvSpPr>
      <dsp:spPr>
        <a:xfrm rot="5400000">
          <a:off x="4331339" y="-1391258"/>
          <a:ext cx="1652246" cy="4854082"/>
        </a:xfrm>
        <a:prstGeom prst="round2SameRect">
          <a:avLst/>
        </a:prstGeom>
        <a:solidFill>
          <a:schemeClr val="bg1">
            <a:lumMod val="85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0" algn="l" defTabSz="622300" rtl="0">
            <a:lnSpc>
              <a:spcPct val="90000"/>
            </a:lnSpc>
            <a:spcBef>
              <a:spcPct val="0"/>
            </a:spcBef>
            <a:spcAft>
              <a:spcPct val="15000"/>
            </a:spcAft>
            <a:buChar char="••"/>
          </a:pPr>
          <a:endParaRPr lang="ar-SA" sz="1400" kern="1200" dirty="0"/>
        </a:p>
        <a:p>
          <a:pPr marL="0" marR="0" lvl="1" indent="0" algn="l" defTabSz="914400" rtl="0" eaLnBrk="1" fontAlgn="auto" latinLnBrk="0" hangingPunct="1">
            <a:lnSpc>
              <a:spcPct val="100000"/>
            </a:lnSpc>
            <a:spcBef>
              <a:spcPct val="0"/>
            </a:spcBef>
            <a:spcAft>
              <a:spcPts val="0"/>
            </a:spcAft>
            <a:buClrTx/>
            <a:buSzTx/>
            <a:buFontTx/>
            <a:buChar char="••"/>
            <a:tabLst/>
            <a:defRPr/>
          </a:pP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1400" kern="1200" dirty="0" smtClean="0"/>
            <a:t>Recently, research and development of low cost solar panels, thin-film devices, concentrator systems, and many innovative concepts have increased. </a:t>
          </a: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1400" kern="1200" dirty="0" smtClean="0"/>
            <a:t>Nowadays, the costs of small solar-power modular units and solar-power plants are economically feasible for large-scale production and use of solar energy.</a:t>
          </a:r>
          <a:endParaRPr lang="ar-SA" sz="1400" kern="1200" dirty="0"/>
        </a:p>
        <a:p>
          <a:pPr marL="114300" lvl="1" indent="0" algn="r" defTabSz="622300" rtl="0">
            <a:lnSpc>
              <a:spcPct val="90000"/>
            </a:lnSpc>
            <a:spcBef>
              <a:spcPct val="0"/>
            </a:spcBef>
            <a:spcAft>
              <a:spcPct val="15000"/>
            </a:spcAft>
            <a:buChar char="••"/>
          </a:pPr>
          <a:endParaRPr lang="ar-SA" sz="1400" kern="1200" dirty="0"/>
        </a:p>
        <a:p>
          <a:pPr marL="114300" lvl="1" indent="0" algn="l" defTabSz="622300" rtl="0">
            <a:lnSpc>
              <a:spcPct val="90000"/>
            </a:lnSpc>
            <a:spcBef>
              <a:spcPct val="0"/>
            </a:spcBef>
            <a:spcAft>
              <a:spcPct val="15000"/>
            </a:spcAft>
            <a:buChar char="••"/>
          </a:pPr>
          <a:endParaRPr lang="ar-SA" sz="1400" kern="1200" dirty="0"/>
        </a:p>
      </dsp:txBody>
      <dsp:txXfrm rot="5400000">
        <a:off x="4331339" y="-1391258"/>
        <a:ext cx="1652246" cy="4854082"/>
      </dsp:txXfrm>
    </dsp:sp>
    <dsp:sp modelId="{AEDC4C76-61F3-4C0F-9DFB-79B28F80BE37}">
      <dsp:nvSpPr>
        <dsp:cNvPr id="0" name=""/>
        <dsp:cNvSpPr/>
      </dsp:nvSpPr>
      <dsp:spPr>
        <a:xfrm>
          <a:off x="0" y="3129"/>
          <a:ext cx="2730421" cy="2065307"/>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rtl="0">
            <a:lnSpc>
              <a:spcPct val="90000"/>
            </a:lnSpc>
            <a:spcBef>
              <a:spcPct val="0"/>
            </a:spcBef>
            <a:spcAft>
              <a:spcPct val="35000"/>
            </a:spcAft>
          </a:pPr>
          <a:r>
            <a:rPr lang="en-US" sz="3400" b="1" kern="1200" dirty="0" smtClean="0">
              <a:latin typeface="+mj-lt"/>
            </a:rPr>
            <a:t>Problem Statement</a:t>
          </a:r>
          <a:endParaRPr lang="ar-SA" sz="3400" b="1" kern="1200" dirty="0">
            <a:latin typeface="+mj-lt"/>
          </a:endParaRPr>
        </a:p>
      </dsp:txBody>
      <dsp:txXfrm>
        <a:off x="0" y="3129"/>
        <a:ext cx="2730421" cy="2065307"/>
      </dsp:txXfrm>
    </dsp:sp>
    <dsp:sp modelId="{AFF79D11-658B-42E8-A039-6E6AA2C4622C}">
      <dsp:nvSpPr>
        <dsp:cNvPr id="0" name=""/>
        <dsp:cNvSpPr/>
      </dsp:nvSpPr>
      <dsp:spPr>
        <a:xfrm rot="5400000">
          <a:off x="4331339" y="777314"/>
          <a:ext cx="1652246" cy="4854082"/>
        </a:xfrm>
        <a:prstGeom prst="round2SameRect">
          <a:avLst/>
        </a:prstGeom>
        <a:solidFill>
          <a:schemeClr val="bg1">
            <a:lumMod val="85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just" defTabSz="400050" rtl="0">
            <a:lnSpc>
              <a:spcPct val="90000"/>
            </a:lnSpc>
            <a:spcBef>
              <a:spcPct val="0"/>
            </a:spcBef>
            <a:spcAft>
              <a:spcPct val="15000"/>
            </a:spcAft>
            <a:buChar char="••"/>
          </a:pPr>
          <a:r>
            <a:rPr lang="en-US" sz="1400" kern="1200" dirty="0" smtClean="0"/>
            <a:t>The energy generated from the PV module is mainly dependent on the temperature and solar radiation. </a:t>
          </a:r>
          <a:endParaRPr lang="ar-SA" sz="1400" b="0" kern="1200" dirty="0">
            <a:solidFill>
              <a:schemeClr val="tx1"/>
            </a:solidFill>
          </a:endParaRPr>
        </a:p>
        <a:p>
          <a:pPr marL="57150" lvl="1" indent="0" algn="just" defTabSz="400050" rtl="0">
            <a:lnSpc>
              <a:spcPct val="90000"/>
            </a:lnSpc>
            <a:spcBef>
              <a:spcPct val="0"/>
            </a:spcBef>
            <a:spcAft>
              <a:spcPct val="15000"/>
            </a:spcAft>
            <a:buChar char="••"/>
          </a:pPr>
          <a:endParaRPr lang="ar-SA" sz="1400" b="0" kern="1200" dirty="0">
            <a:solidFill>
              <a:schemeClr val="tx1"/>
            </a:solidFill>
          </a:endParaRPr>
        </a:p>
        <a:p>
          <a:pPr marL="57150" lvl="1" indent="0" algn="just" defTabSz="400050" rtl="0">
            <a:lnSpc>
              <a:spcPct val="90000"/>
            </a:lnSpc>
            <a:spcBef>
              <a:spcPct val="0"/>
            </a:spcBef>
            <a:spcAft>
              <a:spcPct val="15000"/>
            </a:spcAft>
            <a:buChar char="••"/>
          </a:pPr>
          <a:r>
            <a:rPr lang="en-US" sz="1400" kern="1200" dirty="0" smtClean="0"/>
            <a:t>MPPT is used to extract the maximum power from the PV panel in order to maximize the overall efficiency of the system, thereby reducing the overall system cost.</a:t>
          </a:r>
          <a:endParaRPr lang="ar-SA" sz="1400" b="0" kern="1200" dirty="0">
            <a:solidFill>
              <a:schemeClr val="tx1"/>
            </a:solidFill>
          </a:endParaRPr>
        </a:p>
        <a:p>
          <a:pPr marL="57150" lvl="1" indent="0" algn="just"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1400" b="0" kern="1200" dirty="0">
            <a:solidFill>
              <a:schemeClr val="tx1"/>
            </a:solidFill>
          </a:endParaRPr>
        </a:p>
        <a:p>
          <a:pPr marL="57150" lvl="1" indent="0" algn="l" defTabSz="400050" rtl="0">
            <a:lnSpc>
              <a:spcPct val="90000"/>
            </a:lnSpc>
            <a:spcBef>
              <a:spcPct val="0"/>
            </a:spcBef>
            <a:spcAft>
              <a:spcPct val="15000"/>
            </a:spcAft>
            <a:buChar char="••"/>
          </a:pPr>
          <a:endParaRPr lang="ar-SA" sz="900" kern="1200" dirty="0"/>
        </a:p>
      </dsp:txBody>
      <dsp:txXfrm rot="5400000">
        <a:off x="4331339" y="777314"/>
        <a:ext cx="1652246" cy="4854082"/>
      </dsp:txXfrm>
    </dsp:sp>
    <dsp:sp modelId="{DB8307DA-542F-4528-BD1F-05AA6C3A841D}">
      <dsp:nvSpPr>
        <dsp:cNvPr id="0" name=""/>
        <dsp:cNvSpPr/>
      </dsp:nvSpPr>
      <dsp:spPr>
        <a:xfrm>
          <a:off x="0" y="2171702"/>
          <a:ext cx="2730421" cy="2065307"/>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rtl="0">
            <a:lnSpc>
              <a:spcPct val="90000"/>
            </a:lnSpc>
            <a:spcBef>
              <a:spcPct val="0"/>
            </a:spcBef>
            <a:spcAft>
              <a:spcPct val="35000"/>
            </a:spcAft>
          </a:pPr>
          <a:r>
            <a:rPr lang="en-US" sz="3400" b="1" kern="1200" dirty="0" smtClean="0">
              <a:latin typeface="+mj-lt"/>
            </a:rPr>
            <a:t>Objectives</a:t>
          </a:r>
          <a:endParaRPr lang="ar-SA" sz="3400" kern="1200" dirty="0">
            <a:latin typeface="+mj-lt"/>
          </a:endParaRPr>
        </a:p>
      </dsp:txBody>
      <dsp:txXfrm>
        <a:off x="0" y="2171702"/>
        <a:ext cx="2730421" cy="2065307"/>
      </dsp:txXfrm>
    </dsp:sp>
    <dsp:sp modelId="{E897F0CF-64F2-4B6B-AF1A-4ECAE8E61B0B}">
      <dsp:nvSpPr>
        <dsp:cNvPr id="0" name=""/>
        <dsp:cNvSpPr/>
      </dsp:nvSpPr>
      <dsp:spPr>
        <a:xfrm rot="5400000">
          <a:off x="4331339" y="3007599"/>
          <a:ext cx="1652246" cy="4854082"/>
        </a:xfrm>
        <a:prstGeom prst="round2SameRect">
          <a:avLst/>
        </a:prstGeom>
        <a:solidFill>
          <a:schemeClr val="bg1">
            <a:lumMod val="85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0" algn="just" defTabSz="2000250" rtl="0">
            <a:lnSpc>
              <a:spcPct val="90000"/>
            </a:lnSpc>
            <a:spcBef>
              <a:spcPct val="0"/>
            </a:spcBef>
            <a:spcAft>
              <a:spcPct val="15000"/>
            </a:spcAft>
            <a:buChar char="••"/>
          </a:pPr>
          <a:endParaRPr lang="ar-SA" sz="1400" kern="1200" dirty="0">
            <a:latin typeface="+mn-lt"/>
          </a:endParaRPr>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1400" b="0" kern="1200" dirty="0" smtClean="0">
              <a:solidFill>
                <a:schemeClr val="tx1"/>
              </a:solidFill>
              <a:latin typeface="+mn-lt"/>
            </a:rPr>
            <a:t>In this work, a battery charger form photovoltaic (PV) solar cell with maximum power point tracking is proposed.</a:t>
          </a: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endParaRPr lang="ar-SA" sz="1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1400" b="0" kern="1200" dirty="0" smtClean="0">
              <a:solidFill>
                <a:schemeClr val="tx1"/>
              </a:solidFill>
              <a:latin typeface="+mn-lt"/>
            </a:rPr>
            <a:t>In the first phase of the project, a mathematical model is presented and simulated in order to understand system operation and functions.</a:t>
          </a:r>
          <a:endParaRPr lang="ar-SA" sz="1400" b="0" kern="1200" dirty="0" smtClean="0">
            <a:solidFill>
              <a:schemeClr val="tx1"/>
            </a:solidFill>
            <a:latin typeface="+mn-lt"/>
          </a:endParaRPr>
        </a:p>
        <a:p>
          <a:pPr marL="285750" lvl="1" indent="0" algn="just" defTabSz="2000250" rtl="0">
            <a:lnSpc>
              <a:spcPct val="90000"/>
            </a:lnSpc>
            <a:spcBef>
              <a:spcPct val="0"/>
            </a:spcBef>
            <a:spcAft>
              <a:spcPct val="15000"/>
            </a:spcAft>
            <a:buChar char="••"/>
          </a:pPr>
          <a:endParaRPr lang="ar-SA" sz="1400" kern="1200" dirty="0"/>
        </a:p>
      </dsp:txBody>
      <dsp:txXfrm rot="5400000">
        <a:off x="4331339" y="3007599"/>
        <a:ext cx="1652246" cy="4854082"/>
      </dsp:txXfrm>
    </dsp:sp>
    <dsp:sp modelId="{8428E7B4-76B0-4D73-8E4D-739493752560}">
      <dsp:nvSpPr>
        <dsp:cNvPr id="0" name=""/>
        <dsp:cNvSpPr/>
      </dsp:nvSpPr>
      <dsp:spPr>
        <a:xfrm>
          <a:off x="0" y="4340275"/>
          <a:ext cx="2730421" cy="2065307"/>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rtl="1">
            <a:lnSpc>
              <a:spcPct val="90000"/>
            </a:lnSpc>
            <a:spcBef>
              <a:spcPct val="0"/>
            </a:spcBef>
            <a:spcAft>
              <a:spcPct val="35000"/>
            </a:spcAft>
          </a:pPr>
          <a:r>
            <a:rPr lang="en-US" sz="3400" b="1" kern="1200" dirty="0" smtClean="0">
              <a:latin typeface="+mj-lt"/>
            </a:rPr>
            <a:t>Project Work</a:t>
          </a:r>
          <a:endParaRPr lang="ar-SA" sz="3400" b="1" kern="1200" dirty="0">
            <a:latin typeface="+mj-lt"/>
          </a:endParaRPr>
        </a:p>
      </dsp:txBody>
      <dsp:txXfrm>
        <a:off x="0" y="4340275"/>
        <a:ext cx="2730421" cy="2065307"/>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0.87916</cdr:x>
      <cdr:y>0.60926</cdr:y>
    </cdr:from>
    <cdr:to>
      <cdr:x>1</cdr:x>
      <cdr:y>0.70118</cdr:y>
    </cdr:to>
    <cdr:sp macro="" textlink="">
      <cdr:nvSpPr>
        <cdr:cNvPr id="2" name="TextBox 1"/>
        <cdr:cNvSpPr txBox="1"/>
      </cdr:nvSpPr>
      <cdr:spPr>
        <a:xfrm xmlns:a="http://schemas.openxmlformats.org/drawingml/2006/main">
          <a:off x="7258072" y="2757494"/>
          <a:ext cx="994488" cy="416007"/>
        </a:xfrm>
        <a:prstGeom xmlns:a="http://schemas.openxmlformats.org/drawingml/2006/main" prst="rect">
          <a:avLst/>
        </a:prstGeom>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vertOverflow="clip" wrap="square" rtlCol="1"/>
        <a:lstStyle xmlns:a="http://schemas.openxmlformats.org/drawingml/2006/main"/>
        <a:p xmlns:a="http://schemas.openxmlformats.org/drawingml/2006/main">
          <a:r>
            <a:rPr lang="en-US" sz="1100" dirty="0"/>
            <a:t>without MPPT</a:t>
          </a:r>
          <a:endParaRPr lang="ar-JO" sz="1100" dirty="0"/>
        </a:p>
      </cdr:txBody>
    </cdr:sp>
  </cdr:relSizeAnchor>
  <cdr:relSizeAnchor xmlns:cdr="http://schemas.openxmlformats.org/drawingml/2006/chartDrawing">
    <cdr:from>
      <cdr:x>0.90278</cdr:x>
      <cdr:y>0.40407</cdr:y>
    </cdr:from>
    <cdr:to>
      <cdr:x>1</cdr:x>
      <cdr:y>0.47387</cdr:y>
    </cdr:to>
    <cdr:sp macro="" textlink="">
      <cdr:nvSpPr>
        <cdr:cNvPr id="3" name="TextBox 3"/>
        <cdr:cNvSpPr txBox="1"/>
      </cdr:nvSpPr>
      <cdr:spPr>
        <a:xfrm xmlns:a="http://schemas.openxmlformats.org/drawingml/2006/main">
          <a:off x="7543824" y="1828800"/>
          <a:ext cx="800105" cy="315907"/>
        </a:xfrm>
        <a:prstGeom xmlns:a="http://schemas.openxmlformats.org/drawingml/2006/main" prst="rect">
          <a:avLst/>
        </a:prstGeom>
        <a:solidFill xmlns:a="http://schemas.openxmlformats.org/drawingml/2006/main">
          <a:sysClr val="window" lastClr="FFFFFF"/>
        </a:solidFill>
        <a:ln xmlns:a="http://schemas.openxmlformats.org/drawingml/2006/main" w="25400" cap="flat" cmpd="sng" algn="ctr">
          <a:solidFill>
            <a:srgbClr val="4F81BD"/>
          </a:solidFill>
          <a:prstDash val="solid"/>
        </a:ln>
        <a:effectLst xmlns:a="http://schemas.openxmlformats.org/drawingml/2006/main"/>
      </cdr:spPr>
      <cdr:style>
        <a:lnRef xmlns:a="http://schemas.openxmlformats.org/drawingml/2006/main" idx="2">
          <a:schemeClr val="accent1"/>
        </a:lnRef>
        <a:fillRef xmlns:a="http://schemas.openxmlformats.org/drawingml/2006/main" idx="1">
          <a:schemeClr val="lt1"/>
        </a:fillRef>
        <a:effectRef xmlns:a="http://schemas.openxmlformats.org/drawingml/2006/main" idx="0">
          <a:schemeClr val="accent1"/>
        </a:effectRef>
        <a:fontRef xmlns:a="http://schemas.openxmlformats.org/drawingml/2006/main" idx="minor">
          <a:schemeClr val="dk1"/>
        </a:fontRef>
      </cdr:style>
      <cdr:txBody>
        <a:bodyPr xmlns:a="http://schemas.openxmlformats.org/drawingml/2006/main" wrap="square" rtlCol="1"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pPr algn="r" rtl="1"/>
          <a:r>
            <a:rPr lang="en-US" sz="1100"/>
            <a:t>with</a:t>
          </a:r>
          <a:r>
            <a:rPr lang="en-US" sz="1100" baseline="0"/>
            <a:t> MPPT</a:t>
          </a:r>
          <a:endParaRPr lang="ar-JO" sz="1100"/>
        </a:p>
      </cdr:txBody>
    </cdr:sp>
  </cdr:relSizeAnchor>
</c:userShapes>
</file>

<file path=ppt/drawings/drawing2.xml><?xml version="1.0" encoding="utf-8"?>
<c:userShapes xmlns:c="http://schemas.openxmlformats.org/drawingml/2006/chart">
  <cdr:relSizeAnchor xmlns:cdr="http://schemas.openxmlformats.org/drawingml/2006/chartDrawing">
    <cdr:from>
      <cdr:x>0.89063</cdr:x>
      <cdr:y>0.40407</cdr:y>
    </cdr:from>
    <cdr:to>
      <cdr:x>1</cdr:x>
      <cdr:y>0.49877</cdr:y>
    </cdr:to>
    <cdr:sp macro="" textlink="">
      <cdr:nvSpPr>
        <cdr:cNvPr id="2" name="TextBox 3"/>
        <cdr:cNvSpPr txBox="1"/>
      </cdr:nvSpPr>
      <cdr:spPr>
        <a:xfrm xmlns:a="http://schemas.openxmlformats.org/drawingml/2006/main">
          <a:off x="7329510" y="1828800"/>
          <a:ext cx="900090" cy="428628"/>
        </a:xfrm>
        <a:prstGeom xmlns:a="http://schemas.openxmlformats.org/drawingml/2006/main" prst="rect">
          <a:avLst/>
        </a:prstGeom>
        <a:solidFill xmlns:a="http://schemas.openxmlformats.org/drawingml/2006/main">
          <a:sysClr val="window" lastClr="FFFFFF"/>
        </a:solidFill>
        <a:ln xmlns:a="http://schemas.openxmlformats.org/drawingml/2006/main" w="25400" cap="flat" cmpd="sng" algn="ctr">
          <a:solidFill>
            <a:srgbClr val="4F81BD"/>
          </a:solidFill>
          <a:prstDash val="solid"/>
        </a:ln>
        <a:effectLst xmlns:a="http://schemas.openxmlformats.org/drawingml/2006/main"/>
      </cdr:spPr>
      <cdr:style>
        <a:lnRef xmlns:a="http://schemas.openxmlformats.org/drawingml/2006/main" idx="2">
          <a:schemeClr val="accent1"/>
        </a:lnRef>
        <a:fillRef xmlns:a="http://schemas.openxmlformats.org/drawingml/2006/main" idx="1">
          <a:schemeClr val="lt1"/>
        </a:fillRef>
        <a:effectRef xmlns:a="http://schemas.openxmlformats.org/drawingml/2006/main" idx="0">
          <a:schemeClr val="accent1"/>
        </a:effectRef>
        <a:fontRef xmlns:a="http://schemas.openxmlformats.org/drawingml/2006/main" idx="minor">
          <a:schemeClr val="dk1"/>
        </a:fontRef>
      </cdr:style>
      <cdr:txBody>
        <a:bodyPr xmlns:a="http://schemas.openxmlformats.org/drawingml/2006/main" wrap="square" rtlCol="1"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pPr algn="r" rtl="1"/>
          <a:r>
            <a:rPr lang="en-US" sz="1100"/>
            <a:t>with</a:t>
          </a:r>
          <a:r>
            <a:rPr lang="en-US" sz="1100" baseline="0"/>
            <a:t> MPPT</a:t>
          </a:r>
          <a:endParaRPr lang="ar-JO" sz="1100"/>
        </a:p>
      </cdr:txBody>
    </cdr:sp>
  </cdr:relSizeAnchor>
  <cdr:relSizeAnchor xmlns:cdr="http://schemas.openxmlformats.org/drawingml/2006/chartDrawing">
    <cdr:from>
      <cdr:x>0.86459</cdr:x>
      <cdr:y>0.59348</cdr:y>
    </cdr:from>
    <cdr:to>
      <cdr:x>0.9948</cdr:x>
      <cdr:y>0.65661</cdr:y>
    </cdr:to>
    <cdr:sp macro="" textlink="">
      <cdr:nvSpPr>
        <cdr:cNvPr id="3" name="TextBox 1"/>
        <cdr:cNvSpPr txBox="1"/>
      </cdr:nvSpPr>
      <cdr:spPr>
        <a:xfrm xmlns:a="http://schemas.openxmlformats.org/drawingml/2006/main">
          <a:off x="7115196" y="2686056"/>
          <a:ext cx="1071570" cy="285751"/>
        </a:xfrm>
        <a:prstGeom xmlns:a="http://schemas.openxmlformats.org/drawingml/2006/main" prst="rect">
          <a:avLst/>
        </a:prstGeom>
        <a:solidFill xmlns:a="http://schemas.openxmlformats.org/drawingml/2006/main">
          <a:sysClr val="window" lastClr="FFFFFF"/>
        </a:solidFill>
        <a:ln xmlns:a="http://schemas.openxmlformats.org/drawingml/2006/main" w="25400" cap="flat" cmpd="sng" algn="ctr">
          <a:solidFill>
            <a:srgbClr val="C0504D"/>
          </a:solidFill>
          <a:prstDash val="solid"/>
        </a:ln>
        <a:effectLst xmlns:a="http://schemas.openxmlformats.org/drawingml/2006/main"/>
      </cdr:spPr>
      <cdr:style>
        <a:lnRef xmlns:a="http://schemas.openxmlformats.org/drawingml/2006/main" idx="2">
          <a:schemeClr val="accent2"/>
        </a:lnRef>
        <a:fillRef xmlns:a="http://schemas.openxmlformats.org/drawingml/2006/main" idx="1">
          <a:schemeClr val="lt1"/>
        </a:fillRef>
        <a:effectRef xmlns:a="http://schemas.openxmlformats.org/drawingml/2006/main" idx="0">
          <a:schemeClr val="accent2"/>
        </a:effectRef>
        <a:fontRef xmlns:a="http://schemas.openxmlformats.org/drawingml/2006/main" idx="minor">
          <a:schemeClr val="dk1"/>
        </a:fontRef>
      </cdr:style>
      <cdr:txBody>
        <a:bodyPr xmlns:a="http://schemas.openxmlformats.org/drawingml/2006/main" wrap="square" rtlCol="1"/>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n-US" sz="1100" dirty="0"/>
            <a:t>without MPPT</a:t>
          </a:r>
          <a:endParaRPr lang="ar-JO"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6DBE641-58B6-4863-888C-A27458C30989}" type="datetimeFigureOut">
              <a:rPr lang="ar-SA" smtClean="0"/>
              <a:pPr/>
              <a:t>03/24/1438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CFF71DD-2B49-4730-9F6F-0398462BD9E1}" type="slidenum">
              <a:rPr lang="ar-SA" smtClean="0"/>
              <a:pPr/>
              <a:t>‹#›</a:t>
            </a:fld>
            <a:endParaRPr lang="ar-SA"/>
          </a:p>
        </p:txBody>
      </p:sp>
    </p:spTree>
    <p:extLst>
      <p:ext uri="{BB962C8B-B14F-4D97-AF65-F5344CB8AC3E}">
        <p14:creationId xmlns:p14="http://schemas.microsoft.com/office/powerpoint/2010/main" xmlns="" val="172172314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CFF71DD-2B49-4730-9F6F-0398462BD9E1}" type="slidenum">
              <a:rPr lang="ar-SA" smtClean="0"/>
              <a:pPr/>
              <a:t>15</a:t>
            </a:fld>
            <a:endParaRPr lang="ar-SA"/>
          </a:p>
        </p:txBody>
      </p:sp>
    </p:spTree>
    <p:extLst>
      <p:ext uri="{BB962C8B-B14F-4D97-AF65-F5344CB8AC3E}">
        <p14:creationId xmlns:p14="http://schemas.microsoft.com/office/powerpoint/2010/main" xmlns="" val="2382734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20" name="Footer Placeholder 19"/>
          <p:cNvSpPr>
            <a:spLocks noGrp="1"/>
          </p:cNvSpPr>
          <p:nvPr>
            <p:ph type="ftr" sz="quarter" idx="11"/>
          </p:nvPr>
        </p:nvSpPr>
        <p:spPr/>
        <p:txBody>
          <a:bodyPr/>
          <a:lstStyle>
            <a:extLst/>
          </a:lstStyle>
          <a:p>
            <a:endParaRPr lang="ar-SA"/>
          </a:p>
        </p:txBody>
      </p:sp>
      <p:sp>
        <p:nvSpPr>
          <p:cNvPr id="10" name="Slide Number Placeholder 9"/>
          <p:cNvSpPr>
            <a:spLocks noGrp="1"/>
          </p:cNvSpPr>
          <p:nvPr>
            <p:ph type="sldNum" sz="quarter" idx="12"/>
          </p:nvPr>
        </p:nvSpPr>
        <p:spPr/>
        <p:txBody>
          <a:bodyPr/>
          <a:lstStyle>
            <a:extLst/>
          </a:lstStyle>
          <a:p>
            <a:fld id="{2157DDC1-A1BA-4197-9396-31956696C527}" type="slidenum">
              <a:rPr lang="ar-SA" smtClean="0"/>
              <a:pPr/>
              <a:t>‹#›</a:t>
            </a:fld>
            <a:endParaRPr lang="ar-S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57DDC1-A1BA-4197-9396-31956696C527}" type="slidenum">
              <a:rPr lang="ar-SA" smtClean="0"/>
              <a:pPr/>
              <a:t>‹#›</a:t>
            </a:fld>
            <a:endParaRPr lang="ar-S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2157DDC1-A1BA-4197-9396-31956696C527}" type="slidenum">
              <a:rPr lang="ar-SA" smtClean="0"/>
              <a:pPr/>
              <a:t>‹#›</a:t>
            </a:fld>
            <a:endParaRPr lang="ar-S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2157DDC1-A1BA-4197-9396-31956696C52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DCD3989-CF46-4585-AACC-FB62C2FB3B27}" type="datetimeFigureOut">
              <a:rPr lang="ar-SA" smtClean="0"/>
              <a:pPr/>
              <a:t>03/24/1438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2157DDC1-A1BA-4197-9396-31956696C527}" type="slidenum">
              <a:rPr lang="ar-SA" smtClean="0"/>
              <a:pPr/>
              <a:t>‹#›</a:t>
            </a:fld>
            <a:endParaRPr lang="ar-S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DCD3989-CF46-4585-AACC-FB62C2FB3B27}" type="datetimeFigureOut">
              <a:rPr lang="ar-SA" smtClean="0"/>
              <a:pPr/>
              <a:t>03/24/1438</a:t>
            </a:fld>
            <a:endParaRPr lang="ar-S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157DDC1-A1BA-4197-9396-31956696C527}" type="slidenum">
              <a:rPr lang="ar-SA" smtClean="0"/>
              <a:pPr/>
              <a:t>‹#›</a:t>
            </a:fld>
            <a:endParaRPr lang="ar-S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5656" y="1052736"/>
            <a:ext cx="7406640" cy="5472608"/>
          </a:xfrm>
        </p:spPr>
        <p:txBody>
          <a:bodyPr>
            <a:normAutofit fontScale="25000" lnSpcReduction="20000"/>
          </a:bodyPr>
          <a:lstStyle/>
          <a:p>
            <a:pPr algn="ctr" rtl="0"/>
            <a:r>
              <a:rPr lang="en-US" sz="12800" b="1" dirty="0">
                <a:solidFill>
                  <a:schemeClr val="tx1"/>
                </a:solidFill>
                <a:latin typeface="+mj-lt"/>
              </a:rPr>
              <a:t>Control and </a:t>
            </a:r>
            <a:r>
              <a:rPr lang="en-US" sz="12800" b="1" dirty="0" smtClean="0">
                <a:solidFill>
                  <a:schemeClr val="tx1"/>
                </a:solidFill>
                <a:latin typeface="+mj-lt"/>
              </a:rPr>
              <a:t>Design </a:t>
            </a:r>
            <a:r>
              <a:rPr lang="en-US" sz="12800" b="1" dirty="0">
                <a:solidFill>
                  <a:schemeClr val="tx1"/>
                </a:solidFill>
                <a:latin typeface="+mj-lt"/>
              </a:rPr>
              <a:t>of PV-Battery </a:t>
            </a:r>
            <a:r>
              <a:rPr lang="en-US" sz="12800" b="1" dirty="0" smtClean="0">
                <a:solidFill>
                  <a:schemeClr val="tx1"/>
                </a:solidFill>
                <a:latin typeface="+mj-lt"/>
              </a:rPr>
              <a:t>Charger </a:t>
            </a:r>
            <a:r>
              <a:rPr lang="en-US" sz="12800" b="1" dirty="0">
                <a:solidFill>
                  <a:schemeClr val="tx1"/>
                </a:solidFill>
                <a:latin typeface="+mj-lt"/>
              </a:rPr>
              <a:t>with </a:t>
            </a:r>
            <a:r>
              <a:rPr lang="en-US" sz="12800" b="1" dirty="0" smtClean="0">
                <a:solidFill>
                  <a:schemeClr val="tx1"/>
                </a:solidFill>
                <a:latin typeface="+mj-lt"/>
              </a:rPr>
              <a:t>Maximum Power Point Tracker (MPPT)</a:t>
            </a:r>
          </a:p>
          <a:p>
            <a:pPr algn="ctr" rtl="0"/>
            <a:r>
              <a:rPr lang="en-US" sz="12800" dirty="0">
                <a:solidFill>
                  <a:schemeClr val="tx1"/>
                </a:solidFill>
                <a:effectLst>
                  <a:outerShdw blurRad="38100" dist="38100" dir="2700000" algn="tl">
                    <a:srgbClr val="000000">
                      <a:alpha val="43137"/>
                    </a:srgbClr>
                  </a:outerShdw>
                </a:effectLst>
                <a:latin typeface="+mj-lt"/>
              </a:rPr>
              <a:t/>
            </a:r>
            <a:br>
              <a:rPr lang="en-US" sz="12800" dirty="0">
                <a:solidFill>
                  <a:schemeClr val="tx1"/>
                </a:solidFill>
                <a:effectLst>
                  <a:outerShdw blurRad="38100" dist="38100" dir="2700000" algn="tl">
                    <a:srgbClr val="000000">
                      <a:alpha val="43137"/>
                    </a:srgbClr>
                  </a:outerShdw>
                </a:effectLst>
                <a:latin typeface="+mj-lt"/>
              </a:rPr>
            </a:br>
            <a:r>
              <a:rPr lang="en-US" sz="8000" dirty="0">
                <a:solidFill>
                  <a:schemeClr val="tx1"/>
                </a:solidFill>
                <a:latin typeface="+mj-lt"/>
              </a:rPr>
              <a:t>Graduation Project-Ι submitted to</a:t>
            </a:r>
            <a:r>
              <a:rPr lang="en-US" sz="8000" dirty="0" smtClean="0">
                <a:solidFill>
                  <a:schemeClr val="tx1"/>
                </a:solidFill>
                <a:latin typeface="+mj-lt"/>
              </a:rPr>
              <a:t>:</a:t>
            </a:r>
          </a:p>
          <a:p>
            <a:pPr algn="ctr" rtl="0"/>
            <a:r>
              <a:rPr lang="en-US" sz="8000" dirty="0">
                <a:solidFill>
                  <a:schemeClr val="tx1"/>
                </a:solidFill>
                <a:latin typeface="+mj-lt"/>
              </a:rPr>
              <a:t/>
            </a:r>
            <a:br>
              <a:rPr lang="en-US" sz="8000" dirty="0">
                <a:solidFill>
                  <a:schemeClr val="tx1"/>
                </a:solidFill>
                <a:latin typeface="+mj-lt"/>
              </a:rPr>
            </a:br>
            <a:r>
              <a:rPr lang="en-US" sz="8000" b="1" dirty="0">
                <a:solidFill>
                  <a:schemeClr val="tx1"/>
                </a:solidFill>
                <a:latin typeface="+mj-lt"/>
              </a:rPr>
              <a:t>Department of Electrical Engineering</a:t>
            </a:r>
            <a:r>
              <a:rPr lang="en-US" sz="8000" dirty="0">
                <a:solidFill>
                  <a:schemeClr val="tx1"/>
                </a:solidFill>
                <a:latin typeface="+mj-lt"/>
              </a:rPr>
              <a:t/>
            </a:r>
            <a:br>
              <a:rPr lang="en-US" sz="8000" dirty="0">
                <a:solidFill>
                  <a:schemeClr val="tx1"/>
                </a:solidFill>
                <a:latin typeface="+mj-lt"/>
              </a:rPr>
            </a:br>
            <a:r>
              <a:rPr lang="en-US" sz="8000" b="1" dirty="0">
                <a:solidFill>
                  <a:schemeClr val="tx1"/>
                </a:solidFill>
                <a:latin typeface="+mj-lt"/>
              </a:rPr>
              <a:t>Faculty of Engineering and Information Technology</a:t>
            </a:r>
            <a:r>
              <a:rPr lang="en-US" sz="8000" dirty="0">
                <a:solidFill>
                  <a:schemeClr val="tx1"/>
                </a:solidFill>
                <a:latin typeface="+mj-lt"/>
              </a:rPr>
              <a:t/>
            </a:r>
            <a:br>
              <a:rPr lang="en-US" sz="8000" dirty="0">
                <a:solidFill>
                  <a:schemeClr val="tx1"/>
                </a:solidFill>
                <a:latin typeface="+mj-lt"/>
              </a:rPr>
            </a:br>
            <a:r>
              <a:rPr lang="en-US" sz="8000" b="1" dirty="0">
                <a:solidFill>
                  <a:schemeClr val="tx1"/>
                </a:solidFill>
                <a:latin typeface="+mj-lt"/>
              </a:rPr>
              <a:t>An–</a:t>
            </a:r>
            <a:r>
              <a:rPr lang="en-US" sz="8000" b="1" dirty="0" err="1">
                <a:solidFill>
                  <a:schemeClr val="tx1"/>
                </a:solidFill>
                <a:latin typeface="+mj-lt"/>
              </a:rPr>
              <a:t>Najah</a:t>
            </a:r>
            <a:r>
              <a:rPr lang="en-US" sz="8000" b="1" dirty="0">
                <a:solidFill>
                  <a:schemeClr val="tx1"/>
                </a:solidFill>
                <a:latin typeface="+mj-lt"/>
              </a:rPr>
              <a:t> National </a:t>
            </a:r>
            <a:r>
              <a:rPr lang="en-US" sz="8000" b="1" dirty="0" smtClean="0">
                <a:solidFill>
                  <a:schemeClr val="tx1"/>
                </a:solidFill>
                <a:latin typeface="+mj-lt"/>
              </a:rPr>
              <a:t>University</a:t>
            </a:r>
          </a:p>
          <a:p>
            <a:pPr algn="ctr" rtl="0"/>
            <a:r>
              <a:rPr lang="en-US" sz="8000" dirty="0">
                <a:solidFill>
                  <a:schemeClr val="tx1"/>
                </a:solidFill>
                <a:latin typeface="+mj-lt"/>
              </a:rPr>
              <a:t/>
            </a:r>
            <a:br>
              <a:rPr lang="en-US" sz="8000" dirty="0">
                <a:solidFill>
                  <a:schemeClr val="tx1"/>
                </a:solidFill>
                <a:latin typeface="+mj-lt"/>
              </a:rPr>
            </a:br>
            <a:r>
              <a:rPr lang="en-US" sz="8000" dirty="0">
                <a:solidFill>
                  <a:schemeClr val="tx1"/>
                </a:solidFill>
                <a:latin typeface="+mj-lt"/>
              </a:rPr>
              <a:t>In partial fulfillment of the requirements for Bachelor degree in </a:t>
            </a:r>
            <a:r>
              <a:rPr lang="en-US" sz="8000" dirty="0" smtClean="0">
                <a:solidFill>
                  <a:schemeClr val="tx1"/>
                </a:solidFill>
                <a:latin typeface="+mj-lt"/>
              </a:rPr>
              <a:t>Electrical Engineering</a:t>
            </a:r>
          </a:p>
          <a:p>
            <a:pPr algn="ctr" rtl="0"/>
            <a:endParaRPr lang="en-US" sz="8000" dirty="0">
              <a:solidFill>
                <a:schemeClr val="tx1"/>
              </a:solidFill>
              <a:latin typeface="+mj-lt"/>
            </a:endParaRPr>
          </a:p>
          <a:p>
            <a:pPr algn="ctr" rtl="0"/>
            <a:r>
              <a:rPr lang="en-US" sz="8000" dirty="0" smtClean="0">
                <a:latin typeface="+mj-lt"/>
              </a:rPr>
              <a:t>Supervised </a:t>
            </a:r>
            <a:r>
              <a:rPr lang="en-US" sz="8000" dirty="0">
                <a:latin typeface="+mj-lt"/>
              </a:rPr>
              <a:t>by:  </a:t>
            </a:r>
            <a:r>
              <a:rPr lang="en-US" sz="8000" dirty="0" smtClean="0">
                <a:solidFill>
                  <a:schemeClr val="tx1"/>
                </a:solidFill>
                <a:latin typeface="+mj-lt"/>
              </a:rPr>
              <a:t>Dr</a:t>
            </a:r>
            <a:r>
              <a:rPr lang="en-US" sz="8000" dirty="0">
                <a:solidFill>
                  <a:schemeClr val="tx1"/>
                </a:solidFill>
                <a:latin typeface="+mj-lt"/>
              </a:rPr>
              <a:t>. </a:t>
            </a:r>
            <a:r>
              <a:rPr lang="en-US" sz="8000" dirty="0" err="1">
                <a:solidFill>
                  <a:schemeClr val="tx1"/>
                </a:solidFill>
                <a:latin typeface="+mj-lt"/>
              </a:rPr>
              <a:t>Moien</a:t>
            </a:r>
            <a:r>
              <a:rPr lang="en-US" sz="8000" dirty="0">
                <a:solidFill>
                  <a:schemeClr val="tx1"/>
                </a:solidFill>
                <a:latin typeface="+mj-lt"/>
              </a:rPr>
              <a:t> Omar</a:t>
            </a:r>
            <a:br>
              <a:rPr lang="en-US" sz="8000" dirty="0">
                <a:solidFill>
                  <a:schemeClr val="tx1"/>
                </a:solidFill>
                <a:latin typeface="+mj-lt"/>
              </a:rPr>
            </a:br>
            <a:r>
              <a:rPr lang="en-US" sz="8000" dirty="0">
                <a:solidFill>
                  <a:schemeClr val="tx1"/>
                </a:solidFill>
                <a:latin typeface="+mj-lt"/>
              </a:rPr>
              <a:t> </a:t>
            </a:r>
            <a:br>
              <a:rPr lang="en-US" sz="8000" dirty="0">
                <a:solidFill>
                  <a:schemeClr val="tx1"/>
                </a:solidFill>
                <a:latin typeface="+mj-lt"/>
              </a:rPr>
            </a:br>
            <a:r>
              <a:rPr lang="en-US" sz="8000" dirty="0">
                <a:solidFill>
                  <a:schemeClr val="tx1"/>
                </a:solidFill>
                <a:latin typeface="+mj-lt"/>
              </a:rPr>
              <a:t/>
            </a:r>
            <a:br>
              <a:rPr lang="en-US" sz="8000" dirty="0">
                <a:solidFill>
                  <a:schemeClr val="tx1"/>
                </a:solidFill>
                <a:latin typeface="+mj-lt"/>
              </a:rPr>
            </a:br>
            <a:r>
              <a:rPr lang="en-US" sz="2800" dirty="0"/>
              <a:t> </a:t>
            </a:r>
            <a:br>
              <a:rPr lang="en-US" sz="2800" dirty="0"/>
            </a:br>
            <a:endParaRPr lang="ar-SA" dirty="0"/>
          </a:p>
        </p:txBody>
      </p:sp>
    </p:spTree>
    <p:extLst>
      <p:ext uri="{BB962C8B-B14F-4D97-AF65-F5344CB8AC3E}">
        <p14:creationId xmlns:p14="http://schemas.microsoft.com/office/powerpoint/2010/main" xmlns="" val="29387071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HP\Desktop\2.JPG"/>
          <p:cNvPicPr>
            <a:picLocks noChangeAspect="1" noChangeArrowheads="1"/>
          </p:cNvPicPr>
          <p:nvPr/>
        </p:nvPicPr>
        <p:blipFill>
          <a:blip r:embed="rId2" cstate="print"/>
          <a:srcRect/>
          <a:stretch>
            <a:fillRect/>
          </a:stretch>
        </p:blipFill>
        <p:spPr bwMode="auto">
          <a:xfrm>
            <a:off x="1187624" y="1340768"/>
            <a:ext cx="7488832" cy="5184576"/>
          </a:xfrm>
          <a:prstGeom prst="rect">
            <a:avLst/>
          </a:prstGeom>
          <a:noFill/>
        </p:spPr>
      </p:pic>
      <p:sp>
        <p:nvSpPr>
          <p:cNvPr id="4" name="Rectangle 3"/>
          <p:cNvSpPr/>
          <p:nvPr/>
        </p:nvSpPr>
        <p:spPr>
          <a:xfrm>
            <a:off x="1187624" y="694437"/>
            <a:ext cx="7272808" cy="400110"/>
          </a:xfrm>
          <a:prstGeom prst="rect">
            <a:avLst/>
          </a:prstGeom>
        </p:spPr>
        <p:txBody>
          <a:bodyPr wrap="square">
            <a:spAutoFit/>
          </a:bodyPr>
          <a:lstStyle/>
          <a:p>
            <a:pPr marL="285750" indent="-285750" algn="just" rtl="0">
              <a:buFont typeface="Arial" pitchFamily="34" charset="0"/>
              <a:buChar char="•"/>
            </a:pPr>
            <a:r>
              <a:rPr lang="en-US" sz="2000" dirty="0"/>
              <a:t>Battery charging time with the variation of its voltage</a:t>
            </a:r>
            <a:endParaRPr lang="ar-SA" sz="2000" dirty="0"/>
          </a:p>
        </p:txBody>
      </p:sp>
    </p:spTree>
    <p:extLst>
      <p:ext uri="{BB962C8B-B14F-4D97-AF65-F5344CB8AC3E}">
        <p14:creationId xmlns:p14="http://schemas.microsoft.com/office/powerpoint/2010/main" xmlns="" val="3333320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3"/>
          <p:cNvGraphicFramePr>
            <a:graphicFrameLocks/>
          </p:cNvGraphicFramePr>
          <p:nvPr/>
        </p:nvGraphicFramePr>
        <p:xfrm>
          <a:off x="914400" y="980728"/>
          <a:ext cx="8229600" cy="51125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136560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9162" y="597019"/>
            <a:ext cx="7344816" cy="400110"/>
          </a:xfrm>
          <a:prstGeom prst="rect">
            <a:avLst/>
          </a:prstGeom>
        </p:spPr>
        <p:txBody>
          <a:bodyPr wrap="square">
            <a:spAutoFit/>
          </a:bodyPr>
          <a:lstStyle/>
          <a:p>
            <a:pPr marL="285750" indent="-285750" algn="just" rtl="0">
              <a:buFont typeface="Arial" pitchFamily="34" charset="0"/>
              <a:buChar char="•"/>
            </a:pPr>
            <a:r>
              <a:rPr lang="en-US" sz="2000" dirty="0"/>
              <a:t>Battery charging time with different DOD values</a:t>
            </a:r>
            <a:endParaRPr lang="ar-SA" sz="2000" dirty="0"/>
          </a:p>
        </p:txBody>
      </p:sp>
      <p:pic>
        <p:nvPicPr>
          <p:cNvPr id="3" name="Content Placeholder 3" descr="3.JPG"/>
          <p:cNvPicPr>
            <a:picLocks noChangeAspect="1"/>
          </p:cNvPicPr>
          <p:nvPr/>
        </p:nvPicPr>
        <p:blipFill>
          <a:blip r:embed="rId2" cstate="print"/>
          <a:stretch>
            <a:fillRect/>
          </a:stretch>
        </p:blipFill>
        <p:spPr>
          <a:xfrm>
            <a:off x="1194148" y="1196752"/>
            <a:ext cx="7626324" cy="5223524"/>
          </a:xfrm>
          <a:prstGeom prst="rect">
            <a:avLst/>
          </a:prstGeom>
        </p:spPr>
      </p:pic>
    </p:spTree>
    <p:extLst>
      <p:ext uri="{BB962C8B-B14F-4D97-AF65-F5344CB8AC3E}">
        <p14:creationId xmlns:p14="http://schemas.microsoft.com/office/powerpoint/2010/main" xmlns="" val="2246353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3"/>
          <p:cNvGraphicFramePr>
            <a:graphicFrameLocks/>
          </p:cNvGraphicFramePr>
          <p:nvPr/>
        </p:nvGraphicFramePr>
        <p:xfrm>
          <a:off x="971600" y="908720"/>
          <a:ext cx="8172400" cy="51845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4320284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7" y="620688"/>
            <a:ext cx="6984775" cy="461665"/>
          </a:xfrm>
          <a:prstGeom prst="rect">
            <a:avLst/>
          </a:prstGeom>
          <a:noFill/>
        </p:spPr>
        <p:txBody>
          <a:bodyPr wrap="square" rtlCol="1">
            <a:spAutoFit/>
          </a:bodyPr>
          <a:lstStyle/>
          <a:p>
            <a:pPr algn="ctr" rtl="0"/>
            <a:r>
              <a:rPr lang="en-US" sz="2400" b="1" dirty="0" smtClean="0"/>
              <a:t>Results &amp; Conclusion</a:t>
            </a:r>
            <a:endParaRPr lang="ar-SA" sz="2400" b="1" dirty="0"/>
          </a:p>
        </p:txBody>
      </p:sp>
      <p:sp>
        <p:nvSpPr>
          <p:cNvPr id="3" name="Rectangle 2"/>
          <p:cNvSpPr/>
          <p:nvPr/>
        </p:nvSpPr>
        <p:spPr>
          <a:xfrm>
            <a:off x="1187624" y="1340768"/>
            <a:ext cx="7560839" cy="4493538"/>
          </a:xfrm>
          <a:prstGeom prst="rect">
            <a:avLst/>
          </a:prstGeom>
        </p:spPr>
        <p:txBody>
          <a:bodyPr wrap="square">
            <a:spAutoFit/>
          </a:bodyPr>
          <a:lstStyle/>
          <a:p>
            <a:pPr marL="285750" indent="-285750" algn="just" rtl="0">
              <a:buFont typeface="Arial" pitchFamily="34" charset="0"/>
              <a:buChar char="•"/>
            </a:pPr>
            <a:r>
              <a:rPr lang="en-US" sz="1600" dirty="0"/>
              <a:t>Power produced by the PV module varies greatly depending on its </a:t>
            </a:r>
            <a:r>
              <a:rPr lang="en-US" sz="1600" dirty="0" smtClean="0"/>
              <a:t>irradiance and temperature.</a:t>
            </a:r>
          </a:p>
          <a:p>
            <a:pPr marL="285750" indent="-285750" algn="just" rtl="0">
              <a:buFont typeface="Arial" pitchFamily="34" charset="0"/>
              <a:buChar char="•"/>
            </a:pPr>
            <a:endParaRPr lang="en-US" sz="1600" dirty="0"/>
          </a:p>
          <a:p>
            <a:pPr marL="285750" indent="-285750" algn="just" rtl="0">
              <a:buFont typeface="Arial" pitchFamily="34" charset="0"/>
              <a:buChar char="•"/>
            </a:pPr>
            <a:r>
              <a:rPr lang="en-US" sz="1600" dirty="0"/>
              <a:t>After </a:t>
            </a:r>
            <a:r>
              <a:rPr lang="en-US" sz="1600" dirty="0" smtClean="0"/>
              <a:t>simulating </a:t>
            </a:r>
            <a:r>
              <a:rPr lang="en-US" sz="1600" dirty="0"/>
              <a:t>the MPPT using MATLAB/SIMULINK and getting </a:t>
            </a:r>
            <a:r>
              <a:rPr lang="en-US" sz="1600" dirty="0" smtClean="0"/>
              <a:t>the results </a:t>
            </a:r>
            <a:r>
              <a:rPr lang="en-US" sz="1600" dirty="0"/>
              <a:t>we </a:t>
            </a:r>
            <a:r>
              <a:rPr lang="en-US" sz="1600" dirty="0" smtClean="0"/>
              <a:t>confirmed the </a:t>
            </a:r>
            <a:r>
              <a:rPr lang="en-US" sz="1600" dirty="0"/>
              <a:t>importance of MPPT in the PV systems to get the maximum </a:t>
            </a:r>
            <a:r>
              <a:rPr lang="en-US" sz="1600" dirty="0" smtClean="0"/>
              <a:t>power.</a:t>
            </a:r>
          </a:p>
          <a:p>
            <a:pPr marL="285750" indent="-285750" algn="just" rtl="0">
              <a:buFont typeface="Arial" pitchFamily="34" charset="0"/>
              <a:buChar char="•"/>
            </a:pPr>
            <a:endParaRPr lang="en-US" sz="1600" dirty="0" smtClean="0"/>
          </a:p>
          <a:p>
            <a:pPr marL="285750" indent="-285750" algn="just" rtl="0">
              <a:buFont typeface="Arial" pitchFamily="34" charset="0"/>
              <a:buChar char="•"/>
            </a:pPr>
            <a:r>
              <a:rPr lang="en-US" sz="1600" dirty="0" smtClean="0"/>
              <a:t>MPPT </a:t>
            </a:r>
            <a:r>
              <a:rPr lang="en-US" sz="1600" dirty="0"/>
              <a:t>is more efficient at low temperatures, but at </a:t>
            </a:r>
            <a:r>
              <a:rPr lang="en-US" sz="1600" dirty="0" smtClean="0"/>
              <a:t>high temperatures </a:t>
            </a:r>
            <a:r>
              <a:rPr lang="en-US" sz="1600" dirty="0"/>
              <a:t>no significant difference in power values between PWM and MPPT</a:t>
            </a:r>
            <a:r>
              <a:rPr lang="en-US" sz="1600" dirty="0" smtClean="0"/>
              <a:t>.</a:t>
            </a:r>
          </a:p>
          <a:p>
            <a:pPr algn="just" rtl="0"/>
            <a:endParaRPr lang="en-US" sz="1600" dirty="0" smtClean="0"/>
          </a:p>
          <a:p>
            <a:pPr marL="285750" indent="-285750" algn="just" rtl="0">
              <a:buFont typeface="Arial" pitchFamily="34" charset="0"/>
              <a:buChar char="•"/>
            </a:pPr>
            <a:r>
              <a:rPr lang="en-US" sz="1600" dirty="0" smtClean="0"/>
              <a:t>MPPT </a:t>
            </a:r>
            <a:r>
              <a:rPr lang="en-US" sz="1600" dirty="0"/>
              <a:t>charge controller, it is flexible, efficient, appropriate for the large systems and gives </a:t>
            </a:r>
            <a:r>
              <a:rPr lang="en-US" sz="1600" dirty="0" smtClean="0"/>
              <a:t>short </a:t>
            </a:r>
            <a:r>
              <a:rPr lang="en-US" sz="1600" dirty="0"/>
              <a:t>charging </a:t>
            </a:r>
            <a:r>
              <a:rPr lang="en-US" sz="1600" dirty="0" smtClean="0"/>
              <a:t>time than PWM. </a:t>
            </a:r>
          </a:p>
          <a:p>
            <a:pPr marL="285750" indent="-285750" algn="just" rtl="0">
              <a:buFont typeface="Arial" pitchFamily="34" charset="0"/>
              <a:buChar char="•"/>
            </a:pPr>
            <a:endParaRPr lang="en-US" sz="1600" dirty="0" smtClean="0"/>
          </a:p>
          <a:p>
            <a:pPr marL="285750" indent="-285750" algn="just" rtl="0">
              <a:buFont typeface="Arial" pitchFamily="34" charset="0"/>
              <a:buChar char="•"/>
            </a:pPr>
            <a:r>
              <a:rPr lang="en-US" sz="1600" dirty="0" smtClean="0"/>
              <a:t>It is recommended to use MPPT charge controller, it is appropriate for the systems that need immediate and short time charging.</a:t>
            </a:r>
          </a:p>
          <a:p>
            <a:pPr marL="285750" indent="-285750" algn="just" rtl="0">
              <a:buFont typeface="Arial" pitchFamily="34" charset="0"/>
              <a:buChar char="•"/>
            </a:pPr>
            <a:endParaRPr lang="en-US" sz="1600" dirty="0" smtClean="0"/>
          </a:p>
          <a:p>
            <a:pPr marL="285750" indent="-285750" algn="just" rtl="0">
              <a:buFont typeface="Arial" pitchFamily="34" charset="0"/>
              <a:buChar char="•"/>
            </a:pPr>
            <a:r>
              <a:rPr lang="en-US" sz="1600" dirty="0" smtClean="0"/>
              <a:t>MPPT is </a:t>
            </a:r>
            <a:r>
              <a:rPr lang="en-US" sz="1600" dirty="0"/>
              <a:t>necessary to protect the battery block against deep discharge and over charge. </a:t>
            </a:r>
            <a:endParaRPr lang="ar-SA" sz="1600" dirty="0"/>
          </a:p>
          <a:p>
            <a:pPr marL="285750" indent="-285750" algn="just" rtl="0">
              <a:buFont typeface="Arial" pitchFamily="34" charset="0"/>
              <a:buChar char="•"/>
            </a:pPr>
            <a:endParaRPr lang="en-US" sz="1400" dirty="0" smtClean="0"/>
          </a:p>
        </p:txBody>
      </p:sp>
    </p:spTree>
    <p:extLst>
      <p:ext uri="{BB962C8B-B14F-4D97-AF65-F5344CB8AC3E}">
        <p14:creationId xmlns:p14="http://schemas.microsoft.com/office/powerpoint/2010/main" xmlns="" val="7192920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1640" y="476672"/>
            <a:ext cx="7488831" cy="461665"/>
          </a:xfrm>
          <a:prstGeom prst="rect">
            <a:avLst/>
          </a:prstGeom>
          <a:noFill/>
        </p:spPr>
        <p:txBody>
          <a:bodyPr wrap="square" rtlCol="1">
            <a:spAutoFit/>
          </a:bodyPr>
          <a:lstStyle/>
          <a:p>
            <a:pPr algn="ctr"/>
            <a:r>
              <a:rPr lang="en-US" sz="2400" b="1" dirty="0" smtClean="0"/>
              <a:t>Second phase work</a:t>
            </a:r>
            <a:endParaRPr lang="ar-SA" sz="2400" b="1" dirty="0"/>
          </a:p>
        </p:txBody>
      </p:sp>
      <p:sp>
        <p:nvSpPr>
          <p:cNvPr id="5" name="TextBox 4"/>
          <p:cNvSpPr txBox="1"/>
          <p:nvPr/>
        </p:nvSpPr>
        <p:spPr>
          <a:xfrm>
            <a:off x="1331640" y="1048008"/>
            <a:ext cx="7416824" cy="2031325"/>
          </a:xfrm>
          <a:prstGeom prst="rect">
            <a:avLst/>
          </a:prstGeom>
          <a:noFill/>
        </p:spPr>
        <p:txBody>
          <a:bodyPr wrap="square" rtlCol="1">
            <a:spAutoFit/>
          </a:bodyPr>
          <a:lstStyle/>
          <a:p>
            <a:pPr marL="171450" indent="-171450" algn="just" rtl="0">
              <a:buFont typeface="Arial" pitchFamily="34" charset="0"/>
              <a:buChar char="•"/>
            </a:pPr>
            <a:r>
              <a:rPr lang="en-US" dirty="0" smtClean="0"/>
              <a:t>Using a microcontroller to designed and implemented the (MPPT).</a:t>
            </a:r>
            <a:r>
              <a:rPr lang="en-US" dirty="0"/>
              <a:t> </a:t>
            </a:r>
            <a:endParaRPr lang="en-US" dirty="0" smtClean="0"/>
          </a:p>
          <a:p>
            <a:pPr marL="171450" indent="-171450" algn="just" rtl="0">
              <a:buFont typeface="Arial" pitchFamily="34" charset="0"/>
              <a:buChar char="•"/>
            </a:pPr>
            <a:endParaRPr lang="en-US" dirty="0" smtClean="0"/>
          </a:p>
          <a:p>
            <a:pPr marL="171450" indent="-171450" algn="just" rtl="0">
              <a:buFont typeface="Arial" pitchFamily="34" charset="0"/>
              <a:buChar char="•"/>
            </a:pPr>
            <a:r>
              <a:rPr lang="en-US" dirty="0" smtClean="0"/>
              <a:t>The microcontroller senses both the panel and battery voltages and takes decisions to activate different components of the circuits, after taking the measurements of voltage and current, the tracking algorithm (Perturb and Observe) will control the operation and give orders to the controller.</a:t>
            </a:r>
          </a:p>
          <a:p>
            <a:pPr marL="171450" indent="-171450" algn="just" rtl="0"/>
            <a:endParaRPr lang="ar-SA" dirty="0"/>
          </a:p>
        </p:txBody>
      </p:sp>
      <p:pic>
        <p:nvPicPr>
          <p:cNvPr id="6" name="Picture 2" descr="C:\Users\Lenovo\Desktop\Untitled.png"/>
          <p:cNvPicPr>
            <a:picLocks noChangeAspect="1" noChangeArrowheads="1"/>
          </p:cNvPicPr>
          <p:nvPr/>
        </p:nvPicPr>
        <p:blipFill>
          <a:blip r:embed="rId3" cstate="print"/>
          <a:srcRect/>
          <a:stretch>
            <a:fillRect/>
          </a:stretch>
        </p:blipFill>
        <p:spPr bwMode="auto">
          <a:xfrm>
            <a:off x="1835696" y="3573016"/>
            <a:ext cx="5992813" cy="3048000"/>
          </a:xfrm>
          <a:prstGeom prst="rect">
            <a:avLst/>
          </a:prstGeom>
          <a:noFill/>
        </p:spPr>
      </p:pic>
    </p:spTree>
    <p:extLst>
      <p:ext uri="{BB962C8B-B14F-4D97-AF65-F5344CB8AC3E}">
        <p14:creationId xmlns:p14="http://schemas.microsoft.com/office/powerpoint/2010/main" xmlns="" val="36356446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39" y="332656"/>
            <a:ext cx="7344815" cy="6124754"/>
          </a:xfrm>
          <a:prstGeom prst="rect">
            <a:avLst/>
          </a:prstGeom>
        </p:spPr>
        <p:txBody>
          <a:bodyPr wrap="square">
            <a:spAutoFit/>
          </a:bodyPr>
          <a:lstStyle/>
          <a:p>
            <a:pPr algn="just" rtl="0"/>
            <a:endParaRPr lang="en-US" sz="1400" dirty="0"/>
          </a:p>
          <a:p>
            <a:pPr marL="285750" indent="-285750" algn="just" rtl="0">
              <a:buFont typeface="Arial" pitchFamily="34" charset="0"/>
              <a:buChar char="•"/>
            </a:pPr>
            <a:r>
              <a:rPr lang="en-US" sz="1400" dirty="0" smtClean="0"/>
              <a:t>We will build </a:t>
            </a:r>
            <a:r>
              <a:rPr lang="en-US" sz="1400" dirty="0"/>
              <a:t>an MPPT using arduino controller with all required components. The complete MPPT design and implementation will be done in next semester due to shortness of </a:t>
            </a:r>
            <a:r>
              <a:rPr lang="en-US" sz="1400" dirty="0" smtClean="0"/>
              <a:t>time.</a:t>
            </a:r>
          </a:p>
          <a:p>
            <a:pPr algn="just" rtl="0"/>
            <a:endParaRPr lang="en-US" sz="1400" dirty="0" smtClean="0"/>
          </a:p>
          <a:p>
            <a:pPr marL="285750" indent="-285750" algn="just" rtl="0">
              <a:buFont typeface="Arial" pitchFamily="34" charset="0"/>
              <a:buChar char="•"/>
            </a:pPr>
            <a:r>
              <a:rPr lang="en-US" sz="1400" dirty="0" smtClean="0"/>
              <a:t>To </a:t>
            </a:r>
            <a:r>
              <a:rPr lang="en-US" sz="1400" dirty="0"/>
              <a:t>make </a:t>
            </a:r>
            <a:r>
              <a:rPr lang="en-US" sz="1400" dirty="0" smtClean="0"/>
              <a:t>good and complete design and implementation for </a:t>
            </a:r>
            <a:r>
              <a:rPr lang="en-US" sz="1400" dirty="0"/>
              <a:t>the MPPT charge </a:t>
            </a:r>
            <a:r>
              <a:rPr lang="en-US" sz="1400" dirty="0" smtClean="0"/>
              <a:t>controller we need to be familiar with the following :</a:t>
            </a:r>
          </a:p>
          <a:p>
            <a:pPr algn="just" rtl="0"/>
            <a:endParaRPr lang="en-US" sz="1400" dirty="0"/>
          </a:p>
          <a:p>
            <a:pPr marL="400050" lvl="0" indent="-400050" algn="just" rtl="0">
              <a:buFont typeface="+mj-lt"/>
              <a:buAutoNum type="romanUcPeriod"/>
            </a:pPr>
            <a:r>
              <a:rPr lang="en-US" sz="1400" dirty="0"/>
              <a:t>MPPT algorithm (Perturb and Observe</a:t>
            </a:r>
            <a:r>
              <a:rPr lang="en-US" sz="1400" dirty="0" smtClean="0"/>
              <a:t>).</a:t>
            </a:r>
          </a:p>
          <a:p>
            <a:pPr marL="400050" lvl="0" indent="-400050" algn="just" rtl="0">
              <a:buFont typeface="+mj-lt"/>
              <a:buAutoNum type="romanUcPeriod"/>
            </a:pPr>
            <a:r>
              <a:rPr lang="en-US" sz="1400" dirty="0" smtClean="0"/>
              <a:t>PV module.</a:t>
            </a:r>
          </a:p>
          <a:p>
            <a:pPr marL="400050" lvl="0" indent="-400050" algn="just" rtl="0">
              <a:buFont typeface="+mj-lt"/>
              <a:buAutoNum type="romanUcPeriod"/>
            </a:pPr>
            <a:r>
              <a:rPr lang="en-US" sz="1400" dirty="0" smtClean="0"/>
              <a:t>Lead acid battery appropriate to the power generated from the PV module.</a:t>
            </a:r>
          </a:p>
          <a:p>
            <a:pPr marL="400050" lvl="0" indent="-400050" algn="just" rtl="0">
              <a:buFont typeface="+mj-lt"/>
              <a:buAutoNum type="romanUcPeriod"/>
            </a:pPr>
            <a:r>
              <a:rPr lang="en-US" sz="1400" dirty="0" smtClean="0"/>
              <a:t>LED </a:t>
            </a:r>
            <a:r>
              <a:rPr lang="en-US" sz="1400" dirty="0"/>
              <a:t>indication for the state of </a:t>
            </a:r>
            <a:r>
              <a:rPr lang="en-US" sz="1400" dirty="0" smtClean="0"/>
              <a:t>charge.</a:t>
            </a:r>
          </a:p>
          <a:p>
            <a:pPr marL="400050" lvl="0" indent="-400050" algn="just" rtl="0">
              <a:buFont typeface="+mj-lt"/>
              <a:buAutoNum type="romanUcPeriod"/>
            </a:pPr>
            <a:r>
              <a:rPr lang="en-US" sz="1400" dirty="0" smtClean="0"/>
              <a:t>Voltage, </a:t>
            </a:r>
            <a:r>
              <a:rPr lang="en-US" sz="1400" dirty="0"/>
              <a:t>current and power </a:t>
            </a:r>
            <a:r>
              <a:rPr lang="en-US" sz="1400" dirty="0" smtClean="0"/>
              <a:t>sensors.</a:t>
            </a:r>
            <a:r>
              <a:rPr lang="en-US" sz="1400" dirty="0"/>
              <a:t> </a:t>
            </a:r>
            <a:endParaRPr lang="en-US" sz="1400" dirty="0" smtClean="0"/>
          </a:p>
          <a:p>
            <a:pPr marL="400050" lvl="0" indent="-400050" algn="just" rtl="0">
              <a:buFont typeface="+mj-lt"/>
              <a:buAutoNum type="romanUcPeriod"/>
            </a:pPr>
            <a:r>
              <a:rPr lang="en-US" sz="1400" dirty="0" smtClean="0"/>
              <a:t>Arduino microcontroller.</a:t>
            </a:r>
          </a:p>
          <a:p>
            <a:pPr marL="400050" lvl="0" indent="-400050" algn="just" rtl="0">
              <a:buFont typeface="+mj-lt"/>
              <a:buAutoNum type="romanUcPeriod"/>
            </a:pPr>
            <a:r>
              <a:rPr lang="en-US" sz="1400" dirty="0"/>
              <a:t>Buck-Boost </a:t>
            </a:r>
            <a:r>
              <a:rPr lang="en-US" sz="1400" dirty="0" smtClean="0"/>
              <a:t>Converter.</a:t>
            </a:r>
          </a:p>
          <a:p>
            <a:pPr marL="400050" indent="-400050" algn="just" rtl="0">
              <a:buFont typeface="+mj-lt"/>
              <a:buAutoNum type="romanUcPeriod"/>
            </a:pPr>
            <a:r>
              <a:rPr lang="en-US" sz="1400" dirty="0"/>
              <a:t>LCD display. </a:t>
            </a:r>
            <a:endParaRPr lang="en-US" sz="1400" dirty="0" smtClean="0"/>
          </a:p>
          <a:p>
            <a:pPr algn="just" rtl="0"/>
            <a:endParaRPr lang="en-US" sz="1400" dirty="0"/>
          </a:p>
          <a:p>
            <a:pPr marL="285750" indent="-285750" algn="just" rtl="0">
              <a:buFont typeface="Arial" pitchFamily="34" charset="0"/>
              <a:buChar char="•"/>
            </a:pPr>
            <a:r>
              <a:rPr lang="en-US" sz="1400" dirty="0"/>
              <a:t>It is expected to face a several problems throughout the design and implementation of the circuit that we will like to avoid and come over them in the future. </a:t>
            </a:r>
            <a:endParaRPr lang="en-US" sz="1400" dirty="0" smtClean="0"/>
          </a:p>
          <a:p>
            <a:pPr marL="285750" indent="-285750" algn="just" rtl="0">
              <a:buFont typeface="Arial" pitchFamily="34" charset="0"/>
              <a:buChar char="•"/>
            </a:pPr>
            <a:endParaRPr lang="en-US" sz="1400" dirty="0" smtClean="0"/>
          </a:p>
          <a:p>
            <a:pPr marL="285750" indent="-285750" algn="just" rtl="0">
              <a:buFont typeface="Arial" pitchFamily="34" charset="0"/>
              <a:buChar char="•"/>
            </a:pPr>
            <a:r>
              <a:rPr lang="en-US" sz="1400" dirty="0" smtClean="0"/>
              <a:t>The </a:t>
            </a:r>
            <a:r>
              <a:rPr lang="en-US" sz="1400" dirty="0"/>
              <a:t>most expected problem (challenge) which a shorter design and test period, with such a serious time </a:t>
            </a:r>
            <a:r>
              <a:rPr lang="en-US" sz="1400" dirty="0" smtClean="0"/>
              <a:t>constraint.</a:t>
            </a:r>
          </a:p>
          <a:p>
            <a:pPr marL="285750" indent="-285750" algn="just" rtl="0">
              <a:buFont typeface="Arial" pitchFamily="34" charset="0"/>
              <a:buChar char="•"/>
            </a:pPr>
            <a:endParaRPr lang="en-US" sz="1400" dirty="0" smtClean="0"/>
          </a:p>
          <a:p>
            <a:pPr marL="285750" indent="-285750" algn="just" rtl="0">
              <a:buFont typeface="Arial" pitchFamily="34" charset="0"/>
              <a:buChar char="•"/>
            </a:pPr>
            <a:r>
              <a:rPr lang="en-US" sz="1400" dirty="0" smtClean="0"/>
              <a:t> We </a:t>
            </a:r>
            <a:r>
              <a:rPr lang="en-US" sz="1400" dirty="0"/>
              <a:t>think it is beneficial to spend more time testing rather than taking the time to make sure that each part was the ideal one for the circuit. </a:t>
            </a:r>
            <a:r>
              <a:rPr lang="en-US" sz="1400" dirty="0" smtClean="0"/>
              <a:t>Either </a:t>
            </a:r>
            <a:r>
              <a:rPr lang="en-US" sz="1400" dirty="0"/>
              <a:t>way, more time or better time management will be a key issue that should definitely be worked out for future reference.</a:t>
            </a:r>
          </a:p>
          <a:p>
            <a:pPr marL="400050" indent="-400050" algn="just" rtl="0">
              <a:buFont typeface="+mj-lt"/>
              <a:buAutoNum type="romanUcPeriod"/>
            </a:pPr>
            <a:endParaRPr lang="en-US" sz="1400" dirty="0"/>
          </a:p>
          <a:p>
            <a:pPr marL="400050" lvl="0" indent="-400050" algn="just" rtl="0">
              <a:buFont typeface="+mj-lt"/>
              <a:buAutoNum type="romanUcPeriod"/>
            </a:pPr>
            <a:endParaRPr lang="en-US" sz="1400" dirty="0"/>
          </a:p>
          <a:p>
            <a:pPr algn="just" rtl="0"/>
            <a:r>
              <a:rPr lang="en-US" sz="1400" dirty="0"/>
              <a:t>	</a:t>
            </a:r>
          </a:p>
        </p:txBody>
      </p:sp>
    </p:spTree>
    <p:extLst>
      <p:ext uri="{BB962C8B-B14F-4D97-AF65-F5344CB8AC3E}">
        <p14:creationId xmlns:p14="http://schemas.microsoft.com/office/powerpoint/2010/main" xmlns="" val="42664176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ts\Desktop\thank-you-from-christian-vision-alliance.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3608" y="260648"/>
            <a:ext cx="7848872" cy="64806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41053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400" b="1" dirty="0" smtClean="0">
                <a:solidFill>
                  <a:schemeClr val="tx1"/>
                </a:solidFill>
                <a:effectLst/>
              </a:rPr>
              <a:t>Outlines</a:t>
            </a:r>
            <a:endParaRPr lang="ar-SA" sz="2400" b="1" dirty="0">
              <a:solidFill>
                <a:schemeClr val="tx1"/>
              </a:solidFill>
              <a:effectLst/>
            </a:endParaRPr>
          </a:p>
        </p:txBody>
      </p:sp>
      <p:sp>
        <p:nvSpPr>
          <p:cNvPr id="3" name="Content Placeholder 2"/>
          <p:cNvSpPr>
            <a:spLocks noGrp="1"/>
          </p:cNvSpPr>
          <p:nvPr>
            <p:ph idx="1"/>
          </p:nvPr>
        </p:nvSpPr>
        <p:spPr/>
        <p:txBody>
          <a:bodyPr>
            <a:normAutofit/>
          </a:bodyPr>
          <a:lstStyle/>
          <a:p>
            <a:pPr algn="l" rtl="0"/>
            <a:r>
              <a:rPr lang="en-US" sz="1800" b="1" dirty="0" smtClean="0"/>
              <a:t>Introduction</a:t>
            </a:r>
            <a:endParaRPr lang="en-US" sz="1800" b="1" dirty="0" smtClean="0"/>
          </a:p>
          <a:p>
            <a:pPr algn="l" rtl="0"/>
            <a:r>
              <a:rPr lang="en-US" sz="1800" b="1" dirty="0" smtClean="0"/>
              <a:t>Problem </a:t>
            </a:r>
            <a:r>
              <a:rPr lang="en-US" sz="1800" b="1" dirty="0" smtClean="0"/>
              <a:t>statement</a:t>
            </a:r>
          </a:p>
          <a:p>
            <a:pPr algn="l" rtl="0"/>
            <a:r>
              <a:rPr lang="en-US" sz="1800" b="1" dirty="0" smtClean="0"/>
              <a:t>Objectives</a:t>
            </a:r>
          </a:p>
          <a:p>
            <a:pPr algn="l" rtl="0"/>
            <a:r>
              <a:rPr lang="en-US" sz="1800" b="1" dirty="0" smtClean="0"/>
              <a:t>Project Work</a:t>
            </a:r>
          </a:p>
          <a:p>
            <a:pPr algn="l" rtl="0"/>
            <a:r>
              <a:rPr lang="en-US" sz="1800" b="1" dirty="0" smtClean="0"/>
              <a:t>MPPT  </a:t>
            </a:r>
            <a:r>
              <a:rPr lang="en-US" sz="1800" b="1" dirty="0" smtClean="0"/>
              <a:t>VS  PWM</a:t>
            </a:r>
          </a:p>
          <a:p>
            <a:pPr algn="l" rtl="0"/>
            <a:r>
              <a:rPr lang="en-US" sz="1800" b="1" dirty="0"/>
              <a:t>MPPT algorithm</a:t>
            </a:r>
            <a:endParaRPr lang="ar-SA" sz="1800" b="1" dirty="0"/>
          </a:p>
          <a:p>
            <a:pPr algn="l" rtl="0"/>
            <a:r>
              <a:rPr lang="en-US" sz="1800" b="1" dirty="0"/>
              <a:t>(P-V) and (I-V) curves</a:t>
            </a:r>
            <a:endParaRPr lang="ar-SA" sz="1800" b="1" dirty="0"/>
          </a:p>
          <a:p>
            <a:pPr algn="l" rtl="0"/>
            <a:r>
              <a:rPr lang="en-US" sz="1800" b="1" dirty="0"/>
              <a:t>Charging time of battery with &amp; without MPPT</a:t>
            </a:r>
            <a:endParaRPr lang="ar-SA" sz="1800" b="1" dirty="0"/>
          </a:p>
          <a:p>
            <a:pPr algn="l" rtl="0"/>
            <a:r>
              <a:rPr lang="en-US" sz="1800" b="1" dirty="0"/>
              <a:t>Results &amp; Conclusion</a:t>
            </a:r>
            <a:endParaRPr lang="ar-SA" sz="1800" b="1" dirty="0"/>
          </a:p>
          <a:p>
            <a:pPr algn="l" rtl="0"/>
            <a:r>
              <a:rPr lang="en-US" sz="1800" b="1" dirty="0"/>
              <a:t>Second phase </a:t>
            </a:r>
            <a:r>
              <a:rPr lang="en-US" sz="1800" b="1" dirty="0" smtClean="0"/>
              <a:t>work</a:t>
            </a:r>
          </a:p>
          <a:p>
            <a:pPr algn="l" rtl="0"/>
            <a:endParaRPr lang="ar-SA" sz="1800" b="1" dirty="0"/>
          </a:p>
          <a:p>
            <a:pPr algn="l" rtl="0"/>
            <a:endParaRPr lang="en-US" sz="1400" dirty="0" smtClean="0"/>
          </a:p>
          <a:p>
            <a:pPr algn="l" rtl="0"/>
            <a:endParaRPr lang="ar-SA" sz="1600" dirty="0"/>
          </a:p>
        </p:txBody>
      </p:sp>
    </p:spTree>
    <p:extLst>
      <p:ext uri="{BB962C8B-B14F-4D97-AF65-F5344CB8AC3E}">
        <p14:creationId xmlns:p14="http://schemas.microsoft.com/office/powerpoint/2010/main" xmlns="" val="3739684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59632" y="399753"/>
            <a:ext cx="7416824" cy="4555093"/>
          </a:xfrm>
          <a:prstGeom prst="rect">
            <a:avLst/>
          </a:prstGeom>
          <a:noFill/>
        </p:spPr>
        <p:txBody>
          <a:bodyPr wrap="square" rtlCol="1">
            <a:spAutoFit/>
          </a:bodyPr>
          <a:lstStyle/>
          <a:p>
            <a:pPr algn="ctr" rtl="0"/>
            <a:r>
              <a:rPr lang="en-US" sz="2400" b="1" dirty="0" smtClean="0">
                <a:latin typeface="+mj-lt"/>
              </a:rPr>
              <a:t>Introduction</a:t>
            </a:r>
          </a:p>
          <a:p>
            <a:pPr algn="l" rtl="0"/>
            <a:endParaRPr lang="en-US" sz="1400" b="1" dirty="0"/>
          </a:p>
          <a:p>
            <a:pPr marL="285750" indent="-285750" algn="just" rtl="0">
              <a:buFont typeface="Arial" pitchFamily="34" charset="0"/>
              <a:buChar char="•"/>
            </a:pPr>
            <a:r>
              <a:rPr lang="en-US" sz="1400" dirty="0" smtClean="0"/>
              <a:t>Solar </a:t>
            </a:r>
            <a:r>
              <a:rPr lang="en-US" sz="1400" dirty="0"/>
              <a:t>energy is one of the most important renewable energy sources that have been gaining increased attention in recent years. Solar energy is plentiful, it has the greatest availability compared to other energy </a:t>
            </a:r>
            <a:r>
              <a:rPr lang="en-US" sz="1400" dirty="0" smtClean="0"/>
              <a:t>sources, it is </a:t>
            </a:r>
            <a:r>
              <a:rPr lang="en-US" sz="1400" dirty="0"/>
              <a:t>clean and free of </a:t>
            </a:r>
            <a:r>
              <a:rPr lang="en-US" sz="1400" dirty="0" smtClean="0"/>
              <a:t>emissions.</a:t>
            </a:r>
          </a:p>
          <a:p>
            <a:pPr algn="just" rtl="0"/>
            <a:endParaRPr lang="en-US" sz="1400" dirty="0"/>
          </a:p>
          <a:p>
            <a:pPr marL="285750" indent="-285750" algn="just" rtl="0">
              <a:buFont typeface="Arial" pitchFamily="34" charset="0"/>
              <a:buChar char="•"/>
            </a:pPr>
            <a:r>
              <a:rPr lang="en-US" sz="1400" dirty="0" smtClean="0"/>
              <a:t>We can use the PV system to charging a battery which using in many application as houses, factories and cars.</a:t>
            </a:r>
          </a:p>
          <a:p>
            <a:pPr marL="285750" indent="-285750" algn="just" rtl="0">
              <a:buFont typeface="Arial" pitchFamily="34" charset="0"/>
              <a:buChar char="•"/>
            </a:pPr>
            <a:endParaRPr lang="en-US" sz="1400" dirty="0" smtClean="0"/>
          </a:p>
          <a:p>
            <a:pPr marL="285750" indent="-285750" algn="just" rtl="0">
              <a:buFont typeface="Arial" pitchFamily="34" charset="0"/>
              <a:buChar char="•"/>
            </a:pPr>
            <a:r>
              <a:rPr lang="en-US" sz="1400" dirty="0" smtClean="0"/>
              <a:t>The main problem appears when the battery is charged, that is the disability of using the maximum power during charging the battery with Pulse Width Modulation (PWM) technique, which makes the time of charging battery very long.</a:t>
            </a:r>
          </a:p>
          <a:p>
            <a:pPr algn="just" rtl="0"/>
            <a:endParaRPr lang="en-US" sz="1400" dirty="0" smtClean="0"/>
          </a:p>
          <a:p>
            <a:pPr marL="285750" indent="-285750" algn="just" rtl="0">
              <a:buFont typeface="Arial" pitchFamily="34" charset="0"/>
              <a:buChar char="•"/>
            </a:pPr>
            <a:r>
              <a:rPr lang="en-US" sz="1400" dirty="0" smtClean="0"/>
              <a:t>In this project, we will discuss how we can charge the battery with maximum power and decrease the time of charging.</a:t>
            </a:r>
          </a:p>
          <a:p>
            <a:pPr marL="285750" indent="-285750" algn="just" rtl="0">
              <a:buFont typeface="Arial" pitchFamily="34" charset="0"/>
              <a:buChar char="•"/>
            </a:pPr>
            <a:endParaRPr lang="en-US" sz="1400" dirty="0" smtClean="0"/>
          </a:p>
          <a:p>
            <a:pPr marL="285750" indent="-285750" algn="just" rtl="0">
              <a:buFont typeface="Arial" pitchFamily="34" charset="0"/>
              <a:buChar char="•"/>
            </a:pPr>
            <a:r>
              <a:rPr lang="en-US" sz="1400" dirty="0" smtClean="0"/>
              <a:t>That can be accomplished by designing a device which can get the maximum power from the PV system and it is called Maximum Power Point  Tracker (MPPT).</a:t>
            </a:r>
          </a:p>
          <a:p>
            <a:pPr algn="just" rtl="0"/>
            <a:endParaRPr lang="en-US" sz="1400" dirty="0" smtClean="0"/>
          </a:p>
          <a:p>
            <a:pPr marL="285750" indent="-285750" algn="just" rtl="0">
              <a:buFont typeface="Arial" pitchFamily="34" charset="0"/>
              <a:buChar char="•"/>
            </a:pPr>
            <a:endParaRPr lang="en-US" sz="1400" dirty="0" smtClean="0"/>
          </a:p>
        </p:txBody>
      </p:sp>
      <p:pic>
        <p:nvPicPr>
          <p:cNvPr id="1026" name="Picture 2" descr="C:\Users\Lenovo\Desktop\146988_0.jpg"/>
          <p:cNvPicPr>
            <a:picLocks noChangeAspect="1" noChangeArrowheads="1"/>
          </p:cNvPicPr>
          <p:nvPr/>
        </p:nvPicPr>
        <p:blipFill>
          <a:blip r:embed="rId2" cstate="print"/>
          <a:srcRect/>
          <a:stretch>
            <a:fillRect/>
          </a:stretch>
        </p:blipFill>
        <p:spPr bwMode="auto">
          <a:xfrm>
            <a:off x="3203848" y="4578103"/>
            <a:ext cx="3456384" cy="2279897"/>
          </a:xfrm>
          <a:prstGeom prst="rect">
            <a:avLst/>
          </a:prstGeom>
          <a:noFill/>
        </p:spPr>
      </p:pic>
    </p:spTree>
    <p:extLst>
      <p:ext uri="{BB962C8B-B14F-4D97-AF65-F5344CB8AC3E}">
        <p14:creationId xmlns:p14="http://schemas.microsoft.com/office/powerpoint/2010/main" xmlns="" val="15561277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xmlns="" val="969064430"/>
              </p:ext>
            </p:extLst>
          </p:nvPr>
        </p:nvGraphicFramePr>
        <p:xfrm>
          <a:off x="1259632" y="260648"/>
          <a:ext cx="7584504"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5484490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1640" y="1700808"/>
            <a:ext cx="7128792" cy="1938992"/>
          </a:xfrm>
          <a:prstGeom prst="rect">
            <a:avLst/>
          </a:prstGeom>
          <a:noFill/>
        </p:spPr>
        <p:txBody>
          <a:bodyPr wrap="square" rtlCol="1">
            <a:spAutoFit/>
          </a:bodyPr>
          <a:lstStyle/>
          <a:p>
            <a:pPr marL="285750" indent="-285750" algn="just" rtl="0">
              <a:buFont typeface="Arial" pitchFamily="34" charset="0"/>
              <a:buChar char="•"/>
            </a:pPr>
            <a:r>
              <a:rPr lang="en-US" sz="2000" dirty="0" smtClean="0"/>
              <a:t>MPPT and PWM  charge controllers used to charge the batteries from a solar array.</a:t>
            </a:r>
          </a:p>
          <a:p>
            <a:pPr marL="285750" indent="-285750" algn="just" rtl="0">
              <a:buFont typeface="Arial" pitchFamily="34" charset="0"/>
              <a:buChar char="•"/>
            </a:pPr>
            <a:endParaRPr lang="en-US" sz="2000" dirty="0" smtClean="0"/>
          </a:p>
          <a:p>
            <a:pPr marL="285750" indent="-285750" algn="just" rtl="0">
              <a:buFont typeface="Arial" pitchFamily="34" charset="0"/>
              <a:buChar char="•"/>
            </a:pPr>
            <a:r>
              <a:rPr lang="en-US" sz="2000" dirty="0" smtClean="0"/>
              <a:t>PV output power at different temperatures using </a:t>
            </a:r>
            <a:r>
              <a:rPr lang="en-US" sz="2000" dirty="0" smtClean="0"/>
              <a:t>MPPT </a:t>
            </a:r>
            <a:r>
              <a:rPr lang="en-US" sz="2000" dirty="0" smtClean="0"/>
              <a:t>and PWM </a:t>
            </a:r>
            <a:r>
              <a:rPr lang="en-US" sz="2000" dirty="0" smtClean="0"/>
              <a:t>shown </a:t>
            </a:r>
            <a:r>
              <a:rPr lang="en-US" sz="2000" dirty="0" smtClean="0"/>
              <a:t>in the following table:</a:t>
            </a:r>
          </a:p>
          <a:p>
            <a:pPr marL="285750" indent="-285750" algn="just" rtl="0">
              <a:buFont typeface="Arial" pitchFamily="34" charset="0"/>
              <a:buChar char="•"/>
            </a:pPr>
            <a:endParaRPr lang="en-US" sz="2000" dirty="0" smtClean="0"/>
          </a:p>
        </p:txBody>
      </p:sp>
      <p:sp>
        <p:nvSpPr>
          <p:cNvPr id="3" name="TextBox 2"/>
          <p:cNvSpPr txBox="1"/>
          <p:nvPr/>
        </p:nvSpPr>
        <p:spPr>
          <a:xfrm>
            <a:off x="1283296" y="869380"/>
            <a:ext cx="7393160" cy="461665"/>
          </a:xfrm>
          <a:prstGeom prst="rect">
            <a:avLst/>
          </a:prstGeom>
          <a:noFill/>
        </p:spPr>
        <p:txBody>
          <a:bodyPr wrap="square" rtlCol="1">
            <a:spAutoFit/>
          </a:bodyPr>
          <a:lstStyle/>
          <a:p>
            <a:pPr algn="ctr"/>
            <a:r>
              <a:rPr lang="en-US" sz="2400" b="1" dirty="0" smtClean="0"/>
              <a:t>MPPT  VS  PWM</a:t>
            </a:r>
            <a:endParaRPr lang="ar-SA" sz="2400" b="1" dirty="0"/>
          </a:p>
        </p:txBody>
      </p:sp>
      <p:pic>
        <p:nvPicPr>
          <p:cNvPr id="4" name="Picture 2" descr="C:\Users\HP\Desktop\33.JPG"/>
          <p:cNvPicPr>
            <a:picLocks noChangeAspect="1" noChangeArrowheads="1"/>
          </p:cNvPicPr>
          <p:nvPr/>
        </p:nvPicPr>
        <p:blipFill>
          <a:blip r:embed="rId2" cstate="print"/>
          <a:srcRect/>
          <a:stretch>
            <a:fillRect/>
          </a:stretch>
        </p:blipFill>
        <p:spPr bwMode="auto">
          <a:xfrm>
            <a:off x="1475656" y="3639800"/>
            <a:ext cx="7056784" cy="2933450"/>
          </a:xfrm>
          <a:prstGeom prst="rect">
            <a:avLst/>
          </a:prstGeom>
          <a:noFill/>
        </p:spPr>
      </p:pic>
    </p:spTree>
    <p:extLst>
      <p:ext uri="{BB962C8B-B14F-4D97-AF65-F5344CB8AC3E}">
        <p14:creationId xmlns:p14="http://schemas.microsoft.com/office/powerpoint/2010/main" xmlns="" val="1425198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5" y="548680"/>
            <a:ext cx="7632848" cy="1015663"/>
          </a:xfrm>
          <a:prstGeom prst="rect">
            <a:avLst/>
          </a:prstGeom>
          <a:noFill/>
        </p:spPr>
        <p:txBody>
          <a:bodyPr wrap="square" rtlCol="1">
            <a:spAutoFit/>
          </a:bodyPr>
          <a:lstStyle/>
          <a:p>
            <a:pPr marL="285750" indent="-285750" algn="just" rtl="0">
              <a:buFont typeface="Arial" pitchFamily="34" charset="0"/>
              <a:buChar char="•"/>
            </a:pPr>
            <a:r>
              <a:rPr lang="en-US" sz="2000" dirty="0"/>
              <a:t>There are some advantages and disadvantages for both </a:t>
            </a:r>
            <a:r>
              <a:rPr lang="en-US" sz="2000" dirty="0" smtClean="0"/>
              <a:t>technique, the following table summarizes the advantages and drawbacks of each controller:</a:t>
            </a:r>
            <a:endParaRPr lang="ar-SA" sz="2000" dirty="0"/>
          </a:p>
        </p:txBody>
      </p:sp>
      <p:pic>
        <p:nvPicPr>
          <p:cNvPr id="9" name="Picture 2" descr="C:\Users\HP\Desktop\التقاط.png"/>
          <p:cNvPicPr>
            <a:picLocks noChangeAspect="1" noChangeArrowheads="1"/>
          </p:cNvPicPr>
          <p:nvPr/>
        </p:nvPicPr>
        <p:blipFill>
          <a:blip r:embed="rId2" cstate="print"/>
          <a:srcRect/>
          <a:stretch>
            <a:fillRect/>
          </a:stretch>
        </p:blipFill>
        <p:spPr bwMode="auto">
          <a:xfrm>
            <a:off x="1356023" y="1564343"/>
            <a:ext cx="7296051" cy="5033009"/>
          </a:xfrm>
          <a:prstGeom prst="rect">
            <a:avLst/>
          </a:prstGeom>
          <a:noFill/>
        </p:spPr>
      </p:pic>
    </p:spTree>
    <p:extLst>
      <p:ext uri="{BB962C8B-B14F-4D97-AF65-F5344CB8AC3E}">
        <p14:creationId xmlns:p14="http://schemas.microsoft.com/office/powerpoint/2010/main" xmlns="" val="30572966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489320"/>
            <a:ext cx="7848872" cy="461665"/>
          </a:xfrm>
          <a:prstGeom prst="rect">
            <a:avLst/>
          </a:prstGeom>
        </p:spPr>
        <p:txBody>
          <a:bodyPr wrap="square">
            <a:spAutoFit/>
          </a:bodyPr>
          <a:lstStyle/>
          <a:p>
            <a:pPr algn="ctr"/>
            <a:r>
              <a:rPr lang="en-US" sz="2400" b="1" dirty="0" smtClean="0"/>
              <a:t>MPPT algorithm</a:t>
            </a:r>
            <a:endParaRPr lang="ar-SA" sz="2400" dirty="0"/>
          </a:p>
        </p:txBody>
      </p:sp>
      <p:sp>
        <p:nvSpPr>
          <p:cNvPr id="3" name="TextBox 2"/>
          <p:cNvSpPr txBox="1"/>
          <p:nvPr/>
        </p:nvSpPr>
        <p:spPr>
          <a:xfrm>
            <a:off x="1314525" y="1052736"/>
            <a:ext cx="7187480" cy="4139595"/>
          </a:xfrm>
          <a:prstGeom prst="rect">
            <a:avLst/>
          </a:prstGeom>
          <a:noFill/>
        </p:spPr>
        <p:txBody>
          <a:bodyPr wrap="square" rtlCol="1">
            <a:spAutoFit/>
          </a:bodyPr>
          <a:lstStyle/>
          <a:p>
            <a:pPr marL="285750" lvl="0" indent="-285750" algn="just" rtl="0">
              <a:buFont typeface="Arial" pitchFamily="34" charset="0"/>
              <a:buChar char="•"/>
            </a:pPr>
            <a:r>
              <a:rPr lang="en-US" sz="1400" dirty="0"/>
              <a:t>There are many algorithm </a:t>
            </a:r>
            <a:r>
              <a:rPr lang="en-US" sz="1400" dirty="0" smtClean="0"/>
              <a:t>used to implement the MPPT, the most common methods are :</a:t>
            </a:r>
          </a:p>
          <a:p>
            <a:pPr lvl="0" algn="just" rtl="0"/>
            <a:endParaRPr lang="en-US" sz="1400" dirty="0"/>
          </a:p>
          <a:p>
            <a:pPr marL="400050" lvl="0" indent="-400050" algn="just" rtl="0">
              <a:buFont typeface="+mj-lt"/>
              <a:buAutoNum type="romanUcPeriod"/>
            </a:pPr>
            <a:r>
              <a:rPr lang="en-GB" sz="1400" dirty="0" smtClean="0"/>
              <a:t>Perturb </a:t>
            </a:r>
            <a:r>
              <a:rPr lang="en-GB" sz="1400" dirty="0"/>
              <a:t>and Observe (P&amp;O</a:t>
            </a:r>
            <a:r>
              <a:rPr lang="en-GB" sz="1400" dirty="0" smtClean="0"/>
              <a:t>).</a:t>
            </a:r>
          </a:p>
          <a:p>
            <a:pPr marL="400050" lvl="0" indent="-400050" algn="just" rtl="0">
              <a:buFont typeface="+mj-lt"/>
              <a:buAutoNum type="romanUcPeriod"/>
            </a:pPr>
            <a:endParaRPr lang="en-GB" sz="1400" dirty="0" smtClean="0"/>
          </a:p>
          <a:p>
            <a:pPr marL="400050" lvl="0" indent="-400050" algn="just" rtl="0">
              <a:buFont typeface="+mj-lt"/>
              <a:buAutoNum type="romanUcPeriod"/>
            </a:pPr>
            <a:r>
              <a:rPr lang="en-US" sz="1400" dirty="0"/>
              <a:t>I</a:t>
            </a:r>
            <a:r>
              <a:rPr lang="en-US" sz="1400" dirty="0" smtClean="0"/>
              <a:t>ncremental </a:t>
            </a:r>
            <a:r>
              <a:rPr lang="en-US" sz="1400" dirty="0"/>
              <a:t>Conductance </a:t>
            </a:r>
            <a:r>
              <a:rPr lang="en-US" sz="1400" dirty="0" smtClean="0"/>
              <a:t>method.</a:t>
            </a:r>
          </a:p>
          <a:p>
            <a:pPr marL="400050" lvl="0" indent="-400050" algn="just" rtl="0">
              <a:buFont typeface="+mj-lt"/>
              <a:buAutoNum type="romanUcPeriod"/>
            </a:pPr>
            <a:endParaRPr lang="en-US" sz="1400" dirty="0" smtClean="0"/>
          </a:p>
          <a:p>
            <a:pPr marL="400050" lvl="0" indent="-400050" algn="just" rtl="0">
              <a:buFont typeface="+mj-lt"/>
              <a:buAutoNum type="romanUcPeriod"/>
            </a:pPr>
            <a:r>
              <a:rPr lang="en-GB" sz="1400" dirty="0" smtClean="0"/>
              <a:t>Open </a:t>
            </a:r>
            <a:r>
              <a:rPr lang="en-GB" sz="1400" dirty="0"/>
              <a:t>Circuit Voltage </a:t>
            </a:r>
            <a:r>
              <a:rPr lang="en-GB" sz="1400" dirty="0" smtClean="0"/>
              <a:t>method.</a:t>
            </a:r>
          </a:p>
          <a:p>
            <a:pPr marL="400050" lvl="0" indent="-400050" algn="just" rtl="0">
              <a:buFont typeface="+mj-lt"/>
              <a:buAutoNum type="romanUcPeriod"/>
            </a:pPr>
            <a:endParaRPr lang="en-GB" sz="1400" dirty="0" smtClean="0"/>
          </a:p>
          <a:p>
            <a:pPr marL="400050" lvl="0" indent="-400050" algn="just" rtl="0">
              <a:buFont typeface="+mj-lt"/>
              <a:buAutoNum type="romanUcPeriod"/>
            </a:pPr>
            <a:r>
              <a:rPr lang="en-GB" sz="1400" dirty="0" smtClean="0"/>
              <a:t>Short </a:t>
            </a:r>
            <a:r>
              <a:rPr lang="en-GB" sz="1400" dirty="0"/>
              <a:t>Circuit Current method</a:t>
            </a:r>
            <a:r>
              <a:rPr lang="en-GB" sz="1400" dirty="0" smtClean="0"/>
              <a:t>.</a:t>
            </a:r>
          </a:p>
          <a:p>
            <a:pPr marL="400050" lvl="0" indent="-400050" algn="just" rtl="0">
              <a:buFont typeface="+mj-lt"/>
              <a:buAutoNum type="romanUcPeriod"/>
            </a:pPr>
            <a:endParaRPr lang="en-GB" sz="1400" dirty="0"/>
          </a:p>
          <a:p>
            <a:pPr lvl="0" algn="just" rtl="0">
              <a:buNone/>
            </a:pPr>
            <a:r>
              <a:rPr lang="en-GB" sz="1400" dirty="0"/>
              <a:t> </a:t>
            </a:r>
          </a:p>
          <a:p>
            <a:pPr marL="285750" lvl="0" indent="-285750" algn="just" rtl="0">
              <a:buFont typeface="Arial" pitchFamily="34" charset="0"/>
              <a:buChar char="•"/>
            </a:pPr>
            <a:r>
              <a:rPr lang="en-GB" sz="1400" dirty="0"/>
              <a:t>In this project (P&amp;O</a:t>
            </a:r>
            <a:r>
              <a:rPr lang="en-GB" sz="1400" dirty="0" smtClean="0"/>
              <a:t>) method </a:t>
            </a:r>
            <a:r>
              <a:rPr lang="en-GB" sz="1400" dirty="0"/>
              <a:t>is </a:t>
            </a:r>
            <a:r>
              <a:rPr lang="en-GB" sz="1400" dirty="0" smtClean="0"/>
              <a:t>used according to :</a:t>
            </a:r>
          </a:p>
          <a:p>
            <a:pPr marL="285750" lvl="0" indent="-285750" algn="just" rtl="0">
              <a:buFont typeface="Arial" pitchFamily="34" charset="0"/>
              <a:buChar char="•"/>
            </a:pPr>
            <a:endParaRPr lang="en-GB" sz="1400" dirty="0"/>
          </a:p>
          <a:p>
            <a:pPr marL="400050" lvl="0" indent="-400050" algn="just" rtl="0">
              <a:lnSpc>
                <a:spcPct val="150000"/>
              </a:lnSpc>
              <a:buFont typeface="+mj-lt"/>
              <a:buAutoNum type="romanUcPeriod"/>
            </a:pPr>
            <a:r>
              <a:rPr lang="en-GB" sz="1400" dirty="0" smtClean="0"/>
              <a:t> Its </a:t>
            </a:r>
            <a:r>
              <a:rPr lang="en-GB" sz="1400" dirty="0"/>
              <a:t>simplicity in </a:t>
            </a:r>
            <a:r>
              <a:rPr lang="en-GB" sz="1400" dirty="0" smtClean="0"/>
              <a:t>algorithm.</a:t>
            </a:r>
          </a:p>
          <a:p>
            <a:pPr marL="400050" lvl="0" indent="-400050" algn="just" rtl="0">
              <a:lnSpc>
                <a:spcPct val="150000"/>
              </a:lnSpc>
              <a:buFont typeface="+mj-lt"/>
              <a:buAutoNum type="romanUcPeriod"/>
            </a:pPr>
            <a:r>
              <a:rPr lang="en-GB" sz="1400" dirty="0" smtClean="0"/>
              <a:t>Ease </a:t>
            </a:r>
            <a:r>
              <a:rPr lang="en-GB" sz="1400" dirty="0"/>
              <a:t>of </a:t>
            </a:r>
            <a:r>
              <a:rPr lang="en-GB" sz="1400" dirty="0" smtClean="0"/>
              <a:t>implementation.</a:t>
            </a:r>
            <a:endParaRPr lang="en-US" sz="1400" dirty="0" smtClean="0"/>
          </a:p>
          <a:p>
            <a:pPr marL="400050" lvl="0" indent="-400050" algn="just" rtl="0">
              <a:lnSpc>
                <a:spcPct val="150000"/>
              </a:lnSpc>
              <a:buFont typeface="+mj-lt"/>
              <a:buAutoNum type="romanUcPeriod"/>
            </a:pPr>
            <a:r>
              <a:rPr lang="en-GB" sz="1400" dirty="0" smtClean="0"/>
              <a:t>Low cost.</a:t>
            </a:r>
            <a:endParaRPr lang="en-US" sz="1400" dirty="0" smtClean="0"/>
          </a:p>
          <a:p>
            <a:endParaRPr lang="ar-SA" dirty="0"/>
          </a:p>
        </p:txBody>
      </p:sp>
      <p:pic>
        <p:nvPicPr>
          <p:cNvPr id="4" name="صورة 10"/>
          <p:cNvPicPr/>
          <p:nvPr/>
        </p:nvPicPr>
        <p:blipFill>
          <a:blip r:embed="rId2" cstate="print"/>
          <a:srcRect l="28308" t="31967" r="20000" b="24385"/>
          <a:stretch>
            <a:fillRect/>
          </a:stretch>
        </p:blipFill>
        <p:spPr bwMode="auto">
          <a:xfrm>
            <a:off x="3779912" y="3717032"/>
            <a:ext cx="5184576" cy="3011775"/>
          </a:xfrm>
          <a:prstGeom prst="rect">
            <a:avLst/>
          </a:prstGeom>
          <a:noFill/>
          <a:ln w="9525">
            <a:noFill/>
            <a:miter lim="800000"/>
            <a:headEnd/>
            <a:tailEnd/>
          </a:ln>
        </p:spPr>
      </p:pic>
    </p:spTree>
    <p:extLst>
      <p:ext uri="{BB962C8B-B14F-4D97-AF65-F5344CB8AC3E}">
        <p14:creationId xmlns:p14="http://schemas.microsoft.com/office/powerpoint/2010/main" xmlns="" val="3553099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980728"/>
            <a:ext cx="7344816" cy="523220"/>
          </a:xfrm>
          <a:prstGeom prst="rect">
            <a:avLst/>
          </a:prstGeom>
        </p:spPr>
        <p:txBody>
          <a:bodyPr wrap="square">
            <a:spAutoFit/>
          </a:bodyPr>
          <a:lstStyle/>
          <a:p>
            <a:pPr marL="342900" indent="-342900" algn="l" rtl="0">
              <a:buFont typeface="Arial" pitchFamily="34" charset="0"/>
              <a:buChar char="•"/>
            </a:pPr>
            <a:r>
              <a:rPr lang="en-US" sz="1400" dirty="0"/>
              <a:t>The MATLAB simulation of (I-V) characteristics and (P-V) curve for different irradiance of a PV panel are shown </a:t>
            </a:r>
            <a:r>
              <a:rPr lang="en-US" sz="1400" dirty="0" smtClean="0"/>
              <a:t>in the following figures :</a:t>
            </a:r>
            <a:endParaRPr lang="en-US" sz="1400" dirty="0"/>
          </a:p>
        </p:txBody>
      </p:sp>
      <p:sp>
        <p:nvSpPr>
          <p:cNvPr id="3" name="TextBox 2"/>
          <p:cNvSpPr txBox="1"/>
          <p:nvPr/>
        </p:nvSpPr>
        <p:spPr>
          <a:xfrm>
            <a:off x="1060655" y="476672"/>
            <a:ext cx="7405427" cy="461665"/>
          </a:xfrm>
          <a:prstGeom prst="rect">
            <a:avLst/>
          </a:prstGeom>
          <a:noFill/>
        </p:spPr>
        <p:txBody>
          <a:bodyPr wrap="square" rtlCol="1">
            <a:spAutoFit/>
          </a:bodyPr>
          <a:lstStyle/>
          <a:p>
            <a:pPr algn="ctr"/>
            <a:r>
              <a:rPr lang="en-US" sz="2400" b="1" dirty="0" smtClean="0"/>
              <a:t>(P-V) and (I-V) curves</a:t>
            </a:r>
            <a:endParaRPr lang="ar-SA" sz="2400" b="1" dirty="0"/>
          </a:p>
        </p:txBody>
      </p:sp>
      <p:pic>
        <p:nvPicPr>
          <p:cNvPr id="4" name="صورة 3" descr="4.jpg"/>
          <p:cNvPicPr/>
          <p:nvPr/>
        </p:nvPicPr>
        <p:blipFill>
          <a:blip r:embed="rId2" cstate="print"/>
          <a:srcRect/>
          <a:stretch>
            <a:fillRect/>
          </a:stretch>
        </p:blipFill>
        <p:spPr>
          <a:xfrm>
            <a:off x="1393751" y="1503948"/>
            <a:ext cx="3816424" cy="2648252"/>
          </a:xfrm>
          <a:prstGeom prst="rect">
            <a:avLst/>
          </a:prstGeom>
        </p:spPr>
      </p:pic>
      <p:pic>
        <p:nvPicPr>
          <p:cNvPr id="5" name="صورة 4" descr="5.jpg"/>
          <p:cNvPicPr/>
          <p:nvPr/>
        </p:nvPicPr>
        <p:blipFill>
          <a:blip r:embed="rId3" cstate="print"/>
          <a:stretch>
            <a:fillRect/>
          </a:stretch>
        </p:blipFill>
        <p:spPr>
          <a:xfrm>
            <a:off x="5138886" y="1503948"/>
            <a:ext cx="3816424" cy="2655252"/>
          </a:xfrm>
          <a:prstGeom prst="rect">
            <a:avLst/>
          </a:prstGeom>
        </p:spPr>
      </p:pic>
      <p:sp>
        <p:nvSpPr>
          <p:cNvPr id="6" name="Rectangle 5"/>
          <p:cNvSpPr/>
          <p:nvPr/>
        </p:nvSpPr>
        <p:spPr>
          <a:xfrm>
            <a:off x="1481307" y="4152200"/>
            <a:ext cx="6984776" cy="738664"/>
          </a:xfrm>
          <a:prstGeom prst="rect">
            <a:avLst/>
          </a:prstGeom>
        </p:spPr>
        <p:txBody>
          <a:bodyPr wrap="square">
            <a:spAutoFit/>
          </a:bodyPr>
          <a:lstStyle/>
          <a:p>
            <a:pPr marL="285750" indent="-285750" algn="just" rtl="0">
              <a:buFont typeface="Arial" pitchFamily="34" charset="0"/>
              <a:buChar char="•"/>
            </a:pPr>
            <a:r>
              <a:rPr lang="en-US" sz="1400" dirty="0" smtClean="0"/>
              <a:t>The MATLAB simulation of (I-V) characteristics and (P-V) curve for different temperatures are shown in the following figures :</a:t>
            </a:r>
          </a:p>
          <a:p>
            <a:pPr marL="285750" indent="-285750" algn="just" rtl="0">
              <a:buFont typeface="Arial" pitchFamily="34" charset="0"/>
              <a:buChar char="•"/>
            </a:pPr>
            <a:endParaRPr lang="ar-SA" sz="1400" dirty="0"/>
          </a:p>
        </p:txBody>
      </p:sp>
      <p:pic>
        <p:nvPicPr>
          <p:cNvPr id="7" name="صورة 0" descr="1.jpg"/>
          <p:cNvPicPr/>
          <p:nvPr/>
        </p:nvPicPr>
        <p:blipFill>
          <a:blip r:embed="rId4" cstate="print"/>
          <a:stretch>
            <a:fillRect/>
          </a:stretch>
        </p:blipFill>
        <p:spPr>
          <a:xfrm>
            <a:off x="1339164" y="4797152"/>
            <a:ext cx="3888432" cy="2060848"/>
          </a:xfrm>
          <a:prstGeom prst="rect">
            <a:avLst/>
          </a:prstGeom>
        </p:spPr>
      </p:pic>
      <p:pic>
        <p:nvPicPr>
          <p:cNvPr id="8" name="صورة 1" descr="2.jpg"/>
          <p:cNvPicPr/>
          <p:nvPr/>
        </p:nvPicPr>
        <p:blipFill>
          <a:blip r:embed="rId5" cstate="print"/>
          <a:stretch>
            <a:fillRect/>
          </a:stretch>
        </p:blipFill>
        <p:spPr>
          <a:xfrm>
            <a:off x="5076056" y="4797152"/>
            <a:ext cx="3879254" cy="2060848"/>
          </a:xfrm>
          <a:prstGeom prst="rect">
            <a:avLst/>
          </a:prstGeom>
        </p:spPr>
      </p:pic>
    </p:spTree>
    <p:extLst>
      <p:ext uri="{BB962C8B-B14F-4D97-AF65-F5344CB8AC3E}">
        <p14:creationId xmlns:p14="http://schemas.microsoft.com/office/powerpoint/2010/main" xmlns="" val="2390591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amond(in)">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332656"/>
            <a:ext cx="7776864" cy="461665"/>
          </a:xfrm>
          <a:prstGeom prst="rect">
            <a:avLst/>
          </a:prstGeom>
        </p:spPr>
        <p:txBody>
          <a:bodyPr wrap="square">
            <a:spAutoFit/>
          </a:bodyPr>
          <a:lstStyle/>
          <a:p>
            <a:pPr algn="ctr" rtl="0"/>
            <a:r>
              <a:rPr lang="en-US" sz="2400" b="1" dirty="0" smtClean="0"/>
              <a:t>Charging time of battery with &amp; without MPPT</a:t>
            </a:r>
            <a:endParaRPr lang="ar-SA" sz="2400" dirty="0"/>
          </a:p>
        </p:txBody>
      </p:sp>
      <p:pic>
        <p:nvPicPr>
          <p:cNvPr id="3" name="Picture 2" descr="C:\Users\HP\Desktop\solar\14796123_568269120034701_663959167_o.jpg"/>
          <p:cNvPicPr>
            <a:picLocks noChangeAspect="1" noChangeArrowheads="1"/>
          </p:cNvPicPr>
          <p:nvPr/>
        </p:nvPicPr>
        <p:blipFill>
          <a:blip r:embed="rId2" cstate="print"/>
          <a:srcRect/>
          <a:stretch>
            <a:fillRect/>
          </a:stretch>
        </p:blipFill>
        <p:spPr bwMode="auto">
          <a:xfrm>
            <a:off x="2411760" y="1105694"/>
            <a:ext cx="5626671" cy="2808312"/>
          </a:xfrm>
          <a:prstGeom prst="rect">
            <a:avLst/>
          </a:prstGeom>
          <a:noFill/>
        </p:spPr>
      </p:pic>
      <p:sp>
        <p:nvSpPr>
          <p:cNvPr id="4" name="Rectangle 3"/>
          <p:cNvSpPr/>
          <p:nvPr/>
        </p:nvSpPr>
        <p:spPr>
          <a:xfrm>
            <a:off x="1331640" y="4164042"/>
            <a:ext cx="3347391" cy="400110"/>
          </a:xfrm>
          <a:prstGeom prst="rect">
            <a:avLst/>
          </a:prstGeom>
        </p:spPr>
        <p:txBody>
          <a:bodyPr wrap="none">
            <a:spAutoFit/>
          </a:bodyPr>
          <a:lstStyle/>
          <a:p>
            <a:pPr marL="285750" indent="-285750" algn="l" rtl="0">
              <a:buFont typeface="Arial" pitchFamily="34" charset="0"/>
              <a:buChar char="•"/>
            </a:pPr>
            <a:r>
              <a:rPr lang="en-US" sz="2000" dirty="0" smtClean="0"/>
              <a:t>The charging time at (STC):</a:t>
            </a:r>
          </a:p>
        </p:txBody>
      </p:sp>
      <p:pic>
        <p:nvPicPr>
          <p:cNvPr id="5" name="Picture 4" descr="C:\Users\HP\Desktop\1.JPG"/>
          <p:cNvPicPr>
            <a:picLocks noChangeAspect="1" noChangeArrowheads="1"/>
          </p:cNvPicPr>
          <p:nvPr/>
        </p:nvPicPr>
        <p:blipFill>
          <a:blip r:embed="rId3" cstate="print"/>
          <a:srcRect/>
          <a:stretch>
            <a:fillRect/>
          </a:stretch>
        </p:blipFill>
        <p:spPr bwMode="auto">
          <a:xfrm>
            <a:off x="1187624" y="4653136"/>
            <a:ext cx="7663946" cy="1951843"/>
          </a:xfrm>
          <a:prstGeom prst="rect">
            <a:avLst/>
          </a:prstGeom>
          <a:noFill/>
        </p:spPr>
      </p:pic>
    </p:spTree>
    <p:extLst>
      <p:ext uri="{BB962C8B-B14F-4D97-AF65-F5344CB8AC3E}">
        <p14:creationId xmlns:p14="http://schemas.microsoft.com/office/powerpoint/2010/main" xmlns="" val="3017808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1095</TotalTime>
  <Words>944</Words>
  <Application>Microsoft Office PowerPoint</Application>
  <PresentationFormat>On-screen Show (4:3)</PresentationFormat>
  <Paragraphs>116</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Solstice</vt:lpstr>
      <vt:lpstr>Slide 1</vt:lpstr>
      <vt:lpstr>Outlines</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cts</dc:creator>
  <cp:lastModifiedBy>HP</cp:lastModifiedBy>
  <cp:revision>90</cp:revision>
  <dcterms:created xsi:type="dcterms:W3CDTF">2016-12-23T10:51:39Z</dcterms:created>
  <dcterms:modified xsi:type="dcterms:W3CDTF">2016-12-24T07:14:08Z</dcterms:modified>
</cp:coreProperties>
</file>