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2" r:id="rId1"/>
  </p:sldMasterIdLst>
  <p:notesMasterIdLst>
    <p:notesMasterId r:id="rId107"/>
  </p:notesMasterIdLst>
  <p:handoutMasterIdLst>
    <p:handoutMasterId r:id="rId108"/>
  </p:handoutMasterIdLst>
  <p:sldIdLst>
    <p:sldId id="256" r:id="rId2"/>
    <p:sldId id="257" r:id="rId3"/>
    <p:sldId id="527" r:id="rId4"/>
    <p:sldId id="528" r:id="rId5"/>
    <p:sldId id="529" r:id="rId6"/>
    <p:sldId id="530" r:id="rId7"/>
    <p:sldId id="531" r:id="rId8"/>
    <p:sldId id="532" r:id="rId9"/>
    <p:sldId id="533" r:id="rId10"/>
    <p:sldId id="534" r:id="rId11"/>
    <p:sldId id="535" r:id="rId12"/>
    <p:sldId id="536" r:id="rId13"/>
    <p:sldId id="537" r:id="rId14"/>
    <p:sldId id="538" r:id="rId15"/>
    <p:sldId id="539" r:id="rId16"/>
    <p:sldId id="540" r:id="rId17"/>
    <p:sldId id="541" r:id="rId18"/>
    <p:sldId id="542" r:id="rId19"/>
    <p:sldId id="543" r:id="rId20"/>
    <p:sldId id="544" r:id="rId21"/>
    <p:sldId id="545" r:id="rId22"/>
    <p:sldId id="546" r:id="rId23"/>
    <p:sldId id="486" r:id="rId24"/>
    <p:sldId id="487" r:id="rId25"/>
    <p:sldId id="488" r:id="rId26"/>
    <p:sldId id="489" r:id="rId27"/>
    <p:sldId id="490" r:id="rId28"/>
    <p:sldId id="491" r:id="rId29"/>
    <p:sldId id="492" r:id="rId30"/>
    <p:sldId id="493" r:id="rId31"/>
    <p:sldId id="494" r:id="rId32"/>
    <p:sldId id="495" r:id="rId33"/>
    <p:sldId id="496" r:id="rId34"/>
    <p:sldId id="497" r:id="rId35"/>
    <p:sldId id="498" r:id="rId36"/>
    <p:sldId id="499" r:id="rId37"/>
    <p:sldId id="500" r:id="rId38"/>
    <p:sldId id="501" r:id="rId39"/>
    <p:sldId id="502" r:id="rId40"/>
    <p:sldId id="503" r:id="rId41"/>
    <p:sldId id="504" r:id="rId42"/>
    <p:sldId id="505" r:id="rId43"/>
    <p:sldId id="506" r:id="rId44"/>
    <p:sldId id="507" r:id="rId45"/>
    <p:sldId id="508" r:id="rId46"/>
    <p:sldId id="509" r:id="rId47"/>
    <p:sldId id="510" r:id="rId48"/>
    <p:sldId id="511" r:id="rId49"/>
    <p:sldId id="512" r:id="rId50"/>
    <p:sldId id="513" r:id="rId51"/>
    <p:sldId id="514" r:id="rId52"/>
    <p:sldId id="515" r:id="rId53"/>
    <p:sldId id="516" r:id="rId54"/>
    <p:sldId id="526" r:id="rId55"/>
    <p:sldId id="517" r:id="rId56"/>
    <p:sldId id="518" r:id="rId57"/>
    <p:sldId id="519" r:id="rId58"/>
    <p:sldId id="520" r:id="rId59"/>
    <p:sldId id="521" r:id="rId60"/>
    <p:sldId id="522" r:id="rId61"/>
    <p:sldId id="523" r:id="rId62"/>
    <p:sldId id="524" r:id="rId63"/>
    <p:sldId id="525" r:id="rId64"/>
    <p:sldId id="371" r:id="rId65"/>
    <p:sldId id="353" r:id="rId66"/>
    <p:sldId id="354" r:id="rId67"/>
    <p:sldId id="447" r:id="rId68"/>
    <p:sldId id="448" r:id="rId69"/>
    <p:sldId id="450" r:id="rId70"/>
    <p:sldId id="449" r:id="rId71"/>
    <p:sldId id="420" r:id="rId72"/>
    <p:sldId id="454" r:id="rId73"/>
    <p:sldId id="455" r:id="rId74"/>
    <p:sldId id="457" r:id="rId75"/>
    <p:sldId id="456" r:id="rId76"/>
    <p:sldId id="451" r:id="rId77"/>
    <p:sldId id="452" r:id="rId78"/>
    <p:sldId id="453" r:id="rId79"/>
    <p:sldId id="458" r:id="rId80"/>
    <p:sldId id="352" r:id="rId81"/>
    <p:sldId id="459" r:id="rId82"/>
    <p:sldId id="460" r:id="rId83"/>
    <p:sldId id="461" r:id="rId84"/>
    <p:sldId id="462" r:id="rId85"/>
    <p:sldId id="463" r:id="rId86"/>
    <p:sldId id="423" r:id="rId87"/>
    <p:sldId id="464" r:id="rId88"/>
    <p:sldId id="397" r:id="rId89"/>
    <p:sldId id="404" r:id="rId90"/>
    <p:sldId id="465" r:id="rId91"/>
    <p:sldId id="466" r:id="rId92"/>
    <p:sldId id="467" r:id="rId93"/>
    <p:sldId id="468" r:id="rId94"/>
    <p:sldId id="399" r:id="rId95"/>
    <p:sldId id="469" r:id="rId96"/>
    <p:sldId id="470" r:id="rId97"/>
    <p:sldId id="471" r:id="rId98"/>
    <p:sldId id="472" r:id="rId99"/>
    <p:sldId id="360" r:id="rId100"/>
    <p:sldId id="473" r:id="rId101"/>
    <p:sldId id="474" r:id="rId102"/>
    <p:sldId id="475" r:id="rId103"/>
    <p:sldId id="547" r:id="rId104"/>
    <p:sldId id="358" r:id="rId105"/>
    <p:sldId id="316" r:id="rId10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62" autoAdjust="0"/>
    <p:restoredTop sz="94343" autoAdjust="0"/>
  </p:normalViewPr>
  <p:slideViewPr>
    <p:cSldViewPr snapToGrid="0">
      <p:cViewPr varScale="1">
        <p:scale>
          <a:sx n="69" d="100"/>
          <a:sy n="69" d="100"/>
        </p:scale>
        <p:origin x="852" y="66"/>
      </p:cViewPr>
      <p:guideLst>
        <p:guide orient="horz" pos="2184"/>
        <p:guide pos="38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55" d="100"/>
          <a:sy n="55" d="100"/>
        </p:scale>
        <p:origin x="279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handoutMaster" Target="handoutMasters/handoutMaster1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presProps" Target="pres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33264-E149-4447-A6E6-B2614AEF251A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16A2F-7682-4D12-8F38-D96DC49EE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6668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757C8-1945-4AC1-9239-E72FB2947DE5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F604A-60B9-4D1D-9069-4D0B11056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673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F604A-60B9-4D1D-9069-4D0B1105640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312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F604A-60B9-4D1D-9069-4D0B11056403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970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F604A-60B9-4D1D-9069-4D0B11056403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669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F604A-60B9-4D1D-9069-4D0B11056403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450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F604A-60B9-4D1D-9069-4D0B11056403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8049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F604A-60B9-4D1D-9069-4D0B11056403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42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F604A-60B9-4D1D-9069-4D0B11056403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1689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F604A-60B9-4D1D-9069-4D0B11056403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7088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F604A-60B9-4D1D-9069-4D0B11056403}" type="slidenum">
              <a:rPr lang="en-US" smtClean="0"/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650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EB1AE-1F06-4860-BF8A-55365E5BCD50}" type="datetime1">
              <a:rPr lang="en-US" smtClean="0"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980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F43FE-07D5-44DC-94DF-2693C2CA6B63}" type="datetime1">
              <a:rPr lang="en-US" smtClean="0"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917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C5789-4268-4801-9B01-3D86B20D5886}" type="datetime1">
              <a:rPr lang="en-US" smtClean="0"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5536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616-AB0F-421B-A030-1CEA1F16B435}" type="datetime1">
              <a:rPr lang="en-US" smtClean="0"/>
              <a:t>5/20/2019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088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00DE-B681-4DE6-8DB8-9CA34B33CA6E}" type="datetime1">
              <a:rPr lang="en-US" smtClean="0"/>
              <a:t>5/20/2019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393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0AE4-2239-446B-A98D-1D7FE1646C24}" type="datetime1">
              <a:rPr lang="en-US" smtClean="0"/>
              <a:t>5/20/2019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728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44DF-EBC9-412A-B607-3B8B1F091CA1}" type="datetime1">
              <a:rPr lang="en-US" smtClean="0"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922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7FC9-2CAF-4DB8-A513-4235C588E34F}" type="datetime1">
              <a:rPr lang="en-US" smtClean="0"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608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D40B-FDEB-41C0-85CB-56295F13C585}" type="datetime1">
              <a:rPr lang="en-US" smtClean="0"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571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B9D02-C6CD-42FF-A48F-5ECDEA33E74B}" type="datetime1">
              <a:rPr lang="en-US" smtClean="0"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302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3B65-5290-44E5-8D4D-8E532B704B89}" type="datetime1">
              <a:rPr lang="en-US" smtClean="0"/>
              <a:t>5/20/2019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99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63021-4B3D-45A7-A448-FF74FCFCFB2C}" type="datetime1">
              <a:rPr lang="en-US" smtClean="0"/>
              <a:t>5/20/2019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476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0373A-F2AA-4574-98B0-E6379616FC21}" type="datetime1">
              <a:rPr lang="en-US" smtClean="0"/>
              <a:t>5/20/2019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709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894B8-786B-40F1-9D11-010532E5F71C}" type="datetime1">
              <a:rPr lang="en-US" smtClean="0"/>
              <a:t>5/20/2019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142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B1134-14A2-49C2-9B66-F7A3A4A12511}" type="datetime1">
              <a:rPr lang="en-US" smtClean="0"/>
              <a:t>5/20/2019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727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F6D18-E563-4749-8819-57EEC29AA378}" type="datetime1">
              <a:rPr lang="en-US" smtClean="0"/>
              <a:t>5/20/2019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34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2A25C-ED2A-46C1-A438-D70B88095492}" type="datetime1">
              <a:rPr lang="en-US" smtClean="0"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228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7.png"/><Relationship Id="rId4" Type="http://schemas.microsoft.com/office/2007/relationships/hdphoto" Target="../media/hdphoto8.wdp"/></Relationships>
</file>

<file path=ppt/slides/_rels/slide101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9.emf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5" Type="http://schemas.microsoft.com/office/2007/relationships/hdphoto" Target="../media/hdphoto5.wdp"/><Relationship Id="rId4" Type="http://schemas.openxmlformats.org/officeDocument/2006/relationships/image" Target="../media/image77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jpe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3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7.wdp"/><Relationship Id="rId4" Type="http://schemas.openxmlformats.org/officeDocument/2006/relationships/image" Target="../media/image103.png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1752" y="578749"/>
            <a:ext cx="8574622" cy="27686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4000" b="1" spc="3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sz="4000" b="1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4000" b="1" spc="3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ntegration Design for An-Najah Hostel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4179" y="3213376"/>
            <a:ext cx="4876800" cy="1816100"/>
          </a:xfrm>
        </p:spPr>
        <p:txBody>
          <a:bodyPr>
            <a:normAutofit/>
          </a:bodyPr>
          <a:lstStyle/>
          <a:p>
            <a:pPr marL="173038"/>
            <a:r>
              <a:rPr lang="en-US" sz="20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</a:t>
            </a:r>
            <a:r>
              <a:rPr lang="en-US" sz="2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776413" algn="l"/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Farah Shaar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6413" algn="l"/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Mohammed Al Sakhil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6413" algn="l"/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Mueen Abu Odeh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20872" y="5732644"/>
            <a:ext cx="4444871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sz="2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Supervisor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2000" b="1" spc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Dr. Ahmed Al Haj Saleh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65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27164" y="663867"/>
            <a:ext cx="8911687" cy="128089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Basement floor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797" y="1379683"/>
            <a:ext cx="8838247" cy="5478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9"/>
          <p:cNvSpPr txBox="1"/>
          <p:nvPr/>
        </p:nvSpPr>
        <p:spPr>
          <a:xfrm>
            <a:off x="1269250" y="5672964"/>
            <a:ext cx="3632726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US" b="1" dirty="0" smtClean="0"/>
              <a:t>Basement</a:t>
            </a:r>
            <a:r>
              <a:rPr lang="en-GB" b="1" dirty="0" smtClean="0"/>
              <a:t> Floor area = 1195 m</a:t>
            </a:r>
            <a:r>
              <a:rPr lang="en-GB" b="1" baseline="30000" dirty="0" smtClean="0"/>
              <a:t>2</a:t>
            </a:r>
            <a:endParaRPr lang="en-US" b="1" baseline="30000" dirty="0" err="1" smtClean="0"/>
          </a:p>
        </p:txBody>
      </p:sp>
      <p:sp>
        <p:nvSpPr>
          <p:cNvPr id="7" name="TextBox 9"/>
          <p:cNvSpPr txBox="1"/>
          <p:nvPr/>
        </p:nvSpPr>
        <p:spPr>
          <a:xfrm>
            <a:off x="6361850" y="1195017"/>
            <a:ext cx="4926349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US" b="1" dirty="0" smtClean="0"/>
              <a:t>Basement</a:t>
            </a:r>
            <a:r>
              <a:rPr lang="en-GB" b="1" dirty="0" smtClean="0"/>
              <a:t> Floor area for cafeteria = 204 m</a:t>
            </a:r>
            <a:r>
              <a:rPr lang="en-GB" b="1" baseline="30000" dirty="0" smtClean="0"/>
              <a:t>2</a:t>
            </a:r>
            <a:endParaRPr lang="en-US" b="1" baseline="30000" dirty="0" err="1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465" y="4399007"/>
            <a:ext cx="622769" cy="43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756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895C41-ED8F-43D5-AA89-F885EBA26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100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054EAD2-A7AB-4D27-B29C-F8AD26B2D9E9}"/>
              </a:ext>
            </a:extLst>
          </p:cNvPr>
          <p:cNvSpPr/>
          <p:nvPr/>
        </p:nvSpPr>
        <p:spPr>
          <a:xfrm>
            <a:off x="2058041" y="629687"/>
            <a:ext cx="2031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Fire system 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12E83C-02F1-4748-9DB5-1F9C4744E11D}"/>
              </a:ext>
            </a:extLst>
          </p:cNvPr>
          <p:cNvSpPr/>
          <p:nvPr/>
        </p:nvSpPr>
        <p:spPr>
          <a:xfrm>
            <a:off x="2058041" y="1152907"/>
            <a:ext cx="24609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 Sprinklers system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8029" y="512122"/>
            <a:ext cx="5297818" cy="16040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70C2737-2ABB-4058-B2DE-ECAE3127F11D}"/>
              </a:ext>
            </a:extLst>
          </p:cNvPr>
          <p:cNvSpPr/>
          <p:nvPr/>
        </p:nvSpPr>
        <p:spPr>
          <a:xfrm>
            <a:off x="2677986" y="1641072"/>
            <a:ext cx="26164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Pendant sprinklers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0C2737-2ABB-4058-B2DE-ECAE3127F11D}"/>
              </a:ext>
            </a:extLst>
          </p:cNvPr>
          <p:cNvSpPr/>
          <p:nvPr/>
        </p:nvSpPr>
        <p:spPr>
          <a:xfrm>
            <a:off x="2677985" y="2080371"/>
            <a:ext cx="27574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Side wall sprinklers 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98474" y="2474811"/>
            <a:ext cx="5487177" cy="41116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820" y="2568536"/>
            <a:ext cx="5644209" cy="3906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77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895C41-ED8F-43D5-AA89-F885EBA26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101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054EAD2-A7AB-4D27-B29C-F8AD26B2D9E9}"/>
              </a:ext>
            </a:extLst>
          </p:cNvPr>
          <p:cNvSpPr/>
          <p:nvPr/>
        </p:nvSpPr>
        <p:spPr>
          <a:xfrm>
            <a:off x="2058041" y="629687"/>
            <a:ext cx="2031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Fire system 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12E83C-02F1-4748-9DB5-1F9C4744E11D}"/>
              </a:ext>
            </a:extLst>
          </p:cNvPr>
          <p:cNvSpPr/>
          <p:nvPr/>
        </p:nvSpPr>
        <p:spPr>
          <a:xfrm>
            <a:off x="2058041" y="1152907"/>
            <a:ext cx="19559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 Hose Station 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38253" y="1763486"/>
            <a:ext cx="6695803" cy="375675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" y="2231571"/>
            <a:ext cx="3089910" cy="32886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626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895C41-ED8F-43D5-AA89-F885EBA26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102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054EAD2-A7AB-4D27-B29C-F8AD26B2D9E9}"/>
              </a:ext>
            </a:extLst>
          </p:cNvPr>
          <p:cNvSpPr/>
          <p:nvPr/>
        </p:nvSpPr>
        <p:spPr>
          <a:xfrm>
            <a:off x="2058041" y="629687"/>
            <a:ext cx="2031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Fire system 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12E83C-02F1-4748-9DB5-1F9C4744E11D}"/>
              </a:ext>
            </a:extLst>
          </p:cNvPr>
          <p:cNvSpPr/>
          <p:nvPr/>
        </p:nvSpPr>
        <p:spPr>
          <a:xfrm>
            <a:off x="2058041" y="1152907"/>
            <a:ext cx="22637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 Emergency Exit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579" y="1553017"/>
            <a:ext cx="10559846" cy="516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98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190125"/>
              </p:ext>
            </p:extLst>
          </p:nvPr>
        </p:nvGraphicFramePr>
        <p:xfrm>
          <a:off x="652530" y="2051115"/>
          <a:ext cx="4865246" cy="4153731"/>
        </p:xfrm>
        <a:graphic>
          <a:graphicData uri="http://schemas.openxmlformats.org/drawingml/2006/table">
            <a:tbl>
              <a:tblPr firstRow="1" firstCol="1" lastRow="1" bandRow="1">
                <a:tableStyleId>{EB344D84-9AFB-497E-A393-DC336BA19D2E}</a:tableStyleId>
              </a:tblPr>
              <a:tblGrid>
                <a:gridCol w="2432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2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78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Hostel</a:t>
                      </a:r>
                      <a:r>
                        <a:rPr kumimoji="0" lang="en-US" sz="16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Cafeteria</a:t>
                      </a:r>
                      <a:endParaRPr kumimoji="0"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</a:t>
                      </a: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Direct Cost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(NIS)</a:t>
                      </a:r>
                      <a:endParaRPr kumimoji="0"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610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Structural 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6,174,752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610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Finishing</a:t>
                      </a:r>
                      <a:r>
                        <a:rPr kumimoji="0" lang="en-US" sz="16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Work</a:t>
                      </a:r>
                      <a:endParaRPr kumimoji="0"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3,898,847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610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Mechanical 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1,541,642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610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Electrical Work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334,463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610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direct 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project cost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</a:rPr>
                        <a:t>11,949,704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5666704" y="2787434"/>
            <a:ext cx="6913223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 Direct Cost = </a:t>
            </a:r>
            <a:r>
              <a:rPr lang="ar-S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11949704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ar-S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5026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ar-S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2377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Nis /m</a:t>
            </a:r>
            <a:r>
              <a:rPr lang="en-US" sz="2400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311579" y="1014887"/>
            <a:ext cx="617756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 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666704" y="3751789"/>
            <a:ext cx="617756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 Direct Cost = </a:t>
            </a:r>
            <a:r>
              <a:rPr lang="ar-S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465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JD /m</a:t>
            </a:r>
            <a:r>
              <a:rPr lang="en-US" sz="2400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7590" y="329899"/>
            <a:ext cx="8911687" cy="1280890"/>
          </a:xfrm>
        </p:spPr>
        <p:txBody>
          <a:bodyPr>
            <a:normAutofit/>
          </a:bodyPr>
          <a:lstStyle/>
          <a:p>
            <a:r>
              <a:rPr lang="en-US" sz="2800" u="sng" cap="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US" sz="3200" u="sng" cap="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7590" y="970344"/>
            <a:ext cx="9027576" cy="3379587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ACI. (2008). Building code requirements for structural concrete (ACI 318M-08) and Commentary. American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Concrete.</a:t>
            </a:r>
          </a:p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ASCE Code (for load combination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Adler, D. (2007).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METRIC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HANDBOOK Planning and Design Data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 Neufert and P. Neufert, “Architects’ Data.” p. 648, 2000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Benjamin Stein and John S. Reynolds, “Mechanical and Electrical Equipment for Buildings”, 11th Edition, 2010, John Wiley &amp; Sons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“Arriyadh Housing - Birzeit University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Drawing and Specifications</a:t>
            </a:r>
          </a:p>
          <a:p>
            <a:endPara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81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105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57972" y="2684055"/>
            <a:ext cx="7447722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US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82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27164" y="663867"/>
            <a:ext cx="8911687" cy="128089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Ground floor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660" y="1346711"/>
            <a:ext cx="8816092" cy="5410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9"/>
          <p:cNvSpPr txBox="1"/>
          <p:nvPr/>
        </p:nvSpPr>
        <p:spPr>
          <a:xfrm>
            <a:off x="1468023" y="5672964"/>
            <a:ext cx="3433953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US" b="1" dirty="0" smtClean="0"/>
              <a:t>Ground</a:t>
            </a:r>
            <a:r>
              <a:rPr lang="en-GB" b="1" dirty="0" smtClean="0"/>
              <a:t> Floor area = 1195 m</a:t>
            </a:r>
            <a:r>
              <a:rPr lang="en-GB" b="1" baseline="30000" dirty="0" smtClean="0"/>
              <a:t>2</a:t>
            </a:r>
            <a:endParaRPr lang="en-US" b="1" baseline="30000" dirty="0" err="1" smtClean="0"/>
          </a:p>
        </p:txBody>
      </p:sp>
      <p:sp>
        <p:nvSpPr>
          <p:cNvPr id="7" name="TextBox 9"/>
          <p:cNvSpPr txBox="1"/>
          <p:nvPr/>
        </p:nvSpPr>
        <p:spPr>
          <a:xfrm>
            <a:off x="6666421" y="1195017"/>
            <a:ext cx="4621778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US" b="1" dirty="0" smtClean="0"/>
              <a:t>Ground </a:t>
            </a:r>
            <a:r>
              <a:rPr lang="en-GB" b="1" dirty="0" smtClean="0"/>
              <a:t>Floor area for cafeteria = 204 m</a:t>
            </a:r>
            <a:r>
              <a:rPr lang="en-GB" b="1" baseline="30000" dirty="0" smtClean="0"/>
              <a:t>2</a:t>
            </a:r>
            <a:endParaRPr lang="en-US" b="1" baseline="30000" dirty="0" err="1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666" y="4373217"/>
            <a:ext cx="554755" cy="430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279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27164" y="663867"/>
            <a:ext cx="8911687" cy="128089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First floor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113" y="1327868"/>
            <a:ext cx="10111111" cy="5465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9"/>
          <p:cNvSpPr txBox="1"/>
          <p:nvPr/>
        </p:nvSpPr>
        <p:spPr>
          <a:xfrm>
            <a:off x="1900833" y="5672964"/>
            <a:ext cx="3001143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US" b="1" dirty="0" smtClean="0"/>
              <a:t>First</a:t>
            </a:r>
            <a:r>
              <a:rPr lang="en-GB" b="1" dirty="0" smtClean="0"/>
              <a:t> Floor area = 1195 m</a:t>
            </a:r>
            <a:r>
              <a:rPr lang="en-GB" b="1" baseline="30000" dirty="0" smtClean="0"/>
              <a:t>2</a:t>
            </a:r>
            <a:endParaRPr lang="en-US" b="1" baseline="30000" dirty="0" err="1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498" y="4376092"/>
            <a:ext cx="619148" cy="45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289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27164" y="663867"/>
            <a:ext cx="8911687" cy="128089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Second floor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474" y="1266825"/>
            <a:ext cx="10046885" cy="5332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9"/>
          <p:cNvSpPr txBox="1"/>
          <p:nvPr/>
        </p:nvSpPr>
        <p:spPr>
          <a:xfrm>
            <a:off x="1477641" y="5672964"/>
            <a:ext cx="342433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US" b="1" dirty="0" smtClean="0"/>
              <a:t>Second</a:t>
            </a:r>
            <a:r>
              <a:rPr lang="en-GB" b="1" dirty="0" smtClean="0"/>
              <a:t> Floor area = 1195 m</a:t>
            </a:r>
            <a:r>
              <a:rPr lang="en-GB" b="1" baseline="30000" dirty="0" smtClean="0"/>
              <a:t>2</a:t>
            </a:r>
            <a:endParaRPr lang="en-US" b="1" baseline="30000" dirty="0" err="1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169" y="4261898"/>
            <a:ext cx="605351" cy="430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311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27164" y="663867"/>
            <a:ext cx="8911687" cy="128089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Third floor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154" y="1286253"/>
            <a:ext cx="9964846" cy="5401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9"/>
          <p:cNvSpPr txBox="1"/>
          <p:nvPr/>
        </p:nvSpPr>
        <p:spPr>
          <a:xfrm>
            <a:off x="1696199" y="5434759"/>
            <a:ext cx="2912977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US" b="1" dirty="0" smtClean="0"/>
              <a:t>Third</a:t>
            </a:r>
            <a:r>
              <a:rPr lang="en-GB" b="1" dirty="0" smtClean="0"/>
              <a:t> Floor area = 285 m</a:t>
            </a:r>
            <a:r>
              <a:rPr lang="en-GB" b="1" baseline="30000" dirty="0" smtClean="0"/>
              <a:t>2</a:t>
            </a:r>
            <a:endParaRPr lang="en-US" b="1" baseline="30000" dirty="0" err="1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933" y="4389120"/>
            <a:ext cx="704721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50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48868" y="528695"/>
            <a:ext cx="8911687" cy="128089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Enlarge plan “Bed room”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TextBox 9"/>
          <p:cNvSpPr txBox="1"/>
          <p:nvPr/>
        </p:nvSpPr>
        <p:spPr>
          <a:xfrm>
            <a:off x="2065989" y="5246160"/>
            <a:ext cx="392607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US" b="1" dirty="0" smtClean="0"/>
              <a:t>Department for one person=26m2</a:t>
            </a:r>
            <a:endParaRPr lang="en-US" b="1" baseline="30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578156" y="5253736"/>
            <a:ext cx="4217821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US" b="1" dirty="0" smtClean="0"/>
              <a:t>Department for two person=30.5m2</a:t>
            </a:r>
            <a:endParaRPr lang="en-US" b="1" baseline="30000" dirty="0" smtClean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476" y="1303726"/>
            <a:ext cx="4040257" cy="3830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066" y="1197169"/>
            <a:ext cx="3532991" cy="404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881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48868" y="528695"/>
            <a:ext cx="8911687" cy="128089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Enlarge plan “Bed room”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TextBox 9"/>
          <p:cNvSpPr txBox="1"/>
          <p:nvPr/>
        </p:nvSpPr>
        <p:spPr>
          <a:xfrm>
            <a:off x="2075607" y="5246160"/>
            <a:ext cx="3916457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US" b="1" dirty="0" smtClean="0"/>
              <a:t>Department for four person=44m2</a:t>
            </a:r>
            <a:endParaRPr lang="en-US" b="1" baseline="30000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674" y="1163044"/>
            <a:ext cx="4124325" cy="384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651" y="1550504"/>
            <a:ext cx="4771026" cy="35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727234" y="5253736"/>
            <a:ext cx="4068743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r" rtl="1"/>
            <a:r>
              <a:rPr lang="en-US" b="1" dirty="0" smtClean="0"/>
              <a:t>Department for three person=65m2</a:t>
            </a:r>
            <a:endParaRPr lang="en-US" b="1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149030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27164" y="663867"/>
            <a:ext cx="8911687" cy="128089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Southern Elevation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817" y="2242158"/>
            <a:ext cx="10853183" cy="3506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955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27164" y="663867"/>
            <a:ext cx="8911687" cy="128089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Northern Elevation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901" y="2834969"/>
            <a:ext cx="10509875" cy="3017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132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27164" y="663867"/>
            <a:ext cx="8911687" cy="128089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Eastern Elevation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637555"/>
            <a:ext cx="10884918" cy="5121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498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4088" y="147337"/>
            <a:ext cx="8911687" cy="1280890"/>
          </a:xfrm>
        </p:spPr>
        <p:txBody>
          <a:bodyPr>
            <a:normAutofit/>
          </a:bodyPr>
          <a:lstStyle/>
          <a:p>
            <a:r>
              <a:rPr lang="en-US" sz="2800" u="sng" cap="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u="sng" cap="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ontents</a:t>
            </a:r>
            <a:endParaRPr lang="en-US" sz="3200" u="sng" cap="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2369" y="527526"/>
            <a:ext cx="6496933" cy="4165051"/>
          </a:xfrm>
        </p:spPr>
        <p:txBody>
          <a:bodyPr>
            <a:noAutofit/>
          </a:bodyPr>
          <a:lstStyle/>
          <a:p>
            <a:pPr>
              <a:lnSpc>
                <a:spcPct val="16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</a:p>
          <a:p>
            <a:pPr>
              <a:lnSpc>
                <a:spcPct val="16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  <a:p>
            <a:pPr>
              <a:lnSpc>
                <a:spcPct val="16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</a:p>
          <a:p>
            <a:pPr>
              <a:lnSpc>
                <a:spcPct val="16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</a:p>
          <a:p>
            <a:pPr>
              <a:lnSpc>
                <a:spcPct val="16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</a:p>
          <a:p>
            <a:pPr>
              <a:lnSpc>
                <a:spcPct val="16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 And Safety Design</a:t>
            </a:r>
          </a:p>
          <a:p>
            <a:pPr>
              <a:lnSpc>
                <a:spcPct val="16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00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27164" y="663867"/>
            <a:ext cx="8911687" cy="128089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Western Elevation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37" y="1311965"/>
            <a:ext cx="11444463" cy="480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025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27164" y="663867"/>
            <a:ext cx="8911687" cy="128089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Section A-A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888" y="2311055"/>
            <a:ext cx="10703648" cy="3787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757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27164" y="663867"/>
            <a:ext cx="8911687" cy="128089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Section B-B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175" y="2073827"/>
            <a:ext cx="10334255" cy="4247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740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70758" y="2662862"/>
            <a:ext cx="878619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latin typeface="Times New Roman" panose="02020603050405020304" pitchFamily="18" charset="0"/>
                <a:ea typeface="Calibri" panose="020F0502020204030204" pitchFamily="34" charset="0"/>
              </a:rPr>
              <a:t>Structural Design</a:t>
            </a:r>
            <a:endParaRPr lang="en-US" sz="4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26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2067D22-A15A-4BD7-B27F-7E42251D7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8663" y="1152907"/>
            <a:ext cx="2100194" cy="3077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056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lang="ar-SA" altLang="en-US" sz="2000" b="1" dirty="0">
              <a:solidFill>
                <a:srgbClr val="2121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42639" y="629687"/>
            <a:ext cx="58214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Codes and </a:t>
            </a:r>
            <a:r>
              <a:rPr lang="en-US" sz="2800" b="1" dirty="0" smtClean="0"/>
              <a:t>Loads and Materials</a:t>
            </a:r>
            <a:endParaRPr lang="ar-SA" sz="2800" b="1" dirty="0"/>
          </a:p>
        </p:txBody>
      </p:sp>
      <p:sp>
        <p:nvSpPr>
          <p:cNvPr id="10" name="Rectangle 9"/>
          <p:cNvSpPr/>
          <p:nvPr/>
        </p:nvSpPr>
        <p:spPr>
          <a:xfrm>
            <a:off x="2242640" y="1460684"/>
            <a:ext cx="72584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Codes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ACI 318-14 for reinforced concrete design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UBC 97 for seismic design and its load </a:t>
            </a:r>
            <a:r>
              <a:rPr lang="en-US" dirty="0" smtClean="0"/>
              <a:t>combinations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242639" y="2591940"/>
            <a:ext cx="6096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Loads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Dead Load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Superimposed Load = </a:t>
            </a:r>
            <a:r>
              <a:rPr lang="en-US" dirty="0" smtClean="0"/>
              <a:t>3.5 </a:t>
            </a:r>
            <a:r>
              <a:rPr lang="en-US" dirty="0" err="1"/>
              <a:t>kN</a:t>
            </a:r>
            <a:r>
              <a:rPr lang="en-US" dirty="0"/>
              <a:t>/m2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Live Load = </a:t>
            </a:r>
            <a:r>
              <a:rPr lang="en-US" dirty="0" smtClean="0"/>
              <a:t>3 </a:t>
            </a:r>
            <a:r>
              <a:rPr lang="en-US" dirty="0" err="1"/>
              <a:t>kN</a:t>
            </a:r>
            <a:r>
              <a:rPr lang="en-US" dirty="0"/>
              <a:t>/m2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178663" y="4192379"/>
            <a:ext cx="6096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Materials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Concrete </a:t>
            </a:r>
            <a:r>
              <a:rPr lang="en-US" dirty="0" smtClean="0"/>
              <a:t>B300 </a:t>
            </a:r>
            <a:r>
              <a:rPr lang="en-US" dirty="0"/>
              <a:t>and </a:t>
            </a:r>
            <a:r>
              <a:rPr lang="en-US" dirty="0" smtClean="0"/>
              <a:t>B350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Yield Strength of Steel= 420 MPa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Soil Bearing Capacity = </a:t>
            </a:r>
            <a:r>
              <a:rPr lang="en-US" dirty="0" smtClean="0"/>
              <a:t>250 </a:t>
            </a:r>
            <a:r>
              <a:rPr lang="en-US" dirty="0" err="1"/>
              <a:t>kN</a:t>
            </a:r>
            <a:r>
              <a:rPr lang="en-US" dirty="0"/>
              <a:t>/m2</a:t>
            </a:r>
          </a:p>
        </p:txBody>
      </p:sp>
    </p:spTree>
    <p:extLst>
      <p:ext uri="{BB962C8B-B14F-4D97-AF65-F5344CB8AC3E}">
        <p14:creationId xmlns:p14="http://schemas.microsoft.com/office/powerpoint/2010/main" val="166933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2067D22-A15A-4BD7-B27F-7E42251D7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5554" y="999018"/>
            <a:ext cx="2100194" cy="3077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056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lang="ar-SA" altLang="en-US" sz="2000" b="1" dirty="0">
              <a:solidFill>
                <a:srgbClr val="2121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5554" y="787781"/>
            <a:ext cx="651401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Seismic analysis: 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Seismic zone : </a:t>
            </a:r>
            <a:r>
              <a:rPr lang="en-US" dirty="0" smtClean="0"/>
              <a:t>2B.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Soil </a:t>
            </a:r>
            <a:r>
              <a:rPr lang="en-US" dirty="0"/>
              <a:t>profile : </a:t>
            </a:r>
            <a:r>
              <a:rPr lang="en-US" dirty="0" smtClean="0"/>
              <a:t>SC.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dirty="0"/>
              <a:t>Acceleration-dependent seismic coefficients Ca=0.24.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dirty="0"/>
              <a:t>Velocity-dependent seismic coefficients </a:t>
            </a:r>
            <a:r>
              <a:rPr lang="en-US" dirty="0" err="1"/>
              <a:t>Cv</a:t>
            </a:r>
            <a:r>
              <a:rPr lang="en-US" dirty="0"/>
              <a:t>= 0.32. 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dirty="0"/>
              <a:t>Importance factor  I=1.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dirty="0"/>
              <a:t>Force reduction factor R=5.5 (Building Frame System- Shear Walls).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58587" y="787781"/>
            <a:ext cx="3337197" cy="40287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568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706881" y="439440"/>
            <a:ext cx="6096000" cy="22211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defTabSz="342900">
              <a:spcAft>
                <a:spcPts val="450"/>
              </a:spcAft>
              <a:buSzPct val="115000"/>
              <a:buFont typeface="Arial" panose="020B0604020202020204" pitchFamily="34" charset="0"/>
              <a:buChar char="•"/>
            </a:pPr>
            <a:r>
              <a:rPr lang="en-US" sz="2000" b="1" dirty="0"/>
              <a:t>Slab system: </a:t>
            </a:r>
          </a:p>
          <a:p>
            <a:pPr defTabSz="342900">
              <a:spcAft>
                <a:spcPts val="450"/>
              </a:spcAft>
              <a:buClr>
                <a:srgbClr val="83992A"/>
              </a:buClr>
              <a:buSzPct val="115000"/>
            </a:pPr>
            <a:r>
              <a:rPr lang="en-US" dirty="0"/>
              <a:t>There is two type of slab have been used which is one way and two way ribbed </a:t>
            </a:r>
            <a:r>
              <a:rPr lang="en-US" dirty="0" smtClean="0"/>
              <a:t>slab with 300mm thickness.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Beams system: 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 smtClean="0"/>
              <a:t>Drop </a:t>
            </a:r>
            <a:r>
              <a:rPr lang="en-US" dirty="0"/>
              <a:t>and hidden beams.</a:t>
            </a:r>
          </a:p>
          <a:p>
            <a:pPr defTabSz="342900">
              <a:spcAft>
                <a:spcPts val="450"/>
              </a:spcAft>
              <a:buClr>
                <a:srgbClr val="83992A"/>
              </a:buClr>
              <a:buSzPct val="115000"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343" y="2345591"/>
            <a:ext cx="7585166" cy="442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451099" y="623729"/>
            <a:ext cx="4796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separation</a:t>
            </a:r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866" y="1382832"/>
            <a:ext cx="6975899" cy="415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69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صورة 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651" y="1976846"/>
            <a:ext cx="7055666" cy="398611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87655" y="783574"/>
            <a:ext cx="22882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74161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697341" y="1292566"/>
            <a:ext cx="32926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Compatibility check</a:t>
            </a:r>
            <a:endParaRPr lang="ar-SA" dirty="0"/>
          </a:p>
        </p:txBody>
      </p:sp>
      <p:pic>
        <p:nvPicPr>
          <p:cNvPr id="8" name="صورة 2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104" y="1926742"/>
            <a:ext cx="7628708" cy="434765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974877" y="566057"/>
            <a:ext cx="27364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49424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507324" y="2969745"/>
            <a:ext cx="8911687" cy="1280890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Architectural design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29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974877" y="566057"/>
            <a:ext cx="27364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endParaRPr lang="ar-SA" sz="2800" dirty="0"/>
          </a:p>
        </p:txBody>
      </p:sp>
      <p:sp>
        <p:nvSpPr>
          <p:cNvPr id="8" name="Rectangle 7"/>
          <p:cNvSpPr/>
          <p:nvPr/>
        </p:nvSpPr>
        <p:spPr>
          <a:xfrm>
            <a:off x="2210008" y="2494924"/>
            <a:ext cx="75067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Done for Dead, SID and Live load within difference less than 5 %.</a:t>
            </a:r>
          </a:p>
        </p:txBody>
      </p:sp>
      <p:sp>
        <p:nvSpPr>
          <p:cNvPr id="9" name="Rectangle 8"/>
          <p:cNvSpPr/>
          <p:nvPr/>
        </p:nvSpPr>
        <p:spPr>
          <a:xfrm>
            <a:off x="1974877" y="3236312"/>
            <a:ext cx="5241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Stress –strain relation (local equilibrium) checks</a:t>
            </a:r>
            <a:endParaRPr lang="ar-SA" dirty="0"/>
          </a:p>
        </p:txBody>
      </p:sp>
      <p:sp>
        <p:nvSpPr>
          <p:cNvPr id="10" name="Rectangle 9"/>
          <p:cNvSpPr/>
          <p:nvPr/>
        </p:nvSpPr>
        <p:spPr>
          <a:xfrm>
            <a:off x="1974877" y="1697579"/>
            <a:ext cx="240322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500"/>
              </a:spcBef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Equilibrium checks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10008" y="3977700"/>
            <a:ext cx="8797626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>
              <a:lnSpc>
                <a:spcPct val="150000"/>
              </a:lnSpc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Check beams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and column from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live load within difference less than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10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%.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70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974877" y="566057"/>
            <a:ext cx="27364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endParaRPr lang="ar-SA" sz="2800" dirty="0"/>
          </a:p>
        </p:txBody>
      </p:sp>
      <p:sp>
        <p:nvSpPr>
          <p:cNvPr id="3" name="Rectangle 2"/>
          <p:cNvSpPr/>
          <p:nvPr/>
        </p:nvSpPr>
        <p:spPr>
          <a:xfrm>
            <a:off x="1974877" y="1319739"/>
            <a:ext cx="2159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Deflection Check</a:t>
            </a:r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2114214" y="1919533"/>
            <a:ext cx="6096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 = L/240</a:t>
            </a:r>
          </a:p>
          <a:p>
            <a:pPr>
              <a:lnSpc>
                <a:spcPct val="150000"/>
              </a:lnSpc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8800/ 240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36.66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213" y="1152907"/>
            <a:ext cx="6228597" cy="502098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974877" y="1919533"/>
            <a:ext cx="1952689" cy="150293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9700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974877" y="566057"/>
            <a:ext cx="27364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endParaRPr lang="ar-SA" sz="2800" dirty="0"/>
          </a:p>
        </p:txBody>
      </p:sp>
      <p:sp>
        <p:nvSpPr>
          <p:cNvPr id="10" name="Rectangle 9"/>
          <p:cNvSpPr/>
          <p:nvPr/>
        </p:nvSpPr>
        <p:spPr>
          <a:xfrm>
            <a:off x="2263419" y="1302742"/>
            <a:ext cx="1826141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500"/>
              </a:spcBef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period 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checks</a:t>
            </a:r>
            <a:endParaRPr lang="en-US" sz="11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74877" y="2140520"/>
            <a:ext cx="6096000" cy="13229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799860" lvl="0" defTabSz="914400"/>
            <a:r>
              <a:rPr lang="en-US" sz="1999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Period from ETABS = </a:t>
            </a:r>
            <a:r>
              <a:rPr lang="en-US" sz="1999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0.23 </a:t>
            </a:r>
            <a:r>
              <a:rPr lang="en-US" sz="1999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sec.</a:t>
            </a:r>
          </a:p>
          <a:p>
            <a:pPr marL="799860" lvl="0" defTabSz="914400"/>
            <a:r>
              <a:rPr lang="en-US" sz="1999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Period from hand calculation=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0.41sec</a:t>
            </a:r>
          </a:p>
          <a:p>
            <a:pPr marL="799860" lvl="0" defTabSz="914400"/>
            <a:r>
              <a:rPr lang="en-US" sz="1999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from ETABS &lt; 1.4 from hand calc.</a:t>
            </a:r>
          </a:p>
          <a:p>
            <a:pPr marL="799860" lvl="0" defTabSz="914400"/>
            <a:r>
              <a:rPr lang="en-US" sz="1999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0.23 </a:t>
            </a:r>
            <a:r>
              <a:rPr lang="en-US" sz="1999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sec.&lt; </a:t>
            </a:r>
            <a:r>
              <a:rPr lang="en-US" sz="1999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0.57 </a:t>
            </a:r>
            <a:r>
              <a:rPr lang="en-US" sz="1999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sec.</a:t>
            </a:r>
          </a:p>
        </p:txBody>
      </p:sp>
    </p:spTree>
    <p:extLst>
      <p:ext uri="{BB962C8B-B14F-4D97-AF65-F5344CB8AC3E}">
        <p14:creationId xmlns:p14="http://schemas.microsoft.com/office/powerpoint/2010/main" val="121456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51099" y="623729"/>
            <a:ext cx="4796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 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099" y="1736916"/>
            <a:ext cx="7613040" cy="512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04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451099" y="623729"/>
            <a:ext cx="4796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 </a:t>
            </a:r>
            <a:endParaRPr lang="en-US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4007699" y="3283221"/>
            <a:ext cx="4615543" cy="417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detailing of one-way slab.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08173" y="6076367"/>
            <a:ext cx="4615543" cy="417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detailing of two-way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slab.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699" y="1230320"/>
            <a:ext cx="4888859" cy="2138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174" y="3645936"/>
            <a:ext cx="5278591" cy="2430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09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51099" y="623729"/>
            <a:ext cx="4796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 </a:t>
            </a:r>
            <a:endParaRPr lang="en-US" sz="28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101" y="1326357"/>
            <a:ext cx="8559525" cy="3469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834" y="4795582"/>
            <a:ext cx="4023360" cy="156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61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451099" y="623729"/>
            <a:ext cx="4796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 Reinforcement </a:t>
            </a:r>
            <a:endParaRPr lang="en-US" sz="2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577" y="1080053"/>
            <a:ext cx="3946620" cy="4432474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894" y="1380565"/>
            <a:ext cx="4196946" cy="23661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225" y="3746688"/>
            <a:ext cx="4686706" cy="2088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34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451099" y="623729"/>
            <a:ext cx="4796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  Reinforcement </a:t>
            </a:r>
            <a:endParaRPr lang="en-US" sz="2800" b="1" dirty="0"/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096" y="2036619"/>
            <a:ext cx="6662849" cy="338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44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451099" y="623729"/>
            <a:ext cx="4796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 Reinforcement </a:t>
            </a:r>
            <a:endParaRPr lang="en-US" sz="2800" b="1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738" y="1584052"/>
            <a:ext cx="3390900" cy="243586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451" y="1584052"/>
            <a:ext cx="3459480" cy="237139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804" y="4089741"/>
            <a:ext cx="3960768" cy="217916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127" y="3886856"/>
            <a:ext cx="3200400" cy="2584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88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451099" y="623729"/>
            <a:ext cx="4796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Retaining wall Reinforcement </a:t>
            </a:r>
            <a:endParaRPr lang="en-US" sz="2800" b="1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183" y="1618052"/>
            <a:ext cx="4545874" cy="420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82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322578" y="687721"/>
            <a:ext cx="8911687" cy="128089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Site analysis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/>
        </p:nvSpPr>
        <p:spPr>
          <a:xfrm>
            <a:off x="2356050" y="1473183"/>
            <a:ext cx="8624888" cy="15421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site is located in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 Junid Area, West of Nablus City,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the road behind An-Najah National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University,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total area for land is 5815 m2, with 5m end slope parallel with main street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direction, and </a:t>
            </a:r>
            <a:r>
              <a:rPr lang="ar-S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kilometers away from city center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7433" y="3115887"/>
            <a:ext cx="5905773" cy="3250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84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451099" y="623729"/>
            <a:ext cx="4796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Stair Reinforcement </a:t>
            </a:r>
            <a:endParaRPr lang="en-US" sz="2800" b="1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801" y="1496290"/>
            <a:ext cx="8447690" cy="4287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90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01089" y="2690949"/>
            <a:ext cx="76406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Environmental Design</a:t>
            </a:r>
            <a:endParaRPr lang="en-US" sz="5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80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19356" y="447124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Thermal Design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13320" y="1708796"/>
            <a:ext cx="23267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External Wall layers 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4009066" y="2086706"/>
            <a:ext cx="2598788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U-value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=0.523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w/m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-k   </a:t>
            </a:r>
            <a:endParaRPr lang="en-US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صورة 2"/>
          <p:cNvPicPr/>
          <p:nvPr/>
        </p:nvPicPr>
        <p:blipFill>
          <a:blip r:embed="rId2"/>
          <a:stretch>
            <a:fillRect/>
          </a:stretch>
        </p:blipFill>
        <p:spPr>
          <a:xfrm>
            <a:off x="4998783" y="2709371"/>
            <a:ext cx="4053776" cy="381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19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19356" y="447124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Thermal Design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13320" y="1708796"/>
            <a:ext cx="22546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Internal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Wall layers 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4009066" y="2086706"/>
            <a:ext cx="2598788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U-value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=1.716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w/m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-k   </a:t>
            </a:r>
            <a:endParaRPr lang="en-US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صورة 4"/>
          <p:cNvPicPr/>
          <p:nvPr/>
        </p:nvPicPr>
        <p:blipFill>
          <a:blip r:embed="rId2"/>
          <a:stretch>
            <a:fillRect/>
          </a:stretch>
        </p:blipFill>
        <p:spPr>
          <a:xfrm>
            <a:off x="5042807" y="2805124"/>
            <a:ext cx="4166508" cy="342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91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19356" y="447124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Thermal Design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13320" y="1708796"/>
            <a:ext cx="14782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Floor layers 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4009066" y="2086706"/>
            <a:ext cx="2598788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U-value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=0.461 w/m</a:t>
            </a:r>
            <a:r>
              <a:rPr lang="en-US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-k   </a:t>
            </a:r>
            <a:endParaRPr lang="en-US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523" y="2922690"/>
            <a:ext cx="5982742" cy="3139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83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19356" y="447124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Thermal Design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13320" y="1708796"/>
            <a:ext cx="14366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Roof layers 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4009066" y="2086706"/>
            <a:ext cx="2598788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U-value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=0.458 w/m</a:t>
            </a:r>
            <a:r>
              <a:rPr lang="en-US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-k   </a:t>
            </a:r>
            <a:endParaRPr lang="en-US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325" y="2922690"/>
            <a:ext cx="5260012" cy="2763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50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19356" y="447124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Thermal Design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13320" y="1708796"/>
            <a:ext cx="64155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Thermal properties for windows (Double glass, low e, 6mm)</a:t>
            </a:r>
          </a:p>
        </p:txBody>
      </p:sp>
      <p:pic>
        <p:nvPicPr>
          <p:cNvPr id="7" name="صورة 10"/>
          <p:cNvPicPr/>
          <p:nvPr/>
        </p:nvPicPr>
        <p:blipFill>
          <a:blip r:embed="rId2"/>
          <a:stretch>
            <a:fillRect/>
          </a:stretch>
        </p:blipFill>
        <p:spPr>
          <a:xfrm>
            <a:off x="3851319" y="2847703"/>
            <a:ext cx="5971950" cy="2742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72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19356" y="447124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Shading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996" y="1315545"/>
            <a:ext cx="6091604" cy="4157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638160" y="5679759"/>
            <a:ext cx="42098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3-D model (design builder) &amp; Sun path</a:t>
            </a:r>
          </a:p>
        </p:txBody>
      </p:sp>
    </p:spTree>
    <p:extLst>
      <p:ext uri="{BB962C8B-B14F-4D97-AF65-F5344CB8AC3E}">
        <p14:creationId xmlns:p14="http://schemas.microsoft.com/office/powerpoint/2010/main" val="66296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19356" y="447124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Shading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45" descr="الوصف: https://scontent.fjrs4-1.fna.fbcdn.net/v/t1.15752-9/47573423_787430084929399_4358788173556350976_n.png?_nc_cat=110&amp;_nc_ht=scontent.fjrs4-1.fna&amp;oh=d9ad07bdc57f5fe67ee6470bca8ab5cc&amp;oe=5C97B01B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96" y="2011680"/>
            <a:ext cx="5435033" cy="35443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صورة 44" descr="الوصف: https://scontent.fjrs4-1.fna.fbcdn.net/v/t1.15752-9/47575745_2214775692145316_2360237438577672192_n.png?_nc_cat=102&amp;_nc_ht=scontent.fjrs4-1.fna&amp;oh=bfab0f365d5e714cfeaefdac0002f311&amp;oe=5C9F482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913" y="2011680"/>
            <a:ext cx="5354660" cy="354438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1589241" y="5683563"/>
            <a:ext cx="35782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Shading and sun path in Summer</a:t>
            </a:r>
          </a:p>
        </p:txBody>
      </p:sp>
      <p:sp>
        <p:nvSpPr>
          <p:cNvPr id="8" name="Rectangle 7"/>
          <p:cNvSpPr/>
          <p:nvPr/>
        </p:nvSpPr>
        <p:spPr>
          <a:xfrm>
            <a:off x="7311772" y="5683563"/>
            <a:ext cx="34062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Shading and sun path in Winter</a:t>
            </a:r>
          </a:p>
        </p:txBody>
      </p:sp>
    </p:spTree>
    <p:extLst>
      <p:ext uri="{BB962C8B-B14F-4D97-AF65-F5344CB8AC3E}">
        <p14:creationId xmlns:p14="http://schemas.microsoft.com/office/powerpoint/2010/main" val="339649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19356" y="447124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Shading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93624" y="5892130"/>
            <a:ext cx="4130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Summer day (sun path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21/</a:t>
            </a:r>
            <a:r>
              <a:rPr lang="ar-SA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at 8:00 am 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971490" y="5892130"/>
            <a:ext cx="4143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Summer day (sun path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21/</a:t>
            </a:r>
            <a:r>
              <a:rPr lang="ar-SA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at </a:t>
            </a:r>
            <a:r>
              <a:rPr lang="ar-SA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:00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pm 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صورة 4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695" y="2019998"/>
            <a:ext cx="5074156" cy="369912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صورة 2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841" y="2019998"/>
            <a:ext cx="5354421" cy="36991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096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2" descr="111">
            <a:extLst>
              <a:ext uri="{FF2B5EF4-FFF2-40B4-BE49-F238E27FC236}">
                <a16:creationId xmlns:a16="http://schemas.microsoft.com/office/drawing/2014/main" id="{C6069688-1E8D-4273-A228-C753162B6E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185" y="1884428"/>
            <a:ext cx="8256642" cy="4889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عنوان 2"/>
          <p:cNvSpPr>
            <a:spLocks noGrp="1"/>
          </p:cNvSpPr>
          <p:nvPr>
            <p:ph type="title"/>
          </p:nvPr>
        </p:nvSpPr>
        <p:spPr>
          <a:xfrm>
            <a:off x="2220140" y="687721"/>
            <a:ext cx="8911687" cy="128089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Site analysis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94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19356" y="447124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Shading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60773" y="5892130"/>
            <a:ext cx="39850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Winter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day (sun path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21/</a:t>
            </a:r>
            <a:r>
              <a:rPr lang="ar-SA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at 8:00 am )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084847" y="5892130"/>
            <a:ext cx="3997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Winter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day (sun path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21/</a:t>
            </a:r>
            <a:r>
              <a:rPr lang="ar-SA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at </a:t>
            </a:r>
            <a:r>
              <a:rPr lang="ar-SA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:00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pm 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صورة 4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695" y="2019998"/>
            <a:ext cx="4852088" cy="36991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صورة 4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996" y="2019997"/>
            <a:ext cx="5227592" cy="36991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068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19356" y="447124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Design builder results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2067D22-A15A-4BD7-B27F-7E42251D7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1099" y="1187741"/>
            <a:ext cx="4785724" cy="3077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056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US" altLang="en-US" sz="2000" b="1" dirty="0" smtClean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Heating and cooling load</a:t>
            </a:r>
            <a:endParaRPr lang="ar-SA" altLang="en-US" sz="2000" b="1" dirty="0">
              <a:solidFill>
                <a:srgbClr val="2121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2067D22-A15A-4BD7-B27F-7E42251D7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6587" y="2831049"/>
            <a:ext cx="5732462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056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400" b="1" dirty="0" smtClean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Hostel Cooling load = </a:t>
            </a:r>
            <a:r>
              <a:rPr lang="en-US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129</a:t>
            </a:r>
            <a:r>
              <a:rPr lang="en-US" altLang="en-US" sz="2400" b="1" dirty="0" smtClean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KW</a:t>
            </a:r>
            <a:endParaRPr lang="ar-SA" altLang="en-US" sz="2400" b="1" dirty="0">
              <a:solidFill>
                <a:srgbClr val="2121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2067D22-A15A-4BD7-B27F-7E42251D7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6587" y="3851742"/>
            <a:ext cx="4785724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056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400" b="1" dirty="0" smtClean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Hostel Heating load = </a:t>
            </a:r>
            <a:r>
              <a:rPr lang="en-US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117</a:t>
            </a:r>
            <a:r>
              <a:rPr lang="en-US" altLang="en-US" sz="2400" b="1" dirty="0" smtClean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KW</a:t>
            </a:r>
            <a:endParaRPr lang="ar-SA" altLang="en-US" sz="2400" b="1" dirty="0">
              <a:solidFill>
                <a:srgbClr val="2121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82067D22-A15A-4BD7-B27F-7E42251D7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2906" y="2831049"/>
            <a:ext cx="5999094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056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400" b="1" dirty="0" smtClean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Cafeteria Cooling load = </a:t>
            </a:r>
            <a:r>
              <a:rPr lang="en-US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en-US" altLang="en-US" sz="2400" b="1" dirty="0" smtClean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KW</a:t>
            </a:r>
            <a:endParaRPr lang="ar-SA" altLang="en-US" sz="2400" b="1" dirty="0">
              <a:solidFill>
                <a:srgbClr val="2121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82067D22-A15A-4BD7-B27F-7E42251D7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2906" y="3851742"/>
            <a:ext cx="5774506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056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400" b="1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Cafeteria </a:t>
            </a:r>
            <a:r>
              <a:rPr lang="en-US" altLang="en-US" sz="2400" b="1" dirty="0" smtClean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Heating load = </a:t>
            </a:r>
            <a:r>
              <a:rPr lang="en-US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altLang="en-US" sz="2400" b="1" dirty="0" smtClean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KW</a:t>
            </a:r>
            <a:endParaRPr lang="ar-SA" altLang="en-US" sz="2400" b="1" dirty="0">
              <a:solidFill>
                <a:srgbClr val="2121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85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19356" y="447124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Design builder results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82067D22-A15A-4BD7-B27F-7E42251D7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1099" y="1187741"/>
            <a:ext cx="5155046" cy="3077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056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US" altLang="en-US" sz="2000" b="1" dirty="0" smtClean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Comfort PMV </a:t>
            </a:r>
            <a:r>
              <a:rPr lang="en-US" altLang="en-US" sz="2000" b="1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b="1" dirty="0" smtClean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Predict mean vote)</a:t>
            </a:r>
            <a:endParaRPr lang="ar-SA" altLang="en-US" sz="2000" b="1" dirty="0">
              <a:solidFill>
                <a:srgbClr val="2121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004" y="2664823"/>
            <a:ext cx="11190148" cy="2435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29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19356" y="447124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Daylight analysis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693" y="1152907"/>
            <a:ext cx="8445019" cy="57080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673" y="1438946"/>
            <a:ext cx="2452256" cy="1730371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290450"/>
              </p:ext>
            </p:extLst>
          </p:nvPr>
        </p:nvGraphicFramePr>
        <p:xfrm>
          <a:off x="421480" y="1781760"/>
          <a:ext cx="2723502" cy="2473182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13617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17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25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D.F%</a:t>
                      </a:r>
                      <a:endParaRPr lang="ar-JO" sz="2400" kern="1200" dirty="0" smtClean="0"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  <a:p>
                      <a:pPr marL="0" algn="ctr" defTabSz="914400" rtl="0" eaLnBrk="1" latinLnBrk="0" hangingPunct="1"/>
                      <a:endParaRPr lang="ar-JO" sz="2400" kern="12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kern="1200" dirty="0" smtClean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Space </a:t>
                      </a:r>
                      <a:endParaRPr lang="ar-JO" sz="2400" kern="12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0074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2.90</a:t>
                      </a:r>
                      <a:endParaRPr lang="ar-JO" sz="2400" dirty="0"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Bedrooms</a:t>
                      </a:r>
                      <a:endParaRPr lang="ar-JO" sz="2400" dirty="0"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0074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3.50</a:t>
                      </a:r>
                      <a:endParaRPr lang="ar-JO" sz="2400" dirty="0"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Reception</a:t>
                      </a:r>
                      <a:endParaRPr lang="ar-JO" sz="2400" dirty="0"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0074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5.85</a:t>
                      </a:r>
                      <a:endParaRPr lang="ar-JO" sz="2400" dirty="0"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cafeteria</a:t>
                      </a:r>
                      <a:endParaRPr lang="ar-JO" sz="2400" dirty="0"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837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19356" y="447124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Daylight analysis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814" y="1152907"/>
            <a:ext cx="8321986" cy="5245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60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21376" y="2649008"/>
            <a:ext cx="878619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latin typeface="Times New Roman" panose="02020603050405020304" pitchFamily="18" charset="0"/>
                <a:ea typeface="Calibri" panose="020F0502020204030204" pitchFamily="34" charset="0"/>
              </a:rPr>
              <a:t>Acoustical </a:t>
            </a:r>
            <a:r>
              <a:rPr lang="en-US" sz="4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Design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95020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56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754196" y="2088201"/>
          <a:ext cx="7136882" cy="368046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022172">
                  <a:extLst>
                    <a:ext uri="{9D8B030D-6E8A-4147-A177-3AD203B41FA5}">
                      <a16:colId xmlns:a16="http://schemas.microsoft.com/office/drawing/2014/main" val="511018204"/>
                    </a:ext>
                  </a:extLst>
                </a:gridCol>
                <a:gridCol w="1277118">
                  <a:extLst>
                    <a:ext uri="{9D8B030D-6E8A-4147-A177-3AD203B41FA5}">
                      <a16:colId xmlns:a16="http://schemas.microsoft.com/office/drawing/2014/main" val="360647896"/>
                    </a:ext>
                  </a:extLst>
                </a:gridCol>
                <a:gridCol w="863628">
                  <a:extLst>
                    <a:ext uri="{9D8B030D-6E8A-4147-A177-3AD203B41FA5}">
                      <a16:colId xmlns:a16="http://schemas.microsoft.com/office/drawing/2014/main" val="2780739420"/>
                    </a:ext>
                  </a:extLst>
                </a:gridCol>
                <a:gridCol w="863628">
                  <a:extLst>
                    <a:ext uri="{9D8B030D-6E8A-4147-A177-3AD203B41FA5}">
                      <a16:colId xmlns:a16="http://schemas.microsoft.com/office/drawing/2014/main" val="2560891042"/>
                    </a:ext>
                  </a:extLst>
                </a:gridCol>
                <a:gridCol w="777584">
                  <a:extLst>
                    <a:ext uri="{9D8B030D-6E8A-4147-A177-3AD203B41FA5}">
                      <a16:colId xmlns:a16="http://schemas.microsoft.com/office/drawing/2014/main" val="403257684"/>
                    </a:ext>
                  </a:extLst>
                </a:gridCol>
                <a:gridCol w="777584">
                  <a:extLst>
                    <a:ext uri="{9D8B030D-6E8A-4147-A177-3AD203B41FA5}">
                      <a16:colId xmlns:a16="http://schemas.microsoft.com/office/drawing/2014/main" val="2960459079"/>
                    </a:ext>
                  </a:extLst>
                </a:gridCol>
                <a:gridCol w="777584">
                  <a:extLst>
                    <a:ext uri="{9D8B030D-6E8A-4147-A177-3AD203B41FA5}">
                      <a16:colId xmlns:a16="http://schemas.microsoft.com/office/drawing/2014/main" val="2923738029"/>
                    </a:ext>
                  </a:extLst>
                </a:gridCol>
                <a:gridCol w="777584">
                  <a:extLst>
                    <a:ext uri="{9D8B030D-6E8A-4147-A177-3AD203B41FA5}">
                      <a16:colId xmlns:a16="http://schemas.microsoft.com/office/drawing/2014/main" val="3813564238"/>
                    </a:ext>
                  </a:extLst>
                </a:gridCol>
              </a:tblGrid>
              <a:tr h="24658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component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Finish layer 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Absorption coefficient(α)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802783"/>
                  </a:ext>
                </a:extLst>
              </a:tr>
              <a:tr h="510609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125Hz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250Hz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500Hz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1000Hz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2000Hz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4000Hz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extLst>
                  <a:ext uri="{0D108BD9-81ED-4DB2-BD59-A6C34878D82A}">
                    <a16:rowId xmlns:a16="http://schemas.microsoft.com/office/drawing/2014/main" val="446516518"/>
                  </a:ext>
                </a:extLst>
              </a:tr>
              <a:tr h="7744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Ceiling 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Acoustic Tile Suspended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0.76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0.93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0.83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0.99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0.99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0.94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extLst>
                  <a:ext uri="{0D108BD9-81ED-4DB2-BD59-A6C34878D82A}">
                    <a16:rowId xmlns:a16="http://schemas.microsoft.com/office/drawing/2014/main" val="2455325940"/>
                  </a:ext>
                </a:extLst>
              </a:tr>
              <a:tr h="2467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wall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Plaster 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0.12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0.09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0.07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0.05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0.05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0.04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extLst>
                  <a:ext uri="{0D108BD9-81ED-4DB2-BD59-A6C34878D82A}">
                    <a16:rowId xmlns:a16="http://schemas.microsoft.com/office/drawing/2014/main" val="3823749410"/>
                  </a:ext>
                </a:extLst>
              </a:tr>
              <a:tr h="5106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Floor 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Tile on concrete 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0.02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0.03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0.03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0.03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0.03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0.02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extLst>
                  <a:ext uri="{0D108BD9-81ED-4DB2-BD59-A6C34878D82A}">
                    <a16:rowId xmlns:a16="http://schemas.microsoft.com/office/drawing/2014/main" val="4078180154"/>
                  </a:ext>
                </a:extLst>
              </a:tr>
              <a:tr h="5106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window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Double Glazed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0.41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0.35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0.25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0.2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0.15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0.14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extLst>
                  <a:ext uri="{0D108BD9-81ED-4DB2-BD59-A6C34878D82A}">
                    <a16:rowId xmlns:a16="http://schemas.microsoft.com/office/drawing/2014/main" val="2137936470"/>
                  </a:ext>
                </a:extLst>
              </a:tr>
              <a:tr h="7744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Door 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Hollow Core Plywood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0.41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0.35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0.25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0.2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0.15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0.14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6044" marR="86044" marT="0" marB="0"/>
                </a:tc>
                <a:extLst>
                  <a:ext uri="{0D108BD9-81ED-4DB2-BD59-A6C34878D82A}">
                    <a16:rowId xmlns:a16="http://schemas.microsoft.com/office/drawing/2014/main" val="2910579757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451099" y="623729"/>
            <a:ext cx="47963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RT60 (Reverberation Time)</a:t>
            </a:r>
          </a:p>
        </p:txBody>
      </p:sp>
    </p:spTree>
    <p:extLst>
      <p:ext uri="{BB962C8B-B14F-4D97-AF65-F5344CB8AC3E}">
        <p14:creationId xmlns:p14="http://schemas.microsoft.com/office/powerpoint/2010/main" val="302491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57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8690508" y="1433343"/>
          <a:ext cx="2918018" cy="3849116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459009">
                  <a:extLst>
                    <a:ext uri="{9D8B030D-6E8A-4147-A177-3AD203B41FA5}">
                      <a16:colId xmlns:a16="http://schemas.microsoft.com/office/drawing/2014/main" val="2187892738"/>
                    </a:ext>
                  </a:extLst>
                </a:gridCol>
                <a:gridCol w="1459009">
                  <a:extLst>
                    <a:ext uri="{9D8B030D-6E8A-4147-A177-3AD203B41FA5}">
                      <a16:colId xmlns:a16="http://schemas.microsoft.com/office/drawing/2014/main" val="3239416477"/>
                    </a:ext>
                  </a:extLst>
                </a:gridCol>
              </a:tblGrid>
              <a:tr h="651834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At 50 % Occupancy</a:t>
                      </a:r>
                    </a:p>
                  </a:txBody>
                  <a:tcPr marL="101138" marR="101138" marT="0" marB="0" anchor="b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endParaRPr lang="en-US" sz="1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8053" marR="98053" marT="0" marB="0"/>
                </a:tc>
                <a:extLst>
                  <a:ext uri="{0D108BD9-81ED-4DB2-BD59-A6C34878D82A}">
                    <a16:rowId xmlns:a16="http://schemas.microsoft.com/office/drawing/2014/main" val="1164209424"/>
                  </a:ext>
                </a:extLst>
              </a:tr>
              <a:tr h="3101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FREQ.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138" marR="1011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RT(60)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138" marR="101138" marT="0" marB="0" anchor="b"/>
                </a:tc>
                <a:extLst>
                  <a:ext uri="{0D108BD9-81ED-4DB2-BD59-A6C34878D82A}">
                    <a16:rowId xmlns:a16="http://schemas.microsoft.com/office/drawing/2014/main" val="3049299652"/>
                  </a:ext>
                </a:extLst>
              </a:tr>
              <a:tr h="3101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63Hz: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138" marR="1011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0.87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138" marR="101138" marT="0" marB="0" anchor="b"/>
                </a:tc>
                <a:extLst>
                  <a:ext uri="{0D108BD9-81ED-4DB2-BD59-A6C34878D82A}">
                    <a16:rowId xmlns:a16="http://schemas.microsoft.com/office/drawing/2014/main" val="2713198799"/>
                  </a:ext>
                </a:extLst>
              </a:tr>
              <a:tr h="3101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125Hz: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138" marR="1011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0.91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138" marR="101138" marT="0" marB="0" anchor="b"/>
                </a:tc>
                <a:extLst>
                  <a:ext uri="{0D108BD9-81ED-4DB2-BD59-A6C34878D82A}">
                    <a16:rowId xmlns:a16="http://schemas.microsoft.com/office/drawing/2014/main" val="2116130927"/>
                  </a:ext>
                </a:extLst>
              </a:tr>
              <a:tr h="3101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250Hz: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138" marR="1011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0.93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138" marR="101138" marT="0" marB="0" anchor="b"/>
                </a:tc>
                <a:extLst>
                  <a:ext uri="{0D108BD9-81ED-4DB2-BD59-A6C34878D82A}">
                    <a16:rowId xmlns:a16="http://schemas.microsoft.com/office/drawing/2014/main" val="1889059791"/>
                  </a:ext>
                </a:extLst>
              </a:tr>
              <a:tr h="3101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500Hz: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138" marR="1011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0.99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138" marR="101138" marT="0" marB="0" anchor="b"/>
                </a:tc>
                <a:extLst>
                  <a:ext uri="{0D108BD9-81ED-4DB2-BD59-A6C34878D82A}">
                    <a16:rowId xmlns:a16="http://schemas.microsoft.com/office/drawing/2014/main" val="3734609870"/>
                  </a:ext>
                </a:extLst>
              </a:tr>
              <a:tr h="3101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1kHz: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138" marR="1011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0.76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138" marR="101138" marT="0" marB="0" anchor="b"/>
                </a:tc>
                <a:extLst>
                  <a:ext uri="{0D108BD9-81ED-4DB2-BD59-A6C34878D82A}">
                    <a16:rowId xmlns:a16="http://schemas.microsoft.com/office/drawing/2014/main" val="3798812201"/>
                  </a:ext>
                </a:extLst>
              </a:tr>
              <a:tr h="3101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2kHz: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138" marR="1011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0.52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138" marR="101138" marT="0" marB="0" anchor="b"/>
                </a:tc>
                <a:extLst>
                  <a:ext uri="{0D108BD9-81ED-4DB2-BD59-A6C34878D82A}">
                    <a16:rowId xmlns:a16="http://schemas.microsoft.com/office/drawing/2014/main" val="2180978354"/>
                  </a:ext>
                </a:extLst>
              </a:tr>
              <a:tr h="3101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4kHz: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138" marR="1011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0.39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138" marR="101138" marT="0" marB="0" anchor="b"/>
                </a:tc>
                <a:extLst>
                  <a:ext uri="{0D108BD9-81ED-4DB2-BD59-A6C34878D82A}">
                    <a16:rowId xmlns:a16="http://schemas.microsoft.com/office/drawing/2014/main" val="1339585048"/>
                  </a:ext>
                </a:extLst>
              </a:tr>
              <a:tr h="3101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8kHz: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138" marR="1011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0.36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138" marR="101138" marT="0" marB="0" anchor="b"/>
                </a:tc>
                <a:extLst>
                  <a:ext uri="{0D108BD9-81ED-4DB2-BD59-A6C34878D82A}">
                    <a16:rowId xmlns:a16="http://schemas.microsoft.com/office/drawing/2014/main" val="78286620"/>
                  </a:ext>
                </a:extLst>
              </a:tr>
              <a:tr h="3101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16kHz: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138" marR="10113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0.38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1138" marR="101138" marT="0" marB="0" anchor="b"/>
                </a:tc>
                <a:extLst>
                  <a:ext uri="{0D108BD9-81ED-4DB2-BD59-A6C34878D82A}">
                    <a16:rowId xmlns:a16="http://schemas.microsoft.com/office/drawing/2014/main" val="1451560075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451099" y="623729"/>
            <a:ext cx="47963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RT60 (Reverberation Time)</a:t>
            </a:r>
          </a:p>
        </p:txBody>
      </p:sp>
      <p:sp>
        <p:nvSpPr>
          <p:cNvPr id="6" name="Rectangle 5"/>
          <p:cNvSpPr/>
          <p:nvPr/>
        </p:nvSpPr>
        <p:spPr>
          <a:xfrm>
            <a:off x="2451099" y="1433343"/>
            <a:ext cx="3350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RT60 for multipurpose hall </a:t>
            </a:r>
          </a:p>
        </p:txBody>
      </p:sp>
      <p:sp>
        <p:nvSpPr>
          <p:cNvPr id="8" name="Rectangle 7"/>
          <p:cNvSpPr/>
          <p:nvPr/>
        </p:nvSpPr>
        <p:spPr>
          <a:xfrm>
            <a:off x="2451099" y="201726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Recommended Range </a:t>
            </a:r>
            <a:r>
              <a:rPr lang="en-US" dirty="0" smtClean="0"/>
              <a:t>(1-1.7 </a:t>
            </a:r>
            <a:r>
              <a:rPr lang="en-US" dirty="0"/>
              <a:t>second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reverberation time at </a:t>
            </a:r>
            <a:r>
              <a:rPr lang="en-US" dirty="0" smtClean="0"/>
              <a:t>500Hz is 0.99 </a:t>
            </a:r>
            <a:r>
              <a:rPr lang="en-US" dirty="0"/>
              <a:t>second, which is lower than require </a:t>
            </a:r>
            <a:r>
              <a:rPr lang="en-US" dirty="0" smtClean="0"/>
              <a:t>range, </a:t>
            </a:r>
            <a:r>
              <a:rPr lang="en-US" dirty="0"/>
              <a:t>it's </a:t>
            </a:r>
            <a:r>
              <a:rPr lang="en-US" dirty="0">
                <a:solidFill>
                  <a:srgbClr val="92D050"/>
                </a:solidFill>
              </a:rPr>
              <a:t>acceptable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14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451099" y="623729"/>
            <a:ext cx="47963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RT60 (Reverberation Time)</a:t>
            </a:r>
          </a:p>
        </p:txBody>
      </p:sp>
      <p:sp>
        <p:nvSpPr>
          <p:cNvPr id="4" name="Rectangle 3"/>
          <p:cNvSpPr/>
          <p:nvPr/>
        </p:nvSpPr>
        <p:spPr>
          <a:xfrm>
            <a:off x="2451099" y="1433343"/>
            <a:ext cx="49199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RT60 for Conference and studying room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8595359" y="1433343"/>
          <a:ext cx="2860564" cy="4228084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430282">
                  <a:extLst>
                    <a:ext uri="{9D8B030D-6E8A-4147-A177-3AD203B41FA5}">
                      <a16:colId xmlns:a16="http://schemas.microsoft.com/office/drawing/2014/main" val="1501478947"/>
                    </a:ext>
                  </a:extLst>
                </a:gridCol>
                <a:gridCol w="1430282">
                  <a:extLst>
                    <a:ext uri="{9D8B030D-6E8A-4147-A177-3AD203B41FA5}">
                      <a16:colId xmlns:a16="http://schemas.microsoft.com/office/drawing/2014/main" val="1099599294"/>
                    </a:ext>
                  </a:extLst>
                </a:gridCol>
              </a:tblGrid>
              <a:tr h="1071335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At 50 % Occupancy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9147" marR="99147" marT="0" marB="0" anchor="b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0945771"/>
                  </a:ext>
                </a:extLst>
              </a:tr>
              <a:tr h="3107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FREQ.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9147" marR="9914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RT(60)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9147" marR="99147" marT="0" marB="0" anchor="b"/>
                </a:tc>
                <a:extLst>
                  <a:ext uri="{0D108BD9-81ED-4DB2-BD59-A6C34878D82A}">
                    <a16:rowId xmlns:a16="http://schemas.microsoft.com/office/drawing/2014/main" val="2571751534"/>
                  </a:ext>
                </a:extLst>
              </a:tr>
              <a:tr h="3107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63Hz: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9147" marR="9914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0.76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9147" marR="99147" marT="0" marB="0" anchor="b"/>
                </a:tc>
                <a:extLst>
                  <a:ext uri="{0D108BD9-81ED-4DB2-BD59-A6C34878D82A}">
                    <a16:rowId xmlns:a16="http://schemas.microsoft.com/office/drawing/2014/main" val="442676477"/>
                  </a:ext>
                </a:extLst>
              </a:tr>
              <a:tr h="3107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125Hz: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9147" marR="9914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0.88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9147" marR="99147" marT="0" marB="0" anchor="b"/>
                </a:tc>
                <a:extLst>
                  <a:ext uri="{0D108BD9-81ED-4DB2-BD59-A6C34878D82A}">
                    <a16:rowId xmlns:a16="http://schemas.microsoft.com/office/drawing/2014/main" val="3934183163"/>
                  </a:ext>
                </a:extLst>
              </a:tr>
              <a:tr h="3107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250Hz: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9147" marR="9914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0.85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9147" marR="99147" marT="0" marB="0" anchor="b"/>
                </a:tc>
                <a:extLst>
                  <a:ext uri="{0D108BD9-81ED-4DB2-BD59-A6C34878D82A}">
                    <a16:rowId xmlns:a16="http://schemas.microsoft.com/office/drawing/2014/main" val="4142068178"/>
                  </a:ext>
                </a:extLst>
              </a:tr>
              <a:tr h="3107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500Hz: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9147" marR="9914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0.55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9147" marR="99147" marT="0" marB="0" anchor="b"/>
                </a:tc>
                <a:extLst>
                  <a:ext uri="{0D108BD9-81ED-4DB2-BD59-A6C34878D82A}">
                    <a16:rowId xmlns:a16="http://schemas.microsoft.com/office/drawing/2014/main" val="1164049441"/>
                  </a:ext>
                </a:extLst>
              </a:tr>
              <a:tr h="3107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1kHz: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9147" marR="9914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9147" marR="99147" marT="0" marB="0" anchor="b"/>
                </a:tc>
                <a:extLst>
                  <a:ext uri="{0D108BD9-81ED-4DB2-BD59-A6C34878D82A}">
                    <a16:rowId xmlns:a16="http://schemas.microsoft.com/office/drawing/2014/main" val="1226907190"/>
                  </a:ext>
                </a:extLst>
              </a:tr>
              <a:tr h="3107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2kHz: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9147" marR="9914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0.16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9147" marR="99147" marT="0" marB="0" anchor="b"/>
                </a:tc>
                <a:extLst>
                  <a:ext uri="{0D108BD9-81ED-4DB2-BD59-A6C34878D82A}">
                    <a16:rowId xmlns:a16="http://schemas.microsoft.com/office/drawing/2014/main" val="1109879787"/>
                  </a:ext>
                </a:extLst>
              </a:tr>
              <a:tr h="3107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4kHz: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9147" marR="9914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0.21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9147" marR="99147" marT="0" marB="0" anchor="b"/>
                </a:tc>
                <a:extLst>
                  <a:ext uri="{0D108BD9-81ED-4DB2-BD59-A6C34878D82A}">
                    <a16:rowId xmlns:a16="http://schemas.microsoft.com/office/drawing/2014/main" val="2324506679"/>
                  </a:ext>
                </a:extLst>
              </a:tr>
              <a:tr h="3107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8kHz: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9147" marR="9914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0.15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9147" marR="99147" marT="0" marB="0" anchor="b"/>
                </a:tc>
                <a:extLst>
                  <a:ext uri="{0D108BD9-81ED-4DB2-BD59-A6C34878D82A}">
                    <a16:rowId xmlns:a16="http://schemas.microsoft.com/office/drawing/2014/main" val="383934142"/>
                  </a:ext>
                </a:extLst>
              </a:tr>
              <a:tr h="3107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16kHz: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9147" marR="9914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0.15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9147" marR="99147" marT="0" marB="0" anchor="b"/>
                </a:tc>
                <a:extLst>
                  <a:ext uri="{0D108BD9-81ED-4DB2-BD59-A6C34878D82A}">
                    <a16:rowId xmlns:a16="http://schemas.microsoft.com/office/drawing/2014/main" val="489559353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451099" y="201726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Recommended Range </a:t>
            </a:r>
            <a:r>
              <a:rPr lang="en-US" dirty="0" smtClean="0"/>
              <a:t>(</a:t>
            </a:r>
            <a:r>
              <a:rPr lang="en-US" dirty="0"/>
              <a:t>0.4-0.6 second</a:t>
            </a:r>
            <a:r>
              <a:rPr lang="en-US" dirty="0" smtClean="0"/>
              <a:t>)</a:t>
            </a:r>
          </a:p>
          <a:p>
            <a:r>
              <a:rPr lang="en-US" dirty="0"/>
              <a:t>The reverberation time at 500Hz </a:t>
            </a:r>
            <a:r>
              <a:rPr lang="en-US" dirty="0" smtClean="0"/>
              <a:t>0.55 </a:t>
            </a:r>
            <a:r>
              <a:rPr lang="en-US" dirty="0"/>
              <a:t>second, which is within require range, it's </a:t>
            </a:r>
            <a:r>
              <a:rPr lang="en-US" dirty="0">
                <a:solidFill>
                  <a:srgbClr val="92D050"/>
                </a:solidFill>
              </a:rPr>
              <a:t>acceptable.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1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451099" y="623729"/>
            <a:ext cx="47963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Sound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transmission class (STC)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4945" y="970344"/>
            <a:ext cx="2371422" cy="157988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598" y="2825523"/>
            <a:ext cx="5216976" cy="339239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46299" y="1401460"/>
            <a:ext cx="6587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STC for External wall of conference and studying room </a:t>
            </a:r>
          </a:p>
        </p:txBody>
      </p:sp>
      <p:sp>
        <p:nvSpPr>
          <p:cNvPr id="8" name="Rectangle 7"/>
          <p:cNvSpPr/>
          <p:nvPr/>
        </p:nvSpPr>
        <p:spPr>
          <a:xfrm>
            <a:off x="2146299" y="197499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STC value is 55 more than 52, which is </a:t>
            </a:r>
            <a:r>
              <a:rPr lang="en-US" dirty="0">
                <a:solidFill>
                  <a:srgbClr val="92D050"/>
                </a:solidFill>
              </a:rPr>
              <a:t>acceptable.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16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322578" y="687721"/>
            <a:ext cx="8911687" cy="128089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Site analysis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431" y="1494846"/>
            <a:ext cx="10432134" cy="5269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818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451099" y="623729"/>
            <a:ext cx="47963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Sound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transmission class (STC)</a:t>
            </a:r>
          </a:p>
        </p:txBody>
      </p:sp>
      <p:sp>
        <p:nvSpPr>
          <p:cNvPr id="5" name="Rectangle 4"/>
          <p:cNvSpPr/>
          <p:nvPr/>
        </p:nvSpPr>
        <p:spPr>
          <a:xfrm>
            <a:off x="2451099" y="1231130"/>
            <a:ext cx="58240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dirty="0"/>
              <a:t>For conference and studying room </a:t>
            </a:r>
            <a:r>
              <a:rPr lang="en-US" dirty="0" smtClean="0"/>
              <a:t>adjacent </a:t>
            </a:r>
            <a:r>
              <a:rPr lang="en-US" dirty="0"/>
              <a:t>to </a:t>
            </a:r>
            <a:endParaRPr lang="en-US" dirty="0" smtClean="0"/>
          </a:p>
          <a:p>
            <a:pPr lvl="0"/>
            <a:r>
              <a:rPr lang="en-US" dirty="0" smtClean="0"/>
              <a:t>conference </a:t>
            </a:r>
            <a:r>
              <a:rPr lang="en-US" dirty="0"/>
              <a:t>and studying </a:t>
            </a:r>
            <a:r>
              <a:rPr lang="en-US" dirty="0" smtClean="0"/>
              <a:t>room.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451099" y="2023197"/>
            <a:ext cx="6242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STC value is </a:t>
            </a:r>
            <a:r>
              <a:rPr lang="ar-SA" dirty="0" smtClean="0"/>
              <a:t>5</a:t>
            </a:r>
            <a:r>
              <a:rPr lang="en-US" dirty="0" smtClean="0"/>
              <a:t>1 more than 50, </a:t>
            </a:r>
            <a:r>
              <a:rPr lang="en-US" dirty="0"/>
              <a:t>which is </a:t>
            </a:r>
            <a:r>
              <a:rPr lang="en-US" dirty="0">
                <a:solidFill>
                  <a:srgbClr val="92D050"/>
                </a:solidFill>
              </a:rPr>
              <a:t>acceptable.</a:t>
            </a:r>
            <a:r>
              <a:rPr lang="en-US" dirty="0" smtClean="0"/>
              <a:t>. </a:t>
            </a:r>
            <a:endParaRPr lang="ar-S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5416" y="484681"/>
            <a:ext cx="2679351" cy="21392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580" y="2866627"/>
            <a:ext cx="5463221" cy="333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24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451099" y="623729"/>
            <a:ext cx="47963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Impact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insulation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class(IIC)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51099" y="129297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IIC </a:t>
            </a:r>
            <a:r>
              <a:rPr lang="en-US" dirty="0"/>
              <a:t>for conference and studying room </a:t>
            </a:r>
            <a:endParaRPr lang="ar-SA" dirty="0"/>
          </a:p>
        </p:txBody>
      </p:sp>
      <p:sp>
        <p:nvSpPr>
          <p:cNvPr id="10" name="Rectangle 9"/>
          <p:cNvSpPr/>
          <p:nvPr/>
        </p:nvSpPr>
        <p:spPr>
          <a:xfrm>
            <a:off x="2451099" y="1801609"/>
            <a:ext cx="6005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IIC value is </a:t>
            </a:r>
            <a:r>
              <a:rPr lang="ar-SA" dirty="0" smtClean="0"/>
              <a:t>70</a:t>
            </a:r>
            <a:r>
              <a:rPr lang="en-US" dirty="0" smtClean="0"/>
              <a:t> more than 52</a:t>
            </a:r>
            <a:r>
              <a:rPr lang="en-US" dirty="0"/>
              <a:t>, which is </a:t>
            </a:r>
            <a:r>
              <a:rPr lang="en-US" dirty="0" smtClean="0">
                <a:solidFill>
                  <a:srgbClr val="92D050"/>
                </a:solidFill>
              </a:rPr>
              <a:t>acceptable</a:t>
            </a:r>
            <a:r>
              <a:rPr lang="en-US" dirty="0"/>
              <a:t>.</a:t>
            </a:r>
            <a:endParaRPr lang="ar-SA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4033" y="2729346"/>
            <a:ext cx="5640974" cy="339992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340398" y="2729346"/>
            <a:ext cx="1580435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sz="2000" b="1" dirty="0" smtClean="0">
                <a:latin typeface="Adobe Caslon Pro" panose="0205050205050A020403" pitchFamily="18" charset="0"/>
              </a:rPr>
              <a:t>IIC = 70 dB</a:t>
            </a:r>
            <a:endParaRPr lang="en-US" sz="2000" b="1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21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451099" y="623729"/>
            <a:ext cx="47963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Loud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Speaker Distribution </a:t>
            </a:r>
          </a:p>
        </p:txBody>
      </p:sp>
      <p:pic>
        <p:nvPicPr>
          <p:cNvPr id="4" name="صورة 8" descr="30740580_1628227737274956_151464353860681728_n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93678" y="1152907"/>
            <a:ext cx="1668780" cy="1943100"/>
          </a:xfrm>
          <a:prstGeom prst="rect">
            <a:avLst/>
          </a:prstGeom>
        </p:spPr>
      </p:pic>
      <p:pic>
        <p:nvPicPr>
          <p:cNvPr id="5" name="صورة 9" descr="30715765_1628225647275165_8841646798264074240_n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8384832" y="3468415"/>
            <a:ext cx="3188314" cy="2270533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203" y="3096007"/>
            <a:ext cx="3185160" cy="30734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451099" y="1939791"/>
            <a:ext cx="5367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LC1 Modular Ceiling </a:t>
            </a:r>
            <a:r>
              <a:rPr lang="en-US" dirty="0" smtClean="0"/>
              <a:t>Loudspeaker used </a:t>
            </a:r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2451099" y="129297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Distribution of load </a:t>
            </a:r>
            <a:r>
              <a:rPr lang="en-US" dirty="0" smtClean="0"/>
              <a:t>speaker for </a:t>
            </a:r>
            <a:r>
              <a:rPr lang="en-US" dirty="0"/>
              <a:t>cafeteria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6523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451099" y="623729"/>
            <a:ext cx="47963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Loud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Speaker Distribution </a:t>
            </a:r>
          </a:p>
        </p:txBody>
      </p:sp>
      <p:sp>
        <p:nvSpPr>
          <p:cNvPr id="8" name="Rectangle 7"/>
          <p:cNvSpPr/>
          <p:nvPr/>
        </p:nvSpPr>
        <p:spPr>
          <a:xfrm>
            <a:off x="2451099" y="1939791"/>
            <a:ext cx="4517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Wall moment speaker (F160G</a:t>
            </a:r>
            <a:r>
              <a:rPr lang="en-US" dirty="0" smtClean="0"/>
              <a:t>) used </a:t>
            </a:r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2451099" y="129297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Distribution of load </a:t>
            </a:r>
            <a:r>
              <a:rPr lang="en-US" dirty="0" smtClean="0"/>
              <a:t>speaker for </a:t>
            </a:r>
            <a:r>
              <a:rPr lang="en-US" dirty="0"/>
              <a:t>multipurpose hall</a:t>
            </a:r>
            <a:endParaRPr lang="ar-SA" dirty="0"/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9390" y="1096506"/>
            <a:ext cx="2678848" cy="1829574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832" y="3584526"/>
            <a:ext cx="4337301" cy="2096362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237" y="2926080"/>
            <a:ext cx="3837305" cy="3382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87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57844" y="2690949"/>
            <a:ext cx="65302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Mechanical Design</a:t>
            </a:r>
            <a:endParaRPr lang="en-US" sz="5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5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56079" y="526534"/>
            <a:ext cx="4657044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drainage system</a:t>
            </a:r>
            <a:endParaRPr lang="en-US" sz="28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43079" y="1420313"/>
            <a:ext cx="3333750" cy="501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84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93453" y="653534"/>
            <a:ext cx="4150495" cy="12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4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drainage </a:t>
            </a:r>
            <a:r>
              <a:rPr lang="en-US" sz="2400" b="1" kern="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endParaRPr lang="en-US" sz="24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66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10116" y="1424532"/>
            <a:ext cx="4352925" cy="45053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28957" y="1548357"/>
            <a:ext cx="3648075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80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93453" y="653534"/>
            <a:ext cx="4150495" cy="12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4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drainage </a:t>
            </a:r>
            <a:r>
              <a:rPr lang="en-US" sz="2400" b="1" kern="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endParaRPr lang="en-US" sz="24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67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493453" y="1423851"/>
            <a:ext cx="9923485" cy="489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70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93453" y="653534"/>
            <a:ext cx="4150495" cy="12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4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drainage </a:t>
            </a:r>
            <a:r>
              <a:rPr lang="en-US" sz="2400" b="1" kern="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endParaRPr lang="en-US" sz="24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453" y="1297460"/>
            <a:ext cx="10277475" cy="5407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19340" y="653534"/>
            <a:ext cx="4698722" cy="12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400" b="1" kern="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Rainwater </a:t>
            </a:r>
            <a:r>
              <a:rPr lang="en-US" sz="24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drainage </a:t>
            </a:r>
            <a:r>
              <a:rPr lang="en-US" sz="2400" b="1" kern="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endParaRPr lang="en-US" sz="24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69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551201" y="1941387"/>
            <a:ext cx="9257622" cy="3982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97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438688" y="0"/>
            <a:ext cx="8911687" cy="128089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3d models from lumion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38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19340" y="653534"/>
            <a:ext cx="4698722" cy="12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400" b="1" kern="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Rainwater </a:t>
            </a:r>
            <a:r>
              <a:rPr lang="en-US" sz="24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drainage </a:t>
            </a:r>
            <a:r>
              <a:rPr lang="en-US" sz="2400" b="1" kern="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endParaRPr lang="en-US" sz="24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70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7535" y="1464841"/>
            <a:ext cx="5718990" cy="5122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66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9261" y="639740"/>
            <a:ext cx="4320413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  <a:endParaRPr lang="en-US" sz="28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71</a:t>
            </a:fld>
            <a:endParaRPr lang="en-US" dirty="0"/>
          </a:p>
        </p:txBody>
      </p:sp>
      <p:pic>
        <p:nvPicPr>
          <p:cNvPr id="1026" name="Picture 2" descr="5m3-Polythene-Vertical-Tank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264" y="1300947"/>
            <a:ext cx="6004151" cy="5543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703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9261" y="639740"/>
            <a:ext cx="4320413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  <a:endParaRPr lang="en-US" sz="28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72</a:t>
            </a:fld>
            <a:endParaRPr lang="en-US" dirty="0"/>
          </a:p>
        </p:txBody>
      </p:sp>
      <p:pic>
        <p:nvPicPr>
          <p:cNvPr id="2050" name="Picture 2" descr="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397" y="2024744"/>
            <a:ext cx="9056750" cy="3715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550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9261" y="639740"/>
            <a:ext cx="4320413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  <a:endParaRPr lang="en-US" sz="28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9419" y="1300947"/>
            <a:ext cx="7594011" cy="5414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05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9261" y="639740"/>
            <a:ext cx="4320413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  <a:endParaRPr lang="en-US" sz="28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5538" y="1606731"/>
            <a:ext cx="4781135" cy="485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59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9261" y="639740"/>
            <a:ext cx="4320413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  <a:endParaRPr lang="en-US" sz="28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99467" y="1300947"/>
            <a:ext cx="7223625" cy="5348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8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1787" y="590034"/>
            <a:ext cx="4320413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  <a:endParaRPr lang="en-US" sz="28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436021"/>
              </p:ext>
            </p:extLst>
          </p:nvPr>
        </p:nvGraphicFramePr>
        <p:xfrm>
          <a:off x="5553293" y="1987006"/>
          <a:ext cx="2872250" cy="3840843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435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6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823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pipe</a:t>
                      </a: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Diameters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28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 </a:t>
                      </a: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pipes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28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 </a:t>
                      </a: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pipes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 </a:t>
                      </a: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28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 </a:t>
                      </a: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pipes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3/4 </a:t>
                      </a: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99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1787" y="590034"/>
            <a:ext cx="4320413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  <a:endParaRPr lang="en-US" sz="28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5213" y="1478530"/>
            <a:ext cx="5890124" cy="5273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74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1787" y="590034"/>
            <a:ext cx="4320413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  <a:endParaRPr lang="en-US" sz="28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8854" y="1251241"/>
            <a:ext cx="6787107" cy="548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54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1787" y="590034"/>
            <a:ext cx="4320413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  <a:endParaRPr lang="en-US" sz="28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812" y="2103120"/>
            <a:ext cx="11514882" cy="40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38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2" y="1"/>
            <a:ext cx="1217320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897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70981" y="526534"/>
            <a:ext cx="3382657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  <a:endParaRPr lang="en-US" sz="2800" b="1" u="none" strike="noStrike" kern="0" spc="0" dirty="0">
              <a:ln>
                <a:noFill/>
              </a:ln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80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451099" y="2427488"/>
            <a:ext cx="478572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Design Builder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Hostel Cooling load = 129 KW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Hostel Heating load = 117 KW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Cafeteria Cooling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=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KW 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Cafeteria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Heating load =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KW 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82067D22-A15A-4BD7-B27F-7E42251D7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1099" y="1766035"/>
            <a:ext cx="2904672" cy="3077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056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US" altLang="en-US" sz="2000" b="1" dirty="0" smtClean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VRF system used</a:t>
            </a:r>
            <a:endParaRPr lang="ar-SA" altLang="en-US" sz="2000" b="1" dirty="0">
              <a:solidFill>
                <a:srgbClr val="2121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43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70981" y="526534"/>
            <a:ext cx="3382657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  <a:endParaRPr lang="en-US" sz="2800" b="1" u="none" strike="noStrike" kern="0" spc="0" dirty="0">
              <a:ln>
                <a:noFill/>
              </a:ln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81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451099" y="2427488"/>
            <a:ext cx="478572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LG selected company 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Cooling capacity = 77 KW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Heating capacity = 85 KW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Outdoor units for hostel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Outdoor units for cafeteria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82067D22-A15A-4BD7-B27F-7E42251D7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1098" y="1766035"/>
            <a:ext cx="3975827" cy="3077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056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US" altLang="en-US" sz="2000" b="1" dirty="0" smtClean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VRF system (Outdoor Unit)</a:t>
            </a:r>
            <a:endParaRPr lang="ar-SA" altLang="en-US" sz="2000" b="1" dirty="0">
              <a:solidFill>
                <a:srgbClr val="2121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4732" y="256245"/>
            <a:ext cx="2739456" cy="323153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423960" y="3443150"/>
            <a:ext cx="4821000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LG (MULTI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V 5) MODEL NO: ARUM264BTE5 </a:t>
            </a:r>
            <a:endParaRPr lang="en-US" dirty="0"/>
          </a:p>
        </p:txBody>
      </p:sp>
      <p:pic>
        <p:nvPicPr>
          <p:cNvPr id="8" name="image241.jpe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878535" y="4088674"/>
            <a:ext cx="3943349" cy="233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69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70981" y="526534"/>
            <a:ext cx="3382657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  <a:endParaRPr lang="en-US" sz="2800" b="1" u="none" strike="noStrike" kern="0" spc="0" dirty="0">
              <a:ln>
                <a:noFill/>
              </a:ln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82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451099" y="2427488"/>
            <a:ext cx="47857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LG selected company 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Cooling capacity = 2.20 KW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Heating capacity = 2.50 KW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82067D22-A15A-4BD7-B27F-7E42251D7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1099" y="1766035"/>
            <a:ext cx="3727632" cy="3077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056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US" altLang="en-US" sz="2000" b="1" dirty="0" smtClean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VRF system (Fan coil)</a:t>
            </a:r>
            <a:endParaRPr lang="ar-SA" altLang="en-US" sz="2000" b="1" dirty="0">
              <a:solidFill>
                <a:srgbClr val="2121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823" y="1590013"/>
            <a:ext cx="4209021" cy="1875297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7189" y="3818986"/>
            <a:ext cx="5029200" cy="1763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03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70981" y="526534"/>
            <a:ext cx="3382657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  <a:endParaRPr lang="en-US" sz="2800" b="1" u="none" strike="noStrike" kern="0" spc="0" dirty="0">
              <a:ln>
                <a:noFill/>
              </a:ln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83</a:t>
            </a:fld>
            <a:endParaRPr lang="en-US" dirty="0"/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82067D22-A15A-4BD7-B27F-7E42251D7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1099" y="1187741"/>
            <a:ext cx="4785724" cy="3077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056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US" altLang="en-US" sz="2000" b="1" dirty="0" smtClean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Ground floor HVAC system layout</a:t>
            </a:r>
            <a:endParaRPr lang="ar-SA" altLang="en-US" sz="2000" b="1" dirty="0">
              <a:solidFill>
                <a:srgbClr val="2121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695" y="1495518"/>
            <a:ext cx="10989628" cy="530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39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70981" y="526534"/>
            <a:ext cx="3382657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  <a:endParaRPr lang="en-US" sz="2800" b="1" u="none" strike="noStrike" kern="0" spc="0" dirty="0">
              <a:ln>
                <a:noFill/>
              </a:ln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84</a:t>
            </a:fld>
            <a:endParaRPr lang="en-US" dirty="0"/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82067D22-A15A-4BD7-B27F-7E42251D7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1099" y="1187741"/>
            <a:ext cx="4785724" cy="3077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056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US" altLang="en-US" sz="2000" b="1" dirty="0" smtClean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Reflective Ceiling plans </a:t>
            </a:r>
            <a:endParaRPr lang="ar-SA" altLang="en-US" sz="2000" b="1" dirty="0">
              <a:solidFill>
                <a:srgbClr val="2121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3485" y="1848948"/>
            <a:ext cx="7686675" cy="474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89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70981" y="526534"/>
            <a:ext cx="3382657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  <a:endParaRPr lang="en-US" sz="2800" b="1" u="none" strike="noStrike" kern="0" spc="0" dirty="0">
              <a:ln>
                <a:noFill/>
              </a:ln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85</a:t>
            </a:fld>
            <a:endParaRPr lang="en-US" dirty="0"/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82067D22-A15A-4BD7-B27F-7E42251D7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1099" y="1187741"/>
            <a:ext cx="4785724" cy="3077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056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US" altLang="en-US" sz="2000" b="1" dirty="0" smtClean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Reflective Ceiling plans </a:t>
            </a:r>
            <a:endParaRPr lang="ar-SA" altLang="en-US" sz="2000" b="1" dirty="0">
              <a:solidFill>
                <a:srgbClr val="2121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0731" y="1152907"/>
            <a:ext cx="5776096" cy="541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6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2057" y="708734"/>
            <a:ext cx="3296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Elevators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86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852057" y="1374923"/>
            <a:ext cx="9087394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500"/>
              </a:spcBef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Number of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elevators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should be used in building is  2+1 capacity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1143 kg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with speed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 m/s.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482" y="1882754"/>
            <a:ext cx="10356251" cy="4832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57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57844" y="2690949"/>
            <a:ext cx="65302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Electrical Design</a:t>
            </a:r>
            <a:endParaRPr lang="en-US" sz="5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8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88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19356" y="447124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Power (Sockets) plan for bedrooms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509" y="1108331"/>
            <a:ext cx="9233458" cy="5394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4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599" y="1397725"/>
            <a:ext cx="10173013" cy="484332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919356" y="447124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 voltage plan for bedrooms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9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365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90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919356" y="447124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Hostel Ground floor lighting plan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115" y="1320245"/>
            <a:ext cx="11281015" cy="538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66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032567" y="491700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Hostel Bedrooms lighting plan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9945" y="1293222"/>
            <a:ext cx="8451809" cy="53733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86433">
            <a:off x="7665462" y="2281989"/>
            <a:ext cx="247762" cy="1489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704098">
            <a:off x="7399054" y="2336683"/>
            <a:ext cx="260853" cy="1567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859124">
            <a:off x="4645117" y="2866404"/>
            <a:ext cx="260853" cy="147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28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92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919356" y="447124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Cafeteria First floor lighting plan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9107" y="1311330"/>
            <a:ext cx="5481910" cy="511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93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93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919356" y="447124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Luminaires used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006634" y="1152907"/>
            <a:ext cx="7835537" cy="53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02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94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19356" y="447124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 Rendering from Dialux Evo 8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3211399" y="1672045"/>
            <a:ext cx="7086420" cy="3964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1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95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19356" y="447124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 Rendering from Dialux Evo 8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5816689" y="1567543"/>
            <a:ext cx="6031321" cy="4270329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339814" y="1549445"/>
            <a:ext cx="5342527" cy="4306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54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96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19356" y="447124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 Rendering from Dialux Evo 8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2761547" y="1515292"/>
            <a:ext cx="8619309" cy="4779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16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97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19356" y="447124"/>
            <a:ext cx="94615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 Rendering from Dialux Evo 8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6439989" y="1410788"/>
            <a:ext cx="5338523" cy="53035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1893" y="1281434"/>
            <a:ext cx="5059090" cy="55622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0971" y="1606730"/>
            <a:ext cx="1981732" cy="12695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0971" y="2876277"/>
            <a:ext cx="2044586" cy="145256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165002" y="4384022"/>
            <a:ext cx="18165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UGR = </a:t>
            </a:r>
            <a:r>
              <a:rPr lang="ar-SA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13</a:t>
            </a:r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&lt; 19</a:t>
            </a:r>
            <a:endParaRPr lang="en-US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83850" y="5279060"/>
            <a:ext cx="3235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Illuminance avg.  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210 Lux</a:t>
            </a:r>
            <a:endParaRPr lang="en-US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69954" y="5079005"/>
            <a:ext cx="3235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Illuminance avg.  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206 Lux</a:t>
            </a:r>
            <a:endParaRPr lang="en-US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85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57844" y="2690949"/>
            <a:ext cx="65302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Fire &amp; Safety Design</a:t>
            </a:r>
            <a:endParaRPr lang="en-US" sz="5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12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895C41-ED8F-43D5-AA89-F885EBA26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99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054EAD2-A7AB-4D27-B29C-F8AD26B2D9E9}"/>
              </a:ext>
            </a:extLst>
          </p:cNvPr>
          <p:cNvSpPr/>
          <p:nvPr/>
        </p:nvSpPr>
        <p:spPr>
          <a:xfrm>
            <a:off x="2058041" y="629687"/>
            <a:ext cx="2031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Fire system 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12E83C-02F1-4748-9DB5-1F9C4744E11D}"/>
              </a:ext>
            </a:extLst>
          </p:cNvPr>
          <p:cNvSpPr/>
          <p:nvPr/>
        </p:nvSpPr>
        <p:spPr>
          <a:xfrm>
            <a:off x="2058041" y="1152907"/>
            <a:ext cx="24707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 Fire extinguishers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724" y="2076237"/>
            <a:ext cx="8576327" cy="3802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82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3810</TotalTime>
  <Words>1533</Words>
  <Application>Microsoft Office PowerPoint</Application>
  <PresentationFormat>Widescreen</PresentationFormat>
  <Paragraphs>480</Paragraphs>
  <Slides>105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105</vt:i4>
      </vt:variant>
    </vt:vector>
  </HeadingPairs>
  <TitlesOfParts>
    <vt:vector size="115" baseType="lpstr">
      <vt:lpstr>Adobe Arabic</vt:lpstr>
      <vt:lpstr>Adobe Caslon Pro</vt:lpstr>
      <vt:lpstr>Arial</vt:lpstr>
      <vt:lpstr>Calibri</vt:lpstr>
      <vt:lpstr>Century Gothic</vt:lpstr>
      <vt:lpstr>Tahoma</vt:lpstr>
      <vt:lpstr>Times New Roman</vt:lpstr>
      <vt:lpstr>Wingdings</vt:lpstr>
      <vt:lpstr>Wingdings 3</vt:lpstr>
      <vt:lpstr>Wisp</vt:lpstr>
      <vt:lpstr>An Integration Design for An-Najah Hostel </vt:lpstr>
      <vt:lpstr>Contents</vt:lpstr>
      <vt:lpstr>Architectural design</vt:lpstr>
      <vt:lpstr>Site analysis</vt:lpstr>
      <vt:lpstr>Site analysis</vt:lpstr>
      <vt:lpstr>Site analysis</vt:lpstr>
      <vt:lpstr>3d models from lumion</vt:lpstr>
      <vt:lpstr>PowerPoint Presentation</vt:lpstr>
      <vt:lpstr>PowerPoint Presentation</vt:lpstr>
      <vt:lpstr>Basement floor</vt:lpstr>
      <vt:lpstr>Ground floor</vt:lpstr>
      <vt:lpstr>First floor</vt:lpstr>
      <vt:lpstr>Second floor</vt:lpstr>
      <vt:lpstr>Third floor</vt:lpstr>
      <vt:lpstr>Enlarge plan “Bed room”</vt:lpstr>
      <vt:lpstr>Enlarge plan “Bed room”</vt:lpstr>
      <vt:lpstr>Southern Elevation</vt:lpstr>
      <vt:lpstr>Northern Elevation</vt:lpstr>
      <vt:lpstr>Eastern Elevation</vt:lpstr>
      <vt:lpstr>Western Elevation</vt:lpstr>
      <vt:lpstr>Section A-A</vt:lpstr>
      <vt:lpstr>Section B-B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and Analysis for Directorate of Health in Nablus</dc:title>
  <dc:creator>Mueen Abu Odeh</dc:creator>
  <cp:lastModifiedBy>GoogleTech</cp:lastModifiedBy>
  <cp:revision>493</cp:revision>
  <dcterms:created xsi:type="dcterms:W3CDTF">2017-12-20T10:18:35Z</dcterms:created>
  <dcterms:modified xsi:type="dcterms:W3CDTF">2019-05-20T01:43:50Z</dcterms:modified>
</cp:coreProperties>
</file>