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0"/>
  </p:notesMasterIdLst>
  <p:sldIdLst>
    <p:sldId id="383" r:id="rId2"/>
    <p:sldId id="352" r:id="rId3"/>
    <p:sldId id="353" r:id="rId4"/>
    <p:sldId id="354" r:id="rId5"/>
    <p:sldId id="349" r:id="rId6"/>
    <p:sldId id="350" r:id="rId7"/>
    <p:sldId id="357" r:id="rId8"/>
    <p:sldId id="358" r:id="rId9"/>
    <p:sldId id="359" r:id="rId10"/>
    <p:sldId id="360" r:id="rId11"/>
    <p:sldId id="361" r:id="rId12"/>
    <p:sldId id="362" r:id="rId13"/>
    <p:sldId id="363" r:id="rId14"/>
    <p:sldId id="368" r:id="rId15"/>
    <p:sldId id="369" r:id="rId16"/>
    <p:sldId id="371" r:id="rId17"/>
    <p:sldId id="382" r:id="rId18"/>
    <p:sldId id="381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  <a:srgbClr val="0000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35" autoAdjust="0"/>
    <p:restoredTop sz="94660"/>
  </p:normalViewPr>
  <p:slideViewPr>
    <p:cSldViewPr>
      <p:cViewPr>
        <p:scale>
          <a:sx n="78" d="100"/>
          <a:sy n="78" d="100"/>
        </p:scale>
        <p:origin x="-106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5" d="100"/>
        <a:sy n="45" d="100"/>
      </p:scale>
      <p:origin x="0" y="60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058D513-E246-4F03-B670-3A7DF59717D1}" type="datetimeFigureOut">
              <a:rPr lang="en-GB"/>
              <a:pPr>
                <a:defRPr/>
              </a:pPr>
              <a:t>02/01/2014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BFBF805-3F2E-4BE8-A8F6-2CB467A02A7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66510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47DFF8-E99F-4EA1-939A-D3B9922C51D6}" type="datetimeFigureOut">
              <a:rPr lang="en-GB"/>
              <a:pPr>
                <a:defRPr/>
              </a:pPr>
              <a:t>02/01/2014</a:t>
            </a:fld>
            <a:endParaRPr lang="en-GB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CFEFA5-9A08-4F15-8BED-39659952181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6932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06B3BC-3B8E-48BF-87C5-DA46EA084CBE}" type="datetimeFigureOut">
              <a:rPr lang="en-GB"/>
              <a:pPr>
                <a:defRPr/>
              </a:pPr>
              <a:t>02/01/2014</a:t>
            </a:fld>
            <a:endParaRPr lang="en-GB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30C0D7-792A-4527-8689-723B359EBC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9138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F58715-301C-464E-93CB-7891F6C93A17}" type="datetimeFigureOut">
              <a:rPr lang="en-GB"/>
              <a:pPr>
                <a:defRPr/>
              </a:pPr>
              <a:t>02/01/2014</a:t>
            </a:fld>
            <a:endParaRPr lang="en-GB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92C77B-D056-44DF-A438-334179F1F6F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60954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CED52-3EC7-4F0C-AE79-0613E71ABE44}" type="datetimeFigureOut">
              <a:rPr lang="en-GB"/>
              <a:pPr>
                <a:defRPr/>
              </a:pPr>
              <a:t>02/01/2014</a:t>
            </a:fld>
            <a:endParaRPr lang="en-GB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2E5945-7348-430F-A302-1286944A7E9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0272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DE7FCC-A02E-4588-B224-C308F840D57F}" type="datetimeFigureOut">
              <a:rPr lang="en-GB"/>
              <a:pPr>
                <a:defRPr/>
              </a:pPr>
              <a:t>02/01/2014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BC73BB-4422-4E23-B8C4-5B4C66D0B40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543315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923A27-148D-40FC-807E-B130104997FC}" type="datetimeFigureOut">
              <a:rPr lang="en-GB"/>
              <a:pPr>
                <a:defRPr/>
              </a:pPr>
              <a:t>02/01/2014</a:t>
            </a:fld>
            <a:endParaRPr lang="en-GB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4870FF-F831-4DD9-9D70-C962D984974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3894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6F2F8-54AA-40B0-A265-230D5906AC48}" type="datetimeFigureOut">
              <a:rPr lang="en-GB"/>
              <a:pPr>
                <a:defRPr/>
              </a:pPr>
              <a:t>02/01/2014</a:t>
            </a:fld>
            <a:endParaRPr lang="en-GB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F6F8EB-F3D7-483F-91A7-38C19F43F0A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5186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5253D8-41F0-4C3F-88D4-D62296507F8F}" type="datetimeFigureOut">
              <a:rPr lang="en-GB"/>
              <a:pPr>
                <a:defRPr/>
              </a:pPr>
              <a:t>02/01/2014</a:t>
            </a:fld>
            <a:endParaRPr lang="en-GB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78CFDB-81DE-4796-9417-239F4E62BE0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2854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4B2627-BB82-4584-9A50-0076AE5E9172}" type="datetimeFigureOut">
              <a:rPr lang="en-GB"/>
              <a:pPr>
                <a:defRPr/>
              </a:pPr>
              <a:t>02/01/2014</a:t>
            </a:fld>
            <a:endParaRPr lang="en-GB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88A3D3-2EB4-4D8F-ABBC-392CB49044A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531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39067C-62D9-4141-8014-70CDA4BEF144}" type="datetimeFigureOut">
              <a:rPr lang="en-GB"/>
              <a:pPr>
                <a:defRPr/>
              </a:pPr>
              <a:t>02/01/2014</a:t>
            </a:fld>
            <a:endParaRPr lang="en-GB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820142-11A9-4DD7-9A96-AF027F3B720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6406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357ED5-1207-4A5F-A2EC-CEB7D852A53A}" type="datetimeFigureOut">
              <a:rPr lang="en-GB"/>
              <a:pPr>
                <a:defRPr/>
              </a:pPr>
              <a:t>02/01/2014</a:t>
            </a:fld>
            <a:endParaRPr lang="en-GB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999DA7-2231-4822-83BB-D4E491EEBBB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1912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C158437-062D-4F48-80EA-AA53D2942872}" type="datetimeFigureOut">
              <a:rPr lang="en-GB"/>
              <a:pPr>
                <a:defRPr/>
              </a:pPr>
              <a:t>02/01/2014</a:t>
            </a:fld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2BFA0EB-BA7A-44B3-9366-6A54E600EB3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8" r:id="rId1"/>
    <p:sldLayoutId id="2147483930" r:id="rId2"/>
    <p:sldLayoutId id="2147483939" r:id="rId3"/>
    <p:sldLayoutId id="2147483931" r:id="rId4"/>
    <p:sldLayoutId id="2147483932" r:id="rId5"/>
    <p:sldLayoutId id="2147483933" r:id="rId6"/>
    <p:sldLayoutId id="2147483934" r:id="rId7"/>
    <p:sldLayoutId id="2147483935" r:id="rId8"/>
    <p:sldLayoutId id="2147483940" r:id="rId9"/>
    <p:sldLayoutId id="2147483936" r:id="rId10"/>
    <p:sldLayoutId id="214748393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OF JENAN BUILDING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PREBERD BY:</a:t>
            </a:r>
          </a:p>
          <a:p>
            <a:r>
              <a:rPr lang="en-US" dirty="0" smtClean="0"/>
              <a:t>OSAMA GHANNAM</a:t>
            </a:r>
          </a:p>
          <a:p>
            <a:r>
              <a:rPr lang="en-US" dirty="0" smtClean="0"/>
              <a:t>AHMAD KALBOUNEH</a:t>
            </a:r>
          </a:p>
          <a:p>
            <a:r>
              <a:rPr lang="en-US" dirty="0" smtClean="0"/>
              <a:t>QUSAY DEEB</a:t>
            </a:r>
          </a:p>
          <a:p>
            <a:r>
              <a:rPr lang="en-US" dirty="0" smtClean="0"/>
              <a:t>RBEE`JDAAN</a:t>
            </a: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52853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عنوان 1"/>
          <p:cNvSpPr>
            <a:spLocks noGrp="1"/>
          </p:cNvSpPr>
          <p:nvPr>
            <p:ph type="title"/>
          </p:nvPr>
        </p:nvSpPr>
        <p:spPr>
          <a:xfrm>
            <a:off x="374650" y="188640"/>
            <a:ext cx="8229600" cy="1368152"/>
          </a:xfrm>
        </p:spPr>
        <p:txBody>
          <a:bodyPr/>
          <a:lstStyle/>
          <a:p>
            <a:pPr>
              <a:defRPr/>
            </a:pPr>
            <a:r>
              <a:rPr lang="en-US" sz="2000" b="1" i="1" u="sng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For un-braced column at ground floor level to the roof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 smtClean="0"/>
          </a:p>
        </p:txBody>
      </p:sp>
      <p:pic>
        <p:nvPicPr>
          <p:cNvPr id="4710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700213"/>
            <a:ext cx="2736850" cy="396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9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2742" y="3796202"/>
            <a:ext cx="782637" cy="2865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>
              <a:xfrm>
                <a:off x="176393" y="1268760"/>
                <a:ext cx="7211144" cy="3286917"/>
              </a:xfrm>
            </p:spPr>
            <p:txBody>
              <a:bodyPr/>
              <a:lstStyle/>
              <a:p>
                <a:pPr marL="0" indent="0" rtl="1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800">
                            <a:latin typeface="Cambria Math"/>
                          </a:rPr>
                          <m:t>ψ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en-US" sz="1800" dirty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b="1" i="1">
                            <a:latin typeface="Cambria Math"/>
                          </a:rPr>
                        </m:ctrlPr>
                      </m:fPr>
                      <m:num>
                        <m:nary>
                          <m:naryPr>
                            <m:chr m:val="∑"/>
                            <m:limLoc m:val="undOvr"/>
                            <m:subHide m:val="on"/>
                            <m:supHide m:val="on"/>
                            <m:ctrlPr>
                              <a:rPr lang="en-US" sz="1800" b="1" i="1">
                                <a:latin typeface="Cambria Math"/>
                              </a:rPr>
                            </m:ctrlPr>
                          </m:naryPr>
                          <m:sub/>
                          <m:sup/>
                          <m:e>
                            <m:r>
                              <a:rPr lang="en-US" sz="1800" b="1" i="1">
                                <a:latin typeface="Cambria Math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sz="1800" b="1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sz="1800" b="1" i="1">
                                    <a:latin typeface="Cambria Math"/>
                                  </a:rPr>
                                  <m:t>𝑬𝑰</m:t>
                                </m:r>
                              </m:num>
                              <m:den>
                                <m:r>
                                  <a:rPr lang="en-US" sz="1800" b="1" i="1">
                                    <a:latin typeface="Cambria Math"/>
                                  </a:rPr>
                                  <m:t>𝑳</m:t>
                                </m:r>
                              </m:den>
                            </m:f>
                            <m:r>
                              <a:rPr lang="en-US" sz="1800" b="1" i="1">
                                <a:latin typeface="Cambria Math"/>
                              </a:rPr>
                              <m:t>)</m:t>
                            </m:r>
                            <m:r>
                              <a:rPr lang="en-US" sz="1800" b="1" i="1">
                                <a:latin typeface="Cambria Math"/>
                              </a:rPr>
                              <m:t>𝒄𝒐𝒍𝒖𝒎𝒏</m:t>
                            </m:r>
                          </m:e>
                        </m:nary>
                      </m:num>
                      <m:den>
                        <m:nary>
                          <m:naryPr>
                            <m:chr m:val="∑"/>
                            <m:limLoc m:val="undOvr"/>
                            <m:subHide m:val="on"/>
                            <m:supHide m:val="on"/>
                            <m:ctrlPr>
                              <a:rPr lang="en-US" sz="1800" b="1" i="1">
                                <a:latin typeface="Cambria Math"/>
                              </a:rPr>
                            </m:ctrlPr>
                          </m:naryPr>
                          <m:sub/>
                          <m:sup/>
                          <m:e>
                            <m:r>
                              <a:rPr lang="en-US" sz="1800" b="1" i="1">
                                <a:latin typeface="Cambria Math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sz="1800" b="1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sz="1800" b="1" i="1">
                                    <a:latin typeface="Cambria Math"/>
                                  </a:rPr>
                                  <m:t>𝑬𝑰</m:t>
                                </m:r>
                              </m:num>
                              <m:den>
                                <m:r>
                                  <a:rPr lang="en-US" sz="1800" b="1" i="1">
                                    <a:latin typeface="Cambria Math"/>
                                  </a:rPr>
                                  <m:t>𝑳</m:t>
                                </m:r>
                              </m:den>
                            </m:f>
                            <m:r>
                              <a:rPr lang="en-US" sz="1800" b="1" i="1">
                                <a:latin typeface="Cambria Math"/>
                              </a:rPr>
                              <m:t>)</m:t>
                            </m:r>
                            <m:r>
                              <a:rPr lang="en-US" sz="1800" b="1" i="1">
                                <a:latin typeface="Cambria Math"/>
                              </a:rPr>
                              <m:t>𝒃𝒆𝒂𝒎</m:t>
                            </m:r>
                          </m:e>
                        </m:nary>
                      </m:den>
                    </m:f>
                  </m:oMath>
                </a14:m>
                <a:r>
                  <a:rPr lang="en-US" sz="1800" dirty="0"/>
                  <a:t>  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800" i="1">
                            <a:latin typeface="Cambria Math"/>
                          </a:rPr>
                          <m:t>2</m:t>
                        </m:r>
                        <m:r>
                          <a:rPr lang="en-US" sz="1800" i="1">
                            <a:latin typeface="Cambria Math"/>
                          </a:rPr>
                          <m:t>𝑥</m:t>
                        </m:r>
                        <m:r>
                          <a:rPr lang="en-US" sz="1800" i="1">
                            <a:latin typeface="Cambria Math"/>
                          </a:rPr>
                          <m:t>(</m:t>
                        </m:r>
                        <m:r>
                          <a:rPr lang="en-US" sz="1800" i="1">
                            <a:latin typeface="Cambria Math"/>
                          </a:rPr>
                          <m:t>26587</m:t>
                        </m:r>
                        <m:r>
                          <a:rPr lang="en-US" sz="1800" i="1">
                            <a:latin typeface="Cambria Math"/>
                          </a:rPr>
                          <m:t>.</m:t>
                        </m:r>
                        <m:r>
                          <a:rPr lang="en-US" sz="1800" i="1">
                            <a:latin typeface="Cambria Math"/>
                          </a:rPr>
                          <m:t>2</m:t>
                        </m:r>
                        <m:d>
                          <m:dPr>
                            <m:ctrlPr>
                              <a:rPr lang="en-US" sz="1800" i="1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18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sz="1800" i="1">
                                    <a:latin typeface="Cambria Math"/>
                                  </a:rPr>
                                  <m:t>1100</m:t>
                                </m:r>
                                <m:r>
                                  <a:rPr lang="en-US" sz="1800" i="1">
                                    <a:latin typeface="Cambria Math"/>
                                  </a:rPr>
                                  <m:t>𝑥</m:t>
                                </m:r>
                                <m:sSup>
                                  <m:sSupPr>
                                    <m:ctrlPr>
                                      <a:rPr lang="en-US" sz="1800" i="1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i="1">
                                        <a:latin typeface="Cambria Math"/>
                                      </a:rPr>
                                      <m:t>400</m:t>
                                    </m:r>
                                  </m:e>
                                  <m:sup>
                                    <m:r>
                                      <a:rPr lang="en-US" sz="1800" i="1">
                                        <a:latin typeface="Cambria Math"/>
                                      </a:rPr>
                                      <m:t>3</m:t>
                                    </m:r>
                                  </m:sup>
                                </m:sSup>
                              </m:num>
                              <m:den>
                                <m:r>
                                  <a:rPr lang="en-US" sz="1800" i="1">
                                    <a:latin typeface="Cambria Math"/>
                                  </a:rPr>
                                  <m:t>12</m:t>
                                </m:r>
                                <m:r>
                                  <a:rPr lang="en-US" sz="1800" i="1"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en-US" sz="1800" i="1">
                                    <a:latin typeface="Cambria Math"/>
                                  </a:rPr>
                                  <m:t>3750</m:t>
                                </m:r>
                              </m:den>
                            </m:f>
                          </m:e>
                        </m:d>
                        <m:r>
                          <a:rPr lang="en-US" sz="1800" i="1">
                            <a:latin typeface="Cambria Math"/>
                          </a:rPr>
                          <m:t>𝑥</m:t>
                        </m:r>
                        <m:r>
                          <a:rPr lang="en-US" sz="1800" i="1">
                            <a:latin typeface="Cambria Math"/>
                          </a:rPr>
                          <m:t>0</m:t>
                        </m:r>
                        <m:r>
                          <a:rPr lang="en-US" sz="1800" i="1">
                            <a:latin typeface="Cambria Math"/>
                          </a:rPr>
                          <m:t>.</m:t>
                        </m:r>
                        <m:r>
                          <a:rPr lang="en-US" sz="1800" i="1">
                            <a:latin typeface="Cambria Math"/>
                          </a:rPr>
                          <m:t>7</m:t>
                        </m:r>
                        <m:r>
                          <a:rPr lang="en-US" sz="1800" i="1">
                            <a:latin typeface="Cambria Math"/>
                          </a:rPr>
                          <m:t>)</m:t>
                        </m:r>
                      </m:num>
                      <m:den>
                        <m:r>
                          <a:rPr lang="en-US" sz="1800" i="1">
                            <a:latin typeface="Cambria Math"/>
                          </a:rPr>
                          <m:t>2</m:t>
                        </m:r>
                        <m:r>
                          <a:rPr lang="en-US" sz="1800" i="1">
                            <a:latin typeface="Cambria Math"/>
                          </a:rPr>
                          <m:t>𝑥</m:t>
                        </m:r>
                        <m:r>
                          <a:rPr lang="en-US" sz="1800" i="1">
                            <a:latin typeface="Cambria Math"/>
                          </a:rPr>
                          <m:t>(</m:t>
                        </m:r>
                        <m:r>
                          <a:rPr lang="en-US" sz="1800" i="1">
                            <a:latin typeface="Cambria Math"/>
                          </a:rPr>
                          <m:t>24870</m:t>
                        </m:r>
                        <m:r>
                          <a:rPr lang="en-US" sz="1800" i="1">
                            <a:latin typeface="Cambria Math"/>
                          </a:rPr>
                          <m:t>.</m:t>
                        </m:r>
                        <m:r>
                          <a:rPr lang="en-US" sz="1800" i="1">
                            <a:latin typeface="Cambria Math"/>
                          </a:rPr>
                          <m:t>06</m:t>
                        </m:r>
                        <m:d>
                          <m:dPr>
                            <m:ctrlPr>
                              <a:rPr lang="en-US" sz="1800" i="1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18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sz="1800" i="1">
                                    <a:latin typeface="Cambria Math"/>
                                  </a:rPr>
                                  <m:t>500</m:t>
                                </m:r>
                                <m:r>
                                  <a:rPr lang="en-US" sz="1800" i="1">
                                    <a:latin typeface="Cambria Math"/>
                                  </a:rPr>
                                  <m:t>𝑥</m:t>
                                </m:r>
                                <m:sSup>
                                  <m:sSupPr>
                                    <m:ctrlPr>
                                      <a:rPr lang="en-US" sz="1800" i="1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i="1">
                                        <a:latin typeface="Cambria Math"/>
                                      </a:rPr>
                                      <m:t>500</m:t>
                                    </m:r>
                                  </m:e>
                                  <m:sup>
                                    <m:r>
                                      <a:rPr lang="en-US" sz="1800" i="1">
                                        <a:latin typeface="Cambria Math"/>
                                      </a:rPr>
                                      <m:t>3</m:t>
                                    </m:r>
                                  </m:sup>
                                </m:sSup>
                              </m:num>
                              <m:den>
                                <m:r>
                                  <a:rPr lang="en-US" sz="1800" i="1">
                                    <a:latin typeface="Cambria Math"/>
                                  </a:rPr>
                                  <m:t>12</m:t>
                                </m:r>
                                <m:r>
                                  <a:rPr lang="en-US" sz="1800" i="1">
                                    <a:latin typeface="Cambria Math"/>
                                  </a:rPr>
                                  <m:t>∗</m:t>
                                </m:r>
                                <m:r>
                                  <a:rPr lang="en-US" sz="1800" i="1">
                                    <a:latin typeface="Cambria Math"/>
                                  </a:rPr>
                                  <m:t>3830</m:t>
                                </m:r>
                              </m:den>
                            </m:f>
                          </m:e>
                        </m:d>
                        <m:r>
                          <a:rPr lang="en-US" sz="1800" i="1">
                            <a:latin typeface="Cambria Math"/>
                          </a:rPr>
                          <m:t>𝑥</m:t>
                        </m:r>
                        <m:r>
                          <a:rPr lang="en-US" sz="1800" i="1">
                            <a:latin typeface="Cambria Math"/>
                          </a:rPr>
                          <m:t>0</m:t>
                        </m:r>
                        <m:r>
                          <a:rPr lang="en-US" sz="1800" i="1">
                            <a:latin typeface="Cambria Math"/>
                          </a:rPr>
                          <m:t>.</m:t>
                        </m:r>
                        <m:r>
                          <a:rPr lang="en-US" sz="1800" i="1">
                            <a:latin typeface="Cambria Math"/>
                          </a:rPr>
                          <m:t>35</m:t>
                        </m:r>
                        <m:r>
                          <a:rPr lang="en-US" sz="1800" i="1">
                            <a:latin typeface="Cambria Math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sz="1800" dirty="0"/>
                  <a:t>   = 5</a:t>
                </a:r>
              </a:p>
              <a:p>
                <a:pPr marL="668337" lvl="2" indent="0" rtl="1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800">
                            <a:latin typeface="Cambria Math"/>
                          </a:rPr>
                          <m:t>ψ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sz="1800" dirty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b="1" i="1">
                            <a:latin typeface="Cambria Math"/>
                          </a:rPr>
                        </m:ctrlPr>
                      </m:fPr>
                      <m:num>
                        <m:nary>
                          <m:naryPr>
                            <m:chr m:val="∑"/>
                            <m:limLoc m:val="undOvr"/>
                            <m:subHide m:val="on"/>
                            <m:supHide m:val="on"/>
                            <m:ctrlPr>
                              <a:rPr lang="en-US" sz="1800" b="1" i="1">
                                <a:latin typeface="Cambria Math"/>
                              </a:rPr>
                            </m:ctrlPr>
                          </m:naryPr>
                          <m:sub/>
                          <m:sup/>
                          <m:e>
                            <m:r>
                              <a:rPr lang="en-US" sz="1800" b="1" i="1">
                                <a:latin typeface="Cambria Math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sz="1800" b="1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sz="1800" b="1" i="1">
                                    <a:latin typeface="Cambria Math"/>
                                  </a:rPr>
                                  <m:t>𝑬𝑰</m:t>
                                </m:r>
                              </m:num>
                              <m:den>
                                <m:r>
                                  <a:rPr lang="en-US" sz="1800" b="1" i="1">
                                    <a:latin typeface="Cambria Math"/>
                                  </a:rPr>
                                  <m:t>𝑳</m:t>
                                </m:r>
                              </m:den>
                            </m:f>
                            <m:r>
                              <a:rPr lang="en-US" sz="1800" b="1" i="1">
                                <a:latin typeface="Cambria Math"/>
                              </a:rPr>
                              <m:t>)</m:t>
                            </m:r>
                            <m:r>
                              <a:rPr lang="en-US" sz="1800" b="1" i="1">
                                <a:latin typeface="Cambria Math"/>
                              </a:rPr>
                              <m:t>𝒄𝒐𝒍𝒖𝒎𝒏</m:t>
                            </m:r>
                          </m:e>
                        </m:nary>
                      </m:num>
                      <m:den>
                        <m:nary>
                          <m:naryPr>
                            <m:chr m:val="∑"/>
                            <m:limLoc m:val="undOvr"/>
                            <m:subHide m:val="on"/>
                            <m:supHide m:val="on"/>
                            <m:ctrlPr>
                              <a:rPr lang="en-US" sz="1800" b="1" i="1">
                                <a:latin typeface="Cambria Math"/>
                              </a:rPr>
                            </m:ctrlPr>
                          </m:naryPr>
                          <m:sub/>
                          <m:sup/>
                          <m:e>
                            <m:r>
                              <a:rPr lang="en-US" sz="1800" b="1" i="1">
                                <a:latin typeface="Cambria Math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sz="1800" b="1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sz="1800" b="1" i="1">
                                    <a:latin typeface="Cambria Math"/>
                                  </a:rPr>
                                  <m:t>𝑬𝑰</m:t>
                                </m:r>
                              </m:num>
                              <m:den>
                                <m:r>
                                  <a:rPr lang="en-US" sz="1800" b="1" i="1">
                                    <a:latin typeface="Cambria Math"/>
                                  </a:rPr>
                                  <m:t>𝑳</m:t>
                                </m:r>
                              </m:den>
                            </m:f>
                            <m:r>
                              <a:rPr lang="en-US" sz="1800" b="1" i="1">
                                <a:latin typeface="Cambria Math"/>
                              </a:rPr>
                              <m:t>)</m:t>
                            </m:r>
                            <m:r>
                              <a:rPr lang="en-US" sz="1800" b="1" i="1">
                                <a:latin typeface="Cambria Math"/>
                              </a:rPr>
                              <m:t>𝒃𝒆𝒂𝒎</m:t>
                            </m:r>
                          </m:e>
                        </m:nary>
                      </m:den>
                    </m:f>
                  </m:oMath>
                </a14:m>
                <a:r>
                  <a:rPr lang="en-US" sz="1800" dirty="0"/>
                  <a:t>  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800" i="1">
                            <a:latin typeface="Cambria Math"/>
                          </a:rPr>
                          <m:t>2</m:t>
                        </m:r>
                        <m:r>
                          <a:rPr lang="en-US" sz="1800" i="1">
                            <a:latin typeface="Cambria Math"/>
                          </a:rPr>
                          <m:t>𝑥</m:t>
                        </m:r>
                        <m:r>
                          <a:rPr lang="en-US" sz="1800" i="1">
                            <a:latin typeface="Cambria Math"/>
                          </a:rPr>
                          <m:t>(</m:t>
                        </m:r>
                        <m:r>
                          <a:rPr lang="en-US" sz="1800" i="1">
                            <a:latin typeface="Cambria Math"/>
                          </a:rPr>
                          <m:t>26587</m:t>
                        </m:r>
                        <m:r>
                          <a:rPr lang="en-US" sz="1800" i="1">
                            <a:latin typeface="Cambria Math"/>
                          </a:rPr>
                          <m:t>.</m:t>
                        </m:r>
                        <m:r>
                          <a:rPr lang="en-US" sz="1800" i="1">
                            <a:latin typeface="Cambria Math"/>
                          </a:rPr>
                          <m:t>2</m:t>
                        </m:r>
                        <m:d>
                          <m:dPr>
                            <m:ctrlPr>
                              <a:rPr lang="en-US" sz="1800" i="1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18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sz="1800" i="1">
                                    <a:latin typeface="Cambria Math"/>
                                  </a:rPr>
                                  <m:t>1100</m:t>
                                </m:r>
                                <m:r>
                                  <a:rPr lang="en-US" sz="1800" i="1">
                                    <a:latin typeface="Cambria Math"/>
                                  </a:rPr>
                                  <m:t>𝑥</m:t>
                                </m:r>
                                <m:sSup>
                                  <m:sSupPr>
                                    <m:ctrlPr>
                                      <a:rPr lang="en-US" sz="1800" i="1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i="1">
                                        <a:latin typeface="Cambria Math"/>
                                      </a:rPr>
                                      <m:t>400</m:t>
                                    </m:r>
                                  </m:e>
                                  <m:sup>
                                    <m:r>
                                      <a:rPr lang="en-US" sz="1800" i="1">
                                        <a:latin typeface="Cambria Math"/>
                                      </a:rPr>
                                      <m:t>3</m:t>
                                    </m:r>
                                  </m:sup>
                                </m:sSup>
                              </m:num>
                              <m:den>
                                <m:r>
                                  <a:rPr lang="en-US" sz="1800" i="1">
                                    <a:latin typeface="Cambria Math"/>
                                  </a:rPr>
                                  <m:t>12</m:t>
                                </m:r>
                                <m:r>
                                  <a:rPr lang="en-US" sz="1800" i="1"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en-US" sz="1800" i="1">
                                    <a:latin typeface="Cambria Math"/>
                                  </a:rPr>
                                  <m:t>3750</m:t>
                                </m:r>
                              </m:den>
                            </m:f>
                          </m:e>
                        </m:d>
                        <m:r>
                          <a:rPr lang="en-US" sz="1800" i="1">
                            <a:latin typeface="Cambria Math"/>
                          </a:rPr>
                          <m:t>𝑥</m:t>
                        </m:r>
                        <m:r>
                          <a:rPr lang="en-US" sz="1800" i="1">
                            <a:latin typeface="Cambria Math"/>
                          </a:rPr>
                          <m:t>0</m:t>
                        </m:r>
                        <m:r>
                          <a:rPr lang="en-US" sz="1800" i="1">
                            <a:latin typeface="Cambria Math"/>
                          </a:rPr>
                          <m:t>.</m:t>
                        </m:r>
                        <m:r>
                          <a:rPr lang="en-US" sz="1800" i="1">
                            <a:latin typeface="Cambria Math"/>
                          </a:rPr>
                          <m:t>7</m:t>
                        </m:r>
                        <m:r>
                          <a:rPr lang="en-US" sz="1800" i="1">
                            <a:latin typeface="Cambria Math"/>
                          </a:rPr>
                          <m:t>)</m:t>
                        </m:r>
                      </m:num>
                      <m:den>
                        <m:r>
                          <a:rPr lang="en-US" sz="1800" i="1">
                            <a:latin typeface="Cambria Math"/>
                          </a:rPr>
                          <m:t>2</m:t>
                        </m:r>
                        <m:r>
                          <a:rPr lang="en-US" sz="1800" i="1">
                            <a:latin typeface="Cambria Math"/>
                          </a:rPr>
                          <m:t>𝑥</m:t>
                        </m:r>
                        <m:r>
                          <a:rPr lang="en-US" sz="1800" i="1">
                            <a:latin typeface="Cambria Math"/>
                          </a:rPr>
                          <m:t>(</m:t>
                        </m:r>
                        <m:r>
                          <a:rPr lang="en-US" sz="1800" i="1">
                            <a:latin typeface="Cambria Math"/>
                          </a:rPr>
                          <m:t>24870</m:t>
                        </m:r>
                        <m:r>
                          <a:rPr lang="en-US" sz="1800" i="1">
                            <a:latin typeface="Cambria Math"/>
                          </a:rPr>
                          <m:t>.</m:t>
                        </m:r>
                        <m:r>
                          <a:rPr lang="en-US" sz="1800" i="1">
                            <a:latin typeface="Cambria Math"/>
                          </a:rPr>
                          <m:t>06</m:t>
                        </m:r>
                        <m:d>
                          <m:dPr>
                            <m:ctrlPr>
                              <a:rPr lang="en-US" sz="1800" i="1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18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sz="1800" i="1">
                                    <a:latin typeface="Cambria Math"/>
                                  </a:rPr>
                                  <m:t>500</m:t>
                                </m:r>
                                <m:r>
                                  <a:rPr lang="en-US" sz="1800" i="1">
                                    <a:latin typeface="Cambria Math"/>
                                  </a:rPr>
                                  <m:t>𝑥</m:t>
                                </m:r>
                                <m:sSup>
                                  <m:sSupPr>
                                    <m:ctrlPr>
                                      <a:rPr lang="en-US" sz="1800" i="1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i="1">
                                        <a:latin typeface="Cambria Math"/>
                                      </a:rPr>
                                      <m:t>500</m:t>
                                    </m:r>
                                  </m:e>
                                  <m:sup>
                                    <m:r>
                                      <a:rPr lang="en-US" sz="1800" i="1">
                                        <a:latin typeface="Cambria Math"/>
                                      </a:rPr>
                                      <m:t>3</m:t>
                                    </m:r>
                                  </m:sup>
                                </m:sSup>
                              </m:num>
                              <m:den>
                                <m:r>
                                  <a:rPr lang="en-US" sz="1800" i="1">
                                    <a:latin typeface="Cambria Math"/>
                                  </a:rPr>
                                  <m:t>12</m:t>
                                </m:r>
                                <m:r>
                                  <a:rPr lang="en-US" sz="1800" i="1">
                                    <a:latin typeface="Cambria Math"/>
                                  </a:rPr>
                                  <m:t>∗</m:t>
                                </m:r>
                                <m:r>
                                  <a:rPr lang="en-US" sz="1800" i="1">
                                    <a:latin typeface="Cambria Math"/>
                                  </a:rPr>
                                  <m:t>3830</m:t>
                                </m:r>
                              </m:den>
                            </m:f>
                          </m:e>
                        </m:d>
                        <m:r>
                          <a:rPr lang="en-US" sz="1800" i="1">
                            <a:latin typeface="Cambria Math"/>
                          </a:rPr>
                          <m:t>𝑥</m:t>
                        </m:r>
                        <m:r>
                          <a:rPr lang="en-US" sz="1800" i="1">
                            <a:latin typeface="Cambria Math"/>
                          </a:rPr>
                          <m:t>0</m:t>
                        </m:r>
                        <m:r>
                          <a:rPr lang="en-US" sz="1800" i="1">
                            <a:latin typeface="Cambria Math"/>
                          </a:rPr>
                          <m:t>.</m:t>
                        </m:r>
                        <m:r>
                          <a:rPr lang="en-US" sz="1800" i="1">
                            <a:latin typeface="Cambria Math"/>
                          </a:rPr>
                          <m:t>35</m:t>
                        </m:r>
                        <m:r>
                          <a:rPr lang="en-US" sz="1800" i="1">
                            <a:latin typeface="Cambria Math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sz="1800" dirty="0"/>
                  <a:t>   = 5</a:t>
                </a:r>
              </a:p>
              <a:p>
                <a:endParaRPr lang="ar-SA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6393" y="1268760"/>
                <a:ext cx="7211144" cy="3286917"/>
              </a:xfrm>
              <a:blipFill rotWithShape="1">
                <a:blip r:embed="rId4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273367" y="836712"/>
            <a:ext cx="8229600" cy="4389437"/>
          </a:xfrm>
          <a:blipFill rotWithShape="1">
            <a:blip r:embed="rId2" cstate="print"/>
            <a:stretch>
              <a:fillRect l="-667"/>
            </a:stretch>
          </a:blipFill>
          <a:extLst/>
        </p:spPr>
        <p:txBody>
          <a:bodyPr/>
          <a:lstStyle/>
          <a:p>
            <a:pPr marL="0" indent="0">
              <a:buNone/>
            </a:pPr>
            <a:r>
              <a:rPr lang="ar-SA">
                <a:noFill/>
              </a:rPr>
              <a:t> </a:t>
            </a:r>
          </a:p>
        </p:txBody>
      </p:sp>
      <p:pic>
        <p:nvPicPr>
          <p:cNvPr id="48131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981075"/>
            <a:ext cx="2620963" cy="3881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2" name="Rectangle 8"/>
          <p:cNvSpPr>
            <a:spLocks noChangeArrowheads="1"/>
          </p:cNvSpPr>
          <p:nvPr/>
        </p:nvSpPr>
        <p:spPr bwMode="auto">
          <a:xfrm>
            <a:off x="180975" y="3656013"/>
            <a:ext cx="5661025" cy="2586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rtl="1" eaLnBrk="0" hangingPunct="0"/>
            <a:r>
              <a:rPr lang="en-US"/>
              <a:t>Pu = 5518 KN. </a:t>
            </a:r>
          </a:p>
          <a:p>
            <a:pPr rtl="1" eaLnBrk="0" hangingPunct="0"/>
            <a:r>
              <a:rPr lang="en-US"/>
              <a:t>MY=  7.1 KN.m</a:t>
            </a:r>
          </a:p>
          <a:p>
            <a:pPr rtl="1" eaLnBrk="0" hangingPunct="0"/>
            <a:endParaRPr lang="ar-SA"/>
          </a:p>
          <a:p>
            <a:pPr rtl="1" eaLnBrk="0" hangingPunct="0"/>
            <a:r>
              <a:rPr lang="en-US"/>
              <a:t>Mymin= Pu (0.015+0.03h)   (h in m)</a:t>
            </a:r>
            <a:endParaRPr lang="ar-SA"/>
          </a:p>
          <a:p>
            <a:pPr rtl="1" eaLnBrk="0" hangingPunct="0"/>
            <a:endParaRPr lang="en-US"/>
          </a:p>
          <a:p>
            <a:pPr rtl="1" eaLnBrk="0" hangingPunct="0"/>
            <a:r>
              <a:rPr lang="en-US"/>
              <a:t>    = 5518 x(0.015+0.03x 0.4) = 150 KN.m &gt; 7.1KN.m</a:t>
            </a:r>
          </a:p>
          <a:p>
            <a:pPr rtl="1" eaLnBrk="0" hangingPunct="0"/>
            <a:endParaRPr lang="en-US"/>
          </a:p>
          <a:p>
            <a:pPr eaLnBrk="0" hangingPunct="0"/>
            <a:r>
              <a:rPr lang="en-US"/>
              <a:t> take My = 150 KN.m</a:t>
            </a:r>
          </a:p>
          <a:p>
            <a:pPr eaLnBrk="0" hangingPunct="0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عنصر نائب للمحتوى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251520" y="980728"/>
            <a:ext cx="8229600" cy="4464496"/>
          </a:xfrm>
          <a:blipFill rotWithShape="1">
            <a:blip r:embed="rId2" cstate="print"/>
            <a:stretch>
              <a:fillRect l="-593" t="-683" b="-137"/>
            </a:stretch>
          </a:blipFill>
          <a:extLst/>
        </p:spPr>
        <p:txBody>
          <a:bodyPr/>
          <a:lstStyle/>
          <a:p>
            <a:pPr marL="0" indent="0">
              <a:buNone/>
            </a:pPr>
            <a:r>
              <a:rPr lang="ar-SA">
                <a:noFill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1"/>
          <p:cNvSpPr>
            <a:spLocks noChangeArrowheads="1"/>
          </p:cNvSpPr>
          <p:nvPr/>
        </p:nvSpPr>
        <p:spPr bwMode="auto">
          <a:xfrm>
            <a:off x="115888" y="917575"/>
            <a:ext cx="35766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285750" indent="-285750" algn="r">
              <a:buClr>
                <a:schemeClr val="accent1"/>
              </a:buClr>
              <a:buFont typeface="Arial" pitchFamily="34" charset="0"/>
              <a:buChar char="•"/>
            </a:pPr>
            <a:r>
              <a:rPr lang="en-US" dirty="0">
                <a:solidFill>
                  <a:srgbClr val="0070C0"/>
                </a:solidFill>
                <a:cs typeface="Times New Roman" pitchFamily="18" charset="0"/>
              </a:rPr>
              <a:t>By using interaction diagrams</a:t>
            </a:r>
            <a:r>
              <a:rPr lang="en-US" b="1" dirty="0"/>
              <a:t>:</a:t>
            </a:r>
            <a:endParaRPr lang="en-US" dirty="0"/>
          </a:p>
        </p:txBody>
      </p:sp>
      <p:sp>
        <p:nvSpPr>
          <p:cNvPr id="50179" name="Rectangle 2"/>
          <p:cNvSpPr>
            <a:spLocks noChangeArrowheads="1"/>
          </p:cNvSpPr>
          <p:nvPr/>
        </p:nvSpPr>
        <p:spPr bwMode="auto">
          <a:xfrm>
            <a:off x="539750" y="1484313"/>
            <a:ext cx="69850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dirty="0">
                <a:solidFill>
                  <a:srgbClr val="0070C0"/>
                </a:solidFill>
                <a:cs typeface="Times New Roman" pitchFamily="18" charset="0"/>
              </a:rPr>
              <a:t>ρ   = 0.01 =  1.0%</a:t>
            </a:r>
          </a:p>
          <a:p>
            <a:pPr rtl="1"/>
            <a:r>
              <a:rPr lang="en-US" dirty="0">
                <a:solidFill>
                  <a:srgbClr val="000000"/>
                </a:solidFill>
                <a:cs typeface="Times New Roman" pitchFamily="18" charset="0"/>
              </a:rPr>
              <a:t>From SAP ρ = 1.0% , OK…. As = 0.01x1100x400 = 4400 mm² </a:t>
            </a:r>
            <a:r>
              <a:rPr lang="en-US" dirty="0">
                <a:solidFill>
                  <a:srgbClr val="0070C0"/>
                </a:solidFill>
                <a:cs typeface="Times New Roman" pitchFamily="18" charset="0"/>
              </a:rPr>
              <a:t>Using  18φ18 mm </a:t>
            </a:r>
            <a:endParaRPr lang="ar-SA" dirty="0">
              <a:solidFill>
                <a:srgbClr val="0070C0"/>
              </a:solidFill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84213" y="2700338"/>
            <a:ext cx="2398712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rtl="1">
              <a:defRPr/>
            </a:pPr>
            <a:r>
              <a:rPr lang="en-US" sz="2000" b="1" i="1" u="sng" dirty="0">
                <a:solidFill>
                  <a:srgbClr val="FF0000"/>
                </a:solidFill>
                <a:latin typeface="+mn-lt"/>
                <a:cs typeface="+mn-cs"/>
              </a:rPr>
              <a:t>Design of stirrups </a:t>
            </a:r>
          </a:p>
        </p:txBody>
      </p:sp>
      <p:sp>
        <p:nvSpPr>
          <p:cNvPr id="7" name="Rectangle 6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539552" y="3501008"/>
            <a:ext cx="7272808" cy="2585323"/>
          </a:xfrm>
          <a:prstGeom prst="rect">
            <a:avLst/>
          </a:prstGeom>
          <a:blipFill rotWithShape="1">
            <a:blip r:embed="rId2" cstate="print"/>
            <a:stretch>
              <a:fillRect l="-671" t="-1179"/>
            </a:stretch>
          </a:blipFill>
        </p:spPr>
        <p:txBody>
          <a:bodyPr/>
          <a:lstStyle/>
          <a:p>
            <a:r>
              <a:rPr lang="ar-SA">
                <a:noFill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عنوان 1"/>
          <p:cNvSpPr>
            <a:spLocks noGrp="1"/>
          </p:cNvSpPr>
          <p:nvPr>
            <p:ph type="title"/>
          </p:nvPr>
        </p:nvSpPr>
        <p:spPr>
          <a:xfrm>
            <a:off x="285750" y="500063"/>
            <a:ext cx="8229600" cy="714375"/>
          </a:xfrm>
        </p:spPr>
        <p:txBody>
          <a:bodyPr/>
          <a:lstStyle/>
          <a:p>
            <a:pPr>
              <a:defRPr/>
            </a:pPr>
            <a:r>
              <a:rPr lang="en-US" sz="2800" b="1" i="1" u="sng" dirty="0" smtClean="0">
                <a:solidFill>
                  <a:srgbClr val="000066"/>
                </a:solidFill>
                <a:latin typeface="+mn-lt"/>
                <a:ea typeface="+mn-ea"/>
                <a:cs typeface="+mn-cs"/>
              </a:rPr>
              <a:t>Design of footings</a:t>
            </a:r>
            <a:endParaRPr lang="ar-SA" sz="2800" b="1" i="1" u="sng" dirty="0" smtClean="0">
              <a:solidFill>
                <a:srgbClr val="000066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4275" name="عنصر نائب للمحتوى 2"/>
          <p:cNvSpPr>
            <a:spLocks noGrp="1"/>
          </p:cNvSpPr>
          <p:nvPr>
            <p:ph idx="1"/>
          </p:nvPr>
        </p:nvSpPr>
        <p:spPr>
          <a:xfrm>
            <a:off x="428625" y="1500188"/>
            <a:ext cx="8229600" cy="2643187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en-US" sz="1800" smtClean="0">
                <a:latin typeface="Comic Sans MS" pitchFamily="66" charset="0"/>
              </a:rPr>
              <a:t>Footings must be designed to carry the column loads and transmit</a:t>
            </a:r>
          </a:p>
          <a:p>
            <a:pPr>
              <a:buFont typeface="Wingdings 2" pitchFamily="18" charset="2"/>
              <a:buNone/>
            </a:pPr>
            <a:r>
              <a:rPr lang="en-US" sz="1800" smtClean="0">
                <a:latin typeface="Comic Sans MS" pitchFamily="66" charset="0"/>
              </a:rPr>
              <a:t> them to the soil safely while satisfying code limitations.</a:t>
            </a:r>
          </a:p>
          <a:p>
            <a:pPr>
              <a:buFont typeface="Wingdings 2" pitchFamily="18" charset="2"/>
              <a:buNone/>
            </a:pPr>
            <a:r>
              <a:rPr lang="en-US" sz="1800" smtClean="0">
                <a:latin typeface="Comic Sans MS" pitchFamily="66" charset="0"/>
              </a:rPr>
              <a:t> </a:t>
            </a:r>
          </a:p>
          <a:p>
            <a:r>
              <a:rPr lang="en-US" sz="1800" smtClean="0">
                <a:latin typeface="Comic Sans MS" pitchFamily="66" charset="0"/>
              </a:rPr>
              <a:t>The area of the footing based on the allowable bearing soil capacity. </a:t>
            </a:r>
          </a:p>
          <a:p>
            <a:r>
              <a:rPr lang="en-US" sz="1800" smtClean="0">
                <a:latin typeface="Comic Sans MS" pitchFamily="66" charset="0"/>
              </a:rPr>
              <a:t>Wide beam shear.</a:t>
            </a:r>
          </a:p>
          <a:p>
            <a:r>
              <a:rPr lang="en-US" sz="1800" smtClean="0">
                <a:latin typeface="Comic Sans MS" pitchFamily="66" charset="0"/>
              </a:rPr>
              <a:t>Punching shear.</a:t>
            </a:r>
          </a:p>
          <a:p>
            <a:r>
              <a:rPr lang="en-US" sz="1800" smtClean="0">
                <a:latin typeface="Comic Sans MS" pitchFamily="66" charset="0"/>
              </a:rPr>
              <a:t>Differential settlement  </a:t>
            </a:r>
          </a:p>
          <a:p>
            <a:r>
              <a:rPr lang="en-US" sz="1800" smtClean="0">
                <a:latin typeface="Comic Sans MS" pitchFamily="66" charset="0"/>
              </a:rPr>
              <a:t>Bending moment and</a:t>
            </a:r>
          </a:p>
          <a:p>
            <a:pPr>
              <a:buFont typeface="Wingdings 2" pitchFamily="18" charset="2"/>
              <a:buNone/>
            </a:pPr>
            <a:r>
              <a:rPr lang="en-US" sz="1800" smtClean="0">
                <a:latin typeface="Comic Sans MS" pitchFamily="66" charset="0"/>
              </a:rPr>
              <a:t>    steel reinforcement required.</a:t>
            </a:r>
          </a:p>
          <a:p>
            <a:endParaRPr lang="ar-SA" smtClean="0">
              <a:ea typeface="Majalla UI"/>
            </a:endParaRPr>
          </a:p>
        </p:txBody>
      </p:sp>
      <p:pic>
        <p:nvPicPr>
          <p:cNvPr id="5427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7625" y="3286125"/>
            <a:ext cx="5029200" cy="3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8625" y="785813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sz="2800" b="1" i="1" u="sng" dirty="0" smtClean="0">
                <a:solidFill>
                  <a:srgbClr val="000066"/>
                </a:solidFill>
                <a:latin typeface="+mn-lt"/>
                <a:ea typeface="+mn-ea"/>
                <a:cs typeface="+mn-cs"/>
              </a:rPr>
              <a:t>Single Footing Design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55299" name="عنصر نائب للمحتوى 2"/>
          <p:cNvSpPr>
            <a:spLocks noGrp="1"/>
          </p:cNvSpPr>
          <p:nvPr>
            <p:ph idx="1"/>
          </p:nvPr>
        </p:nvSpPr>
        <p:spPr>
          <a:xfrm>
            <a:off x="446856" y="1428750"/>
            <a:ext cx="8229600" cy="4389438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en-US" sz="1800" dirty="0" smtClean="0">
                <a:latin typeface="Comic Sans MS" pitchFamily="66" charset="0"/>
              </a:rPr>
              <a:t>Take the sample footing "F1" for column grid "P'-3"</a:t>
            </a:r>
          </a:p>
          <a:p>
            <a:pPr>
              <a:buFont typeface="Wingdings 2" pitchFamily="18" charset="2"/>
              <a:buNone/>
            </a:pPr>
            <a:r>
              <a:rPr lang="en-US" sz="1800" dirty="0" smtClean="0">
                <a:latin typeface="Comic Sans MS" pitchFamily="66" charset="0"/>
              </a:rPr>
              <a:t>Column dimension 0.7x0.3</a:t>
            </a:r>
          </a:p>
          <a:p>
            <a:pPr rtl="1">
              <a:buFont typeface="Wingdings 2" pitchFamily="18" charset="2"/>
              <a:buNone/>
            </a:pPr>
            <a:r>
              <a:rPr lang="en-US" sz="1800" dirty="0" smtClean="0">
                <a:latin typeface="Comic Sans MS" pitchFamily="66" charset="0"/>
              </a:rPr>
              <a:t> </a:t>
            </a:r>
          </a:p>
          <a:p>
            <a:r>
              <a:rPr lang="en-US" sz="1800" dirty="0" smtClean="0">
                <a:latin typeface="Comic Sans MS" pitchFamily="66" charset="0"/>
              </a:rPr>
              <a:t>Area = Service load / </a:t>
            </a:r>
            <a:r>
              <a:rPr lang="en-US" sz="1800" dirty="0" err="1" smtClean="0">
                <a:latin typeface="Comic Sans MS" pitchFamily="66" charset="0"/>
              </a:rPr>
              <a:t>qall</a:t>
            </a:r>
            <a:r>
              <a:rPr lang="en-US" sz="1800" dirty="0" smtClean="0">
                <a:latin typeface="Comic Sans MS" pitchFamily="66" charset="0"/>
              </a:rPr>
              <a:t> =2370/ 400 = 5.93 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m²</a:t>
            </a:r>
            <a:endParaRPr lang="en-US" sz="1800" dirty="0" smtClean="0">
              <a:latin typeface="Comic Sans MS" pitchFamily="66" charset="0"/>
            </a:endParaRPr>
          </a:p>
          <a:p>
            <a:r>
              <a:rPr lang="en-US" sz="1800" dirty="0" smtClean="0">
                <a:solidFill>
                  <a:srgbClr val="0070C0"/>
                </a:solidFill>
                <a:latin typeface="Comic Sans MS" pitchFamily="66" charset="0"/>
              </a:rPr>
              <a:t>Area = 2.7x2.3 </a:t>
            </a:r>
            <a:r>
              <a:rPr lang="en-US" sz="1800" dirty="0" smtClean="0">
                <a:latin typeface="Comic Sans MS" pitchFamily="66" charset="0"/>
              </a:rPr>
              <a:t>= 6.21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m²</a:t>
            </a:r>
          </a:p>
          <a:p>
            <a:r>
              <a:rPr lang="en-US" sz="1800" dirty="0" smtClean="0">
                <a:solidFill>
                  <a:srgbClr val="0070C0"/>
                </a:solidFill>
                <a:latin typeface="Comic Sans MS" pitchFamily="66" charset="0"/>
              </a:rPr>
              <a:t>H= 700mm</a:t>
            </a:r>
          </a:p>
          <a:p>
            <a:pPr>
              <a:buFont typeface="Wingdings 2" pitchFamily="18" charset="2"/>
              <a:buNone/>
            </a:pPr>
            <a:r>
              <a:rPr lang="en-US" sz="2000" b="1" i="1" u="sng" dirty="0" smtClean="0">
                <a:solidFill>
                  <a:srgbClr val="FF0000"/>
                </a:solidFill>
              </a:rPr>
              <a:t>Check  stress under the footing </a:t>
            </a:r>
          </a:p>
          <a:p>
            <a:pPr>
              <a:buFont typeface="Wingdings 2" pitchFamily="18" charset="2"/>
              <a:buNone/>
            </a:pPr>
            <a:endParaRPr lang="en-US" dirty="0" smtClean="0"/>
          </a:p>
          <a:p>
            <a:r>
              <a:rPr lang="en-US" sz="1800" b="1" dirty="0" smtClean="0">
                <a:latin typeface="Comic Sans MS" pitchFamily="66" charset="0"/>
              </a:rPr>
              <a:t>For stress </a:t>
            </a:r>
            <a:r>
              <a:rPr lang="en-US" sz="1800" dirty="0" smtClean="0">
                <a:latin typeface="Comic Sans MS" pitchFamily="66" charset="0"/>
              </a:rPr>
              <a:t>taking the maximum one </a:t>
            </a:r>
          </a:p>
          <a:p>
            <a:pPr>
              <a:buFont typeface="Wingdings 2" pitchFamily="18" charset="2"/>
              <a:buNone/>
            </a:pPr>
            <a:r>
              <a:rPr lang="en-US" sz="1800" dirty="0" smtClean="0">
                <a:latin typeface="Comic Sans MS" pitchFamily="66" charset="0"/>
              </a:rPr>
              <a:t>, which is 162.6 KN.</a:t>
            </a:r>
          </a:p>
          <a:p>
            <a:pPr>
              <a:buNone/>
            </a:pPr>
            <a:r>
              <a:rPr lang="en-US" sz="1800" dirty="0" smtClean="0">
                <a:latin typeface="Comic Sans MS" pitchFamily="66" charset="0"/>
              </a:rPr>
              <a:t>Tributary area of mish =0.4 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m²</a:t>
            </a:r>
            <a:endParaRPr lang="en-US" sz="1800" dirty="0" smtClean="0">
              <a:latin typeface="Comic Sans MS" pitchFamily="66" charset="0"/>
            </a:endParaRPr>
          </a:p>
          <a:p>
            <a:pPr>
              <a:buNone/>
            </a:pPr>
            <a:r>
              <a:rPr lang="en-US" sz="1800" dirty="0" smtClean="0">
                <a:latin typeface="Comic Sans MS" pitchFamily="66" charset="0"/>
              </a:rPr>
              <a:t>162/0.4 = 406.5 KN/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m²</a:t>
            </a:r>
            <a:r>
              <a:rPr lang="en-US" sz="1800" dirty="0" smtClean="0">
                <a:latin typeface="Comic Sans MS" pitchFamily="66" charset="0"/>
              </a:rPr>
              <a:t>,</a:t>
            </a:r>
          </a:p>
          <a:p>
            <a:pPr>
              <a:buNone/>
            </a:pPr>
            <a:r>
              <a:rPr lang="en-US" sz="1800" dirty="0" smtClean="0">
                <a:latin typeface="Comic Sans MS" pitchFamily="66" charset="0"/>
              </a:rPr>
              <a:t> approximately equal </a:t>
            </a:r>
            <a:r>
              <a:rPr lang="en-US" sz="1800" dirty="0" err="1" smtClean="0">
                <a:latin typeface="Comic Sans MS" pitchFamily="66" charset="0"/>
              </a:rPr>
              <a:t>qall</a:t>
            </a:r>
            <a:r>
              <a:rPr lang="en-US" sz="1800" dirty="0" smtClean="0">
                <a:latin typeface="Comic Sans MS" pitchFamily="66" charset="0"/>
              </a:rPr>
              <a:t> (400 KN/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m²</a:t>
            </a:r>
            <a:r>
              <a:rPr lang="en-US" sz="1800" dirty="0" smtClean="0">
                <a:latin typeface="Comic Sans MS" pitchFamily="66" charset="0"/>
              </a:rPr>
              <a:t> )</a:t>
            </a:r>
          </a:p>
          <a:p>
            <a:pPr>
              <a:buFont typeface="Wingdings 2" pitchFamily="18" charset="2"/>
              <a:buNone/>
            </a:pPr>
            <a:r>
              <a:rPr lang="en-US" sz="1800" dirty="0" smtClean="0">
                <a:latin typeface="Comic Sans MS" pitchFamily="66" charset="0"/>
              </a:rPr>
              <a:t> which is </a:t>
            </a:r>
            <a:r>
              <a:rPr lang="en-US" sz="1800" b="1" dirty="0" smtClean="0">
                <a:solidFill>
                  <a:srgbClr val="FF0000"/>
                </a:solidFill>
                <a:latin typeface="Comic Sans MS" pitchFamily="66" charset="0"/>
              </a:rPr>
              <a:t>OK</a:t>
            </a:r>
            <a:r>
              <a:rPr lang="en-US" sz="1800" dirty="0" smtClean="0">
                <a:latin typeface="Comic Sans MS" pitchFamily="66" charset="0"/>
              </a:rPr>
              <a:t>  </a:t>
            </a:r>
          </a:p>
          <a:p>
            <a:endParaRPr lang="ar-SA" dirty="0" smtClean="0">
              <a:ea typeface="Majalla UI"/>
            </a:endParaRPr>
          </a:p>
        </p:txBody>
      </p:sp>
      <p:pic>
        <p:nvPicPr>
          <p:cNvPr id="55300" name="صورة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2188" y="1428750"/>
            <a:ext cx="2286000" cy="2128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301" name="صورة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4938" y="3786188"/>
            <a:ext cx="3643312" cy="2576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عنصر نائب للمحتوى 2"/>
          <p:cNvSpPr>
            <a:spLocks noGrp="1"/>
          </p:cNvSpPr>
          <p:nvPr>
            <p:ph idx="1"/>
          </p:nvPr>
        </p:nvSpPr>
        <p:spPr>
          <a:xfrm>
            <a:off x="214313" y="1000125"/>
            <a:ext cx="8229600" cy="4389438"/>
          </a:xfrm>
        </p:spPr>
        <p:txBody>
          <a:bodyPr/>
          <a:lstStyle/>
          <a:p>
            <a:pPr rtl="1">
              <a:buFont typeface="Wingdings 2" pitchFamily="18" charset="2"/>
              <a:buNone/>
            </a:pPr>
            <a:r>
              <a:rPr lang="en-US" sz="2000" b="1" i="1" u="sng" dirty="0" smtClean="0">
                <a:solidFill>
                  <a:srgbClr val="FF0000"/>
                </a:solidFill>
              </a:rPr>
              <a:t>Check for punching </a:t>
            </a:r>
          </a:p>
          <a:p>
            <a:pPr rtl="1">
              <a:buFont typeface="Wingdings 2" pitchFamily="18" charset="2"/>
              <a:buNone/>
            </a:pPr>
            <a:endParaRPr lang="en-US" sz="2000" b="1" i="1" u="sng" dirty="0" smtClean="0">
              <a:solidFill>
                <a:srgbClr val="FF0000"/>
              </a:solidFill>
            </a:endParaRPr>
          </a:p>
          <a:p>
            <a:r>
              <a:rPr lang="en-US" sz="1800" dirty="0" err="1" smtClean="0">
                <a:latin typeface="Comic Sans MS" pitchFamily="66" charset="0"/>
              </a:rPr>
              <a:t>Pu</a:t>
            </a:r>
            <a:r>
              <a:rPr lang="en-US" sz="1800" dirty="0" smtClean="0">
                <a:latin typeface="Comic Sans MS" pitchFamily="66" charset="0"/>
              </a:rPr>
              <a:t> = 3055.9 KN</a:t>
            </a:r>
          </a:p>
          <a:p>
            <a:r>
              <a:rPr lang="en-US" sz="1800" dirty="0" smtClean="0">
                <a:latin typeface="Comic Sans MS" pitchFamily="66" charset="0"/>
              </a:rPr>
              <a:t>H= 700mm,                  D= 630mm</a:t>
            </a:r>
          </a:p>
          <a:p>
            <a:r>
              <a:rPr lang="en-US" sz="1800" dirty="0" smtClean="0">
                <a:latin typeface="Comic Sans MS" pitchFamily="66" charset="0"/>
              </a:rPr>
              <a:t>Bo =4520mm.                </a:t>
            </a:r>
            <a:r>
              <a:rPr lang="en-US" sz="1800" dirty="0" err="1" smtClean="0">
                <a:latin typeface="Comic Sans MS" pitchFamily="66" charset="0"/>
              </a:rPr>
              <a:t>Ao</a:t>
            </a:r>
            <a:r>
              <a:rPr lang="en-US" sz="1800" dirty="0" smtClean="0">
                <a:latin typeface="Comic Sans MS" pitchFamily="66" charset="0"/>
              </a:rPr>
              <a:t> = 1.237 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m²</a:t>
            </a:r>
            <a:endParaRPr lang="en-US" sz="1800" dirty="0" smtClean="0">
              <a:latin typeface="Comic Sans MS" pitchFamily="66" charset="0"/>
            </a:endParaRPr>
          </a:p>
          <a:p>
            <a:r>
              <a:rPr lang="en-US" sz="1800" dirty="0" err="1" smtClean="0">
                <a:latin typeface="Comic Sans MS" pitchFamily="66" charset="0"/>
              </a:rPr>
              <a:t>qu</a:t>
            </a:r>
            <a:r>
              <a:rPr lang="en-US" sz="1800" dirty="0" smtClean="0">
                <a:latin typeface="Comic Sans MS" pitchFamily="66" charset="0"/>
              </a:rPr>
              <a:t> = 494.57 KN/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m²</a:t>
            </a:r>
            <a:r>
              <a:rPr lang="en-US" sz="1800" dirty="0" smtClean="0">
                <a:latin typeface="Comic Sans MS" pitchFamily="66" charset="0"/>
              </a:rPr>
              <a:t>       </a:t>
            </a:r>
            <a:r>
              <a:rPr lang="en-US" sz="1800" dirty="0" err="1" smtClean="0">
                <a:latin typeface="Comic Sans MS" pitchFamily="66" charset="0"/>
              </a:rPr>
              <a:t>Vup</a:t>
            </a:r>
            <a:r>
              <a:rPr lang="en-US" sz="1800" dirty="0" smtClean="0">
                <a:latin typeface="Comic Sans MS" pitchFamily="66" charset="0"/>
              </a:rPr>
              <a:t> = 2444.12 KN.</a:t>
            </a:r>
          </a:p>
          <a:p>
            <a:r>
              <a:rPr lang="en-US" sz="1800" dirty="0" err="1" smtClean="0">
                <a:latin typeface="Comic Sans MS" pitchFamily="66" charset="0"/>
              </a:rPr>
              <a:t>ØVcp</a:t>
            </a:r>
            <a:r>
              <a:rPr lang="en-US" sz="1800" dirty="0" smtClean="0">
                <a:latin typeface="Comic Sans MS" pitchFamily="66" charset="0"/>
              </a:rPr>
              <a:t> = 3767 KN.</a:t>
            </a:r>
          </a:p>
          <a:p>
            <a:r>
              <a:rPr lang="en-US" sz="1800" dirty="0" err="1" smtClean="0">
                <a:latin typeface="Comic Sans MS" pitchFamily="66" charset="0"/>
              </a:rPr>
              <a:t>Vup</a:t>
            </a:r>
            <a:r>
              <a:rPr lang="en-US" sz="1800" dirty="0" smtClean="0">
                <a:latin typeface="Comic Sans MS" pitchFamily="66" charset="0"/>
              </a:rPr>
              <a:t> &lt; </a:t>
            </a:r>
            <a:r>
              <a:rPr lang="en-US" sz="1800" dirty="0" err="1" smtClean="0">
                <a:latin typeface="Comic Sans MS" pitchFamily="66" charset="0"/>
              </a:rPr>
              <a:t>ØVc</a:t>
            </a:r>
            <a:r>
              <a:rPr lang="en-US" sz="1800" dirty="0" smtClean="0">
                <a:latin typeface="Comic Sans MS" pitchFamily="66" charset="0"/>
              </a:rPr>
              <a:t>  OK.</a:t>
            </a:r>
          </a:p>
          <a:p>
            <a:endParaRPr lang="en-US" dirty="0" smtClean="0"/>
          </a:p>
          <a:p>
            <a:pPr rtl="1">
              <a:buFont typeface="Wingdings 2" pitchFamily="18" charset="2"/>
              <a:buNone/>
            </a:pPr>
            <a:r>
              <a:rPr lang="en-US" sz="2000" b="1" i="1" u="sng" dirty="0" smtClean="0">
                <a:solidFill>
                  <a:srgbClr val="FF0000"/>
                </a:solidFill>
              </a:rPr>
              <a:t>wide beam shear</a:t>
            </a:r>
          </a:p>
          <a:p>
            <a:pPr rtl="1">
              <a:buFont typeface="Wingdings 2" pitchFamily="18" charset="2"/>
              <a:buNone/>
            </a:pPr>
            <a:endParaRPr lang="en-US" sz="2000" b="1" i="1" u="sng" dirty="0" smtClean="0">
              <a:solidFill>
                <a:srgbClr val="FF0000"/>
              </a:solidFill>
            </a:endParaRPr>
          </a:p>
          <a:p>
            <a:r>
              <a:rPr lang="en-US" sz="1800" dirty="0" err="1" smtClean="0">
                <a:latin typeface="Comic Sans MS" pitchFamily="66" charset="0"/>
              </a:rPr>
              <a:t>ϕVc</a:t>
            </a:r>
            <a:r>
              <a:rPr lang="en-US" sz="1800" dirty="0" smtClean="0">
                <a:latin typeface="Comic Sans MS" pitchFamily="66" charset="0"/>
              </a:rPr>
              <a:t> = 1125 KN/ 2.7 m </a:t>
            </a:r>
          </a:p>
          <a:p>
            <a:r>
              <a:rPr lang="en-US" sz="1800" dirty="0" smtClean="0">
                <a:latin typeface="Comic Sans MS" pitchFamily="66" charset="0"/>
              </a:rPr>
              <a:t>Vu at distance "d"= 630 mm</a:t>
            </a:r>
          </a:p>
          <a:p>
            <a:pPr>
              <a:buFont typeface="Wingdings 2" pitchFamily="18" charset="2"/>
              <a:buNone/>
            </a:pPr>
            <a:r>
              <a:rPr lang="en-US" sz="1800" dirty="0" smtClean="0">
                <a:latin typeface="Comic Sans MS" pitchFamily="66" charset="0"/>
              </a:rPr>
              <a:t>    Vu = 318.30 KN</a:t>
            </a:r>
          </a:p>
          <a:p>
            <a:pPr>
              <a:buFont typeface="Wingdings 2" pitchFamily="18" charset="2"/>
              <a:buNone/>
            </a:pPr>
            <a:endParaRPr lang="en-US" dirty="0" smtClean="0"/>
          </a:p>
          <a:p>
            <a:pPr>
              <a:buFont typeface="Wingdings 2" pitchFamily="18" charset="2"/>
              <a:buNone/>
            </a:pPr>
            <a:endParaRPr lang="ar-SA" dirty="0" smtClean="0">
              <a:ea typeface="Majalla UI"/>
            </a:endParaRPr>
          </a:p>
        </p:txBody>
      </p:sp>
      <p:pic>
        <p:nvPicPr>
          <p:cNvPr id="56323" name="Picture 4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813" y="1571625"/>
            <a:ext cx="2533650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24" name="صورة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214813"/>
            <a:ext cx="3929063" cy="232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0063" y="57150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sz="2000" b="1" i="1" u="sng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Reinforcement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57347" name="عنصر نائب للمحتوى 2"/>
          <p:cNvSpPr>
            <a:spLocks noGrp="1"/>
          </p:cNvSpPr>
          <p:nvPr>
            <p:ph idx="1"/>
          </p:nvPr>
        </p:nvSpPr>
        <p:spPr>
          <a:xfrm>
            <a:off x="357188" y="1285875"/>
            <a:ext cx="8229600" cy="4389438"/>
          </a:xfrm>
        </p:spPr>
        <p:txBody>
          <a:bodyPr/>
          <a:lstStyle/>
          <a:p>
            <a:r>
              <a:rPr lang="en-US" sz="1800" dirty="0" smtClean="0">
                <a:latin typeface="Comic Sans MS" pitchFamily="66" charset="0"/>
              </a:rPr>
              <a:t>+Mu =505.62 KN.m / 2.7m</a:t>
            </a:r>
          </a:p>
          <a:p>
            <a:r>
              <a:rPr lang="en-US" sz="1800" dirty="0" smtClean="0">
                <a:latin typeface="Comic Sans MS" pitchFamily="66" charset="0"/>
              </a:rPr>
              <a:t>ρ = 0.00126</a:t>
            </a:r>
            <a:r>
              <a:rPr lang="ar-SA" sz="1800" dirty="0" smtClean="0">
                <a:latin typeface="Comic Sans MS" pitchFamily="66" charset="0"/>
                <a:ea typeface="Majalla UI"/>
              </a:rPr>
              <a:t> </a:t>
            </a:r>
            <a:endParaRPr lang="en-US" sz="1800" dirty="0" smtClean="0">
              <a:latin typeface="Comic Sans MS" pitchFamily="66" charset="0"/>
            </a:endParaRPr>
          </a:p>
          <a:p>
            <a:r>
              <a:rPr lang="en-US" sz="1800" dirty="0" smtClean="0">
                <a:latin typeface="Comic Sans MS" pitchFamily="66" charset="0"/>
              </a:rPr>
              <a:t>As = 0.00126 x 2700 x 630 = 2143.481 m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m²</a:t>
            </a:r>
            <a:r>
              <a:rPr lang="en-US" sz="1800" dirty="0" smtClean="0">
                <a:latin typeface="Comic Sans MS" pitchFamily="66" charset="0"/>
              </a:rPr>
              <a:t>.</a:t>
            </a:r>
          </a:p>
          <a:p>
            <a:r>
              <a:rPr lang="en-US" sz="1800" dirty="0" smtClean="0">
                <a:latin typeface="Comic Sans MS" pitchFamily="66" charset="0"/>
              </a:rPr>
              <a:t>As,min = 0.0018x 2700x700= 3402 m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m²</a:t>
            </a:r>
            <a:r>
              <a:rPr lang="en-US" sz="1800" dirty="0" smtClean="0">
                <a:latin typeface="Comic Sans MS" pitchFamily="66" charset="0"/>
              </a:rPr>
              <a:t>, </a:t>
            </a:r>
          </a:p>
          <a:p>
            <a:r>
              <a:rPr lang="en-US" sz="1800" dirty="0" smtClean="0">
                <a:latin typeface="Comic Sans MS" pitchFamily="66" charset="0"/>
              </a:rPr>
              <a:t>use As min            </a:t>
            </a:r>
            <a:r>
              <a:rPr lang="en-US" sz="1800" dirty="0" smtClean="0">
                <a:solidFill>
                  <a:srgbClr val="0070C0"/>
                </a:solidFill>
                <a:latin typeface="Comic Sans MS" pitchFamily="66" charset="0"/>
              </a:rPr>
              <a:t>7Ф16/m</a:t>
            </a:r>
            <a:r>
              <a:rPr lang="en-US" sz="1800" dirty="0" smtClean="0">
                <a:latin typeface="Comic Sans MS" pitchFamily="66" charset="0"/>
              </a:rPr>
              <a:t>.</a:t>
            </a:r>
          </a:p>
          <a:p>
            <a:pPr>
              <a:buFont typeface="Wingdings 2" pitchFamily="18" charset="2"/>
              <a:buNone/>
            </a:pPr>
            <a:endParaRPr lang="en-US" sz="1800" b="1" i="1" u="sng" dirty="0" smtClean="0">
              <a:solidFill>
                <a:srgbClr val="00002A"/>
              </a:solidFill>
              <a:latin typeface="Comic Sans MS" pitchFamily="66" charset="0"/>
            </a:endParaRPr>
          </a:p>
          <a:p>
            <a:pPr>
              <a:buFont typeface="Wingdings 2" pitchFamily="18" charset="2"/>
              <a:buNone/>
            </a:pPr>
            <a:r>
              <a:rPr lang="en-US" sz="2800" b="1" i="1" u="sng" dirty="0" smtClean="0">
                <a:solidFill>
                  <a:srgbClr val="000066"/>
                </a:solidFill>
              </a:rPr>
              <a:t>Combined Footing Design</a:t>
            </a:r>
          </a:p>
          <a:p>
            <a:pPr>
              <a:buFont typeface="Wingdings 2" pitchFamily="18" charset="2"/>
              <a:buNone/>
            </a:pPr>
            <a:endParaRPr lang="en-US" sz="2800" b="1" i="1" u="sng" dirty="0" smtClean="0">
              <a:solidFill>
                <a:srgbClr val="00002A"/>
              </a:solidFill>
            </a:endParaRPr>
          </a:p>
          <a:p>
            <a:pPr rtl="1">
              <a:buFont typeface="Wingdings 2" pitchFamily="18" charset="2"/>
              <a:buNone/>
            </a:pPr>
            <a:r>
              <a:rPr lang="en-US" sz="1800" dirty="0" smtClean="0">
                <a:latin typeface="Comic Sans MS" pitchFamily="66" charset="0"/>
              </a:rPr>
              <a:t>A-9  P service = 1477.7 KN         </a:t>
            </a:r>
          </a:p>
          <a:p>
            <a:pPr rtl="1">
              <a:buFont typeface="Wingdings 2" pitchFamily="18" charset="2"/>
              <a:buNone/>
            </a:pPr>
            <a:r>
              <a:rPr lang="en-US" sz="1800" dirty="0" smtClean="0">
                <a:latin typeface="Comic Sans MS" pitchFamily="66" charset="0"/>
              </a:rPr>
              <a:t>B-9  P service = 586.5 KN         </a:t>
            </a:r>
          </a:p>
          <a:p>
            <a:r>
              <a:rPr lang="en-US" sz="1800" dirty="0" smtClean="0">
                <a:latin typeface="Comic Sans MS" pitchFamily="66" charset="0"/>
              </a:rPr>
              <a:t>Total service load = 2064.2 KN</a:t>
            </a:r>
          </a:p>
          <a:p>
            <a:r>
              <a:rPr lang="en-US" sz="1800" dirty="0" smtClean="0">
                <a:solidFill>
                  <a:srgbClr val="0070C0"/>
                </a:solidFill>
                <a:latin typeface="Comic Sans MS" pitchFamily="66" charset="0"/>
              </a:rPr>
              <a:t>area = 2 x 4 </a:t>
            </a:r>
            <a:r>
              <a:rPr lang="en-US" sz="1800" dirty="0" smtClean="0">
                <a:latin typeface="Comic Sans MS" pitchFamily="66" charset="0"/>
              </a:rPr>
              <a:t>= 8 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m²</a:t>
            </a:r>
            <a:r>
              <a:rPr lang="en-US" sz="2800" dirty="0" smtClean="0"/>
              <a:t>   </a:t>
            </a:r>
          </a:p>
          <a:p>
            <a:r>
              <a:rPr lang="en-US" sz="1800" dirty="0" smtClean="0">
                <a:latin typeface="Comic Sans MS" pitchFamily="66" charset="0"/>
              </a:rPr>
              <a:t>Try </a:t>
            </a:r>
            <a:r>
              <a:rPr lang="en-US" sz="1800" dirty="0" smtClean="0">
                <a:solidFill>
                  <a:srgbClr val="0070C0"/>
                </a:solidFill>
                <a:latin typeface="Comic Sans MS" pitchFamily="66" charset="0"/>
              </a:rPr>
              <a:t>: H = 600mm           </a:t>
            </a:r>
            <a:r>
              <a:rPr lang="en-US" sz="1800" dirty="0" smtClean="0">
                <a:latin typeface="Comic Sans MS" pitchFamily="66" charset="0"/>
              </a:rPr>
              <a:t>d = 530mm</a:t>
            </a:r>
          </a:p>
          <a:p>
            <a:pPr>
              <a:buFont typeface="Wingdings 2" pitchFamily="18" charset="2"/>
              <a:buNone/>
            </a:pPr>
            <a:r>
              <a:rPr lang="en-US" sz="2800" b="1" dirty="0" smtClean="0"/>
              <a:t> </a:t>
            </a:r>
            <a:endParaRPr lang="en-US" sz="2800" dirty="0" smtClean="0"/>
          </a:p>
          <a:p>
            <a:pPr>
              <a:buFont typeface="Wingdings 2" pitchFamily="18" charset="2"/>
              <a:buNone/>
            </a:pPr>
            <a:endParaRPr lang="en-US" sz="2800" b="1" i="1" u="sng" dirty="0" smtClean="0">
              <a:solidFill>
                <a:srgbClr val="00002A"/>
              </a:solidFill>
            </a:endParaRPr>
          </a:p>
          <a:p>
            <a:pPr>
              <a:buFont typeface="Wingdings 2" pitchFamily="18" charset="2"/>
              <a:buNone/>
            </a:pPr>
            <a:endParaRPr lang="en-US" sz="2800" b="1" i="1" u="sng" dirty="0" smtClean="0">
              <a:solidFill>
                <a:srgbClr val="00002A"/>
              </a:solidFill>
            </a:endParaRPr>
          </a:p>
          <a:p>
            <a:pPr>
              <a:buFont typeface="Wingdings 2" pitchFamily="18" charset="2"/>
              <a:buNone/>
            </a:pPr>
            <a:endParaRPr lang="en-US" sz="2800" b="1" i="1" u="sng" dirty="0" smtClean="0">
              <a:solidFill>
                <a:srgbClr val="00002A"/>
              </a:solidFill>
            </a:endParaRPr>
          </a:p>
          <a:p>
            <a:pPr>
              <a:buFont typeface="Wingdings 2" pitchFamily="18" charset="2"/>
              <a:buNone/>
            </a:pPr>
            <a:endParaRPr lang="en-US" sz="2800" b="1" i="1" u="sng" dirty="0" smtClean="0">
              <a:solidFill>
                <a:srgbClr val="00002A"/>
              </a:solidFill>
            </a:endParaRPr>
          </a:p>
          <a:p>
            <a:pPr>
              <a:buFont typeface="Wingdings 2" pitchFamily="18" charset="2"/>
              <a:buNone/>
            </a:pPr>
            <a:endParaRPr lang="en-US" sz="2800" b="1" i="1" u="sng" dirty="0" smtClean="0">
              <a:solidFill>
                <a:srgbClr val="00002A"/>
              </a:solidFill>
            </a:endParaRPr>
          </a:p>
          <a:p>
            <a:pPr>
              <a:buFont typeface="Wingdings 2" pitchFamily="18" charset="2"/>
              <a:buNone/>
            </a:pPr>
            <a:endParaRPr lang="en-US" sz="2800" b="1" i="1" u="sng" dirty="0" smtClean="0">
              <a:solidFill>
                <a:srgbClr val="00002A"/>
              </a:solidFill>
            </a:endParaRPr>
          </a:p>
          <a:p>
            <a:pPr>
              <a:buFont typeface="Wingdings 2" pitchFamily="18" charset="2"/>
              <a:buNone/>
            </a:pPr>
            <a:endParaRPr lang="en-US" sz="2800" b="1" i="1" u="sng" dirty="0" smtClean="0">
              <a:solidFill>
                <a:srgbClr val="00002A"/>
              </a:solidFill>
            </a:endParaRPr>
          </a:p>
          <a:p>
            <a:pPr>
              <a:buFont typeface="Wingdings 2" pitchFamily="18" charset="2"/>
              <a:buNone/>
            </a:pPr>
            <a:endParaRPr lang="en-US" sz="2800" b="1" i="1" u="sng" dirty="0" smtClean="0">
              <a:solidFill>
                <a:srgbClr val="00002A"/>
              </a:solidFill>
            </a:endParaRPr>
          </a:p>
          <a:p>
            <a:pPr>
              <a:buFont typeface="Wingdings 2" pitchFamily="18" charset="2"/>
              <a:buNone/>
            </a:pPr>
            <a:endParaRPr lang="en-US" sz="2800" b="1" i="1" u="sng" dirty="0" smtClean="0">
              <a:solidFill>
                <a:srgbClr val="00002A"/>
              </a:solidFill>
            </a:endParaRPr>
          </a:p>
          <a:p>
            <a:endParaRPr lang="en-US" sz="1800" dirty="0" smtClean="0">
              <a:latin typeface="Comic Sans MS" pitchFamily="66" charset="0"/>
            </a:endParaRPr>
          </a:p>
          <a:p>
            <a:pPr>
              <a:buFont typeface="Wingdings 2" pitchFamily="18" charset="2"/>
              <a:buNone/>
            </a:pPr>
            <a:endParaRPr lang="en-US" dirty="0" smtClean="0"/>
          </a:p>
          <a:p>
            <a:pPr>
              <a:buFont typeface="Wingdings 2" pitchFamily="18" charset="2"/>
              <a:buNone/>
            </a:pPr>
            <a:endParaRPr lang="ar-SA" dirty="0" smtClean="0">
              <a:ea typeface="Majalla UI"/>
            </a:endParaRPr>
          </a:p>
        </p:txBody>
      </p:sp>
      <p:pic>
        <p:nvPicPr>
          <p:cNvPr id="5734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13" y="5143500"/>
            <a:ext cx="3714750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4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0" y="3071813"/>
            <a:ext cx="1714500" cy="202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عنصر نائب للمحتوى 6"/>
          <p:cNvSpPr>
            <a:spLocks noGrp="1"/>
          </p:cNvSpPr>
          <p:nvPr>
            <p:ph idx="1"/>
          </p:nvPr>
        </p:nvSpPr>
        <p:spPr>
          <a:xfrm>
            <a:off x="285750" y="857250"/>
            <a:ext cx="8229600" cy="4389438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en-US" sz="2000" b="1" i="1" u="sng" dirty="0" smtClean="0">
                <a:solidFill>
                  <a:srgbClr val="FF0000"/>
                </a:solidFill>
              </a:rPr>
              <a:t>Reinforcement</a:t>
            </a:r>
          </a:p>
          <a:p>
            <a:pPr>
              <a:buFont typeface="Wingdings 2" pitchFamily="18" charset="2"/>
              <a:buNone/>
            </a:pPr>
            <a:r>
              <a:rPr lang="en-US" sz="2000" b="1" i="1" u="sng" dirty="0" smtClean="0">
                <a:solidFill>
                  <a:srgbClr val="0070C0"/>
                </a:solidFill>
              </a:rPr>
              <a:t>Longitudinal steel</a:t>
            </a:r>
          </a:p>
          <a:p>
            <a:r>
              <a:rPr lang="en-US" sz="2000" dirty="0" smtClean="0">
                <a:latin typeface="Comic Sans MS" pitchFamily="66" charset="0"/>
              </a:rPr>
              <a:t>+Mu =684.1 </a:t>
            </a:r>
            <a:r>
              <a:rPr lang="en-US" sz="2000" dirty="0" err="1" smtClean="0">
                <a:latin typeface="Comic Sans MS" pitchFamily="66" charset="0"/>
              </a:rPr>
              <a:t>KN.m</a:t>
            </a:r>
            <a:endParaRPr lang="en-US" sz="2000" dirty="0" smtClean="0">
              <a:latin typeface="Comic Sans MS" pitchFamily="66" charset="0"/>
            </a:endParaRPr>
          </a:p>
          <a:p>
            <a:r>
              <a:rPr lang="en-US" sz="2000" dirty="0" smtClean="0">
                <a:latin typeface="Comic Sans MS" pitchFamily="66" charset="0"/>
              </a:rPr>
              <a:t>ρ = 0.00331</a:t>
            </a:r>
            <a:r>
              <a:rPr lang="ar-SA" sz="2000" dirty="0" smtClean="0">
                <a:latin typeface="Comic Sans MS" pitchFamily="66" charset="0"/>
                <a:ea typeface="Majalla UI"/>
              </a:rPr>
              <a:t> </a:t>
            </a:r>
            <a:endParaRPr lang="en-US" sz="2000" b="1" i="1" u="sng" dirty="0" smtClean="0">
              <a:solidFill>
                <a:srgbClr val="FF0000"/>
              </a:solidFill>
            </a:endParaRPr>
          </a:p>
          <a:p>
            <a:r>
              <a:rPr lang="en-US" sz="1800" dirty="0" smtClean="0">
                <a:latin typeface="Comic Sans MS" pitchFamily="66" charset="0"/>
              </a:rPr>
              <a:t>As= 0.00331 x 2000 x 530 = 3508.6 m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m²</a:t>
            </a:r>
            <a:r>
              <a:rPr lang="en-US" sz="1800" dirty="0" smtClean="0">
                <a:latin typeface="Comic Sans MS" pitchFamily="66" charset="0"/>
              </a:rPr>
              <a:t>. </a:t>
            </a:r>
          </a:p>
          <a:p>
            <a:r>
              <a:rPr lang="en-US" sz="1800" dirty="0" smtClean="0">
                <a:latin typeface="Comic Sans MS" pitchFamily="66" charset="0"/>
              </a:rPr>
              <a:t>As min = 2160m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m²</a:t>
            </a:r>
            <a:r>
              <a:rPr lang="en-US" sz="1800" dirty="0" smtClean="0">
                <a:latin typeface="Comic Sans MS" pitchFamily="66" charset="0"/>
              </a:rPr>
              <a:t> &lt; As</a:t>
            </a:r>
          </a:p>
          <a:p>
            <a:r>
              <a:rPr lang="en-US" sz="1800" dirty="0" smtClean="0">
                <a:latin typeface="Comic Sans MS" pitchFamily="66" charset="0"/>
              </a:rPr>
              <a:t>use As  , use 17 ϕ 16 / 2 m ……… , </a:t>
            </a:r>
            <a:r>
              <a:rPr lang="en-US" sz="1800" dirty="0" smtClean="0">
                <a:solidFill>
                  <a:srgbClr val="0070C0"/>
                </a:solidFill>
                <a:latin typeface="Comic Sans MS" pitchFamily="66" charset="0"/>
              </a:rPr>
              <a:t>9ϕ 16/m</a:t>
            </a:r>
          </a:p>
          <a:p>
            <a:r>
              <a:rPr lang="en-US" sz="1800" dirty="0" smtClean="0">
                <a:latin typeface="Comic Sans MS" pitchFamily="66" charset="0"/>
              </a:rPr>
              <a:t>use </a:t>
            </a:r>
            <a:r>
              <a:rPr lang="en-US" sz="1800" dirty="0" smtClean="0">
                <a:solidFill>
                  <a:srgbClr val="0070C0"/>
                </a:solidFill>
                <a:latin typeface="Comic Sans MS" pitchFamily="66" charset="0"/>
              </a:rPr>
              <a:t>shrinkage steel  </a:t>
            </a:r>
            <a:r>
              <a:rPr lang="en-US" sz="1800" dirty="0" smtClean="0">
                <a:latin typeface="Comic Sans MS" pitchFamily="66" charset="0"/>
              </a:rPr>
              <a:t>= 0.0018 x 1000 x 600 = 1080 m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m²</a:t>
            </a:r>
            <a:r>
              <a:rPr lang="en-US" sz="1800" dirty="0" smtClean="0">
                <a:latin typeface="Comic Sans MS" pitchFamily="66" charset="0"/>
              </a:rPr>
              <a:t>  , </a:t>
            </a:r>
            <a:r>
              <a:rPr lang="en-US" sz="1800" dirty="0" smtClean="0">
                <a:solidFill>
                  <a:srgbClr val="0070C0"/>
                </a:solidFill>
                <a:latin typeface="Comic Sans MS" pitchFamily="66" charset="0"/>
              </a:rPr>
              <a:t>6ϕ 16/m</a:t>
            </a:r>
          </a:p>
          <a:p>
            <a:endParaRPr lang="en-US" dirty="0" smtClean="0"/>
          </a:p>
          <a:p>
            <a:pPr>
              <a:buFont typeface="Wingdings 2" pitchFamily="18" charset="2"/>
              <a:buNone/>
            </a:pPr>
            <a:r>
              <a:rPr lang="en-US" sz="2000" b="1" i="1" u="sng" dirty="0" smtClean="0">
                <a:solidFill>
                  <a:srgbClr val="FF0000"/>
                </a:solidFill>
              </a:rPr>
              <a:t>In the transverse direction</a:t>
            </a:r>
          </a:p>
          <a:p>
            <a:pPr>
              <a:buFont typeface="Wingdings 2" pitchFamily="18" charset="2"/>
              <a:buNone/>
            </a:pPr>
            <a:endParaRPr lang="en-US" sz="2000" b="1" i="1" u="sng" dirty="0" smtClean="0">
              <a:solidFill>
                <a:srgbClr val="FF0000"/>
              </a:solidFill>
            </a:endParaRPr>
          </a:p>
          <a:p>
            <a:r>
              <a:rPr lang="en-US" sz="1800" dirty="0" smtClean="0">
                <a:latin typeface="Comic Sans MS" pitchFamily="66" charset="0"/>
              </a:rPr>
              <a:t>+Mu =79.32 </a:t>
            </a:r>
            <a:r>
              <a:rPr lang="en-US" sz="1800" dirty="0" err="1" smtClean="0">
                <a:latin typeface="Comic Sans MS" pitchFamily="66" charset="0"/>
              </a:rPr>
              <a:t>KN.m</a:t>
            </a:r>
            <a:endParaRPr lang="en-US" sz="1800" dirty="0" smtClean="0">
              <a:latin typeface="Comic Sans MS" pitchFamily="66" charset="0"/>
            </a:endParaRPr>
          </a:p>
          <a:p>
            <a:r>
              <a:rPr lang="en-US" sz="1800" dirty="0" smtClean="0">
                <a:latin typeface="Comic Sans MS" pitchFamily="66" charset="0"/>
              </a:rPr>
              <a:t>ρ = 0.00055</a:t>
            </a:r>
            <a:r>
              <a:rPr lang="ar-SA" sz="1800" dirty="0" smtClean="0">
                <a:latin typeface="Comic Sans MS" pitchFamily="66" charset="0"/>
                <a:ea typeface="Majalla UI"/>
              </a:rPr>
              <a:t> </a:t>
            </a:r>
            <a:endParaRPr lang="en-US" sz="1800" dirty="0" smtClean="0">
              <a:latin typeface="Comic Sans MS" pitchFamily="66" charset="0"/>
            </a:endParaRPr>
          </a:p>
          <a:p>
            <a:r>
              <a:rPr lang="en-US" sz="1800" dirty="0" smtClean="0">
                <a:latin typeface="Comic Sans MS" pitchFamily="66" charset="0"/>
              </a:rPr>
              <a:t>As= 396.44 m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m²</a:t>
            </a:r>
            <a:r>
              <a:rPr lang="en-US" sz="1800" dirty="0" smtClean="0">
                <a:latin typeface="Comic Sans MS" pitchFamily="66" charset="0"/>
              </a:rPr>
              <a:t>. </a:t>
            </a:r>
          </a:p>
          <a:p>
            <a:r>
              <a:rPr lang="en-US" sz="1800" dirty="0" smtClean="0">
                <a:latin typeface="Comic Sans MS" pitchFamily="66" charset="0"/>
              </a:rPr>
              <a:t>As min = 1468.8 m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m²</a:t>
            </a:r>
            <a:endParaRPr lang="en-US" sz="1800" dirty="0" smtClean="0">
              <a:latin typeface="Comic Sans MS" pitchFamily="66" charset="0"/>
            </a:endParaRPr>
          </a:p>
          <a:p>
            <a:r>
              <a:rPr lang="en-US" sz="1800" dirty="0" smtClean="0">
                <a:latin typeface="Comic Sans MS" pitchFamily="66" charset="0"/>
              </a:rPr>
              <a:t>use As min   , use 8 ϕ 16 / 1.3 m  ………</a:t>
            </a:r>
            <a:r>
              <a:rPr lang="en-US" sz="1800" dirty="0" smtClean="0">
                <a:solidFill>
                  <a:srgbClr val="0070C0"/>
                </a:solidFill>
                <a:latin typeface="Comic Sans MS" pitchFamily="66" charset="0"/>
              </a:rPr>
              <a:t>6ϕ 16 / m  </a:t>
            </a:r>
          </a:p>
        </p:txBody>
      </p:sp>
      <p:pic>
        <p:nvPicPr>
          <p:cNvPr id="58371" name="Picture 3586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0438" y="1000125"/>
            <a:ext cx="5273675" cy="125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2" name="Picture 5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3313" y="4714875"/>
            <a:ext cx="5275262" cy="1147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95288" y="1125538"/>
            <a:ext cx="8229600" cy="4389437"/>
          </a:xfrm>
        </p:spPr>
        <p:txBody>
          <a:bodyPr/>
          <a:lstStyle/>
          <a:p>
            <a:pPr>
              <a:lnSpc>
                <a:spcPct val="150000"/>
              </a:lnSpc>
              <a:defRPr/>
            </a:pPr>
            <a:r>
              <a:rPr lang="en-US" sz="2000" b="1" i="1" u="sng" dirty="0">
                <a:solidFill>
                  <a:srgbClr val="FF0000"/>
                </a:solidFill>
              </a:rPr>
              <a:t>sample calculation (B3</a:t>
            </a:r>
            <a:r>
              <a:rPr lang="en-US" sz="2000" b="1" i="1" u="sng" dirty="0" smtClean="0">
                <a:solidFill>
                  <a:srgbClr val="FF0000"/>
                </a:solidFill>
              </a:rPr>
              <a:t>)</a:t>
            </a:r>
            <a:r>
              <a:rPr lang="en-US" sz="2000" b="1" u="sng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en-US" sz="2000" b="1" i="1" u="sng" dirty="0">
                <a:solidFill>
                  <a:srgbClr val="FF0000"/>
                </a:solidFill>
              </a:rPr>
              <a:t>at grid  </a:t>
            </a:r>
            <a:r>
              <a:rPr lang="en-US" sz="2000" b="1" dirty="0">
                <a:solidFill>
                  <a:srgbClr val="FF0000"/>
                </a:solidFill>
                <a:latin typeface="Times New Roman"/>
                <a:ea typeface="Times New Roman"/>
              </a:rPr>
              <a:t>11(E-H).</a:t>
            </a:r>
            <a:r>
              <a:rPr lang="en-US" sz="2000" b="1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en-US" sz="2000" b="1" i="1" u="sng" dirty="0" smtClean="0">
                <a:solidFill>
                  <a:srgbClr val="FF0000"/>
                </a:solidFill>
              </a:rPr>
              <a:t>:</a:t>
            </a:r>
            <a:r>
              <a:rPr lang="en-US" sz="1800" dirty="0" smtClean="0">
                <a:latin typeface="Comic Sans MS" pitchFamily="66" charset="0"/>
              </a:rPr>
              <a:t> </a:t>
            </a:r>
          </a:p>
          <a:p>
            <a:pPr>
              <a:lnSpc>
                <a:spcPct val="150000"/>
              </a:lnSpc>
              <a:defRPr/>
            </a:pPr>
            <a:r>
              <a:rPr lang="en-US" sz="18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As top 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= 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2000 mm²  </a:t>
            </a:r>
            <a:r>
              <a:rPr lang="en-US" sz="18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(Flexure) 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+ 267 mm²  </a:t>
            </a:r>
            <a:r>
              <a:rPr lang="en-US" sz="18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(Torsion) 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= 2267 mm².</a:t>
            </a:r>
          </a:p>
          <a:p>
            <a:pPr>
              <a:lnSpc>
                <a:spcPct val="150000"/>
              </a:lnSpc>
              <a:defRPr/>
            </a:pPr>
            <a:r>
              <a:rPr lang="en-US" sz="1800" dirty="0">
                <a:latin typeface="Arial" pitchFamily="34" charset="0"/>
                <a:cs typeface="Arial" pitchFamily="34" charset="0"/>
              </a:rPr>
              <a:t>As,min = 0.00333*b*d = .00333* 600 * 310 = 620 mm² …  (2000 &gt; 620 ) </a:t>
            </a:r>
          </a:p>
          <a:p>
            <a:pPr>
              <a:lnSpc>
                <a:spcPct val="150000"/>
              </a:lnSpc>
              <a:defRPr/>
            </a:pPr>
            <a:r>
              <a:rPr lang="en-US" sz="1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Use top steel=9</a:t>
            </a:r>
            <a:r>
              <a:rPr lang="en-US" sz="18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∅18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 </a:t>
            </a:r>
          </a:p>
          <a:p>
            <a:pPr marL="342900" indent="-342900">
              <a:lnSpc>
                <a:spcPct val="200000"/>
              </a:lnSpc>
              <a:buFont typeface="Symbol"/>
              <a:buChar char=""/>
              <a:defRPr/>
            </a:pPr>
            <a:r>
              <a:rPr lang="en-US" sz="1800" dirty="0">
                <a:latin typeface="Arial" pitchFamily="34" charset="0"/>
                <a:cs typeface="Arial" pitchFamily="34" charset="0"/>
              </a:rPr>
              <a:t>bars spacing : 600 - 2*50 = 8*S + 9*18 …… </a:t>
            </a:r>
            <a:r>
              <a:rPr lang="en-US" sz="18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 = </a:t>
            </a:r>
            <a:r>
              <a:rPr lang="en-US" sz="1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42 </a:t>
            </a:r>
            <a:r>
              <a:rPr lang="en-US" sz="18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mm </a:t>
            </a:r>
          </a:p>
          <a:p>
            <a:pPr>
              <a:lnSpc>
                <a:spcPct val="150000"/>
              </a:lnSpc>
              <a:defRPr/>
            </a:pPr>
            <a:r>
              <a:rPr lang="en-US" sz="1800" dirty="0">
                <a:latin typeface="Arial" pitchFamily="34" charset="0"/>
                <a:cs typeface="Arial" pitchFamily="34" charset="0"/>
              </a:rPr>
              <a:t>As bottom from sap = 1547 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mm²</a:t>
            </a:r>
          </a:p>
          <a:p>
            <a:pPr>
              <a:lnSpc>
                <a:spcPct val="150000"/>
              </a:lnSpc>
              <a:defRPr/>
            </a:pPr>
            <a:r>
              <a:rPr lang="en-US" sz="1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Use bottom steel </a:t>
            </a:r>
            <a:r>
              <a:rPr lang="en-US" sz="18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= 7∅18  </a:t>
            </a:r>
          </a:p>
          <a:p>
            <a:pPr>
              <a:lnSpc>
                <a:spcPct val="150000"/>
              </a:lnSpc>
              <a:defRPr/>
            </a:pPr>
            <a:r>
              <a:rPr lang="en-US" sz="1800" dirty="0">
                <a:latin typeface="Arial" pitchFamily="34" charset="0"/>
                <a:cs typeface="Arial" pitchFamily="34" charset="0"/>
              </a:rPr>
              <a:t>bars spacing : 600 - 2*50 = 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6*S 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+ 7*20 …… </a:t>
            </a:r>
            <a:r>
              <a:rPr lang="en-US" sz="18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 = </a:t>
            </a:r>
            <a:r>
              <a:rPr lang="en-US" sz="1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77 </a:t>
            </a:r>
            <a:r>
              <a:rPr lang="en-US" sz="18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mm </a:t>
            </a:r>
          </a:p>
          <a:p>
            <a:pPr>
              <a:defRPr/>
            </a:pPr>
            <a:endParaRPr lang="ar-SA" dirty="0"/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395288" y="-100013"/>
            <a:ext cx="8229600" cy="1143001"/>
          </a:xfrm>
        </p:spPr>
        <p:txBody>
          <a:bodyPr/>
          <a:lstStyle/>
          <a:p>
            <a:pPr>
              <a:defRPr/>
            </a:pPr>
            <a:r>
              <a:rPr lang="en-US" sz="2800" b="1" i="1" u="sng" dirty="0">
                <a:solidFill>
                  <a:srgbClr val="000066"/>
                </a:solidFill>
                <a:latin typeface="+mn-lt"/>
                <a:ea typeface="+mn-ea"/>
                <a:cs typeface="+mn-cs"/>
              </a:rPr>
              <a:t>Design of beams</a:t>
            </a:r>
            <a:endParaRPr lang="ar-SA" sz="2800" b="1" i="1" u="sng" dirty="0">
              <a:solidFill>
                <a:srgbClr val="000066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smtClean="0">
              <a:ea typeface="Majalla UI"/>
            </a:endParaRPr>
          </a:p>
        </p:txBody>
      </p:sp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43000"/>
            <a:ext cx="9144000" cy="529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785813"/>
            <a:ext cx="8001000" cy="585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عنوان 1"/>
          <p:cNvSpPr>
            <a:spLocks noGrp="1"/>
          </p:cNvSpPr>
          <p:nvPr>
            <p:ph type="title"/>
          </p:nvPr>
        </p:nvSpPr>
        <p:spPr>
          <a:xfrm>
            <a:off x="395288" y="-100013"/>
            <a:ext cx="8229600" cy="1143001"/>
          </a:xfrm>
        </p:spPr>
        <p:txBody>
          <a:bodyPr/>
          <a:lstStyle/>
          <a:p>
            <a:pPr>
              <a:defRPr/>
            </a:pPr>
            <a:r>
              <a:rPr lang="en-US" sz="2800" b="1" i="1" u="sng" dirty="0">
                <a:solidFill>
                  <a:srgbClr val="000066"/>
                </a:solidFill>
                <a:latin typeface="+mn-lt"/>
                <a:ea typeface="+mn-ea"/>
                <a:cs typeface="+mn-cs"/>
              </a:rPr>
              <a:t>Design of beams</a:t>
            </a:r>
            <a:endParaRPr lang="ar-SA" sz="2800" b="1" i="1" u="sng" dirty="0">
              <a:solidFill>
                <a:srgbClr val="000066"/>
              </a:solidFill>
              <a:latin typeface="+mn-lt"/>
              <a:ea typeface="+mn-ea"/>
              <a:cs typeface="+mn-cs"/>
            </a:endParaRPr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</p:nvPr>
        </p:nvGraphicFramePr>
        <p:xfrm>
          <a:off x="755650" y="1773238"/>
          <a:ext cx="7345362" cy="4319590"/>
        </p:xfrm>
        <a:graphic>
          <a:graphicData uri="http://schemas.openxmlformats.org/drawingml/2006/table">
            <a:tbl>
              <a:tblPr firstRow="1" firstCol="1" bandRow="1"/>
              <a:tblGrid>
                <a:gridCol w="907943"/>
                <a:gridCol w="910327"/>
                <a:gridCol w="920652"/>
                <a:gridCol w="1535480"/>
                <a:gridCol w="1535480"/>
                <a:gridCol w="1535480"/>
              </a:tblGrid>
              <a:tr h="769392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Beam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5" marR="68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width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cm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5" marR="6858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Depth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cm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5" marR="6858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Top reinforcement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5" marR="68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bottom reinforcement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5" marR="68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One-side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reinforcement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5" marR="68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</a:tr>
              <a:tr h="372134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b="1">
                          <a:solidFill>
                            <a:srgbClr val="17365D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B1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5" marR="68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40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5" marR="68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35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5" marR="68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6</a:t>
                      </a: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Cambria Math"/>
                          <a:ea typeface="Calibri"/>
                          <a:cs typeface="Times New Roman"/>
                        </a:rPr>
                        <a:t>∅</a:t>
                      </a: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16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5" marR="68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4</a:t>
                      </a: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Cambria Math"/>
                          <a:ea typeface="Calibri"/>
                          <a:cs typeface="Times New Roman"/>
                        </a:rPr>
                        <a:t>∅</a:t>
                      </a: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16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5" marR="68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1</a:t>
                      </a: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Cambria Math"/>
                          <a:ea typeface="Calibri"/>
                          <a:cs typeface="Times New Roman"/>
                        </a:rPr>
                        <a:t>∅</a:t>
                      </a: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14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5" marR="68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725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b="1">
                          <a:solidFill>
                            <a:srgbClr val="17365D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B2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5" marR="68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40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5" marR="68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35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5" marR="68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4</a:t>
                      </a: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Cambria Math"/>
                          <a:ea typeface="Calibri"/>
                          <a:cs typeface="Times New Roman"/>
                        </a:rPr>
                        <a:t>∅</a:t>
                      </a: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16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5" marR="68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3</a:t>
                      </a: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Cambria Math"/>
                          <a:ea typeface="Calibri"/>
                          <a:cs typeface="Times New Roman"/>
                        </a:rPr>
                        <a:t>∅</a:t>
                      </a: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16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5" marR="68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1</a:t>
                      </a: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Cambria Math"/>
                          <a:ea typeface="Calibri"/>
                          <a:cs typeface="Times New Roman"/>
                        </a:rPr>
                        <a:t>∅</a:t>
                      </a: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14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5" marR="68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725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b="1">
                          <a:solidFill>
                            <a:srgbClr val="17365D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B3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5" marR="68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60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5" marR="68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35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5" marR="68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9</a:t>
                      </a: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Cambria Math"/>
                          <a:ea typeface="Calibri"/>
                          <a:cs typeface="Times New Roman"/>
                        </a:rPr>
                        <a:t>∅</a:t>
                      </a: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18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5" marR="68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7</a:t>
                      </a: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Cambria Math"/>
                          <a:ea typeface="Calibri"/>
                          <a:cs typeface="Times New Roman"/>
                        </a:rPr>
                        <a:t>∅</a:t>
                      </a: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18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5" marR="68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1</a:t>
                      </a: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Cambria Math"/>
                          <a:ea typeface="Calibri"/>
                          <a:cs typeface="Times New Roman"/>
                        </a:rPr>
                        <a:t>∅</a:t>
                      </a: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14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5" marR="68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725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b="1">
                          <a:solidFill>
                            <a:srgbClr val="17365D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B4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5" marR="68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60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5" marR="68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35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5" marR="68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8</a:t>
                      </a: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Cambria Math"/>
                          <a:ea typeface="Calibri"/>
                          <a:cs typeface="Times New Roman"/>
                        </a:rPr>
                        <a:t>∅</a:t>
                      </a: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18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5" marR="68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6</a:t>
                      </a: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Cambria Math"/>
                          <a:ea typeface="Calibri"/>
                          <a:cs typeface="Times New Roman"/>
                        </a:rPr>
                        <a:t>∅</a:t>
                      </a: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18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5" marR="68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2</a:t>
                      </a: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Cambria Math"/>
                          <a:ea typeface="Calibri"/>
                          <a:cs typeface="Times New Roman"/>
                        </a:rPr>
                        <a:t>∅</a:t>
                      </a: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12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5" marR="68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725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b="1">
                          <a:solidFill>
                            <a:srgbClr val="17365D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B5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5" marR="68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60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5" marR="68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35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5" marR="68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9</a:t>
                      </a: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Cambria Math"/>
                          <a:ea typeface="Calibri"/>
                          <a:cs typeface="Times New Roman"/>
                        </a:rPr>
                        <a:t>∅</a:t>
                      </a: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18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5" marR="68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6</a:t>
                      </a: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Cambria Math"/>
                          <a:ea typeface="Calibri"/>
                          <a:cs typeface="Times New Roman"/>
                        </a:rPr>
                        <a:t>∅</a:t>
                      </a: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18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5" marR="68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1</a:t>
                      </a: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Cambria Math"/>
                          <a:ea typeface="Calibri"/>
                          <a:cs typeface="Times New Roman"/>
                        </a:rPr>
                        <a:t>∅</a:t>
                      </a: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12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5" marR="68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725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b="1">
                          <a:solidFill>
                            <a:srgbClr val="17365D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B6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5" marR="68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50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5" marR="68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35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5" marR="68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6</a:t>
                      </a: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Cambria Math"/>
                          <a:ea typeface="Calibri"/>
                          <a:cs typeface="Times New Roman"/>
                        </a:rPr>
                        <a:t>∅</a:t>
                      </a: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16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5" marR="68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4</a:t>
                      </a: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Cambria Math"/>
                          <a:ea typeface="Calibri"/>
                          <a:cs typeface="Times New Roman"/>
                        </a:rPr>
                        <a:t>∅</a:t>
                      </a: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16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5" marR="68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1</a:t>
                      </a: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Cambria Math"/>
                          <a:ea typeface="Calibri"/>
                          <a:cs typeface="Times New Roman"/>
                        </a:rPr>
                        <a:t>∅</a:t>
                      </a: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14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5" marR="68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725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b="1">
                          <a:solidFill>
                            <a:srgbClr val="17365D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B7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5" marR="68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35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5" marR="68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35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5" marR="68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3</a:t>
                      </a: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Cambria Math"/>
                          <a:ea typeface="Calibri"/>
                          <a:cs typeface="Times New Roman"/>
                        </a:rPr>
                        <a:t>∅</a:t>
                      </a: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16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5" marR="68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4</a:t>
                      </a: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Cambria Math"/>
                          <a:ea typeface="Calibri"/>
                          <a:cs typeface="Times New Roman"/>
                        </a:rPr>
                        <a:t>∅</a:t>
                      </a: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16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5" marR="68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2</a:t>
                      </a: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Cambria Math"/>
                          <a:ea typeface="Calibri"/>
                          <a:cs typeface="Times New Roman"/>
                        </a:rPr>
                        <a:t>∅</a:t>
                      </a: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12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5" marR="68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725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b="1">
                          <a:solidFill>
                            <a:srgbClr val="17365D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B8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5" marR="68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100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5" marR="68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35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5" marR="68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8</a:t>
                      </a: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Cambria Math"/>
                          <a:ea typeface="Calibri"/>
                          <a:cs typeface="Times New Roman"/>
                        </a:rPr>
                        <a:t>∅</a:t>
                      </a: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18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5" marR="68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7</a:t>
                      </a: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Cambria Math"/>
                          <a:ea typeface="Calibri"/>
                          <a:cs typeface="Times New Roman"/>
                        </a:rPr>
                        <a:t>∅</a:t>
                      </a: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18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5" marR="68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2</a:t>
                      </a: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Cambria Math"/>
                          <a:ea typeface="Calibri"/>
                          <a:cs typeface="Times New Roman"/>
                        </a:rPr>
                        <a:t>∅</a:t>
                      </a: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12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5" marR="68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725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b="1">
                          <a:solidFill>
                            <a:srgbClr val="17365D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B9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5" marR="68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60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5" marR="68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35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5" marR="68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6</a:t>
                      </a: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Cambria Math"/>
                          <a:ea typeface="Calibri"/>
                          <a:cs typeface="Times New Roman"/>
                        </a:rPr>
                        <a:t>∅</a:t>
                      </a: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16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5" marR="68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5</a:t>
                      </a: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Cambria Math"/>
                          <a:ea typeface="Calibri"/>
                          <a:cs typeface="Times New Roman"/>
                        </a:rPr>
                        <a:t>∅</a:t>
                      </a: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16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5" marR="68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1</a:t>
                      </a: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Cambria Math"/>
                          <a:ea typeface="Calibri"/>
                          <a:cs typeface="Times New Roman"/>
                        </a:rPr>
                        <a:t>∅</a:t>
                      </a: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12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5" marR="68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68313" y="981075"/>
          <a:ext cx="7775575" cy="4824411"/>
        </p:xfrm>
        <a:graphic>
          <a:graphicData uri="http://schemas.openxmlformats.org/drawingml/2006/table">
            <a:tbl>
              <a:tblPr firstRow="1" firstCol="1" bandRow="1"/>
              <a:tblGrid>
                <a:gridCol w="602795"/>
                <a:gridCol w="598689"/>
                <a:gridCol w="643036"/>
                <a:gridCol w="757191"/>
                <a:gridCol w="744052"/>
                <a:gridCol w="877093"/>
                <a:gridCol w="880378"/>
                <a:gridCol w="972358"/>
                <a:gridCol w="1699983"/>
              </a:tblGrid>
              <a:tr h="877164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Beam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width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Depth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(A</a:t>
                      </a:r>
                      <a:r>
                        <a:rPr lang="en-US" sz="1000" b="1" baseline="-2500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v</a:t>
                      </a:r>
                      <a:r>
                        <a:rPr lang="en-US" sz="1000" b="1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/S)</a:t>
                      </a:r>
                      <a:r>
                        <a:rPr lang="en-US" sz="1000" b="1" baseline="-2500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sap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(A</a:t>
                      </a:r>
                      <a:r>
                        <a:rPr lang="en-US" sz="1000" b="1" baseline="-2500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t</a:t>
                      </a:r>
                      <a:r>
                        <a:rPr lang="en-US" sz="1000" b="1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/S)</a:t>
                      </a:r>
                      <a:r>
                        <a:rPr lang="en-US" sz="1000" b="1" baseline="-2500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sap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(A</a:t>
                      </a:r>
                      <a:r>
                        <a:rPr lang="en-US" sz="1000" b="1" baseline="-2500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t+v</a:t>
                      </a:r>
                      <a:r>
                        <a:rPr lang="en-US" sz="1000" b="1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/S)</a:t>
                      </a:r>
                      <a:br>
                        <a:rPr lang="en-US" sz="1000" b="1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</a:br>
                      <a:r>
                        <a:rPr lang="en-US" sz="1000" b="1" baseline="-2500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=Av/S+2(At/S)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(A</a:t>
                      </a:r>
                      <a:r>
                        <a:rPr lang="en-US" sz="1000" b="1" baseline="-2500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t+v</a:t>
                      </a:r>
                      <a:r>
                        <a:rPr lang="en-US" sz="1000" b="1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/S)</a:t>
                      </a:r>
                      <a:r>
                        <a:rPr lang="en-US" sz="1000" b="1" baseline="-2500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min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(A</a:t>
                      </a:r>
                      <a:r>
                        <a:rPr lang="en-US" sz="1000" b="1" baseline="-2500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t+v</a:t>
                      </a:r>
                      <a:r>
                        <a:rPr lang="en-US" sz="1000" b="1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/S)</a:t>
                      </a:r>
                      <a:r>
                        <a:rPr lang="en-US" sz="1000" b="1" baseline="-2500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used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Shear and torsion reinforcement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</a:tr>
              <a:tr h="43858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1F497D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B1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40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35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0.33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0.125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0.58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0.33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0.58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1</a:t>
                      </a: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Cambria Math"/>
                          <a:ea typeface="Calibri"/>
                          <a:cs typeface="Times New Roman"/>
                        </a:rPr>
                        <a:t>∅</a:t>
                      </a: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8 mm /130 mm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858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1F497D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B2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40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35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0.33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0.130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0.59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0.33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0.59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1</a:t>
                      </a: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Cambria Math"/>
                          <a:ea typeface="Calibri"/>
                          <a:cs typeface="Times New Roman"/>
                        </a:rPr>
                        <a:t>∅</a:t>
                      </a: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8 mm / 130 mm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858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1F497D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B3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60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35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0.93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0.500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1.93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0.50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1.93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2</a:t>
                      </a: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Cambria Math"/>
                          <a:ea typeface="Calibri"/>
                          <a:cs typeface="Times New Roman"/>
                        </a:rPr>
                        <a:t>∅</a:t>
                      </a: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10 mm / 150 mm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858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1F497D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B4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60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35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0.56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0.760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2.08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0.50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2.08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2</a:t>
                      </a: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Cambria Math"/>
                          <a:ea typeface="Calibri"/>
                          <a:cs typeface="Times New Roman"/>
                        </a:rPr>
                        <a:t>∅</a:t>
                      </a: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10 mm / 150 mm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858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1F497D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B5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60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35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0.42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0.400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1.22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0.41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1.22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2</a:t>
                      </a: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Cambria Math"/>
                          <a:ea typeface="Calibri"/>
                          <a:cs typeface="Times New Roman"/>
                        </a:rPr>
                        <a:t>∅</a:t>
                      </a: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12 mm / 150 mm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858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1F497D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B6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50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35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0.60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0.364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1.33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0.41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1.33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1</a:t>
                      </a: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Cambria Math"/>
                          <a:ea typeface="Calibri"/>
                          <a:cs typeface="Times New Roman"/>
                        </a:rPr>
                        <a:t>∅</a:t>
                      </a: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12 mm / 150 mm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858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1F497D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B7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35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35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0.20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0.520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1.24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0.29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1.24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1</a:t>
                      </a: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Cambria Math"/>
                          <a:ea typeface="Calibri"/>
                          <a:cs typeface="Times New Roman"/>
                        </a:rPr>
                        <a:t>∅</a:t>
                      </a: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12 mm / 120 mm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858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1F497D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B8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100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35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0.50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0.900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2.3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0.83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2.3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2</a:t>
                      </a: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Cambria Math"/>
                          <a:ea typeface="Calibri"/>
                          <a:cs typeface="Times New Roman"/>
                        </a:rPr>
                        <a:t>∅</a:t>
                      </a: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10 mm / 130 mm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858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1F497D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B9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60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35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0.56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0.760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2.08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0.50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2.08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2</a:t>
                      </a:r>
                      <a:r>
                        <a:rPr lang="en-US" sz="1000" b="1" dirty="0">
                          <a:solidFill>
                            <a:srgbClr val="000000"/>
                          </a:solidFill>
                          <a:effectLst/>
                          <a:latin typeface="Cambria Math"/>
                          <a:ea typeface="Calibri"/>
                          <a:cs typeface="Times New Roman"/>
                        </a:rPr>
                        <a:t>∅</a:t>
                      </a:r>
                      <a:r>
                        <a:rPr lang="en-US" sz="1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10 mm / 150 mm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عنوان 1"/>
          <p:cNvSpPr>
            <a:spLocks noGrp="1"/>
          </p:cNvSpPr>
          <p:nvPr>
            <p:ph type="title"/>
          </p:nvPr>
        </p:nvSpPr>
        <p:spPr>
          <a:xfrm>
            <a:off x="323850" y="188913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sz="2800" b="1" i="1" u="sng" dirty="0">
                <a:solidFill>
                  <a:srgbClr val="000066"/>
                </a:solidFill>
                <a:latin typeface="+mn-lt"/>
                <a:ea typeface="+mn-ea"/>
                <a:cs typeface="+mn-cs"/>
              </a:rPr>
              <a:t>Design of columns</a:t>
            </a:r>
            <a:endParaRPr lang="ar-SA" sz="2800" b="1" i="1" u="sng" dirty="0">
              <a:solidFill>
                <a:srgbClr val="000066"/>
              </a:solidFill>
              <a:latin typeface="+mn-lt"/>
              <a:ea typeface="+mn-ea"/>
              <a:cs typeface="+mn-cs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68313" y="1484313"/>
          <a:ext cx="8207375" cy="3384553"/>
        </p:xfrm>
        <a:graphic>
          <a:graphicData uri="http://schemas.openxmlformats.org/drawingml/2006/table">
            <a:tbl>
              <a:tblPr rtl="1" firstRow="1" firstCol="1" bandRow="1"/>
              <a:tblGrid>
                <a:gridCol w="823424"/>
                <a:gridCol w="911930"/>
                <a:gridCol w="991745"/>
                <a:gridCol w="900867"/>
                <a:gridCol w="900867"/>
                <a:gridCol w="900867"/>
                <a:gridCol w="979891"/>
                <a:gridCol w="900867"/>
                <a:gridCol w="896917"/>
              </a:tblGrid>
              <a:tr h="424222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C8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7" marR="685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C7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7" marR="685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C6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7" marR="685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C5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7" marR="685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C4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7" marR="685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C3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7" marR="685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C2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7" marR="685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C1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7" marR="685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Floors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7" marR="685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9221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1000x300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7" marR="685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400x1100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7" marR="685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500x1100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7" marR="685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500x1300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7" marR="685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1300x500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7" marR="685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1100x500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7" marR="685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1200x500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7" marR="685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1100x400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7" marR="685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1F497D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base2 – 2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7" marR="685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4222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1000x300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7" marR="685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400x1000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7" marR="685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500x1000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7" marR="685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500x1200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7" marR="685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1200x500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7" marR="685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1000x500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7" marR="685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1100x500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7" marR="685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1000x400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7" marR="685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1F497D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3- 4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7" marR="685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4222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900x300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7" marR="685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400x900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7" marR="685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500x900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7" marR="685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500x1100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7" marR="685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1100x500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7" marR="685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900x500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7" marR="685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1000x500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7" marR="685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900x400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7" marR="685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1F497D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5-7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7" marR="685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4222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800x300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7" marR="685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400x800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7" marR="685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500x800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7" marR="685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500x1000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7" marR="685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1000x500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7" marR="685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800x500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7" marR="685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900x500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7" marR="685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800x400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7" marR="685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1F497D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8- 10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7" marR="685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4222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700x300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7" marR="685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400x700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7" marR="685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500x700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7" marR="685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500x900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7" marR="685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900x500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7" marR="685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700x500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7" marR="685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800x500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7" marR="685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700x400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7" marR="685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1F497D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11-12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7" marR="685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4222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600x300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7" marR="685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400x600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7" marR="685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500x600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7" marR="685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500x800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7" marR="685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800x500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7" marR="685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600x500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7" marR="685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700x500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7" marR="685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600x400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7" marR="685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 dirty="0">
                          <a:solidFill>
                            <a:srgbClr val="1F497D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13- 15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67" marR="685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611187" y="5229225"/>
          <a:ext cx="3024188" cy="1152525"/>
        </p:xfrm>
        <a:graphic>
          <a:graphicData uri="http://schemas.openxmlformats.org/drawingml/2006/table">
            <a:tbl>
              <a:tblPr rtl="1" firstRow="1" firstCol="1" bandRow="1"/>
              <a:tblGrid>
                <a:gridCol w="946728"/>
                <a:gridCol w="946728"/>
                <a:gridCol w="1130732"/>
              </a:tblGrid>
              <a:tr h="289706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C10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77" marR="685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C9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77" marR="685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Floors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77" marR="685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3113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600x300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77" marR="685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700x300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77" marR="685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 dirty="0">
                          <a:solidFill>
                            <a:srgbClr val="1F497D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base2 – base 1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77" marR="685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706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………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77" marR="685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700x300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77" marR="685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 dirty="0">
                          <a:solidFill>
                            <a:srgbClr val="1F497D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GF -2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77" marR="685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5058" name="عنصر نائب للمحتوى 2"/>
              <p:cNvSpPr>
                <a:spLocks noGrp="1"/>
              </p:cNvSpPr>
              <p:nvPr>
                <p:ph idx="1"/>
              </p:nvPr>
            </p:nvSpPr>
            <p:spPr>
              <a:xfrm>
                <a:off x="428625" y="1214438"/>
                <a:ext cx="8229600" cy="4389437"/>
              </a:xfrm>
            </p:spPr>
            <p:txBody>
              <a:bodyPr/>
              <a:lstStyle/>
              <a:p>
                <a:r>
                  <a:rPr lang="en-US" sz="2000" b="1" i="1" u="sng" dirty="0" smtClean="0">
                    <a:solidFill>
                      <a:srgbClr val="FF0000"/>
                    </a:solidFill>
                  </a:rPr>
                  <a:t>Check slenderness ratio for column C7 at grid (22-P’)</a:t>
                </a:r>
              </a:p>
              <a:p>
                <a:pPr>
                  <a:lnSpc>
                    <a:spcPct val="150000"/>
                  </a:lnSpc>
                  <a:buFont typeface="Wingdings 2" pitchFamily="18" charset="2"/>
                  <a:buNone/>
                </a:pPr>
                <a:r>
                  <a:rPr lang="en-US" sz="1800" dirty="0" smtClean="0">
                    <a:latin typeface="Arial" pitchFamily="34" charset="0"/>
                    <a:cs typeface="Arial" pitchFamily="34" charset="0"/>
                  </a:rPr>
                  <a:t>For the column (400x1100) in the basement two which surrounding shear walls it can be considered  braced.</a:t>
                </a:r>
              </a:p>
              <a:p>
                <a:pPr>
                  <a:lnSpc>
                    <a:spcPct val="115000"/>
                  </a:lnSpc>
                </a:pPr>
                <a:r>
                  <a:rPr lang="en-US" sz="1800" dirty="0" err="1" smtClean="0">
                    <a:latin typeface="Arial" pitchFamily="34" charset="0"/>
                    <a:cs typeface="Arial" pitchFamily="34" charset="0"/>
                  </a:rPr>
                  <a:t>Pu</a:t>
                </a:r>
                <a:r>
                  <a:rPr lang="en-US" sz="1800" dirty="0" smtClean="0">
                    <a:latin typeface="Arial" pitchFamily="34" charset="0"/>
                    <a:cs typeface="Arial" pitchFamily="34" charset="0"/>
                  </a:rPr>
                  <a:t> = 6515.48 KN</a:t>
                </a:r>
              </a:p>
              <a:p>
                <a:pPr>
                  <a:lnSpc>
                    <a:spcPct val="115000"/>
                  </a:lnSpc>
                </a:pPr>
                <a:r>
                  <a:rPr lang="en-US" sz="1800" dirty="0" smtClean="0">
                    <a:latin typeface="Arial" pitchFamily="34" charset="0"/>
                    <a:cs typeface="Arial" pitchFamily="34" charset="0"/>
                  </a:rPr>
                  <a:t>My= 10.77 </a:t>
                </a:r>
                <a:r>
                  <a:rPr lang="en-US" sz="1800" dirty="0" err="1" smtClean="0">
                    <a:latin typeface="Arial" pitchFamily="34" charset="0"/>
                    <a:cs typeface="Arial" pitchFamily="34" charset="0"/>
                  </a:rPr>
                  <a:t>KN.m</a:t>
                </a:r>
                <a:endParaRPr lang="en-US" sz="1800" dirty="0" smtClean="0">
                  <a:latin typeface="Arial" pitchFamily="34" charset="0"/>
                  <a:cs typeface="Arial" pitchFamily="34" charset="0"/>
                </a:endParaRPr>
              </a:p>
              <a:p>
                <a:pPr rtl="1">
                  <a:buFont typeface="Wingdings 2" pitchFamily="18" charset="2"/>
                  <a:buNone/>
                </a:pPr>
                <a:r>
                  <a:rPr lang="en-US" b="1" u="sng" dirty="0" smtClean="0"/>
                  <a:t/>
                </a:r>
                <a:br>
                  <a:rPr lang="en-US" b="1" u="sng" dirty="0" smtClean="0"/>
                </a:br>
                <a:r>
                  <a:rPr lang="en-US" sz="1800" dirty="0" smtClean="0">
                    <a:latin typeface="Arial" pitchFamily="34" charset="0"/>
                    <a:cs typeface="Arial" pitchFamily="34" charset="0"/>
                  </a:rPr>
                  <a:t>0.5  ≤ K ≤ 1   for braced columns</a:t>
                </a:r>
              </a:p>
              <a:p>
                <a:pPr rtl="1">
                  <a:buFont typeface="Wingdings 2" pitchFamily="18" charset="2"/>
                  <a:buNone/>
                </a:pPr>
                <a:r>
                  <a:rPr lang="en-US" sz="1800" dirty="0" smtClean="0">
                    <a:latin typeface="Arial" pitchFamily="34" charset="0"/>
                    <a:cs typeface="Arial" pitchFamily="34" charset="0"/>
                  </a:rPr>
                  <a:t>Take K = 1    to be more conservative</a:t>
                </a:r>
              </a:p>
              <a:p>
                <a:pPr rtl="1">
                  <a:buFont typeface="Wingdings 2" pitchFamily="18" charset="2"/>
                  <a:buNone/>
                </a:pPr>
                <a:endParaRPr lang="en-US" sz="1800" dirty="0" smtClean="0">
                  <a:latin typeface="Arial" pitchFamily="34" charset="0"/>
                  <a:cs typeface="Arial" pitchFamily="34" charset="0"/>
                </a:endParaRPr>
              </a:p>
              <a:p>
                <a:pPr marL="0" indent="0" rtl="1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𝐾</m:t>
                          </m:r>
                          <m:sSub>
                            <m:sSubPr>
                              <m:ctrlPr>
                                <a:rPr lang="en-US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𝑢</m:t>
                              </m:r>
                            </m:sub>
                          </m:sSub>
                        </m:num>
                        <m:den>
                          <m:r>
                            <m:rPr>
                              <m:sty m:val="p"/>
                            </m:rPr>
                            <a:rPr lang="en-US" sz="1800">
                              <a:latin typeface="Cambria Math"/>
                            </a:rPr>
                            <m:t>r</m:t>
                          </m:r>
                        </m:den>
                      </m:f>
                      <m:r>
                        <a:rPr lang="en-US" sz="180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>
                              <a:latin typeface="Cambria Math"/>
                            </a:rPr>
                            <m:t>1</m:t>
                          </m:r>
                          <m:r>
                            <m:rPr>
                              <m:sty m:val="p"/>
                            </m:rPr>
                            <a:rPr lang="en-US" sz="1800">
                              <a:latin typeface="Cambria Math"/>
                            </a:rPr>
                            <m:t>x</m:t>
                          </m:r>
                          <m:r>
                            <a:rPr lang="en-US" sz="1800">
                              <a:latin typeface="Cambria Math"/>
                            </a:rPr>
                            <m:t>(</m:t>
                          </m:r>
                          <m:r>
                            <a:rPr lang="en-US" sz="1800">
                              <a:latin typeface="Cambria Math"/>
                            </a:rPr>
                            <m:t>2</m:t>
                          </m:r>
                          <m:r>
                            <a:rPr lang="en-US" sz="1800">
                              <a:latin typeface="Cambria Math"/>
                            </a:rPr>
                            <m:t>.</m:t>
                          </m:r>
                          <m:r>
                            <a:rPr lang="en-US" sz="1800">
                              <a:latin typeface="Cambria Math"/>
                            </a:rPr>
                            <m:t>7</m:t>
                          </m:r>
                          <m:r>
                            <a:rPr lang="en-US" sz="1800" i="1">
                              <a:latin typeface="Cambria Math"/>
                            </a:rPr>
                            <m:t>−</m:t>
                          </m:r>
                          <m:r>
                            <a:rPr lang="en-US" sz="1800">
                              <a:latin typeface="Cambria Math"/>
                            </a:rPr>
                            <m:t>0</m:t>
                          </m:r>
                          <m:r>
                            <a:rPr lang="en-US" sz="1800">
                              <a:latin typeface="Cambria Math"/>
                            </a:rPr>
                            <m:t>.</m:t>
                          </m:r>
                          <m:r>
                            <a:rPr lang="en-US" sz="1800">
                              <a:latin typeface="Cambria Math"/>
                            </a:rPr>
                            <m:t>25</m:t>
                          </m:r>
                          <m:r>
                            <a:rPr lang="en-US" sz="1800">
                              <a:latin typeface="Cambria Math"/>
                            </a:rPr>
                            <m:t>) </m:t>
                          </m:r>
                        </m:num>
                        <m:den>
                          <m:r>
                            <a:rPr lang="en-US" sz="1800">
                              <a:latin typeface="Cambria Math"/>
                            </a:rPr>
                            <m:t>0</m:t>
                          </m:r>
                          <m:r>
                            <a:rPr lang="en-US" sz="1800">
                              <a:latin typeface="Cambria Math"/>
                            </a:rPr>
                            <m:t>.</m:t>
                          </m:r>
                          <m:r>
                            <a:rPr lang="en-US" sz="1800">
                              <a:latin typeface="Cambria Math"/>
                            </a:rPr>
                            <m:t>3</m:t>
                          </m:r>
                          <m:r>
                            <m:rPr>
                              <m:sty m:val="p"/>
                            </m:rPr>
                            <a:rPr lang="en-US" sz="1800">
                              <a:latin typeface="Cambria Math"/>
                            </a:rPr>
                            <m:t>x</m:t>
                          </m:r>
                          <m:r>
                            <a:rPr lang="en-US" sz="1800">
                              <a:latin typeface="Cambria Math"/>
                            </a:rPr>
                            <m:t>0</m:t>
                          </m:r>
                          <m:r>
                            <a:rPr lang="en-US" sz="1800">
                              <a:latin typeface="Cambria Math"/>
                            </a:rPr>
                            <m:t>.</m:t>
                          </m:r>
                          <m:r>
                            <a:rPr lang="en-US" sz="1800">
                              <a:latin typeface="Cambria Math"/>
                            </a:rPr>
                            <m:t>4</m:t>
                          </m:r>
                        </m:den>
                      </m:f>
                      <m:r>
                        <a:rPr lang="en-US" sz="1800" i="1">
                          <a:latin typeface="Cambria Math"/>
                        </a:rPr>
                        <m:t>=</m:t>
                      </m:r>
                      <m:r>
                        <a:rPr lang="en-US" sz="1800" i="1">
                          <a:latin typeface="Cambria Math"/>
                        </a:rPr>
                        <m:t>20</m:t>
                      </m:r>
                      <m:r>
                        <a:rPr lang="en-US" sz="1800" i="1">
                          <a:latin typeface="Cambria Math"/>
                        </a:rPr>
                        <m:t>.</m:t>
                      </m:r>
                      <m:r>
                        <a:rPr lang="en-US" sz="1800" i="1">
                          <a:latin typeface="Cambria Math"/>
                        </a:rPr>
                        <m:t>4</m:t>
                      </m:r>
                      <m:r>
                        <a:rPr lang="en-US" sz="1800" i="1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n-US" sz="1800" dirty="0">
                  <a:latin typeface="Arial" pitchFamily="34" charset="0"/>
                  <a:cs typeface="Arial" pitchFamily="34" charset="0"/>
                </a:endParaRPr>
              </a:p>
              <a:p>
                <a:pPr marL="0" indent="0" rtl="1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18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800" i="1">
                            <a:latin typeface="Cambria Math"/>
                          </a:rPr>
                          <m:t>𝐾</m:t>
                        </m:r>
                        <m:sSub>
                          <m:sSubPr>
                            <m:ctrlPr>
                              <a:rPr lang="en-US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𝐿</m:t>
                            </m:r>
                          </m:e>
                          <m:sub>
                            <m:r>
                              <a:rPr lang="en-US" sz="1800" i="1">
                                <a:latin typeface="Cambria Math"/>
                              </a:rPr>
                              <m:t>𝑢</m:t>
                            </m:r>
                          </m:sub>
                        </m:sSub>
                      </m:num>
                      <m:den>
                        <m:r>
                          <m:rPr>
                            <m:sty m:val="p"/>
                          </m:rPr>
                          <a:rPr lang="en-US" sz="1800">
                            <a:latin typeface="Cambria Math"/>
                          </a:rPr>
                          <m:t>r</m:t>
                        </m:r>
                      </m:den>
                    </m:f>
                    <m:r>
                      <a:rPr lang="en-US" sz="180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18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800">
                            <a:latin typeface="Cambria Math"/>
                          </a:rPr>
                          <m:t>1</m:t>
                        </m:r>
                        <m:r>
                          <m:rPr>
                            <m:sty m:val="p"/>
                          </m:rPr>
                          <a:rPr lang="en-US" sz="1800">
                            <a:latin typeface="Cambria Math"/>
                          </a:rPr>
                          <m:t>x</m:t>
                        </m:r>
                        <m:r>
                          <a:rPr lang="en-US" sz="1800">
                            <a:latin typeface="Cambria Math"/>
                          </a:rPr>
                          <m:t>(</m:t>
                        </m:r>
                        <m:r>
                          <a:rPr lang="en-US" sz="1800">
                            <a:latin typeface="Cambria Math"/>
                          </a:rPr>
                          <m:t>2</m:t>
                        </m:r>
                        <m:r>
                          <a:rPr lang="en-US" sz="1800">
                            <a:latin typeface="Cambria Math"/>
                          </a:rPr>
                          <m:t>.</m:t>
                        </m:r>
                        <m:r>
                          <a:rPr lang="en-US" sz="1800">
                            <a:latin typeface="Cambria Math"/>
                          </a:rPr>
                          <m:t>7</m:t>
                        </m:r>
                        <m:r>
                          <a:rPr lang="en-US" sz="1800" i="1">
                            <a:latin typeface="Cambria Math"/>
                          </a:rPr>
                          <m:t>−</m:t>
                        </m:r>
                        <m:r>
                          <a:rPr lang="en-US" sz="1800">
                            <a:latin typeface="Cambria Math"/>
                          </a:rPr>
                          <m:t>0</m:t>
                        </m:r>
                        <m:r>
                          <a:rPr lang="en-US" sz="1800">
                            <a:latin typeface="Cambria Math"/>
                          </a:rPr>
                          <m:t>.</m:t>
                        </m:r>
                        <m:r>
                          <a:rPr lang="en-US" sz="1800">
                            <a:latin typeface="Cambria Math"/>
                          </a:rPr>
                          <m:t>25</m:t>
                        </m:r>
                        <m:r>
                          <a:rPr lang="en-US" sz="1800">
                            <a:latin typeface="Cambria Math"/>
                          </a:rPr>
                          <m:t>) </m:t>
                        </m:r>
                      </m:num>
                      <m:den>
                        <m:r>
                          <a:rPr lang="en-US" sz="1800">
                            <a:latin typeface="Cambria Math"/>
                          </a:rPr>
                          <m:t>0</m:t>
                        </m:r>
                        <m:r>
                          <a:rPr lang="en-US" sz="1800">
                            <a:latin typeface="Cambria Math"/>
                          </a:rPr>
                          <m:t>.</m:t>
                        </m:r>
                        <m:r>
                          <a:rPr lang="en-US" sz="1800">
                            <a:latin typeface="Cambria Math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sz="1800">
                            <a:latin typeface="Cambria Math"/>
                          </a:rPr>
                          <m:t>x</m:t>
                        </m:r>
                        <m:r>
                          <a:rPr lang="en-US" sz="1800">
                            <a:latin typeface="Cambria Math"/>
                          </a:rPr>
                          <m:t>0</m:t>
                        </m:r>
                        <m:r>
                          <a:rPr lang="en-US" sz="1800">
                            <a:latin typeface="Cambria Math"/>
                          </a:rPr>
                          <m:t>.</m:t>
                        </m:r>
                        <m:r>
                          <a:rPr lang="en-US" sz="1800">
                            <a:latin typeface="Cambria Math"/>
                          </a:rPr>
                          <m:t>4</m:t>
                        </m:r>
                      </m:den>
                    </m:f>
                    <m:r>
                      <a:rPr lang="en-US" sz="1800" i="1">
                        <a:latin typeface="Cambria Math"/>
                      </a:rPr>
                      <m:t>=</m:t>
                    </m:r>
                    <m:r>
                      <a:rPr lang="en-US" sz="1800" i="1">
                        <a:latin typeface="Cambria Math"/>
                      </a:rPr>
                      <m:t>20</m:t>
                    </m:r>
                    <m:r>
                      <a:rPr lang="en-US" sz="1800" i="1">
                        <a:latin typeface="Cambria Math"/>
                      </a:rPr>
                      <m:t>.</m:t>
                    </m:r>
                    <m:r>
                      <a:rPr lang="en-US" sz="1800" i="1">
                        <a:latin typeface="Cambria Math"/>
                      </a:rPr>
                      <m:t>4</m:t>
                    </m:r>
                    <m:r>
                      <a:rPr lang="en-US" sz="1800" i="1">
                        <a:latin typeface="Cambria Math"/>
                      </a:rPr>
                      <m:t> </m:t>
                    </m:r>
                  </m:oMath>
                </a14:m>
                <a:r>
                  <a:rPr lang="en-US" sz="1800" dirty="0"/>
                  <a:t>&lt; 27.3             </a:t>
                </a:r>
                <a:endParaRPr lang="en-US" sz="1800" dirty="0" smtClean="0"/>
              </a:p>
              <a:p>
                <a:pPr marL="0" indent="0" rtl="1">
                  <a:buNone/>
                </a:pPr>
                <a:r>
                  <a:rPr lang="en-US" sz="1800" dirty="0">
                    <a:latin typeface="Arial" pitchFamily="34" charset="0"/>
                    <a:cs typeface="Arial" pitchFamily="34" charset="0"/>
                  </a:rPr>
                  <a:t>⇛ short column</a:t>
                </a:r>
              </a:p>
              <a:p>
                <a:pPr>
                  <a:buFont typeface="Wingdings 2" pitchFamily="18" charset="2"/>
                  <a:buNone/>
                </a:pPr>
                <a:endParaRPr lang="ar-SA" dirty="0" smtClean="0">
                  <a:ea typeface="Majalla UI"/>
                </a:endParaRPr>
              </a:p>
            </p:txBody>
          </p:sp>
        </mc:Choice>
        <mc:Fallback xmlns="">
          <p:sp>
            <p:nvSpPr>
              <p:cNvPr id="45058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28625" y="1214438"/>
                <a:ext cx="8229600" cy="4389437"/>
              </a:xfrm>
              <a:blipFill rotWithShape="1">
                <a:blip r:embed="rId2" cstate="print"/>
                <a:stretch>
                  <a:fillRect l="-593" t="-694" r="-1037" b="-10694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5059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348880"/>
            <a:ext cx="914400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0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2198688"/>
            <a:ext cx="2300287" cy="338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80729"/>
            <a:ext cx="8229600" cy="5343872"/>
          </a:xfrm>
        </p:spPr>
        <p:txBody>
          <a:bodyPr/>
          <a:lstStyle/>
          <a:p>
            <a:pPr marL="0" indent="0">
              <a:buNone/>
            </a:pPr>
            <a:endParaRPr lang="ar-SA" dirty="0"/>
          </a:p>
        </p:txBody>
      </p:sp>
      <p:sp>
        <p:nvSpPr>
          <p:cNvPr id="3" name="Rectangle 2"/>
          <p:cNvSpPr/>
          <p:nvPr/>
        </p:nvSpPr>
        <p:spPr>
          <a:xfrm>
            <a:off x="683568" y="1412776"/>
            <a:ext cx="741682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rtl="1"/>
            <a:r>
              <a:rPr lang="en-US" dirty="0" err="1"/>
              <a:t>M</a:t>
            </a:r>
            <a:r>
              <a:rPr lang="en-US" baseline="-25000" dirty="0" err="1"/>
              <a:t>ymin</a:t>
            </a:r>
            <a:r>
              <a:rPr lang="en-US" dirty="0"/>
              <a:t> = </a:t>
            </a:r>
            <a:r>
              <a:rPr lang="en-US" dirty="0" err="1"/>
              <a:t>P</a:t>
            </a:r>
            <a:r>
              <a:rPr lang="en-US" baseline="-25000" dirty="0" err="1"/>
              <a:t>u</a:t>
            </a:r>
            <a:r>
              <a:rPr lang="en-US" dirty="0"/>
              <a:t> (0.015+0.03h)   </a:t>
            </a:r>
          </a:p>
          <a:p>
            <a:pPr rtl="1"/>
            <a:endParaRPr lang="en-US" dirty="0"/>
          </a:p>
          <a:p>
            <a:pPr rtl="1"/>
            <a:r>
              <a:rPr lang="en-US" dirty="0"/>
              <a:t>= 6515.48 x (0.015+0.03 x 0.4) = 176.0 </a:t>
            </a:r>
            <a:r>
              <a:rPr lang="en-US" dirty="0" err="1"/>
              <a:t>KN.m</a:t>
            </a:r>
            <a:r>
              <a:rPr lang="en-US" dirty="0"/>
              <a:t> &gt;  M</a:t>
            </a:r>
            <a:r>
              <a:rPr lang="en-US" baseline="-25000" dirty="0"/>
              <a:t>y</a:t>
            </a:r>
            <a:r>
              <a:rPr lang="en-US" dirty="0"/>
              <a:t>= 10.77 </a:t>
            </a:r>
            <a:r>
              <a:rPr lang="en-US" dirty="0" err="1" smtClean="0"/>
              <a:t>KN.m</a:t>
            </a:r>
            <a:endParaRPr lang="en-US" dirty="0" smtClean="0"/>
          </a:p>
          <a:p>
            <a:pPr rtl="1"/>
            <a:endParaRPr lang="en-US" dirty="0"/>
          </a:p>
          <a:p>
            <a:pPr rtl="1"/>
            <a:r>
              <a:rPr lang="en-US" dirty="0"/>
              <a:t>Design loads :    </a:t>
            </a:r>
            <a:r>
              <a:rPr lang="en-US" dirty="0" err="1"/>
              <a:t>Pu</a:t>
            </a:r>
            <a:r>
              <a:rPr lang="en-US" dirty="0"/>
              <a:t> = 6515.48 KN,   Mu = 176.0 </a:t>
            </a:r>
            <a:r>
              <a:rPr lang="en-US" dirty="0" err="1" smtClean="0"/>
              <a:t>KN.m</a:t>
            </a:r>
            <a:endParaRPr lang="en-US" dirty="0" smtClean="0"/>
          </a:p>
          <a:p>
            <a:pPr rtl="1"/>
            <a:endParaRPr lang="en-US" dirty="0"/>
          </a:p>
          <a:p>
            <a:r>
              <a:rPr lang="en-US" b="1" dirty="0"/>
              <a:t> </a:t>
            </a:r>
            <a:endParaRPr lang="en-US" dirty="0"/>
          </a:p>
          <a:p>
            <a:r>
              <a:rPr lang="en-US" b="1" dirty="0">
                <a:solidFill>
                  <a:srgbClr val="FF0000"/>
                </a:solidFill>
              </a:rPr>
              <a:t>By using  interaction diagrams</a:t>
            </a:r>
            <a:r>
              <a:rPr lang="en-US" b="1" dirty="0" smtClean="0">
                <a:solidFill>
                  <a:srgbClr val="FF0000"/>
                </a:solidFill>
              </a:rPr>
              <a:t>:</a:t>
            </a:r>
          </a:p>
          <a:p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0070C0"/>
                </a:solidFill>
                <a:cs typeface="Times New Roman" pitchFamily="18" charset="0"/>
              </a:rPr>
              <a:t>ρ   = 0.01 =  1.0%</a:t>
            </a:r>
          </a:p>
          <a:p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rtl="1"/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From SAP ρ = 1.0% , OK…. As = 4400 mm² </a:t>
            </a:r>
          </a:p>
          <a:p>
            <a:pPr rtl="1"/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Using </a:t>
            </a:r>
            <a:r>
              <a:rPr lang="en-US" dirty="0" smtClean="0">
                <a:solidFill>
                  <a:srgbClr val="0070C0"/>
                </a:solidFill>
                <a:cs typeface="Times New Roman" pitchFamily="18" charset="0"/>
              </a:rPr>
              <a:t>18φ18 mm </a:t>
            </a:r>
            <a:endParaRPr lang="ar-SA" dirty="0" smtClean="0">
              <a:solidFill>
                <a:srgbClr val="0070C0"/>
              </a:solidFill>
              <a:cs typeface="Times New Roman" pitchFamily="18" charset="0"/>
            </a:endParaRPr>
          </a:p>
          <a:p>
            <a:pPr rtl="1"/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endParaRPr lang="ar-SA" dirty="0" smtClean="0">
              <a:solidFill>
                <a:srgbClr val="000000"/>
              </a:solidFill>
              <a:cs typeface="Times New Roman" pitchFamily="18" charset="0"/>
            </a:endParaRPr>
          </a:p>
          <a:p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3705</TotalTime>
  <Words>791</Words>
  <Application>Microsoft Office PowerPoint</Application>
  <PresentationFormat>On-screen Show (4:3)</PresentationFormat>
  <Paragraphs>364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Flow</vt:lpstr>
      <vt:lpstr>DESIGN OF JENAN BUILDING</vt:lpstr>
      <vt:lpstr>Design of beams</vt:lpstr>
      <vt:lpstr>PowerPoint Presentation</vt:lpstr>
      <vt:lpstr>PowerPoint Presentation</vt:lpstr>
      <vt:lpstr>Design of beams</vt:lpstr>
      <vt:lpstr>PowerPoint Presentation</vt:lpstr>
      <vt:lpstr>Design of columns</vt:lpstr>
      <vt:lpstr>PowerPoint Presentation</vt:lpstr>
      <vt:lpstr>PowerPoint Presentation</vt:lpstr>
      <vt:lpstr>For un-braced column at ground floor level to the roof </vt:lpstr>
      <vt:lpstr>PowerPoint Presentation</vt:lpstr>
      <vt:lpstr>PowerPoint Presentation</vt:lpstr>
      <vt:lpstr>PowerPoint Presentation</vt:lpstr>
      <vt:lpstr>Design of footings</vt:lpstr>
      <vt:lpstr>Single Footing Design </vt:lpstr>
      <vt:lpstr>PowerPoint Presentation</vt:lpstr>
      <vt:lpstr>Reinforcement 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ABDALLAH  TIBI</dc:creator>
  <cp:lastModifiedBy>Medad</cp:lastModifiedBy>
  <cp:revision>233</cp:revision>
  <dcterms:created xsi:type="dcterms:W3CDTF">2010-12-24T19:27:51Z</dcterms:created>
  <dcterms:modified xsi:type="dcterms:W3CDTF">2014-01-02T10:50:36Z</dcterms:modified>
</cp:coreProperties>
</file>