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32"/>
  </p:notesMasterIdLst>
  <p:handoutMasterIdLst>
    <p:handoutMasterId r:id="rId33"/>
  </p:handoutMasterIdLst>
  <p:sldIdLst>
    <p:sldId id="258" r:id="rId3"/>
    <p:sldId id="257" r:id="rId4"/>
    <p:sldId id="259" r:id="rId5"/>
    <p:sldId id="260" r:id="rId6"/>
    <p:sldId id="262" r:id="rId7"/>
    <p:sldId id="261" r:id="rId8"/>
    <p:sldId id="284" r:id="rId9"/>
    <p:sldId id="297" r:id="rId10"/>
    <p:sldId id="298" r:id="rId11"/>
    <p:sldId id="299" r:id="rId12"/>
    <p:sldId id="271" r:id="rId13"/>
    <p:sldId id="300" r:id="rId14"/>
    <p:sldId id="301" r:id="rId15"/>
    <p:sldId id="302" r:id="rId16"/>
    <p:sldId id="305" r:id="rId17"/>
    <p:sldId id="303" r:id="rId18"/>
    <p:sldId id="304" r:id="rId19"/>
    <p:sldId id="306" r:id="rId20"/>
    <p:sldId id="308" r:id="rId21"/>
    <p:sldId id="309" r:id="rId22"/>
    <p:sldId id="310" r:id="rId23"/>
    <p:sldId id="311" r:id="rId24"/>
    <p:sldId id="312" r:id="rId25"/>
    <p:sldId id="313" r:id="rId26"/>
    <p:sldId id="316" r:id="rId27"/>
    <p:sldId id="276" r:id="rId28"/>
    <p:sldId id="288" r:id="rId29"/>
    <p:sldId id="286" r:id="rId30"/>
    <p:sldId id="293" r:id="rId31"/>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5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howGuides="1">
      <p:cViewPr varScale="1">
        <p:scale>
          <a:sx n="45" d="100"/>
          <a:sy n="45" d="100"/>
        </p:scale>
        <p:origin x="840" y="60"/>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ctr"/>
          <c:showLegendKey val="0"/>
          <c:showVal val="1"/>
          <c:showCatName val="0"/>
          <c:showSerName val="0"/>
          <c:showPercent val="0"/>
          <c:showBubbleSize val="0"/>
          <c:showLeaderLines val="0"/>
        </c:dLbls>
        <c:firstSliceAng val="0"/>
      </c:pieChart>
    </c:plotArea>
    <c:legend>
      <c:legendPos val="b"/>
      <c:overlay val="0"/>
      <c:txPr>
        <a:bodyPr/>
        <a:lstStyle/>
        <a:p>
          <a:pPr>
            <a:defRPr lang="ja-JP" sz="2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1110-4547-8BE5-7B3313EB68F5}"/>
              </c:ext>
            </c:extLst>
          </c:dPt>
          <c:dPt>
            <c:idx val="1"/>
            <c:bubble3D val="0"/>
            <c:explosion val="3"/>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1110-4547-8BE5-7B3313EB68F5}"/>
              </c:ext>
            </c:extLst>
          </c:dPt>
          <c:dLbls>
            <c:dLbl>
              <c:idx val="0"/>
              <c:layout>
                <c:manualLayout>
                  <c:x val="-0.18149706513958483"/>
                  <c:y val="-0.25491088669680584"/>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110-4547-8BE5-7B3313EB68F5}"/>
                </c:ext>
              </c:extLst>
            </c:dLbl>
            <c:dLbl>
              <c:idx val="1"/>
              <c:layout>
                <c:manualLayout>
                  <c:x val="0.125735003579098"/>
                  <c:y val="8.0018180222192217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110-4547-8BE5-7B3313EB68F5}"/>
                </c:ext>
              </c:extLst>
            </c:dLbl>
            <c:spPr>
              <a:noFill/>
              <a:ln>
                <a:noFill/>
              </a:ln>
              <a:effectLst/>
            </c:spPr>
            <c:txPr>
              <a:bodyPr rot="0" spcFirstLastPara="1" vertOverflow="ellipsis" vert="horz" wrap="square" lIns="38100" tIns="19050" rIns="38100" bIns="19050" anchor="ctr" anchorCtr="1">
                <a:spAutoFit/>
              </a:bodyPr>
              <a:lstStyle/>
              <a:p>
                <a:pPr>
                  <a:defRPr sz="48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Sheet1!$A$2:$A$3</c:f>
              <c:strCache>
                <c:ptCount val="2"/>
                <c:pt idx="0">
                  <c:v>Science</c:v>
                </c:pt>
                <c:pt idx="1">
                  <c:v>Art</c:v>
                </c:pt>
              </c:strCache>
            </c:strRef>
          </c:cat>
          <c:val>
            <c:numRef>
              <c:f>Sheet1!$B$2:$B$3</c:f>
              <c:numCache>
                <c:formatCode>0%</c:formatCode>
                <c:ptCount val="2"/>
                <c:pt idx="0">
                  <c:v>0.85</c:v>
                </c:pt>
                <c:pt idx="1">
                  <c:v>0.15</c:v>
                </c:pt>
              </c:numCache>
            </c:numRef>
          </c:val>
          <c:extLst>
            <c:ext xmlns:c16="http://schemas.microsoft.com/office/drawing/2014/chart" uri="{C3380CC4-5D6E-409C-BE32-E72D297353CC}">
              <c16:uniqueId val="{00000008-1110-4547-8BE5-7B3313EB68F5}"/>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44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2017/12/21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2017/12/21</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a:t>DESCRIPTION GOES HERE</a:t>
            </a:r>
            <a:endParaRPr kumimoji="1" lang="ja-JP" altLang="en-US" dirty="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a:t>Author</a:t>
            </a:r>
            <a:endParaRPr kumimoji="1" lang="ja-JP" altLang="en-US" dirty="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a:t>Add Image</a:t>
            </a:r>
          </a:p>
        </p:txBody>
      </p:sp>
    </p:spTree>
    <p:extLst>
      <p:ext uri="{BB962C8B-B14F-4D97-AF65-F5344CB8AC3E}">
        <p14:creationId xmlns:p14="http://schemas.microsoft.com/office/powerpoint/2010/main" val="316325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spTree>
    <p:extLst>
      <p:ext uri="{BB962C8B-B14F-4D97-AF65-F5344CB8AC3E}">
        <p14:creationId xmlns:p14="http://schemas.microsoft.com/office/powerpoint/2010/main" val="330940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spTree>
    <p:extLst>
      <p:ext uri="{BB962C8B-B14F-4D97-AF65-F5344CB8AC3E}">
        <p14:creationId xmlns:p14="http://schemas.microsoft.com/office/powerpoint/2010/main" val="212592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spTree>
    <p:extLst>
      <p:ext uri="{BB962C8B-B14F-4D97-AF65-F5344CB8AC3E}">
        <p14:creationId xmlns:p14="http://schemas.microsoft.com/office/powerpoint/2010/main" val="19579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Tree>
    <p:extLst>
      <p:ext uri="{BB962C8B-B14F-4D97-AF65-F5344CB8AC3E}">
        <p14:creationId xmlns:p14="http://schemas.microsoft.com/office/powerpoint/2010/main" val="37300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8571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81866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15876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413274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a:t>DESCRIPTION GOES HERE</a:t>
            </a:r>
            <a:endParaRPr kumimoji="1" lang="ja-JP" altLang="en-US" dirty="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a:t>Info</a:t>
            </a:r>
            <a:endParaRPr kumimoji="1" lang="ja-JP" altLang="en-US" dirty="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428381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a:t>Caption Goes Here</a:t>
            </a:r>
            <a:endParaRPr kumimoji="1" lang="ja-JP" altLang="en-US" dirty="0"/>
          </a:p>
        </p:txBody>
      </p:sp>
    </p:spTree>
    <p:extLst>
      <p:ext uri="{BB962C8B-B14F-4D97-AF65-F5344CB8AC3E}">
        <p14:creationId xmlns:p14="http://schemas.microsoft.com/office/powerpoint/2010/main" val="258625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27199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81505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48199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a:t>Description Goes Here</a:t>
            </a:r>
            <a:endParaRPr kumimoji="1" lang="ja-JP" altLang="en-US" dirty="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a:t>Caption Here</a:t>
            </a:r>
            <a:endParaRPr kumimoji="1" lang="ja-JP" altLang="en-US" dirty="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330257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a:t>Item Here</a:t>
            </a:r>
            <a:endParaRPr kumimoji="1" lang="ja-JP" altLang="en-US" dirty="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a:t>Item Here</a:t>
            </a:r>
            <a:endParaRPr kumimoji="1" lang="ja-JP" altLang="en-US" dirty="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a:t>Item Here</a:t>
            </a:r>
            <a:endParaRPr kumimoji="1" lang="ja-JP" altLang="en-US" dirty="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a:t>Item Here</a:t>
            </a:r>
            <a:endParaRPr kumimoji="1" lang="ja-JP" altLang="en-US" dirty="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a:t>Item Here</a:t>
            </a:r>
            <a:endParaRPr kumimoji="1" lang="ja-JP" altLang="en-US" dirty="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a:t>TEXT</a:t>
            </a:r>
            <a:endParaRPr kumimoji="1" lang="ja-JP" altLang="en-US" dirty="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a:t>TEXT</a:t>
            </a:r>
            <a:endParaRPr kumimoji="1" lang="ja-JP" altLang="en-US" dirty="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a:t>TEXT</a:t>
            </a:r>
            <a:endParaRPr kumimoji="1" lang="ja-JP" altLang="en-US" dirty="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a:t>TEXT</a:t>
            </a:r>
            <a:endParaRPr kumimoji="1" lang="ja-JP" altLang="en-US" dirty="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18148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a:t>Value</a:t>
            </a:r>
          </a:p>
        </p:txBody>
      </p:sp>
    </p:spTree>
    <p:extLst>
      <p:ext uri="{BB962C8B-B14F-4D97-AF65-F5344CB8AC3E}">
        <p14:creationId xmlns:p14="http://schemas.microsoft.com/office/powerpoint/2010/main" val="11243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a:t>Caption Goes Here</a:t>
            </a:r>
            <a:endParaRPr kumimoji="1" lang="ja-JP" altLang="en-US" dirty="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a:t>TEXT</a:t>
            </a:r>
            <a:endParaRPr kumimoji="1" lang="ja-JP" altLang="en-US" dirty="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a:t>TEXT</a:t>
            </a:r>
            <a:endParaRPr kumimoji="1" lang="ja-JP" altLang="en-US" dirty="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a:t>TEXT</a:t>
            </a:r>
            <a:endParaRPr kumimoji="1" lang="ja-JP" altLang="en-US" dirty="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a:t>TEXT</a:t>
            </a:r>
            <a:endParaRPr kumimoji="1" lang="ja-JP" altLang="en-US" dirty="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78317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87253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58971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128073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a:t>Slide Description Goes Here</a:t>
            </a:r>
            <a:endParaRPr kumimoji="1" lang="ja-JP" alt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a:t>TEXT</a:t>
            </a:r>
            <a:endParaRPr kumimoji="1" lang="ja-JP" altLang="en-US" dirty="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a:t>TEXT</a:t>
            </a:r>
            <a:endParaRPr kumimoji="1" lang="ja-JP" altLang="en-US" dirty="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a:t>TEXT</a:t>
            </a:r>
            <a:endParaRPr kumimoji="1" lang="ja-JP" altLang="en-US" dirty="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a:t>TEXT</a:t>
            </a:r>
            <a:endParaRPr kumimoji="1" lang="ja-JP" altLang="en-US" dirty="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a:t>TEXT</a:t>
            </a:r>
            <a:endParaRPr kumimoji="1" lang="ja-JP" altLang="en-US" dirty="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a:t>TEXT</a:t>
            </a:r>
            <a:endParaRPr kumimoji="1" lang="ja-JP" altLang="en-US" dirty="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155770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260649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150914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a:t>Description Goes Here</a:t>
            </a:r>
            <a:endParaRPr kumimoji="1" lang="ja-JP" altLang="en-US" dirty="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7502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3371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a:t>Caption Goes Here</a:t>
            </a:r>
            <a:endParaRPr kumimoji="1" lang="ja-JP" altLang="en-US" dirty="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br>
              <a:rPr kumimoji="1" lang="en-US" altLang="ja-JP" dirty="0"/>
            </a:br>
            <a:endParaRPr kumimoji="1" lang="en-US" altLang="ja-JP" dirty="0"/>
          </a:p>
        </p:txBody>
      </p:sp>
    </p:spTree>
    <p:extLst>
      <p:ext uri="{BB962C8B-B14F-4D97-AF65-F5344CB8AC3E}">
        <p14:creationId xmlns:p14="http://schemas.microsoft.com/office/powerpoint/2010/main" val="71996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a:t>Caption Goes Here</a:t>
            </a:r>
            <a:endParaRPr kumimoji="1" lang="ja-JP" altLang="en-US" dirty="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br>
              <a:rPr kumimoji="1" lang="en-US" altLang="ja-JP" dirty="0"/>
            </a:br>
            <a:endParaRPr kumimoji="1" lang="en-US" altLang="ja-JP" dirty="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a:t>Text goes here</a:t>
            </a:r>
          </a:p>
          <a:p>
            <a:pPr lvl="0"/>
            <a:r>
              <a:rPr kumimoji="1" lang="en-US" altLang="ja-JP" dirty="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29" Type="http://schemas.openxmlformats.org/officeDocument/2006/relationships/slideLayout" Target="../slideLayouts/slideLayout4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31" Type="http://schemas.openxmlformats.org/officeDocument/2006/relationships/theme" Target="../theme/theme2.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 id="2147483704" r:id="rId28"/>
    <p:sldLayoutId id="2147483705" r:id="rId29"/>
    <p:sldLayoutId id="2147483706" r:id="rId30"/>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7.xml"/><Relationship Id="rId1" Type="http://schemas.openxmlformats.org/officeDocument/2006/relationships/vmlDrawing" Target="../drawings/vmlDrawing1.vml"/><Relationship Id="rId4" Type="http://schemas.openxmlformats.org/officeDocument/2006/relationships/image" Target="../media/image23.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8.xml"/><Relationship Id="rId1" Type="http://schemas.openxmlformats.org/officeDocument/2006/relationships/vmlDrawing" Target="../drawings/vmlDrawing2.vml"/><Relationship Id="rId4" Type="http://schemas.openxmlformats.org/officeDocument/2006/relationships/image" Target="../media/image24.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4A3463-B290-48C8-AE6E-5A6BC9BCEB33}"/>
              </a:ext>
            </a:extLst>
          </p:cNvPr>
          <p:cNvSpPr txBox="1"/>
          <p:nvPr/>
        </p:nvSpPr>
        <p:spPr>
          <a:xfrm>
            <a:off x="2122426" y="4639444"/>
            <a:ext cx="14041560" cy="4154984"/>
          </a:xfrm>
          <a:prstGeom prst="rect">
            <a:avLst/>
          </a:prstGeom>
          <a:noFill/>
        </p:spPr>
        <p:txBody>
          <a:bodyPr wrap="square" rtlCol="0">
            <a:spAutoFit/>
          </a:bodyPr>
          <a:lstStyle/>
          <a:p>
            <a:pPr algn="ctr"/>
            <a:r>
              <a:rPr lang="en-GB" sz="4400" dirty="0">
                <a:solidFill>
                  <a:schemeClr val="accent1"/>
                </a:solidFill>
              </a:rPr>
              <a:t>A</a:t>
            </a:r>
            <a:r>
              <a:rPr lang="en-GB" sz="4400" dirty="0"/>
              <a:t>n Attempt To Predict The Daily And Monthly Prices Of Public Shareholding Companies Traded In The Palestinian Stock Exchange (PEX)</a:t>
            </a:r>
            <a:br>
              <a:rPr lang="en-GB" sz="4400" dirty="0"/>
            </a:br>
            <a:endParaRPr lang="ja-JP" altLang="en-US" sz="4400" dirty="0"/>
          </a:p>
          <a:p>
            <a:pPr algn="ctr"/>
            <a:endParaRPr lang="en" sz="4400" dirty="0"/>
          </a:p>
          <a:p>
            <a:pPr algn="ctr"/>
            <a:endParaRPr lang="en-US" sz="4400" dirty="0"/>
          </a:p>
        </p:txBody>
      </p:sp>
    </p:spTree>
    <p:extLst>
      <p:ext uri="{BB962C8B-B14F-4D97-AF65-F5344CB8AC3E}">
        <p14:creationId xmlns:p14="http://schemas.microsoft.com/office/powerpoint/2010/main" val="729215371"/>
      </p:ext>
    </p:extLst>
  </p:cSld>
  <p:clrMapOvr>
    <a:masterClrMapping/>
  </p:clrMapOvr>
  <mc:AlternateContent xmlns:mc="http://schemas.openxmlformats.org/markup-compatibility/2006" xmlns:p14="http://schemas.microsoft.com/office/powerpoint/2010/main">
    <mc:Choice Requires="p14">
      <p:transition spd="med" p14:dur="700" advTm="4601">
        <p:fade/>
      </p:transition>
    </mc:Choice>
    <mc:Fallback xmlns="">
      <p:transition spd="med" advTm="4601">
        <p:fade/>
      </p:transition>
    </mc:Fallback>
  </mc:AlternateContent>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t>Data Filtering and Arrangement </a:t>
            </a:r>
            <a:endParaRPr kumimoji="1"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5" name="テキスト プレースホルダー 14"/>
          <p:cNvSpPr>
            <a:spLocks noGrp="1"/>
          </p:cNvSpPr>
          <p:nvPr>
            <p:ph type="body" sz="quarter" idx="12"/>
          </p:nvPr>
        </p:nvSpPr>
        <p:spPr/>
        <p:txBody>
          <a:bodyPr>
            <a:normAutofit/>
          </a:bodyPr>
          <a:lstStyle/>
          <a:p>
            <a:r>
              <a:rPr lang="en-US" dirty="0"/>
              <a:t>The data were arranged to be suitable to be used for neural networks.</a:t>
            </a:r>
            <a:endParaRPr lang="en-US" b="1" dirty="0"/>
          </a:p>
          <a:p>
            <a:endParaRPr lang="en-US" b="1" dirty="0"/>
          </a:p>
        </p:txBody>
      </p:sp>
      <p:sp>
        <p:nvSpPr>
          <p:cNvPr id="16" name="テキスト プレースホルダー 15"/>
          <p:cNvSpPr>
            <a:spLocks noGrp="1"/>
          </p:cNvSpPr>
          <p:nvPr>
            <p:ph type="body" sz="quarter" idx="13"/>
          </p:nvPr>
        </p:nvSpPr>
        <p:spPr>
          <a:xfrm>
            <a:off x="774572" y="7046414"/>
            <a:ext cx="7864281" cy="864096"/>
          </a:xfrm>
        </p:spPr>
        <p:txBody>
          <a:bodyPr>
            <a:normAutofit fontScale="70000" lnSpcReduction="20000"/>
          </a:bodyPr>
          <a:lstStyle/>
          <a:p>
            <a:r>
              <a:rPr lang="en-US" dirty="0"/>
              <a:t>Figure a1: Data history before being ordered and used as listed in the financial market</a:t>
            </a:r>
            <a:endParaRPr lang="en-US" b="1" dirty="0"/>
          </a:p>
        </p:txBody>
      </p:sp>
      <p:sp>
        <p:nvSpPr>
          <p:cNvPr id="19" name="テキスト プレースホルダー 18"/>
          <p:cNvSpPr>
            <a:spLocks noGrp="1"/>
          </p:cNvSpPr>
          <p:nvPr>
            <p:ph type="body" sz="quarter" idx="16"/>
          </p:nvPr>
        </p:nvSpPr>
        <p:spPr>
          <a:xfrm>
            <a:off x="9179841" y="7046414"/>
            <a:ext cx="8604323" cy="864096"/>
          </a:xfrm>
        </p:spPr>
        <p:txBody>
          <a:bodyPr>
            <a:normAutofit fontScale="70000" lnSpcReduction="20000"/>
          </a:bodyPr>
          <a:lstStyle/>
          <a:p>
            <a:r>
              <a:rPr lang="en-US" dirty="0"/>
              <a:t>Figure a2: Data History after being order to be prepared  for prediction</a:t>
            </a:r>
            <a:endParaRPr lang="en-US" b="1" dirty="0"/>
          </a:p>
        </p:txBody>
      </p:sp>
      <p:pic>
        <p:nvPicPr>
          <p:cNvPr id="12" name="Picture Placeholder 11">
            <a:extLst>
              <a:ext uri="{FF2B5EF4-FFF2-40B4-BE49-F238E27FC236}">
                <a16:creationId xmlns:a16="http://schemas.microsoft.com/office/drawing/2014/main" id="{1F689FA6-22FE-46A1-9536-9FB86560A2C4}"/>
              </a:ext>
            </a:extLst>
          </p:cNvPr>
          <p:cNvPicPr>
            <a:picLocks noGrp="1"/>
          </p:cNvPicPr>
          <p:nvPr>
            <p:ph type="pic" sz="quarter" idx="15"/>
          </p:nvPr>
        </p:nvPicPr>
        <p:blipFill rotWithShape="1">
          <a:blip r:embed="rId2">
            <a:extLst>
              <a:ext uri="{28A0092B-C50C-407E-A947-70E740481C1C}">
                <a14:useLocalDpi xmlns:a14="http://schemas.microsoft.com/office/drawing/2010/main" val="0"/>
              </a:ext>
            </a:extLst>
          </a:blip>
          <a:srcRect t="16795" r="59294" b="23985"/>
          <a:stretch/>
        </p:blipFill>
        <p:spPr bwMode="auto">
          <a:xfrm>
            <a:off x="790278" y="2263180"/>
            <a:ext cx="7848575" cy="4721819"/>
          </a:xfrm>
          <a:prstGeom prst="rect">
            <a:avLst/>
          </a:prstGeom>
          <a:ln>
            <a:noFill/>
          </a:ln>
          <a:extLst>
            <a:ext uri="{53640926-AAD7-44D8-BBD7-CCE9431645EC}">
              <a14:shadowObscured xmlns:a14="http://schemas.microsoft.com/office/drawing/2010/main"/>
            </a:ext>
          </a:extLst>
        </p:spPr>
      </p:pic>
      <p:pic>
        <p:nvPicPr>
          <p:cNvPr id="13" name="Picture Placeholder 12">
            <a:extLst>
              <a:ext uri="{FF2B5EF4-FFF2-40B4-BE49-F238E27FC236}">
                <a16:creationId xmlns:a16="http://schemas.microsoft.com/office/drawing/2014/main" id="{F65B6B29-6502-443E-A547-A96A74980D21}"/>
              </a:ext>
            </a:extLst>
          </p:cNvPr>
          <p:cNvPicPr>
            <a:picLocks noGrp="1"/>
          </p:cNvPicPr>
          <p:nvPr>
            <p:ph type="pic" sz="quarter" idx="18"/>
          </p:nvPr>
        </p:nvPicPr>
        <p:blipFill rotWithShape="1">
          <a:blip r:embed="rId3">
            <a:extLst>
              <a:ext uri="{28A0092B-C50C-407E-A947-70E740481C1C}">
                <a14:useLocalDpi xmlns:a14="http://schemas.microsoft.com/office/drawing/2010/main" val="0"/>
              </a:ext>
            </a:extLst>
          </a:blip>
          <a:srcRect t="16789" r="63719" b="24012"/>
          <a:stretch/>
        </p:blipFill>
        <p:spPr bwMode="auto">
          <a:xfrm>
            <a:off x="9179842" y="2257772"/>
            <a:ext cx="8604324" cy="472181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14695462"/>
      </p:ext>
    </p:extLst>
  </p:cSld>
  <p:clrMapOvr>
    <a:masterClrMapping/>
  </p:clrMapOvr>
  <p:transition spd="slow" advTm="6599">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N</a:t>
            </a:r>
            <a:r>
              <a:rPr kumimoji="1" lang="en-US" altLang="ja-JP" dirty="0"/>
              <a:t>eural </a:t>
            </a:r>
            <a:r>
              <a:rPr kumimoji="1" lang="en-US" altLang="ja-JP" dirty="0">
                <a:solidFill>
                  <a:schemeClr val="accent1"/>
                </a:solidFill>
              </a:rPr>
              <a:t>N</a:t>
            </a:r>
            <a:r>
              <a:rPr kumimoji="1" lang="en-US" altLang="ja-JP" dirty="0"/>
              <a:t>etwork</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2: A screenshot of using the neural network</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pic>
        <p:nvPicPr>
          <p:cNvPr id="14" name="Picture Placeholder 13">
            <a:extLst>
              <a:ext uri="{FF2B5EF4-FFF2-40B4-BE49-F238E27FC236}">
                <a16:creationId xmlns:a16="http://schemas.microsoft.com/office/drawing/2014/main" id="{F2DF6710-1538-4184-BC6E-C18A0FE0C450}"/>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14624" b="14624"/>
          <a:stretch>
            <a:fillRect/>
          </a:stretch>
        </p:blipFill>
        <p:spPr>
          <a:xfrm>
            <a:off x="790575" y="2262188"/>
            <a:ext cx="16633825" cy="6616700"/>
          </a:xfrm>
        </p:spPr>
      </p:pic>
    </p:spTree>
    <p:extLst>
      <p:ext uri="{BB962C8B-B14F-4D97-AF65-F5344CB8AC3E}">
        <p14:creationId xmlns:p14="http://schemas.microsoft.com/office/powerpoint/2010/main" val="534703000"/>
      </p:ext>
    </p:extLst>
  </p:cSld>
  <p:clrMapOvr>
    <a:masterClrMapping/>
  </p:clrMapOvr>
  <p:transition spd="slow" advTm="4029">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solidFill>
                  <a:schemeClr val="accent1"/>
                </a:solidFill>
              </a:rPr>
              <a:t>P</a:t>
            </a:r>
            <a:r>
              <a:rPr lang="en-US" altLang="ja-JP" dirty="0"/>
              <a:t>REDICTING THE CLOSE PRICE</a:t>
            </a:r>
            <a:endParaRPr kumimoji="1"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6" name="テキスト プレースホルダー 15"/>
          <p:cNvSpPr>
            <a:spLocks noGrp="1"/>
          </p:cNvSpPr>
          <p:nvPr>
            <p:ph type="body" sz="quarter" idx="13"/>
          </p:nvPr>
        </p:nvSpPr>
        <p:spPr>
          <a:xfrm>
            <a:off x="790278" y="8671097"/>
            <a:ext cx="8136904" cy="864096"/>
          </a:xfrm>
        </p:spPr>
        <p:txBody>
          <a:bodyPr/>
          <a:lstStyle/>
          <a:p>
            <a:pPr algn="ctr"/>
            <a:r>
              <a:rPr kumimoji="1" lang="en-US" altLang="ja-JP" dirty="0"/>
              <a:t>All Data From 2000-2017</a:t>
            </a:r>
            <a:endParaRPr kumimoji="1" lang="ja-JP" altLang="en-US" dirty="0"/>
          </a:p>
        </p:txBody>
      </p:sp>
      <p:sp>
        <p:nvSpPr>
          <p:cNvPr id="19" name="テキスト プレースホルダー 18"/>
          <p:cNvSpPr>
            <a:spLocks noGrp="1"/>
          </p:cNvSpPr>
          <p:nvPr>
            <p:ph type="body" sz="quarter" idx="16"/>
          </p:nvPr>
        </p:nvSpPr>
        <p:spPr>
          <a:xfrm>
            <a:off x="9359230" y="8671892"/>
            <a:ext cx="8136904" cy="864096"/>
          </a:xfrm>
        </p:spPr>
        <p:txBody>
          <a:bodyPr/>
          <a:lstStyle/>
          <a:p>
            <a:pPr algn="ctr"/>
            <a:r>
              <a:rPr lang="en-US" altLang="ja-JP" dirty="0"/>
              <a:t>One Year </a:t>
            </a:r>
            <a:endParaRPr kumimoji="1" lang="ja-JP" altLang="en-US" dirty="0"/>
          </a:p>
        </p:txBody>
      </p:sp>
      <p:pic>
        <p:nvPicPr>
          <p:cNvPr id="13" name="Picture Placeholder 12">
            <a:extLst>
              <a:ext uri="{FF2B5EF4-FFF2-40B4-BE49-F238E27FC236}">
                <a16:creationId xmlns:a16="http://schemas.microsoft.com/office/drawing/2014/main" id="{5C8FD1E7-DB05-4C52-86DB-DDF5EF846519}"/>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131" t="24736" r="50861" b="8453"/>
          <a:stretch/>
        </p:blipFill>
        <p:spPr>
          <a:xfrm>
            <a:off x="775812" y="2320615"/>
            <a:ext cx="7920583" cy="6350482"/>
          </a:xfrm>
        </p:spPr>
      </p:pic>
      <p:pic>
        <p:nvPicPr>
          <p:cNvPr id="21" name="Picture Placeholder 20">
            <a:extLst>
              <a:ext uri="{FF2B5EF4-FFF2-40B4-BE49-F238E27FC236}">
                <a16:creationId xmlns:a16="http://schemas.microsoft.com/office/drawing/2014/main" id="{826773CA-284A-4CE8-BAA1-3E0493B7316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518" t="25177" r="52730" b="7931"/>
          <a:stretch/>
        </p:blipFill>
        <p:spPr>
          <a:xfrm>
            <a:off x="9359900" y="2320615"/>
            <a:ext cx="7703938" cy="6293642"/>
          </a:xfrm>
        </p:spPr>
      </p:pic>
    </p:spTree>
    <p:extLst>
      <p:ext uri="{BB962C8B-B14F-4D97-AF65-F5344CB8AC3E}">
        <p14:creationId xmlns:p14="http://schemas.microsoft.com/office/powerpoint/2010/main" val="2208049150"/>
      </p:ext>
    </p:extLst>
  </p:cSld>
  <p:clrMapOvr>
    <a:masterClrMapping/>
  </p:clrMapOvr>
  <p:transition spd="slow" advTm="6599">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solidFill>
                  <a:schemeClr val="accent1"/>
                </a:solidFill>
              </a:rPr>
              <a:t>P</a:t>
            </a:r>
            <a:r>
              <a:rPr lang="en-US" altLang="ja-JP" dirty="0"/>
              <a:t>REDICTING THE CLOSE PRICE</a:t>
            </a:r>
            <a:endParaRPr kumimoji="1"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13</a:t>
            </a:fld>
            <a:endParaRPr lang="ja-JP" altLang="en-US" dirty="0"/>
          </a:p>
        </p:txBody>
      </p:sp>
      <p:sp>
        <p:nvSpPr>
          <p:cNvPr id="16" name="テキスト プレースホルダー 15"/>
          <p:cNvSpPr>
            <a:spLocks noGrp="1"/>
          </p:cNvSpPr>
          <p:nvPr>
            <p:ph type="body" sz="quarter" idx="13"/>
          </p:nvPr>
        </p:nvSpPr>
        <p:spPr>
          <a:xfrm>
            <a:off x="790278" y="8671097"/>
            <a:ext cx="8136904" cy="864096"/>
          </a:xfrm>
        </p:spPr>
        <p:txBody>
          <a:bodyPr/>
          <a:lstStyle/>
          <a:p>
            <a:pPr algn="ctr"/>
            <a:r>
              <a:rPr kumimoji="1" lang="en-US" altLang="ja-JP" dirty="0"/>
              <a:t>Last 3 Months</a:t>
            </a:r>
            <a:endParaRPr kumimoji="1" lang="ja-JP" altLang="en-US" dirty="0"/>
          </a:p>
        </p:txBody>
      </p:sp>
      <p:sp>
        <p:nvSpPr>
          <p:cNvPr id="19" name="テキスト プレースホルダー 18"/>
          <p:cNvSpPr>
            <a:spLocks noGrp="1"/>
          </p:cNvSpPr>
          <p:nvPr>
            <p:ph type="body" sz="quarter" idx="16"/>
          </p:nvPr>
        </p:nvSpPr>
        <p:spPr>
          <a:xfrm>
            <a:off x="9359230" y="8671892"/>
            <a:ext cx="8136904" cy="864096"/>
          </a:xfrm>
        </p:spPr>
        <p:txBody>
          <a:bodyPr/>
          <a:lstStyle/>
          <a:p>
            <a:pPr algn="ctr"/>
            <a:r>
              <a:rPr lang="en-US" altLang="ja-JP" dirty="0"/>
              <a:t>Without Fridays and Saturdays</a:t>
            </a:r>
            <a:endParaRPr kumimoji="1" lang="ja-JP" altLang="en-US" dirty="0"/>
          </a:p>
        </p:txBody>
      </p:sp>
      <p:pic>
        <p:nvPicPr>
          <p:cNvPr id="6" name="Picture Placeholder 5">
            <a:extLst>
              <a:ext uri="{FF2B5EF4-FFF2-40B4-BE49-F238E27FC236}">
                <a16:creationId xmlns:a16="http://schemas.microsoft.com/office/drawing/2014/main" id="{D0DA4786-850C-4425-BD5A-01FB20FD0E4E}"/>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1" t="24870" r="48676" b="8266"/>
          <a:stretch/>
        </p:blipFill>
        <p:spPr>
          <a:xfrm>
            <a:off x="780395" y="2342670"/>
            <a:ext cx="7933977" cy="6271585"/>
          </a:xfrm>
        </p:spPr>
      </p:pic>
      <p:pic>
        <p:nvPicPr>
          <p:cNvPr id="10" name="Picture Placeholder 9">
            <a:extLst>
              <a:ext uri="{FF2B5EF4-FFF2-40B4-BE49-F238E27FC236}">
                <a16:creationId xmlns:a16="http://schemas.microsoft.com/office/drawing/2014/main" id="{1CDFBC35-25FD-4639-B51D-B89162689825}"/>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25594" r="57524" b="6724"/>
          <a:stretch/>
        </p:blipFill>
        <p:spPr>
          <a:xfrm>
            <a:off x="9359230" y="2342670"/>
            <a:ext cx="7704608" cy="6322246"/>
          </a:xfrm>
        </p:spPr>
      </p:pic>
    </p:spTree>
    <p:extLst>
      <p:ext uri="{BB962C8B-B14F-4D97-AF65-F5344CB8AC3E}">
        <p14:creationId xmlns:p14="http://schemas.microsoft.com/office/powerpoint/2010/main" val="647453385"/>
      </p:ext>
    </p:extLst>
  </p:cSld>
  <p:clrMapOvr>
    <a:masterClrMapping/>
  </p:clrMapOvr>
  <p:transition spd="slow" advTm="6599">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solidFill>
                  <a:schemeClr val="accent1"/>
                </a:solidFill>
              </a:rPr>
              <a:t>P</a:t>
            </a:r>
            <a:r>
              <a:rPr lang="en-US" altLang="ja-JP" dirty="0"/>
              <a:t>REDICTING THE CLOSE PRICE</a:t>
            </a:r>
            <a:endParaRPr kumimoji="1"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14</a:t>
            </a:fld>
            <a:endParaRPr lang="ja-JP" altLang="en-US" dirty="0"/>
          </a:p>
        </p:txBody>
      </p:sp>
      <p:sp>
        <p:nvSpPr>
          <p:cNvPr id="16" name="テキスト プレースホルダー 15"/>
          <p:cNvSpPr>
            <a:spLocks noGrp="1"/>
          </p:cNvSpPr>
          <p:nvPr>
            <p:ph type="body" sz="quarter" idx="13"/>
          </p:nvPr>
        </p:nvSpPr>
        <p:spPr>
          <a:xfrm>
            <a:off x="790278" y="8671097"/>
            <a:ext cx="8136904" cy="864096"/>
          </a:xfrm>
        </p:spPr>
        <p:txBody>
          <a:bodyPr/>
          <a:lstStyle/>
          <a:p>
            <a:pPr algn="ctr"/>
            <a:r>
              <a:rPr kumimoji="1" lang="en-US" altLang="ja-JP" dirty="0"/>
              <a:t>Months</a:t>
            </a:r>
            <a:endParaRPr kumimoji="1" lang="ja-JP" altLang="en-US" dirty="0"/>
          </a:p>
        </p:txBody>
      </p:sp>
      <p:pic>
        <p:nvPicPr>
          <p:cNvPr id="20" name="Picture Placeholder 19">
            <a:extLst>
              <a:ext uri="{FF2B5EF4-FFF2-40B4-BE49-F238E27FC236}">
                <a16:creationId xmlns:a16="http://schemas.microsoft.com/office/drawing/2014/main" id="{C5E112D2-BD34-405A-BC61-12BCF5C39199}"/>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27178" r="55754" b="9841"/>
          <a:stretch/>
        </p:blipFill>
        <p:spPr>
          <a:xfrm>
            <a:off x="790575" y="1988441"/>
            <a:ext cx="8352631" cy="6682656"/>
          </a:xfrm>
        </p:spPr>
      </p:pic>
    </p:spTree>
    <p:extLst>
      <p:ext uri="{BB962C8B-B14F-4D97-AF65-F5344CB8AC3E}">
        <p14:creationId xmlns:p14="http://schemas.microsoft.com/office/powerpoint/2010/main" val="4264307530"/>
      </p:ext>
    </p:extLst>
  </p:cSld>
  <p:clrMapOvr>
    <a:masterClrMapping/>
  </p:clrMapOvr>
  <p:transition spd="slow" advTm="6599">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Tree>
    <p:extLst>
      <p:ext uri="{BB962C8B-B14F-4D97-AF65-F5344CB8AC3E}">
        <p14:creationId xmlns:p14="http://schemas.microsoft.com/office/powerpoint/2010/main" val="147864916"/>
      </p:ext>
    </p:extLst>
  </p:cSld>
  <p:clrMapOvr>
    <a:masterClrMapping/>
  </p:clrMapOvr>
  <p:transition spd="slow" advTm="3628">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Banking</a:t>
            </a:r>
            <a:endParaRPr kumimoji="1" lang="ja-JP" altLang="en-US" dirty="0"/>
          </a:p>
        </p:txBody>
      </p:sp>
      <p:sp>
        <p:nvSpPr>
          <p:cNvPr id="15" name="テキスト プレースホルダー 14"/>
          <p:cNvSpPr>
            <a:spLocks noGrp="1"/>
          </p:cNvSpPr>
          <p:nvPr>
            <p:ph type="body" sz="quarter" idx="17"/>
          </p:nvPr>
        </p:nvSpPr>
        <p:spPr/>
        <p:txBody>
          <a:bodyPr/>
          <a:lstStyle/>
          <a:p>
            <a:r>
              <a:rPr lang="en-US" dirty="0"/>
              <a:t>Arab Islamic Bank, </a:t>
            </a:r>
            <a:r>
              <a:rPr lang="en-GB" dirty="0"/>
              <a:t>Bank Of Palestine, Palestine Islamic Bank, Palestine Investment Bank, Palestine Securities Exchange, Al Quds Bank, The National Bank	 					</a:t>
            </a:r>
            <a:endParaRPr lang="en" dirty="0"/>
          </a:p>
          <a:p>
            <a:r>
              <a:rPr lang="en-US" dirty="0"/>
              <a:t> </a:t>
            </a:r>
            <a:endParaRPr kumimoji="1" lang="ja-JP" altLang="en-US" dirty="0"/>
          </a:p>
        </p:txBody>
      </p:sp>
      <p:sp>
        <p:nvSpPr>
          <p:cNvPr id="16" name="テキスト プレースホルダー 15"/>
          <p:cNvSpPr>
            <a:spLocks noGrp="1"/>
          </p:cNvSpPr>
          <p:nvPr>
            <p:ph type="body" sz="quarter" idx="18"/>
          </p:nvPr>
        </p:nvSpPr>
        <p:spPr>
          <a:xfrm>
            <a:off x="9503246" y="6655668"/>
            <a:ext cx="4176464" cy="1296144"/>
          </a:xfrm>
        </p:spPr>
        <p:txBody>
          <a:bodyPr/>
          <a:lstStyle/>
          <a:p>
            <a:r>
              <a:rPr kumimoji="1" lang="en-US" altLang="ja-JP" dirty="0"/>
              <a:t>Industry</a:t>
            </a:r>
            <a:endParaRPr kumimoji="1" lang="ja-JP" altLang="en-US" dirty="0"/>
          </a:p>
        </p:txBody>
      </p:sp>
      <p:sp>
        <p:nvSpPr>
          <p:cNvPr id="17" name="テキスト プレースホルダー 16"/>
          <p:cNvSpPr>
            <a:spLocks noGrp="1"/>
          </p:cNvSpPr>
          <p:nvPr>
            <p:ph type="body" sz="quarter" idx="19"/>
          </p:nvPr>
        </p:nvSpPr>
        <p:spPr>
          <a:xfrm>
            <a:off x="9503246" y="7951812"/>
            <a:ext cx="8280920" cy="1656184"/>
          </a:xfrm>
        </p:spPr>
        <p:txBody>
          <a:bodyPr/>
          <a:lstStyle/>
          <a:p>
            <a:r>
              <a:rPr lang="en-US" altLang="ja-JP" dirty="0"/>
              <a:t>Arab Company For Paints Products, Palestine Poultry, Beit </a:t>
            </a:r>
            <a:r>
              <a:rPr lang="en-US" altLang="ja-JP" dirty="0" err="1"/>
              <a:t>Jala</a:t>
            </a:r>
            <a:r>
              <a:rPr lang="en-US" altLang="ja-JP" dirty="0"/>
              <a:t> Pharmaceutical, </a:t>
            </a:r>
            <a:r>
              <a:rPr lang="en-US" altLang="ja-JP" dirty="0" err="1"/>
              <a:t>Birzeit</a:t>
            </a:r>
            <a:r>
              <a:rPr lang="en-US" altLang="ja-JP" dirty="0"/>
              <a:t> Pharmaceuticals, Al Shark Electrode, Golden Wheat Mills, Jerusalem Cigarette, Jerusalem Pharmaceuticals, Palestine Plastic Industries					</a:t>
            </a:r>
            <a:endParaRPr kumimoji="1" lang="ja-JP" altLang="en-US" dirty="0"/>
          </a:p>
        </p:txBody>
      </p:sp>
    </p:spTree>
    <p:extLst>
      <p:ext uri="{BB962C8B-B14F-4D97-AF65-F5344CB8AC3E}">
        <p14:creationId xmlns:p14="http://schemas.microsoft.com/office/powerpoint/2010/main" val="2146780150"/>
      </p:ext>
    </p:extLst>
  </p:cSld>
  <p:clrMapOvr>
    <a:masterClrMapping/>
  </p:clrMapOvr>
  <p:transition spd="slow" advTm="6559">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a:xfrm>
            <a:off x="4390678" y="823020"/>
            <a:ext cx="4374994" cy="1296144"/>
          </a:xfrm>
        </p:spPr>
        <p:txBody>
          <a:bodyPr/>
          <a:lstStyle/>
          <a:p>
            <a:r>
              <a:rPr kumimoji="1" lang="en-US" altLang="ja-JP" dirty="0"/>
              <a:t>Insurance</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err="1"/>
              <a:t>Ahliea</a:t>
            </a:r>
            <a:r>
              <a:rPr lang="en-US" altLang="ja-JP" dirty="0"/>
              <a:t> Insurance Group(**), Global United Insurance, Al </a:t>
            </a:r>
            <a:r>
              <a:rPr lang="en-US" altLang="ja-JP" dirty="0" err="1"/>
              <a:t>Mashriq</a:t>
            </a:r>
            <a:r>
              <a:rPr lang="en-US" altLang="ja-JP" dirty="0"/>
              <a:t> Insurance, National Insurance, Palestine Insurance, Al-takaful Palestinian Insurance, Trust International Insurance</a:t>
            </a:r>
            <a:endParaRPr kumimoji="1" lang="ja-JP" altLang="en-US" dirty="0"/>
          </a:p>
        </p:txBody>
      </p:sp>
      <p:sp>
        <p:nvSpPr>
          <p:cNvPr id="11" name="テキスト プレースホルダー 10"/>
          <p:cNvSpPr>
            <a:spLocks noGrp="1"/>
          </p:cNvSpPr>
          <p:nvPr>
            <p:ph type="body" sz="quarter" idx="18"/>
          </p:nvPr>
        </p:nvSpPr>
        <p:spPr>
          <a:xfrm>
            <a:off x="9503246" y="3847356"/>
            <a:ext cx="5184576" cy="1296144"/>
          </a:xfrm>
        </p:spPr>
        <p:txBody>
          <a:bodyPr/>
          <a:lstStyle/>
          <a:p>
            <a:r>
              <a:rPr lang="en-US" altLang="ja-JP" dirty="0"/>
              <a:t>Investment</a:t>
            </a:r>
            <a:endParaRPr kumimoji="1" lang="ja-JP" altLang="en-US" dirty="0"/>
          </a:p>
        </p:txBody>
      </p:sp>
      <p:sp>
        <p:nvSpPr>
          <p:cNvPr id="12" name="テキスト プレースホルダー 11"/>
          <p:cNvSpPr>
            <a:spLocks noGrp="1"/>
          </p:cNvSpPr>
          <p:nvPr>
            <p:ph type="body" sz="quarter" idx="19"/>
          </p:nvPr>
        </p:nvSpPr>
        <p:spPr>
          <a:xfrm>
            <a:off x="9503246" y="4927476"/>
            <a:ext cx="8280920" cy="3096344"/>
          </a:xfrm>
        </p:spPr>
        <p:txBody>
          <a:bodyPr/>
          <a:lstStyle/>
          <a:p>
            <a:r>
              <a:rPr lang="en-US" altLang="ja-JP" dirty="0">
                <a:solidFill>
                  <a:schemeClr val="tx1"/>
                </a:solidFill>
              </a:rPr>
              <a:t>Arab Palestinian Investment "</a:t>
            </a:r>
            <a:r>
              <a:rPr lang="en-US" altLang="ja-JP" dirty="0" err="1">
                <a:solidFill>
                  <a:schemeClr val="tx1"/>
                </a:solidFill>
              </a:rPr>
              <a:t>Apic</a:t>
            </a:r>
            <a:r>
              <a:rPr lang="en-US" altLang="ja-JP" dirty="0">
                <a:solidFill>
                  <a:schemeClr val="tx1"/>
                </a:solidFill>
              </a:rPr>
              <a:t>“, Al-</a:t>
            </a:r>
            <a:r>
              <a:rPr lang="en-US" altLang="ja-JP" dirty="0" err="1">
                <a:solidFill>
                  <a:schemeClr val="tx1"/>
                </a:solidFill>
              </a:rPr>
              <a:t>aqariya</a:t>
            </a:r>
            <a:r>
              <a:rPr lang="en-US" altLang="ja-JP" dirty="0">
                <a:solidFill>
                  <a:schemeClr val="tx1"/>
                </a:solidFill>
              </a:rPr>
              <a:t> Trading Investment, Arab Investors, Jerusalem Real Estate Investment, Palestine Development &amp; </a:t>
            </a:r>
            <a:r>
              <a:rPr lang="en-US" altLang="ja-JP" dirty="0" err="1">
                <a:solidFill>
                  <a:schemeClr val="tx1"/>
                </a:solidFill>
              </a:rPr>
              <a:t>Investmen</a:t>
            </a:r>
            <a:r>
              <a:rPr lang="en-US" altLang="ja-JP" dirty="0">
                <a:solidFill>
                  <a:schemeClr val="tx1"/>
                </a:solidFill>
              </a:rPr>
              <a:t>,  Palestine Investment &amp; Development ,Palestine Industrial Investment</a:t>
            </a:r>
            <a:endParaRPr kumimoji="1" lang="ja-JP" altLang="en-US" dirty="0">
              <a:solidFill>
                <a:schemeClr val="tx1"/>
              </a:solidFill>
            </a:endParaRPr>
          </a:p>
        </p:txBody>
      </p:sp>
      <p:sp>
        <p:nvSpPr>
          <p:cNvPr id="13" name="テキスト プレースホルダー 12"/>
          <p:cNvSpPr>
            <a:spLocks noGrp="1"/>
          </p:cNvSpPr>
          <p:nvPr>
            <p:ph type="body" sz="quarter" idx="20"/>
          </p:nvPr>
        </p:nvSpPr>
        <p:spPr/>
        <p:txBody>
          <a:bodyPr/>
          <a:lstStyle/>
          <a:p>
            <a:r>
              <a:rPr kumimoji="1" lang="en-US" altLang="ja-JP" dirty="0"/>
              <a:t>Services</a:t>
            </a:r>
            <a:endParaRPr kumimoji="1" lang="ja-JP" altLang="en-US" dirty="0"/>
          </a:p>
        </p:txBody>
      </p:sp>
      <p:sp>
        <p:nvSpPr>
          <p:cNvPr id="14" name="テキスト プレースホルダー 13"/>
          <p:cNvSpPr>
            <a:spLocks noGrp="1"/>
          </p:cNvSpPr>
          <p:nvPr>
            <p:ph type="body" sz="quarter" idx="21"/>
          </p:nvPr>
        </p:nvSpPr>
        <p:spPr>
          <a:xfrm>
            <a:off x="502246" y="8023820"/>
            <a:ext cx="8280920" cy="1944216"/>
          </a:xfrm>
        </p:spPr>
        <p:txBody>
          <a:bodyPr/>
          <a:lstStyle/>
          <a:p>
            <a:r>
              <a:rPr lang="en-US" altLang="ja-JP" dirty="0"/>
              <a:t>Al-</a:t>
            </a:r>
            <a:r>
              <a:rPr lang="en-US" altLang="ja-JP" dirty="0" err="1"/>
              <a:t>wataniah</a:t>
            </a:r>
            <a:r>
              <a:rPr lang="en-US" altLang="ja-JP" dirty="0"/>
              <a:t> Towers, The Arab Hotels, Arab Real Estate Establishment(*), </a:t>
            </a:r>
            <a:r>
              <a:rPr lang="en-US" altLang="ja-JP" dirty="0" err="1"/>
              <a:t>Globalcom</a:t>
            </a:r>
            <a:r>
              <a:rPr lang="en-US" altLang="ja-JP" dirty="0"/>
              <a:t> Telecommunications(*), Nablus Surgical Center, </a:t>
            </a:r>
            <a:r>
              <a:rPr lang="en-US" altLang="ja-JP" dirty="0" err="1"/>
              <a:t>Palaqar</a:t>
            </a:r>
            <a:r>
              <a:rPr lang="en-US" altLang="ja-JP" dirty="0"/>
              <a:t> For Real Estate Dev. 						</a:t>
            </a:r>
            <a:endParaRPr kumimoji="1" lang="ja-JP" altLang="en-US" dirty="0"/>
          </a:p>
        </p:txBody>
      </p:sp>
    </p:spTree>
    <p:extLst>
      <p:ext uri="{BB962C8B-B14F-4D97-AF65-F5344CB8AC3E}">
        <p14:creationId xmlns:p14="http://schemas.microsoft.com/office/powerpoint/2010/main" val="3933189350"/>
      </p:ext>
    </p:extLst>
  </p:cSld>
  <p:clrMapOvr>
    <a:masterClrMapping/>
  </p:clrMapOvr>
  <p:transition spd="slow" advTm="5414">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7679246"/>
            <a:ext cx="16633848" cy="864096"/>
          </a:xfrm>
        </p:spPr>
        <p:txBody>
          <a:bodyPr/>
          <a:lstStyle/>
          <a:p>
            <a:r>
              <a:rPr kumimoji="1" lang="en-US" altLang="ja-JP" dirty="0"/>
              <a:t>Figure 3: A screenshot of All Sectors Before Ordering And Statistical Analysis</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pic>
        <p:nvPicPr>
          <p:cNvPr id="8" name="Picture Placeholder 7">
            <a:extLst>
              <a:ext uri="{FF2B5EF4-FFF2-40B4-BE49-F238E27FC236}">
                <a16:creationId xmlns:a16="http://schemas.microsoft.com/office/drawing/2014/main" id="{8F94A4ED-B777-43CD-84F4-AD85318058D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22280" b="22280"/>
          <a:stretch>
            <a:fillRect/>
          </a:stretch>
        </p:blipFill>
        <p:spPr/>
      </p:pic>
    </p:spTree>
    <p:extLst>
      <p:ext uri="{BB962C8B-B14F-4D97-AF65-F5344CB8AC3E}">
        <p14:creationId xmlns:p14="http://schemas.microsoft.com/office/powerpoint/2010/main" val="1728857870"/>
      </p:ext>
    </p:extLst>
  </p:cSld>
  <p:clrMapOvr>
    <a:masterClrMapping/>
  </p:clrMapOvr>
  <p:transition spd="slow" advTm="4029">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a:t>
            </a:r>
            <a:r>
              <a:rPr lang="en-US" altLang="ja-JP" dirty="0"/>
              <a:t>4-a</a:t>
            </a:r>
            <a:r>
              <a:rPr kumimoji="1" lang="en-US" altLang="ja-JP" dirty="0"/>
              <a:t>: A screenshot of the General Sector</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pic>
        <p:nvPicPr>
          <p:cNvPr id="9" name="Picture Placeholder 8">
            <a:extLst>
              <a:ext uri="{FF2B5EF4-FFF2-40B4-BE49-F238E27FC236}">
                <a16:creationId xmlns:a16="http://schemas.microsoft.com/office/drawing/2014/main" id="{573A6AF8-5EAF-439F-A028-150323D7390C}"/>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16898" r="42425" b="8421"/>
          <a:stretch/>
        </p:blipFill>
        <p:spPr>
          <a:xfrm>
            <a:off x="790575" y="1758901"/>
            <a:ext cx="9576767" cy="6984999"/>
          </a:xfrm>
        </p:spPr>
      </p:pic>
    </p:spTree>
    <p:extLst>
      <p:ext uri="{BB962C8B-B14F-4D97-AF65-F5344CB8AC3E}">
        <p14:creationId xmlns:p14="http://schemas.microsoft.com/office/powerpoint/2010/main" val="1113453344"/>
      </p:ext>
    </p:extLst>
  </p:cSld>
  <p:clrMapOvr>
    <a:masterClrMapping/>
  </p:clrMapOvr>
  <p:transition spd="slow" advTm="4029">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a:t>I</a:t>
            </a:r>
            <a:r>
              <a:rPr lang="en-US" altLang="ja-JP" dirty="0">
                <a:solidFill>
                  <a:schemeClr val="accent1"/>
                </a:solidFill>
              </a:rPr>
              <a:t>N</a:t>
            </a:r>
            <a:r>
              <a:rPr lang="en-US" altLang="ja-JP" dirty="0"/>
              <a:t>TRODUCTION</a:t>
            </a:r>
            <a:endParaRPr kumimoji="1"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kumimoji="1" lang="en-US" altLang="ja-JP" dirty="0"/>
              <a:t>Research Introduction </a:t>
            </a:r>
            <a:endParaRPr kumimoji="1" lang="ja-JP" altLang="en-US" dirty="0"/>
          </a:p>
        </p:txBody>
      </p:sp>
      <p:sp>
        <p:nvSpPr>
          <p:cNvPr id="12" name="テキスト プレースホルダー 11"/>
          <p:cNvSpPr>
            <a:spLocks noGrp="1"/>
          </p:cNvSpPr>
          <p:nvPr>
            <p:ph type="body" sz="quarter" idx="14"/>
          </p:nvPr>
        </p:nvSpPr>
        <p:spPr>
          <a:xfrm>
            <a:off x="1158204" y="7468741"/>
            <a:ext cx="5832648" cy="2088232"/>
          </a:xfrm>
        </p:spPr>
        <p:txBody>
          <a:bodyPr/>
          <a:lstStyle/>
          <a:p>
            <a:pPr algn="l"/>
            <a:r>
              <a:rPr kumimoji="1" lang="en-US" altLang="ja-JP" dirty="0"/>
              <a:t>Basheer </a:t>
            </a:r>
            <a:r>
              <a:rPr kumimoji="1" lang="en-US" altLang="ja-JP" dirty="0" err="1"/>
              <a:t>Sa’d</a:t>
            </a:r>
            <a:r>
              <a:rPr kumimoji="1" lang="en-US" altLang="ja-JP" dirty="0"/>
              <a:t> </a:t>
            </a:r>
          </a:p>
          <a:p>
            <a:pPr algn="l"/>
            <a:r>
              <a:rPr kumimoji="1" lang="en-US" altLang="ja-JP" dirty="0" err="1"/>
              <a:t>Sondos</a:t>
            </a:r>
            <a:r>
              <a:rPr kumimoji="1" lang="en-US" altLang="ja-JP" dirty="0"/>
              <a:t> </a:t>
            </a:r>
            <a:r>
              <a:rPr kumimoji="1" lang="en-US" altLang="ja-JP" dirty="0" err="1"/>
              <a:t>Abushihab</a:t>
            </a:r>
            <a:endParaRPr kumimoji="1" lang="en-US" altLang="ja-JP" dirty="0"/>
          </a:p>
          <a:p>
            <a:pPr algn="l"/>
            <a:r>
              <a:rPr lang="en-US" altLang="ja-JP" dirty="0" err="1"/>
              <a:t>Ghadeer</a:t>
            </a:r>
            <a:r>
              <a:rPr lang="en-US" altLang="ja-JP" dirty="0"/>
              <a:t> </a:t>
            </a:r>
            <a:r>
              <a:rPr lang="en-US" altLang="ja-JP" dirty="0" err="1"/>
              <a:t>Daraghmeh</a:t>
            </a:r>
            <a:endParaRPr kumimoji="1" lang="en-US" altLang="ja-JP" dirty="0"/>
          </a:p>
        </p:txBody>
      </p:sp>
      <p:sp>
        <p:nvSpPr>
          <p:cNvPr id="2" name="TextBox 1">
            <a:extLst>
              <a:ext uri="{FF2B5EF4-FFF2-40B4-BE49-F238E27FC236}">
                <a16:creationId xmlns:a16="http://schemas.microsoft.com/office/drawing/2014/main" id="{9835CCAB-34E7-424E-9B45-1F6A1E2ED44F}"/>
              </a:ext>
            </a:extLst>
          </p:cNvPr>
          <p:cNvSpPr txBox="1"/>
          <p:nvPr/>
        </p:nvSpPr>
        <p:spPr>
          <a:xfrm>
            <a:off x="712933" y="6977522"/>
            <a:ext cx="4752528" cy="461665"/>
          </a:xfrm>
          <a:prstGeom prst="rect">
            <a:avLst/>
          </a:prstGeom>
          <a:noFill/>
        </p:spPr>
        <p:txBody>
          <a:bodyPr wrap="square" rtlCol="0">
            <a:spAutoFit/>
          </a:bodyPr>
          <a:lstStyle/>
          <a:p>
            <a:r>
              <a:rPr lang="en-US" sz="2400" dirty="0">
                <a:solidFill>
                  <a:schemeClr val="tx1">
                    <a:lumMod val="50000"/>
                  </a:schemeClr>
                </a:solidFill>
              </a:rPr>
              <a:t>Teem Members</a:t>
            </a:r>
          </a:p>
        </p:txBody>
      </p:sp>
      <p:sp>
        <p:nvSpPr>
          <p:cNvPr id="9" name="TextBox 8">
            <a:extLst>
              <a:ext uri="{FF2B5EF4-FFF2-40B4-BE49-F238E27FC236}">
                <a16:creationId xmlns:a16="http://schemas.microsoft.com/office/drawing/2014/main" id="{02F9B070-F9B3-4947-A644-066E195D5A60}"/>
              </a:ext>
            </a:extLst>
          </p:cNvPr>
          <p:cNvSpPr txBox="1"/>
          <p:nvPr/>
        </p:nvSpPr>
        <p:spPr>
          <a:xfrm>
            <a:off x="6550919" y="6977521"/>
            <a:ext cx="4752528" cy="461665"/>
          </a:xfrm>
          <a:prstGeom prst="rect">
            <a:avLst/>
          </a:prstGeom>
          <a:noFill/>
        </p:spPr>
        <p:txBody>
          <a:bodyPr wrap="square" rtlCol="0">
            <a:spAutoFit/>
          </a:bodyPr>
          <a:lstStyle/>
          <a:p>
            <a:r>
              <a:rPr lang="en-US" sz="2400" dirty="0">
                <a:solidFill>
                  <a:schemeClr val="tx1">
                    <a:lumMod val="50000"/>
                  </a:schemeClr>
                </a:solidFill>
              </a:rPr>
              <a:t>Supervisor</a:t>
            </a:r>
          </a:p>
        </p:txBody>
      </p:sp>
      <p:sp>
        <p:nvSpPr>
          <p:cNvPr id="10" name="テキスト プレースホルダー 11">
            <a:extLst>
              <a:ext uri="{FF2B5EF4-FFF2-40B4-BE49-F238E27FC236}">
                <a16:creationId xmlns:a16="http://schemas.microsoft.com/office/drawing/2014/main" id="{D3BDD2B8-0C01-4B5B-8931-F4FF477C878D}"/>
              </a:ext>
            </a:extLst>
          </p:cNvPr>
          <p:cNvSpPr txBox="1">
            <a:spLocks/>
          </p:cNvSpPr>
          <p:nvPr/>
        </p:nvSpPr>
        <p:spPr>
          <a:xfrm>
            <a:off x="6985574" y="7545015"/>
            <a:ext cx="5832648" cy="2088232"/>
          </a:xfrm>
          <a:prstGeom prst="rect">
            <a:avLst/>
          </a:prstGeom>
        </p:spPr>
        <p:txBody>
          <a:bodyPr vert="horz" lIns="163275" tIns="81638" rIns="163275" bIns="81638" rtlCol="0">
            <a:noAutofit/>
          </a:bodyPr>
          <a:lstStyle>
            <a:lvl1pPr marL="0" indent="0" algn="ctr" defTabSz="1632753" rtl="0" eaLnBrk="1" latinLnBrk="0" hangingPunct="1">
              <a:lnSpc>
                <a:spcPct val="100000"/>
              </a:lnSpc>
              <a:spcBef>
                <a:spcPts val="0"/>
              </a:spcBef>
              <a:buFont typeface="Arial" panose="020B0604020202020204" pitchFamily="34" charset="0"/>
              <a:buNone/>
              <a:defRPr kumimoji="1" sz="2800" kern="1200" baseline="0">
                <a:solidFill>
                  <a:schemeClr val="tx1">
                    <a:alpha val="90000"/>
                  </a:schemeClr>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dirty="0"/>
              <a:t>Dr. Maher Arafat</a:t>
            </a:r>
          </a:p>
        </p:txBody>
      </p:sp>
    </p:spTree>
    <p:extLst>
      <p:ext uri="{BB962C8B-B14F-4D97-AF65-F5344CB8AC3E}">
        <p14:creationId xmlns:p14="http://schemas.microsoft.com/office/powerpoint/2010/main" val="1182469689"/>
      </p:ext>
    </p:extLst>
  </p:cSld>
  <p:clrMapOvr>
    <a:masterClrMapping/>
  </p:clrMapOvr>
  <p:transition spd="slow" advTm="3652">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4-b: A screenshot of the Banking Sector</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pic>
        <p:nvPicPr>
          <p:cNvPr id="8" name="Picture Placeholder 7">
            <a:extLst>
              <a:ext uri="{FF2B5EF4-FFF2-40B4-BE49-F238E27FC236}">
                <a16:creationId xmlns:a16="http://schemas.microsoft.com/office/drawing/2014/main" id="{169441BA-F01B-400D-ADA6-0C7031DDA7F8}"/>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19209" r="37663" b="6973"/>
          <a:stretch/>
        </p:blipFill>
        <p:spPr>
          <a:xfrm>
            <a:off x="790575" y="1975149"/>
            <a:ext cx="10368855" cy="6904338"/>
          </a:xfrm>
        </p:spPr>
      </p:pic>
    </p:spTree>
    <p:extLst>
      <p:ext uri="{BB962C8B-B14F-4D97-AF65-F5344CB8AC3E}">
        <p14:creationId xmlns:p14="http://schemas.microsoft.com/office/powerpoint/2010/main" val="2817490926"/>
      </p:ext>
    </p:extLst>
  </p:cSld>
  <p:clrMapOvr>
    <a:masterClrMapping/>
  </p:clrMapOvr>
  <p:transition spd="slow" advTm="4029">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4-c: A screenshot of the Industry Sector</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pic>
        <p:nvPicPr>
          <p:cNvPr id="9" name="Picture Placeholder 8">
            <a:extLst>
              <a:ext uri="{FF2B5EF4-FFF2-40B4-BE49-F238E27FC236}">
                <a16:creationId xmlns:a16="http://schemas.microsoft.com/office/drawing/2014/main" id="{57F8666E-9182-47B9-9C3F-293340E0D12B}"/>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18439" r="35931" b="6973"/>
          <a:stretch/>
        </p:blipFill>
        <p:spPr>
          <a:xfrm>
            <a:off x="790575" y="1903140"/>
            <a:ext cx="10656887" cy="6976345"/>
          </a:xfrm>
        </p:spPr>
      </p:pic>
    </p:spTree>
    <p:extLst>
      <p:ext uri="{BB962C8B-B14F-4D97-AF65-F5344CB8AC3E}">
        <p14:creationId xmlns:p14="http://schemas.microsoft.com/office/powerpoint/2010/main" val="3333888449"/>
      </p:ext>
    </p:extLst>
  </p:cSld>
  <p:clrMapOvr>
    <a:masterClrMapping/>
  </p:clrMapOvr>
  <p:transition spd="slow" advTm="4029">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4-d: A screenshot of the Insurance Sector</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pic>
        <p:nvPicPr>
          <p:cNvPr id="8" name="Picture Placeholder 7">
            <a:extLst>
              <a:ext uri="{FF2B5EF4-FFF2-40B4-BE49-F238E27FC236}">
                <a16:creationId xmlns:a16="http://schemas.microsoft.com/office/drawing/2014/main" id="{88B1ED09-80F7-413D-88A3-A345F02056B4}"/>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19405" r="37663" b="6973"/>
          <a:stretch/>
        </p:blipFill>
        <p:spPr>
          <a:xfrm>
            <a:off x="790575" y="1993525"/>
            <a:ext cx="10368855" cy="6885961"/>
          </a:xfrm>
        </p:spPr>
      </p:pic>
    </p:spTree>
    <p:extLst>
      <p:ext uri="{BB962C8B-B14F-4D97-AF65-F5344CB8AC3E}">
        <p14:creationId xmlns:p14="http://schemas.microsoft.com/office/powerpoint/2010/main" val="137473040"/>
      </p:ext>
    </p:extLst>
  </p:cSld>
  <p:clrMapOvr>
    <a:masterClrMapping/>
  </p:clrMapOvr>
  <p:transition spd="slow" advTm="4029">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a:t>
            </a:r>
            <a:r>
              <a:rPr lang="en-US" altLang="ja-JP" dirty="0"/>
              <a:t>4-e</a:t>
            </a:r>
            <a:r>
              <a:rPr kumimoji="1" lang="en-US" altLang="ja-JP" dirty="0"/>
              <a:t>: A screenshot of the Investment Sector</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23</a:t>
            </a:fld>
            <a:endParaRPr lang="ja-JP" altLang="en-US" dirty="0"/>
          </a:p>
        </p:txBody>
      </p:sp>
      <p:pic>
        <p:nvPicPr>
          <p:cNvPr id="8" name="Picture Placeholder 7">
            <a:extLst>
              <a:ext uri="{FF2B5EF4-FFF2-40B4-BE49-F238E27FC236}">
                <a16:creationId xmlns:a16="http://schemas.microsoft.com/office/drawing/2014/main" id="{64413AD0-E290-4D52-8D00-DFD3C269C70D}"/>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19405" r="35931" b="6973"/>
          <a:stretch/>
        </p:blipFill>
        <p:spPr>
          <a:xfrm>
            <a:off x="790575" y="1993525"/>
            <a:ext cx="10656887" cy="6885961"/>
          </a:xfrm>
        </p:spPr>
      </p:pic>
    </p:spTree>
    <p:extLst>
      <p:ext uri="{BB962C8B-B14F-4D97-AF65-F5344CB8AC3E}">
        <p14:creationId xmlns:p14="http://schemas.microsoft.com/office/powerpoint/2010/main" val="497374255"/>
      </p:ext>
    </p:extLst>
  </p:cSld>
  <p:clrMapOvr>
    <a:masterClrMapping/>
  </p:clrMapOvr>
  <p:transition spd="slow" advTm="4029">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6" name="テキスト プレースホルダー 5"/>
          <p:cNvSpPr>
            <a:spLocks noGrp="1"/>
          </p:cNvSpPr>
          <p:nvPr>
            <p:ph type="body" sz="quarter" idx="13"/>
          </p:nvPr>
        </p:nvSpPr>
        <p:spPr>
          <a:xfrm>
            <a:off x="790278" y="8879486"/>
            <a:ext cx="16633848" cy="864096"/>
          </a:xfrm>
        </p:spPr>
        <p:txBody>
          <a:bodyPr/>
          <a:lstStyle/>
          <a:p>
            <a:r>
              <a:rPr kumimoji="1" lang="en-US" altLang="ja-JP" dirty="0"/>
              <a:t>Figure 4-f: A screenshot of the Services Sector</a:t>
            </a:r>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24</a:t>
            </a:fld>
            <a:endParaRPr lang="ja-JP" altLang="en-US" dirty="0"/>
          </a:p>
        </p:txBody>
      </p:sp>
      <p:pic>
        <p:nvPicPr>
          <p:cNvPr id="8" name="Picture Placeholder 7">
            <a:extLst>
              <a:ext uri="{FF2B5EF4-FFF2-40B4-BE49-F238E27FC236}">
                <a16:creationId xmlns:a16="http://schemas.microsoft.com/office/drawing/2014/main" id="{ED1BE38D-CBE8-422D-A2DA-AE61E73B9D3D}"/>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19405" r="38962" b="6973"/>
          <a:stretch/>
        </p:blipFill>
        <p:spPr>
          <a:xfrm>
            <a:off x="790575" y="1993525"/>
            <a:ext cx="10152831" cy="6885961"/>
          </a:xfrm>
        </p:spPr>
      </p:pic>
    </p:spTree>
    <p:extLst>
      <p:ext uri="{BB962C8B-B14F-4D97-AF65-F5344CB8AC3E}">
        <p14:creationId xmlns:p14="http://schemas.microsoft.com/office/powerpoint/2010/main" val="1814817064"/>
      </p:ext>
    </p:extLst>
  </p:cSld>
  <p:clrMapOvr>
    <a:masterClrMapping/>
  </p:clrMapOvr>
  <p:transition spd="slow" advTm="4029">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a:solidFill>
                  <a:schemeClr val="accent1"/>
                </a:solidFill>
              </a:rPr>
              <a:t>S</a:t>
            </a:r>
            <a:r>
              <a:rPr kumimoji="1" lang="en-US" altLang="ja-JP" dirty="0"/>
              <a:t>ECTORS</a:t>
            </a:r>
            <a:endParaRPr kumimoji="1" lang="ja-JP" altLang="en-US" dirty="0"/>
          </a:p>
        </p:txBody>
      </p:sp>
      <p:sp>
        <p:nvSpPr>
          <p:cNvPr id="5" name="テキスト プレースホルダー 4"/>
          <p:cNvSpPr>
            <a:spLocks noGrp="1"/>
          </p:cNvSpPr>
          <p:nvPr>
            <p:ph type="body" sz="quarter" idx="12"/>
          </p:nvPr>
        </p:nvSpPr>
        <p:spPr/>
        <p:txBody>
          <a:bodyPr/>
          <a:lstStyle/>
          <a:p>
            <a:endParaRPr lang="ja-JP" altLang="en-US" dirty="0"/>
          </a:p>
          <a:p>
            <a:endParaRPr kumimoji="1"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25</a:t>
            </a:fld>
            <a:endParaRPr lang="ja-JP" altLang="en-US" dirty="0"/>
          </a:p>
        </p:txBody>
      </p:sp>
      <p:graphicFrame>
        <p:nvGraphicFramePr>
          <p:cNvPr id="12" name="Object 11">
            <a:extLst>
              <a:ext uri="{FF2B5EF4-FFF2-40B4-BE49-F238E27FC236}">
                <a16:creationId xmlns:a16="http://schemas.microsoft.com/office/drawing/2014/main" id="{86D8A1E9-01C5-4507-AC85-EC3D6012BBD2}"/>
              </a:ext>
            </a:extLst>
          </p:cNvPr>
          <p:cNvGraphicFramePr>
            <a:graphicFrameLocks noChangeAspect="1"/>
          </p:cNvGraphicFramePr>
          <p:nvPr>
            <p:extLst>
              <p:ext uri="{D42A27DB-BD31-4B8C-83A1-F6EECF244321}">
                <p14:modId xmlns:p14="http://schemas.microsoft.com/office/powerpoint/2010/main" val="2513640113"/>
              </p:ext>
            </p:extLst>
          </p:nvPr>
        </p:nvGraphicFramePr>
        <p:xfrm>
          <a:off x="490538" y="2767013"/>
          <a:ext cx="17359312" cy="5341937"/>
        </p:xfrm>
        <a:graphic>
          <a:graphicData uri="http://schemas.openxmlformats.org/presentationml/2006/ole">
            <mc:AlternateContent xmlns:mc="http://schemas.openxmlformats.org/markup-compatibility/2006">
              <mc:Choice xmlns:v="urn:schemas-microsoft-com:vml" Requires="v">
                <p:oleObj spid="_x0000_s3079" name="Worksheet" r:id="rId3" imgW="12239559" imgH="3628943" progId="Excel.Sheet.12">
                  <p:embed/>
                </p:oleObj>
              </mc:Choice>
              <mc:Fallback>
                <p:oleObj name="Worksheet" r:id="rId3" imgW="12239559" imgH="3628943" progId="Excel.Sheet.12">
                  <p:embed/>
                  <p:pic>
                    <p:nvPicPr>
                      <p:cNvPr id="0" name=""/>
                      <p:cNvPicPr/>
                      <p:nvPr/>
                    </p:nvPicPr>
                    <p:blipFill>
                      <a:blip r:embed="rId4"/>
                      <a:stretch>
                        <a:fillRect/>
                      </a:stretch>
                    </p:blipFill>
                    <p:spPr>
                      <a:xfrm>
                        <a:off x="490538" y="2767013"/>
                        <a:ext cx="17359312" cy="5341937"/>
                      </a:xfrm>
                      <a:prstGeom prst="rect">
                        <a:avLst/>
                      </a:prstGeom>
                      <a:solidFill>
                        <a:schemeClr val="tx1">
                          <a:lumMod val="95000"/>
                        </a:schemeClr>
                      </a:solidFill>
                    </p:spPr>
                  </p:pic>
                </p:oleObj>
              </mc:Fallback>
            </mc:AlternateContent>
          </a:graphicData>
        </a:graphic>
      </p:graphicFrame>
      <p:sp>
        <p:nvSpPr>
          <p:cNvPr id="6" name="テキスト プレースホルダー 15">
            <a:extLst>
              <a:ext uri="{FF2B5EF4-FFF2-40B4-BE49-F238E27FC236}">
                <a16:creationId xmlns:a16="http://schemas.microsoft.com/office/drawing/2014/main" id="{F8B8841F-CADB-47AE-8ED9-A4C8AD127616}"/>
              </a:ext>
            </a:extLst>
          </p:cNvPr>
          <p:cNvSpPr>
            <a:spLocks noGrp="1"/>
          </p:cNvSpPr>
          <p:nvPr>
            <p:ph type="body" sz="quarter" idx="13"/>
          </p:nvPr>
        </p:nvSpPr>
        <p:spPr>
          <a:xfrm>
            <a:off x="484766" y="8286381"/>
            <a:ext cx="11809312" cy="864096"/>
          </a:xfrm>
        </p:spPr>
        <p:txBody>
          <a:bodyPr>
            <a:normAutofit fontScale="92500"/>
          </a:bodyPr>
          <a:lstStyle/>
          <a:p>
            <a:r>
              <a:rPr kumimoji="1" lang="en-US" altLang="ja-JP" dirty="0"/>
              <a:t>Figure 5: Investment Risk and Return Value of All Sectors</a:t>
            </a:r>
            <a:endParaRPr kumimoji="1" lang="ja-JP" altLang="en-US" dirty="0"/>
          </a:p>
        </p:txBody>
      </p:sp>
    </p:spTree>
    <p:extLst>
      <p:ext uri="{BB962C8B-B14F-4D97-AF65-F5344CB8AC3E}">
        <p14:creationId xmlns:p14="http://schemas.microsoft.com/office/powerpoint/2010/main" val="1373452766"/>
      </p:ext>
    </p:extLst>
  </p:cSld>
  <p:clrMapOvr>
    <a:masterClrMapping/>
  </p:clrMapOvr>
  <p:transition spd="slow" advTm="4029">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solidFill>
                  <a:schemeClr val="accent1"/>
                </a:solidFill>
              </a:rPr>
              <a:t>R</a:t>
            </a:r>
            <a:r>
              <a:rPr lang="en-US" altLang="ja-JP" dirty="0"/>
              <a:t>ETURN VALUE</a:t>
            </a:r>
            <a:endParaRPr kumimoji="1"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26</a:t>
            </a:fld>
            <a:endParaRPr lang="ja-JP" altLang="en-US" dirty="0"/>
          </a:p>
        </p:txBody>
      </p:sp>
      <p:sp>
        <p:nvSpPr>
          <p:cNvPr id="16" name="テキスト プレースホルダー 15"/>
          <p:cNvSpPr>
            <a:spLocks noGrp="1"/>
          </p:cNvSpPr>
          <p:nvPr>
            <p:ph type="body" sz="quarter" idx="13"/>
          </p:nvPr>
        </p:nvSpPr>
        <p:spPr>
          <a:xfrm>
            <a:off x="1006475" y="8774832"/>
            <a:ext cx="11809312" cy="864096"/>
          </a:xfrm>
        </p:spPr>
        <p:txBody>
          <a:bodyPr>
            <a:normAutofit fontScale="85000" lnSpcReduction="10000"/>
          </a:bodyPr>
          <a:lstStyle/>
          <a:p>
            <a:r>
              <a:rPr kumimoji="1" lang="en-US" altLang="ja-JP" dirty="0"/>
              <a:t>Figure 6: Return value of the companies in the Investment Sector </a:t>
            </a:r>
            <a:endParaRPr kumimoji="1" lang="ja-JP" altLang="en-US" dirty="0"/>
          </a:p>
        </p:txBody>
      </p:sp>
      <p:graphicFrame>
        <p:nvGraphicFramePr>
          <p:cNvPr id="18" name="Object 17">
            <a:extLst>
              <a:ext uri="{FF2B5EF4-FFF2-40B4-BE49-F238E27FC236}">
                <a16:creationId xmlns:a16="http://schemas.microsoft.com/office/drawing/2014/main" id="{3F20D5B4-FEF5-4C8D-94E8-371D1D9E3877}"/>
              </a:ext>
            </a:extLst>
          </p:cNvPr>
          <p:cNvGraphicFramePr>
            <a:graphicFrameLocks noChangeAspect="1"/>
          </p:cNvGraphicFramePr>
          <p:nvPr>
            <p:extLst>
              <p:ext uri="{D42A27DB-BD31-4B8C-83A1-F6EECF244321}">
                <p14:modId xmlns:p14="http://schemas.microsoft.com/office/powerpoint/2010/main" val="2215307448"/>
              </p:ext>
            </p:extLst>
          </p:nvPr>
        </p:nvGraphicFramePr>
        <p:xfrm>
          <a:off x="1006475" y="1958975"/>
          <a:ext cx="16276638" cy="6686550"/>
        </p:xfrm>
        <a:graphic>
          <a:graphicData uri="http://schemas.openxmlformats.org/presentationml/2006/ole">
            <mc:AlternateContent xmlns:mc="http://schemas.openxmlformats.org/markup-compatibility/2006">
              <mc:Choice xmlns:v="urn:schemas-microsoft-com:vml" Requires="v">
                <p:oleObj spid="_x0000_s2054" name="Worksheet" r:id="rId3" imgW="9763280" imgH="4010162" progId="Excel.Sheet.12">
                  <p:embed/>
                </p:oleObj>
              </mc:Choice>
              <mc:Fallback>
                <p:oleObj name="Worksheet" r:id="rId3" imgW="9763280" imgH="4010162" progId="Excel.Sheet.12">
                  <p:embed/>
                  <p:pic>
                    <p:nvPicPr>
                      <p:cNvPr id="0" name=""/>
                      <p:cNvPicPr/>
                      <p:nvPr/>
                    </p:nvPicPr>
                    <p:blipFill>
                      <a:blip r:embed="rId4"/>
                      <a:stretch>
                        <a:fillRect/>
                      </a:stretch>
                    </p:blipFill>
                    <p:spPr>
                      <a:xfrm>
                        <a:off x="1006475" y="1958975"/>
                        <a:ext cx="16276638" cy="6686550"/>
                      </a:xfrm>
                      <a:prstGeom prst="rect">
                        <a:avLst/>
                      </a:prstGeom>
                      <a:solidFill>
                        <a:schemeClr val="bg2"/>
                      </a:solidFill>
                    </p:spPr>
                  </p:pic>
                </p:oleObj>
              </mc:Fallback>
            </mc:AlternateContent>
          </a:graphicData>
        </a:graphic>
      </p:graphicFrame>
    </p:spTree>
    <p:extLst>
      <p:ext uri="{BB962C8B-B14F-4D97-AF65-F5344CB8AC3E}">
        <p14:creationId xmlns:p14="http://schemas.microsoft.com/office/powerpoint/2010/main" val="795734463"/>
      </p:ext>
    </p:extLst>
  </p:cSld>
  <p:clrMapOvr>
    <a:masterClrMapping/>
  </p:clrMapOvr>
  <p:transition spd="slow" advTm="6599">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5 I</a:t>
            </a:r>
            <a:r>
              <a:rPr kumimoji="1" lang="en-US" altLang="ja-JP" dirty="0">
                <a:solidFill>
                  <a:schemeClr val="accent1"/>
                </a:solidFill>
              </a:rPr>
              <a:t>M</a:t>
            </a:r>
            <a:r>
              <a:rPr kumimoji="1" lang="en-US" altLang="ja-JP" dirty="0"/>
              <a:t>PORTANT RESULTS</a:t>
            </a:r>
            <a:endParaRPr kumimoji="1"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27</a:t>
            </a:fld>
            <a:endParaRPr lang="ja-JP" altLang="en-US" dirty="0"/>
          </a:p>
        </p:txBody>
      </p:sp>
      <p:sp>
        <p:nvSpPr>
          <p:cNvPr id="34" name="テキスト プレースホルダー 33"/>
          <p:cNvSpPr>
            <a:spLocks noGrp="1"/>
          </p:cNvSpPr>
          <p:nvPr>
            <p:ph type="body" sz="quarter" idx="14"/>
          </p:nvPr>
        </p:nvSpPr>
        <p:spPr/>
        <p:txBody>
          <a:bodyPr/>
          <a:lstStyle/>
          <a:p>
            <a:r>
              <a:rPr lang="en-US" dirty="0"/>
              <a:t>Ability to find the best way to use data history in the prediction process</a:t>
            </a:r>
            <a:endParaRPr lang="en-US" b="1" dirty="0"/>
          </a:p>
        </p:txBody>
      </p:sp>
      <p:sp>
        <p:nvSpPr>
          <p:cNvPr id="35" name="テキスト プレースホルダー 34"/>
          <p:cNvSpPr>
            <a:spLocks noGrp="1"/>
          </p:cNvSpPr>
          <p:nvPr>
            <p:ph type="body" sz="quarter" idx="15"/>
          </p:nvPr>
        </p:nvSpPr>
        <p:spPr/>
        <p:txBody>
          <a:bodyPr/>
          <a:lstStyle/>
          <a:p>
            <a:r>
              <a:rPr lang="en-US" dirty="0"/>
              <a:t>Prove that it is possible to rely on previous data history for companies in the prediction process.</a:t>
            </a:r>
            <a:endParaRPr lang="en-US" b="1" dirty="0"/>
          </a:p>
        </p:txBody>
      </p:sp>
      <p:sp>
        <p:nvSpPr>
          <p:cNvPr id="36" name="テキスト プレースホルダー 35"/>
          <p:cNvSpPr>
            <a:spLocks noGrp="1"/>
          </p:cNvSpPr>
          <p:nvPr>
            <p:ph type="body" sz="quarter" idx="16"/>
          </p:nvPr>
        </p:nvSpPr>
        <p:spPr/>
        <p:txBody>
          <a:bodyPr/>
          <a:lstStyle/>
          <a:p>
            <a:r>
              <a:rPr lang="en-US" dirty="0"/>
              <a:t>Ability to predict the close price of any company through its previous data on a daily and monthly basis.</a:t>
            </a:r>
            <a:endParaRPr lang="en-US" b="1" dirty="0"/>
          </a:p>
        </p:txBody>
      </p:sp>
      <p:sp>
        <p:nvSpPr>
          <p:cNvPr id="37" name="テキスト プレースホルダー 36"/>
          <p:cNvSpPr>
            <a:spLocks noGrp="1"/>
          </p:cNvSpPr>
          <p:nvPr>
            <p:ph type="body" sz="quarter" idx="17"/>
          </p:nvPr>
        </p:nvSpPr>
        <p:spPr>
          <a:xfrm>
            <a:off x="8207102" y="6509467"/>
            <a:ext cx="9289032" cy="1224136"/>
          </a:xfrm>
        </p:spPr>
        <p:txBody>
          <a:bodyPr/>
          <a:lstStyle/>
          <a:p>
            <a:r>
              <a:rPr lang="en-US" dirty="0"/>
              <a:t>Ability to determine the accuracy of reliance on the data of the previous data history of companies in the monthly and daily predicting process, which appears through the results of the technology used.</a:t>
            </a:r>
            <a:endParaRPr lang="en-US" b="1" dirty="0"/>
          </a:p>
        </p:txBody>
      </p:sp>
      <p:sp>
        <p:nvSpPr>
          <p:cNvPr id="38" name="テキスト プレースホルダー 37"/>
          <p:cNvSpPr>
            <a:spLocks noGrp="1"/>
          </p:cNvSpPr>
          <p:nvPr>
            <p:ph type="body" sz="quarter" idx="18"/>
          </p:nvPr>
        </p:nvSpPr>
        <p:spPr/>
        <p:txBody>
          <a:bodyPr/>
          <a:lstStyle/>
          <a:p>
            <a:r>
              <a:rPr lang="en-US" dirty="0"/>
              <a:t>Ability to identify the best sectors economically </a:t>
            </a:r>
            <a:endParaRPr lang="en-US" b="1" dirty="0"/>
          </a:p>
        </p:txBody>
      </p:sp>
      <p:sp>
        <p:nvSpPr>
          <p:cNvPr id="33" name="テキスト プレースホルダー 32"/>
          <p:cNvSpPr>
            <a:spLocks noGrp="1"/>
          </p:cNvSpPr>
          <p:nvPr>
            <p:ph type="body" sz="quarter" idx="13"/>
          </p:nvPr>
        </p:nvSpPr>
        <p:spPr/>
        <p:txBody>
          <a:bodyPr/>
          <a:lstStyle/>
          <a:p>
            <a:r>
              <a:rPr kumimoji="1" lang="en-US" altLang="ja-JP" dirty="0"/>
              <a:t>ACCORDING TO OUR STUDY</a:t>
            </a:r>
          </a:p>
        </p:txBody>
      </p:sp>
    </p:spTree>
    <p:extLst>
      <p:ext uri="{BB962C8B-B14F-4D97-AF65-F5344CB8AC3E}">
        <p14:creationId xmlns:p14="http://schemas.microsoft.com/office/powerpoint/2010/main" val="1381298572"/>
      </p:ext>
    </p:extLst>
  </p:cSld>
  <p:clrMapOvr>
    <a:masterClrMapping/>
  </p:clrMapOvr>
  <p:transition spd="slow" advTm="6803">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a:t>RECOMMENDATIONS</a:t>
            </a:r>
            <a:endParaRPr kumimoji="1"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946683941"/>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a:xfrm>
            <a:off x="8063086" y="2270571"/>
            <a:ext cx="8280920" cy="1337119"/>
          </a:xfrm>
        </p:spPr>
        <p:txBody>
          <a:bodyPr>
            <a:noAutofit/>
          </a:bodyPr>
          <a:lstStyle/>
          <a:p>
            <a:r>
              <a:rPr lang="en-US" dirty="0"/>
              <a:t>The huge role of the experience and intuition of the investor </a:t>
            </a:r>
            <a:endParaRPr kumimoji="1" lang="ja-JP" altLang="en-US" dirty="0"/>
          </a:p>
        </p:txBody>
      </p:sp>
      <p:sp>
        <p:nvSpPr>
          <p:cNvPr id="28" name="テキスト プレースホルダー 27"/>
          <p:cNvSpPr>
            <a:spLocks noGrp="1"/>
          </p:cNvSpPr>
          <p:nvPr>
            <p:ph type="body" sz="quarter" idx="15"/>
          </p:nvPr>
        </p:nvSpPr>
        <p:spPr/>
        <p:txBody>
          <a:bodyPr/>
          <a:lstStyle/>
          <a:p>
            <a:r>
              <a:rPr lang="en-US" dirty="0"/>
              <a:t>The factor of experience and intuition of the investor plays a huge role and no less important than the technique followed, so it can be considered that the proportion of the accuracy of technology is intuition and experience.</a:t>
            </a:r>
            <a:endParaRPr lang="en-US" b="1" dirty="0"/>
          </a:p>
        </p:txBody>
      </p:sp>
      <p:sp>
        <p:nvSpPr>
          <p:cNvPr id="29" name="テキスト プレースホルダー 28"/>
          <p:cNvSpPr>
            <a:spLocks noGrp="1"/>
          </p:cNvSpPr>
          <p:nvPr>
            <p:ph type="body" sz="quarter" idx="16"/>
          </p:nvPr>
        </p:nvSpPr>
        <p:spPr/>
        <p:txBody>
          <a:bodyPr/>
          <a:lstStyle/>
          <a:p>
            <a:r>
              <a:rPr lang="en-US" altLang="ja-JP" dirty="0"/>
              <a:t>Taking in Consideration :</a:t>
            </a:r>
          </a:p>
        </p:txBody>
      </p:sp>
      <p:sp>
        <p:nvSpPr>
          <p:cNvPr id="30" name="テキスト プレースホルダー 29"/>
          <p:cNvSpPr>
            <a:spLocks noGrp="1"/>
          </p:cNvSpPr>
          <p:nvPr>
            <p:ph type="body" sz="quarter" idx="17"/>
          </p:nvPr>
        </p:nvSpPr>
        <p:spPr>
          <a:xfrm>
            <a:off x="8066186" y="6711250"/>
            <a:ext cx="9429948" cy="2016224"/>
          </a:xfrm>
        </p:spPr>
        <p:txBody>
          <a:bodyPr/>
          <a:lstStyle/>
          <a:p>
            <a:pPr marL="514350" indent="-514350">
              <a:buAutoNum type="arabicPeriod"/>
            </a:pPr>
            <a:r>
              <a:rPr lang="en-US" dirty="0"/>
              <a:t>The economic situation of the country</a:t>
            </a:r>
          </a:p>
          <a:p>
            <a:pPr marL="514350" indent="-514350">
              <a:buAutoNum type="arabicPeriod"/>
            </a:pPr>
            <a:endParaRPr kumimoji="1" lang="en-US" altLang="ja-JP" dirty="0"/>
          </a:p>
          <a:p>
            <a:pPr marL="514350" indent="-514350">
              <a:buAutoNum type="arabicPeriod"/>
            </a:pPr>
            <a:r>
              <a:rPr lang="en-US" dirty="0"/>
              <a:t>Currency exchange rates,</a:t>
            </a:r>
            <a:endParaRPr kumimoji="1" lang="ja-JP" altLang="en-US" dirty="0"/>
          </a:p>
        </p:txBody>
      </p:sp>
      <p:graphicFrame>
        <p:nvGraphicFramePr>
          <p:cNvPr id="11" name="グラフ プレースホルダー 23">
            <a:extLst>
              <a:ext uri="{FF2B5EF4-FFF2-40B4-BE49-F238E27FC236}">
                <a16:creationId xmlns:a16="http://schemas.microsoft.com/office/drawing/2014/main" id="{B5CFAE24-6436-4049-8268-935EE447AA4D}"/>
              </a:ext>
            </a:extLst>
          </p:cNvPr>
          <p:cNvGraphicFramePr>
            <a:graphicFrameLocks noGrp="1"/>
          </p:cNvGraphicFramePr>
          <p:nvPr>
            <p:extLst>
              <p:ext uri="{D42A27DB-BD31-4B8C-83A1-F6EECF244321}">
                <p14:modId xmlns:p14="http://schemas.microsoft.com/office/powerpoint/2010/main" val="502849817"/>
              </p:ext>
            </p:extLst>
          </p:nvPr>
        </p:nvGraphicFramePr>
        <p:xfrm>
          <a:off x="932781" y="2045163"/>
          <a:ext cx="6985000" cy="69834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29777997"/>
      </p:ext>
    </p:extLst>
  </p:cSld>
  <p:clrMapOvr>
    <a:masterClrMapping/>
  </p:clrMapOvr>
  <p:transition spd="slow" advTm="6389">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a:t>THANK </a:t>
            </a:r>
            <a:r>
              <a:rPr kumimoji="1" lang="en-US" altLang="ja-JP" dirty="0">
                <a:solidFill>
                  <a:schemeClr val="accent1"/>
                </a:solidFill>
              </a:rPr>
              <a:t>Y</a:t>
            </a:r>
            <a:r>
              <a:rPr kumimoji="1" lang="en-US" altLang="ja-JP" dirty="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a:t>Any Questions?</a:t>
            </a:r>
            <a:endParaRPr kumimoji="1" lang="ja-JP" altLang="en-US" dirty="0"/>
          </a:p>
        </p:txBody>
      </p:sp>
    </p:spTree>
    <p:extLst>
      <p:ext uri="{BB962C8B-B14F-4D97-AF65-F5344CB8AC3E}">
        <p14:creationId xmlns:p14="http://schemas.microsoft.com/office/powerpoint/2010/main" val="1200920996"/>
      </p:ext>
    </p:extLst>
  </p:cSld>
  <p:clrMapOvr>
    <a:masterClrMapping/>
  </p:clrMapOvr>
  <p:transition spd="slow" advTm="4136">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a:t>OU</a:t>
            </a:r>
            <a:r>
              <a:rPr lang="en-US" altLang="ja-JP" dirty="0">
                <a:solidFill>
                  <a:schemeClr val="accent1"/>
                </a:solidFill>
              </a:rPr>
              <a:t>T</a:t>
            </a:r>
            <a:r>
              <a:rPr lang="en-US" altLang="ja-JP" dirty="0"/>
              <a:t>LINE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Problem Specification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a:t>Project Scope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a:t>Methodology</a:t>
            </a:r>
            <a:endParaRPr lang="ja-JP" altLang="en-US" dirty="0"/>
          </a:p>
        </p:txBody>
      </p:sp>
      <p:sp>
        <p:nvSpPr>
          <p:cNvPr id="13" name="テキスト プレースホルダー 12"/>
          <p:cNvSpPr>
            <a:spLocks noGrp="1"/>
          </p:cNvSpPr>
          <p:nvPr>
            <p:ph type="body" sz="quarter" idx="19"/>
          </p:nvPr>
        </p:nvSpPr>
        <p:spPr/>
        <p:txBody>
          <a:bodyPr/>
          <a:lstStyle/>
          <a:p>
            <a:r>
              <a:rPr kumimoji="1" lang="en-US" altLang="ja-JP" dirty="0"/>
              <a:t>Conclusion &amp; Recommendations</a:t>
            </a:r>
            <a:endParaRPr kumimoji="1" lang="ja-JP" altLang="en-US" dirty="0"/>
          </a:p>
        </p:txBody>
      </p:sp>
    </p:spTree>
    <p:extLst>
      <p:ext uri="{BB962C8B-B14F-4D97-AF65-F5344CB8AC3E}">
        <p14:creationId xmlns:p14="http://schemas.microsoft.com/office/powerpoint/2010/main" val="4265767922"/>
      </p:ext>
    </p:extLst>
  </p:cSld>
  <p:clrMapOvr>
    <a:masterClrMapping/>
  </p:clrMapOvr>
  <p:transition spd="slow" advTm="4683">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a:xfrm>
            <a:off x="1078310" y="7735788"/>
            <a:ext cx="14041560" cy="1440161"/>
          </a:xfrm>
        </p:spPr>
        <p:txBody>
          <a:bodyPr/>
          <a:lstStyle/>
          <a:p>
            <a:r>
              <a:rPr kumimoji="1" lang="en-US" altLang="ja-JP" dirty="0">
                <a:solidFill>
                  <a:schemeClr val="accent1"/>
                </a:solidFill>
              </a:rPr>
              <a:t>P</a:t>
            </a:r>
            <a:r>
              <a:rPr kumimoji="1" lang="en-US" altLang="ja-JP" dirty="0"/>
              <a:t>roblem </a:t>
            </a:r>
            <a:r>
              <a:rPr kumimoji="1" lang="en-US" altLang="ja-JP" dirty="0">
                <a:solidFill>
                  <a:schemeClr val="accent1"/>
                </a:solidFill>
              </a:rPr>
              <a:t>S</a:t>
            </a:r>
            <a:r>
              <a:rPr kumimoji="1" lang="en-US" altLang="ja-JP" dirty="0"/>
              <a:t>pecification </a:t>
            </a:r>
            <a:endParaRPr kumimoji="1" lang="ja-JP" altLang="en-US" dirty="0">
              <a:solidFill>
                <a:schemeClr val="accent1"/>
              </a:solidFill>
            </a:endParaRPr>
          </a:p>
        </p:txBody>
      </p:sp>
    </p:spTree>
    <p:extLst>
      <p:ext uri="{BB962C8B-B14F-4D97-AF65-F5344CB8AC3E}">
        <p14:creationId xmlns:p14="http://schemas.microsoft.com/office/powerpoint/2010/main" val="3909969002"/>
      </p:ext>
    </p:extLst>
  </p:cSld>
  <p:clrMapOvr>
    <a:masterClrMapping/>
  </p:clrMapOvr>
  <p:transition spd="slow" advTm="2922">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a:solidFill>
                  <a:schemeClr val="accent1"/>
                </a:solidFill>
              </a:rPr>
              <a:t>P</a:t>
            </a:r>
            <a:r>
              <a:rPr lang="en-US" altLang="ja-JP" dirty="0"/>
              <a:t>roblem </a:t>
            </a:r>
            <a:r>
              <a:rPr lang="en-US" altLang="ja-JP" dirty="0">
                <a:solidFill>
                  <a:schemeClr val="accent1"/>
                </a:solidFill>
              </a:rPr>
              <a:t>S</a:t>
            </a:r>
            <a:r>
              <a:rPr lang="en-US" altLang="ja-JP" dirty="0"/>
              <a:t>pecification</a:t>
            </a:r>
            <a:endParaRPr kumimoji="1" lang="ja-JP" altLang="en-US" dirty="0"/>
          </a:p>
        </p:txBody>
      </p:sp>
      <p:sp>
        <p:nvSpPr>
          <p:cNvPr id="5" name="テキスト プレースホルダー 4"/>
          <p:cNvSpPr>
            <a:spLocks noGrp="1"/>
          </p:cNvSpPr>
          <p:nvPr>
            <p:ph type="body" sz="quarter" idx="12"/>
          </p:nvPr>
        </p:nvSpPr>
        <p:spPr/>
        <p:txBody>
          <a:bodyPr/>
          <a:lstStyle/>
          <a:p>
            <a:r>
              <a:rPr lang="en-US" dirty="0"/>
              <a:t>Extraordinary profits can not be gained by the investor.</a:t>
            </a:r>
            <a:endParaRPr kumimoji="1" lang="ja-JP" altLang="en-US" dirty="0"/>
          </a:p>
        </p:txBody>
      </p:sp>
      <p:sp>
        <p:nvSpPr>
          <p:cNvPr id="9" name="テキスト プレースホルダー 8"/>
          <p:cNvSpPr>
            <a:spLocks noGrp="1"/>
          </p:cNvSpPr>
          <p:nvPr>
            <p:ph type="body" sz="quarter" idx="14"/>
          </p:nvPr>
        </p:nvSpPr>
        <p:spPr/>
        <p:txBody>
          <a:bodyPr/>
          <a:lstStyle/>
          <a:p>
            <a:pPr marL="457200" indent="-457200">
              <a:buFont typeface="Arial" panose="020B0604020202020204" pitchFamily="34" charset="0"/>
              <a:buChar char="•"/>
            </a:pPr>
            <a:r>
              <a:rPr lang="en-US" dirty="0"/>
              <a:t>Is it possible to rely on current stock prices to predict future stock prices?</a:t>
            </a:r>
            <a:endParaRPr lang="en-US" b="1" dirty="0"/>
          </a:p>
          <a:p>
            <a:pPr marL="457200" indent="-457200">
              <a:buFont typeface="Arial" panose="020B0604020202020204" pitchFamily="34" charset="0"/>
              <a:buChar char="•"/>
            </a:pPr>
            <a:r>
              <a:rPr lang="en-US" dirty="0"/>
              <a:t>Is it possible to identify which sectors are most suitable for investment?</a:t>
            </a:r>
            <a:endParaRPr lang="en-US" b="1" dirty="0"/>
          </a:p>
          <a:p>
            <a:pPr marL="457200" indent="-457200">
              <a:buFont typeface="Arial" panose="020B0604020202020204" pitchFamily="34" charset="0"/>
              <a:buChar char="•"/>
            </a:pPr>
            <a:r>
              <a:rPr lang="en-US" dirty="0"/>
              <a:t>What is the accuracy of the prediction process?</a:t>
            </a:r>
            <a:endParaRPr lang="en-US" b="1" dirty="0"/>
          </a:p>
          <a:p>
            <a:r>
              <a:rPr lang="en-US" dirty="0"/>
              <a:t> </a:t>
            </a:r>
            <a:endParaRPr lang="en-US" b="1" dirty="0"/>
          </a:p>
          <a:p>
            <a:endParaRPr kumimoji="1"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p:transition spd="slow" advTm="2801">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a:solidFill>
                  <a:schemeClr val="accent1"/>
                </a:solidFill>
              </a:rPr>
              <a:t>W</a:t>
            </a:r>
            <a:r>
              <a:rPr lang="en-US" altLang="ja-JP" dirty="0"/>
              <a:t>hat Is the </a:t>
            </a:r>
            <a:r>
              <a:rPr lang="en-US" cap="small" dirty="0"/>
              <a:t>Palestinian Stock Exchange (</a:t>
            </a:r>
            <a:r>
              <a:rPr lang="en-US" cap="small" dirty="0" err="1"/>
              <a:t>Pex</a:t>
            </a:r>
            <a:r>
              <a:rPr lang="en-US" cap="small" dirty="0"/>
              <a:t>)</a:t>
            </a:r>
            <a:endParaRPr kumimoji="1" lang="ja-JP" altLang="en-US" dirty="0"/>
          </a:p>
        </p:txBody>
      </p:sp>
      <p:sp>
        <p:nvSpPr>
          <p:cNvPr id="5" name="テキスト プレースホルダー 4"/>
          <p:cNvSpPr>
            <a:spLocks noGrp="1"/>
          </p:cNvSpPr>
          <p:nvPr>
            <p:ph type="body" sz="quarter" idx="12"/>
          </p:nvPr>
        </p:nvSpPr>
        <p:spPr/>
        <p:txBody>
          <a:bodyPr/>
          <a:lstStyle/>
          <a:p>
            <a:r>
              <a:rPr kumimoji="1" lang="en-US" altLang="ja-JP" dirty="0"/>
              <a:t>About the Palestinian Financial Market </a:t>
            </a:r>
            <a:endParaRPr kumimoji="1" lang="ja-JP" altLang="en-US" dirty="0"/>
          </a:p>
        </p:txBody>
      </p:sp>
      <p:sp>
        <p:nvSpPr>
          <p:cNvPr id="6" name="テキスト プレースホルダー 5"/>
          <p:cNvSpPr>
            <a:spLocks noGrp="1"/>
          </p:cNvSpPr>
          <p:nvPr>
            <p:ph type="body" sz="quarter" idx="13"/>
          </p:nvPr>
        </p:nvSpPr>
        <p:spPr/>
        <p:txBody>
          <a:bodyPr>
            <a:normAutofit/>
          </a:bodyPr>
          <a:lstStyle/>
          <a:p>
            <a:r>
              <a:rPr lang="en-US" altLang="ja-JP" dirty="0"/>
              <a:t>The </a:t>
            </a:r>
            <a:r>
              <a:rPr lang="en-US" cap="small" dirty="0"/>
              <a:t>Palestinian Stock Exchange (PEX)</a:t>
            </a:r>
            <a:endParaRPr kumimoji="1"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pic>
        <p:nvPicPr>
          <p:cNvPr id="8" name="Picture Placeholder 7">
            <a:extLst>
              <a:ext uri="{FF2B5EF4-FFF2-40B4-BE49-F238E27FC236}">
                <a16:creationId xmlns:a16="http://schemas.microsoft.com/office/drawing/2014/main" id="{D45920E4-F109-4A73-AC44-3326EF5EA586}"/>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16674" r="16674"/>
          <a:stretch>
            <a:fillRect/>
          </a:stretch>
        </p:blipFill>
        <p:spPr/>
      </p:pic>
      <p:sp>
        <p:nvSpPr>
          <p:cNvPr id="10" name="Text Placeholder 9">
            <a:extLst>
              <a:ext uri="{FF2B5EF4-FFF2-40B4-BE49-F238E27FC236}">
                <a16:creationId xmlns:a16="http://schemas.microsoft.com/office/drawing/2014/main" id="{D573E5C1-058F-4118-B442-109720E3E69C}"/>
              </a:ext>
            </a:extLst>
          </p:cNvPr>
          <p:cNvSpPr>
            <a:spLocks noGrp="1"/>
          </p:cNvSpPr>
          <p:nvPr>
            <p:ph type="body" sz="quarter" idx="14"/>
          </p:nvPr>
        </p:nvSpPr>
        <p:spPr/>
        <p:txBody>
          <a:bodyPr/>
          <a:lstStyle/>
          <a:p>
            <a:r>
              <a:rPr lang="en-US" dirty="0"/>
              <a:t>Is the only stock exchange in Palestine based in Nablus. The first trading session was held on February 18, 1997. It was the first Arab stock exchange to allow the use of electronic and mechanical technology for money trading.</a:t>
            </a:r>
          </a:p>
        </p:txBody>
      </p:sp>
    </p:spTree>
    <p:extLst>
      <p:ext uri="{BB962C8B-B14F-4D97-AF65-F5344CB8AC3E}">
        <p14:creationId xmlns:p14="http://schemas.microsoft.com/office/powerpoint/2010/main" val="2163423890"/>
      </p:ext>
    </p:extLst>
  </p:cSld>
  <p:clrMapOvr>
    <a:masterClrMapping/>
  </p:clrMapOvr>
  <p:transition spd="slow" advTm="3771">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a:t>Data Filtering and Arrangement</a:t>
            </a:r>
            <a:r>
              <a:rPr lang="en-US" altLang="ja-JP" dirty="0"/>
              <a:t> </a:t>
            </a:r>
            <a:endParaRPr kumimoji="1"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5" name="テキスト プレースホルダー 4"/>
          <p:cNvSpPr>
            <a:spLocks noGrp="1"/>
          </p:cNvSpPr>
          <p:nvPr>
            <p:ph type="body" sz="quarter" idx="12"/>
          </p:nvPr>
        </p:nvSpPr>
        <p:spPr/>
        <p:txBody>
          <a:bodyPr/>
          <a:lstStyle/>
          <a:p>
            <a:r>
              <a:rPr lang="en-US" b="1" i="1" dirty="0"/>
              <a:t>Neural networks and their working mechanisms:</a:t>
            </a:r>
            <a:endParaRPr lang="en-US" b="1" dirty="0"/>
          </a:p>
        </p:txBody>
      </p:sp>
      <p:sp>
        <p:nvSpPr>
          <p:cNvPr id="6" name="テキスト プレースホルダー 5"/>
          <p:cNvSpPr>
            <a:spLocks noGrp="1"/>
          </p:cNvSpPr>
          <p:nvPr>
            <p:ph type="body" sz="quarter" idx="13"/>
          </p:nvPr>
        </p:nvSpPr>
        <p:spPr>
          <a:xfrm>
            <a:off x="923910" y="2098775"/>
            <a:ext cx="9181020" cy="864096"/>
          </a:xfrm>
        </p:spPr>
        <p:txBody>
          <a:bodyPr/>
          <a:lstStyle/>
          <a:p>
            <a:r>
              <a:rPr lang="en-US" b="1" i="1" u="sng" dirty="0"/>
              <a:t>Data History "Companies": -</a:t>
            </a:r>
            <a:endParaRPr lang="en-US" b="1" dirty="0"/>
          </a:p>
        </p:txBody>
      </p:sp>
      <p:sp>
        <p:nvSpPr>
          <p:cNvPr id="7" name="テキスト プレースホルダー 6"/>
          <p:cNvSpPr>
            <a:spLocks noGrp="1"/>
          </p:cNvSpPr>
          <p:nvPr>
            <p:ph type="body" sz="quarter" idx="14"/>
          </p:nvPr>
        </p:nvSpPr>
        <p:spPr>
          <a:xfrm>
            <a:off x="923910" y="3055641"/>
            <a:ext cx="9181020" cy="3888059"/>
          </a:xfrm>
        </p:spPr>
        <p:txBody>
          <a:bodyPr/>
          <a:lstStyle/>
          <a:p>
            <a:pPr marL="514350" indent="-514350">
              <a:buFont typeface="+mj-lt"/>
              <a:buAutoNum type="arabicPeriod"/>
            </a:pPr>
            <a:r>
              <a:rPr lang="en-US" sz="4400" dirty="0"/>
              <a:t>High Price</a:t>
            </a:r>
          </a:p>
          <a:p>
            <a:pPr marL="514350" indent="-514350">
              <a:buFont typeface="+mj-lt"/>
              <a:buAutoNum type="arabicPeriod"/>
            </a:pPr>
            <a:r>
              <a:rPr lang="en-US" sz="4400" dirty="0"/>
              <a:t>Low Price</a:t>
            </a:r>
          </a:p>
          <a:p>
            <a:pPr marL="514350" indent="-514350">
              <a:buFont typeface="+mj-lt"/>
              <a:buAutoNum type="arabicPeriod"/>
            </a:pPr>
            <a:r>
              <a:rPr lang="en-US" sz="4400" dirty="0"/>
              <a:t>Volume </a:t>
            </a:r>
          </a:p>
          <a:p>
            <a:pPr marL="514350" indent="-514350">
              <a:buFont typeface="+mj-lt"/>
              <a:buAutoNum type="arabicPeriod"/>
            </a:pPr>
            <a:r>
              <a:rPr lang="en-US" sz="4400" dirty="0"/>
              <a:t>Value </a:t>
            </a:r>
          </a:p>
          <a:p>
            <a:pPr marL="514350" indent="-514350">
              <a:buFont typeface="+mj-lt"/>
              <a:buAutoNum type="arabicPeriod"/>
            </a:pPr>
            <a:r>
              <a:rPr lang="en-US" sz="4400" dirty="0"/>
              <a:t>Close Price</a:t>
            </a:r>
          </a:p>
        </p:txBody>
      </p:sp>
    </p:spTree>
    <p:extLst>
      <p:ext uri="{BB962C8B-B14F-4D97-AF65-F5344CB8AC3E}">
        <p14:creationId xmlns:p14="http://schemas.microsoft.com/office/powerpoint/2010/main" val="2548248843"/>
      </p:ext>
    </p:extLst>
  </p:cSld>
  <p:clrMapOvr>
    <a:masterClrMapping/>
  </p:clrMapOvr>
  <p:transition spd="slow" advTm="11337">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C7EAC-CADF-49F7-A792-30458A2B3003}"/>
              </a:ext>
            </a:extLst>
          </p:cNvPr>
          <p:cNvSpPr>
            <a:spLocks noGrp="1"/>
          </p:cNvSpPr>
          <p:nvPr>
            <p:ph type="title"/>
          </p:nvPr>
        </p:nvSpPr>
        <p:spPr/>
        <p:txBody>
          <a:bodyPr/>
          <a:lstStyle/>
          <a:p>
            <a:r>
              <a:rPr lang="en-US" dirty="0">
                <a:solidFill>
                  <a:schemeClr val="accent1"/>
                </a:solidFill>
              </a:rPr>
              <a:t>M</a:t>
            </a:r>
            <a:r>
              <a:rPr lang="en-US" dirty="0"/>
              <a:t>ethodology of </a:t>
            </a:r>
            <a:r>
              <a:rPr lang="en-US" dirty="0">
                <a:solidFill>
                  <a:schemeClr val="accent1"/>
                </a:solidFill>
              </a:rPr>
              <a:t>W</a:t>
            </a:r>
            <a:r>
              <a:rPr lang="en-US" dirty="0"/>
              <a:t>ork</a:t>
            </a:r>
          </a:p>
        </p:txBody>
      </p:sp>
    </p:spTree>
    <p:extLst>
      <p:ext uri="{BB962C8B-B14F-4D97-AF65-F5344CB8AC3E}">
        <p14:creationId xmlns:p14="http://schemas.microsoft.com/office/powerpoint/2010/main" val="337523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a:solidFill>
                  <a:schemeClr val="accent1"/>
                </a:solidFill>
              </a:rPr>
              <a:t>M</a:t>
            </a:r>
            <a:r>
              <a:rPr lang="en-US" altLang="ja-JP" dirty="0"/>
              <a:t>ethodology</a:t>
            </a:r>
            <a:endParaRPr kumimoji="1" lang="ja-JP" altLang="en-US" dirty="0"/>
          </a:p>
        </p:txBody>
      </p:sp>
      <p:sp>
        <p:nvSpPr>
          <p:cNvPr id="5" name="テキスト プレースホルダー 4"/>
          <p:cNvSpPr>
            <a:spLocks noGrp="1"/>
          </p:cNvSpPr>
          <p:nvPr>
            <p:ph type="body" sz="quarter" idx="12"/>
          </p:nvPr>
        </p:nvSpPr>
        <p:spPr/>
        <p:txBody>
          <a:bodyPr/>
          <a:lstStyle/>
          <a:p>
            <a:r>
              <a:rPr lang="en-US" dirty="0"/>
              <a:t>A background for the current used methodology and the proposed analysis. </a:t>
            </a:r>
            <a:endParaRPr kumimoji="1" lang="ja-JP" altLang="en-US" dirty="0"/>
          </a:p>
        </p:txBody>
      </p:sp>
      <p:sp>
        <p:nvSpPr>
          <p:cNvPr id="9" name="テキスト プレースホルダー 8"/>
          <p:cNvSpPr>
            <a:spLocks noGrp="1"/>
          </p:cNvSpPr>
          <p:nvPr>
            <p:ph type="body" sz="quarter" idx="14"/>
          </p:nvPr>
        </p:nvSpPr>
        <p:spPr/>
        <p:txBody>
          <a:bodyPr/>
          <a:lstStyle/>
          <a:p>
            <a:r>
              <a:rPr lang="en-US" dirty="0"/>
              <a:t>In A description of the new methodology,  the characteristics of it ,</a:t>
            </a:r>
          </a:p>
          <a:p>
            <a:r>
              <a:rPr lang="en-US" dirty="0"/>
              <a:t> the reasonable views on why would our study be an efficient way to solve the previously mentioned problems.</a:t>
            </a:r>
            <a:endParaRPr lang="en-US" b="1"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Tree>
    <p:extLst>
      <p:ext uri="{BB962C8B-B14F-4D97-AF65-F5344CB8AC3E}">
        <p14:creationId xmlns:p14="http://schemas.microsoft.com/office/powerpoint/2010/main" val="2582301799"/>
      </p:ext>
    </p:extLst>
  </p:cSld>
  <p:clrMapOvr>
    <a:masterClrMapping/>
  </p:clrMapOvr>
  <p:transition spd="slow" advTm="2801">
    <p:push dir="u"/>
  </p:transition>
</p:sld>
</file>

<file path=ppt/theme/theme1.xml><?xml version="1.0" encoding="utf-8"?>
<a:theme xmlns:a="http://schemas.openxmlformats.org/drawingml/2006/main" name="Title">
  <a:themeElements>
    <a:clrScheme name="Scheat">
      <a:dk1>
        <a:srgbClr val="FFFFFF"/>
      </a:dk1>
      <a:lt1>
        <a:srgbClr val="000000"/>
      </a:lt1>
      <a:dk2>
        <a:srgbClr val="FFFFFF"/>
      </a:dk2>
      <a:lt2>
        <a:srgbClr val="EEECE1"/>
      </a:lt2>
      <a:accent1>
        <a:srgbClr val="7BCFF5"/>
      </a:accent1>
      <a:accent2>
        <a:srgbClr val="BBFF02"/>
      </a:accent2>
      <a:accent3>
        <a:srgbClr val="00CCFF"/>
      </a:accent3>
      <a:accent4>
        <a:srgbClr val="FF99FF"/>
      </a:accent4>
      <a:accent5>
        <a:srgbClr val="4BACC6"/>
      </a:accent5>
      <a:accent6>
        <a:srgbClr val="F79646"/>
      </a:accent6>
      <a:hlink>
        <a:srgbClr val="7BCFF5"/>
      </a:hlink>
      <a:folHlink>
        <a:srgbClr val="25AFEE"/>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Scheat">
      <a:dk1>
        <a:srgbClr val="FFFFFF"/>
      </a:dk1>
      <a:lt1>
        <a:srgbClr val="000000"/>
      </a:lt1>
      <a:dk2>
        <a:srgbClr val="FFFFFF"/>
      </a:dk2>
      <a:lt2>
        <a:srgbClr val="EEECE1"/>
      </a:lt2>
      <a:accent1>
        <a:srgbClr val="7BCFF5"/>
      </a:accent1>
      <a:accent2>
        <a:srgbClr val="BBFF02"/>
      </a:accent2>
      <a:accent3>
        <a:srgbClr val="00CCFF"/>
      </a:accent3>
      <a:accent4>
        <a:srgbClr val="FF99FF"/>
      </a:accent4>
      <a:accent5>
        <a:srgbClr val="4BACC6"/>
      </a:accent5>
      <a:accent6>
        <a:srgbClr val="F79646"/>
      </a:accent6>
      <a:hlink>
        <a:srgbClr val="7BCFF5"/>
      </a:hlink>
      <a:folHlink>
        <a:srgbClr val="25AFEE"/>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2879</TotalTime>
  <Words>765</Words>
  <Application>Microsoft Office PowerPoint</Application>
  <PresentationFormat>Custom</PresentationFormat>
  <Paragraphs>122</Paragraphs>
  <Slides>29</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37" baseType="lpstr">
      <vt:lpstr>ＭＳ Ｐゴシック</vt:lpstr>
      <vt:lpstr>Arial</vt:lpstr>
      <vt:lpstr>Calibri</vt:lpstr>
      <vt:lpstr>Crimson Text</vt:lpstr>
      <vt:lpstr>Spica Neue</vt:lpstr>
      <vt:lpstr>Title</vt:lpstr>
      <vt:lpstr>Contents</vt:lpstr>
      <vt:lpstr>Worksheet</vt:lpstr>
      <vt:lpstr>PowerPoint Presentation</vt:lpstr>
      <vt:lpstr>INTRODUCTION</vt:lpstr>
      <vt:lpstr>OUTLINE</vt:lpstr>
      <vt:lpstr>Problem Specification </vt:lpstr>
      <vt:lpstr>Problem Specification</vt:lpstr>
      <vt:lpstr>What Is the Palestinian Stock Exchange (Pex)</vt:lpstr>
      <vt:lpstr>Data Filtering and Arrangement </vt:lpstr>
      <vt:lpstr>Methodology of Work</vt:lpstr>
      <vt:lpstr>Methodology</vt:lpstr>
      <vt:lpstr>Data Filtering and Arrangement </vt:lpstr>
      <vt:lpstr>Neural Network</vt:lpstr>
      <vt:lpstr>PREDICTING THE CLOSE PRICE</vt:lpstr>
      <vt:lpstr>PREDICTING THE CLOSE PRICE</vt:lpstr>
      <vt:lpstr>PREDICTING THE CLOSE PRICE</vt:lpstr>
      <vt:lpstr>SECTORS</vt:lpstr>
      <vt:lpstr>SECTORS</vt:lpstr>
      <vt:lpstr>PowerPoint Presentation</vt:lpstr>
      <vt:lpstr>SECTORS</vt:lpstr>
      <vt:lpstr>SECTORS</vt:lpstr>
      <vt:lpstr>SECTORS</vt:lpstr>
      <vt:lpstr>SECTORS</vt:lpstr>
      <vt:lpstr>SECTORS</vt:lpstr>
      <vt:lpstr>SECTORS</vt:lpstr>
      <vt:lpstr>SECTORS</vt:lpstr>
      <vt:lpstr>SECTORS</vt:lpstr>
      <vt:lpstr>RETURN VALUE</vt:lpstr>
      <vt:lpstr>5 IMPORTANT RESULTS</vt:lpstr>
      <vt:lpstr>RECOMMENDATIONS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Shatha Abulhawa</cp:lastModifiedBy>
  <cp:revision>110</cp:revision>
  <dcterms:created xsi:type="dcterms:W3CDTF">2015-02-26T15:14:38Z</dcterms:created>
  <dcterms:modified xsi:type="dcterms:W3CDTF">2017-12-21T00:19:44Z</dcterms:modified>
</cp:coreProperties>
</file>