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85" r:id="rId3"/>
    <p:sldId id="282" r:id="rId4"/>
    <p:sldId id="258" r:id="rId5"/>
    <p:sldId id="278" r:id="rId6"/>
    <p:sldId id="259" r:id="rId7"/>
    <p:sldId id="260" r:id="rId8"/>
    <p:sldId id="276" r:id="rId9"/>
    <p:sldId id="280" r:id="rId10"/>
    <p:sldId id="261" r:id="rId11"/>
    <p:sldId id="279" r:id="rId12"/>
    <p:sldId id="264" r:id="rId13"/>
    <p:sldId id="265" r:id="rId14"/>
    <p:sldId id="284" r:id="rId15"/>
    <p:sldId id="281" r:id="rId16"/>
    <p:sldId id="267" r:id="rId17"/>
    <p:sldId id="283" r:id="rId18"/>
    <p:sldId id="266" r:id="rId19"/>
    <p:sldId id="268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 varScale="1">
        <p:scale>
          <a:sx n="55" d="100"/>
          <a:sy n="55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3F890-ECA5-49ED-91E4-63C8D17C1B0F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8DB30-310F-409D-A8B8-4186511E7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SCOPE MANAGEMENT – Ensuring all the appropriate work within the project scope is completed and only the work within scope is being conducted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TIME MANAGEMENT – Schedule Management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COST MANAGEMENT – How costs are controlled and incurred costs are paid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QUALITY MANAGEMENT – Quality Assurance Plan – How quality control is measured and satisfied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HUMAN RESOURCE MANAGEMENT – Development of the project team, reporting structure, resource capacity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COMMUNICATIONS MANAGEMENT – How project communications will be handled to ensure all project stakeholders are informed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RISK MANAGEMENT – Risk Management plan to have all project stakeholders in agreement on how project risks will be handled (aversion, mitigation or assumption)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PROCUREMENT MANAGEMENT – Procurement process, contract processes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INTEGRATION MANAGEMENT – Integration of all areas of project management to develop a cohesive project plan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B676C5F-5B62-46E2-9A64-C8E5A628CAB7}" type="slidenum">
              <a:rPr lang="fr-CA" smtClean="0"/>
              <a:pPr>
                <a:defRPr/>
              </a:pPr>
              <a:t>11</a:t>
            </a:fld>
            <a:endParaRPr lang="fr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3688" y="260648"/>
            <a:ext cx="624644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An-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Najah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national university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Civil engineering department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Graduation project (part 1)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Construction project management </a:t>
            </a:r>
          </a:p>
          <a:p>
            <a:pPr algn="ctr"/>
            <a:endParaRPr lang="en-US" sz="2400" b="1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Prepared by: </a:t>
            </a:r>
          </a:p>
          <a:p>
            <a:pPr algn="ctr"/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Hibs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Alhaj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Hala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Mahmoud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Sabreen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Hashesh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Safa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/>
              </a:rPr>
              <a:t>Qasem</a:t>
            </a:r>
            <a:endParaRPr lang="en-US" sz="2400" b="1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Supervisor: 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Eng. Hussein Abu Znt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332656"/>
            <a:ext cx="85324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 smtClean="0"/>
              <a:t>Project methodology</a:t>
            </a:r>
          </a:p>
          <a:p>
            <a:pPr algn="l" rtl="0"/>
            <a:r>
              <a:rPr lang="en-US" sz="2000" b="1" dirty="0" smtClean="0"/>
              <a:t> </a:t>
            </a:r>
          </a:p>
          <a:p>
            <a:pPr algn="l" rtl="0"/>
            <a:r>
              <a:rPr lang="en-US" sz="2400" b="1" dirty="0" smtClean="0"/>
              <a:t>The main objective to enlighten the action how to reduce the budget cost. 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There are many methods to reduce the project cost .</a:t>
            </a:r>
          </a:p>
          <a:p>
            <a:pPr algn="l" rtl="0"/>
            <a:endParaRPr lang="en-US" sz="2400" b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/>
              <a:t> First to repeat the calculation of the project quantities.</a:t>
            </a:r>
          </a:p>
          <a:p>
            <a:pPr algn="l" rtl="0"/>
            <a:endParaRPr lang="en-US" sz="2400" b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/>
              <a:t> Second to substitute the specifications which called value engineering.</a:t>
            </a:r>
          </a:p>
          <a:p>
            <a:pPr algn="l" rtl="0"/>
            <a:endParaRPr lang="en-US" sz="2400" b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/>
              <a:t>  Third cost analysis could make reduction to the cost .</a:t>
            </a:r>
          </a:p>
          <a:p>
            <a:pPr algn="l" rtl="0"/>
            <a:endParaRPr lang="en-US" sz="2400" b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/>
              <a:t>  Forth area reduction for not necessary area. </a:t>
            </a:r>
            <a:endParaRPr lang="en-US" sz="2800" b="1" dirty="0" smtClean="0"/>
          </a:p>
          <a:p>
            <a:pPr algn="l" rtl="0"/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orme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820472" cy="5904656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en-US" b="1" dirty="0" smtClean="0"/>
              <a:t>Project methodology</a:t>
            </a:r>
          </a:p>
          <a:p>
            <a:pPr algn="ctr" rtl="0"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proposed methodology that should be implied on the research is presented as follows:</a:t>
            </a:r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Scope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time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Cost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Quality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Communications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Risk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Integration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Procurement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Human resource management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Value engineering (VA)</a:t>
            </a:r>
          </a:p>
          <a:p>
            <a:pPr algn="l" rtl="0">
              <a:buFont typeface="Wingdings" pitchFamily="2" charset="2"/>
              <a:buChar char="§"/>
            </a:pPr>
            <a:endParaRPr lang="en-US" sz="2000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411760" y="476672"/>
            <a:ext cx="5328592" cy="6048672"/>
            <a:chOff x="1403648" y="332656"/>
            <a:chExt cx="6336704" cy="6264696"/>
          </a:xfrm>
        </p:grpSpPr>
        <p:sp>
          <p:nvSpPr>
            <p:cNvPr id="3" name="Oval 2"/>
            <p:cNvSpPr/>
            <p:nvPr/>
          </p:nvSpPr>
          <p:spPr>
            <a:xfrm>
              <a:off x="3059832" y="332656"/>
              <a:ext cx="2736304" cy="18002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Value Engineering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5" name="Straight Arrow Connector 4"/>
            <p:cNvCxnSpPr>
              <a:stCxn id="3" idx="4"/>
            </p:cNvCxnSpPr>
            <p:nvPr/>
          </p:nvCxnSpPr>
          <p:spPr>
            <a:xfrm>
              <a:off x="4427984" y="2132856"/>
              <a:ext cx="0" cy="936104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3347864" y="4797152"/>
              <a:ext cx="2736304" cy="18002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Examination of function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403648" y="3429000"/>
              <a:ext cx="2232248" cy="136815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product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508104" y="3429000"/>
              <a:ext cx="2232248" cy="144016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Services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411760" y="3068960"/>
              <a:ext cx="4176464" cy="0"/>
            </a:xfrm>
            <a:prstGeom prst="line">
              <a:avLst/>
            </a:prstGeom>
            <a:ln w="762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10" idx="0"/>
            </p:cNvCxnSpPr>
            <p:nvPr/>
          </p:nvCxnSpPr>
          <p:spPr>
            <a:xfrm>
              <a:off x="6588224" y="3068960"/>
              <a:ext cx="36004" cy="36004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411760" y="3068960"/>
              <a:ext cx="36004" cy="36004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hape 23"/>
            <p:cNvCxnSpPr>
              <a:stCxn id="10" idx="2"/>
              <a:endCxn id="7" idx="0"/>
            </p:cNvCxnSpPr>
            <p:nvPr/>
          </p:nvCxnSpPr>
          <p:spPr>
            <a:xfrm rot="10800000" flipV="1">
              <a:off x="4716016" y="4149080"/>
              <a:ext cx="792088" cy="648072"/>
            </a:xfrm>
            <a:prstGeom prst="bentConnector2">
              <a:avLst/>
            </a:prstGeom>
            <a:ln w="76200"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hape 26"/>
            <p:cNvCxnSpPr>
              <a:endCxn id="7" idx="0"/>
            </p:cNvCxnSpPr>
            <p:nvPr/>
          </p:nvCxnSpPr>
          <p:spPr>
            <a:xfrm>
              <a:off x="3563888" y="4149080"/>
              <a:ext cx="1152128" cy="648072"/>
            </a:xfrm>
            <a:prstGeom prst="bentConnector2">
              <a:avLst/>
            </a:prstGeom>
            <a:ln w="76200"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229475" y="4359961"/>
              <a:ext cx="1589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By     using </a:t>
              </a:r>
              <a:endParaRPr lang="en-US" sz="2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01902" y="2047989"/>
              <a:ext cx="23974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Systematic   method </a:t>
              </a:r>
              <a:endParaRPr lang="en-US" sz="20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43844" y="2644627"/>
              <a:ext cx="1809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To   improve </a:t>
              </a:r>
              <a:endParaRPr lang="en-US" sz="2400" b="1" dirty="0"/>
            </a:p>
          </p:txBody>
        </p:sp>
      </p:grpSp>
      <p:sp>
        <p:nvSpPr>
          <p:cNvPr id="16" name="Rectangle 15"/>
          <p:cNvSpPr/>
          <p:nvPr/>
        </p:nvSpPr>
        <p:spPr>
          <a:xfrm rot="17569796">
            <a:off x="-2398567" y="2733602"/>
            <a:ext cx="807206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Value Engineering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71800" y="476672"/>
            <a:ext cx="3234202" cy="1181745"/>
            <a:chOff x="3930086" y="1916832"/>
            <a:chExt cx="3234202" cy="1181745"/>
          </a:xfrm>
        </p:grpSpPr>
        <p:sp>
          <p:nvSpPr>
            <p:cNvPr id="2" name="TextBox 1"/>
            <p:cNvSpPr txBox="1"/>
            <p:nvPr/>
          </p:nvSpPr>
          <p:spPr>
            <a:xfrm>
              <a:off x="4067944" y="1916832"/>
              <a:ext cx="309634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/>
                <a:t>____    </a:t>
              </a:r>
            </a:p>
            <a:p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16016" y="2132856"/>
              <a:ext cx="23078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Quality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36096" y="2636912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Cost</a:t>
              </a:r>
              <a:endParaRPr lang="en-US" sz="24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30086" y="2276872"/>
              <a:ext cx="11903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Value  =</a:t>
              </a:r>
              <a:endParaRPr lang="en-US" sz="2400" b="1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99592" y="213285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/>
              <a:t>Value can therefore be increased by either improving</a:t>
            </a:r>
          </a:p>
          <a:p>
            <a:pPr algn="l" rtl="0"/>
            <a:r>
              <a:rPr lang="en-US" sz="2000" b="1" dirty="0" smtClean="0"/>
              <a:t> the function  ( performance , quality ) or reducing the cost   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863080" y="3441680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/>
              <a:t>By using VE we have a powerful proven methodology to:</a:t>
            </a:r>
          </a:p>
          <a:p>
            <a:pPr algn="l" rtl="0"/>
            <a:endParaRPr lang="en-US" sz="2400" b="1" dirty="0" smtClean="0"/>
          </a:p>
          <a:p>
            <a:pPr algn="l" rtl="0">
              <a:buNone/>
            </a:pPr>
            <a:r>
              <a:rPr lang="en-US" sz="2400" dirty="0" smtClean="0"/>
              <a:t>- </a:t>
            </a:r>
            <a:r>
              <a:rPr lang="en-US" sz="2400" b="1" dirty="0" smtClean="0"/>
              <a:t>Solve problems.</a:t>
            </a:r>
          </a:p>
          <a:p>
            <a:pPr algn="l" rtl="0">
              <a:buNone/>
            </a:pPr>
            <a:r>
              <a:rPr lang="en-US" sz="2400" dirty="0" smtClean="0"/>
              <a:t>- </a:t>
            </a:r>
            <a:r>
              <a:rPr lang="en-US" sz="2400" b="1" dirty="0" smtClean="0"/>
              <a:t>Reduce costs.</a:t>
            </a:r>
          </a:p>
          <a:p>
            <a:pPr algn="l" rtl="0">
              <a:buNone/>
            </a:pPr>
            <a:r>
              <a:rPr lang="en-US" sz="2400" dirty="0" smtClean="0"/>
              <a:t>- </a:t>
            </a:r>
            <a:r>
              <a:rPr lang="en-US" sz="2400" b="1" dirty="0" smtClean="0"/>
              <a:t>Improve quality.</a:t>
            </a:r>
          </a:p>
          <a:p>
            <a:pPr algn="l" rtl="0">
              <a:buNone/>
            </a:pPr>
            <a:r>
              <a:rPr lang="en-US" sz="2400" dirty="0" smtClean="0"/>
              <a:t>- </a:t>
            </a:r>
            <a:r>
              <a:rPr lang="en-US" sz="2400" b="1" dirty="0" smtClean="0"/>
              <a:t>Improve performance.</a:t>
            </a:r>
          </a:p>
          <a:p>
            <a:pPr algn="l" rtl="0">
              <a:buFontTx/>
              <a:buChar char="-"/>
            </a:pPr>
            <a:r>
              <a:rPr lang="en-US" sz="2400" b="1" dirty="0" smtClean="0"/>
              <a:t>Maintain intended functions. </a:t>
            </a:r>
          </a:p>
          <a:p>
            <a:pPr algn="l" rtl="0">
              <a:buNone/>
            </a:pPr>
            <a:endParaRPr lang="en-US" sz="2400" b="1" dirty="0" smtClean="0"/>
          </a:p>
          <a:p>
            <a:pPr algn="l" rtl="0">
              <a:buFontTx/>
              <a:buChar char="-"/>
            </a:pPr>
            <a:endParaRPr lang="en-US" sz="2400" dirty="0"/>
          </a:p>
        </p:txBody>
      </p:sp>
      <p:cxnSp>
        <p:nvCxnSpPr>
          <p:cNvPr id="20" name="Shape 19"/>
          <p:cNvCxnSpPr/>
          <p:nvPr/>
        </p:nvCxnSpPr>
        <p:spPr>
          <a:xfrm flipH="1">
            <a:off x="3635896" y="1124744"/>
            <a:ext cx="1866050" cy="2470338"/>
          </a:xfrm>
          <a:prstGeom prst="bentConnector4">
            <a:avLst>
              <a:gd name="adj1" fmla="val -135217"/>
              <a:gd name="adj2" fmla="val 75879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88224" y="476672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so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/>
          <p:cNvGrpSpPr/>
          <p:nvPr/>
        </p:nvGrpSpPr>
        <p:grpSpPr>
          <a:xfrm>
            <a:off x="1259632" y="332656"/>
            <a:ext cx="6336704" cy="6264696"/>
            <a:chOff x="1403648" y="332656"/>
            <a:chExt cx="6336704" cy="6264696"/>
          </a:xfrm>
        </p:grpSpPr>
        <p:sp>
          <p:nvSpPr>
            <p:cNvPr id="3" name="Oval 2"/>
            <p:cNvSpPr/>
            <p:nvPr/>
          </p:nvSpPr>
          <p:spPr>
            <a:xfrm>
              <a:off x="3059832" y="332656"/>
              <a:ext cx="2736304" cy="18002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Cost management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5" name="Straight Arrow Connector 4"/>
            <p:cNvCxnSpPr>
              <a:stCxn id="3" idx="4"/>
            </p:cNvCxnSpPr>
            <p:nvPr/>
          </p:nvCxnSpPr>
          <p:spPr>
            <a:xfrm>
              <a:off x="4427984" y="2132856"/>
              <a:ext cx="0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3347864" y="4797152"/>
              <a:ext cx="2736304" cy="18002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The budget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403648" y="3429000"/>
              <a:ext cx="2232248" cy="136815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Planning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508104" y="3429000"/>
              <a:ext cx="2232248" cy="144016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Controlling 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411760" y="3068960"/>
              <a:ext cx="4176464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10" idx="0"/>
            </p:cNvCxnSpPr>
            <p:nvPr/>
          </p:nvCxnSpPr>
          <p:spPr>
            <a:xfrm>
              <a:off x="6588224" y="3068960"/>
              <a:ext cx="36004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411760" y="3068960"/>
              <a:ext cx="36004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hape 23"/>
            <p:cNvCxnSpPr>
              <a:stCxn id="10" idx="2"/>
              <a:endCxn id="7" idx="0"/>
            </p:cNvCxnSpPr>
            <p:nvPr/>
          </p:nvCxnSpPr>
          <p:spPr>
            <a:xfrm rot="10800000" flipV="1">
              <a:off x="4716016" y="4149080"/>
              <a:ext cx="792088" cy="648072"/>
            </a:xfrm>
            <a:prstGeom prst="bentConnector2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hape 26"/>
            <p:cNvCxnSpPr>
              <a:endCxn id="7" idx="0"/>
            </p:cNvCxnSpPr>
            <p:nvPr/>
          </p:nvCxnSpPr>
          <p:spPr>
            <a:xfrm>
              <a:off x="3563888" y="4149080"/>
              <a:ext cx="1152128" cy="648072"/>
            </a:xfrm>
            <a:prstGeom prst="bentConnector2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387781" y="4365104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 f</a:t>
              </a:r>
              <a:endParaRPr lang="en-US" sz="2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79912" y="2564904"/>
              <a:ext cx="20397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Is     process </a:t>
              </a:r>
              <a:endParaRPr lang="en-US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cost management (PCM)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It is </a:t>
            </a:r>
            <a:r>
              <a:rPr lang="en-US" dirty="0"/>
              <a:t>a method which uses technology to measure cost and productivity through the full life cycle of enterprise level projects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   In </a:t>
            </a:r>
            <a:r>
              <a:rPr lang="en-US" dirty="0"/>
              <a:t>general, the steps of project cost management can consider as:</a:t>
            </a:r>
          </a:p>
          <a:p>
            <a:pPr lvl="0" algn="l" rtl="0"/>
            <a:r>
              <a:rPr lang="en-US" dirty="0"/>
              <a:t>Resource Planning.</a:t>
            </a:r>
          </a:p>
          <a:p>
            <a:pPr lvl="0" algn="l" rtl="0"/>
            <a:r>
              <a:rPr lang="en-US" dirty="0"/>
              <a:t>Cost Estimating.</a:t>
            </a:r>
          </a:p>
          <a:p>
            <a:pPr lvl="0" algn="l" rtl="0"/>
            <a:r>
              <a:rPr lang="en-US" dirty="0"/>
              <a:t>Cost </a:t>
            </a:r>
            <a:r>
              <a:rPr lang="en-US" dirty="0" smtClean="0"/>
              <a:t>Budgeting.</a:t>
            </a:r>
            <a:endParaRPr lang="en-US" dirty="0"/>
          </a:p>
          <a:p>
            <a:pPr algn="l" rtl="0"/>
            <a:r>
              <a:rPr lang="en-US" dirty="0"/>
              <a:t>Cost </a:t>
            </a:r>
            <a:r>
              <a:rPr lang="en-US" dirty="0" smtClean="0"/>
              <a:t>Control.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1449654"/>
            <a:ext cx="86044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 WE HAVE PRPBLEM WE HAVE TOW TYPE OF COST: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PREVINISION COST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APPRASIOAL COST(THE BEST TYPE)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08720"/>
            <a:ext cx="88204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400" b="1" dirty="0" smtClean="0"/>
              <a:t>Discussion and conclusion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3200" dirty="0" smtClean="0"/>
              <a:t>We know that our graduation project  have two parts </a:t>
            </a:r>
          </a:p>
          <a:p>
            <a:pPr algn="l" rtl="0"/>
            <a:r>
              <a:rPr lang="en-US" sz="3200" dirty="0" smtClean="0"/>
              <a:t>Part 1 is project of studying basic and main principle of project management  that means this part is </a:t>
            </a:r>
            <a:r>
              <a:rPr lang="en-US" sz="3200" dirty="0" err="1" smtClean="0"/>
              <a:t>aproject</a:t>
            </a:r>
            <a:r>
              <a:rPr lang="en-US" sz="3200" dirty="0" smtClean="0"/>
              <a:t> of information about our case study or engineering problem that is budget control  (reducing the estimated cost ) </a:t>
            </a:r>
          </a:p>
          <a:p>
            <a:pPr algn="l" rtl="0"/>
            <a:r>
              <a:rPr lang="en-US" sz="3200" dirty="0" smtClean="0"/>
              <a:t> 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016" y="1124744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/>
              <a:t>part 2 is project of application for all we studied in part 1 </a:t>
            </a:r>
          </a:p>
          <a:p>
            <a:pPr algn="l" rtl="0"/>
            <a:r>
              <a:rPr lang="en-US" sz="3200" dirty="0" smtClean="0"/>
              <a:t>Apply the overall cost management methods and tools to ensure minimizing the cost as possible. </a:t>
            </a:r>
          </a:p>
          <a:p>
            <a:pPr algn="l" rtl="0"/>
            <a:r>
              <a:rPr lang="en-US" sz="3200" dirty="0" smtClean="0"/>
              <a:t>  And Use project management software (like primavera project planner or Ms-project  software) as a tool- not as a substitute for effective planning or interpersonal skills. </a:t>
            </a:r>
          </a:p>
          <a:p>
            <a:pPr algn="l" rt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What is the Project Management?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554162"/>
            <a:ext cx="8072462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	</a:t>
            </a:r>
            <a:r>
              <a:rPr lang="tr-TR" sz="4000" dirty="0" smtClean="0"/>
              <a:t>Project</a:t>
            </a:r>
            <a:r>
              <a:rPr lang="en-US" sz="4000" dirty="0" smtClean="0"/>
              <a:t> </a:t>
            </a:r>
            <a:r>
              <a:rPr lang="tr-TR" sz="4000" dirty="0" smtClean="0"/>
              <a:t>Management is the sum of all activities such as</a:t>
            </a:r>
            <a:r>
              <a:rPr lang="en-US" sz="4000" dirty="0" smtClean="0"/>
              <a:t> P</a:t>
            </a:r>
            <a:r>
              <a:rPr lang="tr-TR" sz="4000" dirty="0" smtClean="0"/>
              <a:t>lanning,</a:t>
            </a:r>
            <a:r>
              <a:rPr lang="en-US" sz="4000" dirty="0" smtClean="0"/>
              <a:t> </a:t>
            </a:r>
            <a:r>
              <a:rPr lang="tr-TR" sz="4000" dirty="0" smtClean="0"/>
              <a:t>organising,</a:t>
            </a:r>
            <a:r>
              <a:rPr lang="en-US" sz="4000" dirty="0" smtClean="0"/>
              <a:t> </a:t>
            </a:r>
            <a:r>
              <a:rPr lang="tr-TR" sz="4000" dirty="0" smtClean="0"/>
              <a:t>implementing and controlling a project in order to meet the client’s expectation from start to finish within </a:t>
            </a:r>
            <a:r>
              <a:rPr lang="en-US" sz="4000" dirty="0" smtClean="0"/>
              <a:t>the </a:t>
            </a:r>
            <a:r>
              <a:rPr lang="tr-TR" sz="4000" dirty="0" smtClean="0"/>
              <a:t>planned period,</a:t>
            </a:r>
            <a:r>
              <a:rPr lang="en-US" sz="4000" dirty="0" smtClean="0"/>
              <a:t> </a:t>
            </a:r>
            <a:r>
              <a:rPr lang="tr-TR" sz="4000" dirty="0" smtClean="0"/>
              <a:t>budget and quality.</a:t>
            </a:r>
            <a:endParaRPr lang="en-US" sz="4000" dirty="0" smtClean="0"/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What is the “Project”?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7715304" cy="1944216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	</a:t>
            </a:r>
            <a:r>
              <a:rPr lang="en-US" sz="4000" dirty="0" smtClean="0"/>
              <a:t>A temporary endeavor undertaken to create a unique product or service</a:t>
            </a:r>
          </a:p>
          <a:p>
            <a:pPr algn="l" rtl="0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2852936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dirty="0" smtClean="0"/>
              <a:t>processes are guided through five stages</a:t>
            </a:r>
            <a:r>
              <a:rPr lang="en-US" sz="2800" dirty="0" smtClean="0"/>
              <a:t>:</a:t>
            </a:r>
          </a:p>
          <a:p>
            <a:pPr algn="l" rtl="0"/>
            <a:r>
              <a:rPr lang="en-US" sz="3600" dirty="0" smtClean="0"/>
              <a:t>                        </a:t>
            </a:r>
            <a:r>
              <a:rPr lang="en-US" sz="3600" u="sng" dirty="0" smtClean="0"/>
              <a:t>initiation</a:t>
            </a:r>
          </a:p>
          <a:p>
            <a:pPr algn="l" rtl="0"/>
            <a:r>
              <a:rPr lang="en-US" sz="3600" dirty="0" smtClean="0"/>
              <a:t>                        </a:t>
            </a:r>
            <a:r>
              <a:rPr lang="en-US" sz="3600" u="sng" dirty="0" smtClean="0"/>
              <a:t>Planning      </a:t>
            </a:r>
          </a:p>
          <a:p>
            <a:pPr algn="l" rtl="0"/>
            <a:r>
              <a:rPr lang="en-US" sz="3600" dirty="0" smtClean="0"/>
              <a:t>                        </a:t>
            </a:r>
            <a:r>
              <a:rPr lang="en-US" sz="3600" u="sng" dirty="0" smtClean="0"/>
              <a:t>Executing</a:t>
            </a:r>
          </a:p>
          <a:p>
            <a:pPr algn="l" rtl="0"/>
            <a:r>
              <a:rPr lang="en-US" sz="3600" dirty="0" smtClean="0"/>
              <a:t>                        </a:t>
            </a:r>
            <a:r>
              <a:rPr lang="en-US" sz="3600" u="sng" dirty="0" smtClean="0"/>
              <a:t>Controlling</a:t>
            </a:r>
          </a:p>
          <a:p>
            <a:pPr algn="l" rtl="0"/>
            <a:r>
              <a:rPr lang="en-US" sz="3600" dirty="0" smtClean="0"/>
              <a:t>                        and </a:t>
            </a:r>
            <a:r>
              <a:rPr lang="en-US" sz="3600" u="sng" dirty="0" smtClean="0"/>
              <a:t>closing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268760"/>
            <a:ext cx="92890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b="1" dirty="0" smtClean="0"/>
              <a:t> A project manager</a:t>
            </a:r>
          </a:p>
          <a:p>
            <a:pPr algn="l" rtl="0"/>
            <a:r>
              <a:rPr lang="en-US" sz="4000" b="1" dirty="0" smtClean="0"/>
              <a:t> </a:t>
            </a:r>
          </a:p>
          <a:p>
            <a:pPr algn="l" rtl="0"/>
            <a:r>
              <a:rPr lang="en-US" sz="4000" b="1" dirty="0" smtClean="0"/>
              <a:t>                                     goals and objectives</a:t>
            </a:r>
          </a:p>
          <a:p>
            <a:pPr algn="l" rtl="0"/>
            <a:r>
              <a:rPr lang="en-US" sz="4000" b="1" dirty="0" smtClean="0"/>
              <a:t> </a:t>
            </a:r>
          </a:p>
          <a:p>
            <a:pPr algn="l" rtl="0"/>
            <a:r>
              <a:rPr lang="en-US" sz="4000" b="1" dirty="0" smtClean="0"/>
              <a:t>                                     project components</a:t>
            </a:r>
          </a:p>
          <a:p>
            <a:pPr algn="l" rtl="0"/>
            <a:r>
              <a:rPr lang="en-US" sz="4000" b="1" dirty="0" smtClean="0"/>
              <a:t> </a:t>
            </a:r>
          </a:p>
          <a:p>
            <a:pPr algn="l" rtl="0"/>
            <a:r>
              <a:rPr lang="en-US" sz="4000" b="1" dirty="0" smtClean="0"/>
              <a:t>                                     quality control</a:t>
            </a:r>
            <a:endParaRPr lang="en-US" sz="4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404664"/>
            <a:ext cx="7498080" cy="12255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Who is the project Manager?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123728" y="1844824"/>
            <a:ext cx="2160240" cy="3600400"/>
            <a:chOff x="2411760" y="1772816"/>
            <a:chExt cx="2160240" cy="3600400"/>
          </a:xfrm>
        </p:grpSpPr>
        <p:cxnSp>
          <p:nvCxnSpPr>
            <p:cNvPr id="16" name="Elbow Connector 15"/>
            <p:cNvCxnSpPr/>
            <p:nvPr/>
          </p:nvCxnSpPr>
          <p:spPr>
            <a:xfrm rot="5400000">
              <a:off x="2303748" y="1952836"/>
              <a:ext cx="1080120" cy="720080"/>
            </a:xfrm>
            <a:prstGeom prst="bentConnector3">
              <a:avLst>
                <a:gd name="adj1" fmla="val 50000"/>
              </a:avLst>
            </a:prstGeom>
            <a:ln w="1016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411760" y="2852936"/>
              <a:ext cx="0" cy="2520280"/>
            </a:xfrm>
            <a:prstGeom prst="line">
              <a:avLst/>
            </a:prstGeom>
            <a:ln w="1016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2411760" y="2852936"/>
              <a:ext cx="2160240" cy="0"/>
            </a:xfrm>
            <a:prstGeom prst="straightConnector1">
              <a:avLst/>
            </a:prstGeom>
            <a:ln w="1016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411760" y="4149080"/>
              <a:ext cx="2160240" cy="0"/>
            </a:xfrm>
            <a:prstGeom prst="straightConnector1">
              <a:avLst/>
            </a:prstGeom>
            <a:ln w="1016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411760" y="5373216"/>
              <a:ext cx="2160240" cy="0"/>
            </a:xfrm>
            <a:prstGeom prst="straightConnector1">
              <a:avLst/>
            </a:prstGeom>
            <a:ln w="1016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85728"/>
            <a:ext cx="928903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 smtClean="0"/>
              <a:t>Case study </a:t>
            </a:r>
          </a:p>
          <a:p>
            <a:pPr algn="l" rtl="0"/>
            <a:endParaRPr lang="en-US" b="1" dirty="0" smtClean="0"/>
          </a:p>
          <a:p>
            <a:pPr algn="l" rtl="0"/>
            <a:r>
              <a:rPr lang="en-US" sz="2400" b="1" dirty="0" err="1" smtClean="0"/>
              <a:t>Al_Itiman</a:t>
            </a:r>
            <a:r>
              <a:rPr lang="en-US" sz="2400" b="1" dirty="0" smtClean="0"/>
              <a:t> company leads the taxes departments at </a:t>
            </a:r>
            <a:r>
              <a:rPr lang="en-US" sz="2400" b="1" dirty="0" err="1" smtClean="0"/>
              <a:t>Nablus_Mall</a:t>
            </a:r>
            <a:r>
              <a:rPr lang="en-US" sz="2400" b="1" dirty="0" smtClean="0"/>
              <a:t> At </a:t>
            </a:r>
            <a:r>
              <a:rPr lang="en-US" sz="2400" b="1" dirty="0" err="1" smtClean="0"/>
              <a:t>Rafidya</a:t>
            </a:r>
            <a:r>
              <a:rPr lang="en-US" sz="2400" b="1" dirty="0" smtClean="0"/>
              <a:t>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Architectural design was assigned according to the needs of taxes departments. </a:t>
            </a:r>
          </a:p>
          <a:p>
            <a:pPr algn="l" rtl="0"/>
            <a:r>
              <a:rPr lang="en-US" sz="2400" b="1" dirty="0" smtClean="0"/>
              <a:t> </a:t>
            </a:r>
          </a:p>
          <a:p>
            <a:pPr algn="l" rtl="0"/>
            <a:r>
              <a:rPr lang="en-US" sz="2400" b="1" u="sng" dirty="0" smtClean="0"/>
              <a:t>the cost of the project is estimated about 800 thousand shekels.</a:t>
            </a:r>
          </a:p>
          <a:p>
            <a:pPr algn="l" rtl="0"/>
            <a:endParaRPr lang="en-US" sz="2400" b="1" u="sng" dirty="0" smtClean="0"/>
          </a:p>
          <a:p>
            <a:pPr algn="l" rtl="0"/>
            <a:r>
              <a:rPr lang="en-US" sz="2400" b="1" dirty="0" smtClean="0"/>
              <a:t>The budgeted cost is about 700 shekels.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 In the sense that there </a:t>
            </a:r>
            <a:r>
              <a:rPr lang="en-US" sz="2400" b="1" u="sng" dirty="0" smtClean="0"/>
              <a:t>is a deficit at around 100 thousand shekels. 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836712"/>
            <a:ext cx="85324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000" b="1" dirty="0" smtClean="0"/>
              <a:t>Objective  </a:t>
            </a:r>
            <a:r>
              <a:rPr lang="en-US" sz="4000" b="1" dirty="0" smtClean="0"/>
              <a:t>of the project 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value engineering works to reduce costs, this research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 deals with the procedures that reduce the cost of the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 project.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 The cost reduction enables the manager or the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 stakeholders to construct the needed project.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92696"/>
            <a:ext cx="889248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000" b="1" dirty="0" smtClean="0"/>
              <a:t>The project assumption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The following assumptions are presented bellow for the project:</a:t>
            </a:r>
          </a:p>
          <a:p>
            <a:pPr algn="l" rtl="0"/>
            <a:r>
              <a:rPr lang="en-US" sz="2400" b="1" dirty="0" smtClean="0"/>
              <a:t> </a:t>
            </a:r>
          </a:p>
          <a:p>
            <a:pPr marL="457200" indent="-457200" algn="l" rtl="0">
              <a:buAutoNum type="arabicPeriod"/>
            </a:pPr>
            <a:r>
              <a:rPr lang="en-US" sz="2400" b="1" dirty="0" smtClean="0"/>
              <a:t>Value engineering should leads to minimize the budget cost </a:t>
            </a:r>
          </a:p>
          <a:p>
            <a:pPr marL="457200" indent="-457200" algn="l" rtl="0"/>
            <a:endParaRPr lang="en-US" sz="2400" b="1" dirty="0" smtClean="0"/>
          </a:p>
          <a:p>
            <a:pPr marL="457200" indent="-457200"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2.   Other action also should lowering the cost of the project such     as ; cost analysis , quantity analysis, and area reduction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7296" y="548680"/>
            <a:ext cx="66969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Constraints of the project </a:t>
            </a:r>
            <a:endParaRPr lang="ar-SA" sz="3200" b="1" dirty="0"/>
          </a:p>
        </p:txBody>
      </p:sp>
      <p:pic>
        <p:nvPicPr>
          <p:cNvPr id="7" name="Content Placeholder 6" descr="the-project-management-triang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6696744" cy="408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54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of solving our problem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5"/>
          </a:xfrm>
        </p:spPr>
        <p:txBody>
          <a:bodyPr/>
          <a:lstStyle/>
          <a:p>
            <a:pPr algn="l" rtl="0"/>
            <a:r>
              <a:rPr lang="en-US" dirty="0" smtClean="0"/>
              <a:t>We are going to solve this problem </a:t>
            </a:r>
          </a:p>
          <a:p>
            <a:pPr algn="l" rtl="0">
              <a:buNone/>
            </a:pPr>
            <a:r>
              <a:rPr lang="en-US" dirty="0" smtClean="0"/>
              <a:t>using cost management </a:t>
            </a:r>
          </a:p>
          <a:p>
            <a:pPr algn="l" rtl="0">
              <a:buNone/>
            </a:pPr>
            <a:r>
              <a:rPr lang="en-US" dirty="0" smtClean="0"/>
              <a:t>and the study of value engineering.</a:t>
            </a:r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781</Words>
  <Application>Microsoft Office PowerPoint</Application>
  <PresentationFormat>On-screen Show (4:3)</PresentationFormat>
  <Paragraphs>164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سمة Office</vt:lpstr>
      <vt:lpstr>Slide 1</vt:lpstr>
      <vt:lpstr>What is the Project Management?</vt:lpstr>
      <vt:lpstr>What is the “Project”?</vt:lpstr>
      <vt:lpstr>Slide 4</vt:lpstr>
      <vt:lpstr>Slide 5</vt:lpstr>
      <vt:lpstr>Slide 6</vt:lpstr>
      <vt:lpstr>Slide 7</vt:lpstr>
      <vt:lpstr>Slide 8</vt:lpstr>
      <vt:lpstr>Process of solving our problem </vt:lpstr>
      <vt:lpstr>Slide 10</vt:lpstr>
      <vt:lpstr>Slide 11</vt:lpstr>
      <vt:lpstr>Slide 12</vt:lpstr>
      <vt:lpstr>Slide 13</vt:lpstr>
      <vt:lpstr>Slide 14</vt:lpstr>
      <vt:lpstr>Project cost management (PCM) 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</dc:creator>
  <cp:lastModifiedBy>qqq</cp:lastModifiedBy>
  <cp:revision>7</cp:revision>
  <dcterms:created xsi:type="dcterms:W3CDTF">2012-01-14T18:26:00Z</dcterms:created>
  <dcterms:modified xsi:type="dcterms:W3CDTF">2012-01-18T12:39:31Z</dcterms:modified>
</cp:coreProperties>
</file>