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28" r:id="rId1"/>
  </p:sldMasterIdLst>
  <p:notesMasterIdLst>
    <p:notesMasterId r:id="rId21"/>
  </p:notesMasterIdLst>
  <p:sldIdLst>
    <p:sldId id="256" r:id="rId2"/>
    <p:sldId id="257" r:id="rId3"/>
    <p:sldId id="258" r:id="rId4"/>
    <p:sldId id="259" r:id="rId5"/>
    <p:sldId id="260" r:id="rId6"/>
    <p:sldId id="261" r:id="rId7"/>
    <p:sldId id="274" r:id="rId8"/>
    <p:sldId id="262" r:id="rId9"/>
    <p:sldId id="263" r:id="rId10"/>
    <p:sldId id="264" r:id="rId11"/>
    <p:sldId id="265" r:id="rId12"/>
    <p:sldId id="266" r:id="rId13"/>
    <p:sldId id="267" r:id="rId14"/>
    <p:sldId id="268" r:id="rId15"/>
    <p:sldId id="269" r:id="rId16"/>
    <p:sldId id="270" r:id="rId17"/>
    <p:sldId id="271" r:id="rId18"/>
    <p:sldId id="272" r:id="rId19"/>
    <p:sldId id="273" r:id="rId2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نمط متوسط 2 - تمييز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النمط المتوسط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912C8C85-51F0-491E-9774-3900AFEF0FD7}" styleName="نمط فاتح 2 - تمييز 6">
    <a:wholeTbl>
      <a:tcTxStyle>
        <a:fontRef idx="minor">
          <a:scrgbClr r="0" g="0" b="0"/>
        </a:fontRef>
        <a:schemeClr val="tx1"/>
      </a:tcTxStyle>
      <a:tcStyle>
        <a:tcBdr>
          <a:left>
            <a:lnRef idx="1">
              <a:schemeClr val="accent6"/>
            </a:lnRef>
          </a:left>
          <a:right>
            <a:lnRef idx="1">
              <a:schemeClr val="accent6"/>
            </a:lnRef>
          </a:right>
          <a:top>
            <a:lnRef idx="1">
              <a:schemeClr val="accent6"/>
            </a:lnRef>
          </a:top>
          <a:bottom>
            <a:lnRef idx="1">
              <a:schemeClr val="accent6"/>
            </a:lnRef>
          </a:bottom>
          <a:insideH>
            <a:ln>
              <a:noFill/>
            </a:ln>
          </a:insideH>
          <a:insideV>
            <a:ln>
              <a:noFill/>
            </a:ln>
          </a:insideV>
        </a:tcBdr>
        <a:fill>
          <a:noFill/>
        </a:fill>
      </a:tcStyle>
    </a:wholeTbl>
    <a:band1H>
      <a:tcStyle>
        <a:tcBdr>
          <a:top>
            <a:lnRef idx="1">
              <a:schemeClr val="accent6"/>
            </a:lnRef>
          </a:top>
          <a:bottom>
            <a:lnRef idx="1">
              <a:schemeClr val="accent6"/>
            </a:lnRef>
          </a:bottom>
        </a:tcBdr>
      </a:tcStyle>
    </a:band1H>
    <a:band1V>
      <a:tcStyle>
        <a:tcBdr>
          <a:left>
            <a:lnRef idx="1">
              <a:schemeClr val="accent6"/>
            </a:lnRef>
          </a:left>
          <a:right>
            <a:lnRef idx="1">
              <a:schemeClr val="accent6"/>
            </a:lnRef>
          </a:right>
        </a:tcBdr>
      </a:tcStyle>
    </a:band1V>
    <a:band2V>
      <a:tcStyle>
        <a:tcBdr>
          <a:left>
            <a:lnRef idx="1">
              <a:schemeClr val="accent6"/>
            </a:lnRef>
          </a:left>
          <a:right>
            <a:lnRef idx="1">
              <a:schemeClr val="accent6"/>
            </a:lnRef>
          </a:right>
        </a:tcBdr>
      </a:tcStyle>
    </a:band2V>
    <a:lastCol>
      <a:tcTxStyle b="on"/>
      <a:tcStyle>
        <a:tcBdr/>
      </a:tcStyle>
    </a:lastCol>
    <a:firstCol>
      <a:tcTxStyle b="on"/>
      <a:tcStyle>
        <a:tcBdr/>
      </a:tcStyle>
    </a:firstCol>
    <a:lastRow>
      <a:tcTxStyle b="on"/>
      <a:tcStyle>
        <a:tcBdr>
          <a:top>
            <a:ln w="50800" cmpd="dbl">
              <a:solidFill>
                <a:schemeClr val="accent6"/>
              </a:solidFill>
            </a:ln>
          </a:top>
        </a:tcBdr>
      </a:tcStyle>
    </a:lastRow>
    <a:firstRow>
      <a:tcTxStyle b="on">
        <a:fontRef idx="minor">
          <a:scrgbClr r="0" g="0" b="0"/>
        </a:fontRef>
        <a:schemeClr val="bg1"/>
      </a:tcTxStyle>
      <a:tcStyle>
        <a:tcBdr/>
        <a:fillRef idx="1">
          <a:schemeClr val="accent6"/>
        </a:fillRef>
      </a:tcStyle>
    </a:firstRow>
  </a:tblStyle>
  <a:tblStyle styleId="{69012ECD-51FC-41F1-AA8D-1B2483CD663E}" styleName="نمط فاتح 2 - تمييز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64" d="100"/>
          <a:sy n="64" d="100"/>
        </p:scale>
        <p:origin x="-1482" y="-10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عنصر نائب للتاريخ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B606CED-09F1-4D25-841F-3A87A76EE984}" type="datetimeFigureOut">
              <a:rPr lang="en-US" smtClean="0"/>
              <a:pPr/>
              <a:t>6/22/2020</a:t>
            </a:fld>
            <a:endParaRPr lang="en-US" dirty="0"/>
          </a:p>
        </p:txBody>
      </p:sp>
      <p:sp>
        <p:nvSpPr>
          <p:cNvPr id="4" name="عنصر نائب لصورة الشريحة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عنصر نائب للملاحظات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6" name="عنصر نائب للتذييل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عنصر نائب لرقم الشريحة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03BF4A5-59D2-48B7-9656-FD3BA61646F8}" type="slidenum">
              <a:rPr lang="en-US" smtClean="0"/>
              <a:pPr/>
              <a:t>‹#›</a:t>
            </a:fld>
            <a:endParaRPr lang="en-US" dirty="0"/>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en-US" dirty="0"/>
          </a:p>
        </p:txBody>
      </p:sp>
      <p:sp>
        <p:nvSpPr>
          <p:cNvPr id="4" name="عنصر نائب لرقم الشريحة 3"/>
          <p:cNvSpPr>
            <a:spLocks noGrp="1"/>
          </p:cNvSpPr>
          <p:nvPr>
            <p:ph type="sldNum" sz="quarter" idx="10"/>
          </p:nvPr>
        </p:nvSpPr>
        <p:spPr/>
        <p:txBody>
          <a:bodyPr/>
          <a:lstStyle/>
          <a:p>
            <a:fld id="{803BF4A5-59D2-48B7-9656-FD3BA61646F8}" type="slidenum">
              <a:rPr lang="en-US" smtClean="0"/>
              <a:pPr/>
              <a:t>1</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en-US"/>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en-US"/>
          </a:p>
        </p:txBody>
      </p:sp>
      <p:sp>
        <p:nvSpPr>
          <p:cNvPr id="4" name="عنصر نائب للتاريخ 3"/>
          <p:cNvSpPr>
            <a:spLocks noGrp="1"/>
          </p:cNvSpPr>
          <p:nvPr>
            <p:ph type="dt" sz="half" idx="10"/>
          </p:nvPr>
        </p:nvSpPr>
        <p:spPr/>
        <p:txBody>
          <a:bodyPr/>
          <a:lstStyle/>
          <a:p>
            <a:fld id="{FA532CBB-7EBA-467B-ABB8-BBB1950B9DCE}" type="datetimeFigureOut">
              <a:rPr lang="en-US" smtClean="0"/>
              <a:pPr/>
              <a:t>6/22/2020</a:t>
            </a:fld>
            <a:endParaRPr lang="en-US" dirty="0"/>
          </a:p>
        </p:txBody>
      </p:sp>
      <p:sp>
        <p:nvSpPr>
          <p:cNvPr id="5" name="عنصر نائب للتذييل 4"/>
          <p:cNvSpPr>
            <a:spLocks noGrp="1"/>
          </p:cNvSpPr>
          <p:nvPr>
            <p:ph type="ftr" sz="quarter" idx="11"/>
          </p:nvPr>
        </p:nvSpPr>
        <p:spPr/>
        <p:txBody>
          <a:bodyPr/>
          <a:lstStyle/>
          <a:p>
            <a:endParaRPr lang="en-US" dirty="0"/>
          </a:p>
        </p:txBody>
      </p:sp>
      <p:sp>
        <p:nvSpPr>
          <p:cNvPr id="6" name="عنصر نائب لرقم الشريحة 5"/>
          <p:cNvSpPr>
            <a:spLocks noGrp="1"/>
          </p:cNvSpPr>
          <p:nvPr>
            <p:ph type="sldNum" sz="quarter" idx="12"/>
          </p:nvPr>
        </p:nvSpPr>
        <p:spPr/>
        <p:txBody>
          <a:bodyPr/>
          <a:lstStyle/>
          <a:p>
            <a:fld id="{CB76A761-4D9B-4953-8593-437222AF148A}" type="slidenum">
              <a:rPr lang="en-US" smtClean="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en-US"/>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عنصر نائب للتاريخ 3"/>
          <p:cNvSpPr>
            <a:spLocks noGrp="1"/>
          </p:cNvSpPr>
          <p:nvPr>
            <p:ph type="dt" sz="half" idx="10"/>
          </p:nvPr>
        </p:nvSpPr>
        <p:spPr/>
        <p:txBody>
          <a:bodyPr/>
          <a:lstStyle/>
          <a:p>
            <a:fld id="{FA532CBB-7EBA-467B-ABB8-BBB1950B9DCE}" type="datetimeFigureOut">
              <a:rPr lang="en-US" smtClean="0"/>
              <a:pPr/>
              <a:t>6/22/2020</a:t>
            </a:fld>
            <a:endParaRPr lang="en-US" dirty="0"/>
          </a:p>
        </p:txBody>
      </p:sp>
      <p:sp>
        <p:nvSpPr>
          <p:cNvPr id="5" name="عنصر نائب للتذييل 4"/>
          <p:cNvSpPr>
            <a:spLocks noGrp="1"/>
          </p:cNvSpPr>
          <p:nvPr>
            <p:ph type="ftr" sz="quarter" idx="11"/>
          </p:nvPr>
        </p:nvSpPr>
        <p:spPr/>
        <p:txBody>
          <a:bodyPr/>
          <a:lstStyle/>
          <a:p>
            <a:endParaRPr lang="en-US" dirty="0"/>
          </a:p>
        </p:txBody>
      </p:sp>
      <p:sp>
        <p:nvSpPr>
          <p:cNvPr id="6" name="عنصر نائب لرقم الشريحة 5"/>
          <p:cNvSpPr>
            <a:spLocks noGrp="1"/>
          </p:cNvSpPr>
          <p:nvPr>
            <p:ph type="sldNum" sz="quarter" idx="12"/>
          </p:nvPr>
        </p:nvSpPr>
        <p:spPr/>
        <p:txBody>
          <a:bodyPr/>
          <a:lstStyle/>
          <a:p>
            <a:fld id="{CB76A761-4D9B-4953-8593-437222AF148A}"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en-US"/>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عنصر نائب للتاريخ 3"/>
          <p:cNvSpPr>
            <a:spLocks noGrp="1"/>
          </p:cNvSpPr>
          <p:nvPr>
            <p:ph type="dt" sz="half" idx="10"/>
          </p:nvPr>
        </p:nvSpPr>
        <p:spPr/>
        <p:txBody>
          <a:bodyPr/>
          <a:lstStyle/>
          <a:p>
            <a:fld id="{FA532CBB-7EBA-467B-ABB8-BBB1950B9DCE}" type="datetimeFigureOut">
              <a:rPr lang="en-US" smtClean="0"/>
              <a:pPr/>
              <a:t>6/22/2020</a:t>
            </a:fld>
            <a:endParaRPr lang="en-US" dirty="0"/>
          </a:p>
        </p:txBody>
      </p:sp>
      <p:sp>
        <p:nvSpPr>
          <p:cNvPr id="5" name="عنصر نائب للتذييل 4"/>
          <p:cNvSpPr>
            <a:spLocks noGrp="1"/>
          </p:cNvSpPr>
          <p:nvPr>
            <p:ph type="ftr" sz="quarter" idx="11"/>
          </p:nvPr>
        </p:nvSpPr>
        <p:spPr/>
        <p:txBody>
          <a:bodyPr/>
          <a:lstStyle/>
          <a:p>
            <a:endParaRPr lang="en-US" dirty="0"/>
          </a:p>
        </p:txBody>
      </p:sp>
      <p:sp>
        <p:nvSpPr>
          <p:cNvPr id="6" name="عنصر نائب لرقم الشريحة 5"/>
          <p:cNvSpPr>
            <a:spLocks noGrp="1"/>
          </p:cNvSpPr>
          <p:nvPr>
            <p:ph type="sldNum" sz="quarter" idx="12"/>
          </p:nvPr>
        </p:nvSpPr>
        <p:spPr/>
        <p:txBody>
          <a:bodyPr/>
          <a:lstStyle/>
          <a:p>
            <a:fld id="{CB76A761-4D9B-4953-8593-437222AF148A}"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en-US"/>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عنصر نائب للتاريخ 3"/>
          <p:cNvSpPr>
            <a:spLocks noGrp="1"/>
          </p:cNvSpPr>
          <p:nvPr>
            <p:ph type="dt" sz="half" idx="10"/>
          </p:nvPr>
        </p:nvSpPr>
        <p:spPr/>
        <p:txBody>
          <a:bodyPr/>
          <a:lstStyle/>
          <a:p>
            <a:fld id="{FA532CBB-7EBA-467B-ABB8-BBB1950B9DCE}" type="datetimeFigureOut">
              <a:rPr lang="en-US" smtClean="0"/>
              <a:pPr/>
              <a:t>6/22/2020</a:t>
            </a:fld>
            <a:endParaRPr lang="en-US" dirty="0"/>
          </a:p>
        </p:txBody>
      </p:sp>
      <p:sp>
        <p:nvSpPr>
          <p:cNvPr id="5" name="عنصر نائب للتذييل 4"/>
          <p:cNvSpPr>
            <a:spLocks noGrp="1"/>
          </p:cNvSpPr>
          <p:nvPr>
            <p:ph type="ftr" sz="quarter" idx="11"/>
          </p:nvPr>
        </p:nvSpPr>
        <p:spPr/>
        <p:txBody>
          <a:bodyPr/>
          <a:lstStyle/>
          <a:p>
            <a:endParaRPr lang="en-US" dirty="0"/>
          </a:p>
        </p:txBody>
      </p:sp>
      <p:sp>
        <p:nvSpPr>
          <p:cNvPr id="6" name="عنصر نائب لرقم الشريحة 5"/>
          <p:cNvSpPr>
            <a:spLocks noGrp="1"/>
          </p:cNvSpPr>
          <p:nvPr>
            <p:ph type="sldNum" sz="quarter" idx="12"/>
          </p:nvPr>
        </p:nvSpPr>
        <p:spPr/>
        <p:txBody>
          <a:bodyPr/>
          <a:lstStyle/>
          <a:p>
            <a:fld id="{CB76A761-4D9B-4953-8593-437222AF148A}"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l">
              <a:defRPr sz="4000" b="1" cap="all"/>
            </a:lvl1pPr>
          </a:lstStyle>
          <a:p>
            <a:r>
              <a:rPr lang="ar-SA" smtClean="0"/>
              <a:t>انقر لتحرير نمط العنوان الرئيسي</a:t>
            </a:r>
            <a:endParaRPr lang="en-US"/>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FA532CBB-7EBA-467B-ABB8-BBB1950B9DCE}" type="datetimeFigureOut">
              <a:rPr lang="en-US" smtClean="0"/>
              <a:pPr/>
              <a:t>6/22/2020</a:t>
            </a:fld>
            <a:endParaRPr lang="en-US" dirty="0"/>
          </a:p>
        </p:txBody>
      </p:sp>
      <p:sp>
        <p:nvSpPr>
          <p:cNvPr id="5" name="عنصر نائب للتذييل 4"/>
          <p:cNvSpPr>
            <a:spLocks noGrp="1"/>
          </p:cNvSpPr>
          <p:nvPr>
            <p:ph type="ftr" sz="quarter" idx="11"/>
          </p:nvPr>
        </p:nvSpPr>
        <p:spPr/>
        <p:txBody>
          <a:bodyPr/>
          <a:lstStyle/>
          <a:p>
            <a:endParaRPr lang="en-US" dirty="0"/>
          </a:p>
        </p:txBody>
      </p:sp>
      <p:sp>
        <p:nvSpPr>
          <p:cNvPr id="6" name="عنصر نائب لرقم الشريحة 5"/>
          <p:cNvSpPr>
            <a:spLocks noGrp="1"/>
          </p:cNvSpPr>
          <p:nvPr>
            <p:ph type="sldNum" sz="quarter" idx="12"/>
          </p:nvPr>
        </p:nvSpPr>
        <p:spPr/>
        <p:txBody>
          <a:bodyPr/>
          <a:lstStyle/>
          <a:p>
            <a:fld id="{CB76A761-4D9B-4953-8593-437222AF148A}" type="slidenum">
              <a:rPr lang="en-US" smtClean="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en-US"/>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5" name="عنصر نائب للتاريخ 4"/>
          <p:cNvSpPr>
            <a:spLocks noGrp="1"/>
          </p:cNvSpPr>
          <p:nvPr>
            <p:ph type="dt" sz="half" idx="10"/>
          </p:nvPr>
        </p:nvSpPr>
        <p:spPr/>
        <p:txBody>
          <a:bodyPr/>
          <a:lstStyle/>
          <a:p>
            <a:fld id="{FA532CBB-7EBA-467B-ABB8-BBB1950B9DCE}" type="datetimeFigureOut">
              <a:rPr lang="en-US" smtClean="0"/>
              <a:pPr/>
              <a:t>6/22/2020</a:t>
            </a:fld>
            <a:endParaRPr lang="en-US" dirty="0"/>
          </a:p>
        </p:txBody>
      </p:sp>
      <p:sp>
        <p:nvSpPr>
          <p:cNvPr id="6" name="عنصر نائب للتذييل 5"/>
          <p:cNvSpPr>
            <a:spLocks noGrp="1"/>
          </p:cNvSpPr>
          <p:nvPr>
            <p:ph type="ftr" sz="quarter" idx="11"/>
          </p:nvPr>
        </p:nvSpPr>
        <p:spPr/>
        <p:txBody>
          <a:bodyPr/>
          <a:lstStyle/>
          <a:p>
            <a:endParaRPr lang="en-US" dirty="0"/>
          </a:p>
        </p:txBody>
      </p:sp>
      <p:sp>
        <p:nvSpPr>
          <p:cNvPr id="7" name="عنصر نائب لرقم الشريحة 6"/>
          <p:cNvSpPr>
            <a:spLocks noGrp="1"/>
          </p:cNvSpPr>
          <p:nvPr>
            <p:ph type="sldNum" sz="quarter" idx="12"/>
          </p:nvPr>
        </p:nvSpPr>
        <p:spPr/>
        <p:txBody>
          <a:bodyPr/>
          <a:lstStyle/>
          <a:p>
            <a:fld id="{CB76A761-4D9B-4953-8593-437222AF148A}"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en-US"/>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7" name="عنصر نائب للتاريخ 6"/>
          <p:cNvSpPr>
            <a:spLocks noGrp="1"/>
          </p:cNvSpPr>
          <p:nvPr>
            <p:ph type="dt" sz="half" idx="10"/>
          </p:nvPr>
        </p:nvSpPr>
        <p:spPr/>
        <p:txBody>
          <a:bodyPr/>
          <a:lstStyle/>
          <a:p>
            <a:fld id="{FA532CBB-7EBA-467B-ABB8-BBB1950B9DCE}" type="datetimeFigureOut">
              <a:rPr lang="en-US" smtClean="0"/>
              <a:pPr/>
              <a:t>6/22/2020</a:t>
            </a:fld>
            <a:endParaRPr lang="en-US" dirty="0"/>
          </a:p>
        </p:txBody>
      </p:sp>
      <p:sp>
        <p:nvSpPr>
          <p:cNvPr id="8" name="عنصر نائب للتذييل 7"/>
          <p:cNvSpPr>
            <a:spLocks noGrp="1"/>
          </p:cNvSpPr>
          <p:nvPr>
            <p:ph type="ftr" sz="quarter" idx="11"/>
          </p:nvPr>
        </p:nvSpPr>
        <p:spPr/>
        <p:txBody>
          <a:bodyPr/>
          <a:lstStyle/>
          <a:p>
            <a:endParaRPr lang="en-US" dirty="0"/>
          </a:p>
        </p:txBody>
      </p:sp>
      <p:sp>
        <p:nvSpPr>
          <p:cNvPr id="9" name="عنصر نائب لرقم الشريحة 8"/>
          <p:cNvSpPr>
            <a:spLocks noGrp="1"/>
          </p:cNvSpPr>
          <p:nvPr>
            <p:ph type="sldNum" sz="quarter" idx="12"/>
          </p:nvPr>
        </p:nvSpPr>
        <p:spPr/>
        <p:txBody>
          <a:bodyPr/>
          <a:lstStyle/>
          <a:p>
            <a:fld id="{CB76A761-4D9B-4953-8593-437222AF148A}"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en-US"/>
          </a:p>
        </p:txBody>
      </p:sp>
      <p:sp>
        <p:nvSpPr>
          <p:cNvPr id="3" name="عنصر نائب للتاريخ 2"/>
          <p:cNvSpPr>
            <a:spLocks noGrp="1"/>
          </p:cNvSpPr>
          <p:nvPr>
            <p:ph type="dt" sz="half" idx="10"/>
          </p:nvPr>
        </p:nvSpPr>
        <p:spPr/>
        <p:txBody>
          <a:bodyPr/>
          <a:lstStyle/>
          <a:p>
            <a:fld id="{FA532CBB-7EBA-467B-ABB8-BBB1950B9DCE}" type="datetimeFigureOut">
              <a:rPr lang="en-US" smtClean="0"/>
              <a:pPr/>
              <a:t>6/22/2020</a:t>
            </a:fld>
            <a:endParaRPr lang="en-US" dirty="0"/>
          </a:p>
        </p:txBody>
      </p:sp>
      <p:sp>
        <p:nvSpPr>
          <p:cNvPr id="4" name="عنصر نائب للتذييل 3"/>
          <p:cNvSpPr>
            <a:spLocks noGrp="1"/>
          </p:cNvSpPr>
          <p:nvPr>
            <p:ph type="ftr" sz="quarter" idx="11"/>
          </p:nvPr>
        </p:nvSpPr>
        <p:spPr/>
        <p:txBody>
          <a:bodyPr/>
          <a:lstStyle/>
          <a:p>
            <a:endParaRPr lang="en-US" dirty="0"/>
          </a:p>
        </p:txBody>
      </p:sp>
      <p:sp>
        <p:nvSpPr>
          <p:cNvPr id="5" name="عنصر نائب لرقم الشريحة 4"/>
          <p:cNvSpPr>
            <a:spLocks noGrp="1"/>
          </p:cNvSpPr>
          <p:nvPr>
            <p:ph type="sldNum" sz="quarter" idx="12"/>
          </p:nvPr>
        </p:nvSpPr>
        <p:spPr/>
        <p:txBody>
          <a:bodyPr/>
          <a:lstStyle/>
          <a:p>
            <a:fld id="{CB76A761-4D9B-4953-8593-437222AF148A}"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FA532CBB-7EBA-467B-ABB8-BBB1950B9DCE}" type="datetimeFigureOut">
              <a:rPr lang="en-US" smtClean="0"/>
              <a:pPr/>
              <a:t>6/22/2020</a:t>
            </a:fld>
            <a:endParaRPr lang="en-US" dirty="0"/>
          </a:p>
        </p:txBody>
      </p:sp>
      <p:sp>
        <p:nvSpPr>
          <p:cNvPr id="3" name="عنصر نائب للتذييل 2"/>
          <p:cNvSpPr>
            <a:spLocks noGrp="1"/>
          </p:cNvSpPr>
          <p:nvPr>
            <p:ph type="ftr" sz="quarter" idx="11"/>
          </p:nvPr>
        </p:nvSpPr>
        <p:spPr/>
        <p:txBody>
          <a:bodyPr/>
          <a:lstStyle/>
          <a:p>
            <a:endParaRPr lang="en-US" dirty="0"/>
          </a:p>
        </p:txBody>
      </p:sp>
      <p:sp>
        <p:nvSpPr>
          <p:cNvPr id="4" name="عنصر نائب لرقم الشريحة 3"/>
          <p:cNvSpPr>
            <a:spLocks noGrp="1"/>
          </p:cNvSpPr>
          <p:nvPr>
            <p:ph type="sldNum" sz="quarter" idx="12"/>
          </p:nvPr>
        </p:nvSpPr>
        <p:spPr/>
        <p:txBody>
          <a:bodyPr/>
          <a:lstStyle/>
          <a:p>
            <a:fld id="{CB76A761-4D9B-4953-8593-437222AF148A}"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l">
              <a:defRPr sz="2000" b="1"/>
            </a:lvl1pPr>
          </a:lstStyle>
          <a:p>
            <a:r>
              <a:rPr lang="ar-SA" smtClean="0"/>
              <a:t>انقر لتحرير نمط العنوان الرئيسي</a:t>
            </a:r>
            <a:endParaRPr lang="en-US"/>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FA532CBB-7EBA-467B-ABB8-BBB1950B9DCE}" type="datetimeFigureOut">
              <a:rPr lang="en-US" smtClean="0"/>
              <a:pPr/>
              <a:t>6/22/2020</a:t>
            </a:fld>
            <a:endParaRPr lang="en-US" dirty="0"/>
          </a:p>
        </p:txBody>
      </p:sp>
      <p:sp>
        <p:nvSpPr>
          <p:cNvPr id="6" name="عنصر نائب للتذييل 5"/>
          <p:cNvSpPr>
            <a:spLocks noGrp="1"/>
          </p:cNvSpPr>
          <p:nvPr>
            <p:ph type="ftr" sz="quarter" idx="11"/>
          </p:nvPr>
        </p:nvSpPr>
        <p:spPr/>
        <p:txBody>
          <a:bodyPr/>
          <a:lstStyle/>
          <a:p>
            <a:endParaRPr lang="en-US" dirty="0"/>
          </a:p>
        </p:txBody>
      </p:sp>
      <p:sp>
        <p:nvSpPr>
          <p:cNvPr id="7" name="عنصر نائب لرقم الشريحة 6"/>
          <p:cNvSpPr>
            <a:spLocks noGrp="1"/>
          </p:cNvSpPr>
          <p:nvPr>
            <p:ph type="sldNum" sz="quarter" idx="12"/>
          </p:nvPr>
        </p:nvSpPr>
        <p:spPr/>
        <p:txBody>
          <a:bodyPr/>
          <a:lstStyle/>
          <a:p>
            <a:fld id="{CB76A761-4D9B-4953-8593-437222AF148A}"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l">
              <a:defRPr sz="2000" b="1"/>
            </a:lvl1pPr>
          </a:lstStyle>
          <a:p>
            <a:r>
              <a:rPr lang="ar-SA" smtClean="0"/>
              <a:t>انقر لتحرير نمط العنوان الرئيسي</a:t>
            </a:r>
            <a:endParaRPr lang="en-US"/>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FA532CBB-7EBA-467B-ABB8-BBB1950B9DCE}" type="datetimeFigureOut">
              <a:rPr lang="en-US" smtClean="0"/>
              <a:pPr/>
              <a:t>6/22/2020</a:t>
            </a:fld>
            <a:endParaRPr lang="en-US" dirty="0"/>
          </a:p>
        </p:txBody>
      </p:sp>
      <p:sp>
        <p:nvSpPr>
          <p:cNvPr id="6" name="عنصر نائب للتذييل 5"/>
          <p:cNvSpPr>
            <a:spLocks noGrp="1"/>
          </p:cNvSpPr>
          <p:nvPr>
            <p:ph type="ftr" sz="quarter" idx="11"/>
          </p:nvPr>
        </p:nvSpPr>
        <p:spPr/>
        <p:txBody>
          <a:bodyPr/>
          <a:lstStyle/>
          <a:p>
            <a:endParaRPr lang="en-US" dirty="0"/>
          </a:p>
        </p:txBody>
      </p:sp>
      <p:sp>
        <p:nvSpPr>
          <p:cNvPr id="7" name="عنصر نائب لرقم الشريحة 6"/>
          <p:cNvSpPr>
            <a:spLocks noGrp="1"/>
          </p:cNvSpPr>
          <p:nvPr>
            <p:ph type="sldNum" sz="quarter" idx="12"/>
          </p:nvPr>
        </p:nvSpPr>
        <p:spPr/>
        <p:txBody>
          <a:bodyPr/>
          <a:lstStyle/>
          <a:p>
            <a:fld id="{CB76A761-4D9B-4953-8593-437222AF148A}"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alphaModFix amt="67000"/>
            <a:lum/>
          </a:blip>
          <a:srcRect/>
          <a:stretch>
            <a:fillRect l="-25000" r="-25000"/>
          </a:stretch>
        </a:blipFill>
        <a:effectLst/>
      </p:bgPr>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ar-SA" smtClean="0"/>
              <a:t>انقر لتحرير نمط العنوان الرئيسي</a:t>
            </a:r>
            <a:endParaRPr lang="en-US"/>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عنصر نائب للتاريخ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A532CBB-7EBA-467B-ABB8-BBB1950B9DCE}" type="datetimeFigureOut">
              <a:rPr lang="en-US" smtClean="0"/>
              <a:pPr/>
              <a:t>6/22/2020</a:t>
            </a:fld>
            <a:endParaRPr lang="en-US" dirty="0"/>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عنصر نائب لرقم الشريحة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B76A761-4D9B-4953-8593-437222AF148A}"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829" r:id="rId1"/>
    <p:sldLayoutId id="2147483830" r:id="rId2"/>
    <p:sldLayoutId id="2147483831" r:id="rId3"/>
    <p:sldLayoutId id="2147483832" r:id="rId4"/>
    <p:sldLayoutId id="2147483833" r:id="rId5"/>
    <p:sldLayoutId id="2147483834" r:id="rId6"/>
    <p:sldLayoutId id="2147483835" r:id="rId7"/>
    <p:sldLayoutId id="2147483836" r:id="rId8"/>
    <p:sldLayoutId id="2147483837" r:id="rId9"/>
    <p:sldLayoutId id="2147483838" r:id="rId10"/>
    <p:sldLayoutId id="214748383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xml"/><Relationship Id="rId4" Type="http://schemas.openxmlformats.org/officeDocument/2006/relationships/image" Target="../media/image14.png"/></Relationships>
</file>

<file path=ppt/slides/_rels/slide17.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3">
            <a:alphaModFix amt="40000"/>
            <a:lum/>
          </a:blip>
          <a:srcRect/>
          <a:stretch>
            <a:fillRect l="-25000" r="-25000"/>
          </a:stretch>
        </a:blipFill>
        <a:effectLst/>
      </p:bgPr>
    </p:bg>
    <p:spTree>
      <p:nvGrpSpPr>
        <p:cNvPr id="1" name=""/>
        <p:cNvGrpSpPr/>
        <p:nvPr/>
      </p:nvGrpSpPr>
      <p:grpSpPr>
        <a:xfrm>
          <a:off x="0" y="0"/>
          <a:ext cx="0" cy="0"/>
          <a:chOff x="0" y="0"/>
          <a:chExt cx="0" cy="0"/>
        </a:xfrm>
      </p:grpSpPr>
      <p:sp>
        <p:nvSpPr>
          <p:cNvPr id="2" name="عنوان 1"/>
          <p:cNvSpPr>
            <a:spLocks noGrp="1"/>
          </p:cNvSpPr>
          <p:nvPr>
            <p:ph type="ctrTitle"/>
          </p:nvPr>
        </p:nvSpPr>
        <p:spPr>
          <a:xfrm>
            <a:off x="1524000" y="609600"/>
            <a:ext cx="6172200" cy="1219200"/>
          </a:xfrm>
        </p:spPr>
        <p:txBody>
          <a:bodyPr>
            <a:normAutofit fontScale="90000"/>
          </a:bodyPr>
          <a:lstStyle/>
          <a:p>
            <a:pPr algn="ctr"/>
            <a:r>
              <a:rPr lang="en-US" dirty="0" smtClean="0"/>
              <a:t>Harvesting Energy Using Piezoelectric Sensors</a:t>
            </a:r>
            <a:endParaRPr lang="en-US" dirty="0"/>
          </a:p>
        </p:txBody>
      </p:sp>
      <p:sp>
        <p:nvSpPr>
          <p:cNvPr id="3" name="عنوان فرعي 2"/>
          <p:cNvSpPr>
            <a:spLocks noGrp="1"/>
          </p:cNvSpPr>
          <p:nvPr>
            <p:ph type="subTitle" idx="1"/>
          </p:nvPr>
        </p:nvSpPr>
        <p:spPr>
          <a:xfrm>
            <a:off x="1447800" y="2438400"/>
            <a:ext cx="6172200" cy="1371600"/>
          </a:xfrm>
        </p:spPr>
        <p:txBody>
          <a:bodyPr>
            <a:normAutofit fontScale="70000" lnSpcReduction="20000"/>
          </a:bodyPr>
          <a:lstStyle/>
          <a:p>
            <a:pPr algn="ctr"/>
            <a:r>
              <a:rPr lang="en-US" b="1" dirty="0" smtClean="0">
                <a:solidFill>
                  <a:schemeClr val="tx1"/>
                </a:solidFill>
              </a:rPr>
              <a:t>Wireless Power Transfer Based On Resonant Inductive Coupling</a:t>
            </a:r>
          </a:p>
          <a:p>
            <a:pPr algn="ctr"/>
            <a:endParaRPr lang="en-US" b="1" dirty="0" smtClean="0">
              <a:solidFill>
                <a:schemeClr val="tx1"/>
              </a:solidFill>
            </a:endParaRPr>
          </a:p>
          <a:p>
            <a:pPr algn="ctr"/>
            <a:r>
              <a:rPr lang="en-US" b="1" dirty="0" smtClean="0">
                <a:solidFill>
                  <a:schemeClr val="tx1"/>
                </a:solidFill>
              </a:rPr>
              <a:t>Supervisor : Dr. Kamel Saleh</a:t>
            </a:r>
            <a:endParaRPr lang="en-US" b="1" dirty="0">
              <a:solidFill>
                <a:schemeClr val="tx1"/>
              </a:solidFill>
            </a:endParaRPr>
          </a:p>
        </p:txBody>
      </p:sp>
      <p:sp>
        <p:nvSpPr>
          <p:cNvPr id="4" name="مربع نص 3"/>
          <p:cNvSpPr txBox="1"/>
          <p:nvPr/>
        </p:nvSpPr>
        <p:spPr>
          <a:xfrm>
            <a:off x="1752600" y="4343400"/>
            <a:ext cx="5486400" cy="1431161"/>
          </a:xfrm>
          <a:prstGeom prst="rect">
            <a:avLst/>
          </a:prstGeom>
          <a:noFill/>
        </p:spPr>
        <p:txBody>
          <a:bodyPr wrap="square" rtlCol="0">
            <a:spAutoFit/>
          </a:bodyPr>
          <a:lstStyle/>
          <a:p>
            <a:pPr algn="ctr">
              <a:spcBef>
                <a:spcPts val="600"/>
              </a:spcBef>
              <a:buClr>
                <a:schemeClr val="accent1"/>
              </a:buClr>
              <a:buSzPct val="70000"/>
            </a:pPr>
            <a:r>
              <a:rPr lang="en-US" b="1" dirty="0"/>
              <a:t>Work Team:</a:t>
            </a:r>
          </a:p>
          <a:p>
            <a:pPr algn="ctr">
              <a:spcBef>
                <a:spcPts val="600"/>
              </a:spcBef>
              <a:buClr>
                <a:schemeClr val="accent1"/>
              </a:buClr>
              <a:buSzPct val="70000"/>
            </a:pPr>
            <a:r>
              <a:rPr lang="en-US" b="1" dirty="0"/>
              <a:t>Saja Nasasrah</a:t>
            </a:r>
          </a:p>
          <a:p>
            <a:pPr algn="ctr">
              <a:spcBef>
                <a:spcPts val="600"/>
              </a:spcBef>
              <a:buClr>
                <a:schemeClr val="accent1"/>
              </a:buClr>
              <a:buSzPct val="70000"/>
            </a:pPr>
            <a:r>
              <a:rPr lang="en-US" b="1" dirty="0"/>
              <a:t>Nader Zaineddin</a:t>
            </a:r>
          </a:p>
          <a:p>
            <a:pPr algn="ctr">
              <a:spcBef>
                <a:spcPts val="600"/>
              </a:spcBef>
              <a:buClr>
                <a:schemeClr val="accent1"/>
              </a:buClr>
              <a:buSzPct val="70000"/>
            </a:pPr>
            <a:r>
              <a:rPr lang="en-US" b="1" dirty="0"/>
              <a:t>Ahmad Jaari</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en-US" dirty="0" smtClean="0"/>
              <a:t>Hardware and circuits design:</a:t>
            </a:r>
            <a:br>
              <a:rPr lang="en-US" dirty="0" smtClean="0"/>
            </a:br>
            <a:endParaRPr lang="en-US" dirty="0"/>
          </a:p>
        </p:txBody>
      </p:sp>
      <p:pic>
        <p:nvPicPr>
          <p:cNvPr id="4" name="image19.png"/>
          <p:cNvPicPr>
            <a:picLocks noGrp="1"/>
          </p:cNvPicPr>
          <p:nvPr>
            <p:ph idx="1"/>
          </p:nvPr>
        </p:nvPicPr>
        <p:blipFill>
          <a:blip r:embed="rId2" cstate="print"/>
          <a:stretch>
            <a:fillRect/>
          </a:stretch>
        </p:blipFill>
        <p:spPr>
          <a:xfrm>
            <a:off x="457200" y="1066800"/>
            <a:ext cx="8153400" cy="4876800"/>
          </a:xfrm>
          <a:prstGeom prst="rect">
            <a:avLst/>
          </a:prstGeom>
        </p:spPr>
      </p:pic>
      <p:sp>
        <p:nvSpPr>
          <p:cNvPr id="5" name="مربع نص 4"/>
          <p:cNvSpPr txBox="1"/>
          <p:nvPr/>
        </p:nvSpPr>
        <p:spPr>
          <a:xfrm>
            <a:off x="1066800" y="6096000"/>
            <a:ext cx="6629400" cy="369332"/>
          </a:xfrm>
          <a:prstGeom prst="rect">
            <a:avLst/>
          </a:prstGeom>
          <a:noFill/>
        </p:spPr>
        <p:txBody>
          <a:bodyPr wrap="square" rtlCol="0">
            <a:spAutoFit/>
          </a:bodyPr>
          <a:lstStyle/>
          <a:p>
            <a:pPr algn="ctr"/>
            <a:r>
              <a:rPr lang="en-US" dirty="0" smtClean="0"/>
              <a:t>Circuit Diagram  for transmitting and receiving sides. </a:t>
            </a:r>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7467600" cy="639762"/>
          </a:xfrm>
        </p:spPr>
        <p:txBody>
          <a:bodyPr>
            <a:normAutofit fontScale="90000"/>
          </a:bodyPr>
          <a:lstStyle/>
          <a:p>
            <a:r>
              <a:rPr lang="en-US" dirty="0" smtClean="0"/>
              <a:t>Software &amp; Simulation </a:t>
            </a:r>
            <a:endParaRPr lang="en-US" dirty="0"/>
          </a:p>
        </p:txBody>
      </p:sp>
      <p:pic>
        <p:nvPicPr>
          <p:cNvPr id="4" name="image25.png"/>
          <p:cNvPicPr/>
          <p:nvPr/>
        </p:nvPicPr>
        <p:blipFill>
          <a:blip r:embed="rId2" cstate="print"/>
          <a:stretch>
            <a:fillRect/>
          </a:stretch>
        </p:blipFill>
        <p:spPr>
          <a:xfrm>
            <a:off x="685800" y="1143000"/>
            <a:ext cx="7772400" cy="5334000"/>
          </a:xfrm>
          <a:prstGeom prst="rect">
            <a:avLst/>
          </a:prstGeom>
        </p:spPr>
      </p:pic>
      <p:sp>
        <p:nvSpPr>
          <p:cNvPr id="5" name="مربع نص 4"/>
          <p:cNvSpPr txBox="1"/>
          <p:nvPr/>
        </p:nvSpPr>
        <p:spPr>
          <a:xfrm>
            <a:off x="1447800" y="6248400"/>
            <a:ext cx="5334000" cy="369332"/>
          </a:xfrm>
          <a:prstGeom prst="rect">
            <a:avLst/>
          </a:prstGeom>
          <a:noFill/>
        </p:spPr>
        <p:txBody>
          <a:bodyPr wrap="square" rtlCol="0">
            <a:spAutoFit/>
          </a:bodyPr>
          <a:lstStyle/>
          <a:p>
            <a:pPr algn="ctr"/>
            <a:r>
              <a:rPr lang="en-US" dirty="0" smtClean="0"/>
              <a:t>Block diagram of the MATLAB simulation</a:t>
            </a:r>
            <a:endParaRPr 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4" name="image26.png"/>
          <p:cNvPicPr/>
          <p:nvPr/>
        </p:nvPicPr>
        <p:blipFill>
          <a:blip r:embed="rId2" cstate="print"/>
          <a:stretch>
            <a:fillRect/>
          </a:stretch>
        </p:blipFill>
        <p:spPr>
          <a:xfrm>
            <a:off x="457200" y="381000"/>
            <a:ext cx="7848600" cy="5367338"/>
          </a:xfrm>
          <a:prstGeom prst="rect">
            <a:avLst/>
          </a:prstGeom>
        </p:spPr>
      </p:pic>
      <p:sp>
        <p:nvSpPr>
          <p:cNvPr id="5" name="مربع نص 4"/>
          <p:cNvSpPr txBox="1"/>
          <p:nvPr/>
        </p:nvSpPr>
        <p:spPr>
          <a:xfrm>
            <a:off x="762000" y="6096000"/>
            <a:ext cx="6705600" cy="369332"/>
          </a:xfrm>
          <a:prstGeom prst="rect">
            <a:avLst/>
          </a:prstGeom>
          <a:noFill/>
        </p:spPr>
        <p:txBody>
          <a:bodyPr wrap="square" rtlCol="0">
            <a:spAutoFit/>
          </a:bodyPr>
          <a:lstStyle/>
          <a:p>
            <a:pPr algn="ctr"/>
            <a:r>
              <a:rPr lang="en-US" dirty="0" smtClean="0"/>
              <a:t>Expanding of the first Block</a:t>
            </a:r>
            <a:endParaRPr lang="en-U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4" name="image27.png"/>
          <p:cNvPicPr/>
          <p:nvPr/>
        </p:nvPicPr>
        <p:blipFill>
          <a:blip r:embed="rId2" cstate="print"/>
          <a:stretch>
            <a:fillRect/>
          </a:stretch>
        </p:blipFill>
        <p:spPr>
          <a:xfrm>
            <a:off x="304800" y="457200"/>
            <a:ext cx="8382000" cy="5029199"/>
          </a:xfrm>
          <a:prstGeom prst="rect">
            <a:avLst/>
          </a:prstGeom>
        </p:spPr>
      </p:pic>
      <p:sp>
        <p:nvSpPr>
          <p:cNvPr id="5" name="مربع نص 4"/>
          <p:cNvSpPr txBox="1"/>
          <p:nvPr/>
        </p:nvSpPr>
        <p:spPr>
          <a:xfrm>
            <a:off x="762000" y="5791200"/>
            <a:ext cx="6705600" cy="381000"/>
          </a:xfrm>
          <a:prstGeom prst="rect">
            <a:avLst/>
          </a:prstGeom>
          <a:noFill/>
        </p:spPr>
        <p:txBody>
          <a:bodyPr wrap="square" rtlCol="0">
            <a:spAutoFit/>
          </a:bodyPr>
          <a:lstStyle/>
          <a:p>
            <a:pPr algn="ctr"/>
            <a:r>
              <a:rPr lang="en-US" dirty="0" smtClean="0"/>
              <a:t>Expanding the second Block</a:t>
            </a:r>
            <a:endParaRPr lang="en-U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4" name="image28.png"/>
          <p:cNvPicPr/>
          <p:nvPr/>
        </p:nvPicPr>
        <p:blipFill>
          <a:blip r:embed="rId2" cstate="print"/>
          <a:stretch>
            <a:fillRect/>
          </a:stretch>
        </p:blipFill>
        <p:spPr>
          <a:xfrm>
            <a:off x="762000" y="457200"/>
            <a:ext cx="7924800" cy="5029199"/>
          </a:xfrm>
          <a:prstGeom prst="rect">
            <a:avLst/>
          </a:prstGeom>
        </p:spPr>
      </p:pic>
      <p:sp>
        <p:nvSpPr>
          <p:cNvPr id="6" name="مربع نص 5"/>
          <p:cNvSpPr txBox="1"/>
          <p:nvPr/>
        </p:nvSpPr>
        <p:spPr>
          <a:xfrm>
            <a:off x="1828800" y="5943600"/>
            <a:ext cx="5029200" cy="369332"/>
          </a:xfrm>
          <a:prstGeom prst="rect">
            <a:avLst/>
          </a:prstGeom>
          <a:noFill/>
        </p:spPr>
        <p:txBody>
          <a:bodyPr wrap="square" rtlCol="0">
            <a:spAutoFit/>
          </a:bodyPr>
          <a:lstStyle/>
          <a:p>
            <a:pPr algn="ctr"/>
            <a:r>
              <a:rPr lang="en-US" dirty="0" smtClean="0"/>
              <a:t>Expanding the third Block</a:t>
            </a:r>
            <a:endParaRPr lang="en-US"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28600"/>
            <a:ext cx="7467600" cy="685800"/>
          </a:xfrm>
        </p:spPr>
        <p:txBody>
          <a:bodyPr>
            <a:normAutofit fontScale="90000"/>
          </a:bodyPr>
          <a:lstStyle/>
          <a:p>
            <a:r>
              <a:rPr lang="en-US" dirty="0" smtClean="0"/>
              <a:t>Results and Discussion.</a:t>
            </a:r>
            <a:br>
              <a:rPr lang="en-US" dirty="0" smtClean="0"/>
            </a:br>
            <a:endParaRPr lang="en-US" dirty="0"/>
          </a:p>
        </p:txBody>
      </p:sp>
      <p:graphicFrame>
        <p:nvGraphicFramePr>
          <p:cNvPr id="5" name="عنصر نائب للمحتوى 4"/>
          <p:cNvGraphicFramePr>
            <a:graphicFrameLocks noGrp="1"/>
          </p:cNvGraphicFramePr>
          <p:nvPr>
            <p:ph idx="1"/>
          </p:nvPr>
        </p:nvGraphicFramePr>
        <p:xfrm>
          <a:off x="533400" y="3886200"/>
          <a:ext cx="7467600" cy="1854200"/>
        </p:xfrm>
        <a:graphic>
          <a:graphicData uri="http://schemas.openxmlformats.org/drawingml/2006/table">
            <a:tbl>
              <a:tblPr firstRow="1" bandRow="1">
                <a:tableStyleId>{69012ECD-51FC-41F1-AA8D-1B2483CD663E}</a:tableStyleId>
              </a:tblPr>
              <a:tblGrid>
                <a:gridCol w="3733800"/>
                <a:gridCol w="3733800"/>
              </a:tblGrid>
              <a:tr h="370840">
                <a:tc>
                  <a:txBody>
                    <a:bodyPr/>
                    <a:lstStyle/>
                    <a:p>
                      <a:pPr marL="895985" marR="885825" algn="ctr">
                        <a:lnSpc>
                          <a:spcPts val="1340"/>
                        </a:lnSpc>
                        <a:spcBef>
                          <a:spcPts val="0"/>
                        </a:spcBef>
                        <a:spcAft>
                          <a:spcPts val="0"/>
                        </a:spcAft>
                      </a:pPr>
                      <a:r>
                        <a:rPr lang="en-US" sz="1200" dirty="0"/>
                        <a:t>Distance(cm)</a:t>
                      </a:r>
                      <a:endParaRPr lang="en-US" sz="1100" dirty="0">
                        <a:latin typeface="Calibri"/>
                        <a:ea typeface="Calibri"/>
                        <a:cs typeface="Calibri"/>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859155" marR="840740" algn="ctr">
                        <a:lnSpc>
                          <a:spcPts val="1340"/>
                        </a:lnSpc>
                        <a:spcBef>
                          <a:spcPts val="0"/>
                        </a:spcBef>
                        <a:spcAft>
                          <a:spcPts val="0"/>
                        </a:spcAft>
                      </a:pPr>
                      <a:r>
                        <a:rPr lang="en-US" sz="1200" dirty="0"/>
                        <a:t>Efficiency (%)</a:t>
                      </a:r>
                      <a:endParaRPr lang="en-US" sz="1100" dirty="0">
                        <a:latin typeface="Calibri"/>
                        <a:ea typeface="Calibri"/>
                        <a:cs typeface="Calibri"/>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pPr marL="15240" marR="0" algn="ctr">
                        <a:lnSpc>
                          <a:spcPts val="1340"/>
                        </a:lnSpc>
                        <a:spcBef>
                          <a:spcPts val="0"/>
                        </a:spcBef>
                        <a:spcAft>
                          <a:spcPts val="0"/>
                        </a:spcAft>
                      </a:pPr>
                      <a:r>
                        <a:rPr lang="en-US" sz="1200" dirty="0"/>
                        <a:t>0</a:t>
                      </a:r>
                      <a:endParaRPr lang="en-US" sz="1100" dirty="0">
                        <a:latin typeface="Calibri"/>
                        <a:ea typeface="Calibri"/>
                        <a:cs typeface="Calibri"/>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858520" marR="840740" algn="ctr">
                        <a:lnSpc>
                          <a:spcPts val="1340"/>
                        </a:lnSpc>
                        <a:spcBef>
                          <a:spcPts val="0"/>
                        </a:spcBef>
                        <a:spcAft>
                          <a:spcPts val="0"/>
                        </a:spcAft>
                      </a:pPr>
                      <a:r>
                        <a:rPr lang="en-US" sz="1200" dirty="0"/>
                        <a:t>22.7</a:t>
                      </a:r>
                      <a:endParaRPr lang="en-US" sz="1100" dirty="0">
                        <a:latin typeface="Calibri"/>
                        <a:ea typeface="Calibri"/>
                        <a:cs typeface="Calibri"/>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pPr marL="895985" marR="878205" algn="ctr">
                        <a:lnSpc>
                          <a:spcPts val="1340"/>
                        </a:lnSpc>
                        <a:spcBef>
                          <a:spcPts val="0"/>
                        </a:spcBef>
                        <a:spcAft>
                          <a:spcPts val="0"/>
                        </a:spcAft>
                      </a:pPr>
                      <a:r>
                        <a:rPr lang="en-US" sz="1200"/>
                        <a:t>40</a:t>
                      </a:r>
                      <a:endParaRPr lang="en-US" sz="1100">
                        <a:latin typeface="Calibri"/>
                        <a:ea typeface="Calibri"/>
                        <a:cs typeface="Calibri"/>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858520" marR="840740" algn="ctr">
                        <a:lnSpc>
                          <a:spcPts val="1340"/>
                        </a:lnSpc>
                        <a:spcBef>
                          <a:spcPts val="0"/>
                        </a:spcBef>
                        <a:spcAft>
                          <a:spcPts val="0"/>
                        </a:spcAft>
                      </a:pPr>
                      <a:r>
                        <a:rPr lang="en-US" sz="1200" dirty="0"/>
                        <a:t>16.3</a:t>
                      </a:r>
                      <a:endParaRPr lang="en-US" sz="1100" dirty="0">
                        <a:latin typeface="Calibri"/>
                        <a:ea typeface="Calibri"/>
                        <a:cs typeface="Calibri"/>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pPr marL="895985" marR="880745" algn="ctr">
                        <a:lnSpc>
                          <a:spcPts val="1340"/>
                        </a:lnSpc>
                        <a:spcBef>
                          <a:spcPts val="0"/>
                        </a:spcBef>
                        <a:spcAft>
                          <a:spcPts val="0"/>
                        </a:spcAft>
                      </a:pPr>
                      <a:r>
                        <a:rPr lang="en-US" sz="1200"/>
                        <a:t>100</a:t>
                      </a:r>
                      <a:endParaRPr lang="en-US" sz="1100">
                        <a:latin typeface="Calibri"/>
                        <a:ea typeface="Calibri"/>
                        <a:cs typeface="Calibri"/>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859155" marR="838200" algn="ctr">
                        <a:lnSpc>
                          <a:spcPts val="1340"/>
                        </a:lnSpc>
                        <a:spcBef>
                          <a:spcPts val="0"/>
                        </a:spcBef>
                        <a:spcAft>
                          <a:spcPts val="0"/>
                        </a:spcAft>
                      </a:pPr>
                      <a:r>
                        <a:rPr lang="en-US" sz="1200" dirty="0"/>
                        <a:t>6.8</a:t>
                      </a:r>
                      <a:endParaRPr lang="en-US" sz="1100" dirty="0">
                        <a:latin typeface="Calibri"/>
                        <a:ea typeface="Calibri"/>
                        <a:cs typeface="Calibri"/>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pPr marL="895985" marR="880745" algn="ctr">
                        <a:lnSpc>
                          <a:spcPts val="1315"/>
                        </a:lnSpc>
                        <a:spcBef>
                          <a:spcPts val="0"/>
                        </a:spcBef>
                        <a:spcAft>
                          <a:spcPts val="0"/>
                        </a:spcAft>
                      </a:pPr>
                      <a:r>
                        <a:rPr lang="en-US" sz="1200" dirty="0"/>
                        <a:t>130</a:t>
                      </a:r>
                      <a:endParaRPr lang="en-US" sz="1100" dirty="0">
                        <a:latin typeface="Calibri"/>
                        <a:ea typeface="Calibri"/>
                        <a:cs typeface="Calibri"/>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859155" marR="838200" algn="ctr">
                        <a:lnSpc>
                          <a:spcPts val="1315"/>
                        </a:lnSpc>
                        <a:spcBef>
                          <a:spcPts val="0"/>
                        </a:spcBef>
                        <a:spcAft>
                          <a:spcPts val="0"/>
                        </a:spcAft>
                      </a:pPr>
                      <a:r>
                        <a:rPr lang="en-US" sz="1200" dirty="0"/>
                        <a:t>3.1</a:t>
                      </a:r>
                      <a:endParaRPr lang="en-US" sz="1100" dirty="0">
                        <a:latin typeface="Calibri"/>
                        <a:ea typeface="Calibri"/>
                        <a:cs typeface="Calibri"/>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
        <p:nvSpPr>
          <p:cNvPr id="6" name="مربع نص 5"/>
          <p:cNvSpPr txBox="1"/>
          <p:nvPr/>
        </p:nvSpPr>
        <p:spPr>
          <a:xfrm>
            <a:off x="304800" y="762000"/>
            <a:ext cx="7848600" cy="3046988"/>
          </a:xfrm>
          <a:prstGeom prst="rect">
            <a:avLst/>
          </a:prstGeom>
          <a:noFill/>
        </p:spPr>
        <p:txBody>
          <a:bodyPr wrap="square" rtlCol="0">
            <a:spAutoFit/>
          </a:bodyPr>
          <a:lstStyle/>
          <a:p>
            <a:r>
              <a:rPr lang="en-US" sz="2400" dirty="0"/>
              <a:t>Depending on the following configurations:</a:t>
            </a:r>
          </a:p>
          <a:p>
            <a:pPr lvl="1">
              <a:buFont typeface="Wingdings" pitchFamily="2" charset="2"/>
              <a:buChar char="ü"/>
            </a:pPr>
            <a:r>
              <a:rPr lang="en-US" sz="2400" dirty="0"/>
              <a:t>A frequency of 33Mhz.</a:t>
            </a:r>
          </a:p>
          <a:p>
            <a:pPr lvl="1">
              <a:buFont typeface="Wingdings" pitchFamily="2" charset="2"/>
              <a:buChar char="ü"/>
            </a:pPr>
            <a:r>
              <a:rPr lang="en-US" sz="2400" dirty="0"/>
              <a:t>Resonant circuit ( 4.7nF and 4.7nH) </a:t>
            </a:r>
          </a:p>
          <a:p>
            <a:pPr lvl="1">
              <a:buFont typeface="Wingdings" pitchFamily="2" charset="2"/>
              <a:buChar char="ü"/>
            </a:pPr>
            <a:r>
              <a:rPr lang="en-US" sz="2400" dirty="0"/>
              <a:t>A coil Diameter of 5 cm.</a:t>
            </a:r>
          </a:p>
          <a:p>
            <a:pPr lvl="1">
              <a:buFont typeface="Wingdings" pitchFamily="2" charset="2"/>
              <a:buChar char="ü"/>
            </a:pPr>
            <a:r>
              <a:rPr lang="en-US" sz="2400" dirty="0"/>
              <a:t>the coil had 100 turns</a:t>
            </a:r>
            <a:r>
              <a:rPr lang="en-US" sz="2400" dirty="0" smtClean="0"/>
              <a:t>.</a:t>
            </a:r>
            <a:endParaRPr lang="en-US" sz="2400" dirty="0"/>
          </a:p>
          <a:p>
            <a:pPr lvl="1">
              <a:buFont typeface="Wingdings" pitchFamily="2" charset="2"/>
              <a:buChar char="ü"/>
            </a:pPr>
            <a:endParaRPr lang="en-US" sz="2400" dirty="0" smtClean="0"/>
          </a:p>
          <a:p>
            <a:pPr lvl="1"/>
            <a:r>
              <a:rPr lang="en-US" sz="2400" dirty="0" smtClean="0"/>
              <a:t>The following table was the result of calculating the efficiency of the WPT at different distances </a:t>
            </a:r>
          </a:p>
        </p:txBody>
      </p:sp>
      <p:sp>
        <p:nvSpPr>
          <p:cNvPr id="11" name="مربع نص 10"/>
          <p:cNvSpPr txBox="1"/>
          <p:nvPr/>
        </p:nvSpPr>
        <p:spPr>
          <a:xfrm>
            <a:off x="609600" y="6096000"/>
            <a:ext cx="7086600" cy="1107996"/>
          </a:xfrm>
          <a:prstGeom prst="rect">
            <a:avLst/>
          </a:prstGeom>
          <a:noFill/>
        </p:spPr>
        <p:txBody>
          <a:bodyPr wrap="square" rtlCol="0">
            <a:spAutoFit/>
          </a:bodyPr>
          <a:lstStyle/>
          <a:p>
            <a:r>
              <a:rPr lang="en-US" sz="2400" dirty="0"/>
              <a:t>The relationship between distance and efficiency is inverse</a:t>
            </a:r>
          </a:p>
          <a:p>
            <a:endParaRPr lang="en-US"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7467600" cy="715962"/>
          </a:xfrm>
        </p:spPr>
        <p:txBody>
          <a:bodyPr>
            <a:normAutofit fontScale="90000"/>
          </a:bodyPr>
          <a:lstStyle/>
          <a:p>
            <a:r>
              <a:rPr lang="en-US" dirty="0" smtClean="0"/>
              <a:t>Sent and received signals</a:t>
            </a:r>
            <a:endParaRPr lang="en-US" dirty="0"/>
          </a:p>
        </p:txBody>
      </p:sp>
      <p:pic>
        <p:nvPicPr>
          <p:cNvPr id="4" name="image30.png"/>
          <p:cNvPicPr/>
          <p:nvPr/>
        </p:nvPicPr>
        <p:blipFill>
          <a:blip r:embed="rId2" cstate="print"/>
          <a:stretch>
            <a:fillRect/>
          </a:stretch>
        </p:blipFill>
        <p:spPr>
          <a:xfrm>
            <a:off x="1447800" y="1066800"/>
            <a:ext cx="5953125" cy="2457450"/>
          </a:xfrm>
          <a:prstGeom prst="rect">
            <a:avLst/>
          </a:prstGeom>
        </p:spPr>
      </p:pic>
      <p:sp>
        <p:nvSpPr>
          <p:cNvPr id="5" name="مربع نص 4"/>
          <p:cNvSpPr txBox="1"/>
          <p:nvPr/>
        </p:nvSpPr>
        <p:spPr>
          <a:xfrm>
            <a:off x="1524000" y="3429000"/>
            <a:ext cx="5791200" cy="369332"/>
          </a:xfrm>
          <a:prstGeom prst="rect">
            <a:avLst/>
          </a:prstGeom>
          <a:noFill/>
        </p:spPr>
        <p:txBody>
          <a:bodyPr wrap="square" rtlCol="0">
            <a:spAutoFit/>
          </a:bodyPr>
          <a:lstStyle/>
          <a:p>
            <a:pPr algn="ctr"/>
            <a:r>
              <a:rPr lang="en-US" i="1" dirty="0"/>
              <a:t>magnetic field wave at the transmitting coil</a:t>
            </a:r>
            <a:endParaRPr lang="en-US" dirty="0"/>
          </a:p>
        </p:txBody>
      </p:sp>
      <p:pic>
        <p:nvPicPr>
          <p:cNvPr id="6" name="image31.png"/>
          <p:cNvPicPr/>
          <p:nvPr/>
        </p:nvPicPr>
        <p:blipFill>
          <a:blip r:embed="rId3" cstate="print"/>
          <a:stretch>
            <a:fillRect/>
          </a:stretch>
        </p:blipFill>
        <p:spPr>
          <a:xfrm>
            <a:off x="228600" y="3886200"/>
            <a:ext cx="4191000" cy="2076450"/>
          </a:xfrm>
          <a:prstGeom prst="rect">
            <a:avLst/>
          </a:prstGeom>
        </p:spPr>
      </p:pic>
      <p:pic>
        <p:nvPicPr>
          <p:cNvPr id="7" name="image32.png"/>
          <p:cNvPicPr/>
          <p:nvPr/>
        </p:nvPicPr>
        <p:blipFill>
          <a:blip r:embed="rId4" cstate="print"/>
          <a:stretch>
            <a:fillRect/>
          </a:stretch>
        </p:blipFill>
        <p:spPr>
          <a:xfrm>
            <a:off x="4572000" y="3886200"/>
            <a:ext cx="4038600" cy="2076450"/>
          </a:xfrm>
          <a:prstGeom prst="rect">
            <a:avLst/>
          </a:prstGeom>
        </p:spPr>
      </p:pic>
      <p:sp>
        <p:nvSpPr>
          <p:cNvPr id="11" name="مربع نص 10"/>
          <p:cNvSpPr txBox="1"/>
          <p:nvPr/>
        </p:nvSpPr>
        <p:spPr>
          <a:xfrm>
            <a:off x="304800" y="5943600"/>
            <a:ext cx="4114800" cy="646331"/>
          </a:xfrm>
          <a:prstGeom prst="rect">
            <a:avLst/>
          </a:prstGeom>
          <a:noFill/>
        </p:spPr>
        <p:txBody>
          <a:bodyPr wrap="square" rtlCol="0">
            <a:spAutoFit/>
          </a:bodyPr>
          <a:lstStyle/>
          <a:p>
            <a:r>
              <a:rPr lang="en-US" i="1" dirty="0" smtClean="0"/>
              <a:t>magnetic field wave at receiving coil</a:t>
            </a:r>
            <a:endParaRPr lang="en-US" dirty="0" smtClean="0"/>
          </a:p>
          <a:p>
            <a:endParaRPr lang="en-US" dirty="0"/>
          </a:p>
        </p:txBody>
      </p:sp>
      <p:sp>
        <p:nvSpPr>
          <p:cNvPr id="12" name="مستطيل 11"/>
          <p:cNvSpPr/>
          <p:nvPr/>
        </p:nvSpPr>
        <p:spPr>
          <a:xfrm>
            <a:off x="4572000" y="5943600"/>
            <a:ext cx="4267200" cy="646331"/>
          </a:xfrm>
          <a:prstGeom prst="rect">
            <a:avLst/>
          </a:prstGeom>
        </p:spPr>
        <p:txBody>
          <a:bodyPr wrap="square">
            <a:spAutoFit/>
          </a:bodyPr>
          <a:lstStyle/>
          <a:p>
            <a:r>
              <a:rPr lang="en-US" dirty="0"/>
              <a:t>electromotive force </a:t>
            </a:r>
            <a:r>
              <a:rPr lang="en-US" dirty="0" smtClean="0"/>
              <a:t>voltage </a:t>
            </a:r>
            <a:r>
              <a:rPr lang="en-US" i="1" dirty="0" smtClean="0"/>
              <a:t>wave at receiving coil</a:t>
            </a:r>
            <a:endParaRPr lang="en-US" dirty="0" smtClean="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28600"/>
            <a:ext cx="7467600" cy="685800"/>
          </a:xfrm>
        </p:spPr>
        <p:txBody>
          <a:bodyPr>
            <a:normAutofit fontScale="90000"/>
          </a:bodyPr>
          <a:lstStyle/>
          <a:p>
            <a:r>
              <a:rPr lang="en-US" dirty="0" smtClean="0"/>
              <a:t>Conclusion and Recommendations</a:t>
            </a:r>
            <a:endParaRPr lang="en-US" dirty="0"/>
          </a:p>
        </p:txBody>
      </p:sp>
      <p:pic>
        <p:nvPicPr>
          <p:cNvPr id="4" name="image36.jpeg"/>
          <p:cNvPicPr>
            <a:picLocks noGrp="1"/>
          </p:cNvPicPr>
          <p:nvPr>
            <p:ph idx="1"/>
          </p:nvPr>
        </p:nvPicPr>
        <p:blipFill>
          <a:blip r:embed="rId2" cstate="print"/>
          <a:stretch>
            <a:fillRect/>
          </a:stretch>
        </p:blipFill>
        <p:spPr>
          <a:xfrm>
            <a:off x="1219200" y="914401"/>
            <a:ext cx="6019800" cy="2362199"/>
          </a:xfrm>
          <a:prstGeom prst="rect">
            <a:avLst/>
          </a:prstGeom>
        </p:spPr>
      </p:pic>
      <p:sp>
        <p:nvSpPr>
          <p:cNvPr id="5" name="مربع نص 4"/>
          <p:cNvSpPr txBox="1"/>
          <p:nvPr/>
        </p:nvSpPr>
        <p:spPr>
          <a:xfrm>
            <a:off x="1524000" y="3276600"/>
            <a:ext cx="5181600" cy="369332"/>
          </a:xfrm>
          <a:prstGeom prst="rect">
            <a:avLst/>
          </a:prstGeom>
          <a:noFill/>
        </p:spPr>
        <p:txBody>
          <a:bodyPr wrap="square" rtlCol="0">
            <a:spAutoFit/>
          </a:bodyPr>
          <a:lstStyle/>
          <a:p>
            <a:pPr algn="ctr"/>
            <a:r>
              <a:rPr lang="en-US" i="1" dirty="0"/>
              <a:t>Royer oscillator built on a breadboard</a:t>
            </a:r>
            <a:endParaRPr lang="en-US" dirty="0"/>
          </a:p>
        </p:txBody>
      </p:sp>
      <p:pic>
        <p:nvPicPr>
          <p:cNvPr id="7" name="image37.jpeg"/>
          <p:cNvPicPr/>
          <p:nvPr/>
        </p:nvPicPr>
        <p:blipFill>
          <a:blip r:embed="rId3" cstate="print"/>
          <a:stretch>
            <a:fillRect/>
          </a:stretch>
        </p:blipFill>
        <p:spPr>
          <a:xfrm>
            <a:off x="1600200" y="3657600"/>
            <a:ext cx="5305425" cy="2657475"/>
          </a:xfrm>
          <a:prstGeom prst="rect">
            <a:avLst/>
          </a:prstGeom>
        </p:spPr>
      </p:pic>
      <p:sp>
        <p:nvSpPr>
          <p:cNvPr id="8" name="مربع نص 7"/>
          <p:cNvSpPr txBox="1"/>
          <p:nvPr/>
        </p:nvSpPr>
        <p:spPr>
          <a:xfrm>
            <a:off x="1905000" y="6248400"/>
            <a:ext cx="4876800" cy="369332"/>
          </a:xfrm>
          <a:prstGeom prst="rect">
            <a:avLst/>
          </a:prstGeom>
          <a:noFill/>
        </p:spPr>
        <p:txBody>
          <a:bodyPr wrap="square" rtlCol="0">
            <a:spAutoFit/>
          </a:bodyPr>
          <a:lstStyle/>
          <a:p>
            <a:pPr algn="ctr"/>
            <a:r>
              <a:rPr lang="en-US" dirty="0" smtClean="0"/>
              <a:t>Real output of the built Royer oscillator</a:t>
            </a:r>
            <a:endParaRPr lang="en-US"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40000"/>
            <a:lum/>
          </a:blip>
          <a:srcRect/>
          <a:stretch>
            <a:fillRect l="-25000" r="-25000"/>
          </a:stretch>
        </a:blipFill>
        <a:effectLst/>
      </p:bgPr>
    </p:bg>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Conclusion</a:t>
            </a:r>
            <a:endParaRPr lang="en-US" dirty="0"/>
          </a:p>
        </p:txBody>
      </p:sp>
      <p:sp>
        <p:nvSpPr>
          <p:cNvPr id="3" name="عنصر نائب للمحتوى 2"/>
          <p:cNvSpPr>
            <a:spLocks noGrp="1"/>
          </p:cNvSpPr>
          <p:nvPr>
            <p:ph idx="1"/>
          </p:nvPr>
        </p:nvSpPr>
        <p:spPr/>
        <p:txBody>
          <a:bodyPr>
            <a:normAutofit/>
          </a:bodyPr>
          <a:lstStyle/>
          <a:p>
            <a:r>
              <a:rPr lang="en-US" sz="2000" dirty="0" smtClean="0"/>
              <a:t>We investigate and design a wireless energy transfer system based on two inductively coupled resonant circuits separated by an air gap.</a:t>
            </a:r>
          </a:p>
          <a:p>
            <a:r>
              <a:rPr lang="en-US" sz="2000" dirty="0" smtClean="0"/>
              <a:t>Wireless power transmission has been attracting a wide range of subjects in various fields and became a highly active research area because of their potential in providing high technology to our daily life. In this project, wireless power transmission using resonant inductive coupling has been researched and simulated using mat lab\</a:t>
            </a:r>
            <a:r>
              <a:rPr lang="en-US" sz="2000" dirty="0" err="1" smtClean="0"/>
              <a:t>Simulink</a:t>
            </a:r>
            <a:r>
              <a:rPr lang="en-US" sz="2000" dirty="0" smtClean="0"/>
              <a:t>.</a:t>
            </a:r>
          </a:p>
          <a:p>
            <a:r>
              <a:rPr lang="en-US" sz="2000" dirty="0" smtClean="0"/>
              <a:t>Resonant inductive coupling is a middle range wireless power transmission method that mainly uses magnetic induction between two coils.</a:t>
            </a:r>
          </a:p>
          <a:p>
            <a:endParaRPr lang="en-US" sz="2000"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Please, Don’t Forget:</a:t>
            </a:r>
            <a:endParaRPr lang="en-US" dirty="0"/>
          </a:p>
        </p:txBody>
      </p:sp>
      <p:pic>
        <p:nvPicPr>
          <p:cNvPr id="4" name="عنصر نائب للمحتوى 3" descr="stay-home-stay-safe-coronavirus-protection-vector-30170392.jpg"/>
          <p:cNvPicPr>
            <a:picLocks noGrp="1" noChangeAspect="1"/>
          </p:cNvPicPr>
          <p:nvPr>
            <p:ph idx="1"/>
          </p:nvPr>
        </p:nvPicPr>
        <p:blipFill>
          <a:blip r:embed="rId2"/>
          <a:stretch>
            <a:fillRect/>
          </a:stretch>
        </p:blipFill>
        <p:spPr>
          <a:xfrm>
            <a:off x="2285999" y="1219200"/>
            <a:ext cx="4734131" cy="5112861"/>
          </a:xfrm>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40000"/>
            <a:lum/>
          </a:blip>
          <a:srcRect/>
          <a:stretch>
            <a:fillRect l="-25000" r="-25000"/>
          </a:stretch>
        </a:blipFill>
        <a:effectLst/>
      </p:bgPr>
    </p:bg>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7467600" cy="639762"/>
          </a:xfrm>
        </p:spPr>
        <p:txBody>
          <a:bodyPr>
            <a:normAutofit fontScale="90000"/>
          </a:bodyPr>
          <a:lstStyle/>
          <a:p>
            <a:r>
              <a:rPr lang="en-US" dirty="0" smtClean="0"/>
              <a:t>Contents</a:t>
            </a:r>
            <a:endParaRPr lang="en-US" dirty="0"/>
          </a:p>
        </p:txBody>
      </p:sp>
      <p:sp>
        <p:nvSpPr>
          <p:cNvPr id="3" name="عنصر نائب للمحتوى 2"/>
          <p:cNvSpPr>
            <a:spLocks noGrp="1"/>
          </p:cNvSpPr>
          <p:nvPr>
            <p:ph idx="1"/>
          </p:nvPr>
        </p:nvSpPr>
        <p:spPr>
          <a:xfrm>
            <a:off x="457200" y="1524000"/>
            <a:ext cx="7467600" cy="4949952"/>
          </a:xfrm>
        </p:spPr>
        <p:txBody>
          <a:bodyPr>
            <a:normAutofit fontScale="92500" lnSpcReduction="10000"/>
          </a:bodyPr>
          <a:lstStyle/>
          <a:p>
            <a:r>
              <a:rPr lang="en-US" dirty="0" smtClean="0"/>
              <a:t>Introduction:</a:t>
            </a:r>
          </a:p>
          <a:p>
            <a:pPr lvl="1"/>
            <a:r>
              <a:rPr lang="en-US" dirty="0" smtClean="0"/>
              <a:t>Harvesting energy using piezoelectric sensors.</a:t>
            </a:r>
          </a:p>
          <a:p>
            <a:pPr lvl="1"/>
            <a:r>
              <a:rPr lang="en-US" dirty="0" smtClean="0"/>
              <a:t>Problem statement.</a:t>
            </a:r>
          </a:p>
          <a:p>
            <a:pPr lvl="1"/>
            <a:r>
              <a:rPr lang="en-US" dirty="0" smtClean="0"/>
              <a:t>Wireless power transmission.</a:t>
            </a:r>
          </a:p>
          <a:p>
            <a:r>
              <a:rPr lang="en-US" dirty="0" smtClean="0"/>
              <a:t>Literature review.</a:t>
            </a:r>
          </a:p>
          <a:p>
            <a:r>
              <a:rPr lang="en-US" dirty="0" smtClean="0"/>
              <a:t>Methodology:</a:t>
            </a:r>
          </a:p>
          <a:p>
            <a:pPr lvl="1"/>
            <a:r>
              <a:rPr lang="en-US" dirty="0" smtClean="0"/>
              <a:t>Hardware and circuits design.</a:t>
            </a:r>
          </a:p>
          <a:p>
            <a:pPr lvl="1"/>
            <a:r>
              <a:rPr lang="en-US" dirty="0" smtClean="0"/>
              <a:t>Software simulation.</a:t>
            </a:r>
          </a:p>
          <a:p>
            <a:r>
              <a:rPr lang="en-US" dirty="0" smtClean="0"/>
              <a:t>Results and Discussion.</a:t>
            </a:r>
          </a:p>
          <a:p>
            <a:r>
              <a:rPr lang="en-US" dirty="0" smtClean="0"/>
              <a:t>Conclusion and Recommendations.</a:t>
            </a:r>
          </a:p>
          <a:p>
            <a:endParaRPr lang="en-US" dirty="0" smtClean="0"/>
          </a:p>
          <a:p>
            <a:pPr lvl="1">
              <a:buNone/>
            </a:pPr>
            <a:endParaRPr lang="en-US" dirty="0" smtClean="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40000"/>
            <a:lum/>
          </a:blip>
          <a:srcRect/>
          <a:stretch>
            <a:fillRect l="-25000" r="-25000"/>
          </a:stretch>
        </a:blipFill>
        <a:effectLst/>
      </p:bgPr>
    </p:bg>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28600"/>
            <a:ext cx="7467600" cy="1219200"/>
          </a:xfrm>
        </p:spPr>
        <p:txBody>
          <a:bodyPr>
            <a:noAutofit/>
          </a:bodyPr>
          <a:lstStyle/>
          <a:p>
            <a:pPr lvl="1" algn="l" rtl="0">
              <a:spcBef>
                <a:spcPct val="0"/>
              </a:spcBef>
            </a:pPr>
            <a:r>
              <a:rPr lang="en-US" sz="3000" b="1" kern="1200" cap="small" dirty="0">
                <a:solidFill>
                  <a:schemeClr val="tx2"/>
                </a:solidFill>
                <a:latin typeface="+mj-lt"/>
                <a:ea typeface="+mj-ea"/>
                <a:cs typeface="+mj-cs"/>
              </a:rPr>
              <a:t>Introduction</a:t>
            </a:r>
            <a:r>
              <a:rPr lang="en-US" sz="3000" b="1" kern="1200" cap="small" dirty="0" smtClean="0">
                <a:solidFill>
                  <a:schemeClr val="tx2"/>
                </a:solidFill>
                <a:latin typeface="+mj-lt"/>
                <a:ea typeface="+mj-ea"/>
                <a:cs typeface="+mj-cs"/>
              </a:rPr>
              <a:t>:</a:t>
            </a:r>
            <a:r>
              <a:rPr lang="en-US" sz="3000" b="1" kern="1200" cap="small" dirty="0">
                <a:solidFill>
                  <a:schemeClr val="tx2"/>
                </a:solidFill>
                <a:latin typeface="+mj-lt"/>
                <a:ea typeface="+mj-ea"/>
                <a:cs typeface="+mj-cs"/>
              </a:rPr>
              <a:t/>
            </a:r>
            <a:br>
              <a:rPr lang="en-US" sz="3000" b="1" kern="1200" cap="small" dirty="0">
                <a:solidFill>
                  <a:schemeClr val="tx2"/>
                </a:solidFill>
                <a:latin typeface="+mj-lt"/>
                <a:ea typeface="+mj-ea"/>
                <a:cs typeface="+mj-cs"/>
              </a:rPr>
            </a:br>
            <a:r>
              <a:rPr lang="en-US" sz="2000" b="1" kern="1200" cap="small" dirty="0">
                <a:solidFill>
                  <a:schemeClr val="tx2"/>
                </a:solidFill>
                <a:latin typeface="+mj-lt"/>
                <a:ea typeface="+mj-ea"/>
                <a:cs typeface="+mj-cs"/>
              </a:rPr>
              <a:t>Harvesting energy using piezoelectric </a:t>
            </a:r>
            <a:r>
              <a:rPr lang="en-US" sz="2000" b="1" kern="1200" cap="small" dirty="0" smtClean="0">
                <a:solidFill>
                  <a:schemeClr val="tx2"/>
                </a:solidFill>
                <a:latin typeface="+mj-lt"/>
                <a:ea typeface="+mj-ea"/>
                <a:cs typeface="+mj-cs"/>
              </a:rPr>
              <a:t>sensors:</a:t>
            </a:r>
            <a:r>
              <a:rPr lang="en-US" sz="3000" b="1" kern="1200" cap="small" dirty="0" smtClean="0">
                <a:solidFill>
                  <a:schemeClr val="tx2"/>
                </a:solidFill>
                <a:latin typeface="+mj-lt"/>
                <a:ea typeface="+mj-ea"/>
                <a:cs typeface="+mj-cs"/>
              </a:rPr>
              <a:t/>
            </a:r>
            <a:br>
              <a:rPr lang="en-US" sz="3000" b="1" kern="1200" cap="small" dirty="0" smtClean="0">
                <a:solidFill>
                  <a:schemeClr val="tx2"/>
                </a:solidFill>
                <a:latin typeface="+mj-lt"/>
                <a:ea typeface="+mj-ea"/>
                <a:cs typeface="+mj-cs"/>
              </a:rPr>
            </a:br>
            <a:endParaRPr lang="en-US" sz="3000" b="1" kern="1200" cap="small" dirty="0">
              <a:solidFill>
                <a:schemeClr val="tx2"/>
              </a:solidFill>
              <a:latin typeface="+mj-lt"/>
              <a:ea typeface="+mj-ea"/>
              <a:cs typeface="+mj-cs"/>
            </a:endParaRPr>
          </a:p>
        </p:txBody>
      </p:sp>
      <p:sp>
        <p:nvSpPr>
          <p:cNvPr id="3" name="عنصر نائب للمحتوى 2"/>
          <p:cNvSpPr>
            <a:spLocks noGrp="1"/>
          </p:cNvSpPr>
          <p:nvPr>
            <p:ph idx="1"/>
          </p:nvPr>
        </p:nvSpPr>
        <p:spPr>
          <a:xfrm>
            <a:off x="457200" y="1295400"/>
            <a:ext cx="7467600" cy="4873752"/>
          </a:xfrm>
        </p:spPr>
        <p:txBody>
          <a:bodyPr>
            <a:normAutofit fontScale="85000" lnSpcReduction="20000"/>
          </a:bodyPr>
          <a:lstStyle/>
          <a:p>
            <a:r>
              <a:rPr lang="en-US" dirty="0" smtClean="0"/>
              <a:t>energy is the most important aspects in our daily life.</a:t>
            </a:r>
          </a:p>
          <a:p>
            <a:r>
              <a:rPr lang="en-US" dirty="0" smtClean="0"/>
              <a:t> Harvesting power results by walking and converting it to electrical power.</a:t>
            </a:r>
          </a:p>
          <a:p>
            <a:r>
              <a:rPr lang="en-US" dirty="0" smtClean="0"/>
              <a:t>Piezoelectric sensors convert force &amp; acceleration to a flow of electrical charges.(Piezoelectric effect)</a:t>
            </a:r>
          </a:p>
          <a:p>
            <a:r>
              <a:rPr lang="en-US" dirty="0" smtClean="0"/>
              <a:t>Sensors are implemented inside shoes insole.</a:t>
            </a:r>
          </a:p>
          <a:p>
            <a:r>
              <a:rPr lang="en-US" dirty="0" smtClean="0"/>
              <a:t>Produced AC signal converted to DC by passing through bridge rectifier.</a:t>
            </a:r>
          </a:p>
          <a:p>
            <a:r>
              <a:rPr lang="en-US" dirty="0" smtClean="0"/>
              <a:t>The final DC signal is stored into a DC battery mounted to the shoes, for further use.</a:t>
            </a:r>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40000"/>
            <a:lum/>
          </a:blip>
          <a:srcRect/>
          <a:stretch>
            <a:fillRect l="-25000" r="-25000"/>
          </a:stretch>
        </a:blipFill>
        <a:effectLst/>
      </p:bgPr>
    </p:bg>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7467600" cy="715962"/>
          </a:xfrm>
        </p:spPr>
        <p:txBody>
          <a:bodyPr>
            <a:normAutofit fontScale="90000"/>
          </a:bodyPr>
          <a:lstStyle/>
          <a:p>
            <a:r>
              <a:rPr lang="en-US" dirty="0" smtClean="0"/>
              <a:t>Problem Statements </a:t>
            </a:r>
            <a:endParaRPr lang="en-US" dirty="0"/>
          </a:p>
        </p:txBody>
      </p:sp>
      <p:sp>
        <p:nvSpPr>
          <p:cNvPr id="3" name="عنصر نائب للمحتوى 2"/>
          <p:cNvSpPr>
            <a:spLocks noGrp="1"/>
          </p:cNvSpPr>
          <p:nvPr>
            <p:ph idx="1"/>
          </p:nvPr>
        </p:nvSpPr>
        <p:spPr/>
        <p:txBody>
          <a:bodyPr>
            <a:normAutofit lnSpcReduction="10000"/>
          </a:bodyPr>
          <a:lstStyle/>
          <a:p>
            <a:r>
              <a:rPr lang="en-US" dirty="0" smtClean="0"/>
              <a:t>It is not convincing to consume the stored energy by removing the battery from the shoes and plugging it again later.</a:t>
            </a:r>
          </a:p>
          <a:p>
            <a:pPr>
              <a:buNone/>
            </a:pPr>
            <a:endParaRPr lang="en-US" dirty="0" smtClean="0"/>
          </a:p>
          <a:p>
            <a:r>
              <a:rPr lang="en-US" dirty="0" smtClean="0"/>
              <a:t>Making wire connections and plugs under or inside the clothes is not convincing too.</a:t>
            </a:r>
          </a:p>
          <a:p>
            <a:endParaRPr lang="en-US" dirty="0" smtClean="0"/>
          </a:p>
          <a:p>
            <a:r>
              <a:rPr lang="en-US" dirty="0" smtClean="0"/>
              <a:t>Those were the motivations of searching for a wireless power transmission method.</a:t>
            </a:r>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7467600" cy="639762"/>
          </a:xfrm>
        </p:spPr>
        <p:txBody>
          <a:bodyPr>
            <a:normAutofit fontScale="90000"/>
          </a:bodyPr>
          <a:lstStyle/>
          <a:p>
            <a:r>
              <a:rPr lang="en-US" dirty="0" smtClean="0"/>
              <a:t>Wireless power transmission</a:t>
            </a:r>
            <a:endParaRPr lang="en-US" dirty="0"/>
          </a:p>
        </p:txBody>
      </p:sp>
      <p:sp>
        <p:nvSpPr>
          <p:cNvPr id="3" name="عنصر نائب للمحتوى 2"/>
          <p:cNvSpPr>
            <a:spLocks noGrp="1"/>
          </p:cNvSpPr>
          <p:nvPr>
            <p:ph idx="1"/>
          </p:nvPr>
        </p:nvSpPr>
        <p:spPr>
          <a:xfrm>
            <a:off x="457200" y="914400"/>
            <a:ext cx="7467600" cy="5559552"/>
          </a:xfrm>
        </p:spPr>
        <p:txBody>
          <a:bodyPr/>
          <a:lstStyle/>
          <a:p>
            <a:r>
              <a:rPr lang="en-US" sz="2400" dirty="0" smtClean="0"/>
              <a:t>Reduces the hazards of electrical shocks.</a:t>
            </a:r>
          </a:p>
          <a:p>
            <a:r>
              <a:rPr lang="en-US" sz="2400" dirty="0" smtClean="0"/>
              <a:t>Make electrical circuit were wire connections are impossible.</a:t>
            </a:r>
          </a:p>
          <a:p>
            <a:endParaRPr lang="en-US" dirty="0"/>
          </a:p>
        </p:txBody>
      </p:sp>
      <p:pic>
        <p:nvPicPr>
          <p:cNvPr id="4" name="image12.jpeg"/>
          <p:cNvPicPr/>
          <p:nvPr/>
        </p:nvPicPr>
        <p:blipFill>
          <a:blip r:embed="rId2" cstate="print"/>
          <a:stretch>
            <a:fillRect/>
          </a:stretch>
        </p:blipFill>
        <p:spPr>
          <a:xfrm>
            <a:off x="1828800" y="2133600"/>
            <a:ext cx="5180689" cy="1911626"/>
          </a:xfrm>
          <a:prstGeom prst="rect">
            <a:avLst/>
          </a:prstGeom>
        </p:spPr>
      </p:pic>
      <p:pic>
        <p:nvPicPr>
          <p:cNvPr id="5" name="image13.png"/>
          <p:cNvPicPr/>
          <p:nvPr/>
        </p:nvPicPr>
        <p:blipFill>
          <a:blip r:embed="rId3" cstate="print"/>
          <a:stretch>
            <a:fillRect/>
          </a:stretch>
        </p:blipFill>
        <p:spPr>
          <a:xfrm>
            <a:off x="1828800" y="4114800"/>
            <a:ext cx="4321534" cy="1583634"/>
          </a:xfrm>
          <a:prstGeom prst="rect">
            <a:avLst/>
          </a:prstGeom>
        </p:spPr>
      </p:pic>
      <p:sp>
        <p:nvSpPr>
          <p:cNvPr id="6" name="مربع نص 5"/>
          <p:cNvSpPr txBox="1"/>
          <p:nvPr/>
        </p:nvSpPr>
        <p:spPr>
          <a:xfrm>
            <a:off x="2133600" y="6019800"/>
            <a:ext cx="4419600" cy="369332"/>
          </a:xfrm>
          <a:prstGeom prst="rect">
            <a:avLst/>
          </a:prstGeom>
          <a:noFill/>
        </p:spPr>
        <p:txBody>
          <a:bodyPr wrap="square" rtlCol="0">
            <a:spAutoFit/>
          </a:bodyPr>
          <a:lstStyle/>
          <a:p>
            <a:r>
              <a:rPr lang="en-US" i="1" dirty="0"/>
              <a:t>Overview of </a:t>
            </a:r>
            <a:r>
              <a:rPr lang="en-US" i="1" dirty="0" smtClean="0"/>
              <a:t>the electrical flow diagram </a:t>
            </a:r>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28600"/>
            <a:ext cx="7467600" cy="762000"/>
          </a:xfrm>
        </p:spPr>
        <p:txBody>
          <a:bodyPr>
            <a:normAutofit fontScale="90000"/>
          </a:bodyPr>
          <a:lstStyle/>
          <a:p>
            <a:r>
              <a:rPr lang="en-US" dirty="0" smtClean="0"/>
              <a:t>Wireless power transmission</a:t>
            </a:r>
            <a:br>
              <a:rPr lang="en-US" dirty="0" smtClean="0"/>
            </a:br>
            <a:r>
              <a:rPr lang="en-US" dirty="0" smtClean="0"/>
              <a:t>methods:</a:t>
            </a:r>
            <a:endParaRPr lang="en-US" dirty="0"/>
          </a:p>
        </p:txBody>
      </p:sp>
      <p:pic>
        <p:nvPicPr>
          <p:cNvPr id="4" name="عنصر نائب للمحتوى 3" descr="Various-Wireless-Charging-Technologies.png"/>
          <p:cNvPicPr>
            <a:picLocks noGrp="1" noChangeAspect="1"/>
          </p:cNvPicPr>
          <p:nvPr>
            <p:ph idx="1"/>
          </p:nvPr>
        </p:nvPicPr>
        <p:blipFill>
          <a:blip r:embed="rId2"/>
          <a:stretch>
            <a:fillRect/>
          </a:stretch>
        </p:blipFill>
        <p:spPr>
          <a:xfrm>
            <a:off x="0" y="1524000"/>
            <a:ext cx="8532812" cy="4846637"/>
          </a:xfrm>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7467600" cy="563562"/>
          </a:xfrm>
        </p:spPr>
        <p:txBody>
          <a:bodyPr>
            <a:normAutofit fontScale="90000"/>
          </a:bodyPr>
          <a:lstStyle/>
          <a:p>
            <a:r>
              <a:rPr lang="en-US" b="1" dirty="0" smtClean="0"/>
              <a:t>Resonant Inductive Coupling</a:t>
            </a:r>
            <a:endParaRPr lang="en-US" dirty="0"/>
          </a:p>
        </p:txBody>
      </p:sp>
      <p:sp>
        <p:nvSpPr>
          <p:cNvPr id="3" name="عنصر نائب للمحتوى 2"/>
          <p:cNvSpPr>
            <a:spLocks noGrp="1"/>
          </p:cNvSpPr>
          <p:nvPr>
            <p:ph idx="1"/>
          </p:nvPr>
        </p:nvSpPr>
        <p:spPr>
          <a:xfrm>
            <a:off x="457200" y="838200"/>
            <a:ext cx="8305800" cy="5635752"/>
          </a:xfrm>
        </p:spPr>
        <p:txBody>
          <a:bodyPr>
            <a:normAutofit/>
          </a:bodyPr>
          <a:lstStyle/>
          <a:p>
            <a:r>
              <a:rPr lang="en-US" sz="2000" dirty="0" smtClean="0"/>
              <a:t>The WPT using electromagnetic induction was first demonstrated in the early 20th century by Nikola Tesla.</a:t>
            </a:r>
          </a:p>
          <a:p>
            <a:r>
              <a:rPr lang="en-US" sz="2000" dirty="0" smtClean="0"/>
              <a:t>Electromagnetic induction (EMI) has been used for the powering of artificial hearts and implantable devices.</a:t>
            </a:r>
          </a:p>
          <a:p>
            <a:r>
              <a:rPr lang="en-US" sz="2000" dirty="0" smtClean="0"/>
              <a:t>Each coil is </a:t>
            </a:r>
            <a:r>
              <a:rPr lang="en-US" sz="2000" dirty="0" err="1" smtClean="0"/>
              <a:t>capacitively</a:t>
            </a:r>
            <a:r>
              <a:rPr lang="en-US" sz="2000" dirty="0" smtClean="0"/>
              <a:t> loaded forming a tuned LC resonating at a common frequency, which allows to transmit significant power over a wider ranges.</a:t>
            </a:r>
            <a:endParaRPr lang="en-US" sz="2000" dirty="0"/>
          </a:p>
        </p:txBody>
      </p:sp>
      <p:pic>
        <p:nvPicPr>
          <p:cNvPr id="29698" name="Picture 2" descr="C:\Users\Guest\Desktop\Wireless_power_-_resonant_inductive_coupling.svg.png"/>
          <p:cNvPicPr>
            <a:picLocks noChangeAspect="1" noChangeArrowheads="1"/>
          </p:cNvPicPr>
          <p:nvPr/>
        </p:nvPicPr>
        <p:blipFill>
          <a:blip r:embed="rId2"/>
          <a:srcRect/>
          <a:stretch>
            <a:fillRect/>
          </a:stretch>
        </p:blipFill>
        <p:spPr bwMode="auto">
          <a:xfrm>
            <a:off x="3581400" y="2895600"/>
            <a:ext cx="5096586" cy="1951037"/>
          </a:xfrm>
          <a:prstGeom prst="rect">
            <a:avLst/>
          </a:prstGeom>
          <a:noFill/>
        </p:spPr>
      </p:pic>
      <p:pic>
        <p:nvPicPr>
          <p:cNvPr id="29699" name="Picture 3" descr="C:\Users\Guest\Desktop\gCjRk (1).png"/>
          <p:cNvPicPr>
            <a:picLocks noChangeAspect="1" noChangeArrowheads="1"/>
          </p:cNvPicPr>
          <p:nvPr/>
        </p:nvPicPr>
        <p:blipFill>
          <a:blip r:embed="rId3"/>
          <a:srcRect/>
          <a:stretch>
            <a:fillRect/>
          </a:stretch>
        </p:blipFill>
        <p:spPr bwMode="auto">
          <a:xfrm>
            <a:off x="0" y="4724400"/>
            <a:ext cx="5029200" cy="2133600"/>
          </a:xfrm>
          <a:prstGeom prst="rect">
            <a:avLst/>
          </a:prstGeom>
          <a:noFill/>
        </p:spPr>
      </p:pic>
      <p:sp>
        <p:nvSpPr>
          <p:cNvPr id="6" name="مربع نص 5"/>
          <p:cNvSpPr txBox="1"/>
          <p:nvPr/>
        </p:nvSpPr>
        <p:spPr>
          <a:xfrm>
            <a:off x="457200" y="3505200"/>
            <a:ext cx="2209800" cy="646331"/>
          </a:xfrm>
          <a:prstGeom prst="rect">
            <a:avLst/>
          </a:prstGeom>
          <a:noFill/>
        </p:spPr>
        <p:txBody>
          <a:bodyPr wrap="square" rtlCol="0">
            <a:spAutoFit/>
          </a:bodyPr>
          <a:lstStyle/>
          <a:p>
            <a:r>
              <a:rPr lang="en-US" dirty="0" smtClean="0"/>
              <a:t>Resonant Inductive coupling</a:t>
            </a:r>
            <a:endParaRPr lang="en-US" dirty="0"/>
          </a:p>
        </p:txBody>
      </p:sp>
      <p:sp>
        <p:nvSpPr>
          <p:cNvPr id="7" name="سهم إلى اليمين 6"/>
          <p:cNvSpPr/>
          <p:nvPr/>
        </p:nvSpPr>
        <p:spPr>
          <a:xfrm>
            <a:off x="2667000" y="3581400"/>
            <a:ext cx="1066800" cy="3810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مربع نص 7"/>
          <p:cNvSpPr txBox="1"/>
          <p:nvPr/>
        </p:nvSpPr>
        <p:spPr>
          <a:xfrm>
            <a:off x="6248400" y="5410200"/>
            <a:ext cx="2057400" cy="646331"/>
          </a:xfrm>
          <a:prstGeom prst="rect">
            <a:avLst/>
          </a:prstGeom>
          <a:noFill/>
        </p:spPr>
        <p:txBody>
          <a:bodyPr wrap="square" rtlCol="0">
            <a:spAutoFit/>
          </a:bodyPr>
          <a:lstStyle/>
          <a:p>
            <a:r>
              <a:rPr lang="en-US" dirty="0" smtClean="0"/>
              <a:t>Normal inductive coupling</a:t>
            </a:r>
            <a:endParaRPr lang="en-US" dirty="0"/>
          </a:p>
        </p:txBody>
      </p:sp>
      <p:sp>
        <p:nvSpPr>
          <p:cNvPr id="12" name="سهم إلى اليمين 11"/>
          <p:cNvSpPr/>
          <p:nvPr/>
        </p:nvSpPr>
        <p:spPr>
          <a:xfrm rot="10800000">
            <a:off x="5029200" y="5638800"/>
            <a:ext cx="1066800" cy="3048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40000"/>
            <a:lum/>
          </a:blip>
          <a:srcRect/>
          <a:stretch>
            <a:fillRect l="-25000" r="-25000"/>
          </a:stretch>
        </a:blipFill>
        <a:effectLst/>
      </p:bgPr>
    </p:bg>
    <p:spTree>
      <p:nvGrpSpPr>
        <p:cNvPr id="1" name=""/>
        <p:cNvGrpSpPr/>
        <p:nvPr/>
      </p:nvGrpSpPr>
      <p:grpSpPr>
        <a:xfrm>
          <a:off x="0" y="0"/>
          <a:ext cx="0" cy="0"/>
          <a:chOff x="0" y="0"/>
          <a:chExt cx="0" cy="0"/>
        </a:xfrm>
      </p:grpSpPr>
      <p:sp>
        <p:nvSpPr>
          <p:cNvPr id="2" name="عنوان 1"/>
          <p:cNvSpPr>
            <a:spLocks noGrp="1"/>
          </p:cNvSpPr>
          <p:nvPr>
            <p:ph type="title"/>
          </p:nvPr>
        </p:nvSpPr>
        <p:spPr>
          <a:xfrm>
            <a:off x="304800" y="457200"/>
            <a:ext cx="7467600" cy="457200"/>
          </a:xfrm>
        </p:spPr>
        <p:txBody>
          <a:bodyPr>
            <a:normAutofit fontScale="90000"/>
          </a:bodyPr>
          <a:lstStyle/>
          <a:p>
            <a:r>
              <a:rPr lang="en-US" dirty="0" smtClean="0"/>
              <a:t>Literature review.</a:t>
            </a:r>
            <a:br>
              <a:rPr lang="en-US" dirty="0" smtClean="0"/>
            </a:br>
            <a:endParaRPr lang="en-US" dirty="0"/>
          </a:p>
        </p:txBody>
      </p:sp>
      <p:sp>
        <p:nvSpPr>
          <p:cNvPr id="3" name="عنصر نائب للمحتوى 2"/>
          <p:cNvSpPr>
            <a:spLocks noGrp="1"/>
          </p:cNvSpPr>
          <p:nvPr>
            <p:ph idx="1"/>
          </p:nvPr>
        </p:nvSpPr>
        <p:spPr>
          <a:xfrm>
            <a:off x="457200" y="457200"/>
            <a:ext cx="8229600" cy="6400800"/>
          </a:xfrm>
        </p:spPr>
        <p:txBody>
          <a:bodyPr>
            <a:normAutofit/>
          </a:bodyPr>
          <a:lstStyle/>
          <a:p>
            <a:r>
              <a:rPr lang="en-US" sz="2000" dirty="0" smtClean="0"/>
              <a:t>1826, Andre-Marie Ampere developed ampere’s circuital law showing that electric current produces a magnetic field.</a:t>
            </a:r>
          </a:p>
          <a:p>
            <a:r>
              <a:rPr lang="en-US" sz="2000" dirty="0" smtClean="0"/>
              <a:t>1831, Michael Faraday developed Faraday’s law of induction.</a:t>
            </a:r>
          </a:p>
          <a:p>
            <a:r>
              <a:rPr lang="en-US" sz="2000" dirty="0" smtClean="0"/>
              <a:t>1862, James Clerk Maxwell synthesized these by deriving Maxwell’s equations.</a:t>
            </a:r>
          </a:p>
          <a:p>
            <a:r>
              <a:rPr lang="en-US" sz="2000" dirty="0" smtClean="0"/>
              <a:t>1893, Nikola Tesla was the first person to introduce the concept of wireless power transfer.</a:t>
            </a:r>
          </a:p>
          <a:p>
            <a:r>
              <a:rPr lang="en-US" sz="2000" dirty="0" smtClean="0"/>
              <a:t>1963, the first microwave power transfer (MPT) system was exhibited at Raytheon.</a:t>
            </a:r>
          </a:p>
          <a:p>
            <a:r>
              <a:rPr lang="en-US" sz="2000" dirty="0" smtClean="0"/>
              <a:t>1964, William C. Brown proposed the first wireless power transfer scheme via microwave beams.</a:t>
            </a:r>
          </a:p>
          <a:p>
            <a:r>
              <a:rPr lang="en-US" sz="2000" dirty="0" smtClean="0"/>
              <a:t>1970s, the WPT technique via radiative EM wave for long-distance attracted interest in industrial, telecommunication, and medical applications.</a:t>
            </a:r>
          </a:p>
          <a:p>
            <a:r>
              <a:rPr lang="en-US" sz="2000" dirty="0" smtClean="0"/>
              <a:t>in the early 21st century, non-radiative wireless power techniques via EM inductive coupling were developed greatly.</a:t>
            </a:r>
          </a:p>
          <a:p>
            <a:r>
              <a:rPr lang="en-US" sz="2000" dirty="0" smtClean="0"/>
              <a:t>In 2007, the Strongly Coupled Magnetic Resonance 6 (SCMR) method was discovered by transferring 60 watts of power at a distance of 200 cm to illuminate a light bulb.</a:t>
            </a:r>
            <a:endParaRPr lang="en-US" sz="2000"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7467600" cy="563562"/>
          </a:xfrm>
        </p:spPr>
        <p:txBody>
          <a:bodyPr>
            <a:normAutofit fontScale="90000"/>
          </a:bodyPr>
          <a:lstStyle/>
          <a:p>
            <a:r>
              <a:rPr lang="en-US" dirty="0" smtClean="0"/>
              <a:t>Methodology</a:t>
            </a:r>
            <a:endParaRPr lang="en-US" dirty="0"/>
          </a:p>
        </p:txBody>
      </p:sp>
      <p:sp>
        <p:nvSpPr>
          <p:cNvPr id="3" name="عنصر نائب للمحتوى 2"/>
          <p:cNvSpPr>
            <a:spLocks noGrp="1"/>
          </p:cNvSpPr>
          <p:nvPr>
            <p:ph idx="1"/>
          </p:nvPr>
        </p:nvSpPr>
        <p:spPr>
          <a:xfrm>
            <a:off x="457200" y="762000"/>
            <a:ext cx="7467600" cy="5711952"/>
          </a:xfrm>
        </p:spPr>
        <p:txBody>
          <a:bodyPr/>
          <a:lstStyle/>
          <a:p>
            <a:r>
              <a:rPr lang="en-US" b="1" dirty="0" smtClean="0"/>
              <a:t>Resonant Inductive Coupling</a:t>
            </a:r>
          </a:p>
          <a:p>
            <a:pPr lvl="1"/>
            <a:r>
              <a:rPr lang="en-US" sz="2400" dirty="0" smtClean="0"/>
              <a:t>Inductance induces current in the circuit.</a:t>
            </a:r>
          </a:p>
          <a:p>
            <a:pPr lvl="1"/>
            <a:r>
              <a:rPr lang="en-US" sz="2400" dirty="0" smtClean="0"/>
              <a:t>The capacitor is connected in parallel to the coil</a:t>
            </a:r>
          </a:p>
          <a:p>
            <a:pPr lvl="1"/>
            <a:r>
              <a:rPr lang="en-US" sz="2400" dirty="0" smtClean="0"/>
              <a:t>Energy will be shifting back and forth between magnetic field surrounding the coil and electric field around the capacitor.</a:t>
            </a:r>
          </a:p>
          <a:p>
            <a:endParaRPr lang="en-US" sz="2400" dirty="0"/>
          </a:p>
        </p:txBody>
      </p:sp>
      <p:pic>
        <p:nvPicPr>
          <p:cNvPr id="1026" name="Picture 2" descr="C:\Users\Guest\Desktop\gCjRk.png"/>
          <p:cNvPicPr>
            <a:picLocks noChangeAspect="1" noChangeArrowheads="1"/>
          </p:cNvPicPr>
          <p:nvPr/>
        </p:nvPicPr>
        <p:blipFill>
          <a:blip r:embed="rId2"/>
          <a:srcRect/>
          <a:stretch>
            <a:fillRect/>
          </a:stretch>
        </p:blipFill>
        <p:spPr bwMode="auto">
          <a:xfrm>
            <a:off x="762000" y="3505200"/>
            <a:ext cx="7086600" cy="2994089"/>
          </a:xfrm>
          <a:prstGeom prst="rect">
            <a:avLst/>
          </a:prstGeom>
          <a:noFill/>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543</TotalTime>
  <Words>749</Words>
  <Application>Microsoft Office PowerPoint</Application>
  <PresentationFormat>عرض على الشاشة (3:4)‏</PresentationFormat>
  <Paragraphs>97</Paragraphs>
  <Slides>19</Slides>
  <Notes>1</Notes>
  <HiddenSlides>0</HiddenSlides>
  <MMClips>0</MMClips>
  <ScaleCrop>false</ScaleCrop>
  <HeadingPairs>
    <vt:vector size="4" baseType="variant">
      <vt:variant>
        <vt:lpstr>سمة</vt:lpstr>
      </vt:variant>
      <vt:variant>
        <vt:i4>1</vt:i4>
      </vt:variant>
      <vt:variant>
        <vt:lpstr>عناوين الشرائح</vt:lpstr>
      </vt:variant>
      <vt:variant>
        <vt:i4>19</vt:i4>
      </vt:variant>
    </vt:vector>
  </HeadingPairs>
  <TitlesOfParts>
    <vt:vector size="20" baseType="lpstr">
      <vt:lpstr>سمة Office</vt:lpstr>
      <vt:lpstr>Harvesting Energy Using Piezoelectric Sensors</vt:lpstr>
      <vt:lpstr>Contents</vt:lpstr>
      <vt:lpstr>Introduction: Harvesting energy using piezoelectric sensors: </vt:lpstr>
      <vt:lpstr>Problem Statements </vt:lpstr>
      <vt:lpstr>Wireless power transmission</vt:lpstr>
      <vt:lpstr>Wireless power transmission methods:</vt:lpstr>
      <vt:lpstr>Resonant Inductive Coupling</vt:lpstr>
      <vt:lpstr>Literature review. </vt:lpstr>
      <vt:lpstr>Methodology</vt:lpstr>
      <vt:lpstr>Hardware and circuits design: </vt:lpstr>
      <vt:lpstr>Software &amp; Simulation </vt:lpstr>
      <vt:lpstr>الشريحة 12</vt:lpstr>
      <vt:lpstr>الشريحة 13</vt:lpstr>
      <vt:lpstr>الشريحة 14</vt:lpstr>
      <vt:lpstr>Results and Discussion. </vt:lpstr>
      <vt:lpstr>Sent and received signals</vt:lpstr>
      <vt:lpstr>Conclusion and Recommendations</vt:lpstr>
      <vt:lpstr>Conclusion</vt:lpstr>
      <vt:lpstr>Please, Don’t Forget:</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الشريحة 1</dc:title>
  <dc:creator>Guest</dc:creator>
  <cp:lastModifiedBy>Guest</cp:lastModifiedBy>
  <cp:revision>32</cp:revision>
  <dcterms:created xsi:type="dcterms:W3CDTF">2020-06-22T10:30:34Z</dcterms:created>
  <dcterms:modified xsi:type="dcterms:W3CDTF">2020-06-22T19:45:51Z</dcterms:modified>
</cp:coreProperties>
</file>