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88" r:id="rId1"/>
  </p:sldMasterIdLst>
  <p:notesMasterIdLst>
    <p:notesMasterId r:id="rId8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330" r:id="rId9"/>
    <p:sldId id="263" r:id="rId10"/>
    <p:sldId id="273" r:id="rId11"/>
    <p:sldId id="264" r:id="rId12"/>
    <p:sldId id="266" r:id="rId13"/>
    <p:sldId id="267" r:id="rId14"/>
    <p:sldId id="268" r:id="rId15"/>
    <p:sldId id="272" r:id="rId16"/>
    <p:sldId id="270" r:id="rId17"/>
    <p:sldId id="271" r:id="rId18"/>
    <p:sldId id="274" r:id="rId19"/>
    <p:sldId id="275" r:id="rId20"/>
    <p:sldId id="286" r:id="rId21"/>
    <p:sldId id="285" r:id="rId22"/>
    <p:sldId id="284" r:id="rId23"/>
    <p:sldId id="283" r:id="rId24"/>
    <p:sldId id="282" r:id="rId25"/>
    <p:sldId id="281" r:id="rId26"/>
    <p:sldId id="280" r:id="rId27"/>
    <p:sldId id="279" r:id="rId28"/>
    <p:sldId id="278" r:id="rId29"/>
    <p:sldId id="276" r:id="rId30"/>
    <p:sldId id="277" r:id="rId31"/>
    <p:sldId id="287" r:id="rId32"/>
    <p:sldId id="288" r:id="rId33"/>
    <p:sldId id="289" r:id="rId34"/>
    <p:sldId id="308" r:id="rId35"/>
    <p:sldId id="291" r:id="rId36"/>
    <p:sldId id="292" r:id="rId37"/>
    <p:sldId id="293" r:id="rId38"/>
    <p:sldId id="294" r:id="rId39"/>
    <p:sldId id="295" r:id="rId40"/>
    <p:sldId id="296" r:id="rId41"/>
    <p:sldId id="309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31" r:id="rId52"/>
    <p:sldId id="332" r:id="rId53"/>
    <p:sldId id="306" r:id="rId54"/>
    <p:sldId id="307" r:id="rId55"/>
    <p:sldId id="310" r:id="rId56"/>
    <p:sldId id="311" r:id="rId57"/>
    <p:sldId id="312" r:id="rId58"/>
    <p:sldId id="313" r:id="rId59"/>
    <p:sldId id="314" r:id="rId60"/>
    <p:sldId id="315" r:id="rId61"/>
    <p:sldId id="333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34" r:id="rId70"/>
    <p:sldId id="323" r:id="rId71"/>
    <p:sldId id="324" r:id="rId72"/>
    <p:sldId id="325" r:id="rId73"/>
    <p:sldId id="339" r:id="rId74"/>
    <p:sldId id="326" r:id="rId75"/>
    <p:sldId id="327" r:id="rId76"/>
    <p:sldId id="328" r:id="rId77"/>
    <p:sldId id="337" r:id="rId78"/>
    <p:sldId id="335" r:id="rId79"/>
    <p:sldId id="336" r:id="rId80"/>
    <p:sldId id="338" r:id="rId8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13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93E49B-ADE7-49E1-95E9-FDCA34A67715}" type="datetimeFigureOut">
              <a:rPr lang="ar-JO" smtClean="0"/>
              <a:t>22/03/1438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205C284-4AA3-4646-B9BE-F11D6A16C90A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5C284-4AA3-4646-B9BE-F11D6A16C90A}" type="slidenum">
              <a:rPr lang="ar-JO" smtClean="0"/>
              <a:t>70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JO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JO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9477CB-4E01-4537-9EDD-6C5210BE0116}" type="datetimeFigureOut">
              <a:rPr lang="ar-JO" smtClean="0"/>
              <a:t>20/03/1438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887F9D-56B7-4EA3-A7A7-EA93B3438B1C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ctrTitle"/>
          </p:nvPr>
        </p:nvSpPr>
        <p:spPr>
          <a:xfrm>
            <a:off x="2143108" y="1500174"/>
            <a:ext cx="6172200" cy="1753327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algn="ctr"/>
            <a:r>
              <a:rPr lang="en-US" sz="5400" dirty="0">
                <a:latin typeface="Arial Rounded MT Bold" pitchFamily="34" charset="0"/>
              </a:rPr>
              <a:t>Welcome to </a:t>
            </a:r>
            <a:r>
              <a:rPr lang="en-US" sz="5400" dirty="0" smtClean="0">
                <a:latin typeface="Arial Rounded MT Bold" pitchFamily="34" charset="0"/>
              </a:rPr>
              <a:t>My </a:t>
            </a:r>
            <a:r>
              <a:rPr lang="en-US" sz="5400" dirty="0">
                <a:latin typeface="Arial Rounded MT Bold" pitchFamily="34" charset="0"/>
              </a:rPr>
              <a:t>Presentation</a:t>
            </a:r>
            <a:endParaRPr lang="ar-SA" sz="5400" dirty="0">
              <a:latin typeface="Arial Rounded MT Bold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071670" y="3571876"/>
            <a:ext cx="6143668" cy="1199329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algn="ctr"/>
            <a:r>
              <a:rPr lang="en-US" sz="2400" dirty="0" smtClean="0"/>
              <a:t>Prepared By</a:t>
            </a:r>
            <a:r>
              <a:rPr lang="en-US" sz="2400" dirty="0" smtClean="0"/>
              <a:t>: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b="1" dirty="0" smtClean="0">
                <a:latin typeface="Segoe Print" pitchFamily="2" charset="0"/>
              </a:rPr>
              <a:t>    Bana  Abdul-Nasser Ameen Jabr</a:t>
            </a:r>
            <a:endParaRPr lang="ar-SA" sz="2400" b="1" dirty="0">
              <a:latin typeface="Segoe Print" pitchFamily="2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2786050" y="4929198"/>
            <a:ext cx="4572000" cy="1014663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algn="ctr"/>
            <a:r>
              <a:rPr lang="en-US" sz="2000" dirty="0" smtClean="0"/>
              <a:t>Under Supervision of: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b="1" dirty="0" smtClean="0"/>
              <a:t>Dr. </a:t>
            </a:r>
            <a:r>
              <a:rPr lang="en-US" sz="2000" b="1" dirty="0" err="1" smtClean="0"/>
              <a:t>Imad</a:t>
            </a:r>
            <a:r>
              <a:rPr lang="en-US" sz="2000" b="1" dirty="0" smtClean="0"/>
              <a:t> Al-</a:t>
            </a:r>
            <a:r>
              <a:rPr lang="en-US" sz="2000" b="1" dirty="0" err="1" smtClean="0"/>
              <a:t>Qasim</a:t>
            </a:r>
            <a:endParaRPr lang="ar-SA" sz="2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286116" y="6143644"/>
            <a:ext cx="35719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u="sng" dirty="0" smtClean="0">
                <a:solidFill>
                  <a:srgbClr val="C00000"/>
                </a:solidFill>
              </a:rPr>
              <a:t>22 December 2016</a:t>
            </a:r>
            <a:endParaRPr lang="ar-JO" sz="2400" u="sng" dirty="0">
              <a:solidFill>
                <a:srgbClr val="C00000"/>
              </a:solidFill>
            </a:endParaRPr>
          </a:p>
        </p:txBody>
      </p:sp>
      <p:pic>
        <p:nvPicPr>
          <p:cNvPr id="10" name="صورة 9" descr="http://www.najah.edu/image/najahLogo/NNU%20Seal%20logo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71934" y="0"/>
            <a:ext cx="1756881" cy="16644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>
            <a:spLocks noGrp="1"/>
          </p:cNvSpPr>
          <p:nvPr>
            <p:ph type="ctrTitle"/>
          </p:nvPr>
        </p:nvSpPr>
        <p:spPr>
          <a:xfrm>
            <a:off x="1928794" y="1000125"/>
            <a:ext cx="6672281" cy="323215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Preliminary Design of </a:t>
            </a:r>
            <a:br>
              <a:rPr lang="en-US" sz="4000" b="1" dirty="0" smtClean="0"/>
            </a:br>
            <a:r>
              <a:rPr lang="en-US" sz="4000" b="1" dirty="0" smtClean="0"/>
              <a:t>Block1 &amp; Block2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ar-JO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14282" y="357166"/>
            <a:ext cx="7467600" cy="64294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Columns layout of Block 1 </a:t>
            </a:r>
            <a:endParaRPr kumimoji="0" lang="ar-JO" sz="2800" b="0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1785926"/>
            <a:ext cx="8501122" cy="507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q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71736" y="0"/>
            <a:ext cx="6572264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214282" y="1142984"/>
            <a:ext cx="2000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	</a:t>
            </a:r>
            <a:endParaRPr lang="ar-JO" dirty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0" y="642918"/>
            <a:ext cx="2357422" cy="150019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Columns layout of Block 2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en-US" dirty="0" smtClean="0"/>
              <a:t>Beams layout of Block 1</a:t>
            </a:r>
            <a:endParaRPr lang="ar-JO" dirty="0"/>
          </a:p>
        </p:txBody>
      </p:sp>
      <p:pic>
        <p:nvPicPr>
          <p:cNvPr id="4" name="صورة 3" descr="58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3050"/>
            <a:ext cx="8786842" cy="4662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85720" y="0"/>
            <a:ext cx="7467600" cy="785794"/>
          </a:xfrm>
        </p:spPr>
        <p:txBody>
          <a:bodyPr/>
          <a:lstStyle/>
          <a:p>
            <a:r>
              <a:rPr lang="en-US" dirty="0" smtClean="0"/>
              <a:t>Beams layout of Block 2</a:t>
            </a:r>
            <a:endParaRPr lang="ar-JO" dirty="0"/>
          </a:p>
        </p:txBody>
      </p:sp>
      <p:pic>
        <p:nvPicPr>
          <p:cNvPr id="5" name="صورة 4" descr="598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857232"/>
            <a:ext cx="6500858" cy="6000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2428860" y="1000108"/>
            <a:ext cx="6172200" cy="3232636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Analysis and Design using SAP program</a:t>
            </a:r>
            <a:r>
              <a:rPr lang="en-US" sz="48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/>
            </a:r>
            <a:br>
              <a:rPr lang="en-US" sz="48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</a:br>
            <a:endParaRPr lang="ar-JO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14546" y="357166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3D model of Block 1</a:t>
            </a:r>
            <a:endParaRPr lang="ar-JO" sz="3200" dirty="0"/>
          </a:p>
        </p:txBody>
      </p:sp>
      <p:pic>
        <p:nvPicPr>
          <p:cNvPr id="5" name="صورة 4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47"/>
          <a:stretch/>
        </p:blipFill>
        <p:spPr bwMode="auto">
          <a:xfrm>
            <a:off x="107504" y="1556792"/>
            <a:ext cx="8640960" cy="530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14548" y="357166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3D model of Block 2</a:t>
            </a:r>
            <a:endParaRPr lang="ar-JO" sz="3200" dirty="0"/>
          </a:p>
        </p:txBody>
      </p:sp>
      <p:pic>
        <p:nvPicPr>
          <p:cNvPr id="6" name="صورة 5" descr="uhuj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28604"/>
            <a:ext cx="8715404" cy="6099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latin typeface="Bell MT" pitchFamily="18" charset="0"/>
              </a:rPr>
              <a:t>Modifiers for each element</a:t>
            </a:r>
            <a:r>
              <a:rPr lang="ar-SA" sz="3200" b="1" dirty="0" smtClean="0">
                <a:latin typeface="Bell MT" pitchFamily="18" charset="0"/>
              </a:rPr>
              <a:t/>
            </a:r>
            <a:br>
              <a:rPr lang="ar-SA" sz="3200" b="1" dirty="0" smtClean="0">
                <a:latin typeface="Bell MT" pitchFamily="18" charset="0"/>
              </a:rPr>
            </a:b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357290" y="1857364"/>
          <a:ext cx="6408712" cy="3312365"/>
        </p:xfrm>
        <a:graphic>
          <a:graphicData uri="http://schemas.openxmlformats.org/drawingml/2006/table">
            <a:tbl>
              <a:tblPr rtl="1" firstRow="1" firstCol="1" lastRow="1" lastCol="1" bandRow="1">
                <a:tableStyleId>{3C2FFA5D-87B4-456A-9821-1D502468CF0F}</a:tableStyleId>
              </a:tblPr>
              <a:tblGrid>
                <a:gridCol w="3204356"/>
                <a:gridCol w="3204356"/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Modifier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 </a:t>
                      </a:r>
                      <a:endParaRPr lang="ar-SA" dirty="0"/>
                    </a:p>
                  </a:txBody>
                  <a:tcPr anchor="ctr"/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</a:t>
                      </a:r>
                      <a:endParaRPr lang="ar-SA" dirty="0"/>
                    </a:p>
                  </a:txBody>
                  <a:tcPr anchor="ctr"/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 anchor="ctr"/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Columns</a:t>
                      </a:r>
                      <a:endParaRPr lang="ar-SA" dirty="0"/>
                    </a:p>
                  </a:txBody>
                  <a:tcPr anchor="ctr"/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walls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n-US" dirty="0" smtClean="0"/>
              <a:t>Design for Seismic loads</a:t>
            </a:r>
            <a:endParaRPr lang="ar-JO" dirty="0"/>
          </a:p>
        </p:txBody>
      </p:sp>
      <p:pic>
        <p:nvPicPr>
          <p:cNvPr id="5" name="عنصر نائب للمحتوى 4" descr="sd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143372" y="857232"/>
            <a:ext cx="4558150" cy="578647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14282" y="1214422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zone factor is (Z=0.2).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Project Description.</a:t>
            </a:r>
          </a:p>
          <a:p>
            <a:pPr algn="l" rtl="0"/>
            <a:r>
              <a:rPr lang="en-US" dirty="0" smtClean="0"/>
              <a:t>Preliminary </a:t>
            </a:r>
            <a:r>
              <a:rPr lang="en-US" dirty="0" smtClean="0"/>
              <a:t>Design.</a:t>
            </a:r>
          </a:p>
          <a:p>
            <a:pPr algn="l" rtl="0"/>
            <a:r>
              <a:rPr lang="en-US" dirty="0" smtClean="0"/>
              <a:t>SAP 3D model and Checks.</a:t>
            </a:r>
          </a:p>
          <a:p>
            <a:pPr algn="l" rtl="0"/>
            <a:r>
              <a:rPr lang="en-US" dirty="0" smtClean="0"/>
              <a:t>Analysis and Design of concrete parts: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Slabs.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Beams.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Columns.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Footings.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Shear walls.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Ground beams.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00000"/>
                </a:solidFill>
              </a:rPr>
              <a:t>Staircase.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Outline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1538" y="357166"/>
            <a:ext cx="6643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</a:t>
            </a:r>
            <a:r>
              <a:rPr lang="en-US" sz="2000" dirty="0" smtClean="0"/>
              <a:t>oil </a:t>
            </a:r>
            <a:r>
              <a:rPr lang="en-US" sz="2000" dirty="0"/>
              <a:t>profile type = Sc and seismic zone factor = 0.2, Seismic coefficients Ca &amp; </a:t>
            </a:r>
            <a:r>
              <a:rPr lang="en-US" sz="2000" dirty="0" err="1"/>
              <a:t>Cv</a:t>
            </a:r>
            <a:r>
              <a:rPr lang="en-US" sz="2000" dirty="0"/>
              <a:t> values </a:t>
            </a:r>
            <a:endParaRPr lang="ar-JO" sz="2000" dirty="0"/>
          </a:p>
        </p:txBody>
      </p:sp>
      <p:pic>
        <p:nvPicPr>
          <p:cNvPr id="5" name="صورة 4" descr="w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8347577" cy="2857520"/>
          </a:xfrm>
          <a:prstGeom prst="rect">
            <a:avLst/>
          </a:prstGeom>
        </p:spPr>
      </p:pic>
      <p:pic>
        <p:nvPicPr>
          <p:cNvPr id="6" name="صورة 5" descr="k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20" y="4257662"/>
            <a:ext cx="8484413" cy="2600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7929618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Over strength factor of </a:t>
            </a:r>
            <a:r>
              <a:rPr lang="en-US" dirty="0" smtClean="0"/>
              <a:t>block1</a:t>
            </a:r>
            <a:endParaRPr lang="ar-JO" dirty="0"/>
          </a:p>
        </p:txBody>
      </p:sp>
      <p:pic>
        <p:nvPicPr>
          <p:cNvPr id="4" name="صورة 3" descr="g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42910" y="684847"/>
            <a:ext cx="7715304" cy="6173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en-US" dirty="0" smtClean="0"/>
              <a:t>Over strength factor of block2 </a:t>
            </a:r>
            <a:endParaRPr lang="ar-JO" dirty="0"/>
          </a:p>
        </p:txBody>
      </p:sp>
      <p:pic>
        <p:nvPicPr>
          <p:cNvPr id="4" name="صورة 3" descr="uu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44" y="721042"/>
            <a:ext cx="8001056" cy="6136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en-US" dirty="0" smtClean="0"/>
              <a:t>STATIC EQUIVELENT METHOD</a:t>
            </a:r>
            <a:endParaRPr lang="ar-JO" dirty="0"/>
          </a:p>
        </p:txBody>
      </p:sp>
      <p:pic>
        <p:nvPicPr>
          <p:cNvPr id="4" name="عنصر نائب للمحتوى 3" descr="1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7467600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4572000" cy="6643710"/>
          </a:xfrm>
          <a:prstGeom prst="rect">
            <a:avLst/>
          </a:prstGeom>
        </p:spPr>
      </p:pic>
      <p:pic>
        <p:nvPicPr>
          <p:cNvPr id="5" name="صورة 4" descr="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438" y="214290"/>
            <a:ext cx="4143404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Define response spectrum function of block2</a:t>
            </a:r>
            <a:endParaRPr lang="ar-JO" dirty="0"/>
          </a:p>
        </p:txBody>
      </p:sp>
      <p:pic>
        <p:nvPicPr>
          <p:cNvPr id="4" name="صورة 3" descr="yy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8572560" cy="592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en-US" dirty="0" smtClean="0"/>
              <a:t>Response spectrum in X-direction</a:t>
            </a:r>
            <a:endParaRPr lang="ar-JO" dirty="0"/>
          </a:p>
        </p:txBody>
      </p:sp>
      <p:pic>
        <p:nvPicPr>
          <p:cNvPr id="4" name="عنصر نائب للمحتوى 3" descr="jjj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9" y="1000108"/>
            <a:ext cx="7429552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n-US" dirty="0" smtClean="0"/>
              <a:t>Response spectrum in </a:t>
            </a:r>
            <a:r>
              <a:rPr lang="en-US" dirty="0" smtClean="0"/>
              <a:t>y-direction</a:t>
            </a:r>
            <a:endParaRPr lang="ar-JO" dirty="0"/>
          </a:p>
        </p:txBody>
      </p:sp>
      <p:pic>
        <p:nvPicPr>
          <p:cNvPr id="4" name="عنصر نائب للمحتوى 3" descr="rrr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000108"/>
            <a:ext cx="7215238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en-US" dirty="0" smtClean="0"/>
              <a:t>Mass source data</a:t>
            </a:r>
            <a:endParaRPr lang="ar-JO" dirty="0"/>
          </a:p>
        </p:txBody>
      </p:sp>
      <p:pic>
        <p:nvPicPr>
          <p:cNvPr id="4" name="عنصر نائب للمحتوى 3" descr="yyyy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1000108"/>
            <a:ext cx="5214974" cy="5643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/>
          </p:cNvSpPr>
          <p:nvPr>
            <p:ph type="title"/>
          </p:nvPr>
        </p:nvSpPr>
        <p:spPr>
          <a:xfrm>
            <a:off x="642910" y="428604"/>
            <a:ext cx="7467600" cy="1076218"/>
          </a:xfrm>
          <a:prstGeom prst="rect">
            <a:avLst/>
          </a:prstGeom>
          <a:noFill/>
        </p:spPr>
        <p:txBody>
          <a:bodyPr wrap="square" lIns="90377" tIns="45225" rIns="90377" bIns="45225" rtlCol="0">
            <a:spAutoFit/>
          </a:bodyPr>
          <a:lstStyle/>
          <a:p>
            <a:pPr algn="ctr"/>
            <a:r>
              <a:rPr lang="en-US" sz="3200" dirty="0">
                <a:latin typeface="Algerian" pitchFamily="82" charset="0"/>
                <a:cs typeface="Times New Roman" pitchFamily="18" charset="0"/>
              </a:rPr>
              <a:t>3D </a:t>
            </a:r>
            <a:r>
              <a:rPr lang="en-US" sz="3200" dirty="0" smtClean="0">
                <a:latin typeface="Algerian" pitchFamily="82" charset="0"/>
                <a:cs typeface="Times New Roman" pitchFamily="18" charset="0"/>
              </a:rPr>
              <a:t>Analysis &amp; </a:t>
            </a:r>
            <a:r>
              <a:rPr lang="en-US" sz="3200" dirty="0">
                <a:latin typeface="Algerian" pitchFamily="82" charset="0"/>
                <a:cs typeface="Times New Roman" pitchFamily="18" charset="0"/>
              </a:rPr>
              <a:t>Design of United Motor Trade Company </a:t>
            </a:r>
          </a:p>
        </p:txBody>
      </p:sp>
      <p:pic>
        <p:nvPicPr>
          <p:cNvPr id="10" name="صورة 9" descr="3-14714326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43050"/>
            <a:ext cx="8643998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en-US" dirty="0" smtClean="0"/>
              <a:t>Checks of models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3214710" cy="471478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sz="2800" dirty="0" smtClean="0"/>
              <a:t>Compatibility check</a:t>
            </a:r>
          </a:p>
          <a:p>
            <a:pPr algn="l" rtl="0">
              <a:buNone/>
            </a:pPr>
            <a:endParaRPr lang="ar-JO" dirty="0"/>
          </a:p>
        </p:txBody>
      </p:sp>
      <p:pic>
        <p:nvPicPr>
          <p:cNvPr id="4" name="صورة 3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7786742" cy="5286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3.png"/>
          <p:cNvPicPr/>
          <p:nvPr/>
        </p:nvPicPr>
        <p:blipFill>
          <a:blip r:embed="rId2"/>
          <a:srcRect t="18211" r="-115"/>
          <a:stretch>
            <a:fillRect/>
          </a:stretch>
        </p:blipFill>
        <p:spPr>
          <a:xfrm>
            <a:off x="500034" y="571480"/>
            <a:ext cx="8001056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786050" y="0"/>
            <a:ext cx="3186106" cy="500066"/>
          </a:xfrm>
        </p:spPr>
        <p:txBody>
          <a:bodyPr/>
          <a:lstStyle/>
          <a:p>
            <a:pPr algn="ctr" rtl="0"/>
            <a:r>
              <a:rPr lang="en-US" dirty="0" smtClean="0"/>
              <a:t>Equilibrium Check</a:t>
            </a:r>
            <a:endParaRPr lang="ar-JO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000232" y="642919"/>
          <a:ext cx="6858048" cy="3022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14512"/>
                <a:gridCol w="1714512"/>
                <a:gridCol w="1714512"/>
                <a:gridCol w="1714512"/>
              </a:tblGrid>
              <a:tr h="71920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%error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SAP</a:t>
                      </a:r>
                      <a:r>
                        <a:rPr lang="en-US" baseline="0" dirty="0" smtClean="0"/>
                        <a:t> results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Hand calculation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type</a:t>
                      </a:r>
                      <a:endParaRPr lang="ar-JO" dirty="0"/>
                    </a:p>
                  </a:txBody>
                  <a:tcPr/>
                </a:tc>
              </a:tr>
              <a:tr h="38281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5917.125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5917.125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</a:t>
                      </a:r>
                      <a:endParaRPr lang="ar-JO" dirty="0"/>
                    </a:p>
                  </a:txBody>
                  <a:tcPr/>
                </a:tc>
              </a:tr>
              <a:tr h="58516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1584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1584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</a:t>
                      </a:r>
                      <a:endParaRPr lang="ar-JO" dirty="0"/>
                    </a:p>
                  </a:txBody>
                  <a:tcPr/>
                </a:tc>
              </a:tr>
              <a:tr h="58516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3168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3168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Superimposed</a:t>
                      </a:r>
                      <a:endParaRPr lang="ar-JO" dirty="0"/>
                    </a:p>
                  </a:txBody>
                  <a:tcPr/>
                </a:tc>
              </a:tr>
              <a:tr h="58516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693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693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Wall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000232" y="3903985"/>
          <a:ext cx="6858048" cy="2926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14512"/>
                <a:gridCol w="1714512"/>
                <a:gridCol w="1714512"/>
                <a:gridCol w="1714512"/>
              </a:tblGrid>
              <a:tr h="55243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%error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SAP</a:t>
                      </a:r>
                      <a:r>
                        <a:rPr lang="en-US" baseline="0" dirty="0" smtClean="0"/>
                        <a:t> results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Hand calculation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type</a:t>
                      </a:r>
                      <a:endParaRPr lang="ar-JO" dirty="0"/>
                    </a:p>
                  </a:txBody>
                  <a:tcPr/>
                </a:tc>
              </a:tr>
              <a:tr h="31567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%0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10471.12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10471.12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</a:t>
                      </a:r>
                      <a:endParaRPr lang="ar-JO" dirty="0"/>
                    </a:p>
                  </a:txBody>
                  <a:tcPr/>
                </a:tc>
              </a:tr>
              <a:tr h="51943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5742.99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5742.99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</a:t>
                      </a:r>
                      <a:endParaRPr lang="ar-JO" dirty="0"/>
                    </a:p>
                  </a:txBody>
                  <a:tcPr/>
                </a:tc>
              </a:tr>
              <a:tr h="5524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1435.747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1435.747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Superimposed</a:t>
                      </a:r>
                      <a:endParaRPr lang="ar-JO" dirty="0"/>
                    </a:p>
                  </a:txBody>
                  <a:tcPr/>
                </a:tc>
              </a:tr>
              <a:tr h="5524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%0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1632.15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1632.15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Wall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14282" y="785794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Block1</a:t>
            </a:r>
            <a:endParaRPr lang="ar-JO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4282" y="4000504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Block2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571504"/>
          </a:xfrm>
        </p:spPr>
        <p:txBody>
          <a:bodyPr/>
          <a:lstStyle/>
          <a:p>
            <a:pPr algn="l" rtl="0"/>
            <a:r>
              <a:rPr lang="en-US" dirty="0" smtClean="0"/>
              <a:t>Stress-Strain relationship</a:t>
            </a:r>
            <a:endParaRPr lang="ar-JO" dirty="0"/>
          </a:p>
        </p:txBody>
      </p:sp>
      <p:pic>
        <p:nvPicPr>
          <p:cNvPr id="11" name="صورة 10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714356"/>
            <a:ext cx="5786477" cy="1214446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357158" y="928670"/>
            <a:ext cx="22860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/>
              <a:t>Block</a:t>
            </a:r>
            <a:r>
              <a:rPr lang="en-US" dirty="0" smtClean="0"/>
              <a:t> 1</a:t>
            </a:r>
            <a:endParaRPr lang="ar-JO" dirty="0"/>
          </a:p>
        </p:txBody>
      </p:sp>
      <p:pic>
        <p:nvPicPr>
          <p:cNvPr id="13" name="صورة 12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857364"/>
            <a:ext cx="6143668" cy="3714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صورة 15" descr="88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5643578"/>
            <a:ext cx="5643602" cy="1000132"/>
          </a:xfrm>
          <a:prstGeom prst="rect">
            <a:avLst/>
          </a:prstGeom>
        </p:spPr>
      </p:pic>
      <p:sp>
        <p:nvSpPr>
          <p:cNvPr id="17" name="مربع نص 16"/>
          <p:cNvSpPr txBox="1"/>
          <p:nvPr/>
        </p:nvSpPr>
        <p:spPr>
          <a:xfrm>
            <a:off x="6929454" y="1214422"/>
            <a:ext cx="7143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</a:t>
            </a:r>
            <a:endParaRPr lang="ar-JO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000760" y="6143644"/>
            <a:ext cx="9286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10%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571504"/>
          </a:xfrm>
        </p:spPr>
        <p:txBody>
          <a:bodyPr/>
          <a:lstStyle/>
          <a:p>
            <a:pPr algn="l" rtl="0"/>
            <a:r>
              <a:rPr lang="en-US" dirty="0" smtClean="0"/>
              <a:t>Stress-Strain relationship</a:t>
            </a:r>
            <a:endParaRPr lang="ar-JO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357158" y="928670"/>
            <a:ext cx="22860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/>
              <a:t>Block</a:t>
            </a:r>
            <a:r>
              <a:rPr lang="en-US" dirty="0" smtClean="0"/>
              <a:t> 2</a:t>
            </a:r>
            <a:endParaRPr lang="ar-JO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072330" y="1214422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</a:t>
            </a:r>
            <a:endParaRPr lang="ar-JO" dirty="0"/>
          </a:p>
        </p:txBody>
      </p:sp>
      <p:pic>
        <p:nvPicPr>
          <p:cNvPr id="8" name="صورة 7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857232"/>
            <a:ext cx="4929222" cy="914490"/>
          </a:xfrm>
          <a:prstGeom prst="rect">
            <a:avLst/>
          </a:prstGeom>
        </p:spPr>
      </p:pic>
      <p:pic>
        <p:nvPicPr>
          <p:cNvPr id="9" name="Picture 5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285984" y="1785926"/>
            <a:ext cx="5274310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صورة 9" descr="888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5857892"/>
            <a:ext cx="5214974" cy="1000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467600" cy="500066"/>
          </a:xfrm>
        </p:spPr>
        <p:txBody>
          <a:bodyPr/>
          <a:lstStyle/>
          <a:p>
            <a:pPr algn="l" rtl="0"/>
            <a:r>
              <a:rPr lang="en-US" dirty="0" smtClean="0"/>
              <a:t>Deflection Check</a:t>
            </a:r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642918"/>
            <a:ext cx="7429552" cy="521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 descr="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5891181"/>
            <a:ext cx="5162863" cy="966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500166" y="0"/>
            <a:ext cx="5923303" cy="5715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1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5857892"/>
            <a:ext cx="4643470" cy="1000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2543164" cy="614354"/>
          </a:xfrm>
        </p:spPr>
        <p:txBody>
          <a:bodyPr/>
          <a:lstStyle/>
          <a:p>
            <a:pPr algn="l" rtl="0"/>
            <a:r>
              <a:rPr lang="en-US" dirty="0" smtClean="0"/>
              <a:t>Periodic check</a:t>
            </a:r>
            <a:endParaRPr lang="ar-JO" dirty="0"/>
          </a:p>
        </p:txBody>
      </p:sp>
      <p:pic>
        <p:nvPicPr>
          <p:cNvPr id="6" name="صورة 5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71612"/>
            <a:ext cx="7900298" cy="619145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57158" y="1000108"/>
            <a:ext cx="250033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400" dirty="0" smtClean="0"/>
              <a:t>Block 1</a:t>
            </a:r>
            <a:endParaRPr lang="ar-JO" sz="2400" dirty="0"/>
          </a:p>
        </p:txBody>
      </p:sp>
      <p:pic>
        <p:nvPicPr>
          <p:cNvPr id="11" name="صورة 10" descr="9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06" y="2685946"/>
            <a:ext cx="5521850" cy="2243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1614470" cy="471478"/>
          </a:xfrm>
        </p:spPr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Block2</a:t>
            </a:r>
            <a:endParaRPr lang="ar-JO" dirty="0"/>
          </a:p>
        </p:txBody>
      </p:sp>
      <p:pic>
        <p:nvPicPr>
          <p:cNvPr id="4" name="صورة 3" descr="6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8643998" cy="600093"/>
          </a:xfrm>
          <a:prstGeom prst="rect">
            <a:avLst/>
          </a:prstGeom>
        </p:spPr>
      </p:pic>
      <p:pic>
        <p:nvPicPr>
          <p:cNvPr id="10" name="صورة 9" descr="58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428868"/>
            <a:ext cx="5715040" cy="2038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71736" y="0"/>
            <a:ext cx="3971924" cy="500066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Mass participation ratios</a:t>
            </a:r>
            <a:endParaRPr lang="ar-JO" dirty="0"/>
          </a:p>
        </p:txBody>
      </p:sp>
      <p:pic>
        <p:nvPicPr>
          <p:cNvPr id="4" name="صورة 3" descr="ll.png"/>
          <p:cNvPicPr/>
          <p:nvPr/>
        </p:nvPicPr>
        <p:blipFill>
          <a:blip r:embed="rId2"/>
          <a:srcRect b="22873"/>
          <a:stretch>
            <a:fillRect/>
          </a:stretch>
        </p:blipFill>
        <p:spPr>
          <a:xfrm>
            <a:off x="857224" y="1142984"/>
            <a:ext cx="7286676" cy="421484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14348" y="571480"/>
            <a:ext cx="22860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Block 1</a:t>
            </a:r>
            <a:endParaRPr lang="ar-JO" sz="2400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42910" y="5643578"/>
            <a:ext cx="72679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summation of modes in X and Y is greater than 90%.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44" y="0"/>
            <a:ext cx="7467600" cy="796908"/>
          </a:xfrm>
        </p:spPr>
        <p:txBody>
          <a:bodyPr/>
          <a:lstStyle/>
          <a:p>
            <a:r>
              <a:rPr lang="en-US" dirty="0" smtClean="0"/>
              <a:t>Block Distribution</a:t>
            </a:r>
            <a:endParaRPr lang="ar-JO" dirty="0"/>
          </a:p>
        </p:txBody>
      </p:sp>
      <p:pic>
        <p:nvPicPr>
          <p:cNvPr id="4" name="Picture 1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42918"/>
            <a:ext cx="4143404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00034" y="1643050"/>
          <a:ext cx="3786182" cy="290894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90972"/>
                <a:gridCol w="1195210"/>
              </a:tblGrid>
              <a:tr h="5429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Numbers of floors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JO" dirty="0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Block</a:t>
                      </a:r>
                      <a:r>
                        <a:rPr lang="en-US" baseline="0" dirty="0" smtClean="0"/>
                        <a:t> 1</a:t>
                      </a:r>
                      <a:endParaRPr lang="ar-JO" dirty="0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Block</a:t>
                      </a:r>
                      <a:r>
                        <a:rPr lang="en-US" baseline="0" dirty="0" smtClean="0"/>
                        <a:t> 2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Block</a:t>
                      </a:r>
                      <a:r>
                        <a:rPr lang="en-US" baseline="0" dirty="0" smtClean="0"/>
                        <a:t> 3</a:t>
                      </a:r>
                      <a:endParaRPr lang="ar-JO" dirty="0" smtClean="0"/>
                    </a:p>
                    <a:p>
                      <a:pPr algn="ctr" rtl="1"/>
                      <a:endParaRPr lang="ar-JO" dirty="0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Block4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500034" y="5072074"/>
            <a:ext cx="378621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Total Area of the building  </a:t>
            </a:r>
            <a:r>
              <a:rPr lang="en-US" b="1" i="1" dirty="0" smtClean="0"/>
              <a:t>4493.25</a:t>
            </a:r>
            <a:r>
              <a:rPr lang="en-US" b="1" i="1" dirty="0"/>
              <a:t> </a:t>
            </a:r>
            <a:r>
              <a:rPr lang="en-US" b="1" i="1" dirty="0" smtClean="0"/>
              <a:t>m^2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1400156" cy="542916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Block2</a:t>
            </a:r>
            <a:endParaRPr lang="ar-JO" dirty="0"/>
          </a:p>
        </p:txBody>
      </p:sp>
      <p:pic>
        <p:nvPicPr>
          <p:cNvPr id="4" name="صورة 3" descr="9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785918" y="857232"/>
            <a:ext cx="7000924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2357422" y="714356"/>
            <a:ext cx="6172200" cy="364333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Times New Roman"/>
                <a:ea typeface="Calibri"/>
                <a:cs typeface="Arial"/>
              </a:rPr>
              <a:t>Analysis and Design of Concrete Parts</a:t>
            </a:r>
            <a:endParaRPr lang="ar-JO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rtl="0">
              <a:buFont typeface="Wingdings" pitchFamily="2" charset="2"/>
              <a:buChar char="Ø"/>
            </a:pPr>
            <a:r>
              <a:rPr lang="en-US" dirty="0" smtClean="0"/>
              <a:t>Design of Slabs</a:t>
            </a:r>
            <a:endParaRPr lang="ar-JO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00034" y="1214422"/>
            <a:ext cx="21431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Block 1</a:t>
            </a:r>
            <a:endParaRPr lang="ar-JO" sz="2400" dirty="0"/>
          </a:p>
        </p:txBody>
      </p:sp>
      <p:pic>
        <p:nvPicPr>
          <p:cNvPr id="5" name="صورة 4" descr="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643026"/>
            <a:ext cx="8286808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1614470" cy="500066"/>
          </a:xfrm>
        </p:spPr>
        <p:txBody>
          <a:bodyPr/>
          <a:lstStyle/>
          <a:p>
            <a:pPr algn="l" rtl="0"/>
            <a:r>
              <a:rPr lang="en-US" dirty="0" smtClean="0"/>
              <a:t>Block 2</a:t>
            </a:r>
            <a:endParaRPr lang="ar-JO" dirty="0"/>
          </a:p>
        </p:txBody>
      </p:sp>
      <p:pic>
        <p:nvPicPr>
          <p:cNvPr id="4" name="Picture 16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428860" y="285728"/>
            <a:ext cx="4686954" cy="5368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صورة 4" descr="qq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643578"/>
            <a:ext cx="7429552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 algn="l" rtl="0"/>
            <a:r>
              <a:rPr lang="en-US" sz="3200" dirty="0" smtClean="0"/>
              <a:t>Design for flexure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dirty="0" smtClean="0"/>
              <a:t>Since all positive and negative moments in both block1 &amp; block2 &lt; </a:t>
            </a:r>
            <a:r>
              <a:rPr lang="en-US" dirty="0" err="1" smtClean="0"/>
              <a:t>Asmin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We use </a:t>
            </a:r>
            <a:endParaRPr lang="ar-JO" dirty="0"/>
          </a:p>
        </p:txBody>
      </p:sp>
      <p:pic>
        <p:nvPicPr>
          <p:cNvPr id="4" name="صورة 3" descr="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714620"/>
            <a:ext cx="2962579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42918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dirty="0" smtClean="0"/>
              <a:t>Design of Beams</a:t>
            </a:r>
            <a:endParaRPr lang="ar-JO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8596" y="642918"/>
            <a:ext cx="27146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400" dirty="0" smtClean="0"/>
              <a:t>Block 1</a:t>
            </a:r>
            <a:endParaRPr lang="ar-JO" sz="2400" dirty="0"/>
          </a:p>
        </p:txBody>
      </p:sp>
      <p:pic>
        <p:nvPicPr>
          <p:cNvPr id="36908" name="Picture 4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7" name="Picture 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209550"/>
          </a:xfrm>
          <a:prstGeom prst="rect">
            <a:avLst/>
          </a:prstGeom>
          <a:noFill/>
        </p:spPr>
      </p:pic>
      <p:pic>
        <p:nvPicPr>
          <p:cNvPr id="36906" name="Picture 4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5" name="Picture 4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4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3" name="Picture 3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2" name="Picture 3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1" name="Picture 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900" name="Picture 3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9" name="Picture 3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8" name="Picture 3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7" name="Picture 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6" name="Picture 3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5" name="Picture 3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4" name="Picture 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3" name="Picture 2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2" name="Picture 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1" name="Picture 2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90" name="Picture 2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89" name="Picture 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88" name="Picture 2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6887" name="Picture 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52" name="صورة 51" descr="587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071547"/>
            <a:ext cx="8429684" cy="5786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2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209550"/>
          </a:xfrm>
          <a:prstGeom prst="rect">
            <a:avLst/>
          </a:prstGeom>
          <a:noFill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17" name="صورة 16" descr="88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785794"/>
            <a:ext cx="8357914" cy="429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9144000" cy="2567527"/>
          </a:xfrm>
          <a:prstGeom prst="rect">
            <a:avLst/>
          </a:prstGeom>
        </p:spPr>
      </p:pic>
      <p:pic>
        <p:nvPicPr>
          <p:cNvPr id="5" name="صورة 4" descr="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286124"/>
            <a:ext cx="8545118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7158" y="214290"/>
            <a:ext cx="27146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400" dirty="0" smtClean="0"/>
              <a:t>Block 2</a:t>
            </a:r>
            <a:endParaRPr lang="ar-JO" sz="2400" dirty="0"/>
          </a:p>
        </p:txBody>
      </p:sp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209550"/>
          </a:xfrm>
          <a:prstGeom prst="rect">
            <a:avLst/>
          </a:prstGeom>
          <a:noFill/>
        </p:spPr>
      </p:pic>
      <p:pic>
        <p:nvPicPr>
          <p:cNvPr id="16" name="صورة 15" descr="hjk,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857232"/>
            <a:ext cx="8429684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77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2729444"/>
          </a:xfrm>
          <a:prstGeom prst="rect">
            <a:avLst/>
          </a:prstGeom>
        </p:spPr>
      </p:pic>
      <p:pic>
        <p:nvPicPr>
          <p:cNvPr id="5" name="صورة 4" descr="588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286124"/>
            <a:ext cx="8858280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7467600" cy="4902340"/>
          </a:xfrm>
        </p:spPr>
        <p:txBody>
          <a:bodyPr/>
          <a:lstStyle/>
          <a:p>
            <a:pPr algn="l" rtl="0"/>
            <a:r>
              <a:rPr lang="en-US" b="1" i="1" dirty="0" smtClean="0"/>
              <a:t>ACI 318-11 (American Concrete Institute</a:t>
            </a:r>
            <a:r>
              <a:rPr lang="en-US" b="1" i="1" dirty="0" smtClean="0"/>
              <a:t>).</a:t>
            </a:r>
          </a:p>
          <a:p>
            <a:pPr algn="l" rtl="0">
              <a:buNone/>
            </a:pPr>
            <a:endParaRPr lang="en-US" b="1" i="1" dirty="0" smtClean="0"/>
          </a:p>
          <a:p>
            <a:pPr lvl="0" algn="l" rtl="0"/>
            <a:r>
              <a:rPr lang="en-US" b="1" i="1" dirty="0" smtClean="0"/>
              <a:t>UBC-97 ( Uniform Building Code</a:t>
            </a:r>
            <a:r>
              <a:rPr lang="en-US" b="1" i="1" dirty="0" smtClean="0"/>
              <a:t>).</a:t>
            </a:r>
          </a:p>
          <a:p>
            <a:pPr lvl="0" algn="l" rtl="0">
              <a:buNone/>
            </a:pPr>
            <a:endParaRPr lang="en-US" b="1" i="1" dirty="0" smtClean="0"/>
          </a:p>
          <a:p>
            <a:pPr algn="l" rtl="0"/>
            <a:r>
              <a:rPr lang="en-US" b="1" i="1" dirty="0" smtClean="0"/>
              <a:t>ASCE7-10 </a:t>
            </a:r>
            <a:r>
              <a:rPr lang="en-US" b="1" i="1" dirty="0" smtClean="0"/>
              <a:t>( </a:t>
            </a:r>
            <a:r>
              <a:rPr lang="en-US" b="1" i="1" dirty="0" smtClean="0"/>
              <a:t>American Society Of Civil Engineers</a:t>
            </a:r>
            <a:r>
              <a:rPr lang="en-US" b="1" i="1" dirty="0" smtClean="0"/>
              <a:t>).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>
              <a:buNone/>
            </a:pPr>
            <a:endParaRPr lang="en-US" dirty="0" smtClean="0"/>
          </a:p>
          <a:p>
            <a:pPr lvl="0" algn="l" rtl="0"/>
            <a:endParaRPr lang="en-US" dirty="0" smtClean="0"/>
          </a:p>
          <a:p>
            <a:pPr algn="l" rtl="0"/>
            <a:endParaRPr lang="ar-JO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Autofit/>
          </a:bodyPr>
          <a:lstStyle/>
          <a:p>
            <a:r>
              <a:rPr lang="en-US" sz="4000" dirty="0" smtClean="0"/>
              <a:t>Design Codes</a:t>
            </a:r>
            <a:endParaRPr lang="ar-JO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-US" dirty="0" smtClean="0"/>
              <a:t>Design of Columns</a:t>
            </a:r>
            <a:endParaRPr lang="ar-JO" dirty="0"/>
          </a:p>
        </p:txBody>
      </p:sp>
      <p:pic>
        <p:nvPicPr>
          <p:cNvPr id="5" name="Picture 7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1071546"/>
            <a:ext cx="8572528" cy="4013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yftgfj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8572560" cy="607220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00034" y="142852"/>
            <a:ext cx="3571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dirty="0" err="1" smtClean="0"/>
              <a:t>Unbraced</a:t>
            </a:r>
            <a:r>
              <a:rPr lang="en-US" sz="2000" dirty="0" smtClean="0"/>
              <a:t> columns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 rotWithShape="1"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 val="0"/>
              </a:ext>
            </a:extLst>
          </a:blip>
          <a:srcRect b="5897"/>
          <a:stretch/>
        </p:blipFill>
        <p:spPr bwMode="auto">
          <a:xfrm>
            <a:off x="2428860" y="0"/>
            <a:ext cx="4310074" cy="52863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pic="http://schemas.openxmlformats.org/drawingml/2006/picture" xmlns:lc="http://schemas.openxmlformats.org/drawingml/2006/lockedCanvas"/>
            </a:ext>
          </a:extLst>
        </p:spPr>
      </p:pic>
      <p:pic>
        <p:nvPicPr>
          <p:cNvPr id="5" name="صورة 4" descr="jjkg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286388"/>
            <a:ext cx="8143932" cy="1162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16" descr="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8786842" cy="4214842"/>
          </a:xfrm>
          <a:prstGeom prst="rect">
            <a:avLst/>
          </a:prstGeom>
        </p:spPr>
      </p:pic>
      <p:sp>
        <p:nvSpPr>
          <p:cNvPr id="19" name="مربع نص 18"/>
          <p:cNvSpPr txBox="1"/>
          <p:nvPr/>
        </p:nvSpPr>
        <p:spPr>
          <a:xfrm>
            <a:off x="500034" y="142852"/>
            <a:ext cx="3571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000" dirty="0" err="1" smtClean="0"/>
              <a:t>Unbraced</a:t>
            </a:r>
            <a:r>
              <a:rPr lang="en-US" sz="2000" dirty="0" smtClean="0"/>
              <a:t> columns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8358246" cy="63994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fr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500166" y="0"/>
            <a:ext cx="635798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857224" y="357166"/>
          <a:ext cx="7215237" cy="3786215"/>
        </p:xfrm>
        <a:graphic>
          <a:graphicData uri="http://schemas.openxmlformats.org/drawingml/2006/table">
            <a:tbl>
              <a:tblPr/>
              <a:tblGrid>
                <a:gridCol w="2404545"/>
                <a:gridCol w="2405346"/>
                <a:gridCol w="2405346"/>
              </a:tblGrid>
              <a:tr h="560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Group number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Axial force range(kN)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Column number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100-400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1,5,32,37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90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400-800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2,3,4,30,31,38,41,44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800-1200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6,9,10,13,14,17,18,21,22,25,26,29,39,40,42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27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>
                          <a:latin typeface="Cambria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1200-1600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7,8,11,12,15,16,19,20,23,24,27,28,33,43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b="1" dirty="0">
                          <a:latin typeface="Cambria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1600-2000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34,35,36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643042" y="4786322"/>
          <a:ext cx="5872171" cy="1285884"/>
        </p:xfrm>
        <a:graphic>
          <a:graphicData uri="http://schemas.openxmlformats.org/drawingml/2006/table">
            <a:tbl>
              <a:tblPr/>
              <a:tblGrid>
                <a:gridCol w="1805344"/>
                <a:gridCol w="4066827"/>
              </a:tblGrid>
              <a:tr h="321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600" b="1" dirty="0">
                          <a:latin typeface="Cambria"/>
                          <a:ea typeface="Times New Roman"/>
                          <a:cs typeface="Times New Roman"/>
                        </a:rPr>
                        <a:t>Short Columns #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600" b="1">
                          <a:latin typeface="Cambria"/>
                          <a:ea typeface="Times New Roman"/>
                          <a:cs typeface="Times New Roman"/>
                        </a:rPr>
                        <a:t>Long Columns #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34,35,39,40,41,42,43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1,2,3,4,5,6,7,8,9,10,11,12,13,14,15,16,17,18,19,20,21,22,23,24,25,26,27,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7279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28,29,30,31,32,33,36,37,38,44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8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85794"/>
            <a:ext cx="7929618" cy="607220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00034" y="285728"/>
            <a:ext cx="350046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Short columns</a:t>
            </a:r>
            <a:endParaRPr lang="ar-J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7158" y="214290"/>
            <a:ext cx="250033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Long columns</a:t>
            </a:r>
            <a:endParaRPr lang="ar-JO" sz="2400" dirty="0"/>
          </a:p>
        </p:txBody>
      </p:sp>
      <p:pic>
        <p:nvPicPr>
          <p:cNvPr id="5" name="صورة 4" descr="k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28027"/>
            <a:ext cx="7302993" cy="612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3"/>
            <a:ext cx="6143668" cy="671514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929058" y="2428868"/>
            <a:ext cx="4786346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7" name="صورة 6" descr="55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357430"/>
            <a:ext cx="500066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Structural materials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Concrete          unit weight = 25</a:t>
            </a:r>
            <a:r>
              <a:rPr lang="en-US" dirty="0" smtClean="0"/>
              <a:t>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3  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Steel                 yielding </a:t>
            </a:r>
            <a:r>
              <a:rPr lang="en-US" dirty="0" smtClean="0"/>
              <a:t>strength </a:t>
            </a:r>
            <a:r>
              <a:rPr lang="en-US" dirty="0" smtClean="0"/>
              <a:t>= 420 </a:t>
            </a:r>
            <a:r>
              <a:rPr lang="en-US" dirty="0" err="1" smtClean="0"/>
              <a:t>MPa</a:t>
            </a:r>
            <a:r>
              <a:rPr lang="en-US" dirty="0" smtClean="0"/>
              <a:t>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modulus of elasticity (</a:t>
            </a:r>
            <a:r>
              <a:rPr lang="en-US" dirty="0" smtClean="0"/>
              <a:t>E) of 200 </a:t>
            </a:r>
            <a:r>
              <a:rPr lang="en-US" dirty="0" err="1" smtClean="0"/>
              <a:t>GPa</a:t>
            </a:r>
            <a:endParaRPr lang="ar-JO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Materials</a:t>
            </a:r>
            <a:endParaRPr lang="ar-JO" sz="4000" dirty="0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1714480" y="228599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2143108" y="185736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428596" y="3143248"/>
            <a:ext cx="435771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dirty="0"/>
              <a:t>Non-</a:t>
            </a:r>
            <a:r>
              <a:rPr lang="en-US" dirty="0" smtClean="0"/>
              <a:t> </a:t>
            </a:r>
            <a:r>
              <a:rPr lang="en-US" sz="2400" dirty="0"/>
              <a:t>Structural</a:t>
            </a:r>
            <a:r>
              <a:rPr lang="en-US" dirty="0" smtClean="0"/>
              <a:t> </a:t>
            </a:r>
            <a:r>
              <a:rPr lang="en-US" sz="2400" dirty="0"/>
              <a:t>materials</a:t>
            </a:r>
            <a:endParaRPr lang="ar-JO" sz="2400" dirty="0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642910" y="3643314"/>
          <a:ext cx="7643866" cy="2928935"/>
        </p:xfrm>
        <a:graphic>
          <a:graphicData uri="http://schemas.openxmlformats.org/drawingml/2006/table">
            <a:tbl>
              <a:tblPr/>
              <a:tblGrid>
                <a:gridCol w="3899238"/>
                <a:gridCol w="3744628"/>
              </a:tblGrid>
              <a:tr h="50209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Material</a:t>
                      </a:r>
                      <a:endParaRPr lang="en-US" sz="1800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Unit weight (</a:t>
                      </a:r>
                      <a:r>
                        <a:rPr lang="en-US" sz="1800" dirty="0" err="1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kN</a:t>
                      </a: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/m</a:t>
                      </a:r>
                      <a:r>
                        <a:rPr lang="en-US" sz="1800" baseline="300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800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Plain concrete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23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Filler material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17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Blocks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Masonry stone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27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Tiles</a:t>
                      </a:r>
                      <a:endParaRPr lang="en-US" sz="1800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26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Polystyrene</a:t>
                      </a:r>
                      <a:endParaRPr lang="en-US" sz="1800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0.3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60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Polycarbonate</a:t>
                      </a:r>
                      <a:endParaRPr lang="en-US" sz="180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n>
                            <a:solidFill>
                              <a:schemeClr val="tx2">
                                <a:lumMod val="75000"/>
                              </a:schemeClr>
                            </a:solidFill>
                          </a:ln>
                          <a:latin typeface="Times New Roman"/>
                          <a:ea typeface="Calibri"/>
                          <a:cs typeface="Arial"/>
                        </a:rPr>
                        <a:t>0.04</a:t>
                      </a:r>
                      <a:endParaRPr lang="en-US" sz="1800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</a:t>
            </a:r>
            <a:r>
              <a:rPr lang="en-US" dirty="0" smtClean="0"/>
              <a:t>Footings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885820"/>
            <a:ext cx="3900486" cy="471478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Block 1 (Single Footings)</a:t>
            </a: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357158" y="128586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According to soil test, the allowable bearing capacity for the soil </a:t>
            </a:r>
            <a:r>
              <a:rPr lang="en-US" dirty="0" smtClean="0"/>
              <a:t>is</a:t>
            </a:r>
          </a:p>
          <a:p>
            <a:pPr algn="ctr" rtl="0"/>
            <a:r>
              <a:rPr lang="en-US" dirty="0" smtClean="0"/>
              <a:t> </a:t>
            </a:r>
            <a:r>
              <a:rPr lang="en-US" dirty="0"/>
              <a:t>250 </a:t>
            </a:r>
            <a:r>
              <a:rPr lang="en-US" dirty="0" err="1"/>
              <a:t>kN</a:t>
            </a:r>
            <a:r>
              <a:rPr lang="en-US" dirty="0"/>
              <a:t>/m2. </a:t>
            </a:r>
            <a:endParaRPr lang="ar-JO" dirty="0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76225" cy="209550"/>
          </a:xfrm>
          <a:prstGeom prst="rect">
            <a:avLst/>
          </a:prstGeom>
          <a:noFill/>
        </p:spPr>
      </p:pic>
      <p:pic>
        <p:nvPicPr>
          <p:cNvPr id="9" name="صورة 8" descr="p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071678"/>
            <a:ext cx="8293788" cy="2652846"/>
          </a:xfrm>
          <a:prstGeom prst="rect">
            <a:avLst/>
          </a:prstGeom>
        </p:spPr>
      </p:pic>
      <p:pic>
        <p:nvPicPr>
          <p:cNvPr id="10" name="صورة 9" descr="kjjn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5214950"/>
            <a:ext cx="7286676" cy="1428760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642910" y="4786322"/>
            <a:ext cx="29289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For Footing 4</a:t>
            </a:r>
            <a:endParaRPr lang="ar-J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8888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501122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58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29718" cy="671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n-US" dirty="0" smtClean="0"/>
              <a:t>Checks</a:t>
            </a:r>
            <a:endParaRPr lang="ar-JO" dirty="0"/>
          </a:p>
        </p:txBody>
      </p:sp>
      <p:pic>
        <p:nvPicPr>
          <p:cNvPr id="4" name="صورة 3" descr="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14290"/>
            <a:ext cx="6040282" cy="3643338"/>
          </a:xfrm>
          <a:prstGeom prst="rect">
            <a:avLst/>
          </a:prstGeom>
        </p:spPr>
      </p:pic>
      <p:pic>
        <p:nvPicPr>
          <p:cNvPr id="5" name="صورة 4" descr="jgf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071942"/>
            <a:ext cx="8501122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0"/>
            <a:ext cx="85011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5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126370"/>
            <a:ext cx="8572560" cy="6517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d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5478" y="785794"/>
            <a:ext cx="8489926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haxfgsah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00166" y="0"/>
            <a:ext cx="6388391" cy="6002427"/>
          </a:xfrm>
        </p:spPr>
      </p:pic>
      <p:pic>
        <p:nvPicPr>
          <p:cNvPr id="5" name="صورة 4" descr="f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6286520"/>
            <a:ext cx="6357982" cy="437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57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501122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a.png"/>
          <p:cNvPicPr>
            <a:picLocks noChangeAspect="1"/>
          </p:cNvPicPr>
          <p:nvPr/>
        </p:nvPicPr>
        <p:blipFill>
          <a:blip r:embed="rId2"/>
          <a:srcRect t="10846" r="4840"/>
          <a:stretch>
            <a:fillRect/>
          </a:stretch>
        </p:blipFill>
        <p:spPr>
          <a:xfrm>
            <a:off x="1000100" y="0"/>
            <a:ext cx="6286575" cy="3500462"/>
          </a:xfrm>
          <a:prstGeom prst="rect">
            <a:avLst/>
          </a:prstGeom>
        </p:spPr>
      </p:pic>
      <p:pic>
        <p:nvPicPr>
          <p:cNvPr id="5" name="صورة 4" descr="c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428976"/>
            <a:ext cx="6286544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Autofit/>
          </a:bodyPr>
          <a:lstStyle/>
          <a:p>
            <a:r>
              <a:rPr lang="en-US" sz="4000" dirty="0" smtClean="0"/>
              <a:t>Loads</a:t>
            </a:r>
            <a:endParaRPr lang="ar-JO" sz="4000" dirty="0"/>
          </a:p>
        </p:txBody>
      </p:sp>
      <p:sp>
        <p:nvSpPr>
          <p:cNvPr id="9" name="مستطيل 8"/>
          <p:cNvSpPr/>
          <p:nvPr/>
        </p:nvSpPr>
        <p:spPr>
          <a:xfrm>
            <a:off x="855413" y="1357298"/>
            <a:ext cx="3055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dirty="0" smtClean="0"/>
              <a:t>Showrooms Block:</a:t>
            </a:r>
            <a:endParaRPr lang="en-US" sz="2400" dirty="0" smtClean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80068872"/>
              </p:ext>
            </p:extLst>
          </p:nvPr>
        </p:nvGraphicFramePr>
        <p:xfrm>
          <a:off x="1500166" y="2000240"/>
          <a:ext cx="6096000" cy="110526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6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aseline="0" dirty="0" smtClean="0"/>
                        <a:t>SD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r>
                        <a:rPr lang="en-US" baseline="30000" dirty="0" smtClean="0"/>
                        <a:t>2</a:t>
                      </a:r>
                      <a:endParaRPr lang="ar-SA" sz="18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3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Live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r>
                        <a:rPr lang="en-US" baseline="30000" dirty="0" smtClean="0"/>
                        <a:t>2  </a:t>
                      </a:r>
                      <a:endParaRPr lang="ar-SA" sz="18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21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Wall </a:t>
                      </a:r>
                      <a:r>
                        <a:rPr lang="en-US" sz="1800" dirty="0" smtClean="0"/>
                        <a:t>Weight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r>
                        <a:rPr lang="en-US" baseline="30000" dirty="0" smtClean="0"/>
                        <a:t> </a:t>
                      </a:r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1071538" y="3714752"/>
            <a:ext cx="3276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dirty="0" smtClean="0"/>
              <a:t>Maintenance Block:</a:t>
            </a:r>
            <a:endParaRPr lang="en-US" sz="2400" dirty="0" smtClean="0"/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3378494"/>
              </p:ext>
            </p:extLst>
          </p:nvPr>
        </p:nvGraphicFramePr>
        <p:xfrm>
          <a:off x="1571604" y="4429132"/>
          <a:ext cx="6096000" cy="22310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4186"/>
                <a:gridCol w="3261814"/>
              </a:tblGrid>
              <a:tr h="404628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1.5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r>
                        <a:rPr lang="en-US" baseline="30000" dirty="0" smtClean="0"/>
                        <a:t>2</a:t>
                      </a:r>
                      <a:endParaRPr lang="ar-SA" sz="1800" dirty="0"/>
                    </a:p>
                  </a:txBody>
                  <a:tcPr/>
                </a:tc>
              </a:tr>
              <a:tr h="410248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6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Live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r>
                        <a:rPr lang="en-US" baseline="30000" dirty="0" smtClean="0"/>
                        <a:t>2</a:t>
                      </a:r>
                      <a:endParaRPr lang="ar-SA" sz="1800" dirty="0"/>
                    </a:p>
                  </a:txBody>
                  <a:tcPr/>
                </a:tc>
              </a:tr>
              <a:tr h="70809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17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Wall</a:t>
                      </a:r>
                      <a:r>
                        <a:rPr lang="en-US" sz="1800" baseline="0" dirty="0" smtClean="0"/>
                        <a:t> Weight ( East-West</a:t>
                      </a:r>
                      <a:r>
                        <a:rPr lang="en-US" sz="1800" baseline="0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endParaRPr lang="ar-SA" sz="1800" dirty="0"/>
                    </a:p>
                  </a:txBody>
                  <a:tcPr/>
                </a:tc>
              </a:tr>
              <a:tr h="70809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22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Wall Weight (</a:t>
                      </a:r>
                      <a:r>
                        <a:rPr lang="en-US" sz="1800" baseline="0" dirty="0" smtClean="0"/>
                        <a:t> North-South</a:t>
                      </a:r>
                      <a:r>
                        <a:rPr lang="en-US" sz="1800" baseline="0" dirty="0" smtClean="0"/>
                        <a:t>)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/m</a:t>
                      </a:r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3900486" cy="54291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Block 2 (Mat Footing)</a:t>
            </a:r>
            <a:endParaRPr lang="ar-JO" dirty="0"/>
          </a:p>
        </p:txBody>
      </p:sp>
      <p:pic>
        <p:nvPicPr>
          <p:cNvPr id="5" name="صورة 4" descr="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8286808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MAT springs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42853"/>
            <a:ext cx="8286808" cy="671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jgk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14290"/>
            <a:ext cx="6715172" cy="3595906"/>
          </a:xfrm>
          <a:prstGeom prst="rect">
            <a:avLst/>
          </a:prstGeom>
        </p:spPr>
      </p:pic>
      <p:pic>
        <p:nvPicPr>
          <p:cNvPr id="5" name="صورة 4" descr="548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071942"/>
            <a:ext cx="7572428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65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7884715" cy="3859650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4262701" cy="6387202"/>
          </a:xfrm>
          <a:prstGeom prst="rect">
            <a:avLst/>
          </a:prstGeom>
        </p:spPr>
      </p:pic>
      <p:pic>
        <p:nvPicPr>
          <p:cNvPr id="5" name="صورة 4" descr="f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66"/>
            <a:ext cx="4067667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def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61242"/>
          <a:stretch>
            <a:fillRect/>
          </a:stretch>
        </p:blipFill>
        <p:spPr>
          <a:xfrm>
            <a:off x="428596" y="1928802"/>
            <a:ext cx="8170494" cy="1143008"/>
          </a:xfrm>
        </p:spPr>
      </p:pic>
      <p:sp>
        <p:nvSpPr>
          <p:cNvPr id="5" name="مربع نص 4"/>
          <p:cNvSpPr txBox="1"/>
          <p:nvPr/>
        </p:nvSpPr>
        <p:spPr>
          <a:xfrm>
            <a:off x="714348" y="285728"/>
            <a:ext cx="735811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Reinforcement:</a:t>
            </a:r>
          </a:p>
          <a:p>
            <a:pPr algn="l" rtl="0"/>
            <a:r>
              <a:rPr lang="en-US" sz="2400" dirty="0" err="1" smtClean="0"/>
              <a:t>Asmin</a:t>
            </a:r>
            <a:r>
              <a:rPr lang="en-US" sz="2400" dirty="0" smtClean="0"/>
              <a:t> = 0.0018*1000*800 = 1440</a:t>
            </a:r>
            <a:endParaRPr lang="ar-JO" sz="2400" dirty="0"/>
          </a:p>
        </p:txBody>
      </p:sp>
      <p:pic>
        <p:nvPicPr>
          <p:cNvPr id="6" name="عنصر نائب للمحتوى 3" descr="sdef.png"/>
          <p:cNvPicPr>
            <a:picLocks noChangeAspect="1"/>
          </p:cNvPicPr>
          <p:nvPr/>
        </p:nvPicPr>
        <p:blipFill>
          <a:blip r:embed="rId2"/>
          <a:srcRect l="43158" t="37912" r="41053" b="41674"/>
          <a:stretch>
            <a:fillRect/>
          </a:stretch>
        </p:blipFill>
        <p:spPr>
          <a:xfrm>
            <a:off x="5715008" y="571480"/>
            <a:ext cx="1071570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n-US" dirty="0" smtClean="0"/>
              <a:t>Design of ground beams</a:t>
            </a:r>
            <a:endParaRPr lang="ar-JO" dirty="0"/>
          </a:p>
        </p:txBody>
      </p:sp>
      <p:pic>
        <p:nvPicPr>
          <p:cNvPr id="4" name="صورة 3" descr="9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8572560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fs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2551"/>
            <a:ext cx="8429683" cy="636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shear walls</a:t>
            </a:r>
            <a:endParaRPr lang="ar-JO" dirty="0"/>
          </a:p>
        </p:txBody>
      </p:sp>
      <p:pic>
        <p:nvPicPr>
          <p:cNvPr id="4" name="صورة 3" descr="sd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70"/>
            <a:ext cx="9144000" cy="1386318"/>
          </a:xfrm>
          <a:prstGeom prst="rect">
            <a:avLst/>
          </a:prstGeom>
        </p:spPr>
      </p:pic>
      <p:pic>
        <p:nvPicPr>
          <p:cNvPr id="5" name="صورة 4" descr="eda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357406"/>
            <a:ext cx="5510555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n-US" dirty="0" smtClean="0"/>
              <a:t>Design of staircase</a:t>
            </a:r>
            <a:endParaRPr lang="ar-JO" dirty="0"/>
          </a:p>
        </p:txBody>
      </p:sp>
      <p:pic>
        <p:nvPicPr>
          <p:cNvPr id="4" name="صورة 3" descr="d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8929718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7715304" cy="2357454"/>
          </a:xfrm>
          <a:prstGeom prst="rect">
            <a:avLst/>
          </a:prstGeom>
        </p:spPr>
      </p:pic>
      <p:pic>
        <p:nvPicPr>
          <p:cNvPr id="5" name="صورة 4" descr="hh.png"/>
          <p:cNvPicPr>
            <a:picLocks noChangeAspect="1"/>
          </p:cNvPicPr>
          <p:nvPr/>
        </p:nvPicPr>
        <p:blipFill>
          <a:blip r:embed="rId3"/>
          <a:srcRect t="12568"/>
          <a:stretch>
            <a:fillRect/>
          </a:stretch>
        </p:blipFill>
        <p:spPr>
          <a:xfrm>
            <a:off x="1785918" y="2928934"/>
            <a:ext cx="5334745" cy="3929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54" y="2514600"/>
            <a:ext cx="8982302" cy="4343400"/>
          </a:xfrm>
          <a:prstGeom prst="rect">
            <a:avLst/>
          </a:prstGeom>
        </p:spPr>
      </p:pic>
      <p:pic>
        <p:nvPicPr>
          <p:cNvPr id="5" name="صورة 4" descr="z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8715404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7467600" cy="4873752"/>
          </a:xfrm>
        </p:spPr>
        <p:txBody>
          <a:bodyPr/>
          <a:lstStyle/>
          <a:p>
            <a:pPr algn="l" rtl="0"/>
            <a:r>
              <a:rPr lang="en-US" dirty="0" smtClean="0"/>
              <a:t>U=1.4D</a:t>
            </a:r>
          </a:p>
          <a:p>
            <a:pPr algn="l" rtl="0"/>
            <a:r>
              <a:rPr lang="en-US" dirty="0" smtClean="0"/>
              <a:t>U= 1.2D+1.6L+0.5(</a:t>
            </a:r>
            <a:r>
              <a:rPr lang="en-US" dirty="0" err="1" smtClean="0"/>
              <a:t>Lr</a:t>
            </a:r>
            <a:r>
              <a:rPr lang="en-US" dirty="0" smtClean="0"/>
              <a:t> or S or R)</a:t>
            </a:r>
          </a:p>
          <a:p>
            <a:pPr algn="l" rtl="0"/>
            <a:r>
              <a:rPr lang="en-US" dirty="0" smtClean="0"/>
              <a:t>U =1.2D+ 1.6 (</a:t>
            </a:r>
            <a:r>
              <a:rPr lang="en-US" dirty="0" err="1" smtClean="0"/>
              <a:t>Lr</a:t>
            </a:r>
            <a:r>
              <a:rPr lang="en-US" dirty="0" smtClean="0"/>
              <a:t> or S or R)+(1.0L or 0.5W)</a:t>
            </a:r>
          </a:p>
          <a:p>
            <a:pPr algn="l" rtl="0"/>
            <a:r>
              <a:rPr lang="en-US" dirty="0" smtClean="0"/>
              <a:t>U =1.2D +1.0W+1.0L+0.5(</a:t>
            </a:r>
            <a:r>
              <a:rPr lang="en-US" dirty="0" err="1" smtClean="0"/>
              <a:t>Lr</a:t>
            </a:r>
            <a:r>
              <a:rPr lang="en-US" dirty="0" smtClean="0"/>
              <a:t> or S or R)</a:t>
            </a:r>
          </a:p>
          <a:p>
            <a:pPr algn="l" rtl="0"/>
            <a:r>
              <a:rPr lang="en-US" dirty="0" smtClean="0"/>
              <a:t>U=1.2D+1.0E +1.0L+0.2S</a:t>
            </a:r>
          </a:p>
          <a:p>
            <a:pPr algn="l" rtl="0"/>
            <a:r>
              <a:rPr lang="en-US" dirty="0" smtClean="0"/>
              <a:t>U= 0.9D +1.0W</a:t>
            </a:r>
          </a:p>
          <a:p>
            <a:pPr algn="l" rtl="0"/>
            <a:r>
              <a:rPr lang="en-US" dirty="0" smtClean="0"/>
              <a:t>U= 0.9D +1.0 E</a:t>
            </a:r>
          </a:p>
          <a:p>
            <a:pPr algn="l" rtl="0"/>
            <a:endParaRPr lang="ar-JO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Autofit/>
          </a:bodyPr>
          <a:lstStyle/>
          <a:p>
            <a:r>
              <a:rPr lang="en-US" sz="4000" dirty="0" smtClean="0"/>
              <a:t>Load Combinations</a:t>
            </a:r>
            <a:endParaRPr lang="ar-JO" sz="4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28596" y="4929198"/>
            <a:ext cx="742955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Where:</a:t>
            </a:r>
          </a:p>
          <a:p>
            <a:pPr algn="l" rtl="0"/>
            <a:r>
              <a:rPr lang="en-US" dirty="0" smtClean="0"/>
              <a:t>D = Dead load              L = Live load          E = Earthquake load</a:t>
            </a:r>
          </a:p>
          <a:p>
            <a:pPr algn="l" rtl="0"/>
            <a:r>
              <a:rPr lang="en-US" dirty="0" err="1" smtClean="0"/>
              <a:t>Lr</a:t>
            </a:r>
            <a:r>
              <a:rPr lang="en-US" dirty="0" smtClean="0"/>
              <a:t> = Roof  Live floor                             </a:t>
            </a:r>
          </a:p>
          <a:p>
            <a:pPr algn="l" rtl="0"/>
            <a:r>
              <a:rPr lang="en-US" dirty="0" smtClean="0"/>
              <a:t>S = Snow load                           </a:t>
            </a:r>
          </a:p>
          <a:p>
            <a:pPr algn="l" rtl="0"/>
            <a:r>
              <a:rPr lang="en-US" dirty="0" smtClean="0"/>
              <a:t>W = Wind load    </a:t>
            </a:r>
          </a:p>
          <a:p>
            <a:pPr algn="l" rtl="0"/>
            <a:r>
              <a:rPr lang="en-US" dirty="0" smtClean="0"/>
              <a:t> R= Rain load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3251</TotalTime>
  <Words>637</Words>
  <Application>Microsoft Office PowerPoint</Application>
  <PresentationFormat>عرض على الشاشة (3:4)‏</PresentationFormat>
  <Paragraphs>238</Paragraphs>
  <Slides>80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80</vt:i4>
      </vt:variant>
    </vt:vector>
  </HeadingPairs>
  <TitlesOfParts>
    <vt:vector size="81" baseType="lpstr">
      <vt:lpstr>مشربية</vt:lpstr>
      <vt:lpstr>Welcome to My Presentation</vt:lpstr>
      <vt:lpstr>Outline</vt:lpstr>
      <vt:lpstr>3D Analysis &amp; Design of United Motor Trade Company </vt:lpstr>
      <vt:lpstr>Block Distribution</vt:lpstr>
      <vt:lpstr>Design Codes</vt:lpstr>
      <vt:lpstr>Materials</vt:lpstr>
      <vt:lpstr>Loads</vt:lpstr>
      <vt:lpstr>الشريحة 8</vt:lpstr>
      <vt:lpstr>Load Combinations</vt:lpstr>
      <vt:lpstr>Preliminary Design of  Block1 &amp; Block2 </vt:lpstr>
      <vt:lpstr>الشريحة 11</vt:lpstr>
      <vt:lpstr>Columns layout of Block 2 </vt:lpstr>
      <vt:lpstr>Beams layout of Block 1</vt:lpstr>
      <vt:lpstr>Beams layout of Block 2</vt:lpstr>
      <vt:lpstr>Analysis and Design using SAP program </vt:lpstr>
      <vt:lpstr>الشريحة 16</vt:lpstr>
      <vt:lpstr>الشريحة 17</vt:lpstr>
      <vt:lpstr>Modifiers for each element </vt:lpstr>
      <vt:lpstr>Design for Seismic loads</vt:lpstr>
      <vt:lpstr>الشريحة 20</vt:lpstr>
      <vt:lpstr>الشريحة 21</vt:lpstr>
      <vt:lpstr>Over strength factor of block1</vt:lpstr>
      <vt:lpstr>Over strength factor of block2 </vt:lpstr>
      <vt:lpstr>STATIC EQUIVELENT METHOD</vt:lpstr>
      <vt:lpstr>الشريحة 25</vt:lpstr>
      <vt:lpstr>Define response spectrum function of block2</vt:lpstr>
      <vt:lpstr>Response spectrum in X-direction</vt:lpstr>
      <vt:lpstr>Response spectrum in y-direction</vt:lpstr>
      <vt:lpstr>Mass source data</vt:lpstr>
      <vt:lpstr>Checks of models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Analysis and Design of Concrete Parts</vt:lpstr>
      <vt:lpstr>Design of Slabs</vt:lpstr>
      <vt:lpstr>الشريحة 43</vt:lpstr>
      <vt:lpstr>الشريحة 44</vt:lpstr>
      <vt:lpstr>Design of Beams</vt:lpstr>
      <vt:lpstr>الشريحة 46</vt:lpstr>
      <vt:lpstr>الشريحة 47</vt:lpstr>
      <vt:lpstr>الشريحة 48</vt:lpstr>
      <vt:lpstr>الشريحة 49</vt:lpstr>
      <vt:lpstr>Design of Columns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Design of Footings</vt:lpstr>
      <vt:lpstr>الشريحة 61</vt:lpstr>
      <vt:lpstr>الشريحة 62</vt:lpstr>
      <vt:lpstr>Checks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Design of ground beams</vt:lpstr>
      <vt:lpstr>الشريحة 77</vt:lpstr>
      <vt:lpstr>Design of shear walls</vt:lpstr>
      <vt:lpstr>Design of staircase</vt:lpstr>
      <vt:lpstr>الشريحة 80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Presentation</dc:title>
  <dc:creator>pc corner</dc:creator>
  <cp:lastModifiedBy>pc corner</cp:lastModifiedBy>
  <cp:revision>117</cp:revision>
  <dcterms:created xsi:type="dcterms:W3CDTF">2016-12-19T15:39:06Z</dcterms:created>
  <dcterms:modified xsi:type="dcterms:W3CDTF">2016-12-21T21:51:01Z</dcterms:modified>
</cp:coreProperties>
</file>