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6">
  <p:sldMasterIdLst>
    <p:sldMasterId id="2147484104" r:id="rId1"/>
  </p:sldMasterIdLst>
  <p:notesMasterIdLst>
    <p:notesMasterId r:id="rId139"/>
  </p:notesMasterIdLst>
  <p:handoutMasterIdLst>
    <p:handoutMasterId r:id="rId140"/>
  </p:handoutMasterIdLst>
  <p:sldIdLst>
    <p:sldId id="263" r:id="rId2"/>
    <p:sldId id="619" r:id="rId3"/>
    <p:sldId id="620" r:id="rId4"/>
    <p:sldId id="621" r:id="rId5"/>
    <p:sldId id="622" r:id="rId6"/>
    <p:sldId id="623" r:id="rId7"/>
    <p:sldId id="655" r:id="rId8"/>
    <p:sldId id="656" r:id="rId9"/>
    <p:sldId id="657" r:id="rId10"/>
    <p:sldId id="624" r:id="rId11"/>
    <p:sldId id="625" r:id="rId12"/>
    <p:sldId id="626" r:id="rId13"/>
    <p:sldId id="627" r:id="rId14"/>
    <p:sldId id="628" r:id="rId15"/>
    <p:sldId id="629" r:id="rId16"/>
    <p:sldId id="577" r:id="rId17"/>
    <p:sldId id="633" r:id="rId18"/>
    <p:sldId id="583" r:id="rId19"/>
    <p:sldId id="584" r:id="rId20"/>
    <p:sldId id="634" r:id="rId21"/>
    <p:sldId id="635" r:id="rId22"/>
    <p:sldId id="636" r:id="rId23"/>
    <p:sldId id="637" r:id="rId24"/>
    <p:sldId id="638" r:id="rId25"/>
    <p:sldId id="639" r:id="rId26"/>
    <p:sldId id="640" r:id="rId27"/>
    <p:sldId id="641" r:id="rId28"/>
    <p:sldId id="593" r:id="rId29"/>
    <p:sldId id="658" r:id="rId30"/>
    <p:sldId id="659" r:id="rId31"/>
    <p:sldId id="660" r:id="rId32"/>
    <p:sldId id="661" r:id="rId33"/>
    <p:sldId id="523" r:id="rId34"/>
    <p:sldId id="542" r:id="rId35"/>
    <p:sldId id="548" r:id="rId36"/>
    <p:sldId id="550" r:id="rId37"/>
    <p:sldId id="546" r:id="rId38"/>
    <p:sldId id="547" r:id="rId39"/>
    <p:sldId id="612" r:id="rId40"/>
    <p:sldId id="559" r:id="rId41"/>
    <p:sldId id="613" r:id="rId42"/>
    <p:sldId id="560" r:id="rId43"/>
    <p:sldId id="614" r:id="rId44"/>
    <p:sldId id="562" r:id="rId45"/>
    <p:sldId id="615" r:id="rId46"/>
    <p:sldId id="563" r:id="rId47"/>
    <p:sldId id="616" r:id="rId48"/>
    <p:sldId id="564" r:id="rId49"/>
    <p:sldId id="617" r:id="rId50"/>
    <p:sldId id="565" r:id="rId51"/>
    <p:sldId id="618" r:id="rId52"/>
    <p:sldId id="604" r:id="rId53"/>
    <p:sldId id="566" r:id="rId54"/>
    <p:sldId id="601" r:id="rId55"/>
    <p:sldId id="571" r:id="rId56"/>
    <p:sldId id="602" r:id="rId57"/>
    <p:sldId id="572" r:id="rId58"/>
    <p:sldId id="603" r:id="rId59"/>
    <p:sldId id="573" r:id="rId60"/>
    <p:sldId id="574" r:id="rId61"/>
    <p:sldId id="567" r:id="rId62"/>
    <p:sldId id="568" r:id="rId63"/>
    <p:sldId id="575" r:id="rId64"/>
    <p:sldId id="576" r:id="rId65"/>
    <p:sldId id="561" r:id="rId66"/>
    <p:sldId id="605" r:id="rId67"/>
    <p:sldId id="569" r:id="rId68"/>
    <p:sldId id="610" r:id="rId69"/>
    <p:sldId id="585" r:id="rId70"/>
    <p:sldId id="570" r:id="rId71"/>
    <p:sldId id="581" r:id="rId72"/>
    <p:sldId id="580" r:id="rId73"/>
    <p:sldId id="582" r:id="rId74"/>
    <p:sldId id="578" r:id="rId75"/>
    <p:sldId id="606" r:id="rId76"/>
    <p:sldId id="555" r:id="rId77"/>
    <p:sldId id="587" r:id="rId78"/>
    <p:sldId id="588" r:id="rId79"/>
    <p:sldId id="589" r:id="rId80"/>
    <p:sldId id="586" r:id="rId81"/>
    <p:sldId id="590" r:id="rId82"/>
    <p:sldId id="256" r:id="rId83"/>
    <p:sldId id="304" r:id="rId84"/>
    <p:sldId id="305" r:id="rId85"/>
    <p:sldId id="646" r:id="rId86"/>
    <p:sldId id="306" r:id="rId87"/>
    <p:sldId id="648" r:id="rId88"/>
    <p:sldId id="309" r:id="rId89"/>
    <p:sldId id="315" r:id="rId90"/>
    <p:sldId id="316" r:id="rId91"/>
    <p:sldId id="320" r:id="rId92"/>
    <p:sldId id="324" r:id="rId93"/>
    <p:sldId id="325" r:id="rId94"/>
    <p:sldId id="326" r:id="rId95"/>
    <p:sldId id="327" r:id="rId96"/>
    <p:sldId id="650" r:id="rId97"/>
    <p:sldId id="328" r:id="rId98"/>
    <p:sldId id="282" r:id="rId99"/>
    <p:sldId id="654" r:id="rId100"/>
    <p:sldId id="284" r:id="rId101"/>
    <p:sldId id="286" r:id="rId102"/>
    <p:sldId id="287" r:id="rId103"/>
    <p:sldId id="651" r:id="rId104"/>
    <p:sldId id="653" r:id="rId105"/>
    <p:sldId id="267" r:id="rId106"/>
    <p:sldId id="268" r:id="rId107"/>
    <p:sldId id="270" r:id="rId108"/>
    <p:sldId id="271" r:id="rId109"/>
    <p:sldId id="272" r:id="rId110"/>
    <p:sldId id="273" r:id="rId111"/>
    <p:sldId id="274" r:id="rId112"/>
    <p:sldId id="275" r:id="rId113"/>
    <p:sldId id="276" r:id="rId114"/>
    <p:sldId id="277" r:id="rId115"/>
    <p:sldId id="594" r:id="rId116"/>
    <p:sldId id="595" r:id="rId117"/>
    <p:sldId id="596" r:id="rId118"/>
    <p:sldId id="597" r:id="rId119"/>
    <p:sldId id="598" r:id="rId120"/>
    <p:sldId id="599" r:id="rId121"/>
    <p:sldId id="600" r:id="rId122"/>
    <p:sldId id="642" r:id="rId123"/>
    <p:sldId id="278" r:id="rId124"/>
    <p:sldId id="279" r:id="rId125"/>
    <p:sldId id="280" r:id="rId126"/>
    <p:sldId id="281" r:id="rId127"/>
    <p:sldId id="257" r:id="rId128"/>
    <p:sldId id="258" r:id="rId129"/>
    <p:sldId id="259" r:id="rId130"/>
    <p:sldId id="260" r:id="rId131"/>
    <p:sldId id="662" r:id="rId132"/>
    <p:sldId id="261" r:id="rId133"/>
    <p:sldId id="262" r:id="rId134"/>
    <p:sldId id="643" r:id="rId135"/>
    <p:sldId id="264" r:id="rId136"/>
    <p:sldId id="265" r:id="rId137"/>
    <p:sldId id="644" r:id="rId1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D9E3941-C707-4F0A-B97D-E5E163A01F8D}">
          <p14:sldIdLst>
            <p14:sldId id="263"/>
            <p14:sldId id="619"/>
          </p14:sldIdLst>
        </p14:section>
        <p14:section name="Introduction" id="{4A3A41B8-9CE3-4C76-9F05-1C1EC5C84465}">
          <p14:sldIdLst>
            <p14:sldId id="620"/>
          </p14:sldIdLst>
        </p14:section>
        <p14:section name="Site analysis" id="{9842EE4A-F98B-4522-9007-10B1D8C7B3EC}">
          <p14:sldIdLst>
            <p14:sldId id="621"/>
          </p14:sldIdLst>
        </p14:section>
        <p14:section name="Architectural design" id="{3E9AD677-8864-478C-B639-06A3077DA1F4}">
          <p14:sldIdLst>
            <p14:sldId id="622"/>
            <p14:sldId id="623"/>
            <p14:sldId id="655"/>
            <p14:sldId id="656"/>
            <p14:sldId id="657"/>
            <p14:sldId id="624"/>
            <p14:sldId id="625"/>
            <p14:sldId id="626"/>
            <p14:sldId id="627"/>
            <p14:sldId id="628"/>
            <p14:sldId id="629"/>
            <p14:sldId id="577"/>
            <p14:sldId id="633"/>
            <p14:sldId id="583"/>
            <p14:sldId id="584"/>
            <p14:sldId id="634"/>
            <p14:sldId id="635"/>
            <p14:sldId id="636"/>
            <p14:sldId id="637"/>
            <p14:sldId id="638"/>
            <p14:sldId id="639"/>
            <p14:sldId id="640"/>
            <p14:sldId id="641"/>
            <p14:sldId id="593"/>
            <p14:sldId id="658"/>
            <p14:sldId id="659"/>
            <p14:sldId id="660"/>
            <p14:sldId id="661"/>
          </p14:sldIdLst>
        </p14:section>
        <p14:section name="Structural design" id="{2219687B-0064-437C-A5C5-A07AA62069B7}">
          <p14:sldIdLst>
            <p14:sldId id="523"/>
            <p14:sldId id="542"/>
            <p14:sldId id="548"/>
            <p14:sldId id="550"/>
            <p14:sldId id="546"/>
            <p14:sldId id="547"/>
            <p14:sldId id="612"/>
            <p14:sldId id="559"/>
            <p14:sldId id="613"/>
            <p14:sldId id="560"/>
            <p14:sldId id="614"/>
            <p14:sldId id="562"/>
            <p14:sldId id="615"/>
            <p14:sldId id="563"/>
            <p14:sldId id="616"/>
            <p14:sldId id="564"/>
            <p14:sldId id="617"/>
            <p14:sldId id="565"/>
            <p14:sldId id="618"/>
            <p14:sldId id="604"/>
            <p14:sldId id="566"/>
            <p14:sldId id="601"/>
            <p14:sldId id="571"/>
            <p14:sldId id="602"/>
            <p14:sldId id="572"/>
            <p14:sldId id="603"/>
            <p14:sldId id="573"/>
            <p14:sldId id="574"/>
            <p14:sldId id="567"/>
            <p14:sldId id="568"/>
            <p14:sldId id="575"/>
            <p14:sldId id="576"/>
            <p14:sldId id="561"/>
            <p14:sldId id="605"/>
            <p14:sldId id="569"/>
            <p14:sldId id="610"/>
            <p14:sldId id="585"/>
            <p14:sldId id="570"/>
            <p14:sldId id="581"/>
            <p14:sldId id="580"/>
            <p14:sldId id="582"/>
            <p14:sldId id="578"/>
            <p14:sldId id="606"/>
            <p14:sldId id="555"/>
            <p14:sldId id="587"/>
            <p14:sldId id="588"/>
            <p14:sldId id="589"/>
            <p14:sldId id="586"/>
            <p14:sldId id="590"/>
            <p14:sldId id="256"/>
          </p14:sldIdLst>
        </p14:section>
        <p14:section name="electrical design" id="{C943C525-C45B-475B-A80A-168D69C80CE1}">
          <p14:sldIdLst>
            <p14:sldId id="304"/>
            <p14:sldId id="305"/>
            <p14:sldId id="646"/>
            <p14:sldId id="306"/>
            <p14:sldId id="648"/>
            <p14:sldId id="309"/>
            <p14:sldId id="315"/>
            <p14:sldId id="316"/>
            <p14:sldId id="320"/>
            <p14:sldId id="324"/>
            <p14:sldId id="325"/>
            <p14:sldId id="326"/>
            <p14:sldId id="327"/>
            <p14:sldId id="650"/>
            <p14:sldId id="328"/>
          </p14:sldIdLst>
        </p14:section>
        <p14:section name="Thermal and mechanical" id="{6EB1CBAB-49E6-4100-8468-5A7F60E5AC10}">
          <p14:sldIdLst>
            <p14:sldId id="282"/>
            <p14:sldId id="654"/>
            <p14:sldId id="284"/>
            <p14:sldId id="286"/>
            <p14:sldId id="287"/>
            <p14:sldId id="651"/>
            <p14:sldId id="653"/>
            <p14:sldId id="267"/>
            <p14:sldId id="268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</p14:sldIdLst>
        </p14:section>
        <p14:section name="Acoustical design" id="{3DE18C5F-7726-4DE8-8768-C722924B7BFB}">
          <p14:sldIdLst>
            <p14:sldId id="594"/>
            <p14:sldId id="595"/>
            <p14:sldId id="596"/>
            <p14:sldId id="597"/>
            <p14:sldId id="598"/>
            <p14:sldId id="599"/>
            <p14:sldId id="600"/>
            <p14:sldId id="642"/>
          </p14:sldIdLst>
        </p14:section>
        <p14:section name="Safty" id="{FE82CE45-82CF-4142-95DD-0C6C38538EB5}">
          <p14:sldIdLst>
            <p14:sldId id="278"/>
            <p14:sldId id="279"/>
            <p14:sldId id="280"/>
            <p14:sldId id="281"/>
            <p14:sldId id="257"/>
          </p14:sldIdLst>
        </p14:section>
        <p14:section name="Mechanical" id="{1593E625-81B4-428C-97D0-A297317627C8}">
          <p14:sldIdLst>
            <p14:sldId id="258"/>
            <p14:sldId id="259"/>
            <p14:sldId id="260"/>
            <p14:sldId id="662"/>
            <p14:sldId id="261"/>
            <p14:sldId id="262"/>
            <p14:sldId id="643"/>
            <p14:sldId id="264"/>
            <p14:sldId id="265"/>
            <p14:sldId id="64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2052"/>
    <a:srgbClr val="60943C"/>
    <a:srgbClr val="11EF36"/>
    <a:srgbClr val="5B9BD5"/>
    <a:srgbClr val="EA6B14"/>
    <a:srgbClr val="461E64"/>
    <a:srgbClr val="672F09"/>
    <a:srgbClr val="648834"/>
    <a:srgbClr val="81B2DF"/>
    <a:srgbClr val="9872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49" autoAdjust="0"/>
    <p:restoredTop sz="92652" autoAdjust="0"/>
  </p:normalViewPr>
  <p:slideViewPr>
    <p:cSldViewPr>
      <p:cViewPr>
        <p:scale>
          <a:sx n="71" d="100"/>
          <a:sy n="71" d="100"/>
        </p:scale>
        <p:origin x="128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144" Type="http://schemas.openxmlformats.org/officeDocument/2006/relationships/tableStyles" Target="tableStyle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notesMaster" Target="notesMasters/notesMaster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4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viewProps" Target="viewProps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6" Type="http://schemas.openxmlformats.org/officeDocument/2006/relationships/slide" Target="slides/slide1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1B80B2-B091-4DEF-9BD3-8EAC93CD50F3}" type="doc">
      <dgm:prSet loTypeId="urn:microsoft.com/office/officeart/2005/8/layout/matrix3" loCatId="matrix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883A3197-52A5-4F78-AA5E-0AE2E04F72AF}">
      <dgm:prSet/>
      <dgm:spPr>
        <a:solidFill>
          <a:srgbClr val="4DBB5F"/>
        </a:solidFill>
      </dgm:spPr>
      <dgm:t>
        <a:bodyPr/>
        <a:lstStyle/>
        <a:p>
          <a:r>
            <a:rPr lang="en-GB" b="1" dirty="0">
              <a:solidFill>
                <a:schemeClr val="tx1"/>
              </a:solidFill>
            </a:rPr>
            <a:t>Main praying block</a:t>
          </a:r>
          <a:endParaRPr lang="en-US" b="1" dirty="0">
            <a:solidFill>
              <a:schemeClr val="tx1"/>
            </a:solidFill>
          </a:endParaRPr>
        </a:p>
      </dgm:t>
    </dgm:pt>
    <dgm:pt modelId="{547E1B69-5F0F-4C9B-B724-D35828492DED}" type="parTrans" cxnId="{48727975-175D-4534-897F-8A08D5DE49CC}">
      <dgm:prSet/>
      <dgm:spPr/>
      <dgm:t>
        <a:bodyPr/>
        <a:lstStyle/>
        <a:p>
          <a:endParaRPr lang="en-US"/>
        </a:p>
      </dgm:t>
    </dgm:pt>
    <dgm:pt modelId="{E7368166-9EDD-4C3A-AE25-9BA3574820DF}" type="sibTrans" cxnId="{48727975-175D-4534-897F-8A08D5DE49CC}">
      <dgm:prSet/>
      <dgm:spPr/>
      <dgm:t>
        <a:bodyPr/>
        <a:lstStyle/>
        <a:p>
          <a:endParaRPr lang="en-US"/>
        </a:p>
      </dgm:t>
    </dgm:pt>
    <dgm:pt modelId="{4CE519B6-5225-4BAE-9400-08D7745DFBDB}">
      <dgm:prSet/>
      <dgm:spPr>
        <a:solidFill>
          <a:srgbClr val="4DBB5F"/>
        </a:solidFill>
      </dgm:spPr>
      <dgm:t>
        <a:bodyPr/>
        <a:lstStyle/>
        <a:p>
          <a:r>
            <a:rPr lang="en-GB" b="1" dirty="0">
              <a:solidFill>
                <a:schemeClr val="tx1"/>
              </a:solidFill>
            </a:rPr>
            <a:t>Men ablution block</a:t>
          </a:r>
          <a:endParaRPr lang="en-US" b="1" dirty="0">
            <a:solidFill>
              <a:schemeClr val="tx1"/>
            </a:solidFill>
          </a:endParaRPr>
        </a:p>
      </dgm:t>
    </dgm:pt>
    <dgm:pt modelId="{592AF462-AA42-45B1-8728-39CD182BE89A}" type="parTrans" cxnId="{56036AEA-D50C-4CE7-A81E-C611841F97D7}">
      <dgm:prSet/>
      <dgm:spPr/>
      <dgm:t>
        <a:bodyPr/>
        <a:lstStyle/>
        <a:p>
          <a:endParaRPr lang="en-US"/>
        </a:p>
      </dgm:t>
    </dgm:pt>
    <dgm:pt modelId="{640D9F7C-CDBA-4E7B-B58B-5E18816BBC88}" type="sibTrans" cxnId="{56036AEA-D50C-4CE7-A81E-C611841F97D7}">
      <dgm:prSet/>
      <dgm:spPr/>
      <dgm:t>
        <a:bodyPr/>
        <a:lstStyle/>
        <a:p>
          <a:endParaRPr lang="en-US"/>
        </a:p>
      </dgm:t>
    </dgm:pt>
    <dgm:pt modelId="{91845B29-5ED6-484A-AFDE-846D53A3E51E}">
      <dgm:prSet/>
      <dgm:spPr>
        <a:solidFill>
          <a:srgbClr val="4DBB5F"/>
        </a:solidFill>
      </dgm:spPr>
      <dgm:t>
        <a:bodyPr/>
        <a:lstStyle/>
        <a:p>
          <a:r>
            <a:rPr lang="en-GB" b="1" dirty="0">
              <a:solidFill>
                <a:schemeClr val="tx1"/>
              </a:solidFill>
            </a:rPr>
            <a:t>Library block</a:t>
          </a:r>
          <a:endParaRPr lang="en-US" b="1" dirty="0">
            <a:solidFill>
              <a:schemeClr val="tx1"/>
            </a:solidFill>
          </a:endParaRPr>
        </a:p>
      </dgm:t>
    </dgm:pt>
    <dgm:pt modelId="{56C3F8A6-2B87-4BF3-82C0-6FEBCF39172E}" type="parTrans" cxnId="{D7ABFF76-EA4B-4973-8550-23D9718C4B81}">
      <dgm:prSet/>
      <dgm:spPr/>
      <dgm:t>
        <a:bodyPr/>
        <a:lstStyle/>
        <a:p>
          <a:endParaRPr lang="en-US"/>
        </a:p>
      </dgm:t>
    </dgm:pt>
    <dgm:pt modelId="{F4E14423-8544-4BA9-A671-8B0A16B9FAFE}" type="sibTrans" cxnId="{D7ABFF76-EA4B-4973-8550-23D9718C4B81}">
      <dgm:prSet/>
      <dgm:spPr/>
      <dgm:t>
        <a:bodyPr/>
        <a:lstStyle/>
        <a:p>
          <a:endParaRPr lang="en-US"/>
        </a:p>
      </dgm:t>
    </dgm:pt>
    <dgm:pt modelId="{932A2943-8B0B-42B7-9CEA-51DEED14DB46}">
      <dgm:prSet/>
      <dgm:spPr>
        <a:solidFill>
          <a:srgbClr val="4DBB5F"/>
        </a:solidFill>
      </dgm:spPr>
      <dgm:t>
        <a:bodyPr/>
        <a:lstStyle/>
        <a:p>
          <a:r>
            <a:rPr lang="en-GB" b="1" dirty="0">
              <a:solidFill>
                <a:schemeClr val="tx1"/>
              </a:solidFill>
            </a:rPr>
            <a:t>Women ablution block</a:t>
          </a:r>
          <a:endParaRPr lang="en-US" b="1" dirty="0">
            <a:solidFill>
              <a:schemeClr val="tx1"/>
            </a:solidFill>
          </a:endParaRPr>
        </a:p>
      </dgm:t>
    </dgm:pt>
    <dgm:pt modelId="{A8AD2BBB-D742-425E-B151-31BB2349E95C}" type="parTrans" cxnId="{109CCAB9-A8CA-4D81-97DA-6B3A0ABF2700}">
      <dgm:prSet/>
      <dgm:spPr/>
      <dgm:t>
        <a:bodyPr/>
        <a:lstStyle/>
        <a:p>
          <a:endParaRPr lang="en-US"/>
        </a:p>
      </dgm:t>
    </dgm:pt>
    <dgm:pt modelId="{6630CCE5-D7AC-455C-9207-484DDA424495}" type="sibTrans" cxnId="{109CCAB9-A8CA-4D81-97DA-6B3A0ABF2700}">
      <dgm:prSet/>
      <dgm:spPr/>
      <dgm:t>
        <a:bodyPr/>
        <a:lstStyle/>
        <a:p>
          <a:endParaRPr lang="en-US"/>
        </a:p>
      </dgm:t>
    </dgm:pt>
    <dgm:pt modelId="{513A2D0F-4FEC-43DF-8E25-6AC738ADF1A5}" type="pres">
      <dgm:prSet presAssocID="{A91B80B2-B091-4DEF-9BD3-8EAC93CD50F3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29AEA94-BDBD-4911-958D-A925B818CD81}" type="pres">
      <dgm:prSet presAssocID="{A91B80B2-B091-4DEF-9BD3-8EAC93CD50F3}" presName="diamond" presStyleLbl="bgShp" presStyleIdx="0" presStyleCnt="1"/>
      <dgm:spPr/>
    </dgm:pt>
    <dgm:pt modelId="{83E5B0B4-FE8F-43FE-9541-DFFE78B6AC63}" type="pres">
      <dgm:prSet presAssocID="{A91B80B2-B091-4DEF-9BD3-8EAC93CD50F3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1162D7-1D16-4D69-9FEB-F10EEBC745B7}" type="pres">
      <dgm:prSet presAssocID="{A91B80B2-B091-4DEF-9BD3-8EAC93CD50F3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3B5B30-2CAD-4DF0-9C46-8E307989B954}" type="pres">
      <dgm:prSet presAssocID="{A91B80B2-B091-4DEF-9BD3-8EAC93CD50F3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A6D47C-78A3-4B2C-98F1-322EEEA91F77}" type="pres">
      <dgm:prSet presAssocID="{A91B80B2-B091-4DEF-9BD3-8EAC93CD50F3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E7642A0-9B70-4E0B-ADE3-AD0E03CD0AAC}" type="presOf" srcId="{A91B80B2-B091-4DEF-9BD3-8EAC93CD50F3}" destId="{513A2D0F-4FEC-43DF-8E25-6AC738ADF1A5}" srcOrd="0" destOrd="0" presId="urn:microsoft.com/office/officeart/2005/8/layout/matrix3"/>
    <dgm:cxn modelId="{109CCAB9-A8CA-4D81-97DA-6B3A0ABF2700}" srcId="{A91B80B2-B091-4DEF-9BD3-8EAC93CD50F3}" destId="{932A2943-8B0B-42B7-9CEA-51DEED14DB46}" srcOrd="3" destOrd="0" parTransId="{A8AD2BBB-D742-425E-B151-31BB2349E95C}" sibTransId="{6630CCE5-D7AC-455C-9207-484DDA424495}"/>
    <dgm:cxn modelId="{48727975-175D-4534-897F-8A08D5DE49CC}" srcId="{A91B80B2-B091-4DEF-9BD3-8EAC93CD50F3}" destId="{883A3197-52A5-4F78-AA5E-0AE2E04F72AF}" srcOrd="0" destOrd="0" parTransId="{547E1B69-5F0F-4C9B-B724-D35828492DED}" sibTransId="{E7368166-9EDD-4C3A-AE25-9BA3574820DF}"/>
    <dgm:cxn modelId="{4375E8B7-7727-495B-923D-FAF8FB49832F}" type="presOf" srcId="{932A2943-8B0B-42B7-9CEA-51DEED14DB46}" destId="{90A6D47C-78A3-4B2C-98F1-322EEEA91F77}" srcOrd="0" destOrd="0" presId="urn:microsoft.com/office/officeart/2005/8/layout/matrix3"/>
    <dgm:cxn modelId="{FF755D8F-4E50-4028-8E24-3FFDE7060771}" type="presOf" srcId="{91845B29-5ED6-484A-AFDE-846D53A3E51E}" destId="{4F3B5B30-2CAD-4DF0-9C46-8E307989B954}" srcOrd="0" destOrd="0" presId="urn:microsoft.com/office/officeart/2005/8/layout/matrix3"/>
    <dgm:cxn modelId="{56036AEA-D50C-4CE7-A81E-C611841F97D7}" srcId="{A91B80B2-B091-4DEF-9BD3-8EAC93CD50F3}" destId="{4CE519B6-5225-4BAE-9400-08D7745DFBDB}" srcOrd="1" destOrd="0" parTransId="{592AF462-AA42-45B1-8728-39CD182BE89A}" sibTransId="{640D9F7C-CDBA-4E7B-B58B-5E18816BBC88}"/>
    <dgm:cxn modelId="{7D8BD903-85F1-4235-84EE-EB589D471CE6}" type="presOf" srcId="{4CE519B6-5225-4BAE-9400-08D7745DFBDB}" destId="{871162D7-1D16-4D69-9FEB-F10EEBC745B7}" srcOrd="0" destOrd="0" presId="urn:microsoft.com/office/officeart/2005/8/layout/matrix3"/>
    <dgm:cxn modelId="{D7ABFF76-EA4B-4973-8550-23D9718C4B81}" srcId="{A91B80B2-B091-4DEF-9BD3-8EAC93CD50F3}" destId="{91845B29-5ED6-484A-AFDE-846D53A3E51E}" srcOrd="2" destOrd="0" parTransId="{56C3F8A6-2B87-4BF3-82C0-6FEBCF39172E}" sibTransId="{F4E14423-8544-4BA9-A671-8B0A16B9FAFE}"/>
    <dgm:cxn modelId="{EE609A4B-2A20-4953-8B6A-3C09874F5CF7}" type="presOf" srcId="{883A3197-52A5-4F78-AA5E-0AE2E04F72AF}" destId="{83E5B0B4-FE8F-43FE-9541-DFFE78B6AC63}" srcOrd="0" destOrd="0" presId="urn:microsoft.com/office/officeart/2005/8/layout/matrix3"/>
    <dgm:cxn modelId="{C19F01FF-7CDB-4D3F-A2AA-EFE773155C81}" type="presParOf" srcId="{513A2D0F-4FEC-43DF-8E25-6AC738ADF1A5}" destId="{729AEA94-BDBD-4911-958D-A925B818CD81}" srcOrd="0" destOrd="0" presId="urn:microsoft.com/office/officeart/2005/8/layout/matrix3"/>
    <dgm:cxn modelId="{8CB5114C-B088-43DA-9F7E-5F5CE205C3E8}" type="presParOf" srcId="{513A2D0F-4FEC-43DF-8E25-6AC738ADF1A5}" destId="{83E5B0B4-FE8F-43FE-9541-DFFE78B6AC63}" srcOrd="1" destOrd="0" presId="urn:microsoft.com/office/officeart/2005/8/layout/matrix3"/>
    <dgm:cxn modelId="{0A4363FA-E6E6-4CDA-B29D-3B0B7C631F80}" type="presParOf" srcId="{513A2D0F-4FEC-43DF-8E25-6AC738ADF1A5}" destId="{871162D7-1D16-4D69-9FEB-F10EEBC745B7}" srcOrd="2" destOrd="0" presId="urn:microsoft.com/office/officeart/2005/8/layout/matrix3"/>
    <dgm:cxn modelId="{25C662DB-CB5E-44B7-A4FD-4BA030C0C68F}" type="presParOf" srcId="{513A2D0F-4FEC-43DF-8E25-6AC738ADF1A5}" destId="{4F3B5B30-2CAD-4DF0-9C46-8E307989B954}" srcOrd="3" destOrd="0" presId="urn:microsoft.com/office/officeart/2005/8/layout/matrix3"/>
    <dgm:cxn modelId="{D7DFF50C-6D2C-4B51-91DC-D12F6416AC9B}" type="presParOf" srcId="{513A2D0F-4FEC-43DF-8E25-6AC738ADF1A5}" destId="{90A6D47C-78A3-4B2C-98F1-322EEEA91F77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DC6430-EC82-4948-8064-C7041B135E9A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D41C05E3-43DA-413C-BD19-C4BB61C80927}">
      <dgm:prSet/>
      <dgm:spPr/>
      <dgm:t>
        <a:bodyPr/>
        <a:lstStyle/>
        <a:p>
          <a:r>
            <a:rPr lang="en-GB" dirty="0"/>
            <a:t>Men ablution block consists of two floors:</a:t>
          </a:r>
          <a:endParaRPr lang="en-US" dirty="0"/>
        </a:p>
      </dgm:t>
    </dgm:pt>
    <dgm:pt modelId="{242282D7-C1A7-4437-9EBD-43AE2C9C5C7A}" type="parTrans" cxnId="{2C24EEEE-B676-48A1-A493-D27C8614ABF2}">
      <dgm:prSet/>
      <dgm:spPr/>
      <dgm:t>
        <a:bodyPr/>
        <a:lstStyle/>
        <a:p>
          <a:endParaRPr lang="en-US"/>
        </a:p>
      </dgm:t>
    </dgm:pt>
    <dgm:pt modelId="{1DF8E06A-55FB-4C2C-A57C-A22EFEAD0123}" type="sibTrans" cxnId="{2C24EEEE-B676-48A1-A493-D27C8614ABF2}">
      <dgm:prSet/>
      <dgm:spPr/>
      <dgm:t>
        <a:bodyPr/>
        <a:lstStyle/>
        <a:p>
          <a:endParaRPr lang="en-US"/>
        </a:p>
      </dgm:t>
    </dgm:pt>
    <dgm:pt modelId="{D1C28E9A-70B4-4769-AA03-C948D9B54544}">
      <dgm:prSet/>
      <dgm:spPr/>
      <dgm:t>
        <a:bodyPr/>
        <a:lstStyle/>
        <a:p>
          <a:r>
            <a:rPr lang="en-GB" dirty="0"/>
            <a:t>Men ablution room</a:t>
          </a:r>
          <a:endParaRPr lang="en-US" dirty="0"/>
        </a:p>
      </dgm:t>
    </dgm:pt>
    <dgm:pt modelId="{4BEFC47E-4D2F-49F2-BC66-2F7137C1F3D9}" type="parTrans" cxnId="{6A905508-25B3-4159-AC26-277CB45F5F3D}">
      <dgm:prSet/>
      <dgm:spPr/>
      <dgm:t>
        <a:bodyPr/>
        <a:lstStyle/>
        <a:p>
          <a:endParaRPr lang="en-US"/>
        </a:p>
      </dgm:t>
    </dgm:pt>
    <dgm:pt modelId="{519B5590-415F-4CD1-86EB-A35B54442076}" type="sibTrans" cxnId="{6A905508-25B3-4159-AC26-277CB45F5F3D}">
      <dgm:prSet/>
      <dgm:spPr/>
      <dgm:t>
        <a:bodyPr/>
        <a:lstStyle/>
        <a:p>
          <a:endParaRPr lang="en-US"/>
        </a:p>
      </dgm:t>
    </dgm:pt>
    <dgm:pt modelId="{5129380A-CFEA-4756-8408-48A5CC2BAEB4}">
      <dgm:prSet/>
      <dgm:spPr/>
      <dgm:t>
        <a:bodyPr/>
        <a:lstStyle/>
        <a:p>
          <a:r>
            <a:rPr lang="en-GB" dirty="0"/>
            <a:t>Multi- purpose room</a:t>
          </a:r>
          <a:endParaRPr lang="en-US" dirty="0"/>
        </a:p>
      </dgm:t>
    </dgm:pt>
    <dgm:pt modelId="{EAD6A975-0C7F-4BFF-8473-BF2BE612C266}" type="parTrans" cxnId="{26CD3D09-D05C-4E55-BFC5-DD963601B76E}">
      <dgm:prSet/>
      <dgm:spPr/>
      <dgm:t>
        <a:bodyPr/>
        <a:lstStyle/>
        <a:p>
          <a:endParaRPr lang="en-US"/>
        </a:p>
      </dgm:t>
    </dgm:pt>
    <dgm:pt modelId="{B3D5C9EC-9B56-41E7-9C7A-6418B96B3191}" type="sibTrans" cxnId="{26CD3D09-D05C-4E55-BFC5-DD963601B76E}">
      <dgm:prSet/>
      <dgm:spPr/>
      <dgm:t>
        <a:bodyPr/>
        <a:lstStyle/>
        <a:p>
          <a:endParaRPr lang="en-US"/>
        </a:p>
      </dgm:t>
    </dgm:pt>
    <dgm:pt modelId="{B0A3F067-2DD2-4FEE-88BB-9194097BB138}" type="pres">
      <dgm:prSet presAssocID="{6EDC6430-EC82-4948-8064-C7041B135E9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677A626D-8CC6-41F4-8FE1-C74743CEC3F3}" type="pres">
      <dgm:prSet presAssocID="{D41C05E3-43DA-413C-BD19-C4BB61C80927}" presName="hierRoot1" presStyleCnt="0"/>
      <dgm:spPr/>
    </dgm:pt>
    <dgm:pt modelId="{7C720489-036C-430B-90B4-DBCB6ACE7CBD}" type="pres">
      <dgm:prSet presAssocID="{D41C05E3-43DA-413C-BD19-C4BB61C80927}" presName="composite" presStyleCnt="0"/>
      <dgm:spPr/>
    </dgm:pt>
    <dgm:pt modelId="{6AF3262A-918B-4866-A557-3633F4B20087}" type="pres">
      <dgm:prSet presAssocID="{D41C05E3-43DA-413C-BD19-C4BB61C80927}" presName="background" presStyleLbl="node0" presStyleIdx="0" presStyleCnt="1"/>
      <dgm:spPr/>
    </dgm:pt>
    <dgm:pt modelId="{7735C00C-9339-40EC-9F85-6BE16090ADB9}" type="pres">
      <dgm:prSet presAssocID="{D41C05E3-43DA-413C-BD19-C4BB61C80927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88C4F92-09EE-427A-902D-0D8471805064}" type="pres">
      <dgm:prSet presAssocID="{D41C05E3-43DA-413C-BD19-C4BB61C80927}" presName="hierChild2" presStyleCnt="0"/>
      <dgm:spPr/>
    </dgm:pt>
    <dgm:pt modelId="{CE8792CC-E462-4AFC-B923-AF57BD43991C}" type="pres">
      <dgm:prSet presAssocID="{4BEFC47E-4D2F-49F2-BC66-2F7137C1F3D9}" presName="Name10" presStyleLbl="parChTrans1D2" presStyleIdx="0" presStyleCnt="2"/>
      <dgm:spPr/>
      <dgm:t>
        <a:bodyPr/>
        <a:lstStyle/>
        <a:p>
          <a:endParaRPr lang="en-US"/>
        </a:p>
      </dgm:t>
    </dgm:pt>
    <dgm:pt modelId="{756492AF-5ACE-41EE-98ED-8BF26DBFC5AB}" type="pres">
      <dgm:prSet presAssocID="{D1C28E9A-70B4-4769-AA03-C948D9B54544}" presName="hierRoot2" presStyleCnt="0"/>
      <dgm:spPr/>
    </dgm:pt>
    <dgm:pt modelId="{078BBF2C-C61D-4662-A953-A2028D5F1134}" type="pres">
      <dgm:prSet presAssocID="{D1C28E9A-70B4-4769-AA03-C948D9B54544}" presName="composite2" presStyleCnt="0"/>
      <dgm:spPr/>
    </dgm:pt>
    <dgm:pt modelId="{951750AC-AE7E-4DE3-B989-1796B7C87101}" type="pres">
      <dgm:prSet presAssocID="{D1C28E9A-70B4-4769-AA03-C948D9B54544}" presName="background2" presStyleLbl="node2" presStyleIdx="0" presStyleCnt="2"/>
      <dgm:spPr/>
    </dgm:pt>
    <dgm:pt modelId="{EF721D83-5A46-4CD8-8E6F-834B70822A0E}" type="pres">
      <dgm:prSet presAssocID="{D1C28E9A-70B4-4769-AA03-C948D9B54544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4A52A1B-A754-4315-9F1F-0BC8B8758C48}" type="pres">
      <dgm:prSet presAssocID="{D1C28E9A-70B4-4769-AA03-C948D9B54544}" presName="hierChild3" presStyleCnt="0"/>
      <dgm:spPr/>
    </dgm:pt>
    <dgm:pt modelId="{50DB8483-6691-4F72-A22D-2B39A5851810}" type="pres">
      <dgm:prSet presAssocID="{EAD6A975-0C7F-4BFF-8473-BF2BE612C266}" presName="Name10" presStyleLbl="parChTrans1D2" presStyleIdx="1" presStyleCnt="2"/>
      <dgm:spPr/>
      <dgm:t>
        <a:bodyPr/>
        <a:lstStyle/>
        <a:p>
          <a:endParaRPr lang="en-US"/>
        </a:p>
      </dgm:t>
    </dgm:pt>
    <dgm:pt modelId="{76DA6E5A-FB0D-481C-A208-3EBD9D1E8B78}" type="pres">
      <dgm:prSet presAssocID="{5129380A-CFEA-4756-8408-48A5CC2BAEB4}" presName="hierRoot2" presStyleCnt="0"/>
      <dgm:spPr/>
    </dgm:pt>
    <dgm:pt modelId="{9065A745-6FF9-4363-82D7-EBDCD71B2BF1}" type="pres">
      <dgm:prSet presAssocID="{5129380A-CFEA-4756-8408-48A5CC2BAEB4}" presName="composite2" presStyleCnt="0"/>
      <dgm:spPr/>
    </dgm:pt>
    <dgm:pt modelId="{DA568996-9144-4BA2-AC1B-20B0E0903C6B}" type="pres">
      <dgm:prSet presAssocID="{5129380A-CFEA-4756-8408-48A5CC2BAEB4}" presName="background2" presStyleLbl="node2" presStyleIdx="1" presStyleCnt="2"/>
      <dgm:spPr/>
    </dgm:pt>
    <dgm:pt modelId="{7E3D0C6D-5128-402E-8AAB-9461E7B0E159}" type="pres">
      <dgm:prSet presAssocID="{5129380A-CFEA-4756-8408-48A5CC2BAEB4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F3AA1FE-90DE-4522-A7D3-5D6D0B2A57C6}" type="pres">
      <dgm:prSet presAssocID="{5129380A-CFEA-4756-8408-48A5CC2BAEB4}" presName="hierChild3" presStyleCnt="0"/>
      <dgm:spPr/>
    </dgm:pt>
  </dgm:ptLst>
  <dgm:cxnLst>
    <dgm:cxn modelId="{87864E90-1CFF-44F5-8F7A-86D41D0B5967}" type="presOf" srcId="{EAD6A975-0C7F-4BFF-8473-BF2BE612C266}" destId="{50DB8483-6691-4F72-A22D-2B39A5851810}" srcOrd="0" destOrd="0" presId="urn:microsoft.com/office/officeart/2005/8/layout/hierarchy1"/>
    <dgm:cxn modelId="{A637DEE2-BB4B-42BA-853E-1D2E748D57D2}" type="presOf" srcId="{4BEFC47E-4D2F-49F2-BC66-2F7137C1F3D9}" destId="{CE8792CC-E462-4AFC-B923-AF57BD43991C}" srcOrd="0" destOrd="0" presId="urn:microsoft.com/office/officeart/2005/8/layout/hierarchy1"/>
    <dgm:cxn modelId="{9931512A-EE47-4AC0-8B6F-58014009666E}" type="presOf" srcId="{5129380A-CFEA-4756-8408-48A5CC2BAEB4}" destId="{7E3D0C6D-5128-402E-8AAB-9461E7B0E159}" srcOrd="0" destOrd="0" presId="urn:microsoft.com/office/officeart/2005/8/layout/hierarchy1"/>
    <dgm:cxn modelId="{26CD3D09-D05C-4E55-BFC5-DD963601B76E}" srcId="{D41C05E3-43DA-413C-BD19-C4BB61C80927}" destId="{5129380A-CFEA-4756-8408-48A5CC2BAEB4}" srcOrd="1" destOrd="0" parTransId="{EAD6A975-0C7F-4BFF-8473-BF2BE612C266}" sibTransId="{B3D5C9EC-9B56-41E7-9C7A-6418B96B3191}"/>
    <dgm:cxn modelId="{EDED7A05-9153-4B49-8022-E1D75BDDB36D}" type="presOf" srcId="{D41C05E3-43DA-413C-BD19-C4BB61C80927}" destId="{7735C00C-9339-40EC-9F85-6BE16090ADB9}" srcOrd="0" destOrd="0" presId="urn:microsoft.com/office/officeart/2005/8/layout/hierarchy1"/>
    <dgm:cxn modelId="{D0542E41-1DF5-4B13-A92B-6A648B6C7615}" type="presOf" srcId="{6EDC6430-EC82-4948-8064-C7041B135E9A}" destId="{B0A3F067-2DD2-4FEE-88BB-9194097BB138}" srcOrd="0" destOrd="0" presId="urn:microsoft.com/office/officeart/2005/8/layout/hierarchy1"/>
    <dgm:cxn modelId="{2CB183E6-A25D-4396-A36E-91123ECF18F8}" type="presOf" srcId="{D1C28E9A-70B4-4769-AA03-C948D9B54544}" destId="{EF721D83-5A46-4CD8-8E6F-834B70822A0E}" srcOrd="0" destOrd="0" presId="urn:microsoft.com/office/officeart/2005/8/layout/hierarchy1"/>
    <dgm:cxn modelId="{2C24EEEE-B676-48A1-A493-D27C8614ABF2}" srcId="{6EDC6430-EC82-4948-8064-C7041B135E9A}" destId="{D41C05E3-43DA-413C-BD19-C4BB61C80927}" srcOrd="0" destOrd="0" parTransId="{242282D7-C1A7-4437-9EBD-43AE2C9C5C7A}" sibTransId="{1DF8E06A-55FB-4C2C-A57C-A22EFEAD0123}"/>
    <dgm:cxn modelId="{6A905508-25B3-4159-AC26-277CB45F5F3D}" srcId="{D41C05E3-43DA-413C-BD19-C4BB61C80927}" destId="{D1C28E9A-70B4-4769-AA03-C948D9B54544}" srcOrd="0" destOrd="0" parTransId="{4BEFC47E-4D2F-49F2-BC66-2F7137C1F3D9}" sibTransId="{519B5590-415F-4CD1-86EB-A35B54442076}"/>
    <dgm:cxn modelId="{E9AD0D5C-A908-4884-81F1-6D51A606109C}" type="presParOf" srcId="{B0A3F067-2DD2-4FEE-88BB-9194097BB138}" destId="{677A626D-8CC6-41F4-8FE1-C74743CEC3F3}" srcOrd="0" destOrd="0" presId="urn:microsoft.com/office/officeart/2005/8/layout/hierarchy1"/>
    <dgm:cxn modelId="{DD9213BB-C506-4740-93DC-181582C3BA3A}" type="presParOf" srcId="{677A626D-8CC6-41F4-8FE1-C74743CEC3F3}" destId="{7C720489-036C-430B-90B4-DBCB6ACE7CBD}" srcOrd="0" destOrd="0" presId="urn:microsoft.com/office/officeart/2005/8/layout/hierarchy1"/>
    <dgm:cxn modelId="{9F512D5D-5B42-405E-84CF-A6AAD9AAB199}" type="presParOf" srcId="{7C720489-036C-430B-90B4-DBCB6ACE7CBD}" destId="{6AF3262A-918B-4866-A557-3633F4B20087}" srcOrd="0" destOrd="0" presId="urn:microsoft.com/office/officeart/2005/8/layout/hierarchy1"/>
    <dgm:cxn modelId="{B652A6F2-8A57-4C64-83CB-D3A0202C8F70}" type="presParOf" srcId="{7C720489-036C-430B-90B4-DBCB6ACE7CBD}" destId="{7735C00C-9339-40EC-9F85-6BE16090ADB9}" srcOrd="1" destOrd="0" presId="urn:microsoft.com/office/officeart/2005/8/layout/hierarchy1"/>
    <dgm:cxn modelId="{DD80D13B-19EA-4638-A652-2E0020B10A81}" type="presParOf" srcId="{677A626D-8CC6-41F4-8FE1-C74743CEC3F3}" destId="{988C4F92-09EE-427A-902D-0D8471805064}" srcOrd="1" destOrd="0" presId="urn:microsoft.com/office/officeart/2005/8/layout/hierarchy1"/>
    <dgm:cxn modelId="{BC4A5708-4440-471B-BD55-439D85D0102B}" type="presParOf" srcId="{988C4F92-09EE-427A-902D-0D8471805064}" destId="{CE8792CC-E462-4AFC-B923-AF57BD43991C}" srcOrd="0" destOrd="0" presId="urn:microsoft.com/office/officeart/2005/8/layout/hierarchy1"/>
    <dgm:cxn modelId="{219C8378-D822-40C2-8759-C3EB49108A12}" type="presParOf" srcId="{988C4F92-09EE-427A-902D-0D8471805064}" destId="{756492AF-5ACE-41EE-98ED-8BF26DBFC5AB}" srcOrd="1" destOrd="0" presId="urn:microsoft.com/office/officeart/2005/8/layout/hierarchy1"/>
    <dgm:cxn modelId="{D0D574AE-3617-4D2B-B2BE-944870DE00AA}" type="presParOf" srcId="{756492AF-5ACE-41EE-98ED-8BF26DBFC5AB}" destId="{078BBF2C-C61D-4662-A953-A2028D5F1134}" srcOrd="0" destOrd="0" presId="urn:microsoft.com/office/officeart/2005/8/layout/hierarchy1"/>
    <dgm:cxn modelId="{E0CC8CA1-E67E-4D64-AD10-A25544C77253}" type="presParOf" srcId="{078BBF2C-C61D-4662-A953-A2028D5F1134}" destId="{951750AC-AE7E-4DE3-B989-1796B7C87101}" srcOrd="0" destOrd="0" presId="urn:microsoft.com/office/officeart/2005/8/layout/hierarchy1"/>
    <dgm:cxn modelId="{41E40CFD-B8E9-4BDE-8C8B-CF5D7DD33DF0}" type="presParOf" srcId="{078BBF2C-C61D-4662-A953-A2028D5F1134}" destId="{EF721D83-5A46-4CD8-8E6F-834B70822A0E}" srcOrd="1" destOrd="0" presId="urn:microsoft.com/office/officeart/2005/8/layout/hierarchy1"/>
    <dgm:cxn modelId="{DD855D7B-4B07-4D81-B35A-A7803BC30A36}" type="presParOf" srcId="{756492AF-5ACE-41EE-98ED-8BF26DBFC5AB}" destId="{14A52A1B-A754-4315-9F1F-0BC8B8758C48}" srcOrd="1" destOrd="0" presId="urn:microsoft.com/office/officeart/2005/8/layout/hierarchy1"/>
    <dgm:cxn modelId="{C4DCA584-9CC6-4E5A-8C34-9FB4C1536C88}" type="presParOf" srcId="{988C4F92-09EE-427A-902D-0D8471805064}" destId="{50DB8483-6691-4F72-A22D-2B39A5851810}" srcOrd="2" destOrd="0" presId="urn:microsoft.com/office/officeart/2005/8/layout/hierarchy1"/>
    <dgm:cxn modelId="{E19DCF31-8D69-43AE-BDAA-603775C7B92E}" type="presParOf" srcId="{988C4F92-09EE-427A-902D-0D8471805064}" destId="{76DA6E5A-FB0D-481C-A208-3EBD9D1E8B78}" srcOrd="3" destOrd="0" presId="urn:microsoft.com/office/officeart/2005/8/layout/hierarchy1"/>
    <dgm:cxn modelId="{BED63108-78F7-4402-B3CA-640F271060C2}" type="presParOf" srcId="{76DA6E5A-FB0D-481C-A208-3EBD9D1E8B78}" destId="{9065A745-6FF9-4363-82D7-EBDCD71B2BF1}" srcOrd="0" destOrd="0" presId="urn:microsoft.com/office/officeart/2005/8/layout/hierarchy1"/>
    <dgm:cxn modelId="{658A0D90-0366-4E82-9F16-813624CBB064}" type="presParOf" srcId="{9065A745-6FF9-4363-82D7-EBDCD71B2BF1}" destId="{DA568996-9144-4BA2-AC1B-20B0E0903C6B}" srcOrd="0" destOrd="0" presId="urn:microsoft.com/office/officeart/2005/8/layout/hierarchy1"/>
    <dgm:cxn modelId="{114CF6C4-E33F-411E-B990-A63AFEB7771A}" type="presParOf" srcId="{9065A745-6FF9-4363-82D7-EBDCD71B2BF1}" destId="{7E3D0C6D-5128-402E-8AAB-9461E7B0E159}" srcOrd="1" destOrd="0" presId="urn:microsoft.com/office/officeart/2005/8/layout/hierarchy1"/>
    <dgm:cxn modelId="{1C9E86DA-E011-4F11-8246-8777CAE610DA}" type="presParOf" srcId="{76DA6E5A-FB0D-481C-A208-3EBD9D1E8B78}" destId="{1F3AA1FE-90DE-4522-A7D3-5D6D0B2A57C6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91B80B2-B091-4DEF-9BD3-8EAC93CD50F3}" type="doc">
      <dgm:prSet loTypeId="urn:microsoft.com/office/officeart/2005/8/layout/venn1" loCatId="relationship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4CE519B6-5225-4BAE-9400-08D7745DFBDB}">
      <dgm:prSet/>
      <dgm:spPr/>
      <dgm:t>
        <a:bodyPr/>
        <a:lstStyle/>
        <a:p>
          <a:r>
            <a:rPr lang="en-US" b="1" dirty="0"/>
            <a:t>Water supply system</a:t>
          </a:r>
        </a:p>
      </dgm:t>
    </dgm:pt>
    <dgm:pt modelId="{592AF462-AA42-45B1-8728-39CD182BE89A}" type="parTrans" cxnId="{56036AEA-D50C-4CE7-A81E-C611841F97D7}">
      <dgm:prSet/>
      <dgm:spPr/>
      <dgm:t>
        <a:bodyPr/>
        <a:lstStyle/>
        <a:p>
          <a:endParaRPr lang="en-US"/>
        </a:p>
      </dgm:t>
    </dgm:pt>
    <dgm:pt modelId="{640D9F7C-CDBA-4E7B-B58B-5E18816BBC88}" type="sibTrans" cxnId="{56036AEA-D50C-4CE7-A81E-C611841F97D7}">
      <dgm:prSet/>
      <dgm:spPr/>
      <dgm:t>
        <a:bodyPr/>
        <a:lstStyle/>
        <a:p>
          <a:endParaRPr lang="en-US"/>
        </a:p>
      </dgm:t>
    </dgm:pt>
    <dgm:pt modelId="{91845B29-5ED6-484A-AFDE-846D53A3E51E}">
      <dgm:prSet/>
      <dgm:spPr/>
      <dgm:t>
        <a:bodyPr/>
        <a:lstStyle/>
        <a:p>
          <a:r>
            <a:rPr lang="en-GB" b="1" dirty="0"/>
            <a:t>HVAC System</a:t>
          </a:r>
          <a:endParaRPr lang="en-US" b="1" dirty="0"/>
        </a:p>
      </dgm:t>
    </dgm:pt>
    <dgm:pt modelId="{56C3F8A6-2B87-4BF3-82C0-6FEBCF39172E}" type="parTrans" cxnId="{D7ABFF76-EA4B-4973-8550-23D9718C4B81}">
      <dgm:prSet/>
      <dgm:spPr/>
      <dgm:t>
        <a:bodyPr/>
        <a:lstStyle/>
        <a:p>
          <a:endParaRPr lang="en-US"/>
        </a:p>
      </dgm:t>
    </dgm:pt>
    <dgm:pt modelId="{F4E14423-8544-4BA9-A671-8B0A16B9FAFE}" type="sibTrans" cxnId="{D7ABFF76-EA4B-4973-8550-23D9718C4B81}">
      <dgm:prSet/>
      <dgm:spPr/>
      <dgm:t>
        <a:bodyPr/>
        <a:lstStyle/>
        <a:p>
          <a:endParaRPr lang="en-US"/>
        </a:p>
      </dgm:t>
    </dgm:pt>
    <dgm:pt modelId="{932A2943-8B0B-42B7-9CEA-51DEED14DB46}">
      <dgm:prSet/>
      <dgm:spPr/>
      <dgm:t>
        <a:bodyPr/>
        <a:lstStyle/>
        <a:p>
          <a:r>
            <a:rPr lang="en-GB" b="1" dirty="0"/>
            <a:t>Drainage System</a:t>
          </a:r>
          <a:endParaRPr lang="en-US" b="1" dirty="0"/>
        </a:p>
      </dgm:t>
    </dgm:pt>
    <dgm:pt modelId="{6630CCE5-D7AC-455C-9207-484DDA424495}" type="sibTrans" cxnId="{109CCAB9-A8CA-4D81-97DA-6B3A0ABF2700}">
      <dgm:prSet/>
      <dgm:spPr/>
      <dgm:t>
        <a:bodyPr/>
        <a:lstStyle/>
        <a:p>
          <a:endParaRPr lang="en-US"/>
        </a:p>
      </dgm:t>
    </dgm:pt>
    <dgm:pt modelId="{A8AD2BBB-D742-425E-B151-31BB2349E95C}" type="parTrans" cxnId="{109CCAB9-A8CA-4D81-97DA-6B3A0ABF2700}">
      <dgm:prSet/>
      <dgm:spPr/>
      <dgm:t>
        <a:bodyPr/>
        <a:lstStyle/>
        <a:p>
          <a:endParaRPr lang="en-US"/>
        </a:p>
      </dgm:t>
    </dgm:pt>
    <dgm:pt modelId="{3626D3C7-2545-4DFB-88FA-1329A3D4A294}" type="pres">
      <dgm:prSet presAssocID="{A91B80B2-B091-4DEF-9BD3-8EAC93CD50F3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78B2EB8-FB35-4C2A-AC19-762A1566FD11}" type="pres">
      <dgm:prSet presAssocID="{4CE519B6-5225-4BAE-9400-08D7745DFBDB}" presName="circ1" presStyleLbl="vennNode1" presStyleIdx="0" presStyleCnt="3"/>
      <dgm:spPr/>
      <dgm:t>
        <a:bodyPr/>
        <a:lstStyle/>
        <a:p>
          <a:endParaRPr lang="en-US"/>
        </a:p>
      </dgm:t>
    </dgm:pt>
    <dgm:pt modelId="{5E16B246-A973-441E-A72D-E376BD0E4F6B}" type="pres">
      <dgm:prSet presAssocID="{4CE519B6-5225-4BAE-9400-08D7745DFBDB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7C4BB5-E0A9-42A2-8905-08B0D89AAB91}" type="pres">
      <dgm:prSet presAssocID="{91845B29-5ED6-484A-AFDE-846D53A3E51E}" presName="circ2" presStyleLbl="vennNode1" presStyleIdx="1" presStyleCnt="3"/>
      <dgm:spPr/>
      <dgm:t>
        <a:bodyPr/>
        <a:lstStyle/>
        <a:p>
          <a:endParaRPr lang="en-US"/>
        </a:p>
      </dgm:t>
    </dgm:pt>
    <dgm:pt modelId="{32FAB2C4-F98D-4560-B8D6-2175401568E3}" type="pres">
      <dgm:prSet presAssocID="{91845B29-5ED6-484A-AFDE-846D53A3E51E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02480B-792D-434D-BDCD-03D8AAB730CD}" type="pres">
      <dgm:prSet presAssocID="{932A2943-8B0B-42B7-9CEA-51DEED14DB46}" presName="circ3" presStyleLbl="vennNode1" presStyleIdx="2" presStyleCnt="3"/>
      <dgm:spPr/>
      <dgm:t>
        <a:bodyPr/>
        <a:lstStyle/>
        <a:p>
          <a:endParaRPr lang="en-US"/>
        </a:p>
      </dgm:t>
    </dgm:pt>
    <dgm:pt modelId="{E2CDBD8D-2778-48DF-BF86-1D01301BA440}" type="pres">
      <dgm:prSet presAssocID="{932A2943-8B0B-42B7-9CEA-51DEED14DB46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506BD2D-67B9-4E4A-B905-3A8055F711DD}" type="presOf" srcId="{932A2943-8B0B-42B7-9CEA-51DEED14DB46}" destId="{E2CDBD8D-2778-48DF-BF86-1D01301BA440}" srcOrd="1" destOrd="0" presId="urn:microsoft.com/office/officeart/2005/8/layout/venn1"/>
    <dgm:cxn modelId="{903A2A74-948F-4C54-BBCC-A786FC713913}" type="presOf" srcId="{932A2943-8B0B-42B7-9CEA-51DEED14DB46}" destId="{D702480B-792D-434D-BDCD-03D8AAB730CD}" srcOrd="0" destOrd="0" presId="urn:microsoft.com/office/officeart/2005/8/layout/venn1"/>
    <dgm:cxn modelId="{109CCAB9-A8CA-4D81-97DA-6B3A0ABF2700}" srcId="{A91B80B2-B091-4DEF-9BD3-8EAC93CD50F3}" destId="{932A2943-8B0B-42B7-9CEA-51DEED14DB46}" srcOrd="2" destOrd="0" parTransId="{A8AD2BBB-D742-425E-B151-31BB2349E95C}" sibTransId="{6630CCE5-D7AC-455C-9207-484DDA424495}"/>
    <dgm:cxn modelId="{63731013-1C13-4155-A33D-0B5E0FE63547}" type="presOf" srcId="{4CE519B6-5225-4BAE-9400-08D7745DFBDB}" destId="{078B2EB8-FB35-4C2A-AC19-762A1566FD11}" srcOrd="0" destOrd="0" presId="urn:microsoft.com/office/officeart/2005/8/layout/venn1"/>
    <dgm:cxn modelId="{0A469860-C8D5-4E09-BC73-5A91720AC469}" type="presOf" srcId="{4CE519B6-5225-4BAE-9400-08D7745DFBDB}" destId="{5E16B246-A973-441E-A72D-E376BD0E4F6B}" srcOrd="1" destOrd="0" presId="urn:microsoft.com/office/officeart/2005/8/layout/venn1"/>
    <dgm:cxn modelId="{17DEF3CD-B93F-4828-BBE2-BEF02A1F30EA}" type="presOf" srcId="{91845B29-5ED6-484A-AFDE-846D53A3E51E}" destId="{507C4BB5-E0A9-42A2-8905-08B0D89AAB91}" srcOrd="0" destOrd="0" presId="urn:microsoft.com/office/officeart/2005/8/layout/venn1"/>
    <dgm:cxn modelId="{56036AEA-D50C-4CE7-A81E-C611841F97D7}" srcId="{A91B80B2-B091-4DEF-9BD3-8EAC93CD50F3}" destId="{4CE519B6-5225-4BAE-9400-08D7745DFBDB}" srcOrd="0" destOrd="0" parTransId="{592AF462-AA42-45B1-8728-39CD182BE89A}" sibTransId="{640D9F7C-CDBA-4E7B-B58B-5E18816BBC88}"/>
    <dgm:cxn modelId="{D7ABFF76-EA4B-4973-8550-23D9718C4B81}" srcId="{A91B80B2-B091-4DEF-9BD3-8EAC93CD50F3}" destId="{91845B29-5ED6-484A-AFDE-846D53A3E51E}" srcOrd="1" destOrd="0" parTransId="{56C3F8A6-2B87-4BF3-82C0-6FEBCF39172E}" sibTransId="{F4E14423-8544-4BA9-A671-8B0A16B9FAFE}"/>
    <dgm:cxn modelId="{CB6877C1-9A94-4224-BBA7-6D1925D4B9C5}" type="presOf" srcId="{91845B29-5ED6-484A-AFDE-846D53A3E51E}" destId="{32FAB2C4-F98D-4560-B8D6-2175401568E3}" srcOrd="1" destOrd="0" presId="urn:microsoft.com/office/officeart/2005/8/layout/venn1"/>
    <dgm:cxn modelId="{88C1E7F9-756D-445A-BE1B-82A9FD015E34}" type="presOf" srcId="{A91B80B2-B091-4DEF-9BD3-8EAC93CD50F3}" destId="{3626D3C7-2545-4DFB-88FA-1329A3D4A294}" srcOrd="0" destOrd="0" presId="urn:microsoft.com/office/officeart/2005/8/layout/venn1"/>
    <dgm:cxn modelId="{A7C4BABB-E630-4A45-8DFB-F1A89B9CFE88}" type="presParOf" srcId="{3626D3C7-2545-4DFB-88FA-1329A3D4A294}" destId="{078B2EB8-FB35-4C2A-AC19-762A1566FD11}" srcOrd="0" destOrd="0" presId="urn:microsoft.com/office/officeart/2005/8/layout/venn1"/>
    <dgm:cxn modelId="{75607384-3AC5-4830-A7A9-F0A8180B81B0}" type="presParOf" srcId="{3626D3C7-2545-4DFB-88FA-1329A3D4A294}" destId="{5E16B246-A973-441E-A72D-E376BD0E4F6B}" srcOrd="1" destOrd="0" presId="urn:microsoft.com/office/officeart/2005/8/layout/venn1"/>
    <dgm:cxn modelId="{A34C3267-F15F-4D02-B2D3-22BDEB936B79}" type="presParOf" srcId="{3626D3C7-2545-4DFB-88FA-1329A3D4A294}" destId="{507C4BB5-E0A9-42A2-8905-08B0D89AAB91}" srcOrd="2" destOrd="0" presId="urn:microsoft.com/office/officeart/2005/8/layout/venn1"/>
    <dgm:cxn modelId="{321EA7C8-503D-466F-A155-627A0FC99AA2}" type="presParOf" srcId="{3626D3C7-2545-4DFB-88FA-1329A3D4A294}" destId="{32FAB2C4-F98D-4560-B8D6-2175401568E3}" srcOrd="3" destOrd="0" presId="urn:microsoft.com/office/officeart/2005/8/layout/venn1"/>
    <dgm:cxn modelId="{F4F09643-C9AA-4E6B-BEBC-04143429A6E1}" type="presParOf" srcId="{3626D3C7-2545-4DFB-88FA-1329A3D4A294}" destId="{D702480B-792D-434D-BDCD-03D8AAB730CD}" srcOrd="4" destOrd="0" presId="urn:microsoft.com/office/officeart/2005/8/layout/venn1"/>
    <dgm:cxn modelId="{1BC1910D-4426-4CDF-80A5-366BAD93DA3F}" type="presParOf" srcId="{3626D3C7-2545-4DFB-88FA-1329A3D4A294}" destId="{E2CDBD8D-2778-48DF-BF86-1D01301BA440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9AEA94-BDBD-4911-958D-A925B818CD81}">
      <dsp:nvSpPr>
        <dsp:cNvPr id="0" name=""/>
        <dsp:cNvSpPr/>
      </dsp:nvSpPr>
      <dsp:spPr>
        <a:xfrm>
          <a:off x="521208" y="0"/>
          <a:ext cx="4080510" cy="4080510"/>
        </a:xfrm>
        <a:prstGeom prst="diamond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E5B0B4-FE8F-43FE-9541-DFFE78B6AC63}">
      <dsp:nvSpPr>
        <dsp:cNvPr id="0" name=""/>
        <dsp:cNvSpPr/>
      </dsp:nvSpPr>
      <dsp:spPr>
        <a:xfrm>
          <a:off x="908856" y="387648"/>
          <a:ext cx="1591398" cy="1591398"/>
        </a:xfrm>
        <a:prstGeom prst="roundRect">
          <a:avLst/>
        </a:prstGeom>
        <a:solidFill>
          <a:srgbClr val="4DBB5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700" b="1" kern="1200" dirty="0">
              <a:solidFill>
                <a:schemeClr val="tx1"/>
              </a:solidFill>
            </a:rPr>
            <a:t>Main praying block</a:t>
          </a:r>
          <a:endParaRPr lang="en-US" sz="2700" b="1" kern="1200" dirty="0">
            <a:solidFill>
              <a:schemeClr val="tx1"/>
            </a:solidFill>
          </a:endParaRPr>
        </a:p>
      </dsp:txBody>
      <dsp:txXfrm>
        <a:off x="986542" y="465334"/>
        <a:ext cx="1436026" cy="1436026"/>
      </dsp:txXfrm>
    </dsp:sp>
    <dsp:sp modelId="{871162D7-1D16-4D69-9FEB-F10EEBC745B7}">
      <dsp:nvSpPr>
        <dsp:cNvPr id="0" name=""/>
        <dsp:cNvSpPr/>
      </dsp:nvSpPr>
      <dsp:spPr>
        <a:xfrm>
          <a:off x="2622670" y="387648"/>
          <a:ext cx="1591398" cy="1591398"/>
        </a:xfrm>
        <a:prstGeom prst="roundRect">
          <a:avLst/>
        </a:prstGeom>
        <a:solidFill>
          <a:srgbClr val="4DBB5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700" b="1" kern="1200" dirty="0">
              <a:solidFill>
                <a:schemeClr val="tx1"/>
              </a:solidFill>
            </a:rPr>
            <a:t>Men ablution block</a:t>
          </a:r>
          <a:endParaRPr lang="en-US" sz="2700" b="1" kern="1200" dirty="0">
            <a:solidFill>
              <a:schemeClr val="tx1"/>
            </a:solidFill>
          </a:endParaRPr>
        </a:p>
      </dsp:txBody>
      <dsp:txXfrm>
        <a:off x="2700356" y="465334"/>
        <a:ext cx="1436026" cy="1436026"/>
      </dsp:txXfrm>
    </dsp:sp>
    <dsp:sp modelId="{4F3B5B30-2CAD-4DF0-9C46-8E307989B954}">
      <dsp:nvSpPr>
        <dsp:cNvPr id="0" name=""/>
        <dsp:cNvSpPr/>
      </dsp:nvSpPr>
      <dsp:spPr>
        <a:xfrm>
          <a:off x="908856" y="2101462"/>
          <a:ext cx="1591398" cy="1591398"/>
        </a:xfrm>
        <a:prstGeom prst="roundRect">
          <a:avLst/>
        </a:prstGeom>
        <a:solidFill>
          <a:srgbClr val="4DBB5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700" b="1" kern="1200" dirty="0">
              <a:solidFill>
                <a:schemeClr val="tx1"/>
              </a:solidFill>
            </a:rPr>
            <a:t>Library block</a:t>
          </a:r>
          <a:endParaRPr lang="en-US" sz="2700" b="1" kern="1200" dirty="0">
            <a:solidFill>
              <a:schemeClr val="tx1"/>
            </a:solidFill>
          </a:endParaRPr>
        </a:p>
      </dsp:txBody>
      <dsp:txXfrm>
        <a:off x="986542" y="2179148"/>
        <a:ext cx="1436026" cy="1436026"/>
      </dsp:txXfrm>
    </dsp:sp>
    <dsp:sp modelId="{90A6D47C-78A3-4B2C-98F1-322EEEA91F77}">
      <dsp:nvSpPr>
        <dsp:cNvPr id="0" name=""/>
        <dsp:cNvSpPr/>
      </dsp:nvSpPr>
      <dsp:spPr>
        <a:xfrm>
          <a:off x="2622670" y="2101462"/>
          <a:ext cx="1591398" cy="1591398"/>
        </a:xfrm>
        <a:prstGeom prst="roundRect">
          <a:avLst/>
        </a:prstGeom>
        <a:solidFill>
          <a:srgbClr val="4DBB5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700" b="1" kern="1200" dirty="0">
              <a:solidFill>
                <a:schemeClr val="tx1"/>
              </a:solidFill>
            </a:rPr>
            <a:t>Women ablution block</a:t>
          </a:r>
          <a:endParaRPr lang="en-US" sz="2700" b="1" kern="1200" dirty="0">
            <a:solidFill>
              <a:schemeClr val="tx1"/>
            </a:solidFill>
          </a:endParaRPr>
        </a:p>
      </dsp:txBody>
      <dsp:txXfrm>
        <a:off x="2700356" y="2179148"/>
        <a:ext cx="1436026" cy="143602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8B2EB8-FB35-4C2A-AC19-762A1566FD11}">
      <dsp:nvSpPr>
        <dsp:cNvPr id="0" name=""/>
        <dsp:cNvSpPr/>
      </dsp:nvSpPr>
      <dsp:spPr>
        <a:xfrm>
          <a:off x="1567946" y="64050"/>
          <a:ext cx="3074406" cy="3074406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b="1" kern="1200" dirty="0"/>
            <a:t>Water supply system</a:t>
          </a:r>
        </a:p>
      </dsp:txBody>
      <dsp:txXfrm>
        <a:off x="1977867" y="602071"/>
        <a:ext cx="2254564" cy="1383482"/>
      </dsp:txXfrm>
    </dsp:sp>
    <dsp:sp modelId="{507C4BB5-E0A9-42A2-8905-08B0D89AAB91}">
      <dsp:nvSpPr>
        <dsp:cNvPr id="0" name=""/>
        <dsp:cNvSpPr/>
      </dsp:nvSpPr>
      <dsp:spPr>
        <a:xfrm>
          <a:off x="2677295" y="1985553"/>
          <a:ext cx="3074406" cy="3074406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3676672"/>
                <a:satOff val="-5114"/>
                <a:lumOff val="-1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alpha val="50000"/>
                <a:hueOff val="-3676672"/>
                <a:satOff val="-5114"/>
                <a:lumOff val="-1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alpha val="50000"/>
                <a:hueOff val="-3676672"/>
                <a:satOff val="-5114"/>
                <a:lumOff val="-1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300" b="1" kern="1200" dirty="0"/>
            <a:t>HVAC System</a:t>
          </a:r>
          <a:endParaRPr lang="en-US" sz="3300" b="1" kern="1200" dirty="0"/>
        </a:p>
      </dsp:txBody>
      <dsp:txXfrm>
        <a:off x="3617551" y="2779775"/>
        <a:ext cx="1844643" cy="1690923"/>
      </dsp:txXfrm>
    </dsp:sp>
    <dsp:sp modelId="{D702480B-792D-434D-BDCD-03D8AAB730CD}">
      <dsp:nvSpPr>
        <dsp:cNvPr id="0" name=""/>
        <dsp:cNvSpPr/>
      </dsp:nvSpPr>
      <dsp:spPr>
        <a:xfrm>
          <a:off x="458598" y="1985553"/>
          <a:ext cx="3074406" cy="3074406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alpha val="50000"/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alpha val="50000"/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300" b="1" kern="1200" dirty="0"/>
            <a:t>Drainage System</a:t>
          </a:r>
          <a:endParaRPr lang="en-US" sz="3300" b="1" kern="1200" dirty="0"/>
        </a:p>
      </dsp:txBody>
      <dsp:txXfrm>
        <a:off x="748105" y="2779775"/>
        <a:ext cx="1844643" cy="16909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23FDA516-6566-460C-AA44-C79B48D60E9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D3C4D7AF-AFAC-413E-8495-EE0237D1F6F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4BEF52-6DA3-4B3C-A3AC-D4476A61CC3B}" type="datetimeFigureOut">
              <a:rPr lang="en-US" smtClean="0"/>
              <a:t>6/7/2020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C98E4460-D241-4B82-83AC-0F838CDBFA9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A1D5E3E0-320E-4ECB-9D5A-4E726F9641E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B6D06A-F91D-43D8-A9AB-E84DE27F7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55258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836091-FE20-4830-BAE2-BEB95FCE65EB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3B71A1-C59D-4947-A2EF-C8F200E27B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76684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B71A1-C59D-4947-A2EF-C8F200E27B9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5900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8D9A7-D208-4622-8F33-46E347C157F5}" type="datetime1">
              <a:rPr lang="en-US" smtClean="0"/>
              <a:t>6/7/2020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599" y="6356349"/>
            <a:ext cx="438149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2592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718EB-A43F-4A6C-9FD5-DDFDD54FE8F7}" type="datetime1">
              <a:rPr lang="en-US" smtClean="0"/>
              <a:t>6/7/2020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11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64FB-8E92-46AD-A48F-AEF3C205FDED}" type="datetime1">
              <a:rPr lang="en-US" smtClean="0"/>
              <a:t>6/7/2020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330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338D2-11E4-4542-AA38-B8286DBC8566}" type="datetime1">
              <a:rPr lang="en-US" smtClean="0"/>
              <a:t>6/7/2020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379640"/>
            <a:ext cx="561521" cy="382360"/>
          </a:xfrm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 Black" panose="020B0A040201020202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393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89CA7-FC6F-4140-808B-084691566FE3}" type="datetime1">
              <a:rPr lang="en-US" smtClean="0"/>
              <a:t>6/7/2020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630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E11C-5308-40D2-98FE-EFFD28699541}" type="datetime1">
              <a:rPr lang="en-US" smtClean="0"/>
              <a:t>6/7/2020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57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9011B-1AF4-4557-8B5C-DE4FC6F5D0D7}" type="datetime1">
              <a:rPr lang="en-US" smtClean="0"/>
              <a:t>6/7/2020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671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015E6-6069-41AC-AD07-9A1B49891652}" type="datetime1">
              <a:rPr lang="en-US" smtClean="0"/>
              <a:t>6/7/2020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436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7A0AA-D742-4DFC-BF68-DCB0B31BAFF2}" type="datetime1">
              <a:rPr lang="en-US" smtClean="0"/>
              <a:t>6/7/2020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431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D5BEC-06C3-4E39-9F5F-B8E8E8713530}" type="datetime1">
              <a:rPr lang="en-US" smtClean="0"/>
              <a:t>6/7/2020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617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4FA2E-91B3-4D76-8106-541E7FC7DD8E}" type="datetime1">
              <a:rPr lang="en-US" smtClean="0"/>
              <a:t>6/7/2020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965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102D9-A65C-4785-AA7D-2FABDB8D3A47}" type="datetime1">
              <a:rPr lang="en-US" smtClean="0"/>
              <a:t>6/7/2020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64714" y="372383"/>
            <a:ext cx="514350" cy="4508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6927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5" r:id="rId1"/>
    <p:sldLayoutId id="2147484106" r:id="rId2"/>
    <p:sldLayoutId id="2147484107" r:id="rId3"/>
    <p:sldLayoutId id="2147484108" r:id="rId4"/>
    <p:sldLayoutId id="2147484109" r:id="rId5"/>
    <p:sldLayoutId id="2147484110" r:id="rId6"/>
    <p:sldLayoutId id="2147484111" r:id="rId7"/>
    <p:sldLayoutId id="2147484112" r:id="rId8"/>
    <p:sldLayoutId id="2147484113" r:id="rId9"/>
    <p:sldLayoutId id="2147484114" r:id="rId10"/>
    <p:sldLayoutId id="2147484115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JPG"/><Relationship Id="rId2" Type="http://schemas.openxmlformats.org/officeDocument/2006/relationships/image" Target="../media/image127.JP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jp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1.jpg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2.gif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JPG"/><Relationship Id="rId2" Type="http://schemas.openxmlformats.org/officeDocument/2006/relationships/image" Target="../media/image133.JP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JPG"/><Relationship Id="rId2" Type="http://schemas.openxmlformats.org/officeDocument/2006/relationships/image" Target="../media/image133.JPG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jpeg"/><Relationship Id="rId2" Type="http://schemas.openxmlformats.org/officeDocument/2006/relationships/image" Target="../media/image13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image" Target="../media/image138.JP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image" Target="../media/image15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4.PNG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6.png"/><Relationship Id="rId7" Type="http://schemas.openxmlformats.org/officeDocument/2006/relationships/image" Target="../media/image160.jpg"/><Relationship Id="rId2" Type="http://schemas.openxmlformats.org/officeDocument/2006/relationships/image" Target="../media/image1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9.jpeg"/><Relationship Id="rId5" Type="http://schemas.openxmlformats.org/officeDocument/2006/relationships/image" Target="../media/image158.jpg"/><Relationship Id="rId4" Type="http://schemas.openxmlformats.org/officeDocument/2006/relationships/image" Target="../media/image157.png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2.PNG"/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3.JPG"/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5.PNG"/><Relationship Id="rId2" Type="http://schemas.openxmlformats.org/officeDocument/2006/relationships/image" Target="../media/image164.PNG"/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6.png"/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7.PNG"/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8.PNG"/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9.PNG"/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1.PNG"/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0.png"/><Relationship Id="rId13" Type="http://schemas.openxmlformats.org/officeDocument/2006/relationships/image" Target="../media/image40.png"/><Relationship Id="rId18" Type="http://schemas.openxmlformats.org/officeDocument/2006/relationships/slide" Target="slide50.xml"/><Relationship Id="rId3" Type="http://schemas.openxmlformats.org/officeDocument/2006/relationships/slide" Target="slide40.xml"/><Relationship Id="rId7" Type="http://schemas.openxmlformats.org/officeDocument/2006/relationships/image" Target="../media/image38.png"/><Relationship Id="rId12" Type="http://schemas.openxmlformats.org/officeDocument/2006/relationships/slide" Target="slide46.xml"/><Relationship Id="rId17" Type="http://schemas.openxmlformats.org/officeDocument/2006/relationships/image" Target="../media/image390.png"/><Relationship Id="rId2" Type="http://schemas.openxmlformats.org/officeDocument/2006/relationships/image" Target="../media/image330.png"/><Relationship Id="rId16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slide" Target="slide42.xml"/><Relationship Id="rId11" Type="http://schemas.openxmlformats.org/officeDocument/2006/relationships/image" Target="../media/image370.png"/><Relationship Id="rId5" Type="http://schemas.openxmlformats.org/officeDocument/2006/relationships/image" Target="../media/image350.png"/><Relationship Id="rId15" Type="http://schemas.openxmlformats.org/officeDocument/2006/relationships/slide" Target="slide48.xml"/><Relationship Id="rId10" Type="http://schemas.openxmlformats.org/officeDocument/2006/relationships/image" Target="../media/image39.png"/><Relationship Id="rId19" Type="http://schemas.openxmlformats.org/officeDocument/2006/relationships/image" Target="../media/image42.png"/><Relationship Id="rId4" Type="http://schemas.openxmlformats.org/officeDocument/2006/relationships/image" Target="../media/image37.PNG"/><Relationship Id="rId9" Type="http://schemas.openxmlformats.org/officeDocument/2006/relationships/slide" Target="slide44.xml"/><Relationship Id="rId14" Type="http://schemas.openxmlformats.org/officeDocument/2006/relationships/image" Target="../media/image38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0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0.png"/><Relationship Id="rId13" Type="http://schemas.openxmlformats.org/officeDocument/2006/relationships/image" Target="../media/image40.png"/><Relationship Id="rId18" Type="http://schemas.openxmlformats.org/officeDocument/2006/relationships/slide" Target="slide50.xml"/><Relationship Id="rId3" Type="http://schemas.openxmlformats.org/officeDocument/2006/relationships/slide" Target="slide40.xml"/><Relationship Id="rId7" Type="http://schemas.openxmlformats.org/officeDocument/2006/relationships/image" Target="../media/image38.png"/><Relationship Id="rId12" Type="http://schemas.openxmlformats.org/officeDocument/2006/relationships/slide" Target="slide46.xml"/><Relationship Id="rId17" Type="http://schemas.openxmlformats.org/officeDocument/2006/relationships/image" Target="../media/image390.png"/><Relationship Id="rId2" Type="http://schemas.openxmlformats.org/officeDocument/2006/relationships/image" Target="../media/image330.png"/><Relationship Id="rId16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slide" Target="slide42.xml"/><Relationship Id="rId11" Type="http://schemas.openxmlformats.org/officeDocument/2006/relationships/image" Target="../media/image370.png"/><Relationship Id="rId5" Type="http://schemas.openxmlformats.org/officeDocument/2006/relationships/image" Target="../media/image350.png"/><Relationship Id="rId15" Type="http://schemas.openxmlformats.org/officeDocument/2006/relationships/slide" Target="slide48.xml"/><Relationship Id="rId10" Type="http://schemas.openxmlformats.org/officeDocument/2006/relationships/image" Target="../media/image39.png"/><Relationship Id="rId19" Type="http://schemas.openxmlformats.org/officeDocument/2006/relationships/image" Target="../media/image42.png"/><Relationship Id="rId4" Type="http://schemas.openxmlformats.org/officeDocument/2006/relationships/image" Target="../media/image37.PNG"/><Relationship Id="rId9" Type="http://schemas.openxmlformats.org/officeDocument/2006/relationships/slide" Target="slide44.xml"/><Relationship Id="rId14" Type="http://schemas.openxmlformats.org/officeDocument/2006/relationships/image" Target="../media/image38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0.png"/><Relationship Id="rId13" Type="http://schemas.openxmlformats.org/officeDocument/2006/relationships/image" Target="../media/image40.png"/><Relationship Id="rId18" Type="http://schemas.openxmlformats.org/officeDocument/2006/relationships/slide" Target="slide50.xml"/><Relationship Id="rId3" Type="http://schemas.openxmlformats.org/officeDocument/2006/relationships/slide" Target="slide40.xml"/><Relationship Id="rId7" Type="http://schemas.openxmlformats.org/officeDocument/2006/relationships/image" Target="../media/image38.png"/><Relationship Id="rId12" Type="http://schemas.openxmlformats.org/officeDocument/2006/relationships/slide" Target="slide46.xml"/><Relationship Id="rId17" Type="http://schemas.openxmlformats.org/officeDocument/2006/relationships/image" Target="../media/image390.png"/><Relationship Id="rId2" Type="http://schemas.openxmlformats.org/officeDocument/2006/relationships/image" Target="../media/image330.png"/><Relationship Id="rId16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slide" Target="slide42.xml"/><Relationship Id="rId11" Type="http://schemas.openxmlformats.org/officeDocument/2006/relationships/image" Target="../media/image370.png"/><Relationship Id="rId5" Type="http://schemas.openxmlformats.org/officeDocument/2006/relationships/image" Target="../media/image350.png"/><Relationship Id="rId15" Type="http://schemas.openxmlformats.org/officeDocument/2006/relationships/slide" Target="slide48.xml"/><Relationship Id="rId10" Type="http://schemas.openxmlformats.org/officeDocument/2006/relationships/image" Target="../media/image39.png"/><Relationship Id="rId19" Type="http://schemas.openxmlformats.org/officeDocument/2006/relationships/image" Target="../media/image42.png"/><Relationship Id="rId4" Type="http://schemas.openxmlformats.org/officeDocument/2006/relationships/image" Target="../media/image37.PNG"/><Relationship Id="rId9" Type="http://schemas.openxmlformats.org/officeDocument/2006/relationships/slide" Target="slide44.xml"/><Relationship Id="rId14" Type="http://schemas.openxmlformats.org/officeDocument/2006/relationships/image" Target="../media/image380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0.png"/><Relationship Id="rId13" Type="http://schemas.openxmlformats.org/officeDocument/2006/relationships/image" Target="../media/image40.png"/><Relationship Id="rId18" Type="http://schemas.openxmlformats.org/officeDocument/2006/relationships/slide" Target="slide50.xml"/><Relationship Id="rId3" Type="http://schemas.openxmlformats.org/officeDocument/2006/relationships/slide" Target="slide40.xml"/><Relationship Id="rId7" Type="http://schemas.openxmlformats.org/officeDocument/2006/relationships/image" Target="../media/image38.png"/><Relationship Id="rId12" Type="http://schemas.openxmlformats.org/officeDocument/2006/relationships/slide" Target="slide46.xml"/><Relationship Id="rId17" Type="http://schemas.openxmlformats.org/officeDocument/2006/relationships/image" Target="../media/image390.png"/><Relationship Id="rId2" Type="http://schemas.openxmlformats.org/officeDocument/2006/relationships/image" Target="../media/image330.png"/><Relationship Id="rId16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slide" Target="slide42.xml"/><Relationship Id="rId11" Type="http://schemas.openxmlformats.org/officeDocument/2006/relationships/image" Target="../media/image370.png"/><Relationship Id="rId5" Type="http://schemas.openxmlformats.org/officeDocument/2006/relationships/image" Target="../media/image350.png"/><Relationship Id="rId15" Type="http://schemas.openxmlformats.org/officeDocument/2006/relationships/slide" Target="slide48.xml"/><Relationship Id="rId10" Type="http://schemas.openxmlformats.org/officeDocument/2006/relationships/image" Target="../media/image39.png"/><Relationship Id="rId19" Type="http://schemas.openxmlformats.org/officeDocument/2006/relationships/image" Target="../media/image42.png"/><Relationship Id="rId4" Type="http://schemas.openxmlformats.org/officeDocument/2006/relationships/image" Target="../media/image37.PNG"/><Relationship Id="rId9" Type="http://schemas.openxmlformats.org/officeDocument/2006/relationships/slide" Target="slide44.xml"/><Relationship Id="rId14" Type="http://schemas.openxmlformats.org/officeDocument/2006/relationships/image" Target="../media/image380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0.png"/><Relationship Id="rId13" Type="http://schemas.openxmlformats.org/officeDocument/2006/relationships/image" Target="../media/image40.png"/><Relationship Id="rId18" Type="http://schemas.openxmlformats.org/officeDocument/2006/relationships/slide" Target="slide50.xml"/><Relationship Id="rId3" Type="http://schemas.openxmlformats.org/officeDocument/2006/relationships/slide" Target="slide40.xml"/><Relationship Id="rId7" Type="http://schemas.openxmlformats.org/officeDocument/2006/relationships/image" Target="../media/image38.png"/><Relationship Id="rId12" Type="http://schemas.openxmlformats.org/officeDocument/2006/relationships/slide" Target="slide46.xml"/><Relationship Id="rId17" Type="http://schemas.openxmlformats.org/officeDocument/2006/relationships/image" Target="../media/image390.png"/><Relationship Id="rId2" Type="http://schemas.openxmlformats.org/officeDocument/2006/relationships/image" Target="../media/image330.png"/><Relationship Id="rId16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slide" Target="slide42.xml"/><Relationship Id="rId11" Type="http://schemas.openxmlformats.org/officeDocument/2006/relationships/image" Target="../media/image370.png"/><Relationship Id="rId5" Type="http://schemas.openxmlformats.org/officeDocument/2006/relationships/image" Target="../media/image350.png"/><Relationship Id="rId15" Type="http://schemas.openxmlformats.org/officeDocument/2006/relationships/slide" Target="slide48.xml"/><Relationship Id="rId10" Type="http://schemas.openxmlformats.org/officeDocument/2006/relationships/image" Target="../media/image39.png"/><Relationship Id="rId19" Type="http://schemas.openxmlformats.org/officeDocument/2006/relationships/image" Target="../media/image42.png"/><Relationship Id="rId4" Type="http://schemas.openxmlformats.org/officeDocument/2006/relationships/image" Target="../media/image37.PNG"/><Relationship Id="rId9" Type="http://schemas.openxmlformats.org/officeDocument/2006/relationships/slide" Target="slide44.xml"/><Relationship Id="rId14" Type="http://schemas.openxmlformats.org/officeDocument/2006/relationships/image" Target="../media/image380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0.png"/><Relationship Id="rId13" Type="http://schemas.openxmlformats.org/officeDocument/2006/relationships/image" Target="../media/image40.png"/><Relationship Id="rId18" Type="http://schemas.openxmlformats.org/officeDocument/2006/relationships/slide" Target="slide50.xml"/><Relationship Id="rId3" Type="http://schemas.openxmlformats.org/officeDocument/2006/relationships/slide" Target="slide40.xml"/><Relationship Id="rId7" Type="http://schemas.openxmlformats.org/officeDocument/2006/relationships/image" Target="../media/image38.png"/><Relationship Id="rId12" Type="http://schemas.openxmlformats.org/officeDocument/2006/relationships/slide" Target="slide46.xml"/><Relationship Id="rId17" Type="http://schemas.openxmlformats.org/officeDocument/2006/relationships/image" Target="../media/image390.png"/><Relationship Id="rId2" Type="http://schemas.openxmlformats.org/officeDocument/2006/relationships/image" Target="../media/image330.png"/><Relationship Id="rId16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slide" Target="slide42.xml"/><Relationship Id="rId11" Type="http://schemas.openxmlformats.org/officeDocument/2006/relationships/image" Target="../media/image370.png"/><Relationship Id="rId5" Type="http://schemas.openxmlformats.org/officeDocument/2006/relationships/image" Target="../media/image350.png"/><Relationship Id="rId15" Type="http://schemas.openxmlformats.org/officeDocument/2006/relationships/slide" Target="slide48.xml"/><Relationship Id="rId10" Type="http://schemas.openxmlformats.org/officeDocument/2006/relationships/image" Target="../media/image39.png"/><Relationship Id="rId19" Type="http://schemas.openxmlformats.org/officeDocument/2006/relationships/image" Target="../media/image42.png"/><Relationship Id="rId4" Type="http://schemas.openxmlformats.org/officeDocument/2006/relationships/image" Target="../media/image37.PNG"/><Relationship Id="rId9" Type="http://schemas.openxmlformats.org/officeDocument/2006/relationships/slide" Target="slide44.xml"/><Relationship Id="rId14" Type="http://schemas.openxmlformats.org/officeDocument/2006/relationships/image" Target="../media/image38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0.png"/><Relationship Id="rId13" Type="http://schemas.openxmlformats.org/officeDocument/2006/relationships/image" Target="../media/image40.png"/><Relationship Id="rId18" Type="http://schemas.openxmlformats.org/officeDocument/2006/relationships/slide" Target="slide50.xml"/><Relationship Id="rId3" Type="http://schemas.openxmlformats.org/officeDocument/2006/relationships/slide" Target="slide40.xml"/><Relationship Id="rId7" Type="http://schemas.openxmlformats.org/officeDocument/2006/relationships/image" Target="../media/image38.png"/><Relationship Id="rId12" Type="http://schemas.openxmlformats.org/officeDocument/2006/relationships/slide" Target="slide46.xml"/><Relationship Id="rId17" Type="http://schemas.openxmlformats.org/officeDocument/2006/relationships/image" Target="../media/image390.png"/><Relationship Id="rId2" Type="http://schemas.openxmlformats.org/officeDocument/2006/relationships/image" Target="../media/image330.png"/><Relationship Id="rId16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slide" Target="slide42.xml"/><Relationship Id="rId11" Type="http://schemas.openxmlformats.org/officeDocument/2006/relationships/image" Target="../media/image370.png"/><Relationship Id="rId5" Type="http://schemas.openxmlformats.org/officeDocument/2006/relationships/image" Target="../media/image350.png"/><Relationship Id="rId15" Type="http://schemas.openxmlformats.org/officeDocument/2006/relationships/slide" Target="slide48.xml"/><Relationship Id="rId10" Type="http://schemas.openxmlformats.org/officeDocument/2006/relationships/image" Target="../media/image39.png"/><Relationship Id="rId19" Type="http://schemas.openxmlformats.org/officeDocument/2006/relationships/image" Target="../media/image42.png"/><Relationship Id="rId4" Type="http://schemas.openxmlformats.org/officeDocument/2006/relationships/image" Target="../media/image37.PNG"/><Relationship Id="rId9" Type="http://schemas.openxmlformats.org/officeDocument/2006/relationships/slide" Target="slide44.xml"/><Relationship Id="rId14" Type="http://schemas.openxmlformats.org/officeDocument/2006/relationships/image" Target="../media/image380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600.png"/><Relationship Id="rId7" Type="http://schemas.openxmlformats.org/officeDocument/2006/relationships/slide" Target="slide64.xml"/><Relationship Id="rId12" Type="http://schemas.openxmlformats.org/officeDocument/2006/relationships/image" Target="../media/image66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0.png"/><Relationship Id="rId11" Type="http://schemas.openxmlformats.org/officeDocument/2006/relationships/image" Target="../media/image65.png"/><Relationship Id="rId5" Type="http://schemas.openxmlformats.org/officeDocument/2006/relationships/image" Target="../media/image63.png"/><Relationship Id="rId10" Type="http://schemas.openxmlformats.org/officeDocument/2006/relationships/slide" Target="slide65.xml"/><Relationship Id="rId4" Type="http://schemas.openxmlformats.org/officeDocument/2006/relationships/slide" Target="slide63.xml"/><Relationship Id="rId9" Type="http://schemas.openxmlformats.org/officeDocument/2006/relationships/image" Target="../media/image620.pn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0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1.png"/><Relationship Id="rId4" Type="http://schemas.openxmlformats.org/officeDocument/2006/relationships/slide" Target="slide6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670.png"/><Relationship Id="rId7" Type="http://schemas.openxmlformats.org/officeDocument/2006/relationships/slide" Target="slide69.xml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0.png"/><Relationship Id="rId5" Type="http://schemas.openxmlformats.org/officeDocument/2006/relationships/image" Target="../media/image71.png"/><Relationship Id="rId4" Type="http://schemas.openxmlformats.org/officeDocument/2006/relationships/slide" Target="slide6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png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emf"/><Relationship Id="rId2" Type="http://schemas.openxmlformats.org/officeDocument/2006/relationships/image" Target="../media/image87.emf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.png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2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5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9.png"/><Relationship Id="rId4" Type="http://schemas.openxmlformats.org/officeDocument/2006/relationships/image" Target="../media/image108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2.pn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JPG"/><Relationship Id="rId2" Type="http://schemas.openxmlformats.org/officeDocument/2006/relationships/image" Target="../media/image11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8.JPG"/><Relationship Id="rId4" Type="http://schemas.openxmlformats.org/officeDocument/2006/relationships/image" Target="../media/image117.JP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JPG"/><Relationship Id="rId2" Type="http://schemas.openxmlformats.org/officeDocument/2006/relationships/image" Target="../media/image119.JP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JP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jp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JPG"/><Relationship Id="rId2" Type="http://schemas.openxmlformats.org/officeDocument/2006/relationships/image" Target="../media/image12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1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2200"/>
            <a:ext cx="7772400" cy="706581"/>
          </a:xfrm>
        </p:spPr>
        <p:txBody>
          <a:bodyPr>
            <a:normAutofit/>
          </a:bodyPr>
          <a:lstStyle/>
          <a:p>
            <a:pPr algn="ctr" rtl="0"/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4000" b="1" cap="none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asjed design </a:t>
            </a:r>
            <a:endParaRPr lang="en-US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24200" y="3124200"/>
            <a:ext cx="2514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Presented by:</a:t>
            </a:r>
          </a:p>
        </p:txBody>
      </p:sp>
      <p:sp>
        <p:nvSpPr>
          <p:cNvPr id="6" name="Rectangle 5"/>
          <p:cNvSpPr/>
          <p:nvPr/>
        </p:nvSpPr>
        <p:spPr>
          <a:xfrm>
            <a:off x="2117280" y="5495820"/>
            <a:ext cx="4695033" cy="1523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" algn="ctr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Supervised by</a:t>
            </a:r>
            <a:r>
              <a:rPr lang="en-US" sz="2000" b="1" dirty="0"/>
              <a:t> :</a:t>
            </a:r>
            <a:endParaRPr lang="ar-LB" sz="2000" b="1" dirty="0"/>
          </a:p>
          <a:p>
            <a:pPr marL="27432" algn="ctr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en-US" sz="2000" b="1" dirty="0"/>
              <a:t> Dr. </a:t>
            </a:r>
            <a:r>
              <a:rPr lang="en-US" sz="2000" b="1" dirty="0" err="1"/>
              <a:t>Muhanad</a:t>
            </a:r>
            <a:r>
              <a:rPr lang="en-US" sz="2000" b="1" dirty="0"/>
              <a:t> haj </a:t>
            </a:r>
            <a:r>
              <a:rPr lang="en-US" sz="2000" b="1" dirty="0" err="1"/>
              <a:t>hussein</a:t>
            </a:r>
            <a:endParaRPr lang="ar-SA" sz="2000" b="1" dirty="0"/>
          </a:p>
          <a:p>
            <a:pPr marL="27432" lvl="0" algn="ctr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en-US" sz="2000" b="1" dirty="0"/>
              <a:t> </a:t>
            </a:r>
          </a:p>
          <a:p>
            <a:pPr marL="27432" lvl="0" algn="ctr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en-US" b="1" dirty="0"/>
              <a:t> 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6257567"/>
            <a:ext cx="223186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/>
              <a:t>7/6/2020</a:t>
            </a:r>
            <a:endParaRPr lang="ar-QA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590800" y="1905000"/>
            <a:ext cx="417648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An-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Najah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National University </a:t>
            </a:r>
            <a:endParaRPr lang="ar-QA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96729" y="3620457"/>
            <a:ext cx="3744416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b="1" dirty="0">
                <a:ea typeface="Adobe Heiti Std R" pitchFamily="34" charset="-128"/>
              </a:rPr>
              <a:t> </a:t>
            </a:r>
            <a:r>
              <a:rPr lang="en-US" b="1" dirty="0" err="1">
                <a:ea typeface="Adobe Heiti Std R" pitchFamily="34" charset="-128"/>
              </a:rPr>
              <a:t>Dawoud</a:t>
            </a:r>
            <a:r>
              <a:rPr lang="en-US" b="1" dirty="0">
                <a:ea typeface="Adobe Heiti Std R" pitchFamily="34" charset="-128"/>
              </a:rPr>
              <a:t> al </a:t>
            </a:r>
            <a:r>
              <a:rPr lang="en-US" b="1" dirty="0" err="1">
                <a:ea typeface="Adobe Heiti Std R" pitchFamily="34" charset="-128"/>
              </a:rPr>
              <a:t>faris</a:t>
            </a:r>
            <a:endParaRPr lang="en-US" b="1" dirty="0">
              <a:ea typeface="Adobe Heiti Std R" pitchFamily="34" charset="-128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b="1" dirty="0">
                <a:ea typeface="Adobe Heiti Std R" pitchFamily="34" charset="-128"/>
              </a:rPr>
              <a:t>  Sami </a:t>
            </a:r>
            <a:r>
              <a:rPr lang="en-US" b="1" dirty="0" err="1">
                <a:ea typeface="Adobe Heiti Std R" pitchFamily="34" charset="-128"/>
              </a:rPr>
              <a:t>tayyah</a:t>
            </a:r>
            <a:endParaRPr lang="en-US" b="1" dirty="0">
              <a:ea typeface="Adobe Heiti Std R" pitchFamily="34" charset="-128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b="1" dirty="0">
                <a:ea typeface="Adobe Heiti Std R" pitchFamily="34" charset="-128"/>
              </a:rPr>
              <a:t> Muhammad </a:t>
            </a:r>
            <a:r>
              <a:rPr lang="en-US" b="1" dirty="0" err="1">
                <a:ea typeface="Adobe Heiti Std R" pitchFamily="34" charset="-128"/>
              </a:rPr>
              <a:t>abu</a:t>
            </a:r>
            <a:r>
              <a:rPr lang="en-US" b="1" dirty="0">
                <a:ea typeface="Adobe Heiti Std R" pitchFamily="34" charset="-128"/>
              </a:rPr>
              <a:t> </a:t>
            </a:r>
            <a:r>
              <a:rPr lang="en-US" b="1" dirty="0" err="1">
                <a:ea typeface="Adobe Heiti Std R" pitchFamily="34" charset="-128"/>
              </a:rPr>
              <a:t>eishe</a:t>
            </a:r>
            <a:endParaRPr lang="en-US" b="1" dirty="0">
              <a:ea typeface="Adobe Heiti Std R" pitchFamily="34" charset="-128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b="1" dirty="0">
                <a:latin typeface="Adobe Heiti Std R" pitchFamily="34" charset="-128"/>
                <a:ea typeface="Adobe Heiti Std R" pitchFamily="34" charset="-128"/>
              </a:rPr>
              <a:t> </a:t>
            </a:r>
            <a:r>
              <a:rPr lang="en-US" b="1" dirty="0">
                <a:ea typeface="Adobe Heiti Std R" pitchFamily="34" charset="-128"/>
              </a:rPr>
              <a:t>Muhammad </a:t>
            </a:r>
            <a:r>
              <a:rPr lang="en-US" b="1" dirty="0" err="1">
                <a:ea typeface="Adobe Heiti Std R" pitchFamily="34" charset="-128"/>
              </a:rPr>
              <a:t>takrouri</a:t>
            </a:r>
            <a:endParaRPr lang="en-US" b="1" dirty="0">
              <a:ea typeface="Adobe Heiti Std R" pitchFamily="34" charset="-128"/>
            </a:endParaRPr>
          </a:p>
        </p:txBody>
      </p:sp>
      <p:pic>
        <p:nvPicPr>
          <p:cNvPr id="8194" name="Picture 2" descr="E:\mo3taz\1st project\Formal 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0"/>
            <a:ext cx="1658937" cy="1600200"/>
          </a:xfrm>
          <a:prstGeom prst="rect">
            <a:avLst/>
          </a:prstGeom>
          <a:noFill/>
        </p:spPr>
      </p:pic>
      <p:sp>
        <p:nvSpPr>
          <p:cNvPr id="8" name="Slide Number Placeholder 7">
            <a:extLst>
              <a:ext uri="{FF2B5EF4-FFF2-40B4-BE49-F238E27FC236}">
                <a16:creationId xmlns="" xmlns:a16="http://schemas.microsoft.com/office/drawing/2014/main" id="{405C4B80-417E-49F0-A1AD-9C2C9AD68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209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152454"/>
            <a:ext cx="5410200" cy="57055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7620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lvl="0" algn="ctr" defTabSz="1555750">
              <a:spcAft>
                <a:spcPct val="35000"/>
              </a:spcAft>
            </a:pPr>
            <a:r>
              <a:rPr lang="en-GB" sz="3600" dirty="0"/>
              <a:t>Men praying hall</a:t>
            </a:r>
            <a:endParaRPr lang="en-US" sz="3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5CA5584-DC3F-4694-83ED-71ED9FE9D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0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7679" y="285070"/>
            <a:ext cx="7828641" cy="5715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/>
            <a:r>
              <a:rPr lang="en-US" sz="2700" dirty="0"/>
              <a:t>Thermal design</a:t>
            </a:r>
            <a:endParaRPr lang="en-US" sz="2700" b="1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FFBA6A5-2F5C-42C8-9F9E-D8455E840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100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679" y="1295400"/>
            <a:ext cx="5915025" cy="3263504"/>
          </a:xfrm>
        </p:spPr>
        <p:txBody>
          <a:bodyPr>
            <a:norm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Roof layer:</a:t>
            </a:r>
          </a:p>
          <a:p>
            <a:endParaRPr lang="en-US" sz="13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صورة 59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759" y="1920408"/>
            <a:ext cx="4071241" cy="2638496"/>
          </a:xfrm>
          <a:prstGeom prst="rect">
            <a:avLst/>
          </a:prstGeom>
        </p:spPr>
      </p:pic>
      <p:pic>
        <p:nvPicPr>
          <p:cNvPr id="7" name="صورة 600">
            <a:extLst>
              <a:ext uri="{FF2B5EF4-FFF2-40B4-BE49-F238E27FC236}">
                <a16:creationId xmlns="" xmlns:a16="http://schemas.microsoft.com/office/drawing/2014/main" id="{42D3CC3A-6CD0-4459-8169-F2356681A249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9702" y="1920408"/>
            <a:ext cx="4105877" cy="2638496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="" xmlns:a16="http://schemas.microsoft.com/office/drawing/2014/main" id="{2D2D6023-F416-453D-BBBA-93A970C06EBE}"/>
              </a:ext>
            </a:extLst>
          </p:cNvPr>
          <p:cNvSpPr txBox="1">
            <a:spLocks/>
          </p:cNvSpPr>
          <p:nvPr/>
        </p:nvSpPr>
        <p:spPr>
          <a:xfrm>
            <a:off x="4763557" y="1295400"/>
            <a:ext cx="1809148" cy="57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3" indent="0">
              <a:spcBef>
                <a:spcPts val="750"/>
              </a:spcBef>
              <a:buFont typeface="Arial" panose="020B0604020202020204" pitchFamily="34" charset="0"/>
              <a:buNone/>
            </a:pPr>
            <a:r>
              <a:rPr lang="en-US" sz="1800" b="1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floor layer:</a:t>
            </a:r>
          </a:p>
          <a:p>
            <a:endParaRPr lang="en-US" sz="13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43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FFBA6A5-2F5C-42C8-9F9E-D8455E840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101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8763" y="2000250"/>
            <a:ext cx="5915025" cy="3263504"/>
          </a:xfrm>
        </p:spPr>
        <p:txBody>
          <a:bodyPr>
            <a:normAutofit/>
          </a:bodyPr>
          <a:lstStyle/>
          <a:p>
            <a:pPr marL="0" lvl="3" indent="0">
              <a:spcBef>
                <a:spcPts val="750"/>
              </a:spcBef>
              <a:buNone/>
            </a:pPr>
            <a:r>
              <a:rPr lang="en-US" b="1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U-Values:</a:t>
            </a:r>
          </a:p>
          <a:p>
            <a:endParaRPr lang="en-US" sz="13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1" y="2514601"/>
            <a:ext cx="6355339" cy="2455118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="" xmlns:a16="http://schemas.microsoft.com/office/drawing/2014/main" id="{175B5805-1345-4585-B0B6-2C966701B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679" y="285070"/>
            <a:ext cx="7828641" cy="5715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/>
            <a:r>
              <a:rPr lang="en-US" sz="2700" dirty="0"/>
              <a:t>Thermal design</a:t>
            </a:r>
            <a:endParaRPr lang="en-US" sz="27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03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FFBA6A5-2F5C-42C8-9F9E-D8455E840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102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679" y="1094930"/>
            <a:ext cx="5915025" cy="3263504"/>
          </a:xfrm>
        </p:spPr>
        <p:txBody>
          <a:bodyPr>
            <a:normAutofit/>
          </a:bodyPr>
          <a:lstStyle/>
          <a:p>
            <a:pPr marL="0" lvl="3" indent="0">
              <a:spcBef>
                <a:spcPts val="750"/>
              </a:spcBef>
              <a:buNone/>
            </a:pPr>
            <a:r>
              <a:rPr lang="en-US" b="1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Total site energy:</a:t>
            </a:r>
          </a:p>
          <a:p>
            <a:endParaRPr lang="en-US" sz="13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57680" y="1600201"/>
          <a:ext cx="7171872" cy="3938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0589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53474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46119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67004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14299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Total Energy [kWh]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Energy Per Total Building Area [kWh/m2]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Energy Per Conditioned Building Area [kWh/m2]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16837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Total Site Energy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45663.4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40.09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40.09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5643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Net Site Energy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45663.4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40.09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40.09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005413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Total Source Energy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121753.7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106.89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106.89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16837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Net Source Energy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121753.7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106.89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106.89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itle 1">
            <a:extLst>
              <a:ext uri="{FF2B5EF4-FFF2-40B4-BE49-F238E27FC236}">
                <a16:creationId xmlns="" xmlns:a16="http://schemas.microsoft.com/office/drawing/2014/main" id="{14D71879-7478-4C5B-9934-F255AB586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679" y="285070"/>
            <a:ext cx="7828641" cy="5715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/>
            <a:r>
              <a:rPr lang="en-US" sz="2700" dirty="0"/>
              <a:t>Thermal design</a:t>
            </a:r>
            <a:endParaRPr lang="en-US" sz="27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816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FFBA6A5-2F5C-42C8-9F9E-D8455E840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103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679" y="1094930"/>
            <a:ext cx="5915025" cy="3263504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builder results:</a:t>
            </a:r>
            <a:endParaRPr lang="en-US" sz="2000" dirty="0"/>
          </a:p>
          <a:p>
            <a:endParaRPr lang="en-US" sz="13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="" xmlns:a16="http://schemas.microsoft.com/office/drawing/2014/main" id="{14D71879-7478-4C5B-9934-F255AB586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679" y="285070"/>
            <a:ext cx="7828641" cy="5715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/>
            <a:r>
              <a:rPr lang="en-US" sz="2700" dirty="0"/>
              <a:t>Thermal design</a:t>
            </a:r>
            <a:endParaRPr lang="en-US" sz="2700" b="1" dirty="0">
              <a:solidFill>
                <a:schemeClr val="tx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28800"/>
            <a:ext cx="9144000" cy="4818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38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FFBA6A5-2F5C-42C8-9F9E-D8455E840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104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679" y="1094930"/>
            <a:ext cx="5915025" cy="3263504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builder results:</a:t>
            </a:r>
            <a:endParaRPr lang="en-US" sz="2000" dirty="0"/>
          </a:p>
          <a:p>
            <a:endParaRPr lang="en-US" sz="13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="" xmlns:a16="http://schemas.microsoft.com/office/drawing/2014/main" id="{14D71879-7478-4C5B-9934-F255AB586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679" y="285070"/>
            <a:ext cx="7828641" cy="5715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/>
            <a:r>
              <a:rPr lang="en-US" sz="2700" dirty="0"/>
              <a:t>Thermal design</a:t>
            </a:r>
            <a:endParaRPr lang="en-US" sz="2700" b="1" dirty="0">
              <a:solidFill>
                <a:schemeClr val="tx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28800"/>
            <a:ext cx="9144000" cy="4811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18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7679" y="285070"/>
            <a:ext cx="7828642" cy="5715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/>
            <a:r>
              <a:rPr lang="en-US" sz="2700" b="1" dirty="0">
                <a:solidFill>
                  <a:schemeClr val="bg2">
                    <a:lumMod val="10000"/>
                  </a:schemeClr>
                </a:solidFill>
              </a:rPr>
              <a:t>HVAC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FFBA6A5-2F5C-42C8-9F9E-D8455E840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105</a:t>
            </a:fld>
            <a:endParaRPr lang="en-US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095" y="1981200"/>
            <a:ext cx="8271905" cy="402014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72095" y="1199583"/>
            <a:ext cx="18565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spcBef>
                <a:spcPts val="525"/>
              </a:spcBef>
              <a:buClr>
                <a:schemeClr val="accent2"/>
              </a:buClr>
              <a:buSzPct val="60000"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VRF system used</a:t>
            </a:r>
            <a:r>
              <a:rPr 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1927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FFBA6A5-2F5C-42C8-9F9E-D8455E840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106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43824" y="1085851"/>
            <a:ext cx="37882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spcBef>
                <a:spcPts val="525"/>
              </a:spcBef>
              <a:buClr>
                <a:schemeClr val="accent2"/>
              </a:buClr>
              <a:buSzPct val="60000"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Reading from design builder program .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83783" y="1981200"/>
          <a:ext cx="7217216" cy="35601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3024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2770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40308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45618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7620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</a:rPr>
                        <a:t>Zone</a:t>
                      </a:r>
                      <a:endParaRPr lang="en-US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</a:rPr>
                        <a:t>Design Capacity (kW)</a:t>
                      </a:r>
                      <a:endParaRPr lang="en-US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chemeClr val="tx1"/>
                          </a:solidFill>
                          <a:effectLst/>
                        </a:rPr>
                        <a:t>Design Flow Rate (m3/s)</a:t>
                      </a:r>
                      <a:endParaRPr lang="en-US" sz="15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</a:rPr>
                        <a:t>Design Cooling Load Per Floor Area(W/m2)</a:t>
                      </a:r>
                      <a:endParaRPr lang="en-US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997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</a:rPr>
                        <a:t>Men Ablution Area</a:t>
                      </a:r>
                      <a:endParaRPr lang="en-US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5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chemeClr val="tx1"/>
                          </a:solidFill>
                          <a:effectLst/>
                        </a:rPr>
                        <a:t>0.3334</a:t>
                      </a:r>
                      <a:endParaRPr lang="en-US" sz="15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chemeClr val="tx1"/>
                          </a:solidFill>
                          <a:effectLst/>
                        </a:rPr>
                        <a:t>53.4</a:t>
                      </a:r>
                      <a:endParaRPr lang="en-US" sz="15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997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chemeClr val="tx1"/>
                          </a:solidFill>
                          <a:effectLst/>
                        </a:rPr>
                        <a:t>Library</a:t>
                      </a:r>
                      <a:endParaRPr lang="en-US" sz="15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</a:rPr>
                        <a:t>4.43</a:t>
                      </a:r>
                      <a:endParaRPr lang="en-US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chemeClr val="tx1"/>
                          </a:solidFill>
                          <a:effectLst/>
                        </a:rPr>
                        <a:t>0.2953</a:t>
                      </a:r>
                      <a:endParaRPr lang="en-US" sz="15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chemeClr val="tx1"/>
                          </a:solidFill>
                          <a:effectLst/>
                        </a:rPr>
                        <a:t>78.4</a:t>
                      </a:r>
                      <a:endParaRPr lang="en-US" sz="15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997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chemeClr val="tx1"/>
                          </a:solidFill>
                          <a:effectLst/>
                        </a:rPr>
                        <a:t>MultiPurposeHall</a:t>
                      </a:r>
                      <a:endParaRPr lang="en-US" sz="15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</a:rPr>
                        <a:t>6.93</a:t>
                      </a:r>
                      <a:endParaRPr lang="en-US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chemeClr val="tx1"/>
                          </a:solidFill>
                          <a:effectLst/>
                        </a:rPr>
                        <a:t>0.462</a:t>
                      </a:r>
                      <a:endParaRPr lang="en-US" sz="15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chemeClr val="tx1"/>
                          </a:solidFill>
                          <a:effectLst/>
                        </a:rPr>
                        <a:t>63.7</a:t>
                      </a:r>
                      <a:endParaRPr lang="en-US" sz="15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997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chemeClr val="tx1"/>
                          </a:solidFill>
                          <a:effectLst/>
                        </a:rPr>
                        <a:t>Imam Room</a:t>
                      </a:r>
                      <a:endParaRPr lang="en-US" sz="15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</a:rPr>
                        <a:t>1.9</a:t>
                      </a:r>
                      <a:endParaRPr lang="en-US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chemeClr val="tx1"/>
                          </a:solidFill>
                          <a:effectLst/>
                        </a:rPr>
                        <a:t>0.1267</a:t>
                      </a:r>
                      <a:endParaRPr lang="en-US" sz="15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chemeClr val="tx1"/>
                          </a:solidFill>
                          <a:effectLst/>
                        </a:rPr>
                        <a:t>43.6</a:t>
                      </a:r>
                      <a:endParaRPr lang="en-US" sz="15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997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chemeClr val="tx1"/>
                          </a:solidFill>
                          <a:effectLst/>
                        </a:rPr>
                        <a:t>Prayer Hall</a:t>
                      </a:r>
                      <a:endParaRPr lang="en-US" sz="15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</a:rPr>
                        <a:t>46.47</a:t>
                      </a:r>
                      <a:endParaRPr lang="en-US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</a:rPr>
                        <a:t>3.098</a:t>
                      </a:r>
                      <a:endParaRPr lang="en-US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chemeClr val="tx1"/>
                          </a:solidFill>
                          <a:effectLst/>
                        </a:rPr>
                        <a:t>92</a:t>
                      </a:r>
                      <a:endParaRPr lang="en-US" sz="15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997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chemeClr val="tx1"/>
                          </a:solidFill>
                          <a:effectLst/>
                        </a:rPr>
                        <a:t>WomenAblutionArea</a:t>
                      </a:r>
                      <a:endParaRPr lang="en-US" sz="15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chemeClr val="tx1"/>
                          </a:solidFill>
                          <a:effectLst/>
                        </a:rPr>
                        <a:t>1.22</a:t>
                      </a:r>
                      <a:endParaRPr lang="en-US" sz="15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</a:rPr>
                        <a:t>0.0813</a:t>
                      </a:r>
                      <a:endParaRPr lang="en-US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chemeClr val="tx1"/>
                          </a:solidFill>
                          <a:effectLst/>
                        </a:rPr>
                        <a:t>37.7</a:t>
                      </a:r>
                      <a:endParaRPr lang="en-US" sz="15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997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chemeClr val="tx1"/>
                          </a:solidFill>
                          <a:effectLst/>
                        </a:rPr>
                        <a:t>Second Floor Looby</a:t>
                      </a:r>
                      <a:endParaRPr lang="en-US" sz="15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chemeClr val="tx1"/>
                          </a:solidFill>
                          <a:effectLst/>
                        </a:rPr>
                        <a:t>4.04</a:t>
                      </a:r>
                      <a:endParaRPr lang="en-US" sz="15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</a:rPr>
                        <a:t>0.2693</a:t>
                      </a:r>
                      <a:endParaRPr lang="en-US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</a:rPr>
                        <a:t>60.2</a:t>
                      </a:r>
                      <a:endParaRPr lang="en-US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8" name="Title 1">
            <a:extLst>
              <a:ext uri="{FF2B5EF4-FFF2-40B4-BE49-F238E27FC236}">
                <a16:creationId xmlns="" xmlns:a16="http://schemas.microsoft.com/office/drawing/2014/main" id="{AA91CC27-D043-45EB-AF4C-B02ACAA66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679" y="285070"/>
            <a:ext cx="7828642" cy="5715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/>
            <a:r>
              <a:rPr lang="en-US" sz="2700" b="1" dirty="0">
                <a:solidFill>
                  <a:schemeClr val="bg2">
                    <a:lumMod val="10000"/>
                  </a:schemeClr>
                </a:solidFill>
              </a:rPr>
              <a:t>HVAC Design</a:t>
            </a:r>
          </a:p>
        </p:txBody>
      </p:sp>
    </p:spTree>
    <p:extLst>
      <p:ext uri="{BB962C8B-B14F-4D97-AF65-F5344CB8AC3E}">
        <p14:creationId xmlns:p14="http://schemas.microsoft.com/office/powerpoint/2010/main" val="239326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FFBA6A5-2F5C-42C8-9F9E-D8455E840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107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600200" y="2233226"/>
            <a:ext cx="26597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Indoor unit for prayer hall:</a:t>
            </a:r>
          </a:p>
        </p:txBody>
      </p:sp>
      <p:sp>
        <p:nvSpPr>
          <p:cNvPr id="3" name="Rectangle 2"/>
          <p:cNvSpPr/>
          <p:nvPr/>
        </p:nvSpPr>
        <p:spPr>
          <a:xfrm>
            <a:off x="1600200" y="2800350"/>
            <a:ext cx="400050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use split unit from Toshiba</a:t>
            </a:r>
          </a:p>
        </p:txBody>
      </p:sp>
      <p:pic>
        <p:nvPicPr>
          <p:cNvPr id="6" name="صورة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1654" y="3473837"/>
            <a:ext cx="3016046" cy="1342583"/>
          </a:xfrm>
          <a:prstGeom prst="rect">
            <a:avLst/>
          </a:prstGeom>
        </p:spPr>
      </p:pic>
      <p:pic>
        <p:nvPicPr>
          <p:cNvPr id="7" name="صورة 60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301" y="1749878"/>
            <a:ext cx="3829049" cy="4274359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="" xmlns:a16="http://schemas.microsoft.com/office/drawing/2014/main" id="{3F79995F-E6DD-4B20-B62A-7250F90AA3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679" y="285070"/>
            <a:ext cx="7828642" cy="5715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/>
            <a:r>
              <a:rPr lang="en-US" sz="2700" b="1" dirty="0">
                <a:solidFill>
                  <a:schemeClr val="bg2">
                    <a:lumMod val="10000"/>
                  </a:schemeClr>
                </a:solidFill>
              </a:rPr>
              <a:t>HVAC Design</a:t>
            </a:r>
          </a:p>
        </p:txBody>
      </p:sp>
    </p:spTree>
    <p:extLst>
      <p:ext uri="{BB962C8B-B14F-4D97-AF65-F5344CB8AC3E}">
        <p14:creationId xmlns:p14="http://schemas.microsoft.com/office/powerpoint/2010/main" val="2120845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FFBA6A5-2F5C-42C8-9F9E-D8455E840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108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914400" y="1340867"/>
            <a:ext cx="26084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Indoor unit for side block:</a:t>
            </a:r>
          </a:p>
        </p:txBody>
      </p:sp>
      <p:pic>
        <p:nvPicPr>
          <p:cNvPr id="8" name="صورة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678" y="1981200"/>
            <a:ext cx="3914321" cy="1676400"/>
          </a:xfrm>
          <a:prstGeom prst="rect">
            <a:avLst/>
          </a:prstGeom>
        </p:spPr>
      </p:pic>
      <p:pic>
        <p:nvPicPr>
          <p:cNvPr id="9" name="صورة 1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066800"/>
            <a:ext cx="4419600" cy="51816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606635" y="5867400"/>
            <a:ext cx="444731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1" name="Title 1">
            <a:extLst>
              <a:ext uri="{FF2B5EF4-FFF2-40B4-BE49-F238E27FC236}">
                <a16:creationId xmlns="" xmlns:a16="http://schemas.microsoft.com/office/drawing/2014/main" id="{69D2B4A1-8ADB-4282-BE0D-1BCC2009F1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679" y="285070"/>
            <a:ext cx="7828642" cy="5715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/>
            <a:r>
              <a:rPr lang="en-US" sz="2700" b="1" dirty="0">
                <a:solidFill>
                  <a:schemeClr val="bg2">
                    <a:lumMod val="10000"/>
                  </a:schemeClr>
                </a:solidFill>
              </a:rPr>
              <a:t>HVAC Design</a:t>
            </a:r>
          </a:p>
        </p:txBody>
      </p:sp>
    </p:spTree>
    <p:extLst>
      <p:ext uri="{BB962C8B-B14F-4D97-AF65-F5344CB8AC3E}">
        <p14:creationId xmlns:p14="http://schemas.microsoft.com/office/powerpoint/2010/main" val="19405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FFBA6A5-2F5C-42C8-9F9E-D8455E840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109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57679" y="1066800"/>
            <a:ext cx="26084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Indoor unit for side block:</a:t>
            </a:r>
          </a:p>
        </p:txBody>
      </p:sp>
      <p:pic>
        <p:nvPicPr>
          <p:cNvPr id="12" name="صورة 1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1066800"/>
            <a:ext cx="4876800" cy="541156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="" xmlns:a16="http://schemas.microsoft.com/office/drawing/2014/main" id="{FBF965B2-5642-4315-8BC3-EBDC2D3D8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679" y="285070"/>
            <a:ext cx="7828642" cy="5715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/>
            <a:r>
              <a:rPr lang="en-US" sz="2700" b="1" dirty="0">
                <a:solidFill>
                  <a:schemeClr val="bg2">
                    <a:lumMod val="10000"/>
                  </a:schemeClr>
                </a:solidFill>
              </a:rPr>
              <a:t>HVAC Design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C9BB114F-26D8-4F46-A4B8-C20B2864D6E4}"/>
              </a:ext>
            </a:extLst>
          </p:cNvPr>
          <p:cNvGrpSpPr/>
          <p:nvPr/>
        </p:nvGrpSpPr>
        <p:grpSpPr>
          <a:xfrm>
            <a:off x="657679" y="1514548"/>
            <a:ext cx="2717409" cy="1976087"/>
            <a:chOff x="779194" y="1460974"/>
            <a:chExt cx="2717409" cy="1976087"/>
          </a:xfrm>
        </p:grpSpPr>
        <p:pic>
          <p:nvPicPr>
            <p:cNvPr id="11" name="صورة 15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7544"/>
            <a:stretch/>
          </p:blipFill>
          <p:spPr>
            <a:xfrm>
              <a:off x="779194" y="1742734"/>
              <a:ext cx="2192606" cy="1694327"/>
            </a:xfrm>
            <a:prstGeom prst="rect">
              <a:avLst/>
            </a:prstGeom>
          </p:spPr>
        </p:pic>
        <p:pic>
          <p:nvPicPr>
            <p:cNvPr id="13" name="صورة 15">
              <a:extLst>
                <a:ext uri="{FF2B5EF4-FFF2-40B4-BE49-F238E27FC236}">
                  <a16:creationId xmlns="" xmlns:a16="http://schemas.microsoft.com/office/drawing/2014/main" id="{18CFCDD7-0445-4482-8A2F-2CB3417A7549}"/>
                </a:ext>
              </a:extLst>
            </p:cNvPr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676" b="17168"/>
            <a:stretch/>
          </p:blipFill>
          <p:spPr>
            <a:xfrm>
              <a:off x="2446997" y="1460974"/>
              <a:ext cx="1049606" cy="1403453"/>
            </a:xfrm>
            <a:prstGeom prst="rect">
              <a:avLst/>
            </a:prstGeom>
          </p:spPr>
        </p:pic>
      </p:grp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BF60E1EF-800F-40D8-B9FF-3A05F414E32F}"/>
              </a:ext>
            </a:extLst>
          </p:cNvPr>
          <p:cNvSpPr/>
          <p:nvPr/>
        </p:nvSpPr>
        <p:spPr>
          <a:xfrm>
            <a:off x="3962400" y="6019801"/>
            <a:ext cx="4953409" cy="5531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887842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5162" y="1449160"/>
            <a:ext cx="6416565" cy="5029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7620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lvl="0" algn="ctr" defTabSz="1555750">
              <a:spcAft>
                <a:spcPct val="35000"/>
              </a:spcAft>
            </a:pPr>
            <a:r>
              <a:rPr lang="en-GB" sz="3600" dirty="0"/>
              <a:t>Women praying hall</a:t>
            </a:r>
            <a:endParaRPr lang="en-US" sz="3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7290816-CBD1-4298-9E95-B07782508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81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FFBA6A5-2F5C-42C8-9F9E-D8455E840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110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43051" y="1943100"/>
            <a:ext cx="232756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pic>
        <p:nvPicPr>
          <p:cNvPr id="9" name="صورة 25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46" b="14688"/>
          <a:stretch/>
        </p:blipFill>
        <p:spPr>
          <a:xfrm>
            <a:off x="790121" y="951140"/>
            <a:ext cx="7696200" cy="28194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3429000"/>
            <a:ext cx="4695741" cy="3143930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="" xmlns:a16="http://schemas.microsoft.com/office/drawing/2014/main" id="{1185145A-1A90-41F4-AE7E-2508CCA17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679" y="285070"/>
            <a:ext cx="7828642" cy="5715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outdoor unit for prayer hall</a:t>
            </a:r>
            <a:endParaRPr lang="en-US" sz="27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32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FFBA6A5-2F5C-42C8-9F9E-D8455E840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111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25" y="1143000"/>
            <a:ext cx="3593775" cy="2514600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1143000"/>
            <a:ext cx="4724400" cy="562179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="" xmlns:a16="http://schemas.microsoft.com/office/drawing/2014/main" id="{DA1F9DCF-034B-49FB-9862-E395ACEE43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679" y="285070"/>
            <a:ext cx="7828642" cy="5715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lvl="0" algn="ctr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outdoor unit for side block</a:t>
            </a:r>
          </a:p>
        </p:txBody>
      </p:sp>
    </p:spTree>
    <p:extLst>
      <p:ext uri="{BB962C8B-B14F-4D97-AF65-F5344CB8AC3E}">
        <p14:creationId xmlns:p14="http://schemas.microsoft.com/office/powerpoint/2010/main" val="206543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FFBA6A5-2F5C-42C8-9F9E-D8455E840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112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543050" y="1943100"/>
            <a:ext cx="232756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11" name="Title 1">
            <a:extLst>
              <a:ext uri="{FF2B5EF4-FFF2-40B4-BE49-F238E27FC236}">
                <a16:creationId xmlns="" xmlns:a16="http://schemas.microsoft.com/office/drawing/2014/main" id="{45023760-53E1-4800-BB2A-FAF7B70E1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679" y="285070"/>
            <a:ext cx="7828642" cy="5715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lvl="0" algn="ctr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Women prayer area level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0CCD3508-956C-44D3-AF83-8948DF264455}"/>
              </a:ext>
            </a:extLst>
          </p:cNvPr>
          <p:cNvGrpSpPr/>
          <p:nvPr/>
        </p:nvGrpSpPr>
        <p:grpSpPr>
          <a:xfrm>
            <a:off x="304800" y="976575"/>
            <a:ext cx="8610600" cy="5610210"/>
            <a:chOff x="304800" y="976575"/>
            <a:chExt cx="8610600" cy="561021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" y="976575"/>
              <a:ext cx="8347500" cy="5610210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="" xmlns:a16="http://schemas.microsoft.com/office/drawing/2014/main" id="{A8A31DCD-D5A7-443A-8CB4-594F5E8452D5}"/>
                </a:ext>
              </a:extLst>
            </p:cNvPr>
            <p:cNvSpPr/>
            <p:nvPr/>
          </p:nvSpPr>
          <p:spPr>
            <a:xfrm>
              <a:off x="2514600" y="6172200"/>
              <a:ext cx="5105400" cy="4007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="" xmlns:a16="http://schemas.microsoft.com/office/drawing/2014/main" id="{2E629362-71F7-423A-93E7-276BE542B4A8}"/>
                </a:ext>
              </a:extLst>
            </p:cNvPr>
            <p:cNvSpPr/>
            <p:nvPr/>
          </p:nvSpPr>
          <p:spPr>
            <a:xfrm>
              <a:off x="6705600" y="5257800"/>
              <a:ext cx="2209800" cy="13289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1799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FFBA6A5-2F5C-42C8-9F9E-D8455E840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113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="" xmlns:a16="http://schemas.microsoft.com/office/drawing/2014/main" id="{7FC6DC28-F2F8-4D58-91D9-01B522016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679" y="285070"/>
            <a:ext cx="7828642" cy="5715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lvl="0" algn="ctr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men prayer area level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6B982ECB-6002-4A99-B46E-1231066BA812}"/>
              </a:ext>
            </a:extLst>
          </p:cNvPr>
          <p:cNvGrpSpPr/>
          <p:nvPr/>
        </p:nvGrpSpPr>
        <p:grpSpPr>
          <a:xfrm>
            <a:off x="3680" y="951140"/>
            <a:ext cx="8870233" cy="5906860"/>
            <a:chOff x="3680" y="951140"/>
            <a:chExt cx="8870233" cy="590686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2054"/>
            <a:stretch/>
          </p:blipFill>
          <p:spPr>
            <a:xfrm>
              <a:off x="3680" y="951140"/>
              <a:ext cx="8717833" cy="5830660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="" xmlns:a16="http://schemas.microsoft.com/office/drawing/2014/main" id="{FF4ACFAB-BE05-4762-91E9-1F5D3E6DE8D0}"/>
                </a:ext>
              </a:extLst>
            </p:cNvPr>
            <p:cNvSpPr/>
            <p:nvPr/>
          </p:nvSpPr>
          <p:spPr>
            <a:xfrm>
              <a:off x="6511713" y="5641956"/>
              <a:ext cx="2209800" cy="11398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="" xmlns:a16="http://schemas.microsoft.com/office/drawing/2014/main" id="{319EC2DD-0B13-43C6-A665-C4E4F0997373}"/>
                </a:ext>
              </a:extLst>
            </p:cNvPr>
            <p:cNvSpPr/>
            <p:nvPr/>
          </p:nvSpPr>
          <p:spPr>
            <a:xfrm>
              <a:off x="2362200" y="6572930"/>
              <a:ext cx="6511713" cy="2850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0877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FFBA6A5-2F5C-42C8-9F9E-D8455E840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114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3051" y="1943100"/>
            <a:ext cx="232756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8" name="Title 1">
            <a:extLst>
              <a:ext uri="{FF2B5EF4-FFF2-40B4-BE49-F238E27FC236}">
                <a16:creationId xmlns="" xmlns:a16="http://schemas.microsoft.com/office/drawing/2014/main" id="{2C47E3DF-96DA-4CAB-925A-ACD84B4DAD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679" y="285070"/>
            <a:ext cx="7828642" cy="5715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lvl="0" algn="ctr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Basement level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="" xmlns:a16="http://schemas.microsoft.com/office/drawing/2014/main" id="{BE066A27-015E-4E76-99AD-83F8B890E989}"/>
              </a:ext>
            </a:extLst>
          </p:cNvPr>
          <p:cNvGrpSpPr/>
          <p:nvPr/>
        </p:nvGrpSpPr>
        <p:grpSpPr>
          <a:xfrm>
            <a:off x="0" y="1066800"/>
            <a:ext cx="9109364" cy="5506130"/>
            <a:chOff x="-10895" y="1066800"/>
            <a:chExt cx="9120259" cy="550613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5980"/>
            <a:stretch/>
          </p:blipFill>
          <p:spPr>
            <a:xfrm>
              <a:off x="-10895" y="1066800"/>
              <a:ext cx="8657650" cy="550613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="" xmlns:a16="http://schemas.microsoft.com/office/drawing/2014/main" id="{331677D4-57BF-4CFA-8A37-D88AB1B1AE94}"/>
                </a:ext>
              </a:extLst>
            </p:cNvPr>
            <p:cNvSpPr/>
            <p:nvPr/>
          </p:nvSpPr>
          <p:spPr>
            <a:xfrm>
              <a:off x="6668260" y="5366225"/>
              <a:ext cx="2209800" cy="11398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="" xmlns:a16="http://schemas.microsoft.com/office/drawing/2014/main" id="{E486FCA9-5DDA-4A16-82E7-E67A602F6FB8}"/>
                </a:ext>
              </a:extLst>
            </p:cNvPr>
            <p:cNvSpPr/>
            <p:nvPr/>
          </p:nvSpPr>
          <p:spPr>
            <a:xfrm>
              <a:off x="2597651" y="6287860"/>
              <a:ext cx="6511713" cy="2850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73719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7620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Acoustical design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310005"/>
            <a:ext cx="7696200" cy="531939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912D975B-BDCF-4BD2-9BB1-4310DCF2D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022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7620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/>
            <a:r>
              <a:rPr lang="en-US" sz="3600" b="1" dirty="0"/>
              <a:t>Acoustical materials used : 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219200"/>
            <a:ext cx="8882045" cy="551497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5455E6AE-D23A-493F-AEF2-35B7E441E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86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7620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 defTabSz="1555750">
              <a:spcAft>
                <a:spcPct val="35000"/>
              </a:spcAft>
            </a:pPr>
            <a:r>
              <a:rPr lang="en-GB" sz="3600" dirty="0">
                <a:solidFill>
                  <a:prstClr val="black"/>
                </a:solidFill>
              </a:rPr>
              <a:t>RT60</a:t>
            </a:r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7" name="Content Placeholder 7"/>
          <p:cNvSpPr>
            <a:spLocks noGrp="1"/>
          </p:cNvSpPr>
          <p:nvPr>
            <p:ph sz="quarter" idx="1"/>
          </p:nvPr>
        </p:nvSpPr>
        <p:spPr>
          <a:xfrm>
            <a:off x="463900" y="2590800"/>
            <a:ext cx="5022499" cy="748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000" b="1" dirty="0"/>
              <a:t>According to the standards, </a:t>
            </a:r>
          </a:p>
          <a:p>
            <a:pPr marL="0" indent="0">
              <a:buNone/>
            </a:pPr>
            <a:r>
              <a:rPr lang="en-US" sz="2000" b="1" dirty="0"/>
              <a:t>RT60 should be (1.2-2.0).</a:t>
            </a: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8586" y="1143000"/>
            <a:ext cx="3600450" cy="54864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E886A7E-38C5-47A7-A270-B8BD4024E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31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7620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 defTabSz="1555750">
              <a:spcAft>
                <a:spcPct val="35000"/>
              </a:spcAft>
            </a:pPr>
            <a:r>
              <a:rPr lang="en-GB" sz="3600" dirty="0">
                <a:solidFill>
                  <a:prstClr val="black"/>
                </a:solidFill>
              </a:rPr>
              <a:t>STC &amp; IIC</a:t>
            </a:r>
            <a:endParaRPr lang="en-US" sz="3600" dirty="0">
              <a:solidFill>
                <a:prstClr val="black"/>
              </a:solidFill>
            </a:endParaRPr>
          </a:p>
        </p:txBody>
      </p:sp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2895600"/>
            <a:ext cx="2889176" cy="3810000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2895600"/>
            <a:ext cx="2924443" cy="3810000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3837383" y="2345314"/>
            <a:ext cx="1000259" cy="545946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tx1"/>
                </a:solidFill>
              </a:rPr>
              <a:t>Ceiling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6623341" y="2345314"/>
            <a:ext cx="1831602" cy="545946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tx1"/>
                </a:solidFill>
              </a:rPr>
              <a:t>External walls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51CDBB0D-65E6-46F9-B2F2-DDC65BFC1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08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7620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 defTabSz="1555750">
              <a:spcAft>
                <a:spcPct val="35000"/>
              </a:spcAft>
            </a:pPr>
            <a:r>
              <a:rPr lang="en-GB" sz="3600" dirty="0">
                <a:solidFill>
                  <a:prstClr val="black"/>
                </a:solidFill>
              </a:rPr>
              <a:t>Loud speakers</a:t>
            </a:r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502001" y="2514600"/>
            <a:ext cx="3886200" cy="64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/>
              <a:t>TOA F-1300BT/</a:t>
            </a:r>
            <a:r>
              <a:rPr lang="en-US" sz="2400" dirty="0" err="1"/>
              <a:t>Wt</a:t>
            </a:r>
            <a:endParaRPr lang="en-US" sz="2400" dirty="0"/>
          </a:p>
        </p:txBody>
      </p:sp>
      <p:sp>
        <p:nvSpPr>
          <p:cNvPr id="16" name="Text Placeholder 5"/>
          <p:cNvSpPr txBox="1">
            <a:spLocks/>
          </p:cNvSpPr>
          <p:nvPr/>
        </p:nvSpPr>
        <p:spPr>
          <a:xfrm>
            <a:off x="4876800" y="2514600"/>
            <a:ext cx="3886200" cy="640080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/>
              <a:t>Specifications </a:t>
            </a:r>
          </a:p>
        </p:txBody>
      </p:sp>
      <p:pic>
        <p:nvPicPr>
          <p:cNvPr id="17" name="Content Placeholder 10"/>
          <p:cNvPicPr>
            <a:picLocks noGrp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3026265"/>
            <a:ext cx="2919152" cy="3573751"/>
          </a:xfrm>
          <a:prstGeom prst="rect">
            <a:avLst/>
          </a:prstGeom>
        </p:spPr>
      </p:pic>
      <p:pic>
        <p:nvPicPr>
          <p:cNvPr id="18" name="Picture 1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599" y="2972896"/>
            <a:ext cx="3886200" cy="362712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5DBB2B0F-E050-4C7F-A818-1958D1556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69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81264"/>
            <a:ext cx="8153400" cy="7620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lvl="0" algn="ctr" defTabSz="1555750">
              <a:spcAft>
                <a:spcPct val="35000"/>
              </a:spcAft>
            </a:pPr>
            <a:r>
              <a:rPr lang="en-GB" sz="3600" dirty="0"/>
              <a:t>Men ablution</a:t>
            </a:r>
            <a:endParaRPr lang="en-US" sz="3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6478" y="1447800"/>
            <a:ext cx="5822444" cy="468574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35AD7DC-8B6D-4E5E-A1AF-64CA8145F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17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7620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 defTabSz="1555750">
              <a:spcAft>
                <a:spcPct val="35000"/>
              </a:spcAft>
            </a:pPr>
            <a:r>
              <a:rPr lang="en-GB" sz="3600" dirty="0">
                <a:solidFill>
                  <a:prstClr val="black"/>
                </a:solidFill>
              </a:rPr>
              <a:t>Loud speakers distribution</a:t>
            </a:r>
            <a:endParaRPr lang="en-US" sz="3600" dirty="0">
              <a:solidFill>
                <a:prstClr val="black"/>
              </a:solidFill>
            </a:endParaRPr>
          </a:p>
        </p:txBody>
      </p:sp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1600200"/>
            <a:ext cx="5741927" cy="49530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44BB705-944D-43FD-B65E-B0EEEA85D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43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7620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 defTabSz="1555750">
              <a:spcAft>
                <a:spcPct val="35000"/>
              </a:spcAft>
            </a:pPr>
            <a:r>
              <a:rPr lang="en-GB" sz="3600" dirty="0">
                <a:solidFill>
                  <a:prstClr val="black"/>
                </a:solidFill>
              </a:rPr>
              <a:t>Total SPL</a:t>
            </a:r>
            <a:endParaRPr lang="en-US" sz="3600" dirty="0">
              <a:solidFill>
                <a:prstClr val="black"/>
              </a:solidFill>
            </a:endParaRPr>
          </a:p>
        </p:txBody>
      </p:sp>
      <p:pic>
        <p:nvPicPr>
          <p:cNvPr id="15" name="Picture 1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2286000"/>
            <a:ext cx="6010275" cy="443231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0B79C70-D2BD-4DAC-9AC6-36541274F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96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7620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 defTabSz="1555750">
              <a:spcAft>
                <a:spcPct val="35000"/>
              </a:spcAft>
            </a:pPr>
            <a:r>
              <a:rPr lang="en-GB" sz="3600" dirty="0">
                <a:solidFill>
                  <a:prstClr val="black"/>
                </a:solidFill>
              </a:rPr>
              <a:t>AL %</a:t>
            </a:r>
            <a:endParaRPr lang="en-US" sz="3600" dirty="0">
              <a:solidFill>
                <a:prstClr val="black"/>
              </a:solidFill>
            </a:endParaRP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2286000"/>
            <a:ext cx="5984508" cy="4495800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174938" y="3172709"/>
            <a:ext cx="5267459" cy="698347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tx1"/>
                </a:solidFill>
              </a:rPr>
              <a:t>AL% between (7-12)</a:t>
            </a:r>
          </a:p>
          <a:p>
            <a:r>
              <a:rPr lang="en-US" sz="2400" b="1" dirty="0">
                <a:solidFill>
                  <a:schemeClr val="tx1"/>
                </a:solidFill>
              </a:rPr>
              <a:t>Good intelligibility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FFBA6A5-2F5C-42C8-9F9E-D8455E840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01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FFBA6A5-2F5C-42C8-9F9E-D8455E840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89B784B4-2200-492A-B234-01169E8463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7733" y="2122067"/>
            <a:ext cx="977707" cy="130019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3C58F66F-C0A2-4143-A3D2-6C411A60E8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4129" y="2129318"/>
            <a:ext cx="1832131" cy="113131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911082FB-C848-47EB-BF11-B8A18D50D8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7826" y="4587106"/>
            <a:ext cx="2013758" cy="109104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02B82CF3-0A70-4F25-969E-422FF3E06F5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7570" y="3225606"/>
            <a:ext cx="1177412" cy="117741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93D9611C-6A7E-4110-9E75-4DDAB813A26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651" y="3422264"/>
            <a:ext cx="1227084" cy="12270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0BB64B6D-C106-4F6A-A0E9-A52BC4AA088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2246" y="4229473"/>
            <a:ext cx="1448678" cy="144867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379141" y="1992248"/>
            <a:ext cx="3429000" cy="33372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Fire extinguisher.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Hose station.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Heat detector.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Smoke detector.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Warning signs.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Manual alarm</a:t>
            </a:r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="" xmlns:a16="http://schemas.microsoft.com/office/drawing/2014/main" id="{E6DB65CC-32E5-4D1C-BB5F-51F408567A81}"/>
              </a:ext>
            </a:extLst>
          </p:cNvPr>
          <p:cNvSpPr txBox="1">
            <a:spLocks/>
          </p:cNvSpPr>
          <p:nvPr/>
        </p:nvSpPr>
        <p:spPr>
          <a:xfrm>
            <a:off x="657679" y="285070"/>
            <a:ext cx="7828642" cy="571500"/>
          </a:xfrm>
          <a:prstGeom prst="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Safety design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572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FFBA6A5-2F5C-42C8-9F9E-D8455E840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124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157" y="884279"/>
            <a:ext cx="8451685" cy="5829601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="" xmlns:a16="http://schemas.microsoft.com/office/drawing/2014/main" id="{3835286B-1510-42F1-9F46-FB77BECA0AC9}"/>
              </a:ext>
            </a:extLst>
          </p:cNvPr>
          <p:cNvSpPr txBox="1">
            <a:spLocks/>
          </p:cNvSpPr>
          <p:nvPr/>
        </p:nvSpPr>
        <p:spPr>
          <a:xfrm>
            <a:off x="657679" y="285070"/>
            <a:ext cx="7828642" cy="571500"/>
          </a:xfrm>
          <a:prstGeom prst="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Safety Plans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572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FFBA6A5-2F5C-42C8-9F9E-D8455E840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166" y="971922"/>
            <a:ext cx="7413668" cy="5763491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="" xmlns:a16="http://schemas.microsoft.com/office/drawing/2014/main" id="{E27F5B8E-4919-432F-A593-DA31C6236944}"/>
              </a:ext>
            </a:extLst>
          </p:cNvPr>
          <p:cNvSpPr txBox="1">
            <a:spLocks/>
          </p:cNvSpPr>
          <p:nvPr/>
        </p:nvSpPr>
        <p:spPr>
          <a:xfrm>
            <a:off x="657679" y="285070"/>
            <a:ext cx="7828642" cy="571500"/>
          </a:xfrm>
          <a:prstGeom prst="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Safety Plans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076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FFBA6A5-2F5C-42C8-9F9E-D8455E840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126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="" xmlns:a16="http://schemas.microsoft.com/office/drawing/2014/main" id="{E0E9416E-AF3E-49C1-AD52-876B67A32EC2}"/>
              </a:ext>
            </a:extLst>
          </p:cNvPr>
          <p:cNvSpPr txBox="1">
            <a:spLocks/>
          </p:cNvSpPr>
          <p:nvPr/>
        </p:nvSpPr>
        <p:spPr>
          <a:xfrm>
            <a:off x="657679" y="285070"/>
            <a:ext cx="7828642" cy="571500"/>
          </a:xfrm>
          <a:prstGeom prst="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Emergency Egress System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A090DFC4-D467-4F65-BBBE-883DC982FD29}"/>
              </a:ext>
            </a:extLst>
          </p:cNvPr>
          <p:cNvGrpSpPr/>
          <p:nvPr/>
        </p:nvGrpSpPr>
        <p:grpSpPr>
          <a:xfrm>
            <a:off x="320746" y="1447800"/>
            <a:ext cx="8502507" cy="4953000"/>
            <a:chOff x="320746" y="1447800"/>
            <a:chExt cx="8502507" cy="4953000"/>
          </a:xfrm>
        </p:grpSpPr>
        <p:pic>
          <p:nvPicPr>
            <p:cNvPr id="6" name="صورة 904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746" y="1447800"/>
              <a:ext cx="8502507" cy="4800600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="" xmlns:a16="http://schemas.microsoft.com/office/drawing/2014/main" id="{287DBAA9-C818-4BF6-84E3-325FDF5A09A6}"/>
                </a:ext>
              </a:extLst>
            </p:cNvPr>
            <p:cNvSpPr/>
            <p:nvPr/>
          </p:nvSpPr>
          <p:spPr>
            <a:xfrm>
              <a:off x="2971800" y="5486400"/>
              <a:ext cx="5715000" cy="76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="" xmlns:a16="http://schemas.microsoft.com/office/drawing/2014/main" id="{DD325D5A-9FFA-4C42-84B0-7E919FAF71CF}"/>
                </a:ext>
              </a:extLst>
            </p:cNvPr>
            <p:cNvSpPr/>
            <p:nvPr/>
          </p:nvSpPr>
          <p:spPr>
            <a:xfrm>
              <a:off x="6553200" y="4724400"/>
              <a:ext cx="2270053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="" xmlns:a16="http://schemas.microsoft.com/office/drawing/2014/main" id="{DFC946E8-F11C-4BBD-A187-05EA7999D3CD}"/>
                </a:ext>
              </a:extLst>
            </p:cNvPr>
            <p:cNvSpPr/>
            <p:nvPr/>
          </p:nvSpPr>
          <p:spPr>
            <a:xfrm>
              <a:off x="551764" y="5638800"/>
              <a:ext cx="5715000" cy="76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186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1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="" xmlns:a16="http://schemas.microsoft.com/office/drawing/2014/main" id="{312ACDBC-26DC-45C2-AD4D-66170F4450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638300"/>
            <a:ext cx="6858000" cy="1790700"/>
          </a:xfrm>
        </p:spPr>
        <p:txBody>
          <a:bodyPr/>
          <a:lstStyle/>
          <a:p>
            <a:r>
              <a:rPr lang="en-US" dirty="0"/>
              <a:t>	Mechanical</a:t>
            </a:r>
            <a:r>
              <a:rPr lang="en-GB" dirty="0"/>
              <a:t> design </a:t>
            </a:r>
          </a:p>
        </p:txBody>
      </p:sp>
    </p:spTree>
    <p:extLst>
      <p:ext uri="{BB962C8B-B14F-4D97-AF65-F5344CB8AC3E}">
        <p14:creationId xmlns:p14="http://schemas.microsoft.com/office/powerpoint/2010/main" val="281528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FFBA6A5-2F5C-42C8-9F9E-D8455E840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128</a:t>
            </a:fld>
            <a:endParaRPr lang="en-US"/>
          </a:p>
        </p:txBody>
      </p:sp>
      <p:graphicFrame>
        <p:nvGraphicFramePr>
          <p:cNvPr id="7" name="عنصر نائب للمحتوى 2">
            <a:extLst>
              <a:ext uri="{FF2B5EF4-FFF2-40B4-BE49-F238E27FC236}">
                <a16:creationId xmlns="" xmlns:a16="http://schemas.microsoft.com/office/drawing/2014/main" id="{9ADBD33E-1540-49DD-AF52-FC212002001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8835106"/>
              </p:ext>
            </p:extLst>
          </p:nvPr>
        </p:nvGraphicFramePr>
        <p:xfrm>
          <a:off x="1466850" y="1295400"/>
          <a:ext cx="6210300" cy="51240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le 1">
            <a:extLst>
              <a:ext uri="{FF2B5EF4-FFF2-40B4-BE49-F238E27FC236}">
                <a16:creationId xmlns="" xmlns:a16="http://schemas.microsoft.com/office/drawing/2014/main" id="{06AD3E77-7AE4-48BE-BF07-18E21AF9D1DA}"/>
              </a:ext>
            </a:extLst>
          </p:cNvPr>
          <p:cNvSpPr txBox="1">
            <a:spLocks/>
          </p:cNvSpPr>
          <p:nvPr/>
        </p:nvSpPr>
        <p:spPr>
          <a:xfrm>
            <a:off x="657679" y="285070"/>
            <a:ext cx="7828642" cy="571500"/>
          </a:xfrm>
          <a:prstGeom prst="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/>
              <a:t>Mechanical design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943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FFBA6A5-2F5C-42C8-9F9E-D8455E840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129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679" y="1143000"/>
            <a:ext cx="6234381" cy="3750956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consumption:</a:t>
            </a:r>
          </a:p>
          <a:p>
            <a:pPr marL="0" indent="0">
              <a:buNone/>
            </a:pPr>
            <a:endParaRPr lang="en-US" sz="1800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1214146"/>
              </p:ext>
            </p:extLst>
          </p:nvPr>
        </p:nvGraphicFramePr>
        <p:xfrm>
          <a:off x="685387" y="1833996"/>
          <a:ext cx="8077614" cy="43382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0715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7247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1803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4870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94174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156633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132866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104780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Pray time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No. of prayers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Consumed in ablution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Total consumed water in ablution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No. of prayers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Consumed in W.C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Total consumed water in W.C.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276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Fajr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200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150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276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Douhr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50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500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375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276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Asr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50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500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375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276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Maghreb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35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350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18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270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276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Isha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35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350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18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270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713294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total consumed water in ablution</a:t>
                      </a:r>
                      <a:b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/day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1900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1440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71329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Total consumed water in the mosque equals to 3340 liter per day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" name="Title 1">
            <a:extLst>
              <a:ext uri="{FF2B5EF4-FFF2-40B4-BE49-F238E27FC236}">
                <a16:creationId xmlns="" xmlns:a16="http://schemas.microsoft.com/office/drawing/2014/main" id="{B8C6202D-996A-4450-91F6-456496A6D962}"/>
              </a:ext>
            </a:extLst>
          </p:cNvPr>
          <p:cNvSpPr txBox="1">
            <a:spLocks/>
          </p:cNvSpPr>
          <p:nvPr/>
        </p:nvSpPr>
        <p:spPr>
          <a:xfrm>
            <a:off x="657679" y="285070"/>
            <a:ext cx="7828642" cy="571500"/>
          </a:xfrm>
          <a:prstGeom prst="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/>
              <a:t>Water supply system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770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7620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lvl="0" algn="ctr" defTabSz="1555750">
              <a:spcAft>
                <a:spcPct val="35000"/>
              </a:spcAft>
            </a:pPr>
            <a:r>
              <a:rPr lang="en-GB" sz="3600" dirty="0"/>
              <a:t>Multi-purpose room</a:t>
            </a:r>
            <a:endParaRPr lang="en-US" sz="3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3921" y="1828800"/>
            <a:ext cx="5416158" cy="422156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C0FFEE0-A61B-4AC4-97C0-5A6A0E22C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9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FFBA6A5-2F5C-42C8-9F9E-D8455E840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130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679" y="1066800"/>
            <a:ext cx="6234381" cy="3750956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tank used :</a:t>
            </a:r>
          </a:p>
          <a:p>
            <a:pPr marL="0" indent="0">
              <a:buNone/>
            </a:pPr>
            <a:endParaRPr 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</a:t>
            </a:r>
            <a:r>
              <a:rPr lang="ar-S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cold water 8 tank (6 for men and 2 for women).</a:t>
            </a:r>
          </a:p>
          <a:p>
            <a:pPr marL="0" indent="0">
              <a:buNone/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2-for hot water 3 tank (2 for men and 1 for women).</a:t>
            </a:r>
          </a:p>
          <a:p>
            <a:pPr marL="0" indent="0">
              <a:buNone/>
            </a:pPr>
            <a:endParaRPr lang="en-US" sz="18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679" y="2782863"/>
            <a:ext cx="4314371" cy="330215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6102" y="2817499"/>
            <a:ext cx="2553485" cy="3424673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="" xmlns:a16="http://schemas.microsoft.com/office/drawing/2014/main" id="{98229BC7-83B8-49D1-865D-39F331571417}"/>
              </a:ext>
            </a:extLst>
          </p:cNvPr>
          <p:cNvSpPr txBox="1">
            <a:spLocks/>
          </p:cNvSpPr>
          <p:nvPr/>
        </p:nvSpPr>
        <p:spPr>
          <a:xfrm>
            <a:off x="657679" y="285070"/>
            <a:ext cx="7828642" cy="571500"/>
          </a:xfrm>
          <a:prstGeom prst="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/>
              <a:t>Water supply system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994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FFBA6A5-2F5C-42C8-9F9E-D8455E840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131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" name="Content Placeholder 1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818865054"/>
                  </p:ext>
                </p:extLst>
              </p:nvPr>
            </p:nvGraphicFramePr>
            <p:xfrm>
              <a:off x="1066800" y="1524000"/>
              <a:ext cx="7068980" cy="246142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3558480"/>
                    <a:gridCol w="3510500"/>
                  </a:tblGrid>
                  <a:tr h="47273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</a:rPr>
                            <a:t>Diameter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7273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</a:rPr>
                            <a:t>Vertical pipe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</a:rPr>
                            <a:t>3 inches 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82239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</a:rPr>
                            <a:t>Horizontal pipe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</a:rPr>
                            <a:t>2.5 inches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693569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</a:rPr>
                            <a:t>Branch pipe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1800" smtClean="0">
                                  <a:solidFill>
                                    <a:schemeClr val="tx1"/>
                                  </a:solidFill>
                                  <a:effectLst/>
                                </a:rPr>
                                <m:t>1</m:t>
                              </m:r>
                            </m:oMath>
                          </a14:m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</a:rPr>
                            <a:t>  inch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2" name="Content Placeholder 1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818865054"/>
                  </p:ext>
                </p:extLst>
              </p:nvPr>
            </p:nvGraphicFramePr>
            <p:xfrm>
              <a:off x="1066800" y="1524000"/>
              <a:ext cx="7068980" cy="246142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3558480"/>
                    <a:gridCol w="3510500"/>
                  </a:tblGrid>
                  <a:tr h="47273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</a:rPr>
                            <a:t>Diameter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47273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</a:rPr>
                            <a:t>Vertical pipe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</a:rPr>
                            <a:t>3 inches 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82239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</a:rPr>
                            <a:t>Horizontal pipe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</a:rPr>
                            <a:t>2.5 inches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693569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</a:rPr>
                            <a:t>Branch pipe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01736" t="-264912" r="-694" b="-1754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9" name="Title 1">
            <a:extLst>
              <a:ext uri="{FF2B5EF4-FFF2-40B4-BE49-F238E27FC236}">
                <a16:creationId xmlns="" xmlns:a16="http://schemas.microsoft.com/office/drawing/2014/main" id="{98229BC7-83B8-49D1-865D-39F331571417}"/>
              </a:ext>
            </a:extLst>
          </p:cNvPr>
          <p:cNvSpPr txBox="1">
            <a:spLocks/>
          </p:cNvSpPr>
          <p:nvPr/>
        </p:nvSpPr>
        <p:spPr>
          <a:xfrm>
            <a:off x="657679" y="285070"/>
            <a:ext cx="7828642" cy="571500"/>
          </a:xfrm>
          <a:prstGeom prst="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/>
              <a:t>Water supply system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66800" y="42672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i="1" dirty="0" smtClean="0"/>
              <a:t>Auxiliary </a:t>
            </a:r>
            <a:r>
              <a:rPr lang="en-US" b="1" i="1" dirty="0"/>
              <a:t>pump = 6psi. For </a:t>
            </a:r>
            <a:r>
              <a:rPr lang="en-US" b="1" i="1" dirty="0" smtClean="0"/>
              <a:t>Men Ablution floor.</a:t>
            </a:r>
          </a:p>
          <a:p>
            <a:r>
              <a:rPr lang="en-US" b="1" i="1" dirty="0" smtClean="0"/>
              <a:t>Auxiliary </a:t>
            </a:r>
            <a:r>
              <a:rPr lang="en-US" b="1" i="1" dirty="0"/>
              <a:t>pump = 3 psi. For this </a:t>
            </a:r>
            <a:r>
              <a:rPr lang="en-US" b="1" i="1" dirty="0" smtClean="0"/>
              <a:t>floor </a:t>
            </a:r>
            <a:r>
              <a:rPr lang="en-US" b="1" i="1" dirty="0" err="1" smtClean="0"/>
              <a:t>WomenAblution</a:t>
            </a:r>
            <a:r>
              <a:rPr lang="en-US" b="1" i="1" dirty="0" smtClean="0"/>
              <a:t> floor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670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FFBA6A5-2F5C-42C8-9F9E-D8455E840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132</a:t>
            </a:fld>
            <a:endParaRPr lang="en-US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219200"/>
            <a:ext cx="8305800" cy="4922929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="" xmlns:a16="http://schemas.microsoft.com/office/drawing/2014/main" id="{95BD515B-2D47-4396-B7A8-73B214080014}"/>
              </a:ext>
            </a:extLst>
          </p:cNvPr>
          <p:cNvSpPr txBox="1">
            <a:spLocks/>
          </p:cNvSpPr>
          <p:nvPr/>
        </p:nvSpPr>
        <p:spPr>
          <a:xfrm>
            <a:off x="657679" y="285070"/>
            <a:ext cx="7828642" cy="571500"/>
          </a:xfrm>
          <a:prstGeom prst="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/>
              <a:t>Water supply system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052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FFBA6A5-2F5C-42C8-9F9E-D8455E840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133</a:t>
            </a:fld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679" y="2124075"/>
            <a:ext cx="8153880" cy="260985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="" xmlns:a16="http://schemas.microsoft.com/office/drawing/2014/main" id="{E7EC0341-6F45-4A0D-A188-2546D79BF335}"/>
              </a:ext>
            </a:extLst>
          </p:cNvPr>
          <p:cNvSpPr txBox="1">
            <a:spLocks/>
          </p:cNvSpPr>
          <p:nvPr/>
        </p:nvSpPr>
        <p:spPr>
          <a:xfrm>
            <a:off x="657679" y="285070"/>
            <a:ext cx="7828642" cy="571500"/>
          </a:xfrm>
          <a:prstGeom prst="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/>
              <a:t>Drainage System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47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FFBA6A5-2F5C-42C8-9F9E-D8455E840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134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951140"/>
            <a:ext cx="8763481" cy="5621791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="" xmlns:a16="http://schemas.microsoft.com/office/drawing/2014/main" id="{D3813617-547E-4B64-BC47-F4ADD699724E}"/>
              </a:ext>
            </a:extLst>
          </p:cNvPr>
          <p:cNvSpPr txBox="1">
            <a:spLocks/>
          </p:cNvSpPr>
          <p:nvPr/>
        </p:nvSpPr>
        <p:spPr>
          <a:xfrm>
            <a:off x="657679" y="285070"/>
            <a:ext cx="7828642" cy="571500"/>
          </a:xfrm>
          <a:prstGeom prst="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/>
              <a:t>Drainage System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3087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FFBA6A5-2F5C-42C8-9F9E-D8455E840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135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94F96076-9058-448E-BDE6-1C341049F63D}"/>
              </a:ext>
            </a:extLst>
          </p:cNvPr>
          <p:cNvGrpSpPr/>
          <p:nvPr/>
        </p:nvGrpSpPr>
        <p:grpSpPr>
          <a:xfrm>
            <a:off x="277101" y="1270519"/>
            <a:ext cx="8202293" cy="4882631"/>
            <a:chOff x="277101" y="1270519"/>
            <a:chExt cx="8202293" cy="488263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101" y="1270519"/>
              <a:ext cx="8202293" cy="4730231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2514600" y="5410200"/>
              <a:ext cx="5791200" cy="7429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</p:grpSp>
      <p:sp>
        <p:nvSpPr>
          <p:cNvPr id="8" name="Title 1">
            <a:extLst>
              <a:ext uri="{FF2B5EF4-FFF2-40B4-BE49-F238E27FC236}">
                <a16:creationId xmlns="" xmlns:a16="http://schemas.microsoft.com/office/drawing/2014/main" id="{63C7B6F1-9E79-4FA9-A233-96328ED3C744}"/>
              </a:ext>
            </a:extLst>
          </p:cNvPr>
          <p:cNvSpPr txBox="1">
            <a:spLocks/>
          </p:cNvSpPr>
          <p:nvPr/>
        </p:nvSpPr>
        <p:spPr>
          <a:xfrm>
            <a:off x="657679" y="285070"/>
            <a:ext cx="7828642" cy="571500"/>
          </a:xfrm>
          <a:prstGeom prst="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/>
              <a:t>Drainage System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6101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FFBA6A5-2F5C-42C8-9F9E-D8455E840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136</a:t>
            </a:fld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189" y="1905000"/>
            <a:ext cx="8725924" cy="436704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861917" y="5452893"/>
            <a:ext cx="5040967" cy="819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Title 1">
            <a:extLst>
              <a:ext uri="{FF2B5EF4-FFF2-40B4-BE49-F238E27FC236}">
                <a16:creationId xmlns="" xmlns:a16="http://schemas.microsoft.com/office/drawing/2014/main" id="{D87013F2-CC6A-41E8-861E-1C9BAC2FF6A3}"/>
              </a:ext>
            </a:extLst>
          </p:cNvPr>
          <p:cNvSpPr txBox="1">
            <a:spLocks/>
          </p:cNvSpPr>
          <p:nvPr/>
        </p:nvSpPr>
        <p:spPr>
          <a:xfrm>
            <a:off x="657679" y="285070"/>
            <a:ext cx="7828642" cy="571500"/>
          </a:xfrm>
          <a:prstGeom prst="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/>
              <a:t>Drainage System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58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7620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lvl="0" algn="ctr" defTabSz="1555750">
              <a:spcAft>
                <a:spcPct val="35000"/>
              </a:spcAft>
            </a:pPr>
            <a:r>
              <a:rPr lang="en-GB" sz="3600" dirty="0"/>
              <a:t>Quantity survey</a:t>
            </a:r>
            <a:endParaRPr lang="en-US" sz="3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5CA5584-DC3F-4694-83ED-71ED9FE9D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137</a:t>
            </a:fld>
            <a:endParaRPr lang="en-US">
              <a:solidFill>
                <a:prstClr val="black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2065091"/>
              </p:ext>
            </p:extLst>
          </p:nvPr>
        </p:nvGraphicFramePr>
        <p:xfrm>
          <a:off x="1524000" y="1397000"/>
          <a:ext cx="6096000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Item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>
                          <a:solidFill>
                            <a:schemeClr val="tx1"/>
                          </a:solidFill>
                        </a:rPr>
                        <a:t>Toatal</a:t>
                      </a:r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 cost(NIS)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/>
                        <a:t>Earthwork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6373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/>
                        <a:t>Structural 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732195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/>
                        <a:t>finishes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956091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/>
                        <a:t>Mechanical 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286844 	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5460439"/>
              </p:ext>
            </p:extLst>
          </p:nvPr>
        </p:nvGraphicFramePr>
        <p:xfrm>
          <a:off x="1524000" y="4038600"/>
          <a:ext cx="6096000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project total cost (NIS)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Project unit cost(NIS/SM) 	</a:t>
                      </a:r>
                    </a:p>
                    <a:p>
                      <a:pPr marL="0" algn="l" defTabSz="685800" rtl="0" eaLnBrk="1" latinLnBrk="0" hangingPunct="1"/>
                      <a:r>
                        <a:rPr lang="en-US" sz="2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1981498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r>
                        <a:rPr lang="en-US" sz="2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2211.5 	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247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7620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 defTabSz="1555750">
              <a:spcAft>
                <a:spcPct val="35000"/>
              </a:spcAft>
            </a:pPr>
            <a:r>
              <a:rPr lang="en-GB" sz="3600" dirty="0">
                <a:solidFill>
                  <a:prstClr val="black"/>
                </a:solidFill>
              </a:rPr>
              <a:t>Women ablution</a:t>
            </a:r>
            <a:endParaRPr lang="en-US" sz="3600" dirty="0">
              <a:solidFill>
                <a:prstClr val="black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0" y="1178043"/>
            <a:ext cx="4191000" cy="5423648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89D449F5-9ACD-4D56-8182-759D43218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50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7620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 defTabSz="1555750">
              <a:spcAft>
                <a:spcPct val="35000"/>
              </a:spcAft>
            </a:pPr>
            <a:r>
              <a:rPr lang="en-GB" sz="3600" dirty="0">
                <a:solidFill>
                  <a:prstClr val="black"/>
                </a:solidFill>
              </a:rPr>
              <a:t>Library</a:t>
            </a:r>
            <a:endParaRPr lang="en-US" sz="3600" dirty="0">
              <a:solidFill>
                <a:prstClr val="black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1776" y="2209800"/>
            <a:ext cx="6200448" cy="282613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6E79AFFB-6DB1-4413-BBBC-62566485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439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7620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 defTabSz="1555750">
              <a:spcAft>
                <a:spcPct val="35000"/>
              </a:spcAft>
            </a:pPr>
            <a:r>
              <a:rPr lang="en-GB" sz="3600" dirty="0">
                <a:solidFill>
                  <a:prstClr val="black"/>
                </a:solidFill>
              </a:rPr>
              <a:t>Imam’s residence</a:t>
            </a:r>
            <a:endParaRPr lang="en-US" sz="3600" dirty="0">
              <a:solidFill>
                <a:prstClr val="black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751" y="2209800"/>
            <a:ext cx="6364497" cy="29718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177A5047-B30F-4C7D-80C9-EB2AF4FBD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20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01" y="2298699"/>
            <a:ext cx="8387042" cy="43991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7620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 defTabSz="1555750">
              <a:spcAft>
                <a:spcPct val="35000"/>
              </a:spcAft>
            </a:pPr>
            <a:r>
              <a:rPr lang="en-GB" sz="3600" dirty="0">
                <a:solidFill>
                  <a:prstClr val="black"/>
                </a:solidFill>
              </a:rPr>
              <a:t>Northern elevation</a:t>
            </a:r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1CE1E8CA-C9E2-45C9-BCD7-B80DF653D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280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7620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 defTabSz="1555750">
              <a:spcAft>
                <a:spcPct val="35000"/>
              </a:spcAft>
            </a:pPr>
            <a:r>
              <a:rPr lang="en-GB" sz="3600" dirty="0">
                <a:solidFill>
                  <a:prstClr val="black"/>
                </a:solidFill>
              </a:rPr>
              <a:t>Southern elevation</a:t>
            </a:r>
            <a:endParaRPr lang="en-US" sz="3600" dirty="0">
              <a:solidFill>
                <a:prstClr val="black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" y="2514600"/>
            <a:ext cx="8899819" cy="35052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09B3B4E-4796-4174-8F32-E61FA2AC9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16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330" y="1905000"/>
            <a:ext cx="8353576" cy="48164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7620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 defTabSz="1555750">
              <a:spcAft>
                <a:spcPct val="35000"/>
              </a:spcAft>
            </a:pPr>
            <a:r>
              <a:rPr lang="en-GB" sz="3600" dirty="0">
                <a:solidFill>
                  <a:prstClr val="black"/>
                </a:solidFill>
              </a:rPr>
              <a:t>Eastern elevation</a:t>
            </a:r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D003869-C765-4D87-89D7-D9BD204E5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28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-273714" y="909434"/>
            <a:ext cx="5475490" cy="829272"/>
          </a:xfrm>
        </p:spPr>
        <p:txBody>
          <a:bodyPr vert="horz" anchor="b">
            <a:normAutofit/>
          </a:bodyPr>
          <a:lstStyle/>
          <a:p>
            <a:pPr>
              <a:spcBef>
                <a:spcPct val="0"/>
              </a:spcBef>
            </a:pPr>
            <a:r>
              <a:rPr lang="en-US" sz="4000" b="1" dirty="0">
                <a:latin typeface="Times New Roman" pitchFamily="18" charset="0"/>
                <a:ea typeface="+mj-ea"/>
                <a:cs typeface="Times New Roman" pitchFamily="18" charset="0"/>
              </a:rPr>
              <a:t>Presentation outline :</a:t>
            </a:r>
          </a:p>
          <a:p>
            <a:pPr>
              <a:spcBef>
                <a:spcPct val="0"/>
              </a:spcBef>
            </a:pPr>
            <a:endParaRPr lang="en-US" sz="40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378210" y="1285278"/>
            <a:ext cx="2689590" cy="414636"/>
          </a:xfrm>
          <a:prstGeom prst="roundRect">
            <a:avLst/>
          </a:prstGeom>
          <a:solidFill>
            <a:srgbClr val="1FE1A5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342884"/>
            <a:r>
              <a:rPr lang="en-US" sz="2000" b="1" dirty="0">
                <a:solidFill>
                  <a:schemeClr val="tx1"/>
                </a:solidFill>
              </a:rPr>
              <a:t>1. Introduction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6378210" y="1884733"/>
            <a:ext cx="2689590" cy="414636"/>
          </a:xfrm>
          <a:prstGeom prst="roundRect">
            <a:avLst/>
          </a:prstGeom>
          <a:solidFill>
            <a:srgbClr val="1FE1A5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342884"/>
            <a:r>
              <a:rPr lang="en-US" sz="2000" b="1" dirty="0">
                <a:solidFill>
                  <a:schemeClr val="tx1"/>
                </a:solidFill>
              </a:rPr>
              <a:t>2. Site analysis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6378210" y="2470673"/>
            <a:ext cx="2689590" cy="414636"/>
          </a:xfrm>
          <a:prstGeom prst="roundRect">
            <a:avLst/>
          </a:prstGeom>
          <a:solidFill>
            <a:srgbClr val="1FE1A5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342884"/>
            <a:r>
              <a:rPr lang="en-US" sz="2000" b="1" dirty="0">
                <a:solidFill>
                  <a:schemeClr val="tx1"/>
                </a:solidFill>
              </a:rPr>
              <a:t>3. Architectural design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6365510" y="3046109"/>
            <a:ext cx="2689590" cy="414636"/>
          </a:xfrm>
          <a:prstGeom prst="roundRect">
            <a:avLst/>
          </a:prstGeom>
          <a:solidFill>
            <a:srgbClr val="1FE1A5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342884"/>
            <a:r>
              <a:rPr lang="en-US" sz="2000" b="1" dirty="0">
                <a:solidFill>
                  <a:schemeClr val="tx1"/>
                </a:solidFill>
              </a:rPr>
              <a:t>4. Structural design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6365510" y="3604573"/>
            <a:ext cx="2689590" cy="414636"/>
          </a:xfrm>
          <a:prstGeom prst="roundRect">
            <a:avLst/>
          </a:prstGeom>
          <a:solidFill>
            <a:srgbClr val="1FE1A5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342884"/>
            <a:r>
              <a:rPr lang="en-US" sz="2000" b="1" dirty="0">
                <a:solidFill>
                  <a:schemeClr val="tx1"/>
                </a:solidFill>
              </a:rPr>
              <a:t>5</a:t>
            </a:r>
            <a:r>
              <a:rPr lang="en-US" b="1" dirty="0">
                <a:solidFill>
                  <a:schemeClr val="tx1"/>
                </a:solidFill>
              </a:rPr>
              <a:t>. Electrical design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6365510" y="5297103"/>
            <a:ext cx="2689590" cy="414636"/>
          </a:xfrm>
          <a:prstGeom prst="roundRect">
            <a:avLst/>
          </a:prstGeom>
          <a:solidFill>
            <a:srgbClr val="1FE1A5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342884"/>
            <a:r>
              <a:rPr lang="en-US" sz="2000" b="1" dirty="0">
                <a:solidFill>
                  <a:schemeClr val="tx1"/>
                </a:solidFill>
              </a:rPr>
              <a:t>8. Safety design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6378210" y="4741046"/>
            <a:ext cx="2689590" cy="414636"/>
          </a:xfrm>
          <a:prstGeom prst="roundRect">
            <a:avLst/>
          </a:prstGeom>
          <a:solidFill>
            <a:srgbClr val="1FE1A5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342884"/>
            <a:r>
              <a:rPr lang="en-US" sz="2000" b="1" dirty="0">
                <a:solidFill>
                  <a:schemeClr val="tx1"/>
                </a:solidFill>
              </a:rPr>
              <a:t>7. Mechanical design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6365510" y="4174096"/>
            <a:ext cx="2689590" cy="414636"/>
          </a:xfrm>
          <a:prstGeom prst="roundRect">
            <a:avLst/>
          </a:prstGeom>
          <a:solidFill>
            <a:srgbClr val="1FE1A5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342884"/>
            <a:r>
              <a:rPr lang="en-US" sz="2000" b="1" dirty="0">
                <a:solidFill>
                  <a:schemeClr val="tx1"/>
                </a:solidFill>
              </a:rPr>
              <a:t>6. </a:t>
            </a:r>
            <a:r>
              <a:rPr lang="en-US" b="1" dirty="0">
                <a:solidFill>
                  <a:schemeClr val="tx1"/>
                </a:solidFill>
              </a:rPr>
              <a:t>Environmental design 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6365510" y="5831186"/>
            <a:ext cx="2689590" cy="414636"/>
          </a:xfrm>
          <a:prstGeom prst="roundRect">
            <a:avLst/>
          </a:prstGeom>
          <a:solidFill>
            <a:srgbClr val="1FE1A5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342884"/>
            <a:r>
              <a:rPr lang="en-US" sz="2000" b="1" dirty="0">
                <a:solidFill>
                  <a:schemeClr val="tx1"/>
                </a:solidFill>
              </a:rPr>
              <a:t>9. Quantity </a:t>
            </a:r>
            <a:r>
              <a:rPr lang="en-US" sz="2000" b="1" dirty="0" err="1">
                <a:solidFill>
                  <a:schemeClr val="tx1"/>
                </a:solidFill>
              </a:rPr>
              <a:t>suvey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EB8D0E5E-C461-4BA2-866A-8A3FD9773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992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1" grpId="0" animBg="1"/>
      <p:bldP spid="22" grpId="0" animBg="1"/>
      <p:bldP spid="23" grpId="0" animBg="1"/>
      <p:bldP spid="19" grpId="0" animBg="1"/>
      <p:bldP spid="20" grpId="0" animBg="1"/>
      <p:bldP spid="27" grpId="0" animBg="1"/>
      <p:bldP spid="28" grpId="0" animBg="1"/>
      <p:bldP spid="2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167" y="1752600"/>
            <a:ext cx="8799834" cy="47114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7620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 defTabSz="1555750">
              <a:spcAft>
                <a:spcPct val="35000"/>
              </a:spcAft>
            </a:pPr>
            <a:r>
              <a:rPr lang="en-GB" sz="3600" dirty="0">
                <a:solidFill>
                  <a:prstClr val="black"/>
                </a:solidFill>
              </a:rPr>
              <a:t>Western elevation</a:t>
            </a:r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22E2A9EB-B99C-4F1D-8EF6-0EA222991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77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4" r="7001"/>
          <a:stretch/>
        </p:blipFill>
        <p:spPr>
          <a:xfrm>
            <a:off x="3061953" y="1593435"/>
            <a:ext cx="5777248" cy="52645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7620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 defTabSz="1555750">
              <a:spcAft>
                <a:spcPct val="35000"/>
              </a:spcAft>
            </a:pPr>
            <a:r>
              <a:rPr lang="en-GB" sz="3600" dirty="0">
                <a:solidFill>
                  <a:prstClr val="black"/>
                </a:solidFill>
              </a:rPr>
              <a:t>Sections</a:t>
            </a:r>
            <a:endParaRPr lang="en-US" sz="3600" dirty="0">
              <a:solidFill>
                <a:prstClr val="black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3837904" y="2312669"/>
            <a:ext cx="3896568" cy="15665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3733800" y="3646466"/>
            <a:ext cx="104104" cy="2327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7630368" y="2107874"/>
            <a:ext cx="104104" cy="2327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/>
          <p:cNvSpPr txBox="1">
            <a:spLocks/>
          </p:cNvSpPr>
          <p:nvPr/>
        </p:nvSpPr>
        <p:spPr>
          <a:xfrm rot="20351693">
            <a:off x="3225932" y="3382483"/>
            <a:ext cx="953399" cy="38100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Section 2-2</a:t>
            </a:r>
            <a:endParaRPr lang="en-US" sz="1200" dirty="0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 rot="20351693">
            <a:off x="7153668" y="1833297"/>
            <a:ext cx="953399" cy="38100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Section 2-2</a:t>
            </a:r>
            <a:endParaRPr lang="en-US" sz="1200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5317571" y="1735916"/>
            <a:ext cx="1293351" cy="32170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5040823" y="1730388"/>
            <a:ext cx="269432" cy="1154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6348806" y="4949098"/>
            <a:ext cx="269432" cy="1154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"/>
          <p:cNvSpPr txBox="1">
            <a:spLocks/>
          </p:cNvSpPr>
          <p:nvPr/>
        </p:nvSpPr>
        <p:spPr>
          <a:xfrm rot="20351693">
            <a:off x="5872106" y="5051374"/>
            <a:ext cx="953399" cy="38100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Section 1-1</a:t>
            </a:r>
            <a:endParaRPr lang="en-US" sz="1200" dirty="0"/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 rot="20351693">
            <a:off x="4426658" y="1560045"/>
            <a:ext cx="953399" cy="38100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Section 1-1</a:t>
            </a:r>
            <a:endParaRPr lang="en-US" sz="1200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3581037" y="4800600"/>
            <a:ext cx="867701" cy="20922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3304289" y="4807679"/>
            <a:ext cx="269432" cy="1154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itle 1"/>
          <p:cNvSpPr txBox="1">
            <a:spLocks/>
          </p:cNvSpPr>
          <p:nvPr/>
        </p:nvSpPr>
        <p:spPr>
          <a:xfrm rot="20351693">
            <a:off x="2439614" y="4772240"/>
            <a:ext cx="953399" cy="38100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Section 4-4</a:t>
            </a:r>
            <a:endParaRPr lang="en-US" sz="1200" dirty="0"/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7682420" y="3418352"/>
            <a:ext cx="1184120" cy="4924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7682420" y="3891891"/>
            <a:ext cx="130601" cy="3191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8866540" y="3413417"/>
            <a:ext cx="130601" cy="3191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itle 1"/>
          <p:cNvSpPr txBox="1">
            <a:spLocks/>
          </p:cNvSpPr>
          <p:nvPr/>
        </p:nvSpPr>
        <p:spPr>
          <a:xfrm rot="20351693">
            <a:off x="7500242" y="4225612"/>
            <a:ext cx="953399" cy="38100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Section 3-3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41F0AE94-3588-480F-8373-73805A274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68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36800"/>
            <a:ext cx="9144000" cy="43085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7620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 defTabSz="1555750">
              <a:spcAft>
                <a:spcPct val="35000"/>
              </a:spcAft>
            </a:pPr>
            <a:r>
              <a:rPr lang="en-GB" sz="3600" dirty="0">
                <a:solidFill>
                  <a:prstClr val="black"/>
                </a:solidFill>
              </a:rPr>
              <a:t>Section 1-1</a:t>
            </a:r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2336800"/>
            <a:ext cx="1066800" cy="25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A87F195-88AC-4C1E-B6BF-014B31E52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015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8" t="2024" r="232"/>
          <a:stretch/>
        </p:blipFill>
        <p:spPr>
          <a:xfrm>
            <a:off x="489301" y="2213783"/>
            <a:ext cx="8382001" cy="43027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7620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 defTabSz="1555750">
              <a:spcAft>
                <a:spcPct val="35000"/>
              </a:spcAft>
            </a:pPr>
            <a:r>
              <a:rPr lang="en-GB" sz="3600" dirty="0">
                <a:solidFill>
                  <a:prstClr val="black"/>
                </a:solidFill>
              </a:rPr>
              <a:t>Section 2-2</a:t>
            </a:r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540B9C19-C627-4028-85E9-CF3E0003F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96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7620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 defTabSz="1555750">
              <a:spcAft>
                <a:spcPct val="35000"/>
              </a:spcAft>
            </a:pPr>
            <a:r>
              <a:rPr lang="en-GB" sz="3600" dirty="0">
                <a:solidFill>
                  <a:prstClr val="black"/>
                </a:solidFill>
              </a:rPr>
              <a:t>Section 3-3</a:t>
            </a:r>
            <a:endParaRPr lang="en-US" sz="3600" dirty="0">
              <a:solidFill>
                <a:prstClr val="black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1447800"/>
            <a:ext cx="5791238" cy="515367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E16A1617-C41D-4E55-818D-BC6E3AE2A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66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7620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 defTabSz="1555750">
              <a:spcAft>
                <a:spcPct val="35000"/>
              </a:spcAft>
            </a:pPr>
            <a:r>
              <a:rPr lang="en-GB" sz="3600" dirty="0">
                <a:solidFill>
                  <a:prstClr val="black"/>
                </a:solidFill>
              </a:rPr>
              <a:t>Section 4-4</a:t>
            </a:r>
            <a:endParaRPr lang="en-US" sz="3600" dirty="0">
              <a:solidFill>
                <a:prstClr val="black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" y="2819400"/>
            <a:ext cx="8575868" cy="33528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367F085-6BE5-4D14-82CF-CB635A4DA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092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7620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 defTabSz="1555750">
              <a:spcAft>
                <a:spcPct val="35000"/>
              </a:spcAft>
            </a:pPr>
            <a:r>
              <a:rPr lang="en-GB" sz="3600" dirty="0">
                <a:solidFill>
                  <a:prstClr val="black"/>
                </a:solidFill>
              </a:rPr>
              <a:t>3D views</a:t>
            </a:r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9AE7D9F0-A804-4C24-A4B7-AD319B6DB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1640"/>
            <a:ext cx="9144000" cy="5716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828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185DDD2A-2C4E-4CE4-BDA7-6A1F7F507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637" y="838201"/>
            <a:ext cx="9182637" cy="601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73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C56C64FD-7A05-41C4-8D38-0DD692815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4400"/>
            <a:ext cx="91440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34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C56C64FD-7A05-41C4-8D38-0DD692815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000"/>
            <a:ext cx="9144000" cy="6115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55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4" r="7001"/>
          <a:stretch/>
        </p:blipFill>
        <p:spPr>
          <a:xfrm>
            <a:off x="5296749" y="1022889"/>
            <a:ext cx="3729355" cy="34099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7620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341" y="1053023"/>
            <a:ext cx="3664370" cy="3379777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4457700" y="1003299"/>
            <a:ext cx="45719" cy="4355795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836053" y="4729950"/>
            <a:ext cx="2734945" cy="661433"/>
            <a:chOff x="1304745" y="482464"/>
            <a:chExt cx="1980641" cy="1980641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13" name="Rounded Rectangle 12"/>
            <p:cNvSpPr/>
            <p:nvPr/>
          </p:nvSpPr>
          <p:spPr>
            <a:xfrm>
              <a:off x="1304745" y="482464"/>
              <a:ext cx="1980641" cy="1980641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ounded Rectangle 4"/>
            <p:cNvSpPr/>
            <p:nvPr/>
          </p:nvSpPr>
          <p:spPr>
            <a:xfrm>
              <a:off x="1401432" y="579151"/>
              <a:ext cx="1787267" cy="178726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lvl="0" rtl="1">
                <a:spcBef>
                  <a:spcPct val="0"/>
                </a:spcBef>
                <a:defRPr/>
              </a:pPr>
              <a:r>
                <a:rPr lang="en-US" sz="36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Old design</a:t>
              </a:r>
              <a:endParaRPr lang="en-US" sz="3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330449" y="4762239"/>
            <a:ext cx="2992755" cy="661433"/>
            <a:chOff x="1304745" y="482464"/>
            <a:chExt cx="1980641" cy="1980641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16" name="Rounded Rectangle 15"/>
            <p:cNvSpPr/>
            <p:nvPr/>
          </p:nvSpPr>
          <p:spPr>
            <a:xfrm>
              <a:off x="1304745" y="482464"/>
              <a:ext cx="1980641" cy="1980641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Rounded Rectangle 4"/>
            <p:cNvSpPr/>
            <p:nvPr/>
          </p:nvSpPr>
          <p:spPr>
            <a:xfrm>
              <a:off x="1401432" y="579151"/>
              <a:ext cx="1787267" cy="178726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lvl="0" rtl="1">
                <a:spcBef>
                  <a:spcPct val="0"/>
                </a:spcBef>
                <a:defRPr/>
              </a:pPr>
              <a:r>
                <a:rPr lang="en-US" sz="36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Final design</a:t>
              </a:r>
              <a:endParaRPr lang="en-US" sz="3600" dirty="0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4074039"/>
              </p:ext>
            </p:extLst>
          </p:nvPr>
        </p:nvGraphicFramePr>
        <p:xfrm>
          <a:off x="1676400" y="5656244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No. of prayers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Old design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Final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</a:rPr>
                        <a:t> design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Men prayers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235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620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Women prayers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126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210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928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C56C64FD-7A05-41C4-8D38-0DD692815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2" y="914400"/>
            <a:ext cx="91440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19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C56C64FD-7A05-41C4-8D38-0DD692815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2" y="762000"/>
            <a:ext cx="9144000" cy="6099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67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C56C64FD-7A05-41C4-8D38-0DD692815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8200"/>
            <a:ext cx="9144000" cy="601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932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7620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Structural design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1154522"/>
            <a:ext cx="7294591" cy="556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146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7874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/>
            <a:r>
              <a:rPr lang="en-US" dirty="0"/>
              <a:t>Mosque blocks 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5587" y="1318714"/>
            <a:ext cx="7508702" cy="5365751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14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3715" r="8359"/>
          <a:stretch/>
        </p:blipFill>
        <p:spPr>
          <a:xfrm>
            <a:off x="2487804" y="871537"/>
            <a:ext cx="6027546" cy="5114925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533400" y="1752600"/>
            <a:ext cx="1910697" cy="1562489"/>
            <a:chOff x="533400" y="1723757"/>
            <a:chExt cx="1910697" cy="1562489"/>
          </a:xfrm>
        </p:grpSpPr>
        <p:sp>
          <p:nvSpPr>
            <p:cNvPr id="8" name="Rectangle 7"/>
            <p:cNvSpPr/>
            <p:nvPr/>
          </p:nvSpPr>
          <p:spPr>
            <a:xfrm>
              <a:off x="533400" y="1736220"/>
              <a:ext cx="228600" cy="2286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33400" y="2057400"/>
              <a:ext cx="228600" cy="228600"/>
            </a:xfrm>
            <a:prstGeom prst="rect">
              <a:avLst/>
            </a:prstGeom>
            <a:solidFill>
              <a:srgbClr val="FF4F4F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33400" y="2378580"/>
              <a:ext cx="228600" cy="228600"/>
            </a:xfrm>
            <a:prstGeom prst="rect">
              <a:avLst/>
            </a:prstGeom>
            <a:solidFill>
              <a:srgbClr val="98723A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33400" y="2699760"/>
              <a:ext cx="228600" cy="2286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33400" y="3020940"/>
              <a:ext cx="228600" cy="228600"/>
            </a:xfrm>
            <a:prstGeom prst="rect">
              <a:avLst/>
            </a:prstGeom>
            <a:solidFill>
              <a:srgbClr val="FFFF53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62000" y="1723757"/>
              <a:ext cx="914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Floors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62000" y="2017811"/>
              <a:ext cx="914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Walls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62000" y="2338991"/>
              <a:ext cx="1676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Underground walls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67697" y="2671759"/>
              <a:ext cx="1676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Beam (concrete)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41348" y="2978469"/>
              <a:ext cx="1676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Steel Members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47700" y="409872"/>
            <a:ext cx="4963346" cy="461665"/>
          </a:xfrm>
          <a:prstGeom prst="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/>
              <a:t>Prying Block 3D View by objects types </a:t>
            </a:r>
          </a:p>
        </p:txBody>
      </p:sp>
    </p:spTree>
    <p:extLst>
      <p:ext uri="{BB962C8B-B14F-4D97-AF65-F5344CB8AC3E}">
        <p14:creationId xmlns:p14="http://schemas.microsoft.com/office/powerpoint/2010/main" val="79416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472" y="304800"/>
            <a:ext cx="3028950" cy="930273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r>
              <a:rPr lang="en-US" dirty="0"/>
              <a:t>View by sections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4857" t="4505" r="5111"/>
          <a:stretch/>
        </p:blipFill>
        <p:spPr>
          <a:xfrm>
            <a:off x="3369825" y="1295400"/>
            <a:ext cx="5621775" cy="4687832"/>
          </a:xfrm>
          <a:prstGeom prst="rect">
            <a:avLst/>
          </a:prstGeom>
        </p:spPr>
      </p:pic>
      <p:grpSp>
        <p:nvGrpSpPr>
          <p:cNvPr id="25" name="Group 24"/>
          <p:cNvGrpSpPr/>
          <p:nvPr/>
        </p:nvGrpSpPr>
        <p:grpSpPr>
          <a:xfrm>
            <a:off x="531472" y="2438400"/>
            <a:ext cx="2812004" cy="2524015"/>
            <a:chOff x="531472" y="2438400"/>
            <a:chExt cx="2812004" cy="2524015"/>
          </a:xfrm>
        </p:grpSpPr>
        <p:sp>
          <p:nvSpPr>
            <p:cNvPr id="7" name="Rectangle 6"/>
            <p:cNvSpPr/>
            <p:nvPr/>
          </p:nvSpPr>
          <p:spPr>
            <a:xfrm>
              <a:off x="533400" y="2450863"/>
              <a:ext cx="228600" cy="228600"/>
            </a:xfrm>
            <a:prstGeom prst="rect">
              <a:avLst/>
            </a:prstGeom>
            <a:solidFill>
              <a:srgbClr val="81B2DF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3400" y="2772043"/>
              <a:ext cx="228600" cy="228600"/>
            </a:xfrm>
            <a:prstGeom prst="rect">
              <a:avLst/>
            </a:prstGeom>
            <a:solidFill>
              <a:srgbClr val="FF4F4F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33400" y="3414403"/>
              <a:ext cx="228600" cy="228600"/>
            </a:xfrm>
            <a:prstGeom prst="rect">
              <a:avLst/>
            </a:prstGeom>
            <a:solidFill>
              <a:srgbClr val="648834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33400" y="3735583"/>
              <a:ext cx="228600" cy="228600"/>
            </a:xfrm>
            <a:prstGeom prst="rect">
              <a:avLst/>
            </a:prstGeom>
            <a:solidFill>
              <a:srgbClr val="11EF36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62000" y="2438400"/>
              <a:ext cx="15356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Walls </a:t>
              </a:r>
              <a:r>
                <a:rPr lang="en-US" sz="1200" dirty="0"/>
                <a:t>b=25cm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62000" y="2732454"/>
              <a:ext cx="1371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Walls </a:t>
              </a:r>
              <a:r>
                <a:rPr lang="en-US" sz="1200" dirty="0"/>
                <a:t>b=40cm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62000" y="3053634"/>
              <a:ext cx="1676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Ribbed slab </a:t>
              </a:r>
              <a:r>
                <a:rPr lang="en-US" sz="1200" dirty="0"/>
                <a:t>h=50cm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67697" y="3386402"/>
              <a:ext cx="1676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Solid Slab </a:t>
              </a:r>
              <a:r>
                <a:rPr lang="en-US" sz="1200" dirty="0"/>
                <a:t>h=25cm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41348" y="3693112"/>
              <a:ext cx="1676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Solid Slab </a:t>
              </a:r>
              <a:r>
                <a:rPr lang="en-US" sz="1200" dirty="0"/>
                <a:t>h=12cm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33400" y="3100611"/>
              <a:ext cx="228600" cy="228600"/>
            </a:xfrm>
            <a:prstGeom prst="rect">
              <a:avLst/>
            </a:prstGeom>
            <a:solidFill>
              <a:srgbClr val="FFFF53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33400" y="4050998"/>
              <a:ext cx="228600" cy="228600"/>
            </a:xfrm>
            <a:prstGeom prst="rect">
              <a:avLst/>
            </a:prstGeom>
            <a:solidFill>
              <a:srgbClr val="672F09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41348" y="4008527"/>
              <a:ext cx="23066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Concrete beam </a:t>
              </a:r>
              <a:r>
                <a:rPr lang="en-US" sz="1100" dirty="0"/>
                <a:t>(0.65*1.8)m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31472" y="4357708"/>
              <a:ext cx="228600" cy="228600"/>
            </a:xfrm>
            <a:prstGeom prst="rect">
              <a:avLst/>
            </a:prstGeom>
            <a:solidFill>
              <a:srgbClr val="461E64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39420" y="4315237"/>
              <a:ext cx="26040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Steel member </a:t>
              </a:r>
              <a:r>
                <a:rPr lang="en-US" sz="1100" dirty="0"/>
                <a:t>SHS (250*250*10)mm</a:t>
              </a: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31472" y="4697109"/>
              <a:ext cx="228600" cy="228600"/>
            </a:xfrm>
            <a:prstGeom prst="rect">
              <a:avLst/>
            </a:prstGeom>
            <a:solidFill>
              <a:srgbClr val="EA6B14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39420" y="4654638"/>
              <a:ext cx="26040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Steel member </a:t>
              </a:r>
              <a:r>
                <a:rPr lang="en-US" sz="1100" dirty="0"/>
                <a:t>SHS (120*120*10)mm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3584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01673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/>
            <a:r>
              <a:rPr lang="en-US" dirty="0"/>
              <a:t>Praying block Dimensions plan 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6479" y="1219202"/>
            <a:ext cx="5848789" cy="513715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31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78358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/>
            <a:r>
              <a:rPr lang="en-US" dirty="0"/>
              <a:t>Women`s praying floor dimensions plan 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1306031"/>
            <a:ext cx="6400800" cy="5232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21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6879" y="152400"/>
            <a:ext cx="7886700" cy="701674"/>
          </a:xfrm>
        </p:spPr>
        <p:txBody>
          <a:bodyPr/>
          <a:lstStyle/>
          <a:p>
            <a:pPr algn="ctr"/>
            <a:r>
              <a:rPr lang="en-US" b="1" dirty="0"/>
              <a:t>Checks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74370" y="1701244"/>
            <a:ext cx="2495550" cy="1603375"/>
          </a:xfrm>
        </p:spPr>
        <p:txBody>
          <a:bodyPr/>
          <a:lstStyle/>
          <a:p>
            <a:r>
              <a:rPr lang="en-US" dirty="0"/>
              <a:t>compatibility </a:t>
            </a:r>
          </a:p>
          <a:p>
            <a:r>
              <a:rPr lang="en-US" dirty="0"/>
              <a:t>Equilibrium</a:t>
            </a:r>
          </a:p>
          <a:p>
            <a:r>
              <a:rPr lang="en-US" dirty="0"/>
              <a:t>Stress Strain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1000" y="1186695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Model verification Checks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10000" y="1163642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Design checks</a:t>
            </a:r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3706314" y="1718660"/>
            <a:ext cx="2495550" cy="9657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Shear</a:t>
            </a:r>
          </a:p>
          <a:p>
            <a:r>
              <a:rPr lang="en-US" dirty="0"/>
              <a:t>Defilation  </a:t>
            </a:r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6238875" y="1701243"/>
            <a:ext cx="2495550" cy="160337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Structural time Period </a:t>
            </a:r>
          </a:p>
          <a:p>
            <a:r>
              <a:rPr lang="en-US" dirty="0"/>
              <a:t>Model Mass Participation ratio</a:t>
            </a:r>
          </a:p>
          <a:p>
            <a:r>
              <a:rPr lang="en-US" dirty="0"/>
              <a:t>Base Shear </a:t>
            </a:r>
          </a:p>
          <a:p>
            <a:r>
              <a:rPr lang="en-US" dirty="0"/>
              <a:t>Drift 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761999" y="1718661"/>
            <a:ext cx="1669869" cy="321324"/>
          </a:xfrm>
          <a:prstGeom prst="round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381000" y="1532974"/>
            <a:ext cx="2514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="" xmlns:pslz="http://schemas.microsoft.com/office/powerpoint/2016/slidezoom" Requires="pslz">
          <p:graphicFrame>
            <p:nvGraphicFramePr>
              <p:cNvPr id="15" name="Slide Zoom 14">
                <a:extLst>
                  <a:ext uri="{FF2B5EF4-FFF2-40B4-BE49-F238E27FC236}">
                    <a16:creationId xmlns:a16="http://schemas.microsoft.com/office/drawing/2014/main" id="{B841F95F-9489-41C6-A75C-1293C4DFAD0A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908589851"/>
                  </p:ext>
                </p:extLst>
              </p:nvPr>
            </p:nvGraphicFramePr>
            <p:xfrm>
              <a:off x="3480545" y="1797623"/>
              <a:ext cx="207264" cy="155448"/>
            </p:xfrm>
            <a:graphic>
              <a:graphicData uri="http://schemas.microsoft.com/office/powerpoint/2016/slidezoom">
                <pslz:sldZm>
                  <pslz:sldZmObj sldId="559" cId="3815412148">
                    <pslz:zmPr id="{E182C5DE-7B40-41F6-AC98-85B0D4586B67}" returnToParent="0" transitionDur="1000">
                      <p166:blipFill xmlns:p166="http://schemas.microsoft.com/office/powerpoint/2016/6/main">
                        <a:blip r:embed="rId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07264" cy="155448"/>
                        </a:xfrm>
                        <a:prstGeom prst="rect">
                          <a:avLst/>
                        </a:prstGeom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15" name="Slide Zoom 14">
                <a:hlinkClick r:id="rId3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B841F95F-9489-41C6-A75C-1293C4DFAD0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80545" y="1797623"/>
                <a:ext cx="207264" cy="15544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="" xmlns:pslz="http://schemas.microsoft.com/office/powerpoint/2016/slidezoom" Requires="pslz">
          <p:graphicFrame>
            <p:nvGraphicFramePr>
              <p:cNvPr id="17" name="Slide Zoom 16">
                <a:extLst>
                  <a:ext uri="{FF2B5EF4-FFF2-40B4-BE49-F238E27FC236}">
                    <a16:creationId xmlns:a16="http://schemas.microsoft.com/office/drawing/2014/main" id="{98991580-2FFF-462D-BE05-AFD1D9C59370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28272249"/>
                  </p:ext>
                </p:extLst>
              </p:nvPr>
            </p:nvGraphicFramePr>
            <p:xfrm>
              <a:off x="3462039" y="2198488"/>
              <a:ext cx="207264" cy="155448"/>
            </p:xfrm>
            <a:graphic>
              <a:graphicData uri="http://schemas.microsoft.com/office/powerpoint/2016/slidezoom">
                <pslz:sldZm>
                  <pslz:sldZmObj sldId="560" cId="4227562491">
                    <pslz:zmPr id="{2CC50E25-AEF2-4F06-9600-D2CB27BB428C}" returnToParent="0">
                      <p166:blipFill xmlns:p166="http://schemas.microsoft.com/office/powerpoint/2016/6/main">
                        <a:blip r:embed="rId5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07264" cy="15544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17" name="Slide Zoom 16">
                <a:hlinkClick r:id="rId6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98991580-2FFF-462D-BE05-AFD1D9C5937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462039" y="2198488"/>
                <a:ext cx="207264" cy="15544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>
        <mc:Choice xmlns="" xmlns:pslz="http://schemas.microsoft.com/office/powerpoint/2016/slidezoom" Requires="pslz">
          <p:graphicFrame>
            <p:nvGraphicFramePr>
              <p:cNvPr id="19" name="Slide Zoom 18">
                <a:extLst>
                  <a:ext uri="{FF2B5EF4-FFF2-40B4-BE49-F238E27FC236}">
                    <a16:creationId xmlns:a16="http://schemas.microsoft.com/office/drawing/2014/main" id="{37D6926B-3F2B-4720-ADF6-E1D753D7BD59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391912729"/>
                  </p:ext>
                </p:extLst>
              </p:nvPr>
            </p:nvGraphicFramePr>
            <p:xfrm>
              <a:off x="6031611" y="1797623"/>
              <a:ext cx="207264" cy="155448"/>
            </p:xfrm>
            <a:graphic>
              <a:graphicData uri="http://schemas.microsoft.com/office/powerpoint/2016/slidezoom">
                <pslz:sldZm>
                  <pslz:sldZmObj sldId="562" cId="4225245638">
                    <pslz:zmPr id="{AFBE521D-A2E8-4CE0-994B-E7044BB8B05C}" returnToParent="0">
                      <p166:blipFill xmlns:p166="http://schemas.microsoft.com/office/powerpoint/2016/6/main">
                        <a:blip r:embed="rId8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07264" cy="15544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19" name="Slide Zoom 18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37D6926B-3F2B-4720-ADF6-E1D753D7BD5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031611" y="1797623"/>
                <a:ext cx="207264" cy="15544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>
        <mc:Choice xmlns="" xmlns:pslz="http://schemas.microsoft.com/office/powerpoint/2016/slidezoom" Requires="pslz">
          <p:graphicFrame>
            <p:nvGraphicFramePr>
              <p:cNvPr id="21" name="Slide Zoom 20">
                <a:extLst>
                  <a:ext uri="{FF2B5EF4-FFF2-40B4-BE49-F238E27FC236}">
                    <a16:creationId xmlns:a16="http://schemas.microsoft.com/office/drawing/2014/main" id="{F2B1B39F-9B6F-4533-8280-A0C2FEED37FA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620357957"/>
                  </p:ext>
                </p:extLst>
              </p:nvPr>
            </p:nvGraphicFramePr>
            <p:xfrm>
              <a:off x="6031611" y="2094849"/>
              <a:ext cx="207264" cy="155448"/>
            </p:xfrm>
            <a:graphic>
              <a:graphicData uri="http://schemas.microsoft.com/office/powerpoint/2016/slidezoom">
                <pslz:sldZm>
                  <pslz:sldZmObj sldId="563" cId="229068423">
                    <pslz:zmPr id="{FB1F9F58-0AAA-4462-8A4C-6BB80DCEC0CE}" returnToParent="0">
                      <p166:blipFill xmlns:p166="http://schemas.microsoft.com/office/powerpoint/2016/6/main">
                        <a:blip r:embed="rId11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07264" cy="15544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21" name="Slide Zoom 20">
                <a:hlinkClick r:id="rId12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F2B1B39F-9B6F-4533-8280-A0C2FEED37F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6031611" y="2094849"/>
                <a:ext cx="207264" cy="15544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>
        <mc:Choice xmlns="" xmlns:pslz="http://schemas.microsoft.com/office/powerpoint/2016/slidezoom" Requires="pslz">
          <p:graphicFrame>
            <p:nvGraphicFramePr>
              <p:cNvPr id="23" name="Slide Zoom 22">
                <a:extLst>
                  <a:ext uri="{FF2B5EF4-FFF2-40B4-BE49-F238E27FC236}">
                    <a16:creationId xmlns:a16="http://schemas.microsoft.com/office/drawing/2014/main" id="{7B9BB2BC-A266-4A34-B5D2-9F61ABF1EEC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853100113"/>
                  </p:ext>
                </p:extLst>
              </p:nvPr>
            </p:nvGraphicFramePr>
            <p:xfrm>
              <a:off x="6019800" y="2590800"/>
              <a:ext cx="207264" cy="155448"/>
            </p:xfrm>
            <a:graphic>
              <a:graphicData uri="http://schemas.microsoft.com/office/powerpoint/2016/slidezoom">
                <pslz:sldZm>
                  <pslz:sldZmObj sldId="564" cId="1642478129">
                    <pslz:zmPr id="{7F8C92CC-9EDB-476A-8392-5F6095962C50}" returnToParent="0">
                      <p166:blipFill xmlns:p166="http://schemas.microsoft.com/office/powerpoint/2016/6/main">
                        <a:blip r:embed="rId14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07264" cy="15544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23" name="Slide Zoom 22">
                <a:hlinkClick r:id="rId15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7B9BB2BC-A266-4A34-B5D2-9F61ABF1EEC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6019800" y="2590800"/>
                <a:ext cx="207264" cy="15544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>
        <mc:Choice xmlns="" xmlns:pslz="http://schemas.microsoft.com/office/powerpoint/2016/slidezoom" Requires="pslz">
          <p:graphicFrame>
            <p:nvGraphicFramePr>
              <p:cNvPr id="25" name="Slide Zoom 24">
                <a:extLst>
                  <a:ext uri="{FF2B5EF4-FFF2-40B4-BE49-F238E27FC236}">
                    <a16:creationId xmlns:a16="http://schemas.microsoft.com/office/drawing/2014/main" id="{C63BE095-67A9-495F-A03E-FDACA379255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64573898"/>
                  </p:ext>
                </p:extLst>
              </p:nvPr>
            </p:nvGraphicFramePr>
            <p:xfrm>
              <a:off x="6019800" y="2897811"/>
              <a:ext cx="207264" cy="155448"/>
            </p:xfrm>
            <a:graphic>
              <a:graphicData uri="http://schemas.microsoft.com/office/powerpoint/2016/slidezoom">
                <pslz:sldZm>
                  <pslz:sldZmObj sldId="565" cId="1336147194">
                    <pslz:zmPr id="{F3F9B132-EDB5-4C15-A0DD-F9B4F5AF1491}" returnToParent="0">
                      <p166:blipFill xmlns:p166="http://schemas.microsoft.com/office/powerpoint/2016/6/main">
                        <a:blip r:embed="rId17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07264" cy="15544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25" name="Slide Zoom 24">
                <a:hlinkClick r:id="rId18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C63BE095-67A9-495F-A03E-FDACA379255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6019800" y="2897811"/>
                <a:ext cx="207264" cy="15544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p:sp>
        <p:nvSpPr>
          <p:cNvPr id="20" name="Rounded Rectangle 10">
            <a:extLst>
              <a:ext uri="{FF2B5EF4-FFF2-40B4-BE49-F238E27FC236}">
                <a16:creationId xmlns="" xmlns:a16="http://schemas.microsoft.com/office/drawing/2014/main" id="{FD08A6B5-0555-4F54-A81D-B1ACCA2A81E2}"/>
              </a:ext>
            </a:extLst>
          </p:cNvPr>
          <p:cNvSpPr/>
          <p:nvPr/>
        </p:nvSpPr>
        <p:spPr>
          <a:xfrm>
            <a:off x="761998" y="2119967"/>
            <a:ext cx="1669869" cy="321324"/>
          </a:xfrm>
          <a:prstGeom prst="round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10">
            <a:extLst>
              <a:ext uri="{FF2B5EF4-FFF2-40B4-BE49-F238E27FC236}">
                <a16:creationId xmlns="" xmlns:a16="http://schemas.microsoft.com/office/drawing/2014/main" id="{FE083FBD-B488-497B-A9FB-4F170E5F32B1}"/>
              </a:ext>
            </a:extLst>
          </p:cNvPr>
          <p:cNvSpPr/>
          <p:nvPr/>
        </p:nvSpPr>
        <p:spPr>
          <a:xfrm>
            <a:off x="761998" y="2507862"/>
            <a:ext cx="1669869" cy="321324"/>
          </a:xfrm>
          <a:prstGeom prst="round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="" xmlns:a16="http://schemas.microsoft.com/office/drawing/2014/main" id="{20CC280D-EB90-45E2-AFD7-F9E70A1369FC}"/>
              </a:ext>
            </a:extLst>
          </p:cNvPr>
          <p:cNvCxnSpPr>
            <a:cxnSpLocks/>
          </p:cNvCxnSpPr>
          <p:nvPr/>
        </p:nvCxnSpPr>
        <p:spPr>
          <a:xfrm>
            <a:off x="3810000" y="1528093"/>
            <a:ext cx="4343400" cy="279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3102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0" grpId="0" animBg="1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7620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Site Analysis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5828" r="6975"/>
          <a:stretch/>
        </p:blipFill>
        <p:spPr>
          <a:xfrm>
            <a:off x="0" y="1663252"/>
            <a:ext cx="5715000" cy="441763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324600" y="1996669"/>
            <a:ext cx="25146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</a:rPr>
              <a:t>Land area = 1700 m</a:t>
            </a:r>
            <a:r>
              <a:rPr lang="en-US" sz="2000" b="1" baseline="30000" dirty="0">
                <a:solidFill>
                  <a:schemeClr val="tx1"/>
                </a:solidFill>
              </a:rPr>
              <a:t>2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324600" y="3002738"/>
            <a:ext cx="25146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</a:rPr>
              <a:t>Building area = 895m</a:t>
            </a:r>
            <a:r>
              <a:rPr lang="en-US" sz="2000" b="1" baseline="30000" dirty="0">
                <a:solidFill>
                  <a:schemeClr val="tx1"/>
                </a:solidFill>
              </a:rPr>
              <a:t>2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9" name="Notched Right Arrow 8"/>
          <p:cNvSpPr/>
          <p:nvPr/>
        </p:nvSpPr>
        <p:spPr>
          <a:xfrm rot="3384888">
            <a:off x="1841553" y="1696269"/>
            <a:ext cx="713417" cy="177000"/>
          </a:xfrm>
          <a:prstGeom prst="notched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Notched Right Arrow 9"/>
          <p:cNvSpPr/>
          <p:nvPr/>
        </p:nvSpPr>
        <p:spPr>
          <a:xfrm rot="3384888">
            <a:off x="1673047" y="1815185"/>
            <a:ext cx="713417" cy="177000"/>
          </a:xfrm>
          <a:prstGeom prst="notched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Notched Right Arrow 10"/>
          <p:cNvSpPr/>
          <p:nvPr/>
        </p:nvSpPr>
        <p:spPr>
          <a:xfrm rot="3384888">
            <a:off x="2091246" y="1566597"/>
            <a:ext cx="719454" cy="167909"/>
          </a:xfrm>
          <a:prstGeom prst="notched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4D0780-9097-4C07-8DC5-6C7F05E0A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99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46582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/>
            <a:r>
              <a:rPr lang="en-US" dirty="0"/>
              <a:t>Roof shear check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 dirty="0"/>
          </a:p>
        </p:txBody>
      </p:sp>
      <p:pic>
        <p:nvPicPr>
          <p:cNvPr id="13" name="Picture 12"/>
          <p:cNvPicPr/>
          <p:nvPr/>
        </p:nvPicPr>
        <p:blipFill>
          <a:blip r:embed="rId2"/>
          <a:stretch>
            <a:fillRect/>
          </a:stretch>
        </p:blipFill>
        <p:spPr>
          <a:xfrm>
            <a:off x="914400" y="1371600"/>
            <a:ext cx="4657725" cy="4343400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>
          <a:blip r:embed="rId3"/>
          <a:stretch>
            <a:fillRect/>
          </a:stretch>
        </p:blipFill>
        <p:spPr>
          <a:xfrm>
            <a:off x="1143000" y="5866221"/>
            <a:ext cx="6583680" cy="18542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572125" y="1563164"/>
            <a:ext cx="4572000" cy="1931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Horizontal roof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shear capacity </a:t>
            </a:r>
            <a:r>
              <a:rPr lang="en-US" sz="16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= 141KN/m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sz="16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Maximum Vu = 132KN/m &lt; 141</a:t>
            </a:r>
            <a:r>
              <a:rPr lang="en-US" sz="16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KN/m </a:t>
            </a:r>
            <a:endParaRPr lang="en-US" sz="1600" dirty="0"/>
          </a:p>
          <a:p>
            <a:pPr>
              <a:lnSpc>
                <a:spcPct val="150000"/>
              </a:lnSpc>
              <a:spcAft>
                <a:spcPts val="800"/>
              </a:spcAft>
            </a:pP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5572125" y="3771719"/>
                <a:ext cx="3571875" cy="145834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US" b="1" dirty="0">
                    <a:solidFill>
                      <a:srgbClr val="222222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Inclined roof</a:t>
                </a:r>
              </a:p>
              <a:p>
                <a:pPr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US" dirty="0">
                    <a:solidFill>
                      <a:srgbClr val="222222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sz="1600" dirty="0">
                    <a:solidFill>
                      <a:srgbClr val="222222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shear capacity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rgbClr val="222222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600" i="1">
                        <a:solidFill>
                          <a:srgbClr val="222222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55</m:t>
                    </m:r>
                    <m:r>
                      <a:rPr lang="en-US" sz="1600" i="1">
                        <a:solidFill>
                          <a:srgbClr val="222222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1600" i="1">
                        <a:solidFill>
                          <a:srgbClr val="222222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6</m:t>
                    </m:r>
                    <m:r>
                      <a:rPr lang="en-US" sz="1600" i="1">
                        <a:solidFill>
                          <a:srgbClr val="222222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600" i="1">
                        <a:solidFill>
                          <a:srgbClr val="222222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𝐾𝑁</m:t>
                    </m:r>
                    <m:r>
                      <a:rPr lang="en-US" sz="1600" i="1">
                        <a:solidFill>
                          <a:srgbClr val="222222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sz="1600" i="1">
                        <a:solidFill>
                          <a:srgbClr val="222222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𝑚</m:t>
                    </m:r>
                  </m:oMath>
                </a14:m>
                <a:r>
                  <a:rPr lang="en-US" sz="1600" dirty="0">
                    <a:solidFill>
                      <a:srgbClr val="222222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US" sz="1600" dirty="0">
                    <a:solidFill>
                      <a:srgbClr val="222222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Maximum Vu = 43.7KN/m &lt; 55.6KN/m 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2125" y="3771719"/>
                <a:ext cx="3571875" cy="1458348"/>
              </a:xfrm>
              <a:prstGeom prst="rect">
                <a:avLst/>
              </a:prstGeom>
              <a:blipFill>
                <a:blip r:embed="rId4"/>
                <a:stretch>
                  <a:fillRect l="-853" b="-41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A76A776F-7E78-430D-A90F-FA68273D06EB}"/>
              </a:ext>
            </a:extLst>
          </p:cNvPr>
          <p:cNvSpPr txBox="1"/>
          <p:nvPr/>
        </p:nvSpPr>
        <p:spPr>
          <a:xfrm>
            <a:off x="215170" y="6378163"/>
            <a:ext cx="139846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solidFill>
                  <a:schemeClr val="bg1">
                    <a:lumMod val="50000"/>
                  </a:schemeClr>
                </a:solidFill>
              </a:rPr>
              <a:t>Code: ACI 318-14</a:t>
            </a:r>
            <a:endParaRPr lang="en-US" sz="135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41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6879" y="152400"/>
            <a:ext cx="7886700" cy="701674"/>
          </a:xfrm>
        </p:spPr>
        <p:txBody>
          <a:bodyPr/>
          <a:lstStyle/>
          <a:p>
            <a:pPr algn="ctr"/>
            <a:r>
              <a:rPr lang="en-US" b="1" dirty="0"/>
              <a:t>Checks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74370" y="1701244"/>
            <a:ext cx="2495550" cy="1603375"/>
          </a:xfrm>
        </p:spPr>
        <p:txBody>
          <a:bodyPr/>
          <a:lstStyle/>
          <a:p>
            <a:r>
              <a:rPr lang="en-US" dirty="0"/>
              <a:t>compatibility </a:t>
            </a:r>
          </a:p>
          <a:p>
            <a:r>
              <a:rPr lang="en-US" dirty="0"/>
              <a:t>Equilibrium</a:t>
            </a:r>
          </a:p>
          <a:p>
            <a:r>
              <a:rPr lang="en-US" dirty="0"/>
              <a:t>Stress Strain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B6F15528-21DE-4FAA-801E-634DDDAF4B2B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1000" y="1186695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Model verification Checks </a:t>
            </a:r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3706314" y="1718660"/>
            <a:ext cx="2495550" cy="9657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Shear</a:t>
            </a:r>
          </a:p>
          <a:p>
            <a:r>
              <a:rPr lang="en-US" dirty="0"/>
              <a:t>Defilation  </a:t>
            </a:r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6238875" y="1701243"/>
            <a:ext cx="2495550" cy="160337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Structural time Period </a:t>
            </a:r>
          </a:p>
          <a:p>
            <a:r>
              <a:rPr lang="en-US" dirty="0"/>
              <a:t>Model Mass Participation ratio</a:t>
            </a:r>
          </a:p>
          <a:p>
            <a:r>
              <a:rPr lang="en-US" dirty="0"/>
              <a:t>Base Shear </a:t>
            </a:r>
          </a:p>
          <a:p>
            <a:r>
              <a:rPr lang="en-US" dirty="0"/>
              <a:t>Drift 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761999" y="1718661"/>
            <a:ext cx="1669869" cy="321324"/>
          </a:xfrm>
          <a:prstGeom prst="round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381000" y="1532974"/>
            <a:ext cx="2514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="" xmlns:pslz="http://schemas.microsoft.com/office/powerpoint/2016/slidezoom" Requires="pslz">
          <p:graphicFrame>
            <p:nvGraphicFramePr>
              <p:cNvPr id="15" name="Slide Zoom 14">
                <a:extLst>
                  <a:ext uri="{FF2B5EF4-FFF2-40B4-BE49-F238E27FC236}">
                    <a16:creationId xmlns:a16="http://schemas.microsoft.com/office/drawing/2014/main" id="{B841F95F-9489-41C6-A75C-1293C4DFAD0A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954558408"/>
                  </p:ext>
                </p:extLst>
              </p:nvPr>
            </p:nvGraphicFramePr>
            <p:xfrm>
              <a:off x="3480545" y="1797623"/>
              <a:ext cx="207264" cy="155448"/>
            </p:xfrm>
            <a:graphic>
              <a:graphicData uri="http://schemas.microsoft.com/office/powerpoint/2016/slidezoom">
                <pslz:sldZm>
                  <pslz:sldZmObj sldId="559" cId="3815412148">
                    <pslz:zmPr id="{E182C5DE-7B40-41F6-AC98-85B0D4586B67}" returnToParent="0">
                      <p166:blipFill xmlns:p166="http://schemas.microsoft.com/office/powerpoint/2016/6/main">
                        <a:blip r:embed="rId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07264" cy="155448"/>
                        </a:xfrm>
                        <a:prstGeom prst="rect">
                          <a:avLst/>
                        </a:prstGeom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15" name="Slide Zoom 14">
                <a:hlinkClick r:id="rId3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B841F95F-9489-41C6-A75C-1293C4DFAD0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80545" y="1797623"/>
                <a:ext cx="207264" cy="15544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="" xmlns:pslz="http://schemas.microsoft.com/office/powerpoint/2016/slidezoom" Requires="pslz">
          <p:graphicFrame>
            <p:nvGraphicFramePr>
              <p:cNvPr id="17" name="Slide Zoom 16">
                <a:extLst>
                  <a:ext uri="{FF2B5EF4-FFF2-40B4-BE49-F238E27FC236}">
                    <a16:creationId xmlns:a16="http://schemas.microsoft.com/office/drawing/2014/main" id="{98991580-2FFF-462D-BE05-AFD1D9C59370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41277931"/>
                  </p:ext>
                </p:extLst>
              </p:nvPr>
            </p:nvGraphicFramePr>
            <p:xfrm>
              <a:off x="3462039" y="2198488"/>
              <a:ext cx="207264" cy="155448"/>
            </p:xfrm>
            <a:graphic>
              <a:graphicData uri="http://schemas.microsoft.com/office/powerpoint/2016/slidezoom">
                <pslz:sldZm>
                  <pslz:sldZmObj sldId="560" cId="4227562491">
                    <pslz:zmPr id="{2CC50E25-AEF2-4F06-9600-D2CB27BB428C}" returnToParent="0" transitionDur="1000">
                      <p166:blipFill xmlns:p166="http://schemas.microsoft.com/office/powerpoint/2016/6/main">
                        <a:blip r:embed="rId5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07264" cy="15544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17" name="Slide Zoom 16">
                <a:hlinkClick r:id="rId6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98991580-2FFF-462D-BE05-AFD1D9C5937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462039" y="2198488"/>
                <a:ext cx="207264" cy="15544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>
        <mc:Choice xmlns="" xmlns:pslz="http://schemas.microsoft.com/office/powerpoint/2016/slidezoom" Requires="pslz">
          <p:graphicFrame>
            <p:nvGraphicFramePr>
              <p:cNvPr id="19" name="Slide Zoom 18">
                <a:extLst>
                  <a:ext uri="{FF2B5EF4-FFF2-40B4-BE49-F238E27FC236}">
                    <a16:creationId xmlns:a16="http://schemas.microsoft.com/office/drawing/2014/main" id="{37D6926B-3F2B-4720-ADF6-E1D753D7BD59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6031611" y="1797623"/>
              <a:ext cx="207264" cy="155448"/>
            </p:xfrm>
            <a:graphic>
              <a:graphicData uri="http://schemas.microsoft.com/office/powerpoint/2016/slidezoom">
                <pslz:sldZm>
                  <pslz:sldZmObj sldId="562" cId="4225245638">
                    <pslz:zmPr id="{AFBE521D-A2E8-4CE0-994B-E7044BB8B05C}" returnToParent="0">
                      <p166:blipFill xmlns:p166="http://schemas.microsoft.com/office/powerpoint/2016/6/main">
                        <a:blip r:embed="rId8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07264" cy="15544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19" name="Slide Zoom 18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37D6926B-3F2B-4720-ADF6-E1D753D7BD5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031611" y="1797623"/>
                <a:ext cx="207264" cy="15544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>
        <mc:Choice xmlns="" xmlns:pslz="http://schemas.microsoft.com/office/powerpoint/2016/slidezoom" Requires="pslz">
          <p:graphicFrame>
            <p:nvGraphicFramePr>
              <p:cNvPr id="21" name="Slide Zoom 20">
                <a:extLst>
                  <a:ext uri="{FF2B5EF4-FFF2-40B4-BE49-F238E27FC236}">
                    <a16:creationId xmlns:a16="http://schemas.microsoft.com/office/drawing/2014/main" id="{F2B1B39F-9B6F-4533-8280-A0C2FEED37FA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6031611" y="2094849"/>
              <a:ext cx="207264" cy="155448"/>
            </p:xfrm>
            <a:graphic>
              <a:graphicData uri="http://schemas.microsoft.com/office/powerpoint/2016/slidezoom">
                <pslz:sldZm>
                  <pslz:sldZmObj sldId="563" cId="229068423">
                    <pslz:zmPr id="{FB1F9F58-0AAA-4462-8A4C-6BB80DCEC0CE}" returnToParent="0">
                      <p166:blipFill xmlns:p166="http://schemas.microsoft.com/office/powerpoint/2016/6/main">
                        <a:blip r:embed="rId11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07264" cy="15544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21" name="Slide Zoom 20">
                <a:hlinkClick r:id="rId12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F2B1B39F-9B6F-4533-8280-A0C2FEED37F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6031611" y="2094849"/>
                <a:ext cx="207264" cy="15544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>
        <mc:Choice xmlns="" xmlns:pslz="http://schemas.microsoft.com/office/powerpoint/2016/slidezoom" Requires="pslz">
          <p:graphicFrame>
            <p:nvGraphicFramePr>
              <p:cNvPr id="23" name="Slide Zoom 22">
                <a:extLst>
                  <a:ext uri="{FF2B5EF4-FFF2-40B4-BE49-F238E27FC236}">
                    <a16:creationId xmlns:a16="http://schemas.microsoft.com/office/drawing/2014/main" id="{7B9BB2BC-A266-4A34-B5D2-9F61ABF1EEC2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6019800" y="2590800"/>
              <a:ext cx="207264" cy="155448"/>
            </p:xfrm>
            <a:graphic>
              <a:graphicData uri="http://schemas.microsoft.com/office/powerpoint/2016/slidezoom">
                <pslz:sldZm>
                  <pslz:sldZmObj sldId="564" cId="1642478129">
                    <pslz:zmPr id="{7F8C92CC-9EDB-476A-8392-5F6095962C50}" returnToParent="0">
                      <p166:blipFill xmlns:p166="http://schemas.microsoft.com/office/powerpoint/2016/6/main">
                        <a:blip r:embed="rId14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07264" cy="15544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23" name="Slide Zoom 22">
                <a:hlinkClick r:id="rId15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7B9BB2BC-A266-4A34-B5D2-9F61ABF1EEC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6019800" y="2590800"/>
                <a:ext cx="207264" cy="15544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>
        <mc:Choice xmlns="" xmlns:pslz="http://schemas.microsoft.com/office/powerpoint/2016/slidezoom" Requires="pslz">
          <p:graphicFrame>
            <p:nvGraphicFramePr>
              <p:cNvPr id="25" name="Slide Zoom 24">
                <a:extLst>
                  <a:ext uri="{FF2B5EF4-FFF2-40B4-BE49-F238E27FC236}">
                    <a16:creationId xmlns:a16="http://schemas.microsoft.com/office/drawing/2014/main" id="{C63BE095-67A9-495F-A03E-FDACA3792552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6019800" y="2897811"/>
              <a:ext cx="207264" cy="155448"/>
            </p:xfrm>
            <a:graphic>
              <a:graphicData uri="http://schemas.microsoft.com/office/powerpoint/2016/slidezoom">
                <pslz:sldZm>
                  <pslz:sldZmObj sldId="565" cId="1336147194">
                    <pslz:zmPr id="{F3F9B132-EDB5-4C15-A0DD-F9B4F5AF1491}" returnToParent="0">
                      <p166:blipFill xmlns:p166="http://schemas.microsoft.com/office/powerpoint/2016/6/main">
                        <a:blip r:embed="rId17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07264" cy="15544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25" name="Slide Zoom 24">
                <a:hlinkClick r:id="rId18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C63BE095-67A9-495F-A03E-FDACA379255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6019800" y="2897811"/>
                <a:ext cx="207264" cy="15544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p:sp>
        <p:nvSpPr>
          <p:cNvPr id="20" name="Rounded Rectangle 10">
            <a:extLst>
              <a:ext uri="{FF2B5EF4-FFF2-40B4-BE49-F238E27FC236}">
                <a16:creationId xmlns="" xmlns:a16="http://schemas.microsoft.com/office/drawing/2014/main" id="{FD08A6B5-0555-4F54-A81D-B1ACCA2A81E2}"/>
              </a:ext>
            </a:extLst>
          </p:cNvPr>
          <p:cNvSpPr/>
          <p:nvPr/>
        </p:nvSpPr>
        <p:spPr>
          <a:xfrm>
            <a:off x="761998" y="2119967"/>
            <a:ext cx="1669869" cy="321324"/>
          </a:xfrm>
          <a:prstGeom prst="round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10">
            <a:extLst>
              <a:ext uri="{FF2B5EF4-FFF2-40B4-BE49-F238E27FC236}">
                <a16:creationId xmlns="" xmlns:a16="http://schemas.microsoft.com/office/drawing/2014/main" id="{FE083FBD-B488-497B-A9FB-4F170E5F32B1}"/>
              </a:ext>
            </a:extLst>
          </p:cNvPr>
          <p:cNvSpPr/>
          <p:nvPr/>
        </p:nvSpPr>
        <p:spPr>
          <a:xfrm>
            <a:off x="761998" y="2507862"/>
            <a:ext cx="1669869" cy="321324"/>
          </a:xfrm>
          <a:prstGeom prst="round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10">
            <a:extLst>
              <a:ext uri="{FF2B5EF4-FFF2-40B4-BE49-F238E27FC236}">
                <a16:creationId xmlns="" xmlns:a16="http://schemas.microsoft.com/office/drawing/2014/main" id="{DA9E9527-D81C-4D3D-92DA-30616BF9C3BE}"/>
              </a:ext>
            </a:extLst>
          </p:cNvPr>
          <p:cNvSpPr/>
          <p:nvPr/>
        </p:nvSpPr>
        <p:spPr>
          <a:xfrm>
            <a:off x="3759925" y="1736763"/>
            <a:ext cx="1669869" cy="321324"/>
          </a:xfrm>
          <a:prstGeom prst="round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DE166A4B-1DF0-4C3F-9E1D-A520E762FF20}"/>
              </a:ext>
            </a:extLst>
          </p:cNvPr>
          <p:cNvSpPr txBox="1"/>
          <p:nvPr/>
        </p:nvSpPr>
        <p:spPr>
          <a:xfrm>
            <a:off x="3762845" y="1163642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Design checks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="" xmlns:a16="http://schemas.microsoft.com/office/drawing/2014/main" id="{F48FC233-8227-499B-9C4D-9567DD27D4EE}"/>
              </a:ext>
            </a:extLst>
          </p:cNvPr>
          <p:cNvCxnSpPr>
            <a:cxnSpLocks/>
          </p:cNvCxnSpPr>
          <p:nvPr/>
        </p:nvCxnSpPr>
        <p:spPr>
          <a:xfrm>
            <a:off x="3762845" y="1528093"/>
            <a:ext cx="4343400" cy="279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897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587" y="246464"/>
            <a:ext cx="7053542" cy="661359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/>
            <a:r>
              <a:rPr lang="en-GB" dirty="0"/>
              <a:t>Deflection check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0" t="3409" r="5121" b="2082"/>
          <a:stretch/>
        </p:blipFill>
        <p:spPr bwMode="auto">
          <a:xfrm>
            <a:off x="1219200" y="1492648"/>
            <a:ext cx="2972456" cy="261123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92" t="56921" r="10424" b="9461"/>
          <a:stretch/>
        </p:blipFill>
        <p:spPr bwMode="auto">
          <a:xfrm>
            <a:off x="5369414" y="1492649"/>
            <a:ext cx="2883135" cy="125055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962105" y="4424023"/>
            <a:ext cx="316820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/>
              <a:t>Roof deflection </a:t>
            </a:r>
          </a:p>
          <a:p>
            <a:r>
              <a:rPr lang="en-GB" sz="1500" dirty="0"/>
              <a:t>Max. deflection = 67mm </a:t>
            </a:r>
            <a:endParaRPr lang="en-US" sz="1500" dirty="0"/>
          </a:p>
        </p:txBody>
      </p:sp>
      <p:sp>
        <p:nvSpPr>
          <p:cNvPr id="9" name="TextBox 8"/>
          <p:cNvSpPr txBox="1"/>
          <p:nvPr/>
        </p:nvSpPr>
        <p:spPr>
          <a:xfrm>
            <a:off x="5369414" y="2782669"/>
            <a:ext cx="28839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First floor deflection</a:t>
            </a:r>
          </a:p>
          <a:p>
            <a:pPr algn="ctr"/>
            <a:r>
              <a:rPr lang="en-GB" dirty="0"/>
              <a:t>Max. deflection = 108mm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945470" y="5320616"/>
            <a:ext cx="2026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Deflection scale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653905" y="6148821"/>
            <a:ext cx="2609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Deflection </a:t>
            </a:r>
            <a:r>
              <a:rPr lang="en-US" dirty="0"/>
              <a:t>Limit = 113mm</a:t>
            </a:r>
          </a:p>
        </p:txBody>
      </p:sp>
      <p:pic>
        <p:nvPicPr>
          <p:cNvPr id="11" name="Picture 10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53" b="8363"/>
          <a:stretch/>
        </p:blipFill>
        <p:spPr>
          <a:xfrm>
            <a:off x="1600200" y="5029200"/>
            <a:ext cx="6280632" cy="35269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6D872F86-004B-4432-B829-B8B07E623BC2}"/>
              </a:ext>
            </a:extLst>
          </p:cNvPr>
          <p:cNvSpPr txBox="1"/>
          <p:nvPr/>
        </p:nvSpPr>
        <p:spPr>
          <a:xfrm>
            <a:off x="215170" y="6378163"/>
            <a:ext cx="139846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solidFill>
                  <a:schemeClr val="bg1">
                    <a:lumMod val="50000"/>
                  </a:schemeClr>
                </a:solidFill>
              </a:rPr>
              <a:t>Code: ACI 318-14</a:t>
            </a:r>
            <a:endParaRPr lang="en-US" sz="135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1F6419FB-A706-44C1-B715-58305845F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56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6879" y="152400"/>
            <a:ext cx="7886700" cy="701674"/>
          </a:xfrm>
        </p:spPr>
        <p:txBody>
          <a:bodyPr/>
          <a:lstStyle/>
          <a:p>
            <a:pPr algn="ctr"/>
            <a:r>
              <a:rPr lang="en-US" b="1" dirty="0"/>
              <a:t>Checks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74370" y="1701244"/>
            <a:ext cx="2495550" cy="1603375"/>
          </a:xfrm>
        </p:spPr>
        <p:txBody>
          <a:bodyPr/>
          <a:lstStyle/>
          <a:p>
            <a:r>
              <a:rPr lang="en-US" dirty="0"/>
              <a:t>compatibility </a:t>
            </a:r>
          </a:p>
          <a:p>
            <a:r>
              <a:rPr lang="en-US" dirty="0"/>
              <a:t>Equilibrium</a:t>
            </a:r>
          </a:p>
          <a:p>
            <a:r>
              <a:rPr lang="en-US" dirty="0"/>
              <a:t>Stress Strain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B6F15528-21DE-4FAA-801E-634DDDAF4B2B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1000" y="1186695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Model verification Checks </a:t>
            </a:r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3706314" y="1718660"/>
            <a:ext cx="2495550" cy="9657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Shear</a:t>
            </a:r>
          </a:p>
          <a:p>
            <a:r>
              <a:rPr lang="en-US" dirty="0"/>
              <a:t>Defilation  </a:t>
            </a:r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6238875" y="1701243"/>
            <a:ext cx="2495550" cy="160337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Structural time Period </a:t>
            </a:r>
          </a:p>
          <a:p>
            <a:r>
              <a:rPr lang="en-US" dirty="0"/>
              <a:t>Model Mass Participation ratio</a:t>
            </a:r>
          </a:p>
          <a:p>
            <a:r>
              <a:rPr lang="en-US" dirty="0"/>
              <a:t>Base Shear </a:t>
            </a:r>
          </a:p>
          <a:p>
            <a:r>
              <a:rPr lang="en-US" dirty="0"/>
              <a:t>Drift 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761999" y="1718661"/>
            <a:ext cx="1669869" cy="321324"/>
          </a:xfrm>
          <a:prstGeom prst="round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381000" y="1532974"/>
            <a:ext cx="2514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="" xmlns:pslz="http://schemas.microsoft.com/office/powerpoint/2016/slidezoom" Requires="pslz">
          <p:graphicFrame>
            <p:nvGraphicFramePr>
              <p:cNvPr id="15" name="Slide Zoom 14">
                <a:extLst>
                  <a:ext uri="{FF2B5EF4-FFF2-40B4-BE49-F238E27FC236}">
                    <a16:creationId xmlns:a16="http://schemas.microsoft.com/office/drawing/2014/main" id="{B841F95F-9489-41C6-A75C-1293C4DFAD0A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480545" y="1797623"/>
              <a:ext cx="207264" cy="155448"/>
            </p:xfrm>
            <a:graphic>
              <a:graphicData uri="http://schemas.microsoft.com/office/powerpoint/2016/slidezoom">
                <pslz:sldZm>
                  <pslz:sldZmObj sldId="559" cId="3815412148">
                    <pslz:zmPr id="{E182C5DE-7B40-41F6-AC98-85B0D4586B67}" returnToParent="0">
                      <p166:blipFill xmlns:p166="http://schemas.microsoft.com/office/powerpoint/2016/6/main">
                        <a:blip r:embed="rId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07264" cy="155448"/>
                        </a:xfrm>
                        <a:prstGeom prst="rect">
                          <a:avLst/>
                        </a:prstGeom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15" name="Slide Zoom 14">
                <a:hlinkClick r:id="rId3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B841F95F-9489-41C6-A75C-1293C4DFAD0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80545" y="1797623"/>
                <a:ext cx="207264" cy="15544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="" xmlns:pslz="http://schemas.microsoft.com/office/powerpoint/2016/slidezoom" Requires="pslz">
          <p:graphicFrame>
            <p:nvGraphicFramePr>
              <p:cNvPr id="17" name="Slide Zoom 16">
                <a:extLst>
                  <a:ext uri="{FF2B5EF4-FFF2-40B4-BE49-F238E27FC236}">
                    <a16:creationId xmlns:a16="http://schemas.microsoft.com/office/drawing/2014/main" id="{98991580-2FFF-462D-BE05-AFD1D9C59370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231865065"/>
                  </p:ext>
                </p:extLst>
              </p:nvPr>
            </p:nvGraphicFramePr>
            <p:xfrm>
              <a:off x="3462039" y="2198488"/>
              <a:ext cx="207264" cy="155448"/>
            </p:xfrm>
            <a:graphic>
              <a:graphicData uri="http://schemas.microsoft.com/office/powerpoint/2016/slidezoom">
                <pslz:sldZm>
                  <pslz:sldZmObj sldId="560" cId="4227562491">
                    <pslz:zmPr id="{2CC50E25-AEF2-4F06-9600-D2CB27BB428C}" returnToParent="0">
                      <p166:blipFill xmlns:p166="http://schemas.microsoft.com/office/powerpoint/2016/6/main">
                        <a:blip r:embed="rId5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07264" cy="15544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17" name="Slide Zoom 16">
                <a:hlinkClick r:id="rId6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98991580-2FFF-462D-BE05-AFD1D9C5937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462039" y="2198488"/>
                <a:ext cx="207264" cy="15544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>
        <mc:Choice xmlns="" xmlns:pslz="http://schemas.microsoft.com/office/powerpoint/2016/slidezoom" Requires="pslz">
          <p:graphicFrame>
            <p:nvGraphicFramePr>
              <p:cNvPr id="19" name="Slide Zoom 18">
                <a:extLst>
                  <a:ext uri="{FF2B5EF4-FFF2-40B4-BE49-F238E27FC236}">
                    <a16:creationId xmlns:a16="http://schemas.microsoft.com/office/drawing/2014/main" id="{37D6926B-3F2B-4720-ADF6-E1D753D7BD59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871706630"/>
                  </p:ext>
                </p:extLst>
              </p:nvPr>
            </p:nvGraphicFramePr>
            <p:xfrm>
              <a:off x="6031611" y="1797623"/>
              <a:ext cx="207264" cy="155448"/>
            </p:xfrm>
            <a:graphic>
              <a:graphicData uri="http://schemas.microsoft.com/office/powerpoint/2016/slidezoom">
                <pslz:sldZm>
                  <pslz:sldZmObj sldId="562" cId="4225245638">
                    <pslz:zmPr id="{AFBE521D-A2E8-4CE0-994B-E7044BB8B05C}" returnToParent="0" transitionDur="1000">
                      <p166:blipFill xmlns:p166="http://schemas.microsoft.com/office/powerpoint/2016/6/main">
                        <a:blip r:embed="rId8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07264" cy="15544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19" name="Slide Zoom 18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37D6926B-3F2B-4720-ADF6-E1D753D7BD5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031611" y="1797623"/>
                <a:ext cx="207264" cy="15544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>
        <mc:Choice xmlns="" xmlns:pslz="http://schemas.microsoft.com/office/powerpoint/2016/slidezoom" Requires="pslz">
          <p:graphicFrame>
            <p:nvGraphicFramePr>
              <p:cNvPr id="21" name="Slide Zoom 20">
                <a:extLst>
                  <a:ext uri="{FF2B5EF4-FFF2-40B4-BE49-F238E27FC236}">
                    <a16:creationId xmlns:a16="http://schemas.microsoft.com/office/drawing/2014/main" id="{F2B1B39F-9B6F-4533-8280-A0C2FEED37FA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6031611" y="2094849"/>
              <a:ext cx="207264" cy="155448"/>
            </p:xfrm>
            <a:graphic>
              <a:graphicData uri="http://schemas.microsoft.com/office/powerpoint/2016/slidezoom">
                <pslz:sldZm>
                  <pslz:sldZmObj sldId="563" cId="229068423">
                    <pslz:zmPr id="{FB1F9F58-0AAA-4462-8A4C-6BB80DCEC0CE}" returnToParent="0">
                      <p166:blipFill xmlns:p166="http://schemas.microsoft.com/office/powerpoint/2016/6/main">
                        <a:blip r:embed="rId11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07264" cy="15544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21" name="Slide Zoom 20">
                <a:hlinkClick r:id="rId12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F2B1B39F-9B6F-4533-8280-A0C2FEED37F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6031611" y="2094849"/>
                <a:ext cx="207264" cy="15544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>
        <mc:Choice xmlns="" xmlns:pslz="http://schemas.microsoft.com/office/powerpoint/2016/slidezoom" Requires="pslz">
          <p:graphicFrame>
            <p:nvGraphicFramePr>
              <p:cNvPr id="23" name="Slide Zoom 22">
                <a:extLst>
                  <a:ext uri="{FF2B5EF4-FFF2-40B4-BE49-F238E27FC236}">
                    <a16:creationId xmlns:a16="http://schemas.microsoft.com/office/drawing/2014/main" id="{7B9BB2BC-A266-4A34-B5D2-9F61ABF1EEC2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6019800" y="2590800"/>
              <a:ext cx="207264" cy="155448"/>
            </p:xfrm>
            <a:graphic>
              <a:graphicData uri="http://schemas.microsoft.com/office/powerpoint/2016/slidezoom">
                <pslz:sldZm>
                  <pslz:sldZmObj sldId="564" cId="1642478129">
                    <pslz:zmPr id="{7F8C92CC-9EDB-476A-8392-5F6095962C50}" returnToParent="0">
                      <p166:blipFill xmlns:p166="http://schemas.microsoft.com/office/powerpoint/2016/6/main">
                        <a:blip r:embed="rId14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07264" cy="15544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23" name="Slide Zoom 22">
                <a:hlinkClick r:id="rId15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7B9BB2BC-A266-4A34-B5D2-9F61ABF1EEC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6019800" y="2590800"/>
                <a:ext cx="207264" cy="15544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>
        <mc:Choice xmlns="" xmlns:pslz="http://schemas.microsoft.com/office/powerpoint/2016/slidezoom" Requires="pslz">
          <p:graphicFrame>
            <p:nvGraphicFramePr>
              <p:cNvPr id="25" name="Slide Zoom 24">
                <a:extLst>
                  <a:ext uri="{FF2B5EF4-FFF2-40B4-BE49-F238E27FC236}">
                    <a16:creationId xmlns:a16="http://schemas.microsoft.com/office/drawing/2014/main" id="{C63BE095-67A9-495F-A03E-FDACA3792552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6019800" y="2897811"/>
              <a:ext cx="207264" cy="155448"/>
            </p:xfrm>
            <a:graphic>
              <a:graphicData uri="http://schemas.microsoft.com/office/powerpoint/2016/slidezoom">
                <pslz:sldZm>
                  <pslz:sldZmObj sldId="565" cId="1336147194">
                    <pslz:zmPr id="{F3F9B132-EDB5-4C15-A0DD-F9B4F5AF1491}" returnToParent="0">
                      <p166:blipFill xmlns:p166="http://schemas.microsoft.com/office/powerpoint/2016/6/main">
                        <a:blip r:embed="rId17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07264" cy="15544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25" name="Slide Zoom 24">
                <a:hlinkClick r:id="rId18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C63BE095-67A9-495F-A03E-FDACA379255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6019800" y="2897811"/>
                <a:ext cx="207264" cy="15544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p:sp>
        <p:nvSpPr>
          <p:cNvPr id="20" name="Rounded Rectangle 10">
            <a:extLst>
              <a:ext uri="{FF2B5EF4-FFF2-40B4-BE49-F238E27FC236}">
                <a16:creationId xmlns="" xmlns:a16="http://schemas.microsoft.com/office/drawing/2014/main" id="{FD08A6B5-0555-4F54-A81D-B1ACCA2A81E2}"/>
              </a:ext>
            </a:extLst>
          </p:cNvPr>
          <p:cNvSpPr/>
          <p:nvPr/>
        </p:nvSpPr>
        <p:spPr>
          <a:xfrm>
            <a:off x="761998" y="2119967"/>
            <a:ext cx="1669869" cy="321324"/>
          </a:xfrm>
          <a:prstGeom prst="round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10">
            <a:extLst>
              <a:ext uri="{FF2B5EF4-FFF2-40B4-BE49-F238E27FC236}">
                <a16:creationId xmlns="" xmlns:a16="http://schemas.microsoft.com/office/drawing/2014/main" id="{FE083FBD-B488-497B-A9FB-4F170E5F32B1}"/>
              </a:ext>
            </a:extLst>
          </p:cNvPr>
          <p:cNvSpPr/>
          <p:nvPr/>
        </p:nvSpPr>
        <p:spPr>
          <a:xfrm>
            <a:off x="761998" y="2507862"/>
            <a:ext cx="1669869" cy="321324"/>
          </a:xfrm>
          <a:prstGeom prst="round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10">
            <a:extLst>
              <a:ext uri="{FF2B5EF4-FFF2-40B4-BE49-F238E27FC236}">
                <a16:creationId xmlns="" xmlns:a16="http://schemas.microsoft.com/office/drawing/2014/main" id="{DA9E9527-D81C-4D3D-92DA-30616BF9C3BE}"/>
              </a:ext>
            </a:extLst>
          </p:cNvPr>
          <p:cNvSpPr/>
          <p:nvPr/>
        </p:nvSpPr>
        <p:spPr>
          <a:xfrm>
            <a:off x="3789218" y="1719543"/>
            <a:ext cx="1669869" cy="321324"/>
          </a:xfrm>
          <a:prstGeom prst="round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ounded Rectangle 10">
            <a:extLst>
              <a:ext uri="{FF2B5EF4-FFF2-40B4-BE49-F238E27FC236}">
                <a16:creationId xmlns="" xmlns:a16="http://schemas.microsoft.com/office/drawing/2014/main" id="{E9C29A88-658B-458B-9D85-DBBEC5DE709A}"/>
              </a:ext>
            </a:extLst>
          </p:cNvPr>
          <p:cNvSpPr/>
          <p:nvPr/>
        </p:nvSpPr>
        <p:spPr>
          <a:xfrm>
            <a:off x="3762845" y="2133600"/>
            <a:ext cx="1669869" cy="321324"/>
          </a:xfrm>
          <a:prstGeom prst="round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1F666C5C-0F4D-4169-BCDB-4E83ED416BE9}"/>
              </a:ext>
            </a:extLst>
          </p:cNvPr>
          <p:cNvSpPr txBox="1"/>
          <p:nvPr/>
        </p:nvSpPr>
        <p:spPr>
          <a:xfrm>
            <a:off x="3810000" y="1163642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Design checks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="" xmlns:a16="http://schemas.microsoft.com/office/drawing/2014/main" id="{8DD369C4-B472-4407-9E2A-FCD034F3E238}"/>
              </a:ext>
            </a:extLst>
          </p:cNvPr>
          <p:cNvCxnSpPr>
            <a:cxnSpLocks/>
          </p:cNvCxnSpPr>
          <p:nvPr/>
        </p:nvCxnSpPr>
        <p:spPr>
          <a:xfrm>
            <a:off x="3810000" y="1528093"/>
            <a:ext cx="4343400" cy="279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28600"/>
            <a:ext cx="7886700" cy="7620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/>
            </a:r>
            <a:br>
              <a:rPr lang="en-US" dirty="0"/>
            </a:br>
            <a:r>
              <a:rPr lang="en-US" dirty="0"/>
              <a:t>Structural time Period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00200"/>
            <a:ext cx="7886700" cy="4351338"/>
          </a:xfrm>
        </p:spPr>
        <p:txBody>
          <a:bodyPr/>
          <a:lstStyle/>
          <a:p>
            <a:r>
              <a:rPr lang="en-US" dirty="0"/>
              <a:t>limit for structure time period = 0.2535 second </a:t>
            </a:r>
          </a:p>
          <a:p>
            <a:r>
              <a:rPr lang="en-US" dirty="0"/>
              <a:t>Period from etabs = 0.201 &lt; 1.4 * 0.2535 </a:t>
            </a:r>
            <a:r>
              <a:rPr lang="en-US" dirty="0">
                <a:sym typeface="Wingdings" panose="05000000000000000000" pitchFamily="2" charset="2"/>
              </a:rPr>
              <a:t></a:t>
            </a:r>
            <a:r>
              <a:rPr lang="en-US" dirty="0"/>
              <a:t> 0.20 &lt; 0.35</a:t>
            </a:r>
          </a:p>
          <a:p>
            <a:r>
              <a:rPr lang="en-US" dirty="0"/>
              <a:t>According to UBC 97 the structure time period shall be =&lt; 1.4*time period limit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DBFEB11C-2B89-4677-889A-1A4569750C1B}"/>
              </a:ext>
            </a:extLst>
          </p:cNvPr>
          <p:cNvSpPr txBox="1"/>
          <p:nvPr/>
        </p:nvSpPr>
        <p:spPr>
          <a:xfrm>
            <a:off x="215170" y="6378163"/>
            <a:ext cx="115929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solidFill>
                  <a:schemeClr val="bg1">
                    <a:lumMod val="50000"/>
                  </a:schemeClr>
                </a:solidFill>
              </a:rPr>
              <a:t>Code: UBC-97</a:t>
            </a:r>
            <a:endParaRPr lang="en-US" sz="135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24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6879" y="152400"/>
            <a:ext cx="7886700" cy="701674"/>
          </a:xfrm>
        </p:spPr>
        <p:txBody>
          <a:bodyPr/>
          <a:lstStyle/>
          <a:p>
            <a:pPr algn="ctr"/>
            <a:r>
              <a:rPr lang="en-US" b="1" dirty="0"/>
              <a:t>Checks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74370" y="1701244"/>
            <a:ext cx="2495550" cy="1603375"/>
          </a:xfrm>
        </p:spPr>
        <p:txBody>
          <a:bodyPr/>
          <a:lstStyle/>
          <a:p>
            <a:r>
              <a:rPr lang="en-US" dirty="0"/>
              <a:t>compatibility </a:t>
            </a:r>
          </a:p>
          <a:p>
            <a:r>
              <a:rPr lang="en-US" dirty="0"/>
              <a:t>Equilibrium</a:t>
            </a:r>
          </a:p>
          <a:p>
            <a:r>
              <a:rPr lang="en-US" dirty="0"/>
              <a:t>Stress Strain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B6F15528-21DE-4FAA-801E-634DDDAF4B2B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1000" y="1186695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Model verification Checks </a:t>
            </a:r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3706314" y="1718660"/>
            <a:ext cx="2495550" cy="9657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Shear</a:t>
            </a:r>
          </a:p>
          <a:p>
            <a:r>
              <a:rPr lang="en-US" dirty="0"/>
              <a:t>Defilation  </a:t>
            </a:r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6238875" y="1701243"/>
            <a:ext cx="2495550" cy="160337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Structural time Period </a:t>
            </a:r>
          </a:p>
          <a:p>
            <a:r>
              <a:rPr lang="en-US" dirty="0"/>
              <a:t>Model Mass Participation ratio</a:t>
            </a:r>
          </a:p>
          <a:p>
            <a:r>
              <a:rPr lang="en-US" dirty="0"/>
              <a:t>Base Shear </a:t>
            </a:r>
          </a:p>
          <a:p>
            <a:r>
              <a:rPr lang="en-US" dirty="0"/>
              <a:t>Drift 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761999" y="1718661"/>
            <a:ext cx="1669869" cy="321324"/>
          </a:xfrm>
          <a:prstGeom prst="round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381000" y="1532974"/>
            <a:ext cx="2514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="" xmlns:pslz="http://schemas.microsoft.com/office/powerpoint/2016/slidezoom" Requires="pslz">
          <p:graphicFrame>
            <p:nvGraphicFramePr>
              <p:cNvPr id="15" name="Slide Zoom 14">
                <a:extLst>
                  <a:ext uri="{FF2B5EF4-FFF2-40B4-BE49-F238E27FC236}">
                    <a16:creationId xmlns:a16="http://schemas.microsoft.com/office/drawing/2014/main" id="{B841F95F-9489-41C6-A75C-1293C4DFAD0A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480545" y="1797623"/>
              <a:ext cx="207264" cy="155448"/>
            </p:xfrm>
            <a:graphic>
              <a:graphicData uri="http://schemas.microsoft.com/office/powerpoint/2016/slidezoom">
                <pslz:sldZm>
                  <pslz:sldZmObj sldId="559" cId="3815412148">
                    <pslz:zmPr id="{E182C5DE-7B40-41F6-AC98-85B0D4586B67}" returnToParent="0">
                      <p166:blipFill xmlns:p166="http://schemas.microsoft.com/office/powerpoint/2016/6/main">
                        <a:blip r:embed="rId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07264" cy="155448"/>
                        </a:xfrm>
                        <a:prstGeom prst="rect">
                          <a:avLst/>
                        </a:prstGeom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15" name="Slide Zoom 14">
                <a:hlinkClick r:id="rId3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B841F95F-9489-41C6-A75C-1293C4DFAD0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80545" y="1797623"/>
                <a:ext cx="207264" cy="15544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="" xmlns:pslz="http://schemas.microsoft.com/office/powerpoint/2016/slidezoom" Requires="pslz">
          <p:graphicFrame>
            <p:nvGraphicFramePr>
              <p:cNvPr id="17" name="Slide Zoom 16">
                <a:extLst>
                  <a:ext uri="{FF2B5EF4-FFF2-40B4-BE49-F238E27FC236}">
                    <a16:creationId xmlns:a16="http://schemas.microsoft.com/office/drawing/2014/main" id="{98991580-2FFF-462D-BE05-AFD1D9C59370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462039" y="2198488"/>
              <a:ext cx="207264" cy="155448"/>
            </p:xfrm>
            <a:graphic>
              <a:graphicData uri="http://schemas.microsoft.com/office/powerpoint/2016/slidezoom">
                <pslz:sldZm>
                  <pslz:sldZmObj sldId="560" cId="4227562491">
                    <pslz:zmPr id="{2CC50E25-AEF2-4F06-9600-D2CB27BB428C}" returnToParent="0">
                      <p166:blipFill xmlns:p166="http://schemas.microsoft.com/office/powerpoint/2016/6/main">
                        <a:blip r:embed="rId5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07264" cy="15544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17" name="Slide Zoom 16">
                <a:hlinkClick r:id="rId6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98991580-2FFF-462D-BE05-AFD1D9C5937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462039" y="2198488"/>
                <a:ext cx="207264" cy="15544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>
        <mc:Choice xmlns="" xmlns:pslz="http://schemas.microsoft.com/office/powerpoint/2016/slidezoom" Requires="pslz">
          <p:graphicFrame>
            <p:nvGraphicFramePr>
              <p:cNvPr id="19" name="Slide Zoom 18">
                <a:extLst>
                  <a:ext uri="{FF2B5EF4-FFF2-40B4-BE49-F238E27FC236}">
                    <a16:creationId xmlns:a16="http://schemas.microsoft.com/office/drawing/2014/main" id="{37D6926B-3F2B-4720-ADF6-E1D753D7BD59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520192267"/>
                  </p:ext>
                </p:extLst>
              </p:nvPr>
            </p:nvGraphicFramePr>
            <p:xfrm>
              <a:off x="6031611" y="1797623"/>
              <a:ext cx="207264" cy="155448"/>
            </p:xfrm>
            <a:graphic>
              <a:graphicData uri="http://schemas.microsoft.com/office/powerpoint/2016/slidezoom">
                <pslz:sldZm>
                  <pslz:sldZmObj sldId="562" cId="4225245638">
                    <pslz:zmPr id="{AFBE521D-A2E8-4CE0-994B-E7044BB8B05C}" returnToParent="0">
                      <p166:blipFill xmlns:p166="http://schemas.microsoft.com/office/powerpoint/2016/6/main">
                        <a:blip r:embed="rId8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07264" cy="15544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19" name="Slide Zoom 18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37D6926B-3F2B-4720-ADF6-E1D753D7BD5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031611" y="1797623"/>
                <a:ext cx="207264" cy="15544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>
        <mc:Choice xmlns="" xmlns:pslz="http://schemas.microsoft.com/office/powerpoint/2016/slidezoom" Requires="pslz">
          <p:graphicFrame>
            <p:nvGraphicFramePr>
              <p:cNvPr id="21" name="Slide Zoom 20">
                <a:extLst>
                  <a:ext uri="{FF2B5EF4-FFF2-40B4-BE49-F238E27FC236}">
                    <a16:creationId xmlns:a16="http://schemas.microsoft.com/office/drawing/2014/main" id="{F2B1B39F-9B6F-4533-8280-A0C2FEED37FA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993617716"/>
                  </p:ext>
                </p:extLst>
              </p:nvPr>
            </p:nvGraphicFramePr>
            <p:xfrm>
              <a:off x="6031611" y="2094849"/>
              <a:ext cx="207264" cy="155448"/>
            </p:xfrm>
            <a:graphic>
              <a:graphicData uri="http://schemas.microsoft.com/office/powerpoint/2016/slidezoom">
                <pslz:sldZm>
                  <pslz:sldZmObj sldId="563" cId="229068423">
                    <pslz:zmPr id="{FB1F9F58-0AAA-4462-8A4C-6BB80DCEC0CE}" returnToParent="0" transitionDur="1000">
                      <p166:blipFill xmlns:p166="http://schemas.microsoft.com/office/powerpoint/2016/6/main">
                        <a:blip r:embed="rId11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07264" cy="15544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21" name="Slide Zoom 20">
                <a:hlinkClick r:id="rId12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F2B1B39F-9B6F-4533-8280-A0C2FEED37F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6031611" y="2094849"/>
                <a:ext cx="207264" cy="15544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>
        <mc:Choice xmlns="" xmlns:pslz="http://schemas.microsoft.com/office/powerpoint/2016/slidezoom" Requires="pslz">
          <p:graphicFrame>
            <p:nvGraphicFramePr>
              <p:cNvPr id="23" name="Slide Zoom 22">
                <a:extLst>
                  <a:ext uri="{FF2B5EF4-FFF2-40B4-BE49-F238E27FC236}">
                    <a16:creationId xmlns:a16="http://schemas.microsoft.com/office/drawing/2014/main" id="{7B9BB2BC-A266-4A34-B5D2-9F61ABF1EEC2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6019800" y="2590800"/>
              <a:ext cx="207264" cy="155448"/>
            </p:xfrm>
            <a:graphic>
              <a:graphicData uri="http://schemas.microsoft.com/office/powerpoint/2016/slidezoom">
                <pslz:sldZm>
                  <pslz:sldZmObj sldId="564" cId="1642478129">
                    <pslz:zmPr id="{7F8C92CC-9EDB-476A-8392-5F6095962C50}" returnToParent="0">
                      <p166:blipFill xmlns:p166="http://schemas.microsoft.com/office/powerpoint/2016/6/main">
                        <a:blip r:embed="rId14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07264" cy="15544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23" name="Slide Zoom 22">
                <a:hlinkClick r:id="rId15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7B9BB2BC-A266-4A34-B5D2-9F61ABF1EEC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6019800" y="2590800"/>
                <a:ext cx="207264" cy="15544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>
        <mc:Choice xmlns="" xmlns:pslz="http://schemas.microsoft.com/office/powerpoint/2016/slidezoom" Requires="pslz">
          <p:graphicFrame>
            <p:nvGraphicFramePr>
              <p:cNvPr id="25" name="Slide Zoom 24">
                <a:extLst>
                  <a:ext uri="{FF2B5EF4-FFF2-40B4-BE49-F238E27FC236}">
                    <a16:creationId xmlns:a16="http://schemas.microsoft.com/office/drawing/2014/main" id="{C63BE095-67A9-495F-A03E-FDACA3792552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6019800" y="2897811"/>
              <a:ext cx="207264" cy="155448"/>
            </p:xfrm>
            <a:graphic>
              <a:graphicData uri="http://schemas.microsoft.com/office/powerpoint/2016/slidezoom">
                <pslz:sldZm>
                  <pslz:sldZmObj sldId="565" cId="1336147194">
                    <pslz:zmPr id="{F3F9B132-EDB5-4C15-A0DD-F9B4F5AF1491}" returnToParent="0">
                      <p166:blipFill xmlns:p166="http://schemas.microsoft.com/office/powerpoint/2016/6/main">
                        <a:blip r:embed="rId17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07264" cy="15544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25" name="Slide Zoom 24">
                <a:hlinkClick r:id="rId18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C63BE095-67A9-495F-A03E-FDACA379255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6019800" y="2897811"/>
                <a:ext cx="207264" cy="15544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p:sp>
        <p:nvSpPr>
          <p:cNvPr id="20" name="Rounded Rectangle 10">
            <a:extLst>
              <a:ext uri="{FF2B5EF4-FFF2-40B4-BE49-F238E27FC236}">
                <a16:creationId xmlns="" xmlns:a16="http://schemas.microsoft.com/office/drawing/2014/main" id="{FD08A6B5-0555-4F54-A81D-B1ACCA2A81E2}"/>
              </a:ext>
            </a:extLst>
          </p:cNvPr>
          <p:cNvSpPr/>
          <p:nvPr/>
        </p:nvSpPr>
        <p:spPr>
          <a:xfrm>
            <a:off x="761998" y="2119967"/>
            <a:ext cx="1669869" cy="321324"/>
          </a:xfrm>
          <a:prstGeom prst="round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10">
            <a:extLst>
              <a:ext uri="{FF2B5EF4-FFF2-40B4-BE49-F238E27FC236}">
                <a16:creationId xmlns="" xmlns:a16="http://schemas.microsoft.com/office/drawing/2014/main" id="{FE083FBD-B488-497B-A9FB-4F170E5F32B1}"/>
              </a:ext>
            </a:extLst>
          </p:cNvPr>
          <p:cNvSpPr/>
          <p:nvPr/>
        </p:nvSpPr>
        <p:spPr>
          <a:xfrm>
            <a:off x="761998" y="2507862"/>
            <a:ext cx="1669869" cy="321324"/>
          </a:xfrm>
          <a:prstGeom prst="round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10">
            <a:extLst>
              <a:ext uri="{FF2B5EF4-FFF2-40B4-BE49-F238E27FC236}">
                <a16:creationId xmlns="" xmlns:a16="http://schemas.microsoft.com/office/drawing/2014/main" id="{DA9E9527-D81C-4D3D-92DA-30616BF9C3BE}"/>
              </a:ext>
            </a:extLst>
          </p:cNvPr>
          <p:cNvSpPr/>
          <p:nvPr/>
        </p:nvSpPr>
        <p:spPr>
          <a:xfrm>
            <a:off x="3757996" y="1726101"/>
            <a:ext cx="1669869" cy="321324"/>
          </a:xfrm>
          <a:prstGeom prst="round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ounded Rectangle 10">
            <a:extLst>
              <a:ext uri="{FF2B5EF4-FFF2-40B4-BE49-F238E27FC236}">
                <a16:creationId xmlns="" xmlns:a16="http://schemas.microsoft.com/office/drawing/2014/main" id="{E9C29A88-658B-458B-9D85-DBBEC5DE709A}"/>
              </a:ext>
            </a:extLst>
          </p:cNvPr>
          <p:cNvSpPr/>
          <p:nvPr/>
        </p:nvSpPr>
        <p:spPr>
          <a:xfrm>
            <a:off x="3762845" y="2133600"/>
            <a:ext cx="1669869" cy="321324"/>
          </a:xfrm>
          <a:prstGeom prst="round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ounded Rectangle 10">
            <a:extLst>
              <a:ext uri="{FF2B5EF4-FFF2-40B4-BE49-F238E27FC236}">
                <a16:creationId xmlns="" xmlns:a16="http://schemas.microsoft.com/office/drawing/2014/main" id="{2ED04EE3-4101-4EAD-BE3E-80BE0B708B82}"/>
              </a:ext>
            </a:extLst>
          </p:cNvPr>
          <p:cNvSpPr/>
          <p:nvPr/>
        </p:nvSpPr>
        <p:spPr>
          <a:xfrm>
            <a:off x="6324600" y="1676400"/>
            <a:ext cx="2239464" cy="320040"/>
          </a:xfrm>
          <a:prstGeom prst="round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35AD124D-EF86-4431-92AE-73D1EBC627EC}"/>
              </a:ext>
            </a:extLst>
          </p:cNvPr>
          <p:cNvSpPr txBox="1"/>
          <p:nvPr/>
        </p:nvSpPr>
        <p:spPr>
          <a:xfrm>
            <a:off x="3810000" y="1163642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Design checks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="" xmlns:a16="http://schemas.microsoft.com/office/drawing/2014/main" id="{2B344DDE-BFC1-4CFB-B2A8-168F23DE6287}"/>
              </a:ext>
            </a:extLst>
          </p:cNvPr>
          <p:cNvCxnSpPr>
            <a:cxnSpLocks/>
          </p:cNvCxnSpPr>
          <p:nvPr/>
        </p:nvCxnSpPr>
        <p:spPr>
          <a:xfrm>
            <a:off x="3810000" y="1528093"/>
            <a:ext cx="4343400" cy="279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388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01674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/>
            </a:r>
            <a:br>
              <a:rPr lang="en-US" dirty="0"/>
            </a:br>
            <a:r>
              <a:rPr lang="en-US" dirty="0"/>
              <a:t>Model Mass Participation ratio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46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5448" y="1687366"/>
            <a:ext cx="6224868" cy="432727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" name="Group 8"/>
          <p:cNvGrpSpPr/>
          <p:nvPr/>
        </p:nvGrpSpPr>
        <p:grpSpPr>
          <a:xfrm>
            <a:off x="1235448" y="5579855"/>
            <a:ext cx="6224868" cy="434788"/>
            <a:chOff x="2290482" y="5181600"/>
            <a:chExt cx="6224868" cy="434788"/>
          </a:xfrm>
        </p:grpSpPr>
        <p:sp>
          <p:nvSpPr>
            <p:cNvPr id="7" name="Rectangle 6"/>
            <p:cNvSpPr/>
            <p:nvPr/>
          </p:nvSpPr>
          <p:spPr>
            <a:xfrm>
              <a:off x="6705600" y="5181600"/>
              <a:ext cx="1809750" cy="434788"/>
            </a:xfrm>
            <a:prstGeom prst="rect">
              <a:avLst/>
            </a:prstGeom>
            <a:solidFill>
              <a:srgbClr val="11EF36">
                <a:alpha val="20000"/>
              </a:srgbClr>
            </a:solidFill>
            <a:ln w="15875">
              <a:solidFill>
                <a:srgbClr val="0220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290482" y="5181600"/>
              <a:ext cx="1809750" cy="434788"/>
            </a:xfrm>
            <a:prstGeom prst="rect">
              <a:avLst/>
            </a:prstGeom>
            <a:solidFill>
              <a:srgbClr val="11EF36">
                <a:alpha val="20000"/>
              </a:srgbClr>
            </a:solidFill>
            <a:ln w="15875">
              <a:solidFill>
                <a:srgbClr val="0220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9068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6879" y="152400"/>
            <a:ext cx="7886700" cy="701674"/>
          </a:xfrm>
        </p:spPr>
        <p:txBody>
          <a:bodyPr/>
          <a:lstStyle/>
          <a:p>
            <a:pPr algn="ctr"/>
            <a:r>
              <a:rPr lang="en-US" b="1" dirty="0"/>
              <a:t>Checks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74370" y="1701244"/>
            <a:ext cx="2495550" cy="1603375"/>
          </a:xfrm>
        </p:spPr>
        <p:txBody>
          <a:bodyPr/>
          <a:lstStyle/>
          <a:p>
            <a:r>
              <a:rPr lang="en-US" dirty="0"/>
              <a:t>compatibility </a:t>
            </a:r>
          </a:p>
          <a:p>
            <a:r>
              <a:rPr lang="en-US" dirty="0"/>
              <a:t>Equilibrium</a:t>
            </a:r>
          </a:p>
          <a:p>
            <a:r>
              <a:rPr lang="en-US" dirty="0"/>
              <a:t>Stress Strain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B6F15528-21DE-4FAA-801E-634DDDAF4B2B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1000" y="1186695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Model verification Checks </a:t>
            </a:r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3706314" y="1718660"/>
            <a:ext cx="2495550" cy="9657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Shear</a:t>
            </a:r>
          </a:p>
          <a:p>
            <a:r>
              <a:rPr lang="en-US" dirty="0"/>
              <a:t>Defilation  </a:t>
            </a:r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6238875" y="1701243"/>
            <a:ext cx="2495550" cy="160337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Structural time Period </a:t>
            </a:r>
          </a:p>
          <a:p>
            <a:r>
              <a:rPr lang="en-US" dirty="0"/>
              <a:t>Model Mass Participation ratio</a:t>
            </a:r>
          </a:p>
          <a:p>
            <a:r>
              <a:rPr lang="en-US" dirty="0"/>
              <a:t>Base Shear </a:t>
            </a:r>
          </a:p>
          <a:p>
            <a:r>
              <a:rPr lang="en-US" dirty="0"/>
              <a:t>Drift 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761999" y="1718661"/>
            <a:ext cx="1669869" cy="321324"/>
          </a:xfrm>
          <a:prstGeom prst="round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381000" y="1532974"/>
            <a:ext cx="2514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="" xmlns:pslz="http://schemas.microsoft.com/office/powerpoint/2016/slidezoom" Requires="pslz">
          <p:graphicFrame>
            <p:nvGraphicFramePr>
              <p:cNvPr id="15" name="Slide Zoom 14">
                <a:extLst>
                  <a:ext uri="{FF2B5EF4-FFF2-40B4-BE49-F238E27FC236}">
                    <a16:creationId xmlns:a16="http://schemas.microsoft.com/office/drawing/2014/main" id="{B841F95F-9489-41C6-A75C-1293C4DFAD0A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480545" y="1797623"/>
              <a:ext cx="207264" cy="155448"/>
            </p:xfrm>
            <a:graphic>
              <a:graphicData uri="http://schemas.microsoft.com/office/powerpoint/2016/slidezoom">
                <pslz:sldZm>
                  <pslz:sldZmObj sldId="559" cId="3815412148">
                    <pslz:zmPr id="{E182C5DE-7B40-41F6-AC98-85B0D4586B67}" returnToParent="0">
                      <p166:blipFill xmlns:p166="http://schemas.microsoft.com/office/powerpoint/2016/6/main">
                        <a:blip r:embed="rId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07264" cy="155448"/>
                        </a:xfrm>
                        <a:prstGeom prst="rect">
                          <a:avLst/>
                        </a:prstGeom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15" name="Slide Zoom 14">
                <a:hlinkClick r:id="rId3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B841F95F-9489-41C6-A75C-1293C4DFAD0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80545" y="1797623"/>
                <a:ext cx="207264" cy="15544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="" xmlns:pslz="http://schemas.microsoft.com/office/powerpoint/2016/slidezoom" Requires="pslz">
          <p:graphicFrame>
            <p:nvGraphicFramePr>
              <p:cNvPr id="17" name="Slide Zoom 16">
                <a:extLst>
                  <a:ext uri="{FF2B5EF4-FFF2-40B4-BE49-F238E27FC236}">
                    <a16:creationId xmlns:a16="http://schemas.microsoft.com/office/drawing/2014/main" id="{98991580-2FFF-462D-BE05-AFD1D9C59370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462039" y="2198488"/>
              <a:ext cx="207264" cy="155448"/>
            </p:xfrm>
            <a:graphic>
              <a:graphicData uri="http://schemas.microsoft.com/office/powerpoint/2016/slidezoom">
                <pslz:sldZm>
                  <pslz:sldZmObj sldId="560" cId="4227562491">
                    <pslz:zmPr id="{2CC50E25-AEF2-4F06-9600-D2CB27BB428C}" returnToParent="0">
                      <p166:blipFill xmlns:p166="http://schemas.microsoft.com/office/powerpoint/2016/6/main">
                        <a:blip r:embed="rId5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07264" cy="15544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17" name="Slide Zoom 16">
                <a:hlinkClick r:id="rId6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98991580-2FFF-462D-BE05-AFD1D9C5937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462039" y="2198488"/>
                <a:ext cx="207264" cy="15544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>
        <mc:Choice xmlns="" xmlns:pslz="http://schemas.microsoft.com/office/powerpoint/2016/slidezoom" Requires="pslz">
          <p:graphicFrame>
            <p:nvGraphicFramePr>
              <p:cNvPr id="19" name="Slide Zoom 18">
                <a:extLst>
                  <a:ext uri="{FF2B5EF4-FFF2-40B4-BE49-F238E27FC236}">
                    <a16:creationId xmlns:a16="http://schemas.microsoft.com/office/drawing/2014/main" id="{37D6926B-3F2B-4720-ADF6-E1D753D7BD59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6031611" y="1797623"/>
              <a:ext cx="207264" cy="155448"/>
            </p:xfrm>
            <a:graphic>
              <a:graphicData uri="http://schemas.microsoft.com/office/powerpoint/2016/slidezoom">
                <pslz:sldZm>
                  <pslz:sldZmObj sldId="562" cId="4225245638">
                    <pslz:zmPr id="{AFBE521D-A2E8-4CE0-994B-E7044BB8B05C}" returnToParent="0">
                      <p166:blipFill xmlns:p166="http://schemas.microsoft.com/office/powerpoint/2016/6/main">
                        <a:blip r:embed="rId8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07264" cy="15544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19" name="Slide Zoom 18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37D6926B-3F2B-4720-ADF6-E1D753D7BD5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031611" y="1797623"/>
                <a:ext cx="207264" cy="15544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>
        <mc:Choice xmlns="" xmlns:pslz="http://schemas.microsoft.com/office/powerpoint/2016/slidezoom" Requires="pslz">
          <p:graphicFrame>
            <p:nvGraphicFramePr>
              <p:cNvPr id="21" name="Slide Zoom 20">
                <a:extLst>
                  <a:ext uri="{FF2B5EF4-FFF2-40B4-BE49-F238E27FC236}">
                    <a16:creationId xmlns:a16="http://schemas.microsoft.com/office/drawing/2014/main" id="{F2B1B39F-9B6F-4533-8280-A0C2FEED37FA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572730010"/>
                  </p:ext>
                </p:extLst>
              </p:nvPr>
            </p:nvGraphicFramePr>
            <p:xfrm>
              <a:off x="6031611" y="2094849"/>
              <a:ext cx="207264" cy="155448"/>
            </p:xfrm>
            <a:graphic>
              <a:graphicData uri="http://schemas.microsoft.com/office/powerpoint/2016/slidezoom">
                <pslz:sldZm>
                  <pslz:sldZmObj sldId="563" cId="229068423">
                    <pslz:zmPr id="{FB1F9F58-0AAA-4462-8A4C-6BB80DCEC0CE}" returnToParent="0">
                      <p166:blipFill xmlns:p166="http://schemas.microsoft.com/office/powerpoint/2016/6/main">
                        <a:blip r:embed="rId11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07264" cy="15544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21" name="Slide Zoom 20">
                <a:hlinkClick r:id="rId12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F2B1B39F-9B6F-4533-8280-A0C2FEED37F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6031611" y="2094849"/>
                <a:ext cx="207264" cy="15544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>
        <mc:Choice xmlns="" xmlns:pslz="http://schemas.microsoft.com/office/powerpoint/2016/slidezoom" Requires="pslz">
          <p:graphicFrame>
            <p:nvGraphicFramePr>
              <p:cNvPr id="23" name="Slide Zoom 22">
                <a:extLst>
                  <a:ext uri="{FF2B5EF4-FFF2-40B4-BE49-F238E27FC236}">
                    <a16:creationId xmlns:a16="http://schemas.microsoft.com/office/drawing/2014/main" id="{7B9BB2BC-A266-4A34-B5D2-9F61ABF1EEC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733465448"/>
                  </p:ext>
                </p:extLst>
              </p:nvPr>
            </p:nvGraphicFramePr>
            <p:xfrm>
              <a:off x="6019800" y="2590800"/>
              <a:ext cx="207264" cy="155448"/>
            </p:xfrm>
            <a:graphic>
              <a:graphicData uri="http://schemas.microsoft.com/office/powerpoint/2016/slidezoom">
                <pslz:sldZm>
                  <pslz:sldZmObj sldId="564" cId="1642478129">
                    <pslz:zmPr id="{7F8C92CC-9EDB-476A-8392-5F6095962C50}" returnToParent="0" transitionDur="1000">
                      <p166:blipFill xmlns:p166="http://schemas.microsoft.com/office/powerpoint/2016/6/main">
                        <a:blip r:embed="rId14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07264" cy="15544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23" name="Slide Zoom 22">
                <a:hlinkClick r:id="rId15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7B9BB2BC-A266-4A34-B5D2-9F61ABF1EEC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6019800" y="2590800"/>
                <a:ext cx="207264" cy="15544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>
        <mc:Choice xmlns="" xmlns:pslz="http://schemas.microsoft.com/office/powerpoint/2016/slidezoom" Requires="pslz">
          <p:graphicFrame>
            <p:nvGraphicFramePr>
              <p:cNvPr id="25" name="Slide Zoom 24">
                <a:extLst>
                  <a:ext uri="{FF2B5EF4-FFF2-40B4-BE49-F238E27FC236}">
                    <a16:creationId xmlns:a16="http://schemas.microsoft.com/office/drawing/2014/main" id="{C63BE095-67A9-495F-A03E-FDACA3792552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6019800" y="2897811"/>
              <a:ext cx="207264" cy="155448"/>
            </p:xfrm>
            <a:graphic>
              <a:graphicData uri="http://schemas.microsoft.com/office/powerpoint/2016/slidezoom">
                <pslz:sldZm>
                  <pslz:sldZmObj sldId="565" cId="1336147194">
                    <pslz:zmPr id="{F3F9B132-EDB5-4C15-A0DD-F9B4F5AF1491}" returnToParent="0">
                      <p166:blipFill xmlns:p166="http://schemas.microsoft.com/office/powerpoint/2016/6/main">
                        <a:blip r:embed="rId17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07264" cy="15544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25" name="Slide Zoom 24">
                <a:hlinkClick r:id="rId18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C63BE095-67A9-495F-A03E-FDACA379255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6019800" y="2897811"/>
                <a:ext cx="207264" cy="15544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p:sp>
        <p:nvSpPr>
          <p:cNvPr id="20" name="Rounded Rectangle 10">
            <a:extLst>
              <a:ext uri="{FF2B5EF4-FFF2-40B4-BE49-F238E27FC236}">
                <a16:creationId xmlns="" xmlns:a16="http://schemas.microsoft.com/office/drawing/2014/main" id="{FD08A6B5-0555-4F54-A81D-B1ACCA2A81E2}"/>
              </a:ext>
            </a:extLst>
          </p:cNvPr>
          <p:cNvSpPr/>
          <p:nvPr/>
        </p:nvSpPr>
        <p:spPr>
          <a:xfrm>
            <a:off x="761998" y="2119967"/>
            <a:ext cx="1669869" cy="321324"/>
          </a:xfrm>
          <a:prstGeom prst="round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10">
            <a:extLst>
              <a:ext uri="{FF2B5EF4-FFF2-40B4-BE49-F238E27FC236}">
                <a16:creationId xmlns="" xmlns:a16="http://schemas.microsoft.com/office/drawing/2014/main" id="{FE083FBD-B488-497B-A9FB-4F170E5F32B1}"/>
              </a:ext>
            </a:extLst>
          </p:cNvPr>
          <p:cNvSpPr/>
          <p:nvPr/>
        </p:nvSpPr>
        <p:spPr>
          <a:xfrm>
            <a:off x="761998" y="2507862"/>
            <a:ext cx="1669869" cy="321324"/>
          </a:xfrm>
          <a:prstGeom prst="round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10">
            <a:extLst>
              <a:ext uri="{FF2B5EF4-FFF2-40B4-BE49-F238E27FC236}">
                <a16:creationId xmlns="" xmlns:a16="http://schemas.microsoft.com/office/drawing/2014/main" id="{DA9E9527-D81C-4D3D-92DA-30616BF9C3BE}"/>
              </a:ext>
            </a:extLst>
          </p:cNvPr>
          <p:cNvSpPr/>
          <p:nvPr/>
        </p:nvSpPr>
        <p:spPr>
          <a:xfrm>
            <a:off x="3762845" y="1736076"/>
            <a:ext cx="1669869" cy="321324"/>
          </a:xfrm>
          <a:prstGeom prst="round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ounded Rectangle 10">
            <a:extLst>
              <a:ext uri="{FF2B5EF4-FFF2-40B4-BE49-F238E27FC236}">
                <a16:creationId xmlns="" xmlns:a16="http://schemas.microsoft.com/office/drawing/2014/main" id="{E9C29A88-658B-458B-9D85-DBBEC5DE709A}"/>
              </a:ext>
            </a:extLst>
          </p:cNvPr>
          <p:cNvSpPr/>
          <p:nvPr/>
        </p:nvSpPr>
        <p:spPr>
          <a:xfrm>
            <a:off x="3762845" y="2133600"/>
            <a:ext cx="1669869" cy="321324"/>
          </a:xfrm>
          <a:prstGeom prst="round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ounded Rectangle 10">
            <a:extLst>
              <a:ext uri="{FF2B5EF4-FFF2-40B4-BE49-F238E27FC236}">
                <a16:creationId xmlns="" xmlns:a16="http://schemas.microsoft.com/office/drawing/2014/main" id="{2ED04EE3-4101-4EAD-BE3E-80BE0B708B82}"/>
              </a:ext>
            </a:extLst>
          </p:cNvPr>
          <p:cNvSpPr/>
          <p:nvPr/>
        </p:nvSpPr>
        <p:spPr>
          <a:xfrm>
            <a:off x="6324600" y="1676400"/>
            <a:ext cx="2239464" cy="320040"/>
          </a:xfrm>
          <a:prstGeom prst="round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ed Rectangle 10">
            <a:extLst>
              <a:ext uri="{FF2B5EF4-FFF2-40B4-BE49-F238E27FC236}">
                <a16:creationId xmlns="" xmlns:a16="http://schemas.microsoft.com/office/drawing/2014/main" id="{1D08A5B6-6E43-42D0-80FB-88195503EA17}"/>
              </a:ext>
            </a:extLst>
          </p:cNvPr>
          <p:cNvSpPr/>
          <p:nvPr/>
        </p:nvSpPr>
        <p:spPr>
          <a:xfrm>
            <a:off x="6339209" y="2036240"/>
            <a:ext cx="2239464" cy="471621"/>
          </a:xfrm>
          <a:prstGeom prst="round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051FCBAC-589A-4D98-B794-9A3F7AF65EA8}"/>
              </a:ext>
            </a:extLst>
          </p:cNvPr>
          <p:cNvSpPr txBox="1"/>
          <p:nvPr/>
        </p:nvSpPr>
        <p:spPr>
          <a:xfrm>
            <a:off x="3810000" y="1163642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Design checks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="" xmlns:a16="http://schemas.microsoft.com/office/drawing/2014/main" id="{3DE54C62-B7B7-4214-9D89-FEBB2456CAC3}"/>
              </a:ext>
            </a:extLst>
          </p:cNvPr>
          <p:cNvCxnSpPr>
            <a:cxnSpLocks/>
          </p:cNvCxnSpPr>
          <p:nvPr/>
        </p:nvCxnSpPr>
        <p:spPr>
          <a:xfrm>
            <a:off x="3810000" y="1528093"/>
            <a:ext cx="4343400" cy="279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9967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12159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/>
            <a:r>
              <a:rPr lang="en-US" dirty="0"/>
              <a:t>Base Shear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48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4495800"/>
            <a:ext cx="7448550" cy="12192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628650" y="1277286"/>
            <a:ext cx="8058150" cy="3171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According to UBC 97 to accept the response spectrum method its base shear have to be equal or larger than the base shear calculated form equivalent static method 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While the base shear is depending on the scale factor used to define the response spectrum  function.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(Response spectrum must be larger than equivalent static method in order to insure the accuracy and safety of the design)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scale factor when defining the response spectrum load case = IG/R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C746D329-69C0-4C23-8698-C6C989B7450B}"/>
              </a:ext>
            </a:extLst>
          </p:cNvPr>
          <p:cNvSpPr txBox="1"/>
          <p:nvPr/>
        </p:nvSpPr>
        <p:spPr>
          <a:xfrm>
            <a:off x="215170" y="6378163"/>
            <a:ext cx="115929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solidFill>
                  <a:schemeClr val="bg1">
                    <a:lumMod val="50000"/>
                  </a:schemeClr>
                </a:solidFill>
              </a:rPr>
              <a:t>Code: UBC-97</a:t>
            </a:r>
            <a:endParaRPr lang="en-US" sz="135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47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6879" y="152400"/>
            <a:ext cx="7886700" cy="701674"/>
          </a:xfrm>
        </p:spPr>
        <p:txBody>
          <a:bodyPr/>
          <a:lstStyle/>
          <a:p>
            <a:pPr algn="ctr"/>
            <a:r>
              <a:rPr lang="en-US" b="1" dirty="0"/>
              <a:t>Checks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74370" y="1701244"/>
            <a:ext cx="2495550" cy="1603375"/>
          </a:xfrm>
        </p:spPr>
        <p:txBody>
          <a:bodyPr/>
          <a:lstStyle/>
          <a:p>
            <a:r>
              <a:rPr lang="en-US" dirty="0"/>
              <a:t>compatibility </a:t>
            </a:r>
          </a:p>
          <a:p>
            <a:r>
              <a:rPr lang="en-US" dirty="0"/>
              <a:t>Equilibrium</a:t>
            </a:r>
          </a:p>
          <a:p>
            <a:r>
              <a:rPr lang="en-US" dirty="0"/>
              <a:t>Stress Strain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B6F15528-21DE-4FAA-801E-634DDDAF4B2B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1000" y="1186695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Model verification Checks </a:t>
            </a:r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3676650" y="1718660"/>
            <a:ext cx="2495550" cy="9657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Shear</a:t>
            </a:r>
          </a:p>
          <a:p>
            <a:r>
              <a:rPr lang="en-US" dirty="0"/>
              <a:t>Defilation  </a:t>
            </a:r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6238875" y="1701243"/>
            <a:ext cx="2495550" cy="160337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Structural time Period </a:t>
            </a:r>
          </a:p>
          <a:p>
            <a:r>
              <a:rPr lang="en-US" dirty="0"/>
              <a:t>Model Mass Participation ratio</a:t>
            </a:r>
          </a:p>
          <a:p>
            <a:r>
              <a:rPr lang="en-US" dirty="0"/>
              <a:t>Base Shear </a:t>
            </a:r>
          </a:p>
          <a:p>
            <a:r>
              <a:rPr lang="en-US" dirty="0"/>
              <a:t>Drift 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761999" y="1718661"/>
            <a:ext cx="1669869" cy="321324"/>
          </a:xfrm>
          <a:prstGeom prst="round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381000" y="1532974"/>
            <a:ext cx="2514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="" xmlns:pslz="http://schemas.microsoft.com/office/powerpoint/2016/slidezoom" Requires="pslz">
          <p:graphicFrame>
            <p:nvGraphicFramePr>
              <p:cNvPr id="15" name="Slide Zoom 14">
                <a:extLst>
                  <a:ext uri="{FF2B5EF4-FFF2-40B4-BE49-F238E27FC236}">
                    <a16:creationId xmlns:a16="http://schemas.microsoft.com/office/drawing/2014/main" id="{B841F95F-9489-41C6-A75C-1293C4DFAD0A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480545" y="1797623"/>
              <a:ext cx="207264" cy="155448"/>
            </p:xfrm>
            <a:graphic>
              <a:graphicData uri="http://schemas.microsoft.com/office/powerpoint/2016/slidezoom">
                <pslz:sldZm>
                  <pslz:sldZmObj sldId="559" cId="3815412148">
                    <pslz:zmPr id="{E182C5DE-7B40-41F6-AC98-85B0D4586B67}" returnToParent="0">
                      <p166:blipFill xmlns:p166="http://schemas.microsoft.com/office/powerpoint/2016/6/main">
                        <a:blip r:embed="rId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07264" cy="155448"/>
                        </a:xfrm>
                        <a:prstGeom prst="rect">
                          <a:avLst/>
                        </a:prstGeom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15" name="Slide Zoom 14">
                <a:hlinkClick r:id="rId3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B841F95F-9489-41C6-A75C-1293C4DFAD0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80545" y="1797623"/>
                <a:ext cx="207264" cy="15544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="" xmlns:pslz="http://schemas.microsoft.com/office/powerpoint/2016/slidezoom" Requires="pslz">
          <p:graphicFrame>
            <p:nvGraphicFramePr>
              <p:cNvPr id="17" name="Slide Zoom 16">
                <a:extLst>
                  <a:ext uri="{FF2B5EF4-FFF2-40B4-BE49-F238E27FC236}">
                    <a16:creationId xmlns:a16="http://schemas.microsoft.com/office/drawing/2014/main" id="{98991580-2FFF-462D-BE05-AFD1D9C59370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462039" y="2198488"/>
              <a:ext cx="207264" cy="155448"/>
            </p:xfrm>
            <a:graphic>
              <a:graphicData uri="http://schemas.microsoft.com/office/powerpoint/2016/slidezoom">
                <pslz:sldZm>
                  <pslz:sldZmObj sldId="560" cId="4227562491">
                    <pslz:zmPr id="{2CC50E25-AEF2-4F06-9600-D2CB27BB428C}" returnToParent="0">
                      <p166:blipFill xmlns:p166="http://schemas.microsoft.com/office/powerpoint/2016/6/main">
                        <a:blip r:embed="rId5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07264" cy="15544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17" name="Slide Zoom 16">
                <a:hlinkClick r:id="rId6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98991580-2FFF-462D-BE05-AFD1D9C5937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462039" y="2198488"/>
                <a:ext cx="207264" cy="15544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>
        <mc:Choice xmlns="" xmlns:pslz="http://schemas.microsoft.com/office/powerpoint/2016/slidezoom" Requires="pslz">
          <p:graphicFrame>
            <p:nvGraphicFramePr>
              <p:cNvPr id="19" name="Slide Zoom 18">
                <a:extLst>
                  <a:ext uri="{FF2B5EF4-FFF2-40B4-BE49-F238E27FC236}">
                    <a16:creationId xmlns:a16="http://schemas.microsoft.com/office/drawing/2014/main" id="{37D6926B-3F2B-4720-ADF6-E1D753D7BD59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6031611" y="1797623"/>
              <a:ext cx="207264" cy="155448"/>
            </p:xfrm>
            <a:graphic>
              <a:graphicData uri="http://schemas.microsoft.com/office/powerpoint/2016/slidezoom">
                <pslz:sldZm>
                  <pslz:sldZmObj sldId="562" cId="4225245638">
                    <pslz:zmPr id="{AFBE521D-A2E8-4CE0-994B-E7044BB8B05C}" returnToParent="0">
                      <p166:blipFill xmlns:p166="http://schemas.microsoft.com/office/powerpoint/2016/6/main">
                        <a:blip r:embed="rId8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07264" cy="15544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19" name="Slide Zoom 18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37D6926B-3F2B-4720-ADF6-E1D753D7BD5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031611" y="1797623"/>
                <a:ext cx="207264" cy="15544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>
        <mc:Choice xmlns="" xmlns:pslz="http://schemas.microsoft.com/office/powerpoint/2016/slidezoom" Requires="pslz">
          <p:graphicFrame>
            <p:nvGraphicFramePr>
              <p:cNvPr id="21" name="Slide Zoom 20">
                <a:extLst>
                  <a:ext uri="{FF2B5EF4-FFF2-40B4-BE49-F238E27FC236}">
                    <a16:creationId xmlns:a16="http://schemas.microsoft.com/office/drawing/2014/main" id="{F2B1B39F-9B6F-4533-8280-A0C2FEED37FA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6031611" y="2094849"/>
              <a:ext cx="207264" cy="155448"/>
            </p:xfrm>
            <a:graphic>
              <a:graphicData uri="http://schemas.microsoft.com/office/powerpoint/2016/slidezoom">
                <pslz:sldZm>
                  <pslz:sldZmObj sldId="563" cId="229068423">
                    <pslz:zmPr id="{FB1F9F58-0AAA-4462-8A4C-6BB80DCEC0CE}" returnToParent="0">
                      <p166:blipFill xmlns:p166="http://schemas.microsoft.com/office/powerpoint/2016/6/main">
                        <a:blip r:embed="rId11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07264" cy="15544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21" name="Slide Zoom 20">
                <a:hlinkClick r:id="rId12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F2B1B39F-9B6F-4533-8280-A0C2FEED37F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6031611" y="2094849"/>
                <a:ext cx="207264" cy="15544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>
        <mc:Choice xmlns="" xmlns:pslz="http://schemas.microsoft.com/office/powerpoint/2016/slidezoom" Requires="pslz">
          <p:graphicFrame>
            <p:nvGraphicFramePr>
              <p:cNvPr id="23" name="Slide Zoom 22">
                <a:extLst>
                  <a:ext uri="{FF2B5EF4-FFF2-40B4-BE49-F238E27FC236}">
                    <a16:creationId xmlns:a16="http://schemas.microsoft.com/office/drawing/2014/main" id="{7B9BB2BC-A266-4A34-B5D2-9F61ABF1EEC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787994999"/>
                  </p:ext>
                </p:extLst>
              </p:nvPr>
            </p:nvGraphicFramePr>
            <p:xfrm>
              <a:off x="6019800" y="2590800"/>
              <a:ext cx="207264" cy="155448"/>
            </p:xfrm>
            <a:graphic>
              <a:graphicData uri="http://schemas.microsoft.com/office/powerpoint/2016/slidezoom">
                <pslz:sldZm>
                  <pslz:sldZmObj sldId="564" cId="1642478129">
                    <pslz:zmPr id="{7F8C92CC-9EDB-476A-8392-5F6095962C50}" returnToParent="0">
                      <p166:blipFill xmlns:p166="http://schemas.microsoft.com/office/powerpoint/2016/6/main">
                        <a:blip r:embed="rId14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07264" cy="15544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23" name="Slide Zoom 22">
                <a:hlinkClick r:id="rId15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7B9BB2BC-A266-4A34-B5D2-9F61ABF1EEC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6019800" y="2590800"/>
                <a:ext cx="207264" cy="15544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>
        <mc:Choice xmlns="" xmlns:pslz="http://schemas.microsoft.com/office/powerpoint/2016/slidezoom" Requires="pslz">
          <p:graphicFrame>
            <p:nvGraphicFramePr>
              <p:cNvPr id="25" name="Slide Zoom 24">
                <a:extLst>
                  <a:ext uri="{FF2B5EF4-FFF2-40B4-BE49-F238E27FC236}">
                    <a16:creationId xmlns:a16="http://schemas.microsoft.com/office/drawing/2014/main" id="{C63BE095-67A9-495F-A03E-FDACA379255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093314311"/>
                  </p:ext>
                </p:extLst>
              </p:nvPr>
            </p:nvGraphicFramePr>
            <p:xfrm>
              <a:off x="6019800" y="2897811"/>
              <a:ext cx="207264" cy="155448"/>
            </p:xfrm>
            <a:graphic>
              <a:graphicData uri="http://schemas.microsoft.com/office/powerpoint/2016/slidezoom">
                <pslz:sldZm>
                  <pslz:sldZmObj sldId="565" cId="1336147194">
                    <pslz:zmPr id="{F3F9B132-EDB5-4C15-A0DD-F9B4F5AF1491}" returnToParent="0" transitionDur="1000">
                      <p166:blipFill xmlns:p166="http://schemas.microsoft.com/office/powerpoint/2016/6/main">
                        <a:blip r:embed="rId17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07264" cy="15544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25" name="Slide Zoom 24">
                <a:hlinkClick r:id="rId18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C63BE095-67A9-495F-A03E-FDACA379255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6019800" y="2897811"/>
                <a:ext cx="207264" cy="15544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p:sp>
        <p:nvSpPr>
          <p:cNvPr id="20" name="Rounded Rectangle 10">
            <a:extLst>
              <a:ext uri="{FF2B5EF4-FFF2-40B4-BE49-F238E27FC236}">
                <a16:creationId xmlns="" xmlns:a16="http://schemas.microsoft.com/office/drawing/2014/main" id="{FD08A6B5-0555-4F54-A81D-B1ACCA2A81E2}"/>
              </a:ext>
            </a:extLst>
          </p:cNvPr>
          <p:cNvSpPr/>
          <p:nvPr/>
        </p:nvSpPr>
        <p:spPr>
          <a:xfrm>
            <a:off x="761998" y="2119967"/>
            <a:ext cx="1669869" cy="321324"/>
          </a:xfrm>
          <a:prstGeom prst="round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10">
            <a:extLst>
              <a:ext uri="{FF2B5EF4-FFF2-40B4-BE49-F238E27FC236}">
                <a16:creationId xmlns="" xmlns:a16="http://schemas.microsoft.com/office/drawing/2014/main" id="{FE083FBD-B488-497B-A9FB-4F170E5F32B1}"/>
              </a:ext>
            </a:extLst>
          </p:cNvPr>
          <p:cNvSpPr/>
          <p:nvPr/>
        </p:nvSpPr>
        <p:spPr>
          <a:xfrm>
            <a:off x="761998" y="2507862"/>
            <a:ext cx="1669869" cy="321324"/>
          </a:xfrm>
          <a:prstGeom prst="round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10">
            <a:extLst>
              <a:ext uri="{FF2B5EF4-FFF2-40B4-BE49-F238E27FC236}">
                <a16:creationId xmlns="" xmlns:a16="http://schemas.microsoft.com/office/drawing/2014/main" id="{DA9E9527-D81C-4D3D-92DA-30616BF9C3BE}"/>
              </a:ext>
            </a:extLst>
          </p:cNvPr>
          <p:cNvSpPr/>
          <p:nvPr/>
        </p:nvSpPr>
        <p:spPr>
          <a:xfrm>
            <a:off x="3773534" y="1730960"/>
            <a:ext cx="1669869" cy="321324"/>
          </a:xfrm>
          <a:prstGeom prst="round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ounded Rectangle 10">
            <a:extLst>
              <a:ext uri="{FF2B5EF4-FFF2-40B4-BE49-F238E27FC236}">
                <a16:creationId xmlns="" xmlns:a16="http://schemas.microsoft.com/office/drawing/2014/main" id="{E9C29A88-658B-458B-9D85-DBBEC5DE709A}"/>
              </a:ext>
            </a:extLst>
          </p:cNvPr>
          <p:cNvSpPr/>
          <p:nvPr/>
        </p:nvSpPr>
        <p:spPr>
          <a:xfrm>
            <a:off x="3762845" y="2133600"/>
            <a:ext cx="1669869" cy="321324"/>
          </a:xfrm>
          <a:prstGeom prst="round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ounded Rectangle 10">
            <a:extLst>
              <a:ext uri="{FF2B5EF4-FFF2-40B4-BE49-F238E27FC236}">
                <a16:creationId xmlns="" xmlns:a16="http://schemas.microsoft.com/office/drawing/2014/main" id="{2ED04EE3-4101-4EAD-BE3E-80BE0B708B82}"/>
              </a:ext>
            </a:extLst>
          </p:cNvPr>
          <p:cNvSpPr/>
          <p:nvPr/>
        </p:nvSpPr>
        <p:spPr>
          <a:xfrm>
            <a:off x="6324600" y="1676400"/>
            <a:ext cx="2239464" cy="320040"/>
          </a:xfrm>
          <a:prstGeom prst="round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ed Rectangle 10">
            <a:extLst>
              <a:ext uri="{FF2B5EF4-FFF2-40B4-BE49-F238E27FC236}">
                <a16:creationId xmlns="" xmlns:a16="http://schemas.microsoft.com/office/drawing/2014/main" id="{1D08A5B6-6E43-42D0-80FB-88195503EA17}"/>
              </a:ext>
            </a:extLst>
          </p:cNvPr>
          <p:cNvSpPr/>
          <p:nvPr/>
        </p:nvSpPr>
        <p:spPr>
          <a:xfrm>
            <a:off x="6339209" y="2036240"/>
            <a:ext cx="2239464" cy="471621"/>
          </a:xfrm>
          <a:prstGeom prst="round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ounded Rectangle 10">
            <a:extLst>
              <a:ext uri="{FF2B5EF4-FFF2-40B4-BE49-F238E27FC236}">
                <a16:creationId xmlns="" xmlns:a16="http://schemas.microsoft.com/office/drawing/2014/main" id="{EE36D611-11C7-4D5C-9376-713BAFC23852}"/>
              </a:ext>
            </a:extLst>
          </p:cNvPr>
          <p:cNvSpPr/>
          <p:nvPr/>
        </p:nvSpPr>
        <p:spPr>
          <a:xfrm>
            <a:off x="6324600" y="2575560"/>
            <a:ext cx="2239464" cy="283464"/>
          </a:xfrm>
          <a:prstGeom prst="round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B980C0A9-F467-48AE-ADC8-D1FF0D7D9721}"/>
              </a:ext>
            </a:extLst>
          </p:cNvPr>
          <p:cNvSpPr txBox="1"/>
          <p:nvPr/>
        </p:nvSpPr>
        <p:spPr>
          <a:xfrm>
            <a:off x="3810000" y="1163642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Design checks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="" xmlns:a16="http://schemas.microsoft.com/office/drawing/2014/main" id="{776FBB89-FB52-4749-A088-AC91CBB3DE14}"/>
              </a:ext>
            </a:extLst>
          </p:cNvPr>
          <p:cNvCxnSpPr>
            <a:cxnSpLocks/>
          </p:cNvCxnSpPr>
          <p:nvPr/>
        </p:nvCxnSpPr>
        <p:spPr>
          <a:xfrm>
            <a:off x="3810000" y="1528093"/>
            <a:ext cx="4343400" cy="279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850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873" y="1066800"/>
            <a:ext cx="6939727" cy="55118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276600" y="4842711"/>
            <a:ext cx="4572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3338491" y="4842711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3490891" y="4918911"/>
            <a:ext cx="381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490891" y="4920917"/>
            <a:ext cx="381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490891" y="4918911"/>
            <a:ext cx="381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عنوان 1">
            <a:extLst>
              <a:ext uri="{FF2B5EF4-FFF2-40B4-BE49-F238E27FC236}">
                <a16:creationId xmlns="" xmlns:a16="http://schemas.microsoft.com/office/drawing/2014/main" id="{F7130D91-84BE-452B-94C5-F9EA30B74B0F}"/>
              </a:ext>
            </a:extLst>
          </p:cNvPr>
          <p:cNvSpPr>
            <a:spLocks noGrp="1"/>
          </p:cNvSpPr>
          <p:nvPr/>
        </p:nvSpPr>
        <p:spPr>
          <a:xfrm>
            <a:off x="3398649" y="4728411"/>
            <a:ext cx="757267" cy="228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400" b="1" dirty="0"/>
              <a:t>-0.15</a:t>
            </a:r>
          </a:p>
        </p:txBody>
      </p:sp>
      <p:sp>
        <p:nvSpPr>
          <p:cNvPr id="10" name="Title 1">
            <a:extLst>
              <a:ext uri="{FF2B5EF4-FFF2-40B4-BE49-F238E27FC236}">
                <a16:creationId xmlns="" xmlns:a16="http://schemas.microsoft.com/office/drawing/2014/main" id="{3A0EA616-6533-4267-9D9F-6960497C06A4}"/>
              </a:ext>
            </a:extLst>
          </p:cNvPr>
          <p:cNvSpPr txBox="1">
            <a:spLocks/>
          </p:cNvSpPr>
          <p:nvPr/>
        </p:nvSpPr>
        <p:spPr>
          <a:xfrm>
            <a:off x="495300" y="244764"/>
            <a:ext cx="8153400" cy="762000"/>
          </a:xfrm>
          <a:prstGeom prst="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>
                <a:latin typeface="Times New Roman" pitchFamily="18" charset="0"/>
                <a:cs typeface="Times New Roman" pitchFamily="18" charset="0"/>
              </a:rPr>
              <a:t>Architectural design</a:t>
            </a:r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="" xmlns:a16="http://schemas.microsoft.com/office/drawing/2014/main" id="{AAE076A3-83DE-4E3D-B272-7E8676693BE6}"/>
              </a:ext>
            </a:extLst>
          </p:cNvPr>
          <p:cNvGrpSpPr/>
          <p:nvPr/>
        </p:nvGrpSpPr>
        <p:grpSpPr>
          <a:xfrm>
            <a:off x="533400" y="1524000"/>
            <a:ext cx="2438400" cy="1219200"/>
            <a:chOff x="1304745" y="482464"/>
            <a:chExt cx="1980641" cy="1980641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12" name="Rounded Rectangle 12">
              <a:extLst>
                <a:ext uri="{FF2B5EF4-FFF2-40B4-BE49-F238E27FC236}">
                  <a16:creationId xmlns="" xmlns:a16="http://schemas.microsoft.com/office/drawing/2014/main" id="{94EE6043-6761-4FA6-B904-E8A1FE2FD3E3}"/>
                </a:ext>
              </a:extLst>
            </p:cNvPr>
            <p:cNvSpPr/>
            <p:nvPr/>
          </p:nvSpPr>
          <p:spPr>
            <a:xfrm>
              <a:off x="1304745" y="482464"/>
              <a:ext cx="1980641" cy="1980641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ounded Rectangle 4">
              <a:extLst>
                <a:ext uri="{FF2B5EF4-FFF2-40B4-BE49-F238E27FC236}">
                  <a16:creationId xmlns="" xmlns:a16="http://schemas.microsoft.com/office/drawing/2014/main" id="{01C2F726-46FF-48AD-B960-7F85E01065E5}"/>
                </a:ext>
              </a:extLst>
            </p:cNvPr>
            <p:cNvSpPr/>
            <p:nvPr/>
          </p:nvSpPr>
          <p:spPr>
            <a:xfrm>
              <a:off x="1401432" y="579151"/>
              <a:ext cx="1787267" cy="178726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lvl="0" rtl="1">
                <a:spcBef>
                  <a:spcPct val="0"/>
                </a:spcBef>
                <a:defRPr/>
              </a:pPr>
              <a:r>
                <a:rPr lang="en-US" sz="36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Site plan</a:t>
              </a:r>
              <a:endParaRPr lang="en-US" sz="3600" dirty="0">
                <a:solidFill>
                  <a:schemeClr val="tx1"/>
                </a:solidFill>
              </a:endParaRPr>
            </a:p>
          </p:txBody>
        </p:sp>
      </p:grp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AFBFE691-95E7-4914-A8BF-68EC1F008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33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30274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/>
            <a:r>
              <a:rPr lang="en-US" dirty="0"/>
              <a:t>Drift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076325" y="1690689"/>
            <a:ext cx="69913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When the building period is less than 0.7S then the allowable story drift delta M shall not exceed 0.025 of the story height. –UBC-97 page 16-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939581"/>
            <a:ext cx="5943600" cy="149343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9F5F4371-9C79-43E5-A0B9-1DD926E921D7}"/>
              </a:ext>
            </a:extLst>
          </p:cNvPr>
          <p:cNvSpPr txBox="1"/>
          <p:nvPr/>
        </p:nvSpPr>
        <p:spPr>
          <a:xfrm>
            <a:off x="215170" y="6378163"/>
            <a:ext cx="115929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solidFill>
                  <a:schemeClr val="bg1">
                    <a:lumMod val="50000"/>
                  </a:schemeClr>
                </a:solidFill>
              </a:rPr>
              <a:t>Code: UBC-97</a:t>
            </a:r>
            <a:endParaRPr lang="en-US" sz="135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147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6879" y="152400"/>
            <a:ext cx="7886700" cy="701674"/>
          </a:xfrm>
        </p:spPr>
        <p:txBody>
          <a:bodyPr/>
          <a:lstStyle/>
          <a:p>
            <a:pPr algn="ctr"/>
            <a:r>
              <a:rPr lang="en-US" b="1" dirty="0"/>
              <a:t>Checks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74370" y="1701244"/>
            <a:ext cx="2495550" cy="1603375"/>
          </a:xfrm>
        </p:spPr>
        <p:txBody>
          <a:bodyPr/>
          <a:lstStyle/>
          <a:p>
            <a:r>
              <a:rPr lang="en-US" dirty="0"/>
              <a:t>compatibility </a:t>
            </a:r>
          </a:p>
          <a:p>
            <a:r>
              <a:rPr lang="en-US" dirty="0"/>
              <a:t>Equilibrium</a:t>
            </a:r>
          </a:p>
          <a:p>
            <a:r>
              <a:rPr lang="en-US" dirty="0"/>
              <a:t>Stress Strain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B6F15528-21DE-4FAA-801E-634DDDAF4B2B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1000" y="1186695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Model verification Checks </a:t>
            </a:r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3706314" y="1718660"/>
            <a:ext cx="2495550" cy="9657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Shear  </a:t>
            </a:r>
          </a:p>
          <a:p>
            <a:r>
              <a:rPr lang="en-US" dirty="0"/>
              <a:t>Defilation  </a:t>
            </a:r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6238875" y="1701243"/>
            <a:ext cx="2495550" cy="160337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Structural time Period </a:t>
            </a:r>
          </a:p>
          <a:p>
            <a:r>
              <a:rPr lang="en-US" dirty="0"/>
              <a:t>Model Mass Participation ratio</a:t>
            </a:r>
          </a:p>
          <a:p>
            <a:r>
              <a:rPr lang="en-US" dirty="0"/>
              <a:t>Base Shear </a:t>
            </a:r>
          </a:p>
          <a:p>
            <a:r>
              <a:rPr lang="en-US" dirty="0"/>
              <a:t>Drift 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761999" y="1718661"/>
            <a:ext cx="1669869" cy="321324"/>
          </a:xfrm>
          <a:prstGeom prst="round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381000" y="1532974"/>
            <a:ext cx="2514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="" xmlns:pslz="http://schemas.microsoft.com/office/powerpoint/2016/slidezoom" Requires="pslz">
          <p:graphicFrame>
            <p:nvGraphicFramePr>
              <p:cNvPr id="15" name="Slide Zoom 14">
                <a:extLst>
                  <a:ext uri="{FF2B5EF4-FFF2-40B4-BE49-F238E27FC236}">
                    <a16:creationId xmlns:a16="http://schemas.microsoft.com/office/drawing/2014/main" id="{B841F95F-9489-41C6-A75C-1293C4DFAD0A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480545" y="1797623"/>
              <a:ext cx="207264" cy="155448"/>
            </p:xfrm>
            <a:graphic>
              <a:graphicData uri="http://schemas.microsoft.com/office/powerpoint/2016/slidezoom">
                <pslz:sldZm>
                  <pslz:sldZmObj sldId="559" cId="3815412148">
                    <pslz:zmPr id="{E182C5DE-7B40-41F6-AC98-85B0D4586B67}" returnToParent="0">
                      <p166:blipFill xmlns:p166="http://schemas.microsoft.com/office/powerpoint/2016/6/main">
                        <a:blip r:embed="rId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07264" cy="155448"/>
                        </a:xfrm>
                        <a:prstGeom prst="rect">
                          <a:avLst/>
                        </a:prstGeom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15" name="Slide Zoom 14">
                <a:hlinkClick r:id="rId3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B841F95F-9489-41C6-A75C-1293C4DFAD0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80545" y="1797623"/>
                <a:ext cx="207264" cy="15544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="" xmlns:pslz="http://schemas.microsoft.com/office/powerpoint/2016/slidezoom" Requires="pslz">
          <p:graphicFrame>
            <p:nvGraphicFramePr>
              <p:cNvPr id="17" name="Slide Zoom 16">
                <a:extLst>
                  <a:ext uri="{FF2B5EF4-FFF2-40B4-BE49-F238E27FC236}">
                    <a16:creationId xmlns:a16="http://schemas.microsoft.com/office/drawing/2014/main" id="{98991580-2FFF-462D-BE05-AFD1D9C59370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462039" y="2198488"/>
              <a:ext cx="207264" cy="155448"/>
            </p:xfrm>
            <a:graphic>
              <a:graphicData uri="http://schemas.microsoft.com/office/powerpoint/2016/slidezoom">
                <pslz:sldZm>
                  <pslz:sldZmObj sldId="560" cId="4227562491">
                    <pslz:zmPr id="{2CC50E25-AEF2-4F06-9600-D2CB27BB428C}" returnToParent="0">
                      <p166:blipFill xmlns:p166="http://schemas.microsoft.com/office/powerpoint/2016/6/main">
                        <a:blip r:embed="rId5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07264" cy="15544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17" name="Slide Zoom 16">
                <a:hlinkClick r:id="rId6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98991580-2FFF-462D-BE05-AFD1D9C5937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462039" y="2198488"/>
                <a:ext cx="207264" cy="15544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>
        <mc:Choice xmlns="" xmlns:pslz="http://schemas.microsoft.com/office/powerpoint/2016/slidezoom" Requires="pslz">
          <p:graphicFrame>
            <p:nvGraphicFramePr>
              <p:cNvPr id="19" name="Slide Zoom 18">
                <a:extLst>
                  <a:ext uri="{FF2B5EF4-FFF2-40B4-BE49-F238E27FC236}">
                    <a16:creationId xmlns:a16="http://schemas.microsoft.com/office/drawing/2014/main" id="{37D6926B-3F2B-4720-ADF6-E1D753D7BD59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6031611" y="1797623"/>
              <a:ext cx="207264" cy="155448"/>
            </p:xfrm>
            <a:graphic>
              <a:graphicData uri="http://schemas.microsoft.com/office/powerpoint/2016/slidezoom">
                <pslz:sldZm>
                  <pslz:sldZmObj sldId="562" cId="4225245638">
                    <pslz:zmPr id="{AFBE521D-A2E8-4CE0-994B-E7044BB8B05C}" returnToParent="0">
                      <p166:blipFill xmlns:p166="http://schemas.microsoft.com/office/powerpoint/2016/6/main">
                        <a:blip r:embed="rId8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07264" cy="15544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19" name="Slide Zoom 18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37D6926B-3F2B-4720-ADF6-E1D753D7BD5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031611" y="1797623"/>
                <a:ext cx="207264" cy="15544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>
        <mc:Choice xmlns="" xmlns:pslz="http://schemas.microsoft.com/office/powerpoint/2016/slidezoom" Requires="pslz">
          <p:graphicFrame>
            <p:nvGraphicFramePr>
              <p:cNvPr id="21" name="Slide Zoom 20">
                <a:extLst>
                  <a:ext uri="{FF2B5EF4-FFF2-40B4-BE49-F238E27FC236}">
                    <a16:creationId xmlns:a16="http://schemas.microsoft.com/office/drawing/2014/main" id="{F2B1B39F-9B6F-4533-8280-A0C2FEED37FA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6031611" y="2094849"/>
              <a:ext cx="207264" cy="155448"/>
            </p:xfrm>
            <a:graphic>
              <a:graphicData uri="http://schemas.microsoft.com/office/powerpoint/2016/slidezoom">
                <pslz:sldZm>
                  <pslz:sldZmObj sldId="563" cId="229068423">
                    <pslz:zmPr id="{FB1F9F58-0AAA-4462-8A4C-6BB80DCEC0CE}" returnToParent="0">
                      <p166:blipFill xmlns:p166="http://schemas.microsoft.com/office/powerpoint/2016/6/main">
                        <a:blip r:embed="rId11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07264" cy="15544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21" name="Slide Zoom 20">
                <a:hlinkClick r:id="rId12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F2B1B39F-9B6F-4533-8280-A0C2FEED37F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6031611" y="2094849"/>
                <a:ext cx="207264" cy="15544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>
        <mc:Choice xmlns="" xmlns:pslz="http://schemas.microsoft.com/office/powerpoint/2016/slidezoom" Requires="pslz">
          <p:graphicFrame>
            <p:nvGraphicFramePr>
              <p:cNvPr id="23" name="Slide Zoom 22">
                <a:extLst>
                  <a:ext uri="{FF2B5EF4-FFF2-40B4-BE49-F238E27FC236}">
                    <a16:creationId xmlns:a16="http://schemas.microsoft.com/office/drawing/2014/main" id="{7B9BB2BC-A266-4A34-B5D2-9F61ABF1EEC2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6019800" y="2590800"/>
              <a:ext cx="207264" cy="155448"/>
            </p:xfrm>
            <a:graphic>
              <a:graphicData uri="http://schemas.microsoft.com/office/powerpoint/2016/slidezoom">
                <pslz:sldZm>
                  <pslz:sldZmObj sldId="564" cId="1642478129">
                    <pslz:zmPr id="{7F8C92CC-9EDB-476A-8392-5F6095962C50}" returnToParent="0">
                      <p166:blipFill xmlns:p166="http://schemas.microsoft.com/office/powerpoint/2016/6/main">
                        <a:blip r:embed="rId14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07264" cy="15544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23" name="Slide Zoom 22">
                <a:hlinkClick r:id="rId15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7B9BB2BC-A266-4A34-B5D2-9F61ABF1EEC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6019800" y="2590800"/>
                <a:ext cx="207264" cy="15544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>
        <mc:Choice xmlns="" xmlns:pslz="http://schemas.microsoft.com/office/powerpoint/2016/slidezoom" Requires="pslz">
          <p:graphicFrame>
            <p:nvGraphicFramePr>
              <p:cNvPr id="25" name="Slide Zoom 24">
                <a:extLst>
                  <a:ext uri="{FF2B5EF4-FFF2-40B4-BE49-F238E27FC236}">
                    <a16:creationId xmlns:a16="http://schemas.microsoft.com/office/drawing/2014/main" id="{C63BE095-67A9-495F-A03E-FDACA379255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271369530"/>
                  </p:ext>
                </p:extLst>
              </p:nvPr>
            </p:nvGraphicFramePr>
            <p:xfrm>
              <a:off x="6019800" y="2897811"/>
              <a:ext cx="207264" cy="155448"/>
            </p:xfrm>
            <a:graphic>
              <a:graphicData uri="http://schemas.microsoft.com/office/powerpoint/2016/slidezoom">
                <pslz:sldZm>
                  <pslz:sldZmObj sldId="565" cId="1336147194">
                    <pslz:zmPr id="{F3F9B132-EDB5-4C15-A0DD-F9B4F5AF1491}" returnToParent="0">
                      <p166:blipFill xmlns:p166="http://schemas.microsoft.com/office/powerpoint/2016/6/main">
                        <a:blip r:embed="rId17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07264" cy="15544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25" name="Slide Zoom 24">
                <a:hlinkClick r:id="rId18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C63BE095-67A9-495F-A03E-FDACA379255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6019800" y="2897811"/>
                <a:ext cx="207264" cy="15544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p:sp>
        <p:nvSpPr>
          <p:cNvPr id="20" name="Rounded Rectangle 10">
            <a:extLst>
              <a:ext uri="{FF2B5EF4-FFF2-40B4-BE49-F238E27FC236}">
                <a16:creationId xmlns="" xmlns:a16="http://schemas.microsoft.com/office/drawing/2014/main" id="{FD08A6B5-0555-4F54-A81D-B1ACCA2A81E2}"/>
              </a:ext>
            </a:extLst>
          </p:cNvPr>
          <p:cNvSpPr/>
          <p:nvPr/>
        </p:nvSpPr>
        <p:spPr>
          <a:xfrm>
            <a:off x="761998" y="2119967"/>
            <a:ext cx="1669869" cy="321324"/>
          </a:xfrm>
          <a:prstGeom prst="round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10">
            <a:extLst>
              <a:ext uri="{FF2B5EF4-FFF2-40B4-BE49-F238E27FC236}">
                <a16:creationId xmlns="" xmlns:a16="http://schemas.microsoft.com/office/drawing/2014/main" id="{FE083FBD-B488-497B-A9FB-4F170E5F32B1}"/>
              </a:ext>
            </a:extLst>
          </p:cNvPr>
          <p:cNvSpPr/>
          <p:nvPr/>
        </p:nvSpPr>
        <p:spPr>
          <a:xfrm>
            <a:off x="761998" y="2507862"/>
            <a:ext cx="1669869" cy="321324"/>
          </a:xfrm>
          <a:prstGeom prst="round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10">
            <a:extLst>
              <a:ext uri="{FF2B5EF4-FFF2-40B4-BE49-F238E27FC236}">
                <a16:creationId xmlns="" xmlns:a16="http://schemas.microsoft.com/office/drawing/2014/main" id="{DA9E9527-D81C-4D3D-92DA-30616BF9C3BE}"/>
              </a:ext>
            </a:extLst>
          </p:cNvPr>
          <p:cNvSpPr/>
          <p:nvPr/>
        </p:nvSpPr>
        <p:spPr>
          <a:xfrm>
            <a:off x="3767075" y="1714685"/>
            <a:ext cx="1669869" cy="321324"/>
          </a:xfrm>
          <a:prstGeom prst="round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ounded Rectangle 10">
            <a:extLst>
              <a:ext uri="{FF2B5EF4-FFF2-40B4-BE49-F238E27FC236}">
                <a16:creationId xmlns="" xmlns:a16="http://schemas.microsoft.com/office/drawing/2014/main" id="{E9C29A88-658B-458B-9D85-DBBEC5DE709A}"/>
              </a:ext>
            </a:extLst>
          </p:cNvPr>
          <p:cNvSpPr/>
          <p:nvPr/>
        </p:nvSpPr>
        <p:spPr>
          <a:xfrm>
            <a:off x="3762845" y="2133600"/>
            <a:ext cx="1669869" cy="321324"/>
          </a:xfrm>
          <a:prstGeom prst="round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ounded Rectangle 10">
            <a:extLst>
              <a:ext uri="{FF2B5EF4-FFF2-40B4-BE49-F238E27FC236}">
                <a16:creationId xmlns="" xmlns:a16="http://schemas.microsoft.com/office/drawing/2014/main" id="{2ED04EE3-4101-4EAD-BE3E-80BE0B708B82}"/>
              </a:ext>
            </a:extLst>
          </p:cNvPr>
          <p:cNvSpPr/>
          <p:nvPr/>
        </p:nvSpPr>
        <p:spPr>
          <a:xfrm>
            <a:off x="6324600" y="1676400"/>
            <a:ext cx="2239464" cy="320040"/>
          </a:xfrm>
          <a:prstGeom prst="round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ed Rectangle 10">
            <a:extLst>
              <a:ext uri="{FF2B5EF4-FFF2-40B4-BE49-F238E27FC236}">
                <a16:creationId xmlns="" xmlns:a16="http://schemas.microsoft.com/office/drawing/2014/main" id="{1D08A5B6-6E43-42D0-80FB-88195503EA17}"/>
              </a:ext>
            </a:extLst>
          </p:cNvPr>
          <p:cNvSpPr/>
          <p:nvPr/>
        </p:nvSpPr>
        <p:spPr>
          <a:xfrm>
            <a:off x="6339209" y="2036240"/>
            <a:ext cx="2239464" cy="471621"/>
          </a:xfrm>
          <a:prstGeom prst="round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ounded Rectangle 10">
            <a:extLst>
              <a:ext uri="{FF2B5EF4-FFF2-40B4-BE49-F238E27FC236}">
                <a16:creationId xmlns="" xmlns:a16="http://schemas.microsoft.com/office/drawing/2014/main" id="{EE36D611-11C7-4D5C-9376-713BAFC23852}"/>
              </a:ext>
            </a:extLst>
          </p:cNvPr>
          <p:cNvSpPr/>
          <p:nvPr/>
        </p:nvSpPr>
        <p:spPr>
          <a:xfrm>
            <a:off x="6324600" y="2575560"/>
            <a:ext cx="2239464" cy="283464"/>
          </a:xfrm>
          <a:prstGeom prst="round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10">
            <a:extLst>
              <a:ext uri="{FF2B5EF4-FFF2-40B4-BE49-F238E27FC236}">
                <a16:creationId xmlns="" xmlns:a16="http://schemas.microsoft.com/office/drawing/2014/main" id="{3E10CC75-FA7C-465D-8542-DEFF4242F765}"/>
              </a:ext>
            </a:extLst>
          </p:cNvPr>
          <p:cNvSpPr/>
          <p:nvPr/>
        </p:nvSpPr>
        <p:spPr>
          <a:xfrm>
            <a:off x="6324600" y="2895600"/>
            <a:ext cx="2239464" cy="283465"/>
          </a:xfrm>
          <a:prstGeom prst="round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B6E091BE-CD10-417A-919B-75ED44BB68F9}"/>
              </a:ext>
            </a:extLst>
          </p:cNvPr>
          <p:cNvSpPr txBox="1"/>
          <p:nvPr/>
        </p:nvSpPr>
        <p:spPr>
          <a:xfrm>
            <a:off x="3810000" y="1163642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Design checks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="" xmlns:a16="http://schemas.microsoft.com/office/drawing/2014/main" id="{D8CB6DC2-441A-4D69-8744-0349A3AF8EE0}"/>
              </a:ext>
            </a:extLst>
          </p:cNvPr>
          <p:cNvCxnSpPr>
            <a:cxnSpLocks/>
          </p:cNvCxnSpPr>
          <p:nvPr/>
        </p:nvCxnSpPr>
        <p:spPr>
          <a:xfrm>
            <a:off x="3810000" y="1528093"/>
            <a:ext cx="4343400" cy="279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791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1EF36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/>
              <a:t>Design outputs </a:t>
            </a:r>
          </a:p>
        </p:txBody>
      </p:sp>
    </p:spTree>
    <p:extLst>
      <p:ext uri="{BB962C8B-B14F-4D97-AF65-F5344CB8AC3E}">
        <p14:creationId xmlns:p14="http://schemas.microsoft.com/office/powerpoint/2010/main" val="397464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200400" y="179941"/>
            <a:ext cx="2574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22052"/>
                </a:solidFill>
              </a:rPr>
              <a:t>Roof reinforcement Plan 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026" t="2461" r="2701" b="2172"/>
          <a:stretch/>
        </p:blipFill>
        <p:spPr>
          <a:xfrm>
            <a:off x="1142999" y="685798"/>
            <a:ext cx="7564716" cy="6035677"/>
          </a:xfrm>
          <a:prstGeom prst="rect">
            <a:avLst/>
          </a:prstGeom>
          <a:noFill/>
        </p:spPr>
      </p:pic>
      <p:grpSp>
        <p:nvGrpSpPr>
          <p:cNvPr id="12" name="Group 11">
            <a:extLst>
              <a:ext uri="{FF2B5EF4-FFF2-40B4-BE49-F238E27FC236}">
                <a16:creationId xmlns="" xmlns:a16="http://schemas.microsoft.com/office/drawing/2014/main" id="{558C6CF5-13EC-4B05-84E2-145ED8410AF6}"/>
              </a:ext>
            </a:extLst>
          </p:cNvPr>
          <p:cNvGrpSpPr/>
          <p:nvPr/>
        </p:nvGrpSpPr>
        <p:grpSpPr>
          <a:xfrm>
            <a:off x="76200" y="1143000"/>
            <a:ext cx="4614863" cy="1676400"/>
            <a:chOff x="76200" y="1143000"/>
            <a:chExt cx="4614863" cy="1676400"/>
          </a:xfrm>
        </p:grpSpPr>
        <p:pic>
          <p:nvPicPr>
            <p:cNvPr id="8" name="Picture 7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76200" y="1143000"/>
              <a:ext cx="4614863" cy="1676400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="" xmlns:a16="http://schemas.microsoft.com/office/drawing/2014/main" id="{6E621E87-B483-46E8-8732-DAC8CC610138}"/>
                </a:ext>
              </a:extLst>
            </p:cNvPr>
            <p:cNvSpPr txBox="1"/>
            <p:nvPr/>
          </p:nvSpPr>
          <p:spPr>
            <a:xfrm>
              <a:off x="2383631" y="1475601"/>
              <a:ext cx="7040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5ɸ12/m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748C4689-37BC-4A0F-9086-364BDB2DA658}"/>
                </a:ext>
              </a:extLst>
            </p:cNvPr>
            <p:cNvSpPr txBox="1"/>
            <p:nvPr/>
          </p:nvSpPr>
          <p:spPr>
            <a:xfrm>
              <a:off x="2819400" y="2310387"/>
              <a:ext cx="1676400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Bottom reinforcement grid 5ɸ12/m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="" xmlns:a16="http://schemas.microsoft.com/office/drawing/2014/main" id="{133D5BE6-98FA-4D8A-B5BB-86BFBAC15ED8}"/>
              </a:ext>
            </a:extLst>
          </p:cNvPr>
          <p:cNvGrpSpPr/>
          <p:nvPr/>
        </p:nvGrpSpPr>
        <p:grpSpPr>
          <a:xfrm>
            <a:off x="76200" y="5151436"/>
            <a:ext cx="4899372" cy="1706564"/>
            <a:chOff x="76200" y="5227636"/>
            <a:chExt cx="4899372" cy="1706564"/>
          </a:xfrm>
        </p:grpSpPr>
        <p:grpSp>
          <p:nvGrpSpPr>
            <p:cNvPr id="3" name="Group 2">
              <a:extLst>
                <a:ext uri="{FF2B5EF4-FFF2-40B4-BE49-F238E27FC236}">
                  <a16:creationId xmlns="" xmlns:a16="http://schemas.microsoft.com/office/drawing/2014/main" id="{2FD7202C-5473-4BC6-9524-9862B0D4ED0E}"/>
                </a:ext>
              </a:extLst>
            </p:cNvPr>
            <p:cNvGrpSpPr/>
            <p:nvPr/>
          </p:nvGrpSpPr>
          <p:grpSpPr>
            <a:xfrm>
              <a:off x="76200" y="5227636"/>
              <a:ext cx="4899372" cy="1630364"/>
              <a:chOff x="76200" y="5227636"/>
              <a:chExt cx="4899372" cy="1630364"/>
            </a:xfrm>
          </p:grpSpPr>
          <p:pic>
            <p:nvPicPr>
              <p:cNvPr id="7" name="Picture 6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6200" y="5227636"/>
                <a:ext cx="4899372" cy="1630364"/>
              </a:xfrm>
              <a:prstGeom prst="rect">
                <a:avLst/>
              </a:prstGeom>
            </p:spPr>
          </p:pic>
          <p:sp>
            <p:nvSpPr>
              <p:cNvPr id="10" name="TextBox 9">
                <a:extLst>
                  <a:ext uri="{FF2B5EF4-FFF2-40B4-BE49-F238E27FC236}">
                    <a16:creationId xmlns="" xmlns:a16="http://schemas.microsoft.com/office/drawing/2014/main" id="{9E478AF6-719B-4B6D-AEAA-04B78828F945}"/>
                  </a:ext>
                </a:extLst>
              </p:cNvPr>
              <p:cNvSpPr txBox="1"/>
              <p:nvPr/>
            </p:nvSpPr>
            <p:spPr>
              <a:xfrm>
                <a:off x="2496361" y="5486400"/>
                <a:ext cx="70403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5ɸ12/m</a:t>
                </a:r>
              </a:p>
            </p:txBody>
          </p:sp>
        </p:grpSp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FDBB62E6-32F9-46BB-AA7A-BB0FE6918AB5}"/>
                </a:ext>
              </a:extLst>
            </p:cNvPr>
            <p:cNvSpPr txBox="1"/>
            <p:nvPr/>
          </p:nvSpPr>
          <p:spPr>
            <a:xfrm>
              <a:off x="2895600" y="6503313"/>
              <a:ext cx="1676400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Bottom reinforcement grid 5ɸ12/m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3695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2971800" cy="838834"/>
          </a:xfrm>
        </p:spPr>
        <p:txBody>
          <a:bodyPr/>
          <a:lstStyle/>
          <a:p>
            <a:r>
              <a:rPr lang="en-US" b="1" dirty="0"/>
              <a:t>Design outputs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191000" y="264755"/>
            <a:ext cx="2064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22052"/>
                </a:solidFill>
              </a:rPr>
              <a:t>Roof reinforcement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026" t="2461" r="2701" b="2172"/>
          <a:stretch/>
        </p:blipFill>
        <p:spPr>
          <a:xfrm>
            <a:off x="1142999" y="685798"/>
            <a:ext cx="7564716" cy="6035677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>
            <a:off x="2514600" y="1409701"/>
            <a:ext cx="4953000" cy="4533900"/>
            <a:chOff x="2514600" y="1409701"/>
            <a:chExt cx="4953000" cy="4533900"/>
          </a:xfrm>
        </p:grpSpPr>
        <p:sp>
          <p:nvSpPr>
            <p:cNvPr id="3" name="Rectangle 2"/>
            <p:cNvSpPr/>
            <p:nvPr/>
          </p:nvSpPr>
          <p:spPr>
            <a:xfrm>
              <a:off x="2514600" y="5715000"/>
              <a:ext cx="4495800" cy="228600"/>
            </a:xfrm>
            <a:prstGeom prst="rect">
              <a:avLst/>
            </a:prstGeom>
            <a:solidFill>
              <a:srgbClr val="11EF36">
                <a:alpha val="3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2514600" y="1409701"/>
              <a:ext cx="4953000" cy="800099"/>
              <a:chOff x="2514600" y="1409701"/>
              <a:chExt cx="4953000" cy="800099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2514600" y="1981200"/>
                <a:ext cx="4953000" cy="228600"/>
              </a:xfrm>
              <a:prstGeom prst="rect">
                <a:avLst/>
              </a:prstGeom>
              <a:solidFill>
                <a:srgbClr val="11EF36">
                  <a:alpha val="30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2514600" y="1752599"/>
                <a:ext cx="666750" cy="228600"/>
              </a:xfrm>
              <a:prstGeom prst="rect">
                <a:avLst/>
              </a:prstGeom>
              <a:solidFill>
                <a:srgbClr val="11EF36">
                  <a:alpha val="30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6800850" y="1766209"/>
                <a:ext cx="666750" cy="228600"/>
              </a:xfrm>
              <a:prstGeom prst="rect">
                <a:avLst/>
              </a:prstGeom>
              <a:solidFill>
                <a:srgbClr val="11EF36">
                  <a:alpha val="30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4429125" y="1409701"/>
                <a:ext cx="1057275" cy="571498"/>
              </a:xfrm>
              <a:prstGeom prst="rect">
                <a:avLst/>
              </a:prstGeom>
              <a:solidFill>
                <a:srgbClr val="11EF36">
                  <a:alpha val="30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Rectangle 13"/>
            <p:cNvSpPr/>
            <p:nvPr/>
          </p:nvSpPr>
          <p:spPr>
            <a:xfrm>
              <a:off x="7162800" y="1766209"/>
              <a:ext cx="304800" cy="3948791"/>
            </a:xfrm>
            <a:prstGeom prst="rect">
              <a:avLst/>
            </a:prstGeom>
            <a:solidFill>
              <a:srgbClr val="11EF36">
                <a:alpha val="3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514600" y="2424791"/>
              <a:ext cx="228600" cy="3518810"/>
            </a:xfrm>
            <a:prstGeom prst="rect">
              <a:avLst/>
            </a:prstGeom>
            <a:solidFill>
              <a:srgbClr val="11EF36">
                <a:alpha val="3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31099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37" y="1314450"/>
            <a:ext cx="9077325" cy="42291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248834" y="718789"/>
            <a:ext cx="6463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22052"/>
                </a:solidFill>
              </a:rPr>
              <a:t>D1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="" xmlns:a16="http://schemas.microsoft.com/office/drawing/2014/main" id="{0DB3DD4E-E497-4103-B202-BAD355B4A336}"/>
              </a:ext>
            </a:extLst>
          </p:cNvPr>
          <p:cNvSpPr/>
          <p:nvPr/>
        </p:nvSpPr>
        <p:spPr>
          <a:xfrm>
            <a:off x="1167618" y="2827606"/>
            <a:ext cx="5134708" cy="1041009"/>
          </a:xfrm>
          <a:custGeom>
            <a:avLst/>
            <a:gdLst>
              <a:gd name="connsiteX0" fmla="*/ 0 w 5134708"/>
              <a:gd name="connsiteY0" fmla="*/ 0 h 1041009"/>
              <a:gd name="connsiteX1" fmla="*/ 0 w 5134708"/>
              <a:gd name="connsiteY1" fmla="*/ 168812 h 1041009"/>
              <a:gd name="connsiteX2" fmla="*/ 4811151 w 5134708"/>
              <a:gd name="connsiteY2" fmla="*/ 168812 h 1041009"/>
              <a:gd name="connsiteX3" fmla="*/ 4951828 w 5134708"/>
              <a:gd name="connsiteY3" fmla="*/ 253219 h 1041009"/>
              <a:gd name="connsiteX4" fmla="*/ 4951828 w 5134708"/>
              <a:gd name="connsiteY4" fmla="*/ 1041009 h 1041009"/>
              <a:gd name="connsiteX5" fmla="*/ 5134708 w 5134708"/>
              <a:gd name="connsiteY5" fmla="*/ 1026942 h 1041009"/>
              <a:gd name="connsiteX6" fmla="*/ 5092505 w 5134708"/>
              <a:gd name="connsiteY6" fmla="*/ 28136 h 1041009"/>
              <a:gd name="connsiteX7" fmla="*/ 0 w 5134708"/>
              <a:gd name="connsiteY7" fmla="*/ 0 h 104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34708" h="1041009">
                <a:moveTo>
                  <a:pt x="0" y="0"/>
                </a:moveTo>
                <a:lnTo>
                  <a:pt x="0" y="168812"/>
                </a:lnTo>
                <a:lnTo>
                  <a:pt x="4811151" y="168812"/>
                </a:lnTo>
                <a:lnTo>
                  <a:pt x="4951828" y="253219"/>
                </a:lnTo>
                <a:lnTo>
                  <a:pt x="4951828" y="1041009"/>
                </a:lnTo>
                <a:lnTo>
                  <a:pt x="5134708" y="1026942"/>
                </a:lnTo>
                <a:lnTo>
                  <a:pt x="5092505" y="28136"/>
                </a:lnTo>
                <a:lnTo>
                  <a:pt x="0" y="0"/>
                </a:lnTo>
                <a:close/>
              </a:path>
            </a:pathLst>
          </a:custGeom>
          <a:solidFill>
            <a:srgbClr val="FF0000">
              <a:alpha val="15000"/>
            </a:srgbClr>
          </a:solidFill>
          <a:ln>
            <a:solidFill>
              <a:srgbClr val="0220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914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2971800" cy="838834"/>
          </a:xfrm>
        </p:spPr>
        <p:txBody>
          <a:bodyPr/>
          <a:lstStyle/>
          <a:p>
            <a:r>
              <a:rPr lang="en-US" b="1" dirty="0"/>
              <a:t>Design outputs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191000" y="264755"/>
            <a:ext cx="2064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22052"/>
                </a:solidFill>
              </a:rPr>
              <a:t>Roof reinforcement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026" t="2461" r="2701" b="2172"/>
          <a:stretch/>
        </p:blipFill>
        <p:spPr>
          <a:xfrm>
            <a:off x="1142999" y="685798"/>
            <a:ext cx="7564716" cy="6035677"/>
          </a:xfrm>
          <a:prstGeom prst="rect">
            <a:avLst/>
          </a:prstGeom>
          <a:noFill/>
        </p:spPr>
      </p:pic>
      <p:grpSp>
        <p:nvGrpSpPr>
          <p:cNvPr id="11" name="Group 10"/>
          <p:cNvGrpSpPr/>
          <p:nvPr/>
        </p:nvGrpSpPr>
        <p:grpSpPr>
          <a:xfrm>
            <a:off x="2667000" y="2362200"/>
            <a:ext cx="4495799" cy="3352800"/>
            <a:chOff x="2667000" y="2362200"/>
            <a:chExt cx="4495799" cy="3352800"/>
          </a:xfrm>
        </p:grpSpPr>
        <p:sp>
          <p:nvSpPr>
            <p:cNvPr id="7" name="Rectangle 6"/>
            <p:cNvSpPr/>
            <p:nvPr/>
          </p:nvSpPr>
          <p:spPr>
            <a:xfrm>
              <a:off x="3048000" y="2362200"/>
              <a:ext cx="3962400" cy="304800"/>
            </a:xfrm>
            <a:prstGeom prst="rect">
              <a:avLst/>
            </a:prstGeom>
            <a:solidFill>
              <a:srgbClr val="FF0000">
                <a:alpha val="3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895600" y="5556250"/>
              <a:ext cx="3924300" cy="158750"/>
            </a:xfrm>
            <a:prstGeom prst="rect">
              <a:avLst/>
            </a:prstGeom>
            <a:solidFill>
              <a:srgbClr val="FF0000">
                <a:alpha val="3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Parallelogram 2"/>
            <p:cNvSpPr/>
            <p:nvPr/>
          </p:nvSpPr>
          <p:spPr>
            <a:xfrm flipV="1">
              <a:off x="6819900" y="2667000"/>
              <a:ext cx="342899" cy="2889250"/>
            </a:xfrm>
            <a:prstGeom prst="parallelogram">
              <a:avLst>
                <a:gd name="adj" fmla="val 47222"/>
              </a:avLst>
            </a:prstGeom>
            <a:solidFill>
              <a:srgbClr val="FF0000">
                <a:alpha val="3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Parallelogram 9"/>
            <p:cNvSpPr/>
            <p:nvPr/>
          </p:nvSpPr>
          <p:spPr>
            <a:xfrm flipV="1">
              <a:off x="2667000" y="2718708"/>
              <a:ext cx="533400" cy="2837542"/>
            </a:xfrm>
            <a:prstGeom prst="parallelogram">
              <a:avLst>
                <a:gd name="adj" fmla="val 41586"/>
              </a:avLst>
            </a:prstGeom>
            <a:solidFill>
              <a:srgbClr val="FF0000">
                <a:alpha val="3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43500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623" y="228600"/>
            <a:ext cx="7508639" cy="618648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400" y="381000"/>
            <a:ext cx="6463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22052"/>
                </a:solidFill>
              </a:rPr>
              <a:t>D2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="" xmlns:a16="http://schemas.microsoft.com/office/drawing/2014/main" id="{8A6E9DE4-5D86-44FE-88F0-49278DC1D0DE}"/>
              </a:ext>
            </a:extLst>
          </p:cNvPr>
          <p:cNvSpPr/>
          <p:nvPr/>
        </p:nvSpPr>
        <p:spPr>
          <a:xfrm>
            <a:off x="4164037" y="3727938"/>
            <a:ext cx="2996418" cy="1294228"/>
          </a:xfrm>
          <a:custGeom>
            <a:avLst/>
            <a:gdLst>
              <a:gd name="connsiteX0" fmla="*/ 14068 w 2996418"/>
              <a:gd name="connsiteY0" fmla="*/ 0 h 1294228"/>
              <a:gd name="connsiteX1" fmla="*/ 14068 w 2996418"/>
              <a:gd name="connsiteY1" fmla="*/ 0 h 1294228"/>
              <a:gd name="connsiteX2" fmla="*/ 126609 w 2996418"/>
              <a:gd name="connsiteY2" fmla="*/ 42204 h 1294228"/>
              <a:gd name="connsiteX3" fmla="*/ 140677 w 2996418"/>
              <a:gd name="connsiteY3" fmla="*/ 1111348 h 1294228"/>
              <a:gd name="connsiteX4" fmla="*/ 211015 w 2996418"/>
              <a:gd name="connsiteY4" fmla="*/ 1209822 h 1294228"/>
              <a:gd name="connsiteX5" fmla="*/ 2996418 w 2996418"/>
              <a:gd name="connsiteY5" fmla="*/ 1195754 h 1294228"/>
              <a:gd name="connsiteX6" fmla="*/ 2982351 w 2996418"/>
              <a:gd name="connsiteY6" fmla="*/ 1294228 h 1294228"/>
              <a:gd name="connsiteX7" fmla="*/ 0 w 2996418"/>
              <a:gd name="connsiteY7" fmla="*/ 1294228 h 1294228"/>
              <a:gd name="connsiteX8" fmla="*/ 14068 w 2996418"/>
              <a:gd name="connsiteY8" fmla="*/ 0 h 1294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96418" h="1294228">
                <a:moveTo>
                  <a:pt x="14068" y="0"/>
                </a:moveTo>
                <a:lnTo>
                  <a:pt x="14068" y="0"/>
                </a:lnTo>
                <a:lnTo>
                  <a:pt x="126609" y="42204"/>
                </a:lnTo>
                <a:lnTo>
                  <a:pt x="140677" y="1111348"/>
                </a:lnTo>
                <a:lnTo>
                  <a:pt x="211015" y="1209822"/>
                </a:lnTo>
                <a:lnTo>
                  <a:pt x="2996418" y="1195754"/>
                </a:lnTo>
                <a:lnTo>
                  <a:pt x="2982351" y="1294228"/>
                </a:lnTo>
                <a:lnTo>
                  <a:pt x="0" y="1294228"/>
                </a:lnTo>
                <a:lnTo>
                  <a:pt x="14068" y="0"/>
                </a:lnTo>
                <a:close/>
              </a:path>
            </a:pathLst>
          </a:custGeom>
          <a:solidFill>
            <a:srgbClr val="FF0000">
              <a:alpha val="15000"/>
            </a:srgbClr>
          </a:solidFill>
          <a:ln>
            <a:solidFill>
              <a:srgbClr val="0220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="" xmlns:a16="http://schemas.microsoft.com/office/drawing/2014/main" id="{4E09EF46-7536-452B-9310-1F02E90A1590}"/>
              </a:ext>
            </a:extLst>
          </p:cNvPr>
          <p:cNvSpPr/>
          <p:nvPr/>
        </p:nvSpPr>
        <p:spPr>
          <a:xfrm>
            <a:off x="1828800" y="1103158"/>
            <a:ext cx="3733800" cy="1828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875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2971800" cy="838834"/>
          </a:xfrm>
        </p:spPr>
        <p:txBody>
          <a:bodyPr/>
          <a:lstStyle/>
          <a:p>
            <a:r>
              <a:rPr lang="en-US" b="1" dirty="0"/>
              <a:t>Design outputs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191000" y="264755"/>
            <a:ext cx="2064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22052"/>
                </a:solidFill>
              </a:rPr>
              <a:t>Roof reinforcement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026" t="2461" r="2701" b="2172"/>
          <a:stretch/>
        </p:blipFill>
        <p:spPr>
          <a:xfrm>
            <a:off x="1142999" y="685798"/>
            <a:ext cx="7564716" cy="6035677"/>
          </a:xfrm>
          <a:prstGeom prst="rect">
            <a:avLst/>
          </a:prstGeom>
          <a:noFill/>
        </p:spPr>
      </p:pic>
      <p:grpSp>
        <p:nvGrpSpPr>
          <p:cNvPr id="17" name="Group 16"/>
          <p:cNvGrpSpPr/>
          <p:nvPr/>
        </p:nvGrpSpPr>
        <p:grpSpPr>
          <a:xfrm>
            <a:off x="4402077" y="4608613"/>
            <a:ext cx="464599" cy="369332"/>
            <a:chOff x="4402077" y="4608613"/>
            <a:chExt cx="464599" cy="369332"/>
          </a:xfrm>
        </p:grpSpPr>
        <p:sp>
          <p:nvSpPr>
            <p:cNvPr id="13" name="Oval 12"/>
            <p:cNvSpPr/>
            <p:nvPr/>
          </p:nvSpPr>
          <p:spPr>
            <a:xfrm>
              <a:off x="4495799" y="4640879"/>
              <a:ext cx="277157" cy="3048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402077" y="4608613"/>
              <a:ext cx="4645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D3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08972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609600"/>
            <a:ext cx="8418308" cy="51530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90600" y="609600"/>
            <a:ext cx="6511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22052"/>
                </a:solidFill>
              </a:rPr>
              <a:t>D3</a:t>
            </a:r>
          </a:p>
        </p:txBody>
      </p:sp>
      <p:sp>
        <p:nvSpPr>
          <p:cNvPr id="2" name="Freeform: Shape 1">
            <a:extLst>
              <a:ext uri="{FF2B5EF4-FFF2-40B4-BE49-F238E27FC236}">
                <a16:creationId xmlns="" xmlns:a16="http://schemas.microsoft.com/office/drawing/2014/main" id="{5BB44462-BEEE-48BF-A5FD-8875FDD902AF}"/>
              </a:ext>
            </a:extLst>
          </p:cNvPr>
          <p:cNvSpPr/>
          <p:nvPr/>
        </p:nvSpPr>
        <p:spPr>
          <a:xfrm>
            <a:off x="2889115" y="2149813"/>
            <a:ext cx="3998068" cy="1809344"/>
          </a:xfrm>
          <a:custGeom>
            <a:avLst/>
            <a:gdLst>
              <a:gd name="connsiteX0" fmla="*/ 3852153 w 3998068"/>
              <a:gd name="connsiteY0" fmla="*/ 0 h 1809344"/>
              <a:gd name="connsiteX1" fmla="*/ 3998068 w 3998068"/>
              <a:gd name="connsiteY1" fmla="*/ 107004 h 1809344"/>
              <a:gd name="connsiteX2" fmla="*/ 2344366 w 3998068"/>
              <a:gd name="connsiteY2" fmla="*/ 1809344 h 1809344"/>
              <a:gd name="connsiteX3" fmla="*/ 0 w 3998068"/>
              <a:gd name="connsiteY3" fmla="*/ 1468876 h 1809344"/>
              <a:gd name="connsiteX4" fmla="*/ 48638 w 3998068"/>
              <a:gd name="connsiteY4" fmla="*/ 1381327 h 1809344"/>
              <a:gd name="connsiteX5" fmla="*/ 2276272 w 3998068"/>
              <a:gd name="connsiteY5" fmla="*/ 1712068 h 1809344"/>
              <a:gd name="connsiteX6" fmla="*/ 3852153 w 3998068"/>
              <a:gd name="connsiteY6" fmla="*/ 0 h 1809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98068" h="1809344">
                <a:moveTo>
                  <a:pt x="3852153" y="0"/>
                </a:moveTo>
                <a:lnTo>
                  <a:pt x="3998068" y="107004"/>
                </a:lnTo>
                <a:lnTo>
                  <a:pt x="2344366" y="1809344"/>
                </a:lnTo>
                <a:lnTo>
                  <a:pt x="0" y="1468876"/>
                </a:lnTo>
                <a:lnTo>
                  <a:pt x="48638" y="1381327"/>
                </a:lnTo>
                <a:lnTo>
                  <a:pt x="2276272" y="1712068"/>
                </a:lnTo>
                <a:lnTo>
                  <a:pt x="3852153" y="0"/>
                </a:lnTo>
                <a:close/>
              </a:path>
            </a:pathLst>
          </a:custGeom>
          <a:solidFill>
            <a:srgbClr val="FF0000">
              <a:alpha val="2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5C9DD74F-7E2F-4A44-96A5-768477626F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724400" y="3959157"/>
            <a:ext cx="4434063" cy="2773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837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92 -0.00162 L 0.53246 -0.0016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8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7620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lvl="0" algn="ctr" rtl="1">
              <a:defRPr/>
            </a:pPr>
            <a:r>
              <a:rPr lang="en-US" sz="3200" dirty="0"/>
              <a:t>Mosque components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A4DEFCED-BAE9-4ED4-9BAD-957D5E31FD7E}"/>
              </a:ext>
            </a:extLst>
          </p:cNvPr>
          <p:cNvGrpSpPr/>
          <p:nvPr/>
        </p:nvGrpSpPr>
        <p:grpSpPr>
          <a:xfrm>
            <a:off x="356584" y="1141640"/>
            <a:ext cx="8430832" cy="5716360"/>
            <a:chOff x="1589468" y="1003300"/>
            <a:chExt cx="8430832" cy="5854700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34" r="7001"/>
            <a:stretch/>
          </p:blipFill>
          <p:spPr>
            <a:xfrm>
              <a:off x="2715106" y="1003300"/>
              <a:ext cx="6403175" cy="5854700"/>
            </a:xfrm>
            <a:prstGeom prst="rect">
              <a:avLst/>
            </a:prstGeom>
          </p:spPr>
        </p:pic>
        <p:sp>
          <p:nvSpPr>
            <p:cNvPr id="23" name="Title 1"/>
            <p:cNvSpPr txBox="1">
              <a:spLocks/>
            </p:cNvSpPr>
            <p:nvPr/>
          </p:nvSpPr>
          <p:spPr>
            <a:xfrm>
              <a:off x="3261206" y="1389900"/>
              <a:ext cx="2705100" cy="3810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3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400" b="1" dirty="0">
                  <a:latin typeface="Times New Roman" pitchFamily="18" charset="0"/>
                  <a:cs typeface="Times New Roman" pitchFamily="18" charset="0"/>
                </a:rPr>
                <a:t>Main praying block</a:t>
              </a:r>
              <a:endParaRPr lang="en-US" sz="1400" dirty="0"/>
            </a:p>
          </p:txBody>
        </p:sp>
        <p:sp>
          <p:nvSpPr>
            <p:cNvPr id="24" name="Title 1"/>
            <p:cNvSpPr txBox="1">
              <a:spLocks/>
            </p:cNvSpPr>
            <p:nvPr/>
          </p:nvSpPr>
          <p:spPr>
            <a:xfrm>
              <a:off x="1589468" y="5429468"/>
              <a:ext cx="2705100" cy="381000"/>
            </a:xfrm>
            <a:prstGeom prst="rect">
              <a:avLst/>
            </a:prstGeom>
          </p:spPr>
          <p:txBody>
            <a:bodyPr vert="horz" anchor="ctr">
              <a:noAutofit/>
            </a:bodyPr>
            <a:lstStyle>
              <a:lvl1pPr algn="l" rtl="1" eaLnBrk="1" latinLnBrk="0" hangingPunct="1">
                <a:spcBef>
                  <a:spcPct val="0"/>
                </a:spcBef>
                <a:buNone/>
                <a:defRPr kumimoji="0" sz="4400" kern="120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Men ablution block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25" name="Title 1"/>
            <p:cNvSpPr txBox="1">
              <a:spLocks/>
            </p:cNvSpPr>
            <p:nvPr/>
          </p:nvSpPr>
          <p:spPr>
            <a:xfrm>
              <a:off x="2136548" y="6232526"/>
              <a:ext cx="2705100" cy="381000"/>
            </a:xfrm>
            <a:prstGeom prst="rect">
              <a:avLst/>
            </a:prstGeom>
          </p:spPr>
          <p:txBody>
            <a:bodyPr vert="horz" anchor="ctr">
              <a:noAutofit/>
            </a:bodyPr>
            <a:lstStyle>
              <a:lvl1pPr algn="l" rtl="1" eaLnBrk="1" latinLnBrk="0" hangingPunct="1">
                <a:spcBef>
                  <a:spcPct val="0"/>
                </a:spcBef>
                <a:buNone/>
                <a:defRPr kumimoji="0" sz="4400" kern="120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Library block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26" name="Title 1"/>
            <p:cNvSpPr txBox="1">
              <a:spLocks/>
            </p:cNvSpPr>
            <p:nvPr/>
          </p:nvSpPr>
          <p:spPr>
            <a:xfrm>
              <a:off x="7315200" y="4267200"/>
              <a:ext cx="2705100" cy="381000"/>
            </a:xfrm>
            <a:prstGeom prst="rect">
              <a:avLst/>
            </a:prstGeom>
          </p:spPr>
          <p:txBody>
            <a:bodyPr vert="horz" anchor="ctr">
              <a:noAutofit/>
            </a:bodyPr>
            <a:lstStyle>
              <a:lvl1pPr algn="l" rtl="1" eaLnBrk="1" latinLnBrk="0" hangingPunct="1">
                <a:spcBef>
                  <a:spcPct val="0"/>
                </a:spcBef>
                <a:buNone/>
                <a:defRPr kumimoji="0" sz="4400" kern="120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Women ablution block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عنوان 1">
            <a:extLst>
              <a:ext uri="{FF2B5EF4-FFF2-40B4-BE49-F238E27FC236}">
                <a16:creationId xmlns="" xmlns:a16="http://schemas.microsoft.com/office/drawing/2014/main" id="{F7130D91-84BE-452B-94C5-F9EA30B74B0F}"/>
              </a:ext>
            </a:extLst>
          </p:cNvPr>
          <p:cNvSpPr>
            <a:spLocks noGrp="1"/>
          </p:cNvSpPr>
          <p:nvPr/>
        </p:nvSpPr>
        <p:spPr>
          <a:xfrm>
            <a:off x="25400" y="2501201"/>
            <a:ext cx="3463698" cy="11953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EE6B03F-ABFB-4E55-B3D1-24955F150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28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115742"/>
            <a:ext cx="6136304" cy="4267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3937" r="13589"/>
          <a:stretch/>
        </p:blipFill>
        <p:spPr>
          <a:xfrm>
            <a:off x="152400" y="1143000"/>
            <a:ext cx="1981200" cy="41052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90600" y="609600"/>
            <a:ext cx="6511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22052"/>
                </a:solidFill>
              </a:rPr>
              <a:t>D4</a:t>
            </a:r>
          </a:p>
        </p:txBody>
      </p:sp>
    </p:spTree>
    <p:extLst>
      <p:ext uri="{BB962C8B-B14F-4D97-AF65-F5344CB8AC3E}">
        <p14:creationId xmlns:p14="http://schemas.microsoft.com/office/powerpoint/2010/main" val="260130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26215" y="589783"/>
            <a:ext cx="3306161" cy="461665"/>
          </a:xfrm>
          <a:prstGeom prst="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/>
              <a:t>First floor reinforcement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62200"/>
            <a:ext cx="9096323" cy="3226594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E07B24B6-F28A-457D-807F-94783453C615}"/>
              </a:ext>
            </a:extLst>
          </p:cNvPr>
          <p:cNvSpPr/>
          <p:nvPr/>
        </p:nvSpPr>
        <p:spPr>
          <a:xfrm>
            <a:off x="1600200" y="4604542"/>
            <a:ext cx="6781800" cy="729457"/>
          </a:xfrm>
          <a:prstGeom prst="rect">
            <a:avLst/>
          </a:prstGeom>
          <a:solidFill>
            <a:srgbClr val="FF0000">
              <a:alpha val="1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9FE63EC2-F9E7-422D-967D-C1BEC88E6140}"/>
              </a:ext>
            </a:extLst>
          </p:cNvPr>
          <p:cNvSpPr/>
          <p:nvPr/>
        </p:nvSpPr>
        <p:spPr>
          <a:xfrm>
            <a:off x="1600200" y="3345787"/>
            <a:ext cx="6629400" cy="121313"/>
          </a:xfrm>
          <a:prstGeom prst="rect">
            <a:avLst/>
          </a:prstGeom>
          <a:solidFill>
            <a:srgbClr val="0070C0">
              <a:alpha val="1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First floor beam 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AAA71A79-F6FF-46D5-AC5C-EC9DB42C43F1}"/>
              </a:ext>
            </a:extLst>
          </p:cNvPr>
          <p:cNvGrpSpPr/>
          <p:nvPr/>
        </p:nvGrpSpPr>
        <p:grpSpPr>
          <a:xfrm>
            <a:off x="4038600" y="186898"/>
            <a:ext cx="4876800" cy="2514601"/>
            <a:chOff x="4038600" y="186898"/>
            <a:chExt cx="4876800" cy="251460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/>
            <a:srcRect l="7189" t="13070" r="9150" b="6687"/>
            <a:stretch/>
          </p:blipFill>
          <p:spPr>
            <a:xfrm>
              <a:off x="4038600" y="186898"/>
              <a:ext cx="4876800" cy="2514601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ECEAC4BB-15B3-4889-8BC5-DD33C81533A4}"/>
                </a:ext>
              </a:extLst>
            </p:cNvPr>
            <p:cNvSpPr txBox="1"/>
            <p:nvPr/>
          </p:nvSpPr>
          <p:spPr>
            <a:xfrm>
              <a:off x="7439891" y="2134917"/>
              <a:ext cx="76200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2ɸ16</a:t>
              </a: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="" xmlns:a16="http://schemas.microsoft.com/office/drawing/2014/main" id="{FB77A390-004F-4DC8-BC1A-E5F89E356F38}"/>
                </a:ext>
              </a:extLst>
            </p:cNvPr>
            <p:cNvSpPr/>
            <p:nvPr/>
          </p:nvSpPr>
          <p:spPr>
            <a:xfrm>
              <a:off x="6871855" y="2022764"/>
              <a:ext cx="1136072" cy="401781"/>
            </a:xfrm>
            <a:custGeom>
              <a:avLst/>
              <a:gdLst>
                <a:gd name="connsiteX0" fmla="*/ 0 w 1136072"/>
                <a:gd name="connsiteY0" fmla="*/ 0 h 401781"/>
                <a:gd name="connsiteX1" fmla="*/ 401781 w 1136072"/>
                <a:gd name="connsiteY1" fmla="*/ 401781 h 401781"/>
                <a:gd name="connsiteX2" fmla="*/ 1136072 w 1136072"/>
                <a:gd name="connsiteY2" fmla="*/ 401781 h 401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36072" h="401781">
                  <a:moveTo>
                    <a:pt x="0" y="0"/>
                  </a:moveTo>
                  <a:lnTo>
                    <a:pt x="401781" y="401781"/>
                  </a:lnTo>
                  <a:lnTo>
                    <a:pt x="1136072" y="401781"/>
                  </a:lnTo>
                </a:path>
              </a:pathLst>
            </a:cu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07783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530191" y="685800"/>
            <a:ext cx="4083618" cy="461665"/>
          </a:xfrm>
          <a:prstGeom prst="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First floor beam reinforcement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661" y="1880394"/>
            <a:ext cx="8911939" cy="2143125"/>
          </a:xfrm>
          <a:prstGeom prst="rect">
            <a:avLst/>
          </a:prstGeom>
        </p:spPr>
      </p:pic>
      <mc:AlternateContent xmlns:mc="http://schemas.openxmlformats.org/markup-compatibility/2006">
        <mc:Choice xmlns="" xmlns:pslz="http://schemas.microsoft.com/office/powerpoint/2016/slidezoom" Requires="pslz">
          <p:graphicFrame>
            <p:nvGraphicFramePr>
              <p:cNvPr id="6" name="Slide Zoom 5">
                <a:extLst>
                  <a:ext uri="{FF2B5EF4-FFF2-40B4-BE49-F238E27FC236}">
                    <a16:creationId xmlns:a16="http://schemas.microsoft.com/office/drawing/2014/main" id="{28CB1775-7C70-48D5-BA8D-49C4117A5881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705319906"/>
                  </p:ext>
                </p:extLst>
              </p:nvPr>
            </p:nvGraphicFramePr>
            <p:xfrm>
              <a:off x="609600" y="3398520"/>
              <a:ext cx="1463040" cy="1097280"/>
            </p:xfrm>
            <a:graphic>
              <a:graphicData uri="http://schemas.microsoft.com/office/powerpoint/2016/slidezoom">
                <pslz:sldZm>
                  <pslz:sldZmObj sldId="575" cId="1406029528">
                    <pslz:zmPr id="{7EC4F03C-D59A-46A4-89D3-3CCB9DFAAC6C}" transitionDur="1000">
                      <p166:blipFill xmlns:p166="http://schemas.microsoft.com/office/powerpoint/2016/6/main">
                        <a:blip r:embed="rId3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463040" cy="109728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6" name="Slide Zoom 5">
                <a:hlinkClick r:id="rId4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28CB1775-7C70-48D5-BA8D-49C4117A5881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09600" y="3398520"/>
                <a:ext cx="1463040" cy="109728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>
        <mc:Choice xmlns="" xmlns:pslz="http://schemas.microsoft.com/office/powerpoint/2016/slidezoom" Requires="pslz">
          <p:graphicFrame>
            <p:nvGraphicFramePr>
              <p:cNvPr id="8" name="Slide Zoom 7">
                <a:extLst>
                  <a:ext uri="{FF2B5EF4-FFF2-40B4-BE49-F238E27FC236}">
                    <a16:creationId xmlns:a16="http://schemas.microsoft.com/office/drawing/2014/main" id="{6ABE216E-0EFE-4597-823C-0CB75EF15870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20013719"/>
                  </p:ext>
                </p:extLst>
              </p:nvPr>
            </p:nvGraphicFramePr>
            <p:xfrm>
              <a:off x="3581400" y="3398520"/>
              <a:ext cx="1463040" cy="1097280"/>
            </p:xfrm>
            <a:graphic>
              <a:graphicData uri="http://schemas.microsoft.com/office/powerpoint/2016/slidezoom">
                <pslz:sldZm>
                  <pslz:sldZmObj sldId="576" cId="4111090601">
                    <pslz:zmPr id="{D68F213C-71C5-4466-9B4A-656003081DF5}" transitionDur="1000">
                      <p166:blipFill xmlns:p166="http://schemas.microsoft.com/office/powerpoint/2016/6/main">
                        <a:blip r:embed="rId6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463040" cy="109728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8" name="Slide Zoom 7">
                <a:hlinkClick r:id="rId7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6ABE216E-0EFE-4597-823C-0CB75EF1587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581400" y="3398520"/>
                <a:ext cx="1463040" cy="109728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>
        <mc:Choice xmlns="" xmlns:pslz="http://schemas.microsoft.com/office/powerpoint/2016/slidezoom" Requires="pslz">
          <p:graphicFrame>
            <p:nvGraphicFramePr>
              <p:cNvPr id="10" name="Slide Zoom 9">
                <a:extLst>
                  <a:ext uri="{FF2B5EF4-FFF2-40B4-BE49-F238E27FC236}">
                    <a16:creationId xmlns:a16="http://schemas.microsoft.com/office/drawing/2014/main" id="{D49ECC2E-9F6B-4E46-9F7A-B2FA4839980D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754168426"/>
                  </p:ext>
                </p:extLst>
              </p:nvPr>
            </p:nvGraphicFramePr>
            <p:xfrm>
              <a:off x="7905268" y="2887481"/>
              <a:ext cx="171932" cy="128949"/>
            </p:xfrm>
            <a:graphic>
              <a:graphicData uri="http://schemas.microsoft.com/office/powerpoint/2016/slidezoom">
                <pslz:sldZm>
                  <pslz:sldZmObj sldId="561" cId="2266953624">
                    <pslz:zmPr id="{F0360C70-A7E6-4CD0-A223-E0DE002FFEF6}" transitionDur="1000">
                      <p166:blipFill xmlns:p166="http://schemas.microsoft.com/office/powerpoint/2016/6/main">
                        <a:blip r:embed="rId9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71932" cy="128949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10" name="Slide Zoom 9">
                <a:hlinkClick r:id="rId10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D49ECC2E-9F6B-4E46-9F7A-B2FA4839980D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905268" y="2887481"/>
                <a:ext cx="171932" cy="128949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>
        <mc:Choice xmlns="" xmlns:pslz="http://schemas.microsoft.com/office/powerpoint/2016/slidezoom" Requires="pslz">
          <p:graphicFrame>
            <p:nvGraphicFramePr>
              <p:cNvPr id="11" name="Slide Zoom 10">
                <a:extLst>
                  <a:ext uri="{FF2B5EF4-FFF2-40B4-BE49-F238E27FC236}">
                    <a16:creationId xmlns:a16="http://schemas.microsoft.com/office/drawing/2014/main" id="{2DB89F27-188D-44FC-9CF0-53E342D076BA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460377181"/>
                  </p:ext>
                </p:extLst>
              </p:nvPr>
            </p:nvGraphicFramePr>
            <p:xfrm>
              <a:off x="6350000" y="3327249"/>
              <a:ext cx="1463040" cy="1097280"/>
            </p:xfrm>
            <a:graphic>
              <a:graphicData uri="http://schemas.microsoft.com/office/powerpoint/2016/slidezoom">
                <pslz:sldZm>
                  <pslz:sldZmObj sldId="575" cId="1406029528">
                    <pslz:zmPr id="{7EC4F03C-D59A-46A4-89D3-3CCB9DFAAC6C}" returnToParent="0">
                      <p166:blipFill xmlns:p166="http://schemas.microsoft.com/office/powerpoint/2016/6/main">
                        <a:blip r:embed="rId3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463040" cy="109728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11" name="Slide Zoom 10">
                <a:hlinkClick r:id="rId4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2DB89F27-188D-44FC-9CF0-53E342D076B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350000" y="3327249"/>
                <a:ext cx="1463040" cy="109728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0910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-34636"/>
            <a:ext cx="5595446" cy="6756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02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-13855"/>
            <a:ext cx="5509951" cy="6721476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71EA1802-0093-464A-B1B3-B7BD5156A67A}"/>
              </a:ext>
            </a:extLst>
          </p:cNvPr>
          <p:cNvGrpSpPr/>
          <p:nvPr/>
        </p:nvGrpSpPr>
        <p:grpSpPr>
          <a:xfrm>
            <a:off x="3657600" y="5695663"/>
            <a:ext cx="1219200" cy="247937"/>
            <a:chOff x="3657600" y="5695663"/>
            <a:chExt cx="1219200" cy="247937"/>
          </a:xfrm>
        </p:grpSpPr>
        <p:sp>
          <p:nvSpPr>
            <p:cNvPr id="2" name="Oval 1">
              <a:extLst>
                <a:ext uri="{FF2B5EF4-FFF2-40B4-BE49-F238E27FC236}">
                  <a16:creationId xmlns="" xmlns:a16="http://schemas.microsoft.com/office/drawing/2014/main" id="{04DCFA92-0837-46AB-9076-E9872D82BFD3}"/>
                </a:ext>
              </a:extLst>
            </p:cNvPr>
            <p:cNvSpPr/>
            <p:nvPr/>
          </p:nvSpPr>
          <p:spPr>
            <a:xfrm>
              <a:off x="4648200" y="5715000"/>
              <a:ext cx="228600" cy="228600"/>
            </a:xfrm>
            <a:prstGeom prst="ellipse">
              <a:avLst/>
            </a:pr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="" xmlns:a16="http://schemas.microsoft.com/office/drawing/2014/main" id="{AEA80E3C-C591-4620-88EB-D5E30E24EDDE}"/>
                </a:ext>
              </a:extLst>
            </p:cNvPr>
            <p:cNvSpPr/>
            <p:nvPr/>
          </p:nvSpPr>
          <p:spPr>
            <a:xfrm>
              <a:off x="3657600" y="5695663"/>
              <a:ext cx="228600" cy="228600"/>
            </a:xfrm>
            <a:prstGeom prst="ellipse">
              <a:avLst/>
            </a:pr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91252BA3-0DE8-4598-A14C-457942DE9A7C}"/>
              </a:ext>
            </a:extLst>
          </p:cNvPr>
          <p:cNvGrpSpPr/>
          <p:nvPr/>
        </p:nvGrpSpPr>
        <p:grpSpPr>
          <a:xfrm>
            <a:off x="3863662" y="5990223"/>
            <a:ext cx="784538" cy="228600"/>
            <a:chOff x="3657600" y="5695663"/>
            <a:chExt cx="784538" cy="228600"/>
          </a:xfrm>
        </p:grpSpPr>
        <p:sp>
          <p:nvSpPr>
            <p:cNvPr id="10" name="Oval 9">
              <a:extLst>
                <a:ext uri="{FF2B5EF4-FFF2-40B4-BE49-F238E27FC236}">
                  <a16:creationId xmlns="" xmlns:a16="http://schemas.microsoft.com/office/drawing/2014/main" id="{3DE8060F-D666-490B-B0B3-930D056CF0AD}"/>
                </a:ext>
              </a:extLst>
            </p:cNvPr>
            <p:cNvSpPr/>
            <p:nvPr/>
          </p:nvSpPr>
          <p:spPr>
            <a:xfrm>
              <a:off x="4213538" y="5695663"/>
              <a:ext cx="228600" cy="228600"/>
            </a:xfrm>
            <a:prstGeom prst="ellipse">
              <a:avLst/>
            </a:pr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="" xmlns:a16="http://schemas.microsoft.com/office/drawing/2014/main" id="{39A2BAE9-CA2F-432C-882F-F697F6C81FB1}"/>
                </a:ext>
              </a:extLst>
            </p:cNvPr>
            <p:cNvSpPr/>
            <p:nvPr/>
          </p:nvSpPr>
          <p:spPr>
            <a:xfrm>
              <a:off x="3657600" y="5695663"/>
              <a:ext cx="228600" cy="228600"/>
            </a:xfrm>
            <a:prstGeom prst="ellipse">
              <a:avLst/>
            </a:pr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11090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65</a:t>
            </a:fld>
            <a:endParaRPr lang="en-US"/>
          </a:p>
        </p:txBody>
      </p:sp>
      <p:pic>
        <p:nvPicPr>
          <p:cNvPr id="5" name="Picture 4" descr="  » Clicca per ingrandire -&gt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6170" y="1981200"/>
            <a:ext cx="4391660" cy="390525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2261111" y="528077"/>
            <a:ext cx="46217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Times New Roman" panose="02020603050405020304" pitchFamily="18" charset="0"/>
                <a:ea typeface="Calibri" panose="020F0502020204030204" pitchFamily="34" charset="0"/>
              </a:rPr>
              <a:t>Rebar bending Machine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6695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170" y="152400"/>
            <a:ext cx="7886700" cy="699296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/>
            <a:r>
              <a:rPr lang="en-US" dirty="0"/>
              <a:t>Shear Walls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9292" y="864759"/>
            <a:ext cx="6405416" cy="5729337"/>
          </a:xfrm>
          <a:prstGeom prst="rect">
            <a:avLst/>
          </a:prstGeom>
        </p:spPr>
      </p:pic>
      <mc:AlternateContent xmlns:mc="http://schemas.openxmlformats.org/markup-compatibility/2006">
        <mc:Choice xmlns="" xmlns:pslz="http://schemas.microsoft.com/office/powerpoint/2016/slidezoom" Requires="pslz">
          <p:graphicFrame>
            <p:nvGraphicFramePr>
              <p:cNvPr id="6" name="Slide Zoom 5">
                <a:extLst>
                  <a:ext uri="{FF2B5EF4-FFF2-40B4-BE49-F238E27FC236}">
                    <a16:creationId xmlns:a16="http://schemas.microsoft.com/office/drawing/2014/main" id="{2C57DC60-C317-4B7F-B9C3-BA96DC94D7D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344009833"/>
                  </p:ext>
                </p:extLst>
              </p:nvPr>
            </p:nvGraphicFramePr>
            <p:xfrm>
              <a:off x="9372600" y="4086883"/>
              <a:ext cx="1267691" cy="950768"/>
            </p:xfrm>
            <a:graphic>
              <a:graphicData uri="http://schemas.microsoft.com/office/powerpoint/2016/slidezoom">
                <pslz:sldZm>
                  <pslz:sldZmObj sldId="569" cId="1852353729">
                    <pslz:zmPr id="{BE6F55D3-8495-4580-99DB-75390FCD4220}" returnToParent="0" transitionDur="1000">
                      <p166:blipFill xmlns:p166="http://schemas.microsoft.com/office/powerpoint/2016/6/main">
                        <a:blip r:embed="rId3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267691" cy="95076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6" name="Slide Zoom 5">
                <a:hlinkClick r:id="rId4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2C57DC60-C317-4B7F-B9C3-BA96DC94D7D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372600" y="4086883"/>
                <a:ext cx="1267691" cy="95076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2E11D651-D902-4462-BD5A-E7098D61DE9A}"/>
              </a:ext>
            </a:extLst>
          </p:cNvPr>
          <p:cNvSpPr/>
          <p:nvPr/>
        </p:nvSpPr>
        <p:spPr>
          <a:xfrm>
            <a:off x="1902655" y="4538404"/>
            <a:ext cx="5257800" cy="10979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First floor beam </a:t>
            </a:r>
          </a:p>
        </p:txBody>
      </p:sp>
    </p:spTree>
    <p:extLst>
      <p:ext uri="{BB962C8B-B14F-4D97-AF65-F5344CB8AC3E}">
        <p14:creationId xmlns:p14="http://schemas.microsoft.com/office/powerpoint/2010/main" val="3762758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545 3.7037E-6 L -0.18455 3.7037E-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" y="609600"/>
            <a:ext cx="21336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22052"/>
                </a:solidFill>
              </a:rPr>
              <a:t>Shear walls  2-3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4DAACE41-A074-47E2-A985-BD9E9060C525}"/>
              </a:ext>
            </a:extLst>
          </p:cNvPr>
          <p:cNvGrpSpPr/>
          <p:nvPr/>
        </p:nvGrpSpPr>
        <p:grpSpPr>
          <a:xfrm>
            <a:off x="1371600" y="1632466"/>
            <a:ext cx="6677025" cy="4600575"/>
            <a:chOff x="1371600" y="1632466"/>
            <a:chExt cx="6677025" cy="460057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71600" y="1632466"/>
              <a:ext cx="6677025" cy="4600575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="" xmlns:a16="http://schemas.microsoft.com/office/drawing/2014/main" id="{45EBFB0C-DBAE-418C-951F-6047AC661304}"/>
                </a:ext>
              </a:extLst>
            </p:cNvPr>
            <p:cNvSpPr txBox="1"/>
            <p:nvPr/>
          </p:nvSpPr>
          <p:spPr>
            <a:xfrm>
              <a:off x="1447800" y="3059668"/>
              <a:ext cx="236676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ar-LB" dirty="0"/>
                <a:t>4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5235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170" y="152400"/>
            <a:ext cx="7886700" cy="699296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/>
            <a:r>
              <a:rPr lang="en-US" dirty="0"/>
              <a:t>Shear Walls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9292" y="864759"/>
            <a:ext cx="6405416" cy="5729337"/>
          </a:xfrm>
          <a:prstGeom prst="rect">
            <a:avLst/>
          </a:prstGeom>
        </p:spPr>
      </p:pic>
      <mc:AlternateContent xmlns:mc="http://schemas.openxmlformats.org/markup-compatibility/2006">
        <mc:Choice xmlns="" xmlns:pslz="http://schemas.microsoft.com/office/powerpoint/2016/slidezoom" Requires="pslz">
          <p:graphicFrame>
            <p:nvGraphicFramePr>
              <p:cNvPr id="6" name="Slide Zoom 5">
                <a:extLst>
                  <a:ext uri="{FF2B5EF4-FFF2-40B4-BE49-F238E27FC236}">
                    <a16:creationId xmlns:a16="http://schemas.microsoft.com/office/drawing/2014/main" id="{2C57DC60-C317-4B7F-B9C3-BA96DC94D7D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842170357"/>
                  </p:ext>
                </p:extLst>
              </p:nvPr>
            </p:nvGraphicFramePr>
            <p:xfrm>
              <a:off x="7774708" y="4038600"/>
              <a:ext cx="1267691" cy="950768"/>
            </p:xfrm>
            <a:graphic>
              <a:graphicData uri="http://schemas.microsoft.com/office/powerpoint/2016/slidezoom">
                <pslz:sldZm>
                  <pslz:sldZmObj sldId="569" cId="1852353729">
                    <pslz:zmPr id="{BE6F55D3-8495-4580-99DB-75390FCD4220}" returnToParent="0">
                      <p166:blipFill xmlns:p166="http://schemas.microsoft.com/office/powerpoint/2016/6/main">
                        <a:blip r:embed="rId3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267691" cy="95076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6" name="Slide Zoom 5">
                <a:hlinkClick r:id="rId4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2C57DC60-C317-4B7F-B9C3-BA96DC94D7D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774708" y="4038600"/>
                <a:ext cx="1267691" cy="95076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>
        <mc:Choice xmlns="" xmlns:pslz="http://schemas.microsoft.com/office/powerpoint/2016/slidezoom" Requires="pslz">
          <p:graphicFrame>
            <p:nvGraphicFramePr>
              <p:cNvPr id="8" name="Slide Zoom 7">
                <a:extLst>
                  <a:ext uri="{FF2B5EF4-FFF2-40B4-BE49-F238E27FC236}">
                    <a16:creationId xmlns:a16="http://schemas.microsoft.com/office/drawing/2014/main" id="{89D2119D-A929-4FC2-B405-B98C3890CCF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451294257"/>
                  </p:ext>
                </p:extLst>
              </p:nvPr>
            </p:nvGraphicFramePr>
            <p:xfrm>
              <a:off x="9372600" y="2478024"/>
              <a:ext cx="1267968" cy="950976"/>
            </p:xfrm>
            <a:graphic>
              <a:graphicData uri="http://schemas.microsoft.com/office/powerpoint/2016/slidezoom">
                <pslz:sldZm>
                  <pslz:sldZmObj sldId="585" cId="2674746040">
                    <pslz:zmPr id="{97907147-70F0-4531-8919-222928105FAE}" returnToParent="0" transitionDur="1000">
                      <p166:blipFill xmlns:p166="http://schemas.microsoft.com/office/powerpoint/2016/6/main">
                        <a:blip r:embed="rId6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267968" cy="950976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8" name="Slide Zoom 7">
                <a:hlinkClick r:id="rId7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89D2119D-A929-4FC2-B405-B98C3890CCF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9372600" y="2478024"/>
                <a:ext cx="1267968" cy="950976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74836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44444E-6 L -0.18594 4.44444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0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487" y="198438"/>
            <a:ext cx="8707026" cy="6523038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15B5DABA-70FE-4271-BB22-17BB0DA90D9C}"/>
              </a:ext>
            </a:extLst>
          </p:cNvPr>
          <p:cNvSpPr/>
          <p:nvPr/>
        </p:nvSpPr>
        <p:spPr>
          <a:xfrm>
            <a:off x="5715000" y="2133600"/>
            <a:ext cx="2438400" cy="15240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746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" t="3456" r="4130"/>
          <a:stretch/>
        </p:blipFill>
        <p:spPr>
          <a:xfrm>
            <a:off x="1511475" y="1005013"/>
            <a:ext cx="6121049" cy="586684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7620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 defTabSz="1555750">
              <a:spcAft>
                <a:spcPct val="35000"/>
              </a:spcAft>
            </a:pPr>
            <a:r>
              <a:rPr lang="en-GB" sz="3600" dirty="0">
                <a:solidFill>
                  <a:prstClr val="black"/>
                </a:solidFill>
              </a:rPr>
              <a:t>Basement floor</a:t>
            </a:r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1C167EC2-6E95-4DA3-B5F1-A195D27F9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59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70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8005" y="1099457"/>
            <a:ext cx="6727990" cy="5622019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28650" y="292387"/>
            <a:ext cx="7886700" cy="549274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/>
            </a:r>
            <a:br>
              <a:rPr lang="en-US" dirty="0"/>
            </a:br>
            <a:r>
              <a:rPr lang="en-US" dirty="0"/>
              <a:t>Footings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177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116" t="1688" r="835" b="3142"/>
          <a:stretch/>
        </p:blipFill>
        <p:spPr>
          <a:xfrm>
            <a:off x="934626" y="80962"/>
            <a:ext cx="7274748" cy="669607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427231" y="3228945"/>
            <a:ext cx="2289538" cy="400110"/>
          </a:xfrm>
          <a:prstGeom prst="rect">
            <a:avLst/>
          </a:prstGeo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/>
              <a:t>Reinforcement Plan </a:t>
            </a:r>
          </a:p>
        </p:txBody>
      </p:sp>
    </p:spTree>
    <p:extLst>
      <p:ext uri="{BB962C8B-B14F-4D97-AF65-F5344CB8AC3E}">
        <p14:creationId xmlns:p14="http://schemas.microsoft.com/office/powerpoint/2010/main" val="283369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77000" y="6269037"/>
            <a:ext cx="20574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72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8550" y="223837"/>
            <a:ext cx="1866900" cy="6410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12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412" y="1209675"/>
            <a:ext cx="7877175" cy="443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81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6137" y="242887"/>
            <a:ext cx="2371725" cy="637222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7CADEB4E-C4EB-482F-BBED-ADEF07F45646}"/>
              </a:ext>
            </a:extLst>
          </p:cNvPr>
          <p:cNvSpPr txBox="1"/>
          <p:nvPr/>
        </p:nvSpPr>
        <p:spPr>
          <a:xfrm>
            <a:off x="2198913" y="2819400"/>
            <a:ext cx="15510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First floor beam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BB2DB443-8D90-4A33-8B51-FDADD4A87748}"/>
              </a:ext>
            </a:extLst>
          </p:cNvPr>
          <p:cNvSpPr txBox="1"/>
          <p:nvPr/>
        </p:nvSpPr>
        <p:spPr>
          <a:xfrm>
            <a:off x="2198913" y="451155"/>
            <a:ext cx="14387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Horizontal roof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D3739BC-E7F1-46B8-892E-53C83AC56272}"/>
              </a:ext>
            </a:extLst>
          </p:cNvPr>
          <p:cNvSpPr txBox="1"/>
          <p:nvPr/>
        </p:nvSpPr>
        <p:spPr>
          <a:xfrm>
            <a:off x="5257800" y="6096000"/>
            <a:ext cx="3834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67B42687-84C8-4957-AC2D-CE71F9707076}"/>
              </a:ext>
            </a:extLst>
          </p:cNvPr>
          <p:cNvSpPr txBox="1"/>
          <p:nvPr/>
        </p:nvSpPr>
        <p:spPr>
          <a:xfrm>
            <a:off x="2489762" y="5187645"/>
            <a:ext cx="12601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Ground floor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F39E75A-BDB9-456B-999F-785D302508C6}"/>
              </a:ext>
            </a:extLst>
          </p:cNvPr>
          <p:cNvSpPr txBox="1"/>
          <p:nvPr/>
        </p:nvSpPr>
        <p:spPr>
          <a:xfrm>
            <a:off x="4730381" y="4267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Sh2</a:t>
            </a:r>
          </a:p>
        </p:txBody>
      </p:sp>
    </p:spTree>
    <p:extLst>
      <p:ext uri="{BB962C8B-B14F-4D97-AF65-F5344CB8AC3E}">
        <p14:creationId xmlns:p14="http://schemas.microsoft.com/office/powerpoint/2010/main" val="1464584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6000" b="1" dirty="0"/>
              <a:t>Side Blocks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775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90075"/>
            <a:ext cx="3988429" cy="1006475"/>
          </a:xfrm>
        </p:spPr>
        <p:txBody>
          <a:bodyPr/>
          <a:lstStyle/>
          <a:p>
            <a:r>
              <a:rPr lang="en-US" dirty="0"/>
              <a:t>Men`s Ablution block </a:t>
            </a:r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1975" y="1295400"/>
            <a:ext cx="2647950" cy="259079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B6F15528-21DE-4FAA-801E-634DDDAF4B2B}" type="slidenum">
              <a:rPr lang="en-US" smtClean="0"/>
              <a:pPr/>
              <a:t>76</a:t>
            </a:fld>
            <a:endParaRPr lang="en-US"/>
          </a:p>
        </p:txBody>
      </p:sp>
      <p:pic>
        <p:nvPicPr>
          <p:cNvPr id="6" name="Content Placeholder 4">
            <a:extLst>
              <a:ext uri="{FF2B5EF4-FFF2-40B4-BE49-F238E27FC236}">
                <a16:creationId xmlns="" xmlns:a16="http://schemas.microsoft.com/office/drawing/2014/main" id="{6B7F9ABE-E695-4BE1-8F8C-CBF0A27B4C44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2712721" y="4347845"/>
            <a:ext cx="1904358" cy="2008506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="" xmlns:a16="http://schemas.microsoft.com/office/drawing/2014/main" id="{BDE2F774-130A-4BE5-9209-58E776A78790}"/>
              </a:ext>
            </a:extLst>
          </p:cNvPr>
          <p:cNvSpPr txBox="1">
            <a:spLocks/>
          </p:cNvSpPr>
          <p:nvPr/>
        </p:nvSpPr>
        <p:spPr>
          <a:xfrm>
            <a:off x="2286000" y="3627439"/>
            <a:ext cx="2647950" cy="10064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/>
              <a:t>Library Block </a:t>
            </a:r>
            <a:endParaRPr lang="en-US" dirty="0"/>
          </a:p>
        </p:txBody>
      </p:sp>
      <p:pic>
        <p:nvPicPr>
          <p:cNvPr id="8" name="Content Placeholder 4">
            <a:extLst>
              <a:ext uri="{FF2B5EF4-FFF2-40B4-BE49-F238E27FC236}">
                <a16:creationId xmlns="" xmlns:a16="http://schemas.microsoft.com/office/drawing/2014/main" id="{133CA14F-CC13-4654-AB64-B98B8669F4AA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5320344" y="2030890"/>
            <a:ext cx="2967990" cy="2595403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="" xmlns:a16="http://schemas.microsoft.com/office/drawing/2014/main" id="{D1B06E81-960F-4368-90CE-5911C3AF4A85}"/>
              </a:ext>
            </a:extLst>
          </p:cNvPr>
          <p:cNvSpPr txBox="1">
            <a:spLocks/>
          </p:cNvSpPr>
          <p:nvPr/>
        </p:nvSpPr>
        <p:spPr>
          <a:xfrm>
            <a:off x="4617079" y="1550514"/>
            <a:ext cx="4374521" cy="5032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Women`s Ablution Block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226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28600"/>
            <a:ext cx="7886700" cy="39687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Women`s block first floor center lines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347" y="625474"/>
            <a:ext cx="8181726" cy="6096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5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30274"/>
          </a:xfrm>
        </p:spPr>
        <p:txBody>
          <a:bodyPr/>
          <a:lstStyle/>
          <a:p>
            <a:pPr algn="ctr"/>
            <a:r>
              <a:rPr lang="en-US" dirty="0"/>
              <a:t>Women`s block first floor Beams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125" y="1219200"/>
            <a:ext cx="5724525" cy="4834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37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Women`s block first floor slab reinforcement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1212287"/>
            <a:ext cx="5876925" cy="499222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758" y="3429000"/>
            <a:ext cx="4314825" cy="2250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3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4" r="7001"/>
          <a:stretch/>
        </p:blipFill>
        <p:spPr>
          <a:xfrm>
            <a:off x="1521625" y="1003300"/>
            <a:ext cx="6403175" cy="5854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7620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 defTabSz="1555750">
              <a:spcAft>
                <a:spcPct val="35000"/>
              </a:spcAft>
            </a:pPr>
            <a:r>
              <a:rPr lang="en-GB" sz="3600" dirty="0">
                <a:solidFill>
                  <a:prstClr val="black"/>
                </a:solidFill>
              </a:rPr>
              <a:t>Ground floor</a:t>
            </a:r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5B905392-B679-4A52-ACBA-0D79D64C9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14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01674"/>
          </a:xfrm>
        </p:spPr>
        <p:txBody>
          <a:bodyPr/>
          <a:lstStyle/>
          <a:p>
            <a:pPr algn="ctr"/>
            <a:r>
              <a:rPr lang="en-US" dirty="0"/>
              <a:t>Beams reinforcement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791200" y="1481937"/>
            <a:ext cx="971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Top bars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3000" y="1481937"/>
            <a:ext cx="1390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Bottom  bars</a:t>
            </a:r>
          </a:p>
        </p:txBody>
      </p:sp>
      <p:pic>
        <p:nvPicPr>
          <p:cNvPr id="9" name="Picture 8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143"/>
          <a:stretch/>
        </p:blipFill>
        <p:spPr bwMode="auto">
          <a:xfrm>
            <a:off x="4118436" y="2129706"/>
            <a:ext cx="4679027" cy="38741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776" y="2129706"/>
            <a:ext cx="3019624" cy="25946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7071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225" y="290512"/>
            <a:ext cx="7067550" cy="6276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39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="" xmlns:a16="http://schemas.microsoft.com/office/drawing/2014/main" id="{AA828BE5-EE58-4615-9E83-74F2A406C6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2209800"/>
            <a:ext cx="6858000" cy="762000"/>
          </a:xfrm>
        </p:spPr>
        <p:txBody>
          <a:bodyPr>
            <a:normAutofit fontScale="90000"/>
          </a:bodyPr>
          <a:lstStyle/>
          <a:p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sz="4900" b="1" dirty="0"/>
              <a:t>Electrical design 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7CFEF841-E9B2-4598-B11A-E0A6D5B823EA}"/>
              </a:ext>
            </a:extLst>
          </p:cNvPr>
          <p:cNvSpPr txBox="1"/>
          <p:nvPr/>
        </p:nvSpPr>
        <p:spPr>
          <a:xfrm>
            <a:off x="3547360" y="3198167"/>
            <a:ext cx="2049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Lighting design</a:t>
            </a:r>
            <a:endParaRPr lang="en-US" sz="24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94C008FC-CD8C-4949-A93A-F69061438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90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779" y="379640"/>
            <a:ext cx="8432442" cy="5715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Electrical design</a:t>
            </a:r>
            <a:endParaRPr lang="en-US" dirty="0"/>
          </a:p>
        </p:txBody>
      </p:sp>
      <p:graphicFrame>
        <p:nvGraphicFramePr>
          <p:cNvPr id="15" name="عنصر نائب للمحتوى 2">
            <a:extLst>
              <a:ext uri="{FF2B5EF4-FFF2-40B4-BE49-F238E27FC236}">
                <a16:creationId xmlns="" xmlns:a16="http://schemas.microsoft.com/office/drawing/2014/main" id="{9ADBD33E-1540-49DD-AF52-FC2120020014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177102" y="1701987"/>
          <a:ext cx="5122926" cy="40805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" name="عنوان 1">
            <a:extLst>
              <a:ext uri="{FF2B5EF4-FFF2-40B4-BE49-F238E27FC236}">
                <a16:creationId xmlns="" xmlns:a16="http://schemas.microsoft.com/office/drawing/2014/main" id="{F7130D91-84BE-452B-94C5-F9EA30B74B0F}"/>
              </a:ext>
            </a:extLst>
          </p:cNvPr>
          <p:cNvSpPr txBox="1">
            <a:spLocks/>
          </p:cNvSpPr>
          <p:nvPr/>
        </p:nvSpPr>
        <p:spPr>
          <a:xfrm>
            <a:off x="783772" y="1237620"/>
            <a:ext cx="2795247" cy="407904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The mosque consists of: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B9AF89-0107-4A63-BF32-347E308FA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031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00317" y="298219"/>
            <a:ext cx="8432442" cy="5715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>
            <a:normAutofit fontScale="90000"/>
          </a:bodyPr>
          <a:lstStyle/>
          <a:p>
            <a:pPr algn="ctr" defTabSz="1166813">
              <a:spcAft>
                <a:spcPct val="35000"/>
              </a:spcAft>
            </a:pPr>
            <a:r>
              <a:rPr lang="en-GB" sz="3600" b="1" dirty="0"/>
              <a:t>Main praying hall</a:t>
            </a:r>
            <a:endParaRPr lang="en-US" sz="3600" b="1" dirty="0"/>
          </a:p>
        </p:txBody>
      </p:sp>
      <p:pic>
        <p:nvPicPr>
          <p:cNvPr id="7" name="عنصر نائب للمحتوى 4" descr="صورة تحتوي على قارب, أكبر, صورة فوتوغرافية, رجل&#10;&#10;تم إنشاء الوصف تلقائياً">
            <a:extLst>
              <a:ext uri="{FF2B5EF4-FFF2-40B4-BE49-F238E27FC236}">
                <a16:creationId xmlns="" xmlns:a16="http://schemas.microsoft.com/office/drawing/2014/main" id="{5568FE17-6741-4517-B212-15CFCA27D18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61" r="-1" b="5120"/>
          <a:stretch/>
        </p:blipFill>
        <p:spPr>
          <a:xfrm>
            <a:off x="694191" y="2062834"/>
            <a:ext cx="8110859" cy="4563500"/>
          </a:xfrm>
          <a:prstGeom prst="rect">
            <a:avLst/>
          </a:prstGeom>
        </p:spPr>
      </p:pic>
      <p:sp>
        <p:nvSpPr>
          <p:cNvPr id="14" name="Content Placeholder 17">
            <a:extLst>
              <a:ext uri="{FF2B5EF4-FFF2-40B4-BE49-F238E27FC236}">
                <a16:creationId xmlns="" xmlns:a16="http://schemas.microsoft.com/office/drawing/2014/main" id="{50997F40-195A-4D7F-B52A-04D404D4A9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327" y="1160540"/>
            <a:ext cx="7173771" cy="9369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350" b="1" dirty="0"/>
              <a:t>Challenges:</a:t>
            </a:r>
          </a:p>
          <a:p>
            <a:pPr marL="0" indent="0">
              <a:buNone/>
            </a:pPr>
            <a:r>
              <a:rPr lang="en-US" sz="1350" b="1" dirty="0"/>
              <a:t>1-Height more than 9 meters</a:t>
            </a:r>
          </a:p>
          <a:p>
            <a:pPr marL="0" indent="0">
              <a:buNone/>
            </a:pPr>
            <a:r>
              <a:rPr lang="en-US" sz="1350" b="1" dirty="0"/>
              <a:t>2-Distribution of light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5F86FE61-8054-4A36-9EFB-74F4013F2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340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عنصر نائب للمحتوى 3">
            <a:extLst>
              <a:ext uri="{FF2B5EF4-FFF2-40B4-BE49-F238E27FC236}">
                <a16:creationId xmlns="" xmlns:a16="http://schemas.microsoft.com/office/drawing/2014/main" id="{CCE708B4-979A-4513-8CA1-91DEB6E690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28735" y="1770844"/>
            <a:ext cx="5180414" cy="1725216"/>
          </a:xfrm>
          <a:prstGeom prst="rect">
            <a:avLst/>
          </a:prstGeom>
        </p:spPr>
      </p:pic>
      <p:pic>
        <p:nvPicPr>
          <p:cNvPr id="9" name="صورة 6">
            <a:extLst>
              <a:ext uri="{FF2B5EF4-FFF2-40B4-BE49-F238E27FC236}">
                <a16:creationId xmlns="" xmlns:a16="http://schemas.microsoft.com/office/drawing/2014/main" id="{E3CA78D0-F247-4F27-8FE4-3268350445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8735" y="3669925"/>
            <a:ext cx="5397104" cy="2083008"/>
          </a:xfrm>
          <a:prstGeom prst="rect">
            <a:avLst/>
          </a:prstGeom>
        </p:spPr>
      </p:pic>
      <p:pic>
        <p:nvPicPr>
          <p:cNvPr id="10" name="صورة 4">
            <a:extLst>
              <a:ext uri="{FF2B5EF4-FFF2-40B4-BE49-F238E27FC236}">
                <a16:creationId xmlns="" xmlns:a16="http://schemas.microsoft.com/office/drawing/2014/main" id="{0DDC3796-0E6B-4C98-9B1F-789F288789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007" y="1827996"/>
            <a:ext cx="3173017" cy="1150144"/>
          </a:xfrm>
          <a:prstGeom prst="rect">
            <a:avLst/>
          </a:prstGeom>
        </p:spPr>
      </p:pic>
      <p:pic>
        <p:nvPicPr>
          <p:cNvPr id="11" name="صورة 5">
            <a:extLst>
              <a:ext uri="{FF2B5EF4-FFF2-40B4-BE49-F238E27FC236}">
                <a16:creationId xmlns="" xmlns:a16="http://schemas.microsoft.com/office/drawing/2014/main" id="{0702E850-8523-4819-9BD9-429557FD1E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052" y="4160733"/>
            <a:ext cx="3173017" cy="1150144"/>
          </a:xfrm>
          <a:prstGeom prst="rect">
            <a:avLst/>
          </a:prstGeom>
        </p:spPr>
      </p:pic>
      <p:pic>
        <p:nvPicPr>
          <p:cNvPr id="12" name="صورة 8">
            <a:extLst>
              <a:ext uri="{FF2B5EF4-FFF2-40B4-BE49-F238E27FC236}">
                <a16:creationId xmlns="" xmlns:a16="http://schemas.microsoft.com/office/drawing/2014/main" id="{820B6E8C-3567-4879-9743-E4C4949271C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1920" y="2978140"/>
            <a:ext cx="3173016" cy="1228725"/>
          </a:xfrm>
          <a:prstGeom prst="rect">
            <a:avLst/>
          </a:prstGeom>
        </p:spPr>
      </p:pic>
      <p:sp>
        <p:nvSpPr>
          <p:cNvPr id="14" name="Rounded Rectangle 13"/>
          <p:cNvSpPr/>
          <p:nvPr/>
        </p:nvSpPr>
        <p:spPr>
          <a:xfrm>
            <a:off x="3527804" y="1474412"/>
            <a:ext cx="34289" cy="4391025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="" xmlns:a16="http://schemas.microsoft.com/office/drawing/2014/main" id="{36C8A92B-3431-4C9E-937B-7342A06025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289" y="285070"/>
            <a:ext cx="8432442" cy="5715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Electrical design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719C10C7-5108-429E-B3EC-8A47261B1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85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688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76707" y="285070"/>
            <a:ext cx="8432442" cy="5715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Electrical design</a:t>
            </a:r>
            <a:endParaRPr lang="en-US" dirty="0"/>
          </a:p>
        </p:txBody>
      </p:sp>
      <p:pic>
        <p:nvPicPr>
          <p:cNvPr id="11" name="صورة 4">
            <a:extLst>
              <a:ext uri="{FF2B5EF4-FFF2-40B4-BE49-F238E27FC236}">
                <a16:creationId xmlns="" xmlns:a16="http://schemas.microsoft.com/office/drawing/2014/main" id="{89D19BB4-3712-4D06-AEE1-6F1AD01ED42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936" r="8703"/>
          <a:stretch/>
        </p:blipFill>
        <p:spPr>
          <a:xfrm>
            <a:off x="0" y="2201954"/>
            <a:ext cx="4466207" cy="2955701"/>
          </a:xfrm>
          <a:prstGeom prst="rect">
            <a:avLst/>
          </a:prstGeom>
        </p:spPr>
      </p:pic>
      <p:pic>
        <p:nvPicPr>
          <p:cNvPr id="12" name="صورة 8" descr="صورة تحتوي على مبنى, سرير&#10;&#10;تم إنشاء الوصف تلقائياً">
            <a:extLst>
              <a:ext uri="{FF2B5EF4-FFF2-40B4-BE49-F238E27FC236}">
                <a16:creationId xmlns="" xmlns:a16="http://schemas.microsoft.com/office/drawing/2014/main" id="{FEA89230-0EFB-4A23-8996-E7F2361BCCF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2928" y="2471294"/>
            <a:ext cx="4526280" cy="2606040"/>
          </a:xfrm>
          <a:prstGeom prst="rect">
            <a:avLst/>
          </a:prstGeom>
        </p:spPr>
      </p:pic>
      <p:sp>
        <p:nvSpPr>
          <p:cNvPr id="15" name="Rounded Rectangle 14"/>
          <p:cNvSpPr/>
          <p:nvPr/>
        </p:nvSpPr>
        <p:spPr>
          <a:xfrm>
            <a:off x="4466208" y="1484292"/>
            <a:ext cx="34289" cy="4391025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D4EA74AE-AFFE-4F9A-A6B0-5A42F0802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80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6" descr="صورة تحتوي على منضدة, سرير&#10;&#10;تم إنشاء الوصف تلقائياً">
            <a:extLst>
              <a:ext uri="{FF2B5EF4-FFF2-40B4-BE49-F238E27FC236}">
                <a16:creationId xmlns="" xmlns:a16="http://schemas.microsoft.com/office/drawing/2014/main" id="{FBDD69E1-784E-4860-AF5F-E3B56DDE982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5796" y="2362200"/>
            <a:ext cx="4457700" cy="3319987"/>
          </a:xfrm>
          <a:prstGeom prst="rect">
            <a:avLst/>
          </a:prstGeom>
        </p:spPr>
      </p:pic>
      <p:pic>
        <p:nvPicPr>
          <p:cNvPr id="7" name="عنصر نائب للمحتوى 3">
            <a:extLst>
              <a:ext uri="{FF2B5EF4-FFF2-40B4-BE49-F238E27FC236}">
                <a16:creationId xmlns="" xmlns:a16="http://schemas.microsoft.com/office/drawing/2014/main" id="{C2CE487D-6172-48B8-83E9-897EA520AC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5377" r="6865"/>
          <a:stretch/>
        </p:blipFill>
        <p:spPr>
          <a:xfrm>
            <a:off x="162751" y="1679256"/>
            <a:ext cx="4430177" cy="420572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="" xmlns:a16="http://schemas.microsoft.com/office/drawing/2014/main" id="{B17DF00C-4B7C-4AB3-B153-7C976F093F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779" y="285070"/>
            <a:ext cx="8432442" cy="5715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Electrical design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996C9362-A79D-4810-94CB-1108EABDC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87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6006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صورة 4">
            <a:extLst>
              <a:ext uri="{FF2B5EF4-FFF2-40B4-BE49-F238E27FC236}">
                <a16:creationId xmlns="" xmlns:a16="http://schemas.microsoft.com/office/drawing/2014/main" id="{7E99660C-A951-4BFA-B696-894229F41A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007" r="10163"/>
          <a:stretch/>
        </p:blipFill>
        <p:spPr>
          <a:xfrm>
            <a:off x="125569" y="1827997"/>
            <a:ext cx="2414789" cy="3586157"/>
          </a:xfrm>
          <a:prstGeom prst="rect">
            <a:avLst/>
          </a:prstGeom>
        </p:spPr>
      </p:pic>
      <p:pic>
        <p:nvPicPr>
          <p:cNvPr id="9" name="صورة 5">
            <a:extLst>
              <a:ext uri="{FF2B5EF4-FFF2-40B4-BE49-F238E27FC236}">
                <a16:creationId xmlns="" xmlns:a16="http://schemas.microsoft.com/office/drawing/2014/main" id="{BC445B3F-6224-462E-8F4F-908F681572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0226" y="2205481"/>
            <a:ext cx="1762799" cy="2831187"/>
          </a:xfrm>
          <a:prstGeom prst="rect">
            <a:avLst/>
          </a:prstGeom>
        </p:spPr>
      </p:pic>
      <p:pic>
        <p:nvPicPr>
          <p:cNvPr id="10" name="عنصر نائب للمحتوى 3">
            <a:extLst>
              <a:ext uri="{FF2B5EF4-FFF2-40B4-BE49-F238E27FC236}">
                <a16:creationId xmlns="" xmlns:a16="http://schemas.microsoft.com/office/drawing/2014/main" id="{545C7A25-D8C1-4A41-BA93-FD39CB93EC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l="4141" r="4357"/>
          <a:stretch/>
        </p:blipFill>
        <p:spPr>
          <a:xfrm>
            <a:off x="2502212" y="1827996"/>
            <a:ext cx="4513127" cy="3279885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2425702" y="1474412"/>
            <a:ext cx="34289" cy="4391025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ounded Rectangle 11"/>
          <p:cNvSpPr/>
          <p:nvPr/>
        </p:nvSpPr>
        <p:spPr>
          <a:xfrm>
            <a:off x="7160227" y="1474412"/>
            <a:ext cx="34289" cy="4391025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itle 1">
            <a:extLst>
              <a:ext uri="{FF2B5EF4-FFF2-40B4-BE49-F238E27FC236}">
                <a16:creationId xmlns="" xmlns:a16="http://schemas.microsoft.com/office/drawing/2014/main" id="{9C20A218-C835-4D93-8CF8-30C905C8DB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779" y="285070"/>
            <a:ext cx="8432442" cy="5715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Electrical design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97E2A86E-A0E0-483D-B503-0D9E649C2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600402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عنصر نائب للمحتوى 2">
            <a:extLst>
              <a:ext uri="{FF2B5EF4-FFF2-40B4-BE49-F238E27FC236}">
                <a16:creationId xmlns="" xmlns:a16="http://schemas.microsoft.com/office/drawing/2014/main" id="{425077C7-E545-458B-A65F-9A4A2DE01D1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7390333"/>
              </p:ext>
            </p:extLst>
          </p:nvPr>
        </p:nvGraphicFramePr>
        <p:xfrm>
          <a:off x="632079" y="1447800"/>
          <a:ext cx="7879842" cy="3438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Title 1">
            <a:extLst>
              <a:ext uri="{FF2B5EF4-FFF2-40B4-BE49-F238E27FC236}">
                <a16:creationId xmlns="" xmlns:a16="http://schemas.microsoft.com/office/drawing/2014/main" id="{43CD614F-F233-4A6D-9666-FA218B91C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779" y="285070"/>
            <a:ext cx="8432442" cy="5715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>
            <a:normAutofit fontScale="90000"/>
          </a:bodyPr>
          <a:lstStyle/>
          <a:p>
            <a:pPr algn="ctr" defTabSz="1166813">
              <a:spcAft>
                <a:spcPct val="35000"/>
              </a:spcAft>
            </a:pPr>
            <a:r>
              <a:rPr lang="en-GB" sz="3600" b="1" dirty="0">
                <a:solidFill>
                  <a:prstClr val="black"/>
                </a:solidFill>
              </a:rPr>
              <a:t>Men ablution block</a:t>
            </a:r>
            <a:endParaRPr lang="en-US" sz="3600" b="1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434F6BF0-C7B4-4442-B277-1D8ADA27D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21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6" t="4478" r="5355"/>
          <a:stretch/>
        </p:blipFill>
        <p:spPr>
          <a:xfrm>
            <a:off x="1676400" y="1133243"/>
            <a:ext cx="6105961" cy="57247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153400" cy="7620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 defTabSz="1555750">
              <a:spcAft>
                <a:spcPct val="35000"/>
              </a:spcAft>
            </a:pPr>
            <a:r>
              <a:rPr lang="en-GB" sz="3600" dirty="0">
                <a:solidFill>
                  <a:prstClr val="black"/>
                </a:solidFill>
              </a:rPr>
              <a:t>First floor</a:t>
            </a:r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E9D34249-93FF-472D-B7A8-E69FE5C67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79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عنصر نائب للمحتوى 3">
            <a:extLst>
              <a:ext uri="{FF2B5EF4-FFF2-40B4-BE49-F238E27FC236}">
                <a16:creationId xmlns="" xmlns:a16="http://schemas.microsoft.com/office/drawing/2014/main" id="{1D5A63B9-FDFD-4704-A085-16665D528C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01" t="2126" r="7334" b="3513"/>
          <a:stretch/>
        </p:blipFill>
        <p:spPr>
          <a:xfrm>
            <a:off x="5196625" y="1499837"/>
            <a:ext cx="3482354" cy="2128607"/>
          </a:xfrm>
          <a:prstGeom prst="rect">
            <a:avLst/>
          </a:prstGeom>
        </p:spPr>
      </p:pic>
      <p:pic>
        <p:nvPicPr>
          <p:cNvPr id="14" name="صورة 6">
            <a:extLst>
              <a:ext uri="{FF2B5EF4-FFF2-40B4-BE49-F238E27FC236}">
                <a16:creationId xmlns="" xmlns:a16="http://schemas.microsoft.com/office/drawing/2014/main" id="{1FC1827D-C894-4830-A718-DF06834BFC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4601" y="3677724"/>
            <a:ext cx="4113869" cy="2323027"/>
          </a:xfrm>
          <a:prstGeom prst="rect">
            <a:avLst/>
          </a:prstGeom>
        </p:spPr>
      </p:pic>
      <p:pic>
        <p:nvPicPr>
          <p:cNvPr id="15" name="عنصر نائب للمحتوى 7">
            <a:extLst>
              <a:ext uri="{FF2B5EF4-FFF2-40B4-BE49-F238E27FC236}">
                <a16:creationId xmlns="" xmlns:a16="http://schemas.microsoft.com/office/drawing/2014/main" id="{D941D4AE-A537-4F93-B522-BFB584B29A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76707" y="2687407"/>
            <a:ext cx="3786389" cy="3313343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="" xmlns:a16="http://schemas.microsoft.com/office/drawing/2014/main" id="{D4B6893D-67A1-446E-8F1D-8F452E95E8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489" y="285070"/>
            <a:ext cx="8432442" cy="5715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>
            <a:normAutofit fontScale="90000"/>
          </a:bodyPr>
          <a:lstStyle/>
          <a:p>
            <a:pPr algn="ctr" defTabSz="1166813">
              <a:spcAft>
                <a:spcPct val="35000"/>
              </a:spcAft>
            </a:pPr>
            <a:r>
              <a:rPr lang="en-GB" sz="3600" b="1" dirty="0">
                <a:solidFill>
                  <a:prstClr val="black"/>
                </a:solidFill>
              </a:rPr>
              <a:t>Men ablution room</a:t>
            </a:r>
            <a:endParaRPr lang="en-US" sz="3600" b="1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AD70863D-A804-4398-9D06-BC86C8996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18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عنصر نائب للمحتوى 3">
            <a:extLst>
              <a:ext uri="{FF2B5EF4-FFF2-40B4-BE49-F238E27FC236}">
                <a16:creationId xmlns="" xmlns:a16="http://schemas.microsoft.com/office/drawing/2014/main" id="{996F2638-448D-472C-BB78-B25EAB9852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16510" y="3392162"/>
            <a:ext cx="4227490" cy="2608588"/>
          </a:xfrm>
          <a:prstGeom prst="rect">
            <a:avLst/>
          </a:prstGeom>
        </p:spPr>
      </p:pic>
      <p:pic>
        <p:nvPicPr>
          <p:cNvPr id="15" name="صورة 4">
            <a:extLst>
              <a:ext uri="{FF2B5EF4-FFF2-40B4-BE49-F238E27FC236}">
                <a16:creationId xmlns="" xmlns:a16="http://schemas.microsoft.com/office/drawing/2014/main" id="{5F5E0AA9-AFE0-462C-BA88-B6C127AB7E9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4596"/>
          <a:stretch/>
        </p:blipFill>
        <p:spPr>
          <a:xfrm>
            <a:off x="4916509" y="2350630"/>
            <a:ext cx="4227491" cy="1041532"/>
          </a:xfrm>
          <a:prstGeom prst="rect">
            <a:avLst/>
          </a:prstGeom>
        </p:spPr>
      </p:pic>
      <p:pic>
        <p:nvPicPr>
          <p:cNvPr id="17" name="صورة 5">
            <a:extLst>
              <a:ext uri="{FF2B5EF4-FFF2-40B4-BE49-F238E27FC236}">
                <a16:creationId xmlns="" xmlns:a16="http://schemas.microsoft.com/office/drawing/2014/main" id="{1F1CF90D-79F7-4B43-841E-C18262442A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3421138"/>
            <a:ext cx="4259687" cy="2632784"/>
          </a:xfrm>
          <a:prstGeom prst="rect">
            <a:avLst/>
          </a:prstGeom>
        </p:spPr>
      </p:pic>
      <p:pic>
        <p:nvPicPr>
          <p:cNvPr id="18" name="صورة 6">
            <a:extLst>
              <a:ext uri="{FF2B5EF4-FFF2-40B4-BE49-F238E27FC236}">
                <a16:creationId xmlns="" xmlns:a16="http://schemas.microsoft.com/office/drawing/2014/main" id="{FBF3AF7E-D624-4217-B30C-54D617003E5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4682" b="5970"/>
          <a:stretch/>
        </p:blipFill>
        <p:spPr>
          <a:xfrm>
            <a:off x="1" y="2330979"/>
            <a:ext cx="4259687" cy="1003097"/>
          </a:xfrm>
          <a:prstGeom prst="rect">
            <a:avLst/>
          </a:prstGeom>
        </p:spPr>
      </p:pic>
      <p:sp>
        <p:nvSpPr>
          <p:cNvPr id="23" name="Content Placeholder 10">
            <a:extLst>
              <a:ext uri="{FF2B5EF4-FFF2-40B4-BE49-F238E27FC236}">
                <a16:creationId xmlns="" xmlns:a16="http://schemas.microsoft.com/office/drawing/2014/main" id="{4D34CE8A-9596-4C48-9359-A3987645E4B3}"/>
              </a:ext>
            </a:extLst>
          </p:cNvPr>
          <p:cNvSpPr txBox="1">
            <a:spLocks/>
          </p:cNvSpPr>
          <p:nvPr/>
        </p:nvSpPr>
        <p:spPr>
          <a:xfrm>
            <a:off x="643407" y="2034447"/>
            <a:ext cx="2949799" cy="71397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/>
              <a:t>Imam’s room: sleeping area</a:t>
            </a:r>
          </a:p>
        </p:txBody>
      </p:sp>
      <p:sp>
        <p:nvSpPr>
          <p:cNvPr id="24" name="Content Placeholder 10">
            <a:extLst>
              <a:ext uri="{FF2B5EF4-FFF2-40B4-BE49-F238E27FC236}">
                <a16:creationId xmlns="" xmlns:a16="http://schemas.microsoft.com/office/drawing/2014/main" id="{4D34CE8A-9596-4C48-9359-A3987645E4B3}"/>
              </a:ext>
            </a:extLst>
          </p:cNvPr>
          <p:cNvSpPr txBox="1">
            <a:spLocks/>
          </p:cNvSpPr>
          <p:nvPr/>
        </p:nvSpPr>
        <p:spPr>
          <a:xfrm>
            <a:off x="5384442" y="2034447"/>
            <a:ext cx="2949799" cy="71397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/>
              <a:t>Library room: reading area</a:t>
            </a:r>
          </a:p>
        </p:txBody>
      </p:sp>
      <p:sp>
        <p:nvSpPr>
          <p:cNvPr id="16" name="Title 1">
            <a:extLst>
              <a:ext uri="{FF2B5EF4-FFF2-40B4-BE49-F238E27FC236}">
                <a16:creationId xmlns="" xmlns:a16="http://schemas.microsoft.com/office/drawing/2014/main" id="{2FF2A161-C776-43D1-B78D-E8E1C3CE5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779" y="285070"/>
            <a:ext cx="8432442" cy="5715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 defTabSz="1166813">
              <a:spcAft>
                <a:spcPct val="35000"/>
              </a:spcAft>
            </a:pPr>
            <a:r>
              <a:rPr lang="en-GB" b="1" dirty="0">
                <a:solidFill>
                  <a:prstClr val="black"/>
                </a:solidFill>
              </a:rPr>
              <a:t>Lux distribution 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B0F3BE8E-D093-4FB9-8870-9C2C70D63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46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376707" y="1447800"/>
            <a:ext cx="2501721" cy="364863"/>
            <a:chOff x="1304745" y="482464"/>
            <a:chExt cx="1980641" cy="1980641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15" name="Rounded Rectangle 14"/>
            <p:cNvSpPr/>
            <p:nvPr/>
          </p:nvSpPr>
          <p:spPr>
            <a:xfrm>
              <a:off x="1304745" y="482464"/>
              <a:ext cx="1980641" cy="1980641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ounded Rectangle 4"/>
            <p:cNvSpPr/>
            <p:nvPr/>
          </p:nvSpPr>
          <p:spPr>
            <a:xfrm>
              <a:off x="1401432" y="579151"/>
              <a:ext cx="1787267" cy="178726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0013" tIns="100013" rIns="100013" bIns="100013" numCol="1" spcCol="1270" anchor="ctr" anchorCtr="0">
              <a:noAutofit/>
            </a:bodyPr>
            <a:lstStyle/>
            <a:p>
              <a:pPr defTabSz="116681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b="1" dirty="0">
                  <a:solidFill>
                    <a:prstClr val="black"/>
                  </a:solidFill>
                </a:rPr>
                <a:t>Main praying hall</a:t>
              </a:r>
              <a:endParaRPr lang="en-US" b="1" dirty="0">
                <a:solidFill>
                  <a:prstClr val="black"/>
                </a:solidFill>
              </a:endParaRPr>
            </a:p>
          </p:txBody>
        </p:sp>
      </p:grpSp>
      <p:pic>
        <p:nvPicPr>
          <p:cNvPr id="17" name="صورة 5">
            <a:extLst>
              <a:ext uri="{FF2B5EF4-FFF2-40B4-BE49-F238E27FC236}">
                <a16:creationId xmlns="" xmlns:a16="http://schemas.microsoft.com/office/drawing/2014/main" id="{04106410-1A49-4656-A191-0D7AA7A01D1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01" r="7102" b="2356"/>
          <a:stretch/>
        </p:blipFill>
        <p:spPr>
          <a:xfrm>
            <a:off x="39576" y="3107833"/>
            <a:ext cx="2716729" cy="2521040"/>
          </a:xfrm>
          <a:prstGeom prst="rect">
            <a:avLst/>
          </a:prstGeom>
        </p:spPr>
      </p:pic>
      <p:pic>
        <p:nvPicPr>
          <p:cNvPr id="18" name="صورة 6">
            <a:extLst>
              <a:ext uri="{FF2B5EF4-FFF2-40B4-BE49-F238E27FC236}">
                <a16:creationId xmlns="" xmlns:a16="http://schemas.microsoft.com/office/drawing/2014/main" id="{4A50CD42-335B-4E0D-BDD8-C5D6E46185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753" r="9615"/>
          <a:stretch/>
        </p:blipFill>
        <p:spPr>
          <a:xfrm>
            <a:off x="2878428" y="2166661"/>
            <a:ext cx="3535251" cy="3293255"/>
          </a:xfrm>
          <a:prstGeom prst="rect">
            <a:avLst/>
          </a:prstGeom>
        </p:spPr>
      </p:pic>
      <p:pic>
        <p:nvPicPr>
          <p:cNvPr id="19" name="عنصر نائب للمحتوى 4">
            <a:extLst>
              <a:ext uri="{FF2B5EF4-FFF2-40B4-BE49-F238E27FC236}">
                <a16:creationId xmlns="" xmlns:a16="http://schemas.microsoft.com/office/drawing/2014/main" id="{96A7F3E2-DDEA-45F5-AFD3-8527ABD665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l="6716" t="893" r="6770" b="4119"/>
          <a:stretch/>
        </p:blipFill>
        <p:spPr>
          <a:xfrm>
            <a:off x="6460431" y="3107833"/>
            <a:ext cx="2683569" cy="248240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="" xmlns:a16="http://schemas.microsoft.com/office/drawing/2014/main" id="{7543D040-3994-4680-A308-F0C7C787F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707" y="285070"/>
            <a:ext cx="8432442" cy="5715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 defTabSz="1166813">
              <a:spcAft>
                <a:spcPct val="35000"/>
              </a:spcAft>
            </a:pPr>
            <a:r>
              <a:rPr lang="en-GB" b="1" dirty="0">
                <a:solidFill>
                  <a:prstClr val="black"/>
                </a:solidFill>
              </a:rPr>
              <a:t>Electrical connections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3F503CD2-134B-43EA-A39B-50FCF2F4B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492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376707" y="1447800"/>
            <a:ext cx="2501721" cy="364863"/>
            <a:chOff x="1304745" y="482464"/>
            <a:chExt cx="1980641" cy="1980641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15" name="Rounded Rectangle 14"/>
            <p:cNvSpPr/>
            <p:nvPr/>
          </p:nvSpPr>
          <p:spPr>
            <a:xfrm>
              <a:off x="1304745" y="482464"/>
              <a:ext cx="1980641" cy="1980641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ounded Rectangle 4"/>
            <p:cNvSpPr/>
            <p:nvPr/>
          </p:nvSpPr>
          <p:spPr>
            <a:xfrm>
              <a:off x="1401432" y="579151"/>
              <a:ext cx="1787267" cy="178726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0013" tIns="100013" rIns="100013" bIns="100013" numCol="1" spcCol="1270" anchor="ctr" anchorCtr="0">
              <a:noAutofit/>
            </a:bodyPr>
            <a:lstStyle/>
            <a:p>
              <a:pPr defTabSz="116681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b="1" dirty="0">
                  <a:solidFill>
                    <a:prstClr val="black"/>
                  </a:solidFill>
                </a:rPr>
                <a:t>Wires dimensions</a:t>
              </a:r>
              <a:endParaRPr lang="en-US" b="1" dirty="0">
                <a:solidFill>
                  <a:prstClr val="black"/>
                </a:solidFill>
              </a:endParaRPr>
            </a:p>
          </p:txBody>
        </p:sp>
      </p:grpSp>
      <p:pic>
        <p:nvPicPr>
          <p:cNvPr id="20" name="صورة 4">
            <a:extLst>
              <a:ext uri="{FF2B5EF4-FFF2-40B4-BE49-F238E27FC236}">
                <a16:creationId xmlns="" xmlns:a16="http://schemas.microsoft.com/office/drawing/2014/main" id="{435AF461-1B8E-4048-8161-2065377ED0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" b="3282"/>
          <a:stretch/>
        </p:blipFill>
        <p:spPr>
          <a:xfrm>
            <a:off x="241173" y="2676777"/>
            <a:ext cx="4330827" cy="2947736"/>
          </a:xfrm>
          <a:prstGeom prst="rect">
            <a:avLst/>
          </a:prstGeom>
        </p:spPr>
      </p:pic>
      <p:pic>
        <p:nvPicPr>
          <p:cNvPr id="22" name="عنصر نائب للمحتوى 3">
            <a:extLst>
              <a:ext uri="{FF2B5EF4-FFF2-40B4-BE49-F238E27FC236}">
                <a16:creationId xmlns="" xmlns:a16="http://schemas.microsoft.com/office/drawing/2014/main" id="{AC1F0161-3863-4D7B-BDF8-A18998BC2C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r="832" b="1"/>
          <a:stretch/>
        </p:blipFill>
        <p:spPr>
          <a:xfrm>
            <a:off x="4705248" y="2676777"/>
            <a:ext cx="4197579" cy="2947736"/>
          </a:xfrm>
          <a:prstGeom prst="rect">
            <a:avLst/>
          </a:prstGeom>
        </p:spPr>
      </p:pic>
      <p:sp>
        <p:nvSpPr>
          <p:cNvPr id="18" name="Title 1">
            <a:extLst>
              <a:ext uri="{FF2B5EF4-FFF2-40B4-BE49-F238E27FC236}">
                <a16:creationId xmlns="" xmlns:a16="http://schemas.microsoft.com/office/drawing/2014/main" id="{51549796-EBD2-4C7A-B3CF-B4D458FE3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707" y="285070"/>
            <a:ext cx="8432442" cy="5715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 defTabSz="1166813">
              <a:spcAft>
                <a:spcPct val="35000"/>
              </a:spcAft>
            </a:pPr>
            <a:r>
              <a:rPr lang="en-GB" b="1" dirty="0">
                <a:solidFill>
                  <a:prstClr val="black"/>
                </a:solidFill>
              </a:rPr>
              <a:t>Electrical connections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84626742-08D4-43A2-8D0A-7B57B8CE9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93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عنصر نائب للمحتوى 4">
            <a:extLst>
              <a:ext uri="{FF2B5EF4-FFF2-40B4-BE49-F238E27FC236}">
                <a16:creationId xmlns="" xmlns:a16="http://schemas.microsoft.com/office/drawing/2014/main" id="{4919D9A7-9CF6-46F0-A434-D108B917E0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497664"/>
            <a:ext cx="2795755" cy="2591387"/>
          </a:xfrm>
          <a:prstGeom prst="rect">
            <a:avLst/>
          </a:prstGeom>
        </p:spPr>
      </p:pic>
      <p:pic>
        <p:nvPicPr>
          <p:cNvPr id="15" name="صورة 10">
            <a:extLst>
              <a:ext uri="{FF2B5EF4-FFF2-40B4-BE49-F238E27FC236}">
                <a16:creationId xmlns="" xmlns:a16="http://schemas.microsoft.com/office/drawing/2014/main" id="{430D0FB8-1608-49D6-9720-6D5E89694E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549384"/>
            <a:ext cx="2695857" cy="2560449"/>
          </a:xfrm>
          <a:prstGeom prst="rect">
            <a:avLst/>
          </a:prstGeom>
        </p:spPr>
      </p:pic>
      <p:pic>
        <p:nvPicPr>
          <p:cNvPr id="17" name="صورة 6">
            <a:extLst>
              <a:ext uri="{FF2B5EF4-FFF2-40B4-BE49-F238E27FC236}">
                <a16:creationId xmlns="" xmlns:a16="http://schemas.microsoft.com/office/drawing/2014/main" id="{93FDA54A-0CF4-4154-9AB6-6547D7F5A4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4416932"/>
            <a:ext cx="3057203" cy="1783368"/>
          </a:xfrm>
          <a:prstGeom prst="rect">
            <a:avLst/>
          </a:prstGeom>
        </p:spPr>
      </p:pic>
      <p:pic>
        <p:nvPicPr>
          <p:cNvPr id="18" name="صورة 12">
            <a:extLst>
              <a:ext uri="{FF2B5EF4-FFF2-40B4-BE49-F238E27FC236}">
                <a16:creationId xmlns="" xmlns:a16="http://schemas.microsoft.com/office/drawing/2014/main" id="{8028C4E2-A6AC-4936-B6FF-B7406EC540F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4259811"/>
            <a:ext cx="3061286" cy="2174759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="" xmlns:a16="http://schemas.microsoft.com/office/drawing/2014/main" id="{105013AD-0D9A-462A-8AD0-18DCC9135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779" y="285070"/>
            <a:ext cx="8432442" cy="5715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>
            <a:normAutofit fontScale="90000"/>
          </a:bodyPr>
          <a:lstStyle/>
          <a:p>
            <a:pPr algn="ctr" defTabSz="1166813">
              <a:spcAft>
                <a:spcPct val="35000"/>
              </a:spcAft>
            </a:pPr>
            <a:r>
              <a:rPr lang="en-GB" sz="3600" b="1" dirty="0">
                <a:solidFill>
                  <a:prstClr val="black"/>
                </a:solidFill>
              </a:rPr>
              <a:t>Emergency lights</a:t>
            </a:r>
            <a:endParaRPr lang="en-US" sz="3600" b="1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D19D22AF-57BD-4AA1-B9A6-C988C706F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17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عنصر نائب للمحتوى 4">
            <a:extLst>
              <a:ext uri="{FF2B5EF4-FFF2-40B4-BE49-F238E27FC236}">
                <a16:creationId xmlns="" xmlns:a16="http://schemas.microsoft.com/office/drawing/2014/main" id="{5994FD78-9862-4D7A-BE5B-2A886A0F79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5673" y="1979842"/>
            <a:ext cx="4439837" cy="3929256"/>
          </a:xfrm>
          <a:prstGeom prst="rect">
            <a:avLst/>
          </a:prstGeom>
        </p:spPr>
      </p:pic>
      <p:pic>
        <p:nvPicPr>
          <p:cNvPr id="16" name="صورة 6">
            <a:extLst>
              <a:ext uri="{FF2B5EF4-FFF2-40B4-BE49-F238E27FC236}">
                <a16:creationId xmlns="" xmlns:a16="http://schemas.microsoft.com/office/drawing/2014/main" id="{D1D4E914-39BD-4672-B9A1-3315BFF12B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054" y="1905000"/>
            <a:ext cx="4439837" cy="4095750"/>
          </a:xfrm>
          <a:prstGeom prst="rect">
            <a:avLst/>
          </a:prstGeom>
        </p:spPr>
      </p:pic>
      <p:sp>
        <p:nvSpPr>
          <p:cNvPr id="19" name="Content Placeholder 10">
            <a:extLst>
              <a:ext uri="{FF2B5EF4-FFF2-40B4-BE49-F238E27FC236}">
                <a16:creationId xmlns="" xmlns:a16="http://schemas.microsoft.com/office/drawing/2014/main" id="{4D34CE8A-9596-4C48-9359-A3987645E4B3}"/>
              </a:ext>
            </a:extLst>
          </p:cNvPr>
          <p:cNvSpPr txBox="1">
            <a:spLocks/>
          </p:cNvSpPr>
          <p:nvPr/>
        </p:nvSpPr>
        <p:spPr>
          <a:xfrm>
            <a:off x="3429000" y="1371600"/>
            <a:ext cx="2949799" cy="71397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Main praying hall</a:t>
            </a:r>
          </a:p>
        </p:txBody>
      </p:sp>
      <p:sp>
        <p:nvSpPr>
          <p:cNvPr id="15" name="Title 1">
            <a:extLst>
              <a:ext uri="{FF2B5EF4-FFF2-40B4-BE49-F238E27FC236}">
                <a16:creationId xmlns="" xmlns:a16="http://schemas.microsoft.com/office/drawing/2014/main" id="{8A7482AF-BA3D-4686-B8A2-25882BFBC2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779" y="285750"/>
            <a:ext cx="8432442" cy="5715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>
            <a:normAutofit fontScale="90000"/>
          </a:bodyPr>
          <a:lstStyle/>
          <a:p>
            <a:pPr algn="ctr" defTabSz="1166813">
              <a:spcAft>
                <a:spcPct val="35000"/>
              </a:spcAft>
            </a:pPr>
            <a:r>
              <a:rPr lang="en-GB" sz="3600" b="1" dirty="0">
                <a:solidFill>
                  <a:prstClr val="black"/>
                </a:solidFill>
              </a:rPr>
              <a:t>Emergency lights</a:t>
            </a:r>
            <a:endParaRPr lang="en-US" sz="3600" b="1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B52E55D7-A44A-4557-972B-C1BD09BB2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55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376707" y="1447800"/>
            <a:ext cx="2501721" cy="364863"/>
            <a:chOff x="1304745" y="482464"/>
            <a:chExt cx="1980641" cy="1980641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15" name="Rounded Rectangle 14"/>
            <p:cNvSpPr/>
            <p:nvPr/>
          </p:nvSpPr>
          <p:spPr>
            <a:xfrm>
              <a:off x="1304745" y="482464"/>
              <a:ext cx="1980641" cy="1980641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ounded Rectangle 4"/>
            <p:cNvSpPr/>
            <p:nvPr/>
          </p:nvSpPr>
          <p:spPr>
            <a:xfrm>
              <a:off x="1401432" y="579151"/>
              <a:ext cx="1787267" cy="178726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0013" tIns="100013" rIns="100013" bIns="100013" numCol="1" spcCol="1270" anchor="ctr" anchorCtr="0">
              <a:noAutofit/>
            </a:bodyPr>
            <a:lstStyle/>
            <a:p>
              <a:pPr marL="0" marR="0" lvl="0" indent="0" algn="l" defTabSz="1166813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Main praying hall</a:t>
              </a: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2" name="Title 1">
            <a:extLst>
              <a:ext uri="{FF2B5EF4-FFF2-40B4-BE49-F238E27FC236}">
                <a16:creationId xmlns="" xmlns:a16="http://schemas.microsoft.com/office/drawing/2014/main" id="{7543D040-3994-4680-A308-F0C7C787F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707" y="285070"/>
            <a:ext cx="8432442" cy="5715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 defTabSz="1166813">
              <a:spcAft>
                <a:spcPct val="35000"/>
              </a:spcAft>
            </a:pPr>
            <a:r>
              <a:rPr lang="en-GB" b="1" dirty="0">
                <a:solidFill>
                  <a:prstClr val="black"/>
                </a:solidFill>
              </a:rPr>
              <a:t>Daylight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3F503CD2-134B-43EA-A39B-50FCF2F4B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96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pic>
        <p:nvPicPr>
          <p:cNvPr id="4" name="عنصر نائب للمحتوى 3">
            <a:extLst>
              <a:ext uri="{FF2B5EF4-FFF2-40B4-BE49-F238E27FC236}">
                <a16:creationId xmlns="" xmlns:a16="http://schemas.microsoft.com/office/drawing/2014/main" id="{D761957D-5954-49E7-8288-0F382456FD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15579" y="1825625"/>
            <a:ext cx="611284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94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عنصر نائب للمحتوى 3">
            <a:extLst>
              <a:ext uri="{FF2B5EF4-FFF2-40B4-BE49-F238E27FC236}">
                <a16:creationId xmlns="" xmlns:a16="http://schemas.microsoft.com/office/drawing/2014/main" id="{D41F15C9-50B2-4B1F-8C59-E07F5589EE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465" r="-2" b="-2"/>
          <a:stretch/>
        </p:blipFill>
        <p:spPr>
          <a:xfrm>
            <a:off x="0" y="2190751"/>
            <a:ext cx="4924566" cy="3810000"/>
          </a:xfrm>
          <a:prstGeom prst="rect">
            <a:avLst/>
          </a:prstGeom>
        </p:spPr>
      </p:pic>
      <p:pic>
        <p:nvPicPr>
          <p:cNvPr id="14" name="صورة 5" descr="صورة تحتوي على نص, خريطة&#10;&#10;تم إنشاء الوصف تلقائياً">
            <a:extLst>
              <a:ext uri="{FF2B5EF4-FFF2-40B4-BE49-F238E27FC236}">
                <a16:creationId xmlns="" xmlns:a16="http://schemas.microsoft.com/office/drawing/2014/main" id="{81874310-908F-4444-84A5-7137CEA8C0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8" t="7269" r="10485" b="3780"/>
          <a:stretch/>
        </p:blipFill>
        <p:spPr>
          <a:xfrm>
            <a:off x="4924565" y="1981200"/>
            <a:ext cx="4219435" cy="4229102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="" xmlns:a16="http://schemas.microsoft.com/office/drawing/2014/main" id="{15F915CD-E7BC-4EB1-8BA2-C4E487249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779" y="285749"/>
            <a:ext cx="8432442" cy="5715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>
            <a:normAutofit fontScale="90000"/>
          </a:bodyPr>
          <a:lstStyle/>
          <a:p>
            <a:pPr algn="ctr" defTabSz="1166813">
              <a:spcAft>
                <a:spcPct val="35000"/>
              </a:spcAft>
            </a:pPr>
            <a:r>
              <a:rPr lang="en-GB" sz="3600" b="1" dirty="0">
                <a:solidFill>
                  <a:prstClr val="black"/>
                </a:solidFill>
              </a:rPr>
              <a:t>Site lighting</a:t>
            </a:r>
            <a:endParaRPr lang="en-US" sz="3600" b="1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8F391031-675A-453A-99BD-C7BC11368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69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7679" y="285070"/>
            <a:ext cx="7828642" cy="5715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/>
            <a:r>
              <a:rPr lang="en-US" sz="2700" dirty="0"/>
              <a:t>Thermal design</a:t>
            </a:r>
            <a:endParaRPr lang="en-US" sz="2700" b="1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FFBA6A5-2F5C-42C8-9F9E-D8455E840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98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50752" y="1143000"/>
            <a:ext cx="8164118" cy="3628104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525"/>
              </a:spcBef>
              <a:buClr>
                <a:schemeClr val="accent2"/>
              </a:buClr>
              <a:buSzPct val="60000"/>
              <a:buNone/>
              <a:defRPr/>
            </a:pPr>
            <a:endParaRPr 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3" indent="0">
              <a:spcBef>
                <a:spcPts val="750"/>
              </a:spcBef>
              <a:buNone/>
            </a:pPr>
            <a:r>
              <a:rPr lang="en-US" sz="1800" b="1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Shading system:</a:t>
            </a:r>
            <a:endParaRPr lang="en-US" sz="1800" b="1" dirty="0"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</a:endParaRPr>
          </a:p>
          <a:p>
            <a:pPr marL="0" indent="0">
              <a:buNone/>
            </a:pPr>
            <a:endParaRPr lang="en-US" sz="15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395" y="2133599"/>
            <a:ext cx="7768926" cy="4370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777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7679" y="285070"/>
            <a:ext cx="7828642" cy="571500"/>
          </a:xfrm>
          <a:solidFill>
            <a:srgbClr val="11EF36">
              <a:alpha val="20000"/>
            </a:srgbClr>
          </a:solidFill>
          <a:ln>
            <a:solidFill>
              <a:srgbClr val="022052"/>
            </a:solidFill>
          </a:ln>
        </p:spPr>
        <p:txBody>
          <a:bodyPr/>
          <a:lstStyle/>
          <a:p>
            <a:pPr algn="ctr"/>
            <a:r>
              <a:rPr lang="en-US" sz="2700" dirty="0"/>
              <a:t>Thermal design</a:t>
            </a:r>
            <a:endParaRPr lang="en-US" sz="2700" b="1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FFBA6A5-2F5C-42C8-9F9E-D8455E840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99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50752" y="1143000"/>
            <a:ext cx="8164118" cy="3628104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525"/>
              </a:spcBef>
              <a:buClr>
                <a:schemeClr val="accent2"/>
              </a:buClr>
              <a:buSzPct val="60000"/>
              <a:buNone/>
              <a:defRPr/>
            </a:pPr>
            <a:endParaRPr 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3" indent="0">
              <a:spcBef>
                <a:spcPts val="750"/>
              </a:spcBef>
              <a:buNone/>
            </a:pPr>
            <a:r>
              <a:rPr lang="en-US" b="1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Wall layer for prayer hall </a:t>
            </a:r>
            <a:r>
              <a:rPr lang="en-US" b="1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:</a:t>
            </a:r>
          </a:p>
          <a:p>
            <a:pPr marL="0" indent="0">
              <a:buNone/>
            </a:pPr>
            <a:endParaRPr lang="en-US" sz="1500" b="1" dirty="0"/>
          </a:p>
        </p:txBody>
      </p:sp>
      <p:pic>
        <p:nvPicPr>
          <p:cNvPr id="7" name="صورة 59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905000"/>
            <a:ext cx="3395913" cy="2628900"/>
          </a:xfrm>
          <a:prstGeom prst="rect">
            <a:avLst/>
          </a:prstGeom>
        </p:spPr>
      </p:pic>
      <p:pic>
        <p:nvPicPr>
          <p:cNvPr id="6" name="صورة 596">
            <a:extLst>
              <a:ext uri="{FF2B5EF4-FFF2-40B4-BE49-F238E27FC236}">
                <a16:creationId xmlns="" xmlns:a16="http://schemas.microsoft.com/office/drawing/2014/main" id="{A6FDC22D-6ED7-4AA2-85BD-7B2D363737A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3032" y="1898073"/>
            <a:ext cx="4349190" cy="286610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044E9908-63F0-495C-B2A5-70FE6DA9F429}"/>
              </a:ext>
            </a:extLst>
          </p:cNvPr>
          <p:cNvSpPr/>
          <p:nvPr/>
        </p:nvSpPr>
        <p:spPr>
          <a:xfrm>
            <a:off x="4572000" y="1426977"/>
            <a:ext cx="2461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Wall layer for side block</a:t>
            </a:r>
          </a:p>
        </p:txBody>
      </p:sp>
    </p:spTree>
    <p:extLst>
      <p:ext uri="{BB962C8B-B14F-4D97-AF65-F5344CB8AC3E}">
        <p14:creationId xmlns:p14="http://schemas.microsoft.com/office/powerpoint/2010/main" val="322503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10937</TotalTime>
  <Words>1431</Words>
  <Application>Microsoft Office PowerPoint</Application>
  <PresentationFormat>On-screen Show (4:3)</PresentationFormat>
  <Paragraphs>628</Paragraphs>
  <Slides>137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137</vt:i4>
      </vt:variant>
    </vt:vector>
  </HeadingPairs>
  <TitlesOfParts>
    <vt:vector size="146" baseType="lpstr">
      <vt:lpstr>Adobe Heiti Std R</vt:lpstr>
      <vt:lpstr>Arial</vt:lpstr>
      <vt:lpstr>Arial Black</vt:lpstr>
      <vt:lpstr>Calibri</vt:lpstr>
      <vt:lpstr>Calibri Light</vt:lpstr>
      <vt:lpstr>Cambria Math</vt:lpstr>
      <vt:lpstr>Times New Roman</vt:lpstr>
      <vt:lpstr>Wingdings</vt:lpstr>
      <vt:lpstr>Office Theme</vt:lpstr>
      <vt:lpstr>Masjed design </vt:lpstr>
      <vt:lpstr>PowerPoint Presentation</vt:lpstr>
      <vt:lpstr>Introduction</vt:lpstr>
      <vt:lpstr>Site Analysis</vt:lpstr>
      <vt:lpstr>PowerPoint Presentation</vt:lpstr>
      <vt:lpstr>Mosque components</vt:lpstr>
      <vt:lpstr>Basement floor</vt:lpstr>
      <vt:lpstr>Ground floor</vt:lpstr>
      <vt:lpstr>First floor</vt:lpstr>
      <vt:lpstr>Men praying hall</vt:lpstr>
      <vt:lpstr>Women praying hall</vt:lpstr>
      <vt:lpstr>Men ablution</vt:lpstr>
      <vt:lpstr>Multi-purpose room</vt:lpstr>
      <vt:lpstr>Women ablution</vt:lpstr>
      <vt:lpstr>Library</vt:lpstr>
      <vt:lpstr>Imam’s residence</vt:lpstr>
      <vt:lpstr>Northern elevation</vt:lpstr>
      <vt:lpstr>Southern elevation</vt:lpstr>
      <vt:lpstr>Eastern elevation</vt:lpstr>
      <vt:lpstr>Western elevation</vt:lpstr>
      <vt:lpstr>Sections</vt:lpstr>
      <vt:lpstr>Section 1-1</vt:lpstr>
      <vt:lpstr>Section 2-2</vt:lpstr>
      <vt:lpstr>Section 3-3</vt:lpstr>
      <vt:lpstr>Section 4-4</vt:lpstr>
      <vt:lpstr>3D views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Structural design</vt:lpstr>
      <vt:lpstr>Mosque blocks </vt:lpstr>
      <vt:lpstr>PowerPoint Presentation</vt:lpstr>
      <vt:lpstr>View by sections</vt:lpstr>
      <vt:lpstr>Praying block Dimensions plan </vt:lpstr>
      <vt:lpstr>Women`s praying floor dimensions plan  </vt:lpstr>
      <vt:lpstr>Checks</vt:lpstr>
      <vt:lpstr>Roof shear check </vt:lpstr>
      <vt:lpstr>Checks</vt:lpstr>
      <vt:lpstr>Deflection check</vt:lpstr>
      <vt:lpstr>Checks</vt:lpstr>
      <vt:lpstr> Structural time Period  </vt:lpstr>
      <vt:lpstr>Checks</vt:lpstr>
      <vt:lpstr> Model Mass Participation ratio </vt:lpstr>
      <vt:lpstr>Checks</vt:lpstr>
      <vt:lpstr>Base Shear </vt:lpstr>
      <vt:lpstr>Checks</vt:lpstr>
      <vt:lpstr>Drift</vt:lpstr>
      <vt:lpstr>Checks</vt:lpstr>
      <vt:lpstr>Design outputs </vt:lpstr>
      <vt:lpstr>PowerPoint Presentation</vt:lpstr>
      <vt:lpstr>Design outputs </vt:lpstr>
      <vt:lpstr>PowerPoint Presentation</vt:lpstr>
      <vt:lpstr>Design outputs </vt:lpstr>
      <vt:lpstr>PowerPoint Presentation</vt:lpstr>
      <vt:lpstr>Design outputs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Shear Walls </vt:lpstr>
      <vt:lpstr>PowerPoint Presentation</vt:lpstr>
      <vt:lpstr>Shear Walls </vt:lpstr>
      <vt:lpstr>PowerPoint Presentation</vt:lpstr>
      <vt:lpstr> Footings </vt:lpstr>
      <vt:lpstr>PowerPoint Presentation</vt:lpstr>
      <vt:lpstr>PowerPoint Presentation</vt:lpstr>
      <vt:lpstr>PowerPoint Presentation</vt:lpstr>
      <vt:lpstr>PowerPoint Presentation</vt:lpstr>
      <vt:lpstr>Side Blocks</vt:lpstr>
      <vt:lpstr>Men`s Ablution block </vt:lpstr>
      <vt:lpstr>Women`s block first floor center lines </vt:lpstr>
      <vt:lpstr>Women`s block first floor Beams </vt:lpstr>
      <vt:lpstr>Women`s block first floor slab reinforcement</vt:lpstr>
      <vt:lpstr>Beams reinforcement </vt:lpstr>
      <vt:lpstr>PowerPoint Presentation</vt:lpstr>
      <vt:lpstr>           Electrical design </vt:lpstr>
      <vt:lpstr>Electrical design</vt:lpstr>
      <vt:lpstr>Main praying hall</vt:lpstr>
      <vt:lpstr>Electrical design</vt:lpstr>
      <vt:lpstr>Electrical design</vt:lpstr>
      <vt:lpstr>Electrical design</vt:lpstr>
      <vt:lpstr>Electrical design</vt:lpstr>
      <vt:lpstr>Men ablution block</vt:lpstr>
      <vt:lpstr>Men ablution room</vt:lpstr>
      <vt:lpstr>Lux distribution </vt:lpstr>
      <vt:lpstr>Electrical connections</vt:lpstr>
      <vt:lpstr>Electrical connections</vt:lpstr>
      <vt:lpstr>Emergency lights</vt:lpstr>
      <vt:lpstr>Emergency lights</vt:lpstr>
      <vt:lpstr>Daylight</vt:lpstr>
      <vt:lpstr>Site lighting</vt:lpstr>
      <vt:lpstr>Thermal design</vt:lpstr>
      <vt:lpstr>Thermal design</vt:lpstr>
      <vt:lpstr>Thermal design</vt:lpstr>
      <vt:lpstr>Thermal design</vt:lpstr>
      <vt:lpstr>Thermal design</vt:lpstr>
      <vt:lpstr>Thermal design</vt:lpstr>
      <vt:lpstr>Thermal design</vt:lpstr>
      <vt:lpstr>HVAC Design</vt:lpstr>
      <vt:lpstr>HVAC Design</vt:lpstr>
      <vt:lpstr>HVAC Design</vt:lpstr>
      <vt:lpstr>HVAC Design</vt:lpstr>
      <vt:lpstr>HVAC Design</vt:lpstr>
      <vt:lpstr>outdoor unit for prayer hall</vt:lpstr>
      <vt:lpstr>outdoor unit for side block</vt:lpstr>
      <vt:lpstr>Women prayer area level</vt:lpstr>
      <vt:lpstr>men prayer area level</vt:lpstr>
      <vt:lpstr>Basement level</vt:lpstr>
      <vt:lpstr>Acoustical design</vt:lpstr>
      <vt:lpstr>Acoustical materials used : </vt:lpstr>
      <vt:lpstr>RT60</vt:lpstr>
      <vt:lpstr>STC &amp; IIC</vt:lpstr>
      <vt:lpstr>Loud speakers</vt:lpstr>
      <vt:lpstr>Loud speakers distribution</vt:lpstr>
      <vt:lpstr>Total SPL</vt:lpstr>
      <vt:lpstr>AL %</vt:lpstr>
      <vt:lpstr>PowerPoint Presentation</vt:lpstr>
      <vt:lpstr>PowerPoint Presentation</vt:lpstr>
      <vt:lpstr>PowerPoint Presentation</vt:lpstr>
      <vt:lpstr>PowerPoint Presentation</vt:lpstr>
      <vt:lpstr> Mechanical design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Quantity survey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Odai</cp:lastModifiedBy>
  <cp:revision>491</cp:revision>
  <dcterms:created xsi:type="dcterms:W3CDTF">2006-08-16T00:00:00Z</dcterms:created>
  <dcterms:modified xsi:type="dcterms:W3CDTF">2020-06-07T06:21:39Z</dcterms:modified>
</cp:coreProperties>
</file>