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284" r:id="rId1"/>
  </p:sldMasterIdLst>
  <p:notesMasterIdLst>
    <p:notesMasterId r:id="rId33"/>
  </p:notesMasterIdLst>
  <p:sldIdLst>
    <p:sldId id="293" r:id="rId2"/>
    <p:sldId id="340" r:id="rId3"/>
    <p:sldId id="370" r:id="rId4"/>
    <p:sldId id="295" r:id="rId5"/>
    <p:sldId id="341" r:id="rId6"/>
    <p:sldId id="366" r:id="rId7"/>
    <p:sldId id="316" r:id="rId8"/>
    <p:sldId id="317" r:id="rId9"/>
    <p:sldId id="372" r:id="rId10"/>
    <p:sldId id="367" r:id="rId11"/>
    <p:sldId id="371" r:id="rId12"/>
    <p:sldId id="297" r:id="rId13"/>
    <p:sldId id="268" r:id="rId14"/>
    <p:sldId id="355" r:id="rId15"/>
    <p:sldId id="368" r:id="rId16"/>
    <p:sldId id="369" r:id="rId17"/>
    <p:sldId id="321" r:id="rId18"/>
    <p:sldId id="335" r:id="rId19"/>
    <p:sldId id="328" r:id="rId20"/>
    <p:sldId id="324" r:id="rId21"/>
    <p:sldId id="361" r:id="rId22"/>
    <p:sldId id="362" r:id="rId23"/>
    <p:sldId id="363" r:id="rId24"/>
    <p:sldId id="364" r:id="rId25"/>
    <p:sldId id="365" r:id="rId26"/>
    <p:sldId id="349" r:id="rId27"/>
    <p:sldId id="351" r:id="rId28"/>
    <p:sldId id="359" r:id="rId29"/>
    <p:sldId id="311" r:id="rId30"/>
    <p:sldId id="342" r:id="rId31"/>
    <p:sldId id="285"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412" autoAdjust="0"/>
    <p:restoredTop sz="94624" autoAdjust="0"/>
  </p:normalViewPr>
  <p:slideViewPr>
    <p:cSldViewPr>
      <p:cViewPr varScale="1">
        <p:scale>
          <a:sx n="69" d="100"/>
          <a:sy n="69" d="100"/>
        </p:scale>
        <p:origin x="-1386" y="-102"/>
      </p:cViewPr>
      <p:guideLst>
        <p:guide orient="horz" pos="2160"/>
        <p:guide pos="2880"/>
      </p:guideLst>
    </p:cSldViewPr>
  </p:slideViewPr>
  <p:outlineViewPr>
    <p:cViewPr>
      <p:scale>
        <a:sx n="33" d="100"/>
        <a:sy n="33" d="100"/>
      </p:scale>
      <p:origin x="12" y="11040"/>
    </p:cViewPr>
  </p:outlineViewPr>
  <p:notesTextViewPr>
    <p:cViewPr>
      <p:scale>
        <a:sx n="100" d="100"/>
        <a:sy n="100" d="100"/>
      </p:scale>
      <p:origin x="0" y="0"/>
    </p:cViewPr>
  </p:notesTextViewPr>
  <p:sorterViewPr>
    <p:cViewPr>
      <p:scale>
        <a:sx n="66" d="100"/>
        <a:sy n="66" d="100"/>
      </p:scale>
      <p:origin x="0" y="13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1" Type="http://schemas.openxmlformats.org/officeDocument/2006/relationships/image" Target="../media/image41.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C5D4E3-D8C3-4931-B13B-9D9218AB7F2D}" type="doc">
      <dgm:prSet loTypeId="urn:microsoft.com/office/officeart/2008/layout/VerticalCurvedList" loCatId="list" qsTypeId="urn:microsoft.com/office/officeart/2005/8/quickstyle/simple3" qsCatId="simple" csTypeId="urn:microsoft.com/office/officeart/2005/8/colors/accent2_1" csCatId="accent2" phldr="1"/>
      <dgm:spPr/>
      <dgm:t>
        <a:bodyPr/>
        <a:lstStyle/>
        <a:p>
          <a:endParaRPr lang="en-US"/>
        </a:p>
      </dgm:t>
    </dgm:pt>
    <dgm:pt modelId="{C2004AC9-6D00-4E3B-A8CD-6FDC1368ECC2}">
      <dgm:prSet phldrT="[نص]" custT="1"/>
      <dgm:spPr>
        <a:xfrm>
          <a:off x="648932" y="878928"/>
          <a:ext cx="4578846" cy="439640"/>
        </a:xfrm>
      </dgm:spPr>
      <dgm:t>
        <a:bodyPr/>
        <a:lstStyle/>
        <a:p>
          <a:r>
            <a:rPr lang="en-US" sz="2400" dirty="0">
              <a:effectLst>
                <a:outerShdw blurRad="38100" dist="38100" dir="2700000" algn="tl">
                  <a:srgbClr val="000000">
                    <a:alpha val="43137"/>
                  </a:srgbClr>
                </a:outerShdw>
              </a:effectLst>
              <a:latin typeface="Times New Roman" pitchFamily="18" charset="0"/>
              <a:ea typeface="+mn-ea"/>
              <a:cs typeface="Times New Roman" pitchFamily="18" charset="0"/>
            </a:rPr>
            <a:t>Data </a:t>
          </a:r>
          <a:r>
            <a:rPr lang="en-US" sz="2400" dirty="0" smtClean="0">
              <a:effectLst>
                <a:outerShdw blurRad="38100" dist="38100" dir="2700000" algn="tl">
                  <a:srgbClr val="000000">
                    <a:alpha val="43137"/>
                  </a:srgbClr>
                </a:outerShdw>
              </a:effectLst>
              <a:latin typeface="Times New Roman" pitchFamily="18" charset="0"/>
              <a:ea typeface="+mn-ea"/>
              <a:cs typeface="Times New Roman" pitchFamily="18" charset="0"/>
            </a:rPr>
            <a:t>Collection</a:t>
          </a:r>
          <a:endParaRPr lang="en-US" sz="2400" dirty="0">
            <a:effectLst>
              <a:outerShdw blurRad="38100" dist="38100" dir="2700000" algn="tl">
                <a:srgbClr val="000000">
                  <a:alpha val="43137"/>
                </a:srgbClr>
              </a:outerShdw>
            </a:effectLst>
            <a:latin typeface="Times New Roman" pitchFamily="18" charset="0"/>
            <a:ea typeface="+mn-ea"/>
            <a:cs typeface="Times New Roman" pitchFamily="18" charset="0"/>
          </a:endParaRPr>
        </a:p>
      </dgm:t>
    </dgm:pt>
    <dgm:pt modelId="{B57BE280-7894-4C60-B7EC-7FCA1C081817}" type="parTrans" cxnId="{C29524B4-68F0-497D-9565-3FD28F840B4F}">
      <dgm:prSet/>
      <dgm:spPr/>
      <dgm:t>
        <a:bodyPr/>
        <a:lstStyle/>
        <a:p>
          <a:endParaRPr lang="en-US"/>
        </a:p>
      </dgm:t>
    </dgm:pt>
    <dgm:pt modelId="{94ACAFFD-1808-4665-8EAA-F9187B360021}" type="sibTrans" cxnId="{C29524B4-68F0-497D-9565-3FD28F840B4F}">
      <dgm:prSet/>
      <dgm:spPr/>
      <dgm:t>
        <a:bodyPr/>
        <a:lstStyle/>
        <a:p>
          <a:endParaRPr lang="en-US"/>
        </a:p>
      </dgm:t>
    </dgm:pt>
    <dgm:pt modelId="{50F28CB8-7A21-401F-8B60-CE5ADA0B8C61}">
      <dgm:prSet phldrT="[نص]" custT="1"/>
      <dgm:spPr>
        <a:xfrm>
          <a:off x="648932" y="2197426"/>
          <a:ext cx="4578846" cy="439640"/>
        </a:xfrm>
      </dgm:spPr>
      <dgm:t>
        <a:bodyPr/>
        <a:lstStyle/>
        <a:p>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Analysis</a:t>
          </a:r>
          <a:endParaRPr lang="en-US" sz="2400" dirty="0">
            <a:effectLst>
              <a:outerShdw blurRad="38100" dist="38100" dir="2700000" algn="tl">
                <a:srgbClr val="000000">
                  <a:alpha val="43137"/>
                </a:srgbClr>
              </a:outerShdw>
            </a:effectLst>
            <a:latin typeface="Times New Roman" pitchFamily="18" charset="0"/>
            <a:ea typeface="+mn-ea"/>
            <a:cs typeface="Times New Roman" pitchFamily="18" charset="0"/>
          </a:endParaRPr>
        </a:p>
      </dgm:t>
    </dgm:pt>
    <dgm:pt modelId="{AB55A72F-82F7-4832-9174-FE40F6093A02}" type="parTrans" cxnId="{06FB42D1-F11A-4788-B611-C1D9B0CBF666}">
      <dgm:prSet/>
      <dgm:spPr/>
      <dgm:t>
        <a:bodyPr/>
        <a:lstStyle/>
        <a:p>
          <a:endParaRPr lang="en-US"/>
        </a:p>
      </dgm:t>
    </dgm:pt>
    <dgm:pt modelId="{5569F816-6F1A-4C7B-BC7E-7B25EECEC7D5}" type="sibTrans" cxnId="{06FB42D1-F11A-4788-B611-C1D9B0CBF666}">
      <dgm:prSet/>
      <dgm:spPr/>
      <dgm:t>
        <a:bodyPr/>
        <a:lstStyle/>
        <a:p>
          <a:endParaRPr lang="en-US"/>
        </a:p>
      </dgm:t>
    </dgm:pt>
    <dgm:pt modelId="{8CE001EC-ADA6-42D8-90E0-FF9FD05A3A48}">
      <dgm:prSet phldrT="[نص]" custT="1"/>
      <dgm:spPr>
        <a:xfrm>
          <a:off x="333899" y="2856675"/>
          <a:ext cx="4893879" cy="439640"/>
        </a:xfrm>
      </dgm:spPr>
      <dgm:t>
        <a:bodyPr/>
        <a:lstStyle/>
        <a:p>
          <a:pPr algn="l" rtl="0"/>
          <a:r>
            <a:rPr lang="en-US" sz="2400" dirty="0">
              <a:effectLst>
                <a:outerShdw blurRad="38100" dist="38100" dir="2700000" algn="tl">
                  <a:srgbClr val="000000">
                    <a:alpha val="43137"/>
                  </a:srgbClr>
                </a:outerShdw>
              </a:effectLst>
              <a:latin typeface="Times New Roman" pitchFamily="18" charset="0"/>
              <a:cs typeface="Times New Roman" pitchFamily="18" charset="0"/>
            </a:rPr>
            <a:t>Results and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recommendations</a:t>
          </a:r>
          <a:endParaRPr lang="en-US" sz="2400" dirty="0">
            <a:latin typeface="Times New Roman" pitchFamily="18" charset="0"/>
            <a:ea typeface="+mn-ea"/>
            <a:cs typeface="Times New Roman" pitchFamily="18" charset="0"/>
          </a:endParaRPr>
        </a:p>
      </dgm:t>
    </dgm:pt>
    <dgm:pt modelId="{7AD7B359-69EC-46FB-AABC-8E6DD8E8A30A}" type="parTrans" cxnId="{3767E3CE-7CF2-4478-96A0-82AE7590B072}">
      <dgm:prSet/>
      <dgm:spPr/>
      <dgm:t>
        <a:bodyPr/>
        <a:lstStyle/>
        <a:p>
          <a:endParaRPr lang="en-US"/>
        </a:p>
      </dgm:t>
    </dgm:pt>
    <dgm:pt modelId="{34D8FD38-504F-4EAC-9B7E-2DA76153AB00}" type="sibTrans" cxnId="{3767E3CE-7CF2-4478-96A0-82AE7590B072}">
      <dgm:prSet/>
      <dgm:spPr/>
      <dgm:t>
        <a:bodyPr/>
        <a:lstStyle/>
        <a:p>
          <a:endParaRPr lang="en-US"/>
        </a:p>
      </dgm:t>
    </dgm:pt>
    <dgm:pt modelId="{5EB9CFEC-8BF8-4575-81D0-845E0F428805}">
      <dgm:prSet custT="1"/>
      <dgm:spPr/>
      <dgm:t>
        <a:bodyPr/>
        <a:lstStyle/>
        <a:p>
          <a:r>
            <a:rPr lang="en-US" sz="2400" b="0" u="none" dirty="0">
              <a:effectLst>
                <a:outerShdw blurRad="38100" dist="38100" dir="2700000" algn="tl">
                  <a:srgbClr val="000000">
                    <a:alpha val="43137"/>
                  </a:srgbClr>
                </a:outerShdw>
              </a:effectLst>
              <a:latin typeface="Times New Roman" pitchFamily="18" charset="0"/>
              <a:cs typeface="Times New Roman" pitchFamily="18" charset="0"/>
            </a:rPr>
            <a:t>Methodology</a:t>
          </a:r>
        </a:p>
      </dgm:t>
    </dgm:pt>
    <dgm:pt modelId="{7F8C0DF3-406A-4432-9A60-8612643280D2}" type="parTrans" cxnId="{B880E2CF-A1EB-4AAC-931D-87C11EE88CA7}">
      <dgm:prSet/>
      <dgm:spPr/>
      <dgm:t>
        <a:bodyPr/>
        <a:lstStyle/>
        <a:p>
          <a:endParaRPr lang="en-US"/>
        </a:p>
      </dgm:t>
    </dgm:pt>
    <dgm:pt modelId="{EED80B47-6CC3-4B39-BAF2-7CAC28FE8FD1}" type="sibTrans" cxnId="{B880E2CF-A1EB-4AAC-931D-87C11EE88CA7}">
      <dgm:prSet/>
      <dgm:spPr/>
      <dgm:t>
        <a:bodyPr/>
        <a:lstStyle/>
        <a:p>
          <a:endParaRPr lang="en-US"/>
        </a:p>
      </dgm:t>
    </dgm:pt>
    <dgm:pt modelId="{94DDF196-98BC-4218-BC3E-FEDC8A66D9D8}" type="pres">
      <dgm:prSet presAssocID="{97C5D4E3-D8C3-4931-B13B-9D9218AB7F2D}" presName="Name0" presStyleCnt="0">
        <dgm:presLayoutVars>
          <dgm:chMax val="7"/>
          <dgm:chPref val="7"/>
          <dgm:dir/>
        </dgm:presLayoutVars>
      </dgm:prSet>
      <dgm:spPr/>
      <dgm:t>
        <a:bodyPr/>
        <a:lstStyle/>
        <a:p>
          <a:endParaRPr lang="en-US"/>
        </a:p>
      </dgm:t>
    </dgm:pt>
    <dgm:pt modelId="{94CD34A5-D57C-4BC9-AC6B-509CD9E20470}" type="pres">
      <dgm:prSet presAssocID="{97C5D4E3-D8C3-4931-B13B-9D9218AB7F2D}" presName="Name1" presStyleCnt="0"/>
      <dgm:spPr/>
    </dgm:pt>
    <dgm:pt modelId="{BDB60790-1A3B-4F9B-8B4A-15BA685407B9}" type="pres">
      <dgm:prSet presAssocID="{97C5D4E3-D8C3-4931-B13B-9D9218AB7F2D}" presName="cycle" presStyleCnt="0"/>
      <dgm:spPr/>
    </dgm:pt>
    <dgm:pt modelId="{C7DE029C-80C6-423F-A7B1-0AA79F97FF5E}" type="pres">
      <dgm:prSet presAssocID="{97C5D4E3-D8C3-4931-B13B-9D9218AB7F2D}" presName="srcNode" presStyleLbl="node1" presStyleIdx="0" presStyleCnt="4"/>
      <dgm:spPr/>
    </dgm:pt>
    <dgm:pt modelId="{43F6D94D-0FB4-4519-B72A-F13BBD99E451}" type="pres">
      <dgm:prSet presAssocID="{97C5D4E3-D8C3-4931-B13B-9D9218AB7F2D}" presName="conn" presStyleLbl="parChTrans1D2" presStyleIdx="0" presStyleCnt="1"/>
      <dgm:spPr>
        <a:prstGeom prst="blockArc">
          <a:avLst>
            <a:gd name="adj1" fmla="val 18900000"/>
            <a:gd name="adj2" fmla="val 2700000"/>
            <a:gd name="adj3" fmla="val 456"/>
          </a:avLst>
        </a:prstGeom>
      </dgm:spPr>
      <dgm:t>
        <a:bodyPr/>
        <a:lstStyle/>
        <a:p>
          <a:endParaRPr lang="en-US"/>
        </a:p>
      </dgm:t>
    </dgm:pt>
    <dgm:pt modelId="{E47CC1D8-00CF-42E7-810D-D0A2814A5565}" type="pres">
      <dgm:prSet presAssocID="{97C5D4E3-D8C3-4931-B13B-9D9218AB7F2D}" presName="extraNode" presStyleLbl="node1" presStyleIdx="0" presStyleCnt="4"/>
      <dgm:spPr/>
    </dgm:pt>
    <dgm:pt modelId="{A26502A9-9F87-4E04-B157-B9E63E044B0B}" type="pres">
      <dgm:prSet presAssocID="{97C5D4E3-D8C3-4931-B13B-9D9218AB7F2D}" presName="dstNode" presStyleLbl="node1" presStyleIdx="0" presStyleCnt="4"/>
      <dgm:spPr/>
    </dgm:pt>
    <dgm:pt modelId="{E95D44E0-16F9-4E91-B189-8FCBB018A43F}" type="pres">
      <dgm:prSet presAssocID="{C2004AC9-6D00-4E3B-A8CD-6FDC1368ECC2}" presName="text_1" presStyleLbl="node1" presStyleIdx="0" presStyleCnt="4">
        <dgm:presLayoutVars>
          <dgm:bulletEnabled val="1"/>
        </dgm:presLayoutVars>
      </dgm:prSet>
      <dgm:spPr/>
      <dgm:t>
        <a:bodyPr/>
        <a:lstStyle/>
        <a:p>
          <a:endParaRPr lang="en-US"/>
        </a:p>
      </dgm:t>
    </dgm:pt>
    <dgm:pt modelId="{E0826E62-5C81-4834-A987-2755E4B7B399}" type="pres">
      <dgm:prSet presAssocID="{C2004AC9-6D00-4E3B-A8CD-6FDC1368ECC2}" presName="accent_1" presStyleCnt="0"/>
      <dgm:spPr/>
    </dgm:pt>
    <dgm:pt modelId="{FF9125CB-104E-49F7-AF13-5CF9B113450E}" type="pres">
      <dgm:prSet presAssocID="{C2004AC9-6D00-4E3B-A8CD-6FDC1368ECC2}" presName="accentRepeatNode" presStyleLbl="solidFgAcc1" presStyleIdx="0" presStyleCnt="4"/>
      <dgm:spPr>
        <a:xfrm>
          <a:off x="374157" y="823973"/>
          <a:ext cx="549550" cy="549550"/>
        </a:xfrm>
        <a:prstGeom prst="ellipse">
          <a:avLst/>
        </a:prstGeom>
      </dgm:spPr>
    </dgm:pt>
    <dgm:pt modelId="{ECDACAA0-C47B-4C0C-A571-11991FD6FE01}" type="pres">
      <dgm:prSet presAssocID="{5EB9CFEC-8BF8-4575-81D0-845E0F428805}" presName="text_2" presStyleLbl="node1" presStyleIdx="1" presStyleCnt="4">
        <dgm:presLayoutVars>
          <dgm:bulletEnabled val="1"/>
        </dgm:presLayoutVars>
      </dgm:prSet>
      <dgm:spPr/>
      <dgm:t>
        <a:bodyPr/>
        <a:lstStyle/>
        <a:p>
          <a:endParaRPr lang="en-US"/>
        </a:p>
      </dgm:t>
    </dgm:pt>
    <dgm:pt modelId="{53448974-5730-468F-BB69-D368044D3828}" type="pres">
      <dgm:prSet presAssocID="{5EB9CFEC-8BF8-4575-81D0-845E0F428805}" presName="accent_2" presStyleCnt="0"/>
      <dgm:spPr/>
    </dgm:pt>
    <dgm:pt modelId="{A637888A-AA31-47DB-B162-04F54823387A}" type="pres">
      <dgm:prSet presAssocID="{5EB9CFEC-8BF8-4575-81D0-845E0F428805}" presName="accentRepeatNode" presStyleLbl="solidFgAcc1" presStyleIdx="1" presStyleCnt="4"/>
      <dgm:spPr/>
    </dgm:pt>
    <dgm:pt modelId="{3F19A8C6-5248-4C63-88BF-9C8987D531A9}" type="pres">
      <dgm:prSet presAssocID="{50F28CB8-7A21-401F-8B60-CE5ADA0B8C61}" presName="text_3" presStyleLbl="node1" presStyleIdx="2" presStyleCnt="4">
        <dgm:presLayoutVars>
          <dgm:bulletEnabled val="1"/>
        </dgm:presLayoutVars>
      </dgm:prSet>
      <dgm:spPr/>
      <dgm:t>
        <a:bodyPr/>
        <a:lstStyle/>
        <a:p>
          <a:endParaRPr lang="en-US"/>
        </a:p>
      </dgm:t>
    </dgm:pt>
    <dgm:pt modelId="{AB79F10F-8998-4E5D-A9BD-920C11B7893C}" type="pres">
      <dgm:prSet presAssocID="{50F28CB8-7A21-401F-8B60-CE5ADA0B8C61}" presName="accent_3" presStyleCnt="0"/>
      <dgm:spPr/>
    </dgm:pt>
    <dgm:pt modelId="{3C14099D-F68E-40EB-892A-171EC130226F}" type="pres">
      <dgm:prSet presAssocID="{50F28CB8-7A21-401F-8B60-CE5ADA0B8C61}" presName="accentRepeatNode" presStyleLbl="solidFgAcc1" presStyleIdx="2" presStyleCnt="4"/>
      <dgm:spPr>
        <a:xfrm>
          <a:off x="374157" y="2142471"/>
          <a:ext cx="549550" cy="549550"/>
        </a:xfrm>
        <a:prstGeom prst="ellipse">
          <a:avLst/>
        </a:prstGeom>
      </dgm:spPr>
    </dgm:pt>
    <dgm:pt modelId="{ABE7862B-052F-46E6-A86D-F3A82AAB9362}" type="pres">
      <dgm:prSet presAssocID="{8CE001EC-ADA6-42D8-90E0-FF9FD05A3A48}" presName="text_4" presStyleLbl="node1" presStyleIdx="3" presStyleCnt="4">
        <dgm:presLayoutVars>
          <dgm:bulletEnabled val="1"/>
        </dgm:presLayoutVars>
      </dgm:prSet>
      <dgm:spPr/>
      <dgm:t>
        <a:bodyPr/>
        <a:lstStyle/>
        <a:p>
          <a:endParaRPr lang="en-US"/>
        </a:p>
      </dgm:t>
    </dgm:pt>
    <dgm:pt modelId="{462569F8-648B-4581-BDC8-1E1E1C7BB9F9}" type="pres">
      <dgm:prSet presAssocID="{8CE001EC-ADA6-42D8-90E0-FF9FD05A3A48}" presName="accent_4" presStyleCnt="0"/>
      <dgm:spPr/>
    </dgm:pt>
    <dgm:pt modelId="{C1443BB6-D1F5-4CA0-A8B3-E6194C47D8DB}" type="pres">
      <dgm:prSet presAssocID="{8CE001EC-ADA6-42D8-90E0-FF9FD05A3A48}" presName="accentRepeatNode" presStyleLbl="solidFgAcc1" presStyleIdx="3" presStyleCnt="4"/>
      <dgm:spPr>
        <a:xfrm>
          <a:off x="59124" y="2801720"/>
          <a:ext cx="549550" cy="549550"/>
        </a:xfrm>
        <a:prstGeom prst="ellipse">
          <a:avLst/>
        </a:prstGeom>
        <a:blipFill rotWithShape="0">
          <a:blip xmlns:r="http://schemas.openxmlformats.org/officeDocument/2006/relationships" r:embed="rId1"/>
          <a:stretch>
            <a:fillRect/>
          </a:stretch>
        </a:blipFill>
      </dgm:spPr>
    </dgm:pt>
  </dgm:ptLst>
  <dgm:cxnLst>
    <dgm:cxn modelId="{CEBC69B9-CFFE-4174-91E7-5D3269429737}" type="presOf" srcId="{8CE001EC-ADA6-42D8-90E0-FF9FD05A3A48}" destId="{ABE7862B-052F-46E6-A86D-F3A82AAB9362}" srcOrd="0" destOrd="0" presId="urn:microsoft.com/office/officeart/2008/layout/VerticalCurvedList"/>
    <dgm:cxn modelId="{3767E3CE-7CF2-4478-96A0-82AE7590B072}" srcId="{97C5D4E3-D8C3-4931-B13B-9D9218AB7F2D}" destId="{8CE001EC-ADA6-42D8-90E0-FF9FD05A3A48}" srcOrd="3" destOrd="0" parTransId="{7AD7B359-69EC-46FB-AABC-8E6DD8E8A30A}" sibTransId="{34D8FD38-504F-4EAC-9B7E-2DA76153AB00}"/>
    <dgm:cxn modelId="{B880E2CF-A1EB-4AAC-931D-87C11EE88CA7}" srcId="{97C5D4E3-D8C3-4931-B13B-9D9218AB7F2D}" destId="{5EB9CFEC-8BF8-4575-81D0-845E0F428805}" srcOrd="1" destOrd="0" parTransId="{7F8C0DF3-406A-4432-9A60-8612643280D2}" sibTransId="{EED80B47-6CC3-4B39-BAF2-7CAC28FE8FD1}"/>
    <dgm:cxn modelId="{FF23F118-7E5A-4DEF-A686-D0688F590B74}" type="presOf" srcId="{C2004AC9-6D00-4E3B-A8CD-6FDC1368ECC2}" destId="{E95D44E0-16F9-4E91-B189-8FCBB018A43F}" srcOrd="0" destOrd="0" presId="urn:microsoft.com/office/officeart/2008/layout/VerticalCurvedList"/>
    <dgm:cxn modelId="{AA23D118-8A63-4F39-98C1-709B7AD7A35D}" type="presOf" srcId="{94ACAFFD-1808-4665-8EAA-F9187B360021}" destId="{43F6D94D-0FB4-4519-B72A-F13BBD99E451}" srcOrd="0" destOrd="0" presId="urn:microsoft.com/office/officeart/2008/layout/VerticalCurvedList"/>
    <dgm:cxn modelId="{C29524B4-68F0-497D-9565-3FD28F840B4F}" srcId="{97C5D4E3-D8C3-4931-B13B-9D9218AB7F2D}" destId="{C2004AC9-6D00-4E3B-A8CD-6FDC1368ECC2}" srcOrd="0" destOrd="0" parTransId="{B57BE280-7894-4C60-B7EC-7FCA1C081817}" sibTransId="{94ACAFFD-1808-4665-8EAA-F9187B360021}"/>
    <dgm:cxn modelId="{1D855807-62FB-4299-814E-FD5DD90C3B8D}" type="presOf" srcId="{5EB9CFEC-8BF8-4575-81D0-845E0F428805}" destId="{ECDACAA0-C47B-4C0C-A571-11991FD6FE01}" srcOrd="0" destOrd="0" presId="urn:microsoft.com/office/officeart/2008/layout/VerticalCurvedList"/>
    <dgm:cxn modelId="{06FB42D1-F11A-4788-B611-C1D9B0CBF666}" srcId="{97C5D4E3-D8C3-4931-B13B-9D9218AB7F2D}" destId="{50F28CB8-7A21-401F-8B60-CE5ADA0B8C61}" srcOrd="2" destOrd="0" parTransId="{AB55A72F-82F7-4832-9174-FE40F6093A02}" sibTransId="{5569F816-6F1A-4C7B-BC7E-7B25EECEC7D5}"/>
    <dgm:cxn modelId="{ADA0E984-FCD7-40BD-9774-42BEEED77ED7}" type="presOf" srcId="{50F28CB8-7A21-401F-8B60-CE5ADA0B8C61}" destId="{3F19A8C6-5248-4C63-88BF-9C8987D531A9}" srcOrd="0" destOrd="0" presId="urn:microsoft.com/office/officeart/2008/layout/VerticalCurvedList"/>
    <dgm:cxn modelId="{6A02328D-B5B0-4F00-A40A-69665419023C}" type="presOf" srcId="{97C5D4E3-D8C3-4931-B13B-9D9218AB7F2D}" destId="{94DDF196-98BC-4218-BC3E-FEDC8A66D9D8}" srcOrd="0" destOrd="0" presId="urn:microsoft.com/office/officeart/2008/layout/VerticalCurvedList"/>
    <dgm:cxn modelId="{79F82C70-DB05-4D8B-BECD-7749879458C0}" type="presParOf" srcId="{94DDF196-98BC-4218-BC3E-FEDC8A66D9D8}" destId="{94CD34A5-D57C-4BC9-AC6B-509CD9E20470}" srcOrd="0" destOrd="0" presId="urn:microsoft.com/office/officeart/2008/layout/VerticalCurvedList"/>
    <dgm:cxn modelId="{774C8465-8FD4-4971-B927-A52E0D23F726}" type="presParOf" srcId="{94CD34A5-D57C-4BC9-AC6B-509CD9E20470}" destId="{BDB60790-1A3B-4F9B-8B4A-15BA685407B9}" srcOrd="0" destOrd="0" presId="urn:microsoft.com/office/officeart/2008/layout/VerticalCurvedList"/>
    <dgm:cxn modelId="{7EDA4D1D-AD5E-483B-BEA4-B691873DEF76}" type="presParOf" srcId="{BDB60790-1A3B-4F9B-8B4A-15BA685407B9}" destId="{C7DE029C-80C6-423F-A7B1-0AA79F97FF5E}" srcOrd="0" destOrd="0" presId="urn:microsoft.com/office/officeart/2008/layout/VerticalCurvedList"/>
    <dgm:cxn modelId="{83FB0C2B-74B4-4CF9-A6FF-894DECB4CBEA}" type="presParOf" srcId="{BDB60790-1A3B-4F9B-8B4A-15BA685407B9}" destId="{43F6D94D-0FB4-4519-B72A-F13BBD99E451}" srcOrd="1" destOrd="0" presId="urn:microsoft.com/office/officeart/2008/layout/VerticalCurvedList"/>
    <dgm:cxn modelId="{2469D381-0C34-4E04-83F6-BA2E974B4FF7}" type="presParOf" srcId="{BDB60790-1A3B-4F9B-8B4A-15BA685407B9}" destId="{E47CC1D8-00CF-42E7-810D-D0A2814A5565}" srcOrd="2" destOrd="0" presId="urn:microsoft.com/office/officeart/2008/layout/VerticalCurvedList"/>
    <dgm:cxn modelId="{E85AEE52-A120-4A93-818E-4B8D2943B3C6}" type="presParOf" srcId="{BDB60790-1A3B-4F9B-8B4A-15BA685407B9}" destId="{A26502A9-9F87-4E04-B157-B9E63E044B0B}" srcOrd="3" destOrd="0" presId="urn:microsoft.com/office/officeart/2008/layout/VerticalCurvedList"/>
    <dgm:cxn modelId="{D0FC7DD8-40B2-4061-B795-3F4963BD91FA}" type="presParOf" srcId="{94CD34A5-D57C-4BC9-AC6B-509CD9E20470}" destId="{E95D44E0-16F9-4E91-B189-8FCBB018A43F}" srcOrd="1" destOrd="0" presId="urn:microsoft.com/office/officeart/2008/layout/VerticalCurvedList"/>
    <dgm:cxn modelId="{214D1A25-3639-4948-9EE9-C891B42FE744}" type="presParOf" srcId="{94CD34A5-D57C-4BC9-AC6B-509CD9E20470}" destId="{E0826E62-5C81-4834-A987-2755E4B7B399}" srcOrd="2" destOrd="0" presId="urn:microsoft.com/office/officeart/2008/layout/VerticalCurvedList"/>
    <dgm:cxn modelId="{FEFDDEDF-B9A0-4F7B-95D1-4068A58C3315}" type="presParOf" srcId="{E0826E62-5C81-4834-A987-2755E4B7B399}" destId="{FF9125CB-104E-49F7-AF13-5CF9B113450E}" srcOrd="0" destOrd="0" presId="urn:microsoft.com/office/officeart/2008/layout/VerticalCurvedList"/>
    <dgm:cxn modelId="{9CF2D4F8-5F3E-42FC-93F4-5B3BE50F9866}" type="presParOf" srcId="{94CD34A5-D57C-4BC9-AC6B-509CD9E20470}" destId="{ECDACAA0-C47B-4C0C-A571-11991FD6FE01}" srcOrd="3" destOrd="0" presId="urn:microsoft.com/office/officeart/2008/layout/VerticalCurvedList"/>
    <dgm:cxn modelId="{89FCB728-9F1B-436E-ABC0-266F264F11DB}" type="presParOf" srcId="{94CD34A5-D57C-4BC9-AC6B-509CD9E20470}" destId="{53448974-5730-468F-BB69-D368044D3828}" srcOrd="4" destOrd="0" presId="urn:microsoft.com/office/officeart/2008/layout/VerticalCurvedList"/>
    <dgm:cxn modelId="{912E0E2B-AC3F-46E2-B76F-166B9A519066}" type="presParOf" srcId="{53448974-5730-468F-BB69-D368044D3828}" destId="{A637888A-AA31-47DB-B162-04F54823387A}" srcOrd="0" destOrd="0" presId="urn:microsoft.com/office/officeart/2008/layout/VerticalCurvedList"/>
    <dgm:cxn modelId="{F1016B2E-EBF2-4D2C-B41A-DC51C0B83DED}" type="presParOf" srcId="{94CD34A5-D57C-4BC9-AC6B-509CD9E20470}" destId="{3F19A8C6-5248-4C63-88BF-9C8987D531A9}" srcOrd="5" destOrd="0" presId="urn:microsoft.com/office/officeart/2008/layout/VerticalCurvedList"/>
    <dgm:cxn modelId="{4827F6E3-97A8-426D-B45C-EBA1C31212BA}" type="presParOf" srcId="{94CD34A5-D57C-4BC9-AC6B-509CD9E20470}" destId="{AB79F10F-8998-4E5D-A9BD-920C11B7893C}" srcOrd="6" destOrd="0" presId="urn:microsoft.com/office/officeart/2008/layout/VerticalCurvedList"/>
    <dgm:cxn modelId="{4D02CB4D-3114-46FF-ABEE-D208B6158257}" type="presParOf" srcId="{AB79F10F-8998-4E5D-A9BD-920C11B7893C}" destId="{3C14099D-F68E-40EB-892A-171EC130226F}" srcOrd="0" destOrd="0" presId="urn:microsoft.com/office/officeart/2008/layout/VerticalCurvedList"/>
    <dgm:cxn modelId="{A0BC89CE-516C-4780-B18A-5001B1BFD013}" type="presParOf" srcId="{94CD34A5-D57C-4BC9-AC6B-509CD9E20470}" destId="{ABE7862B-052F-46E6-A86D-F3A82AAB9362}" srcOrd="7" destOrd="0" presId="urn:microsoft.com/office/officeart/2008/layout/VerticalCurvedList"/>
    <dgm:cxn modelId="{1D07ADCF-F254-4D2E-9A6B-18E24895E0FE}" type="presParOf" srcId="{94CD34A5-D57C-4BC9-AC6B-509CD9E20470}" destId="{462569F8-648B-4581-BDC8-1E1E1C7BB9F9}" srcOrd="8" destOrd="0" presId="urn:microsoft.com/office/officeart/2008/layout/VerticalCurvedList"/>
    <dgm:cxn modelId="{392D28BA-9000-449C-945A-47B3984098E5}" type="presParOf" srcId="{462569F8-648B-4581-BDC8-1E1E1C7BB9F9}" destId="{C1443BB6-D1F5-4CA0-A8B3-E6194C47D8DB}" srcOrd="0" destOrd="0" presId="urn:microsoft.com/office/officeart/2008/layout/VerticalCurv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F6D94D-0FB4-4519-B72A-F13BBD99E451}">
      <dsp:nvSpPr>
        <dsp:cNvPr id="0" name=""/>
        <dsp:cNvSpPr/>
      </dsp:nvSpPr>
      <dsp:spPr>
        <a:xfrm>
          <a:off x="-5842143" y="-894107"/>
          <a:ext cx="6955121" cy="6955121"/>
        </a:xfrm>
        <a:prstGeom prst="blockArc">
          <a:avLst>
            <a:gd name="adj1" fmla="val 18900000"/>
            <a:gd name="adj2" fmla="val 2700000"/>
            <a:gd name="adj3" fmla="val 456"/>
          </a:avLst>
        </a:pr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5D44E0-16F9-4E91-B189-8FCBB018A43F}">
      <dsp:nvSpPr>
        <dsp:cNvPr id="0" name=""/>
        <dsp:cNvSpPr/>
      </dsp:nvSpPr>
      <dsp:spPr>
        <a:xfrm>
          <a:off x="582557" y="397231"/>
          <a:ext cx="6158236" cy="794876"/>
        </a:xfrm>
        <a:prstGeom prst="rect">
          <a:avLst/>
        </a:prstGeom>
        <a:solidFill>
          <a:schemeClr val="l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0933" tIns="60960" rIns="60960" bIns="60960" numCol="1" spcCol="1270" anchor="ctr" anchorCtr="0">
          <a:noAutofit/>
        </a:bodyPr>
        <a:lstStyle/>
        <a:p>
          <a:pPr lvl="0" algn="l" defTabSz="1066800">
            <a:lnSpc>
              <a:spcPct val="90000"/>
            </a:lnSpc>
            <a:spcBef>
              <a:spcPct val="0"/>
            </a:spcBef>
            <a:spcAft>
              <a:spcPct val="35000"/>
            </a:spcAft>
          </a:pPr>
          <a:r>
            <a:rPr lang="en-US" sz="2400" kern="1200" dirty="0">
              <a:effectLst>
                <a:outerShdw blurRad="38100" dist="38100" dir="2700000" algn="tl">
                  <a:srgbClr val="000000">
                    <a:alpha val="43137"/>
                  </a:srgbClr>
                </a:outerShdw>
              </a:effectLst>
              <a:latin typeface="Times New Roman" pitchFamily="18" charset="0"/>
              <a:ea typeface="+mn-ea"/>
              <a:cs typeface="Times New Roman" pitchFamily="18" charset="0"/>
            </a:rPr>
            <a:t>Data </a:t>
          </a:r>
          <a:r>
            <a:rPr lang="en-US" sz="2400" kern="1200" dirty="0" smtClean="0">
              <a:effectLst>
                <a:outerShdw blurRad="38100" dist="38100" dir="2700000" algn="tl">
                  <a:srgbClr val="000000">
                    <a:alpha val="43137"/>
                  </a:srgbClr>
                </a:outerShdw>
              </a:effectLst>
              <a:latin typeface="Times New Roman" pitchFamily="18" charset="0"/>
              <a:ea typeface="+mn-ea"/>
              <a:cs typeface="Times New Roman" pitchFamily="18" charset="0"/>
            </a:rPr>
            <a:t>Collection</a:t>
          </a:r>
          <a:endParaRPr lang="en-US" sz="2400" kern="1200" dirty="0">
            <a:effectLst>
              <a:outerShdw blurRad="38100" dist="38100" dir="2700000" algn="tl">
                <a:srgbClr val="000000">
                  <a:alpha val="43137"/>
                </a:srgbClr>
              </a:outerShdw>
            </a:effectLst>
            <a:latin typeface="Times New Roman" pitchFamily="18" charset="0"/>
            <a:ea typeface="+mn-ea"/>
            <a:cs typeface="Times New Roman" pitchFamily="18" charset="0"/>
          </a:endParaRPr>
        </a:p>
      </dsp:txBody>
      <dsp:txXfrm>
        <a:off x="582557" y="397231"/>
        <a:ext cx="6158236" cy="794876"/>
      </dsp:txXfrm>
    </dsp:sp>
    <dsp:sp modelId="{FF9125CB-104E-49F7-AF13-5CF9B113450E}">
      <dsp:nvSpPr>
        <dsp:cNvPr id="0" name=""/>
        <dsp:cNvSpPr/>
      </dsp:nvSpPr>
      <dsp:spPr>
        <a:xfrm>
          <a:off x="85759" y="297872"/>
          <a:ext cx="993596" cy="993596"/>
        </a:xfrm>
        <a:prstGeom prst="ellipse">
          <a:avLst/>
        </a:prstGeom>
        <a:solidFill>
          <a:schemeClr val="lt1">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CDACAA0-C47B-4C0C-A571-11991FD6FE01}">
      <dsp:nvSpPr>
        <dsp:cNvPr id="0" name=""/>
        <dsp:cNvSpPr/>
      </dsp:nvSpPr>
      <dsp:spPr>
        <a:xfrm>
          <a:off x="1038278" y="1589753"/>
          <a:ext cx="5702515" cy="794876"/>
        </a:xfrm>
        <a:prstGeom prst="rect">
          <a:avLst/>
        </a:prstGeom>
        <a:solidFill>
          <a:schemeClr val="l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0933" tIns="60960" rIns="60960" bIns="60960" numCol="1" spcCol="1270" anchor="ctr" anchorCtr="0">
          <a:noAutofit/>
        </a:bodyPr>
        <a:lstStyle/>
        <a:p>
          <a:pPr lvl="0" algn="l" defTabSz="1066800">
            <a:lnSpc>
              <a:spcPct val="90000"/>
            </a:lnSpc>
            <a:spcBef>
              <a:spcPct val="0"/>
            </a:spcBef>
            <a:spcAft>
              <a:spcPct val="35000"/>
            </a:spcAft>
          </a:pPr>
          <a:r>
            <a:rPr lang="en-US" sz="2400" b="0" u="none" kern="1200" dirty="0">
              <a:effectLst>
                <a:outerShdw blurRad="38100" dist="38100" dir="2700000" algn="tl">
                  <a:srgbClr val="000000">
                    <a:alpha val="43137"/>
                  </a:srgbClr>
                </a:outerShdw>
              </a:effectLst>
              <a:latin typeface="Times New Roman" pitchFamily="18" charset="0"/>
              <a:cs typeface="Times New Roman" pitchFamily="18" charset="0"/>
            </a:rPr>
            <a:t>Methodology</a:t>
          </a:r>
          <a:endParaRPr lang="en-US" sz="2400" b="0" u="none"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1038278" y="1589753"/>
        <a:ext cx="5702515" cy="794876"/>
      </dsp:txXfrm>
    </dsp:sp>
    <dsp:sp modelId="{A637888A-AA31-47DB-B162-04F54823387A}">
      <dsp:nvSpPr>
        <dsp:cNvPr id="0" name=""/>
        <dsp:cNvSpPr/>
      </dsp:nvSpPr>
      <dsp:spPr>
        <a:xfrm>
          <a:off x="541480" y="1490394"/>
          <a:ext cx="993596" cy="993596"/>
        </a:xfrm>
        <a:prstGeom prst="ellipse">
          <a:avLst/>
        </a:prstGeom>
        <a:solidFill>
          <a:schemeClr val="lt1">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3F19A8C6-5248-4C63-88BF-9C8987D531A9}">
      <dsp:nvSpPr>
        <dsp:cNvPr id="0" name=""/>
        <dsp:cNvSpPr/>
      </dsp:nvSpPr>
      <dsp:spPr>
        <a:xfrm>
          <a:off x="1038278" y="2782275"/>
          <a:ext cx="5702515" cy="794876"/>
        </a:xfrm>
        <a:prstGeom prst="rect">
          <a:avLst/>
        </a:prstGeom>
        <a:solidFill>
          <a:schemeClr val="l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0933"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effectLst>
                <a:outerShdw blurRad="38100" dist="38100" dir="2700000" algn="tl">
                  <a:srgbClr val="000000">
                    <a:alpha val="43137"/>
                  </a:srgbClr>
                </a:outerShdw>
              </a:effectLst>
              <a:latin typeface="Times New Roman" pitchFamily="18" charset="0"/>
              <a:cs typeface="Times New Roman" pitchFamily="18" charset="0"/>
            </a:rPr>
            <a:t>Analysis</a:t>
          </a:r>
          <a:endParaRPr lang="en-US" sz="2400" kern="1200" dirty="0">
            <a:effectLst>
              <a:outerShdw blurRad="38100" dist="38100" dir="2700000" algn="tl">
                <a:srgbClr val="000000">
                  <a:alpha val="43137"/>
                </a:srgbClr>
              </a:outerShdw>
            </a:effectLst>
            <a:latin typeface="Times New Roman" pitchFamily="18" charset="0"/>
            <a:ea typeface="+mn-ea"/>
            <a:cs typeface="Times New Roman" pitchFamily="18" charset="0"/>
          </a:endParaRPr>
        </a:p>
      </dsp:txBody>
      <dsp:txXfrm>
        <a:off x="1038278" y="2782275"/>
        <a:ext cx="5702515" cy="794876"/>
      </dsp:txXfrm>
    </dsp:sp>
    <dsp:sp modelId="{3C14099D-F68E-40EB-892A-171EC130226F}">
      <dsp:nvSpPr>
        <dsp:cNvPr id="0" name=""/>
        <dsp:cNvSpPr/>
      </dsp:nvSpPr>
      <dsp:spPr>
        <a:xfrm>
          <a:off x="541480" y="2682915"/>
          <a:ext cx="993596" cy="993596"/>
        </a:xfrm>
        <a:prstGeom prst="ellipse">
          <a:avLst/>
        </a:prstGeom>
        <a:solidFill>
          <a:schemeClr val="lt1">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BE7862B-052F-46E6-A86D-F3A82AAB9362}">
      <dsp:nvSpPr>
        <dsp:cNvPr id="0" name=""/>
        <dsp:cNvSpPr/>
      </dsp:nvSpPr>
      <dsp:spPr>
        <a:xfrm>
          <a:off x="582557" y="3974797"/>
          <a:ext cx="6158236" cy="794876"/>
        </a:xfrm>
        <a:prstGeom prst="rect">
          <a:avLst/>
        </a:prstGeom>
        <a:solidFill>
          <a:schemeClr val="l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0933" tIns="60960" rIns="60960" bIns="60960" numCol="1" spcCol="1270" anchor="ctr" anchorCtr="0">
          <a:noAutofit/>
        </a:bodyPr>
        <a:lstStyle/>
        <a:p>
          <a:pPr lvl="0" algn="l" defTabSz="1066800" rtl="0">
            <a:lnSpc>
              <a:spcPct val="90000"/>
            </a:lnSpc>
            <a:spcBef>
              <a:spcPct val="0"/>
            </a:spcBef>
            <a:spcAft>
              <a:spcPct val="35000"/>
            </a:spcAft>
          </a:pPr>
          <a:r>
            <a:rPr lang="en-US" sz="2400" kern="1200" dirty="0">
              <a:effectLst>
                <a:outerShdw blurRad="38100" dist="38100" dir="2700000" algn="tl">
                  <a:srgbClr val="000000">
                    <a:alpha val="43137"/>
                  </a:srgbClr>
                </a:outerShdw>
              </a:effectLst>
              <a:latin typeface="Times New Roman" pitchFamily="18" charset="0"/>
              <a:cs typeface="Times New Roman" pitchFamily="18" charset="0"/>
            </a:rPr>
            <a:t>Results and  </a:t>
          </a:r>
          <a:r>
            <a:rPr lang="en-US" sz="2400" kern="1200" dirty="0" smtClean="0">
              <a:effectLst>
                <a:outerShdw blurRad="38100" dist="38100" dir="2700000" algn="tl">
                  <a:srgbClr val="000000">
                    <a:alpha val="43137"/>
                  </a:srgbClr>
                </a:outerShdw>
              </a:effectLst>
              <a:latin typeface="Times New Roman" pitchFamily="18" charset="0"/>
              <a:cs typeface="Times New Roman" pitchFamily="18" charset="0"/>
            </a:rPr>
            <a:t>recommendations</a:t>
          </a:r>
          <a:endParaRPr lang="en-US" sz="2400" kern="1200" dirty="0">
            <a:latin typeface="Times New Roman" pitchFamily="18" charset="0"/>
            <a:ea typeface="+mn-ea"/>
            <a:cs typeface="Times New Roman" pitchFamily="18" charset="0"/>
          </a:endParaRPr>
        </a:p>
      </dsp:txBody>
      <dsp:txXfrm>
        <a:off x="582557" y="3974797"/>
        <a:ext cx="6158236" cy="794876"/>
      </dsp:txXfrm>
    </dsp:sp>
    <dsp:sp modelId="{C1443BB6-D1F5-4CA0-A8B3-E6194C47D8DB}">
      <dsp:nvSpPr>
        <dsp:cNvPr id="0" name=""/>
        <dsp:cNvSpPr/>
      </dsp:nvSpPr>
      <dsp:spPr>
        <a:xfrm>
          <a:off x="85759" y="3875437"/>
          <a:ext cx="993596" cy="993596"/>
        </a:xfrm>
        <a:prstGeom prst="ellipse">
          <a:avLst/>
        </a:prstGeom>
        <a:blipFill rotWithShape="0">
          <a:blip xmlns:r="http://schemas.openxmlformats.org/officeDocument/2006/relationships" r:embed="rId1"/>
          <a:stretch>
            <a:fillRect/>
          </a:stretch>
        </a:blipFill>
        <a:ln w="10000"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779B0C5-8020-4ABC-B6A3-F5D1EB5B6EFD}" type="datetimeFigureOut">
              <a:rPr lang="ar-SA" smtClean="0"/>
              <a:pPr/>
              <a:t>26/08/40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32D5EC5-720B-46A2-B931-BFC8FF06FF0C}" type="slidenum">
              <a:rPr lang="ar-SA" smtClean="0"/>
              <a:pPr/>
              <a:t>‹#›</a:t>
            </a:fld>
            <a:endParaRPr lang="ar-SA"/>
          </a:p>
        </p:txBody>
      </p:sp>
    </p:spTree>
    <p:extLst>
      <p:ext uri="{BB962C8B-B14F-4D97-AF65-F5344CB8AC3E}">
        <p14:creationId xmlns="" xmlns:p14="http://schemas.microsoft.com/office/powerpoint/2010/main" val="21842313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8888B2CD-D98F-402D-BBCF-01CE47062510}" type="slidenum">
              <a:rPr lang="ar-JO" smtClean="0"/>
              <a:pPr/>
              <a:t>1</a:t>
            </a:fld>
            <a:endParaRPr lang="ar-JO"/>
          </a:p>
        </p:txBody>
      </p:sp>
    </p:spTree>
    <p:extLst>
      <p:ext uri="{BB962C8B-B14F-4D97-AF65-F5344CB8AC3E}">
        <p14:creationId xmlns="" xmlns:p14="http://schemas.microsoft.com/office/powerpoint/2010/main" val="1743100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23157C9-3224-4E93-B410-5C5F7105A076}" type="datetimeFigureOut">
              <a:rPr lang="ar-SA" smtClean="0"/>
              <a:pPr/>
              <a:t>26/08/40</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41CC843F-C1B2-4F9A-AD6B-13BF9BAE219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223157C9-3224-4E93-B410-5C5F7105A076}" type="datetimeFigureOut">
              <a:rPr lang="ar-SA" smtClean="0"/>
              <a:pPr/>
              <a:t>26/08/40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223157C9-3224-4E93-B410-5C5F7105A076}" type="datetimeFigureOut">
              <a:rPr lang="ar-SA" smtClean="0"/>
              <a:pPr/>
              <a:t>26/08/40</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41CC843F-C1B2-4F9A-AD6B-13BF9BAE219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223157C9-3224-4E93-B410-5C5F7105A076}" type="datetimeFigureOut">
              <a:rPr lang="ar-SA" smtClean="0"/>
              <a:pPr/>
              <a:t>26/08/40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41CC843F-C1B2-4F9A-AD6B-13BF9BAE2196}"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223157C9-3224-4E93-B410-5C5F7105A076}" type="datetimeFigureOut">
              <a:rPr lang="ar-SA" smtClean="0"/>
              <a:pPr/>
              <a:t>26/08/40</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1CC843F-C1B2-4F9A-AD6B-13BF9BAE2196}"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8" name="عنصر نائب للتاريخ 7"/>
          <p:cNvSpPr>
            <a:spLocks noGrp="1"/>
          </p:cNvSpPr>
          <p:nvPr>
            <p:ph type="dt" sz="half" idx="15"/>
          </p:nvPr>
        </p:nvSpPr>
        <p:spPr/>
        <p:txBody>
          <a:bodyPr rtlCol="0"/>
          <a:lstStyle/>
          <a:p>
            <a:fld id="{223157C9-3224-4E93-B410-5C5F7105A076}" type="datetimeFigureOut">
              <a:rPr lang="ar-SA" smtClean="0"/>
              <a:pPr/>
              <a:t>26/08/40</a:t>
            </a:fld>
            <a:endParaRPr lang="ar-SA"/>
          </a:p>
        </p:txBody>
      </p:sp>
      <p:sp>
        <p:nvSpPr>
          <p:cNvPr id="10" name="عنصر نائب لرقم الشريحة 9"/>
          <p:cNvSpPr>
            <a:spLocks noGrp="1"/>
          </p:cNvSpPr>
          <p:nvPr>
            <p:ph type="sldNum" sz="quarter" idx="16"/>
          </p:nvPr>
        </p:nvSpPr>
        <p:spPr/>
        <p:txBody>
          <a:bodyPr rtlCol="0"/>
          <a:lstStyle/>
          <a:p>
            <a:fld id="{41CC843F-C1B2-4F9A-AD6B-13BF9BAE2196}"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0" name="عنصر نائب للتاريخ 9"/>
          <p:cNvSpPr>
            <a:spLocks noGrp="1"/>
          </p:cNvSpPr>
          <p:nvPr>
            <p:ph type="dt" sz="half" idx="15"/>
          </p:nvPr>
        </p:nvSpPr>
        <p:spPr/>
        <p:txBody>
          <a:bodyPr rtlCol="0"/>
          <a:lstStyle/>
          <a:p>
            <a:fld id="{223157C9-3224-4E93-B410-5C5F7105A076}" type="datetimeFigureOut">
              <a:rPr lang="ar-SA" smtClean="0"/>
              <a:pPr/>
              <a:t>26/08/40</a:t>
            </a:fld>
            <a:endParaRPr lang="ar-SA"/>
          </a:p>
        </p:txBody>
      </p:sp>
      <p:sp>
        <p:nvSpPr>
          <p:cNvPr id="12" name="عنصر نائب لرقم الشريحة 11"/>
          <p:cNvSpPr>
            <a:spLocks noGrp="1"/>
          </p:cNvSpPr>
          <p:nvPr>
            <p:ph type="sldNum" sz="quarter" idx="16"/>
          </p:nvPr>
        </p:nvSpPr>
        <p:spPr/>
        <p:txBody>
          <a:bodyPr rtlCol="0"/>
          <a:lstStyle/>
          <a:p>
            <a:fld id="{41CC843F-C1B2-4F9A-AD6B-13BF9BAE2196}"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23157C9-3224-4E93-B410-5C5F7105A076}" type="datetimeFigureOut">
              <a:rPr lang="ar-SA" smtClean="0"/>
              <a:pPr/>
              <a:t>26/08/40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41CC843F-C1B2-4F9A-AD6B-13BF9BAE219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23157C9-3224-4E93-B410-5C5F7105A076}" type="datetimeFigureOut">
              <a:rPr lang="ar-SA" smtClean="0"/>
              <a:pPr/>
              <a:t>26/08/40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41CC843F-C1B2-4F9A-AD6B-13BF9BAE219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223157C9-3224-4E93-B410-5C5F7105A076}" type="datetimeFigureOut">
              <a:rPr lang="ar-SA" smtClean="0"/>
              <a:pPr/>
              <a:t>26/08/40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41CC843F-C1B2-4F9A-AD6B-13BF9BAE2196}"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223157C9-3224-4E93-B410-5C5F7105A076}" type="datetimeFigureOut">
              <a:rPr lang="ar-SA" smtClean="0"/>
              <a:pPr/>
              <a:t>26/08/40</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41CC843F-C1B2-4F9A-AD6B-13BF9BAE2196}"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23157C9-3224-4E93-B410-5C5F7105A076}" type="datetimeFigureOut">
              <a:rPr lang="ar-SA" smtClean="0"/>
              <a:pPr/>
              <a:t>26/08/40</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1CC843F-C1B2-4F9A-AD6B-13BF9BAE219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2"/>
          <p:cNvSpPr txBox="1">
            <a:spLocks/>
          </p:cNvSpPr>
          <p:nvPr/>
        </p:nvSpPr>
        <p:spPr>
          <a:xfrm>
            <a:off x="2714612" y="2500306"/>
            <a:ext cx="3357586" cy="2286016"/>
          </a:xfrm>
          <a:prstGeom prst="rect">
            <a:avLst/>
          </a:prstGeom>
          <a:noFill/>
        </p:spPr>
        <p:style>
          <a:lnRef idx="2">
            <a:schemeClr val="accent1"/>
          </a:lnRef>
          <a:fillRef idx="1">
            <a:schemeClr val="lt1"/>
          </a:fillRef>
          <a:effectRef idx="0">
            <a:schemeClr val="accent1"/>
          </a:effectRef>
          <a:fontRef idx="minor">
            <a:schemeClr val="dk1"/>
          </a:fontRef>
        </p:style>
        <p:txBody>
          <a:bodyPr vert="horz" anchor="b">
            <a:normAutofit lnSpcReduction="10000"/>
          </a:bodyPr>
          <a:lstStyle/>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3200" b="1" i="1" u="none" strike="noStrike" kern="120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Times New Roman" pitchFamily="18" charset="0"/>
                <a:cs typeface="Times New Roman" pitchFamily="18" charset="0"/>
              </a:rPr>
              <a:t>Prepared by :</a:t>
            </a:r>
          </a:p>
          <a:p>
            <a:pPr marL="514350" indent="-514350" algn="ctr">
              <a:lnSpc>
                <a:spcPct val="150000"/>
              </a:lnSpc>
            </a:pPr>
            <a:r>
              <a:rPr lang="en-US" sz="3200" b="1" i="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Ashar</a:t>
            </a:r>
            <a:r>
              <a:rPr lang="en-US" sz="32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 </a:t>
            </a:r>
            <a:r>
              <a:rPr lang="en-US" sz="3200" b="1" i="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Awad</a:t>
            </a:r>
            <a:r>
              <a:rPr lang="en-US" sz="32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 </a:t>
            </a:r>
          </a:p>
          <a:p>
            <a:pPr marL="514350" indent="-514350" algn="ctr">
              <a:lnSpc>
                <a:spcPct val="150000"/>
              </a:lnSpc>
            </a:pPr>
            <a:r>
              <a:rPr lang="en-US" sz="3200" b="1" i="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Zaynab</a:t>
            </a:r>
            <a:r>
              <a:rPr lang="en-US" sz="32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 </a:t>
            </a:r>
            <a:r>
              <a:rPr lang="en-US" sz="3200" b="1" i="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Ishtawi</a:t>
            </a:r>
            <a:r>
              <a:rPr lang="en-US" sz="32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 </a:t>
            </a:r>
          </a:p>
          <a:p>
            <a:pPr algn="ctr"/>
            <a:r>
              <a:rPr lang="en-US"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p>
        </p:txBody>
      </p:sp>
      <p:sp>
        <p:nvSpPr>
          <p:cNvPr id="6" name="مستطيل 5"/>
          <p:cNvSpPr/>
          <p:nvPr/>
        </p:nvSpPr>
        <p:spPr>
          <a:xfrm>
            <a:off x="1285852" y="5072074"/>
            <a:ext cx="6215106" cy="523220"/>
          </a:xfrm>
          <a:prstGeom prst="rect">
            <a:avLst/>
          </a:prstGeom>
        </p:spPr>
        <p:txBody>
          <a:bodyPr wrap="square">
            <a:spAutoFit/>
          </a:bodyPr>
          <a:lstStyle/>
          <a:p>
            <a:pPr algn="ctr"/>
            <a:r>
              <a:rPr lang="en-US" sz="28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Submitted to : Dr. </a:t>
            </a:r>
            <a:r>
              <a:rPr lang="en-US" sz="2800" b="1" i="1"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AbdALhaleem</a:t>
            </a:r>
            <a:r>
              <a:rPr lang="en-US" sz="28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 Kader</a:t>
            </a:r>
            <a:endParaRPr lang="ar-SA" sz="2800" b="1" i="1" dirty="0">
              <a:solidFill>
                <a:srgbClr val="92D05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مستطيل 6"/>
          <p:cNvSpPr/>
          <p:nvPr/>
        </p:nvSpPr>
        <p:spPr>
          <a:xfrm>
            <a:off x="214282" y="571480"/>
            <a:ext cx="8715436" cy="1569660"/>
          </a:xfrm>
          <a:prstGeom prst="rect">
            <a:avLst/>
          </a:prstGeom>
          <a:noFill/>
        </p:spPr>
        <p:txBody>
          <a:bodyPr wrap="square" lIns="91440" tIns="45720" rIns="91440" bIns="45720">
            <a:spAutoFit/>
          </a:bodyPr>
          <a:lstStyle/>
          <a:p>
            <a:pPr algn="ctr"/>
            <a:r>
              <a:rPr lang="en-US" sz="4800" b="1" i="1" spc="50" dirty="0">
                <a:ln w="12700" cmpd="sng">
                  <a:solidFill>
                    <a:schemeClr val="accent6">
                      <a:satMod val="120000"/>
                      <a:shade val="80000"/>
                    </a:schemeClr>
                  </a:solidFill>
                  <a:prstDash val="solid"/>
                </a:ln>
                <a:solidFill>
                  <a:schemeClr val="bg1"/>
                </a:solidFill>
                <a:effectLst>
                  <a:glow rad="53100">
                    <a:schemeClr val="accent6">
                      <a:satMod val="180000"/>
                      <a:alpha val="30000"/>
                    </a:schemeClr>
                  </a:glow>
                </a:effectLst>
                <a:latin typeface="Times New Roman" pitchFamily="18" charset="0"/>
                <a:cs typeface="Times New Roman" pitchFamily="18" charset="0"/>
              </a:rPr>
              <a:t>Design of A Treatment Plant For Kafr Thulth Town</a:t>
            </a:r>
            <a:r>
              <a:rPr lang="en-US" sz="4800" b="1" i="1" spc="50" dirty="0">
                <a:ln w="12700" cmpd="sng">
                  <a:solidFill>
                    <a:schemeClr val="accent6">
                      <a:satMod val="120000"/>
                      <a:shade val="80000"/>
                    </a:schemeClr>
                  </a:solidFill>
                  <a:prstDash val="solid"/>
                </a:ln>
                <a:solidFill>
                  <a:srgbClr val="002060"/>
                </a:solidFill>
                <a:effectLst>
                  <a:glow rad="53100">
                    <a:schemeClr val="accent6">
                      <a:satMod val="180000"/>
                      <a:alpha val="30000"/>
                    </a:schemeClr>
                  </a:glow>
                </a:effectLst>
                <a:latin typeface="Times New Roman" pitchFamily="18" charset="0"/>
                <a:cs typeface="Times New Roman" pitchFamily="18" charset="0"/>
              </a:rPr>
              <a:t> </a:t>
            </a:r>
            <a:endParaRPr lang="en-US" sz="4800" b="1" spc="50" dirty="0">
              <a:ln w="12700" cmpd="sng">
                <a:solidFill>
                  <a:schemeClr val="accent6">
                    <a:satMod val="120000"/>
                    <a:shade val="80000"/>
                  </a:schemeClr>
                </a:solidFill>
                <a:prstDash val="solid"/>
              </a:ln>
              <a:solidFill>
                <a:srgbClr val="002060"/>
              </a:solidFill>
              <a:effectLst>
                <a:glow rad="53100">
                  <a:schemeClr val="accent6">
                    <a:satMod val="180000"/>
                    <a:alpha val="30000"/>
                  </a:schemeClr>
                </a:glow>
              </a:effectLst>
            </a:endParaRPr>
          </a:p>
        </p:txBody>
      </p:sp>
    </p:spTree>
    <p:extLst>
      <p:ext uri="{BB962C8B-B14F-4D97-AF65-F5344CB8AC3E}">
        <p14:creationId xmlns="" xmlns:p14="http://schemas.microsoft.com/office/powerpoint/2010/main" val="114692574"/>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location of WWTP </a:t>
            </a:r>
            <a:endParaRPr lang="en-US" dirty="0"/>
          </a:p>
        </p:txBody>
      </p:sp>
      <p:sp>
        <p:nvSpPr>
          <p:cNvPr id="3" name="عنصر نائب للمحتوى 2"/>
          <p:cNvSpPr>
            <a:spLocks noGrp="1"/>
          </p:cNvSpPr>
          <p:nvPr>
            <p:ph sz="quarter" idx="1"/>
          </p:nvPr>
        </p:nvSpPr>
        <p:spPr/>
        <p:txBody>
          <a:bodyPr>
            <a:normAutofit/>
          </a:bodyPr>
          <a:lstStyle/>
          <a:p>
            <a:pPr>
              <a:lnSpc>
                <a:spcPct val="150000"/>
              </a:lnSpc>
            </a:pPr>
            <a:r>
              <a:rPr lang="en-US" sz="1800" dirty="0">
                <a:latin typeface="Times New Roman" pitchFamily="18" charset="0"/>
                <a:cs typeface="Times New Roman" pitchFamily="18" charset="0"/>
              </a:rPr>
              <a:t>T</a:t>
            </a:r>
            <a:r>
              <a:rPr lang="en-US" sz="1800" dirty="0" smtClean="0">
                <a:latin typeface="Times New Roman" pitchFamily="18" charset="0"/>
                <a:cs typeface="Times New Roman" pitchFamily="18" charset="0"/>
              </a:rPr>
              <a:t>he </a:t>
            </a:r>
            <a:r>
              <a:rPr lang="en-US" sz="1800" dirty="0">
                <a:latin typeface="Times New Roman" pitchFamily="18" charset="0"/>
                <a:cs typeface="Times New Roman" pitchFamily="18" charset="0"/>
              </a:rPr>
              <a:t>location of the plant should be in the lowest point in the village to ensure that the wastewater reaches by gravity, and is close to the wastewater outlet of the network. </a:t>
            </a:r>
          </a:p>
          <a:p>
            <a:pPr>
              <a:lnSpc>
                <a:spcPct val="150000"/>
              </a:lnSpc>
            </a:pPr>
            <a:r>
              <a:rPr lang="en-US" sz="1800" dirty="0">
                <a:latin typeface="Times New Roman" pitchFamily="18" charset="0"/>
                <a:cs typeface="Times New Roman" pitchFamily="18" charset="0"/>
              </a:rPr>
              <a:t>T</a:t>
            </a:r>
            <a:r>
              <a:rPr lang="en-US" sz="1800" dirty="0" smtClean="0">
                <a:latin typeface="Times New Roman" pitchFamily="18" charset="0"/>
                <a:cs typeface="Times New Roman" pitchFamily="18" charset="0"/>
              </a:rPr>
              <a:t>he </a:t>
            </a:r>
            <a:r>
              <a:rPr lang="en-US" sz="1800" dirty="0">
                <a:latin typeface="Times New Roman" pitchFamily="18" charset="0"/>
                <a:cs typeface="Times New Roman" pitchFamily="18" charset="0"/>
              </a:rPr>
              <a:t>plant should be as far away from the residential areas, and the ownership of the land -if possible- for the municipality, and not contain any water sources. </a:t>
            </a:r>
          </a:p>
          <a:p>
            <a:pPr>
              <a:lnSpc>
                <a:spcPct val="150000"/>
              </a:lnSpc>
            </a:pPr>
            <a:r>
              <a:rPr lang="en-US" sz="1800" dirty="0">
                <a:latin typeface="Times New Roman" pitchFamily="18" charset="0"/>
                <a:cs typeface="Times New Roman" pitchFamily="18" charset="0"/>
              </a:rPr>
              <a:t>T</a:t>
            </a:r>
            <a:r>
              <a:rPr lang="en-US" sz="1800" dirty="0" smtClean="0">
                <a:latin typeface="Times New Roman" pitchFamily="18" charset="0"/>
                <a:cs typeface="Times New Roman" pitchFamily="18" charset="0"/>
              </a:rPr>
              <a:t>he </a:t>
            </a:r>
            <a:r>
              <a:rPr lang="en-US" sz="1800" dirty="0">
                <a:latin typeface="Times New Roman" pitchFamily="18" charset="0"/>
                <a:cs typeface="Times New Roman" pitchFamily="18" charset="0"/>
              </a:rPr>
              <a:t>land must be in an area where construction is permitted politically and in a safe areaway more than 1.5 KM of buildings and agricultures. </a:t>
            </a:r>
          </a:p>
          <a:p>
            <a:pPr>
              <a:lnSpc>
                <a:spcPct val="150000"/>
              </a:lnSpc>
            </a:pPr>
            <a:r>
              <a:rPr lang="en-US" sz="1800" dirty="0">
                <a:latin typeface="Times New Roman" pitchFamily="18" charset="0"/>
                <a:cs typeface="Times New Roman" pitchFamily="18" charset="0"/>
              </a:rPr>
              <a:t>T</a:t>
            </a:r>
            <a:r>
              <a:rPr lang="en-US" sz="1800" dirty="0" smtClean="0">
                <a:latin typeface="Times New Roman" pitchFamily="18" charset="0"/>
                <a:cs typeface="Times New Roman" pitchFamily="18" charset="0"/>
              </a:rPr>
              <a:t>he </a:t>
            </a:r>
            <a:r>
              <a:rPr lang="en-US" sz="1800" dirty="0">
                <a:latin typeface="Times New Roman" pitchFamily="18" charset="0"/>
                <a:cs typeface="Times New Roman" pitchFamily="18" charset="0"/>
              </a:rPr>
              <a:t>land must be connected to all transportation, electricity and water services.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location of WWTP </a:t>
            </a:r>
            <a:endParaRPr lang="en-US" dirty="0"/>
          </a:p>
        </p:txBody>
      </p:sp>
      <p:pic>
        <p:nvPicPr>
          <p:cNvPr id="4" name="Content Placeholder 3"/>
          <p:cNvPicPr>
            <a:picLocks noGrp="1" noChangeAspect="1"/>
          </p:cNvPicPr>
          <p:nvPr>
            <p:ph sz="quarter" idx="1"/>
          </p:nvPr>
        </p:nvPicPr>
        <p:blipFill>
          <a:blip r:embed="rId2"/>
          <a:stretch>
            <a:fillRect/>
          </a:stretch>
        </p:blipFill>
        <p:spPr>
          <a:xfrm>
            <a:off x="1403648" y="1772816"/>
            <a:ext cx="6863548" cy="4320480"/>
          </a:xfrm>
          <a:prstGeom prst="rect">
            <a:avLst/>
          </a:prstGeom>
        </p:spPr>
      </p:pic>
    </p:spTree>
    <p:extLst>
      <p:ext uri="{BB962C8B-B14F-4D97-AF65-F5344CB8AC3E}">
        <p14:creationId xmlns="" xmlns:p14="http://schemas.microsoft.com/office/powerpoint/2010/main" val="3293501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856"/>
            <a:ext cx="7467600" cy="1143000"/>
          </a:xfrm>
        </p:spPr>
        <p:txBody>
          <a:bodyPr>
            <a:normAutofit/>
          </a:bodyPr>
          <a:lstStyle/>
          <a:p>
            <a:pPr algn="ctr"/>
            <a:r>
              <a:rPr lang="en-US"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Methodology</a:t>
            </a:r>
          </a:p>
        </p:txBody>
      </p:sp>
      <p:graphicFrame>
        <p:nvGraphicFramePr>
          <p:cNvPr id="4" name="Diagram 19"/>
          <p:cNvGraphicFramePr>
            <a:graphicFrameLocks/>
          </p:cNvGraphicFramePr>
          <p:nvPr>
            <p:extLst>
              <p:ext uri="{D42A27DB-BD31-4B8C-83A1-F6EECF244321}">
                <p14:modId xmlns="" xmlns:p14="http://schemas.microsoft.com/office/powerpoint/2010/main" val="4089816871"/>
              </p:ext>
            </p:extLst>
          </p:nvPr>
        </p:nvGraphicFramePr>
        <p:xfrm>
          <a:off x="1187624" y="1214423"/>
          <a:ext cx="6813400" cy="51669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552235705"/>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a:t>
            </a:r>
            <a:r>
              <a:rPr lang="en-US"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ata</a:t>
            </a:r>
            <a:r>
              <a:rPr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C</a:t>
            </a:r>
            <a:r>
              <a:rPr lang="en-US"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ollection</a:t>
            </a:r>
            <a:r>
              <a:rPr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ar-SA"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عنصر نائب للمحتوى 1"/>
          <p:cNvSpPr>
            <a:spLocks noGrp="1"/>
          </p:cNvSpPr>
          <p:nvPr>
            <p:ph sz="quarter" idx="1"/>
          </p:nvPr>
        </p:nvSpPr>
        <p:spPr/>
        <p:txBody>
          <a:bodyPr>
            <a:normAutofit/>
          </a:bodyPr>
          <a:lstStyle/>
          <a:p>
            <a:pPr>
              <a:lnSpc>
                <a:spcPct val="150000"/>
              </a:lnSpc>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average, minimum&amp; max flow rate from </a:t>
            </a:r>
            <a:r>
              <a:rPr lang="en-US" sz="2400" dirty="0" smtClean="0">
                <a:latin typeface="Times New Roman" panose="02020603050405020304" pitchFamily="18" charset="0"/>
                <a:cs typeface="Times New Roman" panose="02020603050405020304" pitchFamily="18" charset="0"/>
              </a:rPr>
              <a:t>the results </a:t>
            </a:r>
            <a:r>
              <a:rPr lang="en-US" sz="2400" dirty="0">
                <a:latin typeface="Times New Roman" panose="02020603050405020304" pitchFamily="18" charset="0"/>
                <a:cs typeface="Times New Roman" panose="02020603050405020304" pitchFamily="18" charset="0"/>
              </a:rPr>
              <a:t>of waste water. </a:t>
            </a:r>
          </a:p>
          <a:p>
            <a:pPr>
              <a:lnSpc>
                <a:spcPct val="150000"/>
              </a:lnSpc>
            </a:pPr>
            <a:r>
              <a:rPr lang="en-US" sz="2400" dirty="0" smtClean="0">
                <a:latin typeface="Times New Roman" panose="02020603050405020304" pitchFamily="18" charset="0"/>
                <a:cs typeface="Times New Roman" panose="02020603050405020304" pitchFamily="18" charset="0"/>
              </a:rPr>
              <a:t>Characteristics </a:t>
            </a:r>
            <a:r>
              <a:rPr lang="en-US" sz="2400" dirty="0">
                <a:latin typeface="Times New Roman" panose="02020603050405020304" pitchFamily="18" charset="0"/>
                <a:cs typeface="Times New Roman" panose="02020603050405020304" pitchFamily="18" charset="0"/>
              </a:rPr>
              <a:t>of produced waste water from laboratory experiments for Nablus western treatment plant.  </a:t>
            </a:r>
          </a:p>
          <a:p>
            <a:pPr>
              <a:lnSpc>
                <a:spcPct val="150000"/>
              </a:lnSpc>
            </a:pPr>
            <a:r>
              <a:rPr lang="en-US" sz="2400" dirty="0" smtClean="0">
                <a:latin typeface="Times New Roman" panose="02020603050405020304" pitchFamily="18" charset="0"/>
                <a:cs typeface="Times New Roman" panose="02020603050405020304" pitchFamily="18" charset="0"/>
              </a:rPr>
              <a:t>Actual </a:t>
            </a:r>
            <a:r>
              <a:rPr lang="en-US" sz="2400" dirty="0">
                <a:latin typeface="Times New Roman" panose="02020603050405020304" pitchFamily="18" charset="0"/>
                <a:cs typeface="Times New Roman" panose="02020603050405020304" pitchFamily="18" charset="0"/>
              </a:rPr>
              <a:t>prices of material and other works for existing projects. </a:t>
            </a:r>
            <a:endParaRPr lang="ar-SA"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Methodology</a:t>
            </a:r>
            <a:endParaRPr lang="en-US" sz="3200" dirty="0">
              <a:solidFill>
                <a:srgbClr val="C00000"/>
              </a:solidFill>
            </a:endParaRPr>
          </a:p>
        </p:txBody>
      </p:sp>
      <p:pic>
        <p:nvPicPr>
          <p:cNvPr id="4" name="Content Placeholder 3"/>
          <p:cNvPicPr>
            <a:picLocks noGrp="1" noChangeAspect="1"/>
          </p:cNvPicPr>
          <p:nvPr>
            <p:ph sz="quarter" idx="1"/>
          </p:nvPr>
        </p:nvPicPr>
        <p:blipFill>
          <a:blip r:embed="rId2"/>
          <a:stretch>
            <a:fillRect/>
          </a:stretch>
        </p:blipFill>
        <p:spPr>
          <a:xfrm>
            <a:off x="935199" y="3140968"/>
            <a:ext cx="7508297" cy="68597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Analysis</a:t>
            </a:r>
            <a:endParaRPr lang="en-US" dirty="0"/>
          </a:p>
        </p:txBody>
      </p:sp>
      <p:sp>
        <p:nvSpPr>
          <p:cNvPr id="3" name="Content Placeholder 2"/>
          <p:cNvSpPr>
            <a:spLocks noGrp="1"/>
          </p:cNvSpPr>
          <p:nvPr>
            <p:ph sz="quarter" idx="1"/>
          </p:nvPr>
        </p:nvSpPr>
        <p:spPr/>
        <p:txBody>
          <a:bodyPr/>
          <a:lstStyle/>
          <a:p>
            <a:pPr>
              <a:lnSpc>
                <a:spcPct val="150000"/>
              </a:lnSpc>
            </a:pPr>
            <a:r>
              <a:rPr lang="en-US" sz="2400" dirty="0">
                <a:latin typeface="Times New Roman" panose="02020603050405020304" pitchFamily="18" charset="0"/>
                <a:cs typeface="Times New Roman" panose="02020603050405020304" pitchFamily="18" charset="0"/>
              </a:rPr>
              <a:t>Screw pump </a:t>
            </a:r>
            <a:endParaRPr lang="en-US" sz="2400" dirty="0" smtClean="0">
              <a:latin typeface="Times New Roman" panose="02020603050405020304" pitchFamily="18" charset="0"/>
              <a:cs typeface="Times New Roman" panose="02020603050405020304" pitchFamily="18" charset="0"/>
            </a:endParaRPr>
          </a:p>
          <a:p>
            <a:pPr>
              <a:lnSpc>
                <a:spcPct val="150000"/>
              </a:lnSpc>
            </a:pPr>
            <a:r>
              <a:rPr lang="en-US" sz="2400" dirty="0">
                <a:latin typeface="Times New Roman" panose="02020603050405020304" pitchFamily="18" charset="0"/>
                <a:cs typeface="Times New Roman" panose="02020603050405020304" pitchFamily="18" charset="0"/>
              </a:rPr>
              <a:t>Flow </a:t>
            </a:r>
            <a:r>
              <a:rPr lang="en-US" sz="2400" dirty="0" smtClean="0">
                <a:latin typeface="Times New Roman" panose="02020603050405020304" pitchFamily="18" charset="0"/>
                <a:cs typeface="Times New Roman" panose="02020603050405020304" pitchFamily="18" charset="0"/>
              </a:rPr>
              <a:t>measurement</a:t>
            </a:r>
          </a:p>
          <a:p>
            <a:pPr>
              <a:lnSpc>
                <a:spcPct val="150000"/>
              </a:lnSpc>
              <a:buFont typeface="Wingdings" panose="05000000000000000000" pitchFamily="2" charset="2"/>
              <a:buChar char="§"/>
            </a:pPr>
            <a:r>
              <a:rPr lang="en-US" sz="2400" dirty="0" err="1">
                <a:latin typeface="Times New Roman" panose="02020603050405020304" pitchFamily="18" charset="0"/>
                <a:cs typeface="Times New Roman" panose="02020603050405020304" pitchFamily="18" charset="0"/>
              </a:rPr>
              <a:t>Parshall</a:t>
            </a:r>
            <a:r>
              <a:rPr lang="en-US" sz="2400" dirty="0">
                <a:latin typeface="Times New Roman" panose="02020603050405020304" pitchFamily="18" charset="0"/>
                <a:cs typeface="Times New Roman" panose="02020603050405020304" pitchFamily="18" charset="0"/>
              </a:rPr>
              <a:t> Flume </a:t>
            </a:r>
            <a:r>
              <a:rPr lang="en-US" sz="2400" dirty="0" smtClean="0">
                <a:latin typeface="Times New Roman" panose="02020603050405020304" pitchFamily="18" charset="0"/>
                <a:cs typeface="Times New Roman" panose="02020603050405020304" pitchFamily="18" charset="0"/>
              </a:rPr>
              <a:t>Design</a:t>
            </a:r>
          </a:p>
          <a:p>
            <a:pPr>
              <a:lnSpc>
                <a:spcPct val="150000"/>
              </a:lnSpc>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Preliminary Treatment: Screens </a:t>
            </a:r>
            <a:r>
              <a:rPr lang="en-US" sz="2400" dirty="0" smtClean="0">
                <a:latin typeface="Times New Roman" panose="02020603050405020304" pitchFamily="18" charset="0"/>
                <a:cs typeface="Times New Roman" panose="02020603050405020304" pitchFamily="18" charset="0"/>
              </a:rPr>
              <a:t>Design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Rotamat</a:t>
            </a:r>
            <a:r>
              <a:rPr lang="en-US" sz="2400" dirty="0">
                <a:latin typeface="Times New Roman" panose="02020603050405020304" pitchFamily="18" charset="0"/>
                <a:cs typeface="Times New Roman" panose="02020603050405020304" pitchFamily="18" charset="0"/>
              </a:rPr>
              <a:t> Fine Screen, Fine screen, Grit Chamber </a:t>
            </a:r>
            <a:r>
              <a:rPr lang="en-US" sz="2400" dirty="0" smtClean="0">
                <a:latin typeface="Times New Roman" panose="02020603050405020304" pitchFamily="18" charset="0"/>
                <a:cs typeface="Times New Roman" panose="02020603050405020304" pitchFamily="18" charset="0"/>
              </a:rPr>
              <a:t>Design.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83598"/>
            <a:ext cx="8640960" cy="990600"/>
          </a:xfrm>
        </p:spPr>
        <p:txBody>
          <a:bodyPr>
            <a:normAutofit/>
          </a:bodyPr>
          <a:lstStyle/>
          <a:p>
            <a:pPr algn="ctr"/>
            <a:r>
              <a:rPr lang="en-US" sz="3200"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Design of WWTP </a:t>
            </a:r>
            <a:r>
              <a:rPr lang="en-US"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by using GPS-X program</a:t>
            </a:r>
            <a:endParaRPr lang="en-US" sz="3200" dirty="0">
              <a:solidFill>
                <a:srgbClr val="FF0000"/>
              </a:solidFill>
            </a:endParaRPr>
          </a:p>
        </p:txBody>
      </p:sp>
      <p:pic>
        <p:nvPicPr>
          <p:cNvPr id="4" name="Content Placeholder 3"/>
          <p:cNvPicPr>
            <a:picLocks noGrp="1" noChangeAspect="1"/>
          </p:cNvPicPr>
          <p:nvPr>
            <p:ph sz="quarter" idx="1"/>
          </p:nvPr>
        </p:nvPicPr>
        <p:blipFill>
          <a:blip r:embed="rId2"/>
          <a:stretch>
            <a:fillRect/>
          </a:stretch>
        </p:blipFill>
        <p:spPr>
          <a:xfrm>
            <a:off x="1347259" y="2780928"/>
            <a:ext cx="6684177" cy="2433613"/>
          </a:xfrm>
          <a:prstGeom prst="rect">
            <a:avLst/>
          </a:prstGeom>
        </p:spPr>
      </p:pic>
      <p:sp>
        <p:nvSpPr>
          <p:cNvPr id="5" name="Rectangle 4"/>
          <p:cNvSpPr/>
          <p:nvPr/>
        </p:nvSpPr>
        <p:spPr>
          <a:xfrm>
            <a:off x="971600" y="1876150"/>
            <a:ext cx="4768485" cy="461665"/>
          </a:xfrm>
          <a:prstGeom prst="rect">
            <a:avLst/>
          </a:prstGeom>
        </p:spPr>
        <p:txBody>
          <a:bodyPr wrap="none">
            <a:spAutoFit/>
          </a:bodyPr>
          <a:lstStyle/>
          <a:p>
            <a:pPr algn="l"/>
            <a:r>
              <a:rPr lang="en-US" sz="2400" dirty="0" smtClean="0">
                <a:latin typeface="Times New Roman" panose="02020603050405020304" pitchFamily="18" charset="0"/>
                <a:cs typeface="Times New Roman" panose="02020603050405020304" pitchFamily="18" charset="0"/>
              </a:rPr>
              <a:t>Properties </a:t>
            </a:r>
            <a:r>
              <a:rPr lang="en-US" sz="2400" dirty="0">
                <a:latin typeface="Times New Roman" panose="02020603050405020304" pitchFamily="18" charset="0"/>
                <a:cs typeface="Times New Roman" panose="02020603050405020304" pitchFamily="18" charset="0"/>
              </a:rPr>
              <a:t>of the wastewater influent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6648" y="355897"/>
            <a:ext cx="8153400" cy="990600"/>
          </a:xfrm>
        </p:spPr>
        <p:txBody>
          <a:bodyPr>
            <a:noAutofit/>
          </a:bodyPr>
          <a:lstStyle/>
          <a:p>
            <a:pPr lvl="0" algn="ctr"/>
            <a:r>
              <a:rPr lang="en-US"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Design of WWTP by using GPS-X program</a:t>
            </a:r>
            <a:r>
              <a:rPr lang="en-US" sz="3800" b="1" dirty="0">
                <a:solidFill>
                  <a:srgbClr val="C00000"/>
                </a:solidFill>
                <a:latin typeface="Times New Roman" pitchFamily="18" charset="0"/>
                <a:cs typeface="Times New Roman" pitchFamily="18" charset="0"/>
              </a:rPr>
              <a:t/>
            </a:r>
            <a:br>
              <a:rPr lang="en-US" sz="3800" b="1" dirty="0">
                <a:solidFill>
                  <a:srgbClr val="C00000"/>
                </a:solidFill>
                <a:latin typeface="Times New Roman" pitchFamily="18" charset="0"/>
                <a:cs typeface="Times New Roman" pitchFamily="18" charset="0"/>
              </a:rPr>
            </a:br>
            <a:endParaRPr lang="en-US" sz="3800" b="1" dirty="0">
              <a:solidFill>
                <a:srgbClr val="C00000"/>
              </a:solidFill>
              <a:latin typeface="Times New Roman" pitchFamily="18" charset="0"/>
              <a:cs typeface="Times New Roman" pitchFamily="18" charset="0"/>
            </a:endParaRPr>
          </a:p>
        </p:txBody>
      </p:sp>
      <p:sp>
        <p:nvSpPr>
          <p:cNvPr id="2" name="Content Placeholder 1"/>
          <p:cNvSpPr>
            <a:spLocks noGrp="1"/>
          </p:cNvSpPr>
          <p:nvPr>
            <p:ph sz="quarter" idx="1"/>
          </p:nvPr>
        </p:nvSpPr>
        <p:spPr/>
        <p:txBody>
          <a:bodyPr/>
          <a:lstStyle/>
          <a:p>
            <a:pPr>
              <a:buNone/>
            </a:pPr>
            <a:r>
              <a:rPr lang="en-US" sz="2400" dirty="0"/>
              <a:t> </a:t>
            </a:r>
            <a:endParaRPr lang="en-US" sz="24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23" name="Rectangle 3"/>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072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26" name="Rectangle 6"/>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072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29" name="Rectangle 9"/>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073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32" name="Rectangle 12"/>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0734"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35" name="Rectangle 15"/>
          <p:cNvSpPr>
            <a:spLocks noChangeArrowheads="1"/>
          </p:cNvSpPr>
          <p:nvPr/>
        </p:nvSpPr>
        <p:spPr bwMode="auto">
          <a:xfrm>
            <a:off x="0" y="742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895970" y="2276872"/>
            <a:ext cx="7352060" cy="3746723"/>
          </a:xfrm>
          <a:prstGeom prst="rect">
            <a:avLst/>
          </a:prstGeom>
        </p:spPr>
      </p:pic>
      <p:sp>
        <p:nvSpPr>
          <p:cNvPr id="5" name="Rectangle 4"/>
          <p:cNvSpPr/>
          <p:nvPr/>
        </p:nvSpPr>
        <p:spPr>
          <a:xfrm>
            <a:off x="455527" y="1701347"/>
            <a:ext cx="4217821" cy="461665"/>
          </a:xfrm>
          <a:prstGeom prst="rect">
            <a:avLst/>
          </a:prstGeom>
        </p:spPr>
        <p:txBody>
          <a:bodyPr wrap="none">
            <a:spAutoFit/>
          </a:bodyPr>
          <a:lstStyle/>
          <a:p>
            <a:pPr algn="l"/>
            <a:r>
              <a:rPr lang="en-US" sz="2400" dirty="0" smtClean="0">
                <a:latin typeface="Times New Roman" panose="02020603050405020304" pitchFamily="18" charset="0"/>
                <a:cs typeface="Times New Roman" panose="02020603050405020304" pitchFamily="18" charset="0"/>
              </a:rPr>
              <a:t>Sample </a:t>
            </a:r>
            <a:r>
              <a:rPr lang="en-US" sz="2400" dirty="0">
                <a:latin typeface="Times New Roman" panose="02020603050405020304" pitchFamily="18" charset="0"/>
                <a:cs typeface="Times New Roman" panose="02020603050405020304" pitchFamily="18" charset="0"/>
              </a:rPr>
              <a:t>Layout: Nitrifying Plant</a:t>
            </a:r>
          </a:p>
        </p:txBody>
      </p:sp>
    </p:spTree>
    <p:extLst>
      <p:ext uri="{BB962C8B-B14F-4D97-AF65-F5344CB8AC3E}">
        <p14:creationId xmlns="" xmlns:p14="http://schemas.microsoft.com/office/powerpoint/2010/main" val="2684501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612648" y="404664"/>
            <a:ext cx="8153400" cy="990600"/>
          </a:xfrm>
        </p:spPr>
        <p:txBody>
          <a:bodyPr>
            <a:normAutofit fontScale="90000"/>
          </a:bodyPr>
          <a:lstStyle/>
          <a:p>
            <a:pPr algn="ctr"/>
            <a:r>
              <a:rPr lang="en-US" sz="36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Design of WWTP by using GPS-X program</a:t>
            </a:r>
            <a:r>
              <a:rPr lang="en-US" sz="4800" b="1" dirty="0">
                <a:solidFill>
                  <a:srgbClr val="C00000"/>
                </a:solidFill>
                <a:latin typeface="Times New Roman" pitchFamily="18" charset="0"/>
                <a:cs typeface="Times New Roman" pitchFamily="18" charset="0"/>
              </a:rPr>
              <a:t/>
            </a:r>
            <a:br>
              <a:rPr lang="en-US" sz="4800" b="1" dirty="0">
                <a:solidFill>
                  <a:srgbClr val="C00000"/>
                </a:solidFill>
                <a:latin typeface="Times New Roman" pitchFamily="18" charset="0"/>
                <a:cs typeface="Times New Roman" pitchFamily="18" charset="0"/>
              </a:rPr>
            </a:br>
            <a:endParaRPr lang="ar-SA" sz="3800" dirty="0">
              <a:solidFill>
                <a:srgbClr val="C00000"/>
              </a:solidFill>
              <a:latin typeface="Times New Roman" pitchFamily="18" charset="0"/>
              <a:cs typeface="Times New Roman" pitchFamily="18" charset="0"/>
            </a:endParaRPr>
          </a:p>
        </p:txBody>
      </p:sp>
      <p:pic>
        <p:nvPicPr>
          <p:cNvPr id="1026" name="Picture 2"/>
          <p:cNvPicPr>
            <a:picLocks noGrp="1" noChangeAspect="1" noChangeArrowheads="1"/>
          </p:cNvPicPr>
          <p:nvPr>
            <p:ph sz="quarter" idx="1"/>
          </p:nvPr>
        </p:nvPicPr>
        <p:blipFill>
          <a:blip r:embed="rId2"/>
          <a:srcRect/>
          <a:stretch>
            <a:fillRect/>
          </a:stretch>
        </p:blipFill>
        <p:spPr bwMode="auto">
          <a:xfrm>
            <a:off x="612775" y="2507762"/>
            <a:ext cx="8153400" cy="2778626"/>
          </a:xfrm>
          <a:prstGeom prst="rect">
            <a:avLst/>
          </a:prstGeom>
          <a:noFill/>
          <a:ln w="9525">
            <a:noFill/>
            <a:miter lim="800000"/>
            <a:headEnd/>
            <a:tailEnd/>
          </a:ln>
          <a:effectLst/>
        </p:spPr>
      </p:pic>
      <p:sp>
        <p:nvSpPr>
          <p:cNvPr id="6" name="مستطيل 5"/>
          <p:cNvSpPr/>
          <p:nvPr/>
        </p:nvSpPr>
        <p:spPr>
          <a:xfrm>
            <a:off x="857224" y="1643050"/>
            <a:ext cx="5722720" cy="461665"/>
          </a:xfrm>
          <a:prstGeom prst="rect">
            <a:avLst/>
          </a:prstGeom>
          <a:noFill/>
        </p:spPr>
        <p:txBody>
          <a:bodyPr wrap="none" lIns="91440" tIns="45720" rIns="91440" bIns="45720">
            <a:spAutoFit/>
          </a:bodyPr>
          <a:lstStyle/>
          <a:p>
            <a:pPr algn="ctr"/>
            <a:r>
              <a:rPr lang="en-US" sz="2400" b="1" dirty="0" smtClean="0">
                <a:ln w="17780" cmpd="sng">
                  <a:solidFill>
                    <a:srgbClr val="FFFFFF"/>
                  </a:solidFill>
                  <a:prstDash val="solid"/>
                  <a:miter lim="800000"/>
                </a:ln>
                <a:effectLst>
                  <a:outerShdw blurRad="50800" algn="tl" rotWithShape="0">
                    <a:srgbClr val="000000"/>
                  </a:outerShdw>
                </a:effectLst>
                <a:latin typeface="Times New Roman" pitchFamily="18" charset="0"/>
                <a:cs typeface="Times New Roman" pitchFamily="18" charset="0"/>
              </a:rPr>
              <a:t>The layout  Of  Treatment Plant in GPS-X</a:t>
            </a:r>
            <a:endParaRPr lang="ar-SA" sz="2400" b="1" cap="none" spc="0" dirty="0">
              <a:ln w="17780" cmpd="sng">
                <a:solidFill>
                  <a:srgbClr val="FFFFFF"/>
                </a:solidFill>
                <a:prstDash val="solid"/>
                <a:miter lim="800000"/>
              </a:ln>
              <a:effectLst>
                <a:outerShdw blurRad="50800" algn="tl" rotWithShape="0">
                  <a:srgbClr val="000000"/>
                </a:outerShdw>
              </a:effectLst>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14348" y="0"/>
            <a:ext cx="8229600" cy="1143000"/>
          </a:xfrm>
        </p:spPr>
        <p:txBody>
          <a:bodyPr>
            <a:noAutofit/>
          </a:bodyPr>
          <a:lstStyle/>
          <a:p>
            <a:r>
              <a:rPr lang="en-US"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Design of WWTP by using GPS-X program</a:t>
            </a:r>
            <a:endParaRPr lang="ar-JO" sz="38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Content Placeholder 1"/>
          <p:cNvSpPr>
            <a:spLocks noGrp="1"/>
          </p:cNvSpPr>
          <p:nvPr>
            <p:ph sz="quarter" idx="1"/>
          </p:nvPr>
        </p:nvSpPr>
        <p:spPr>
          <a:xfrm>
            <a:off x="428596" y="1643050"/>
            <a:ext cx="8229600" cy="4389120"/>
          </a:xfrm>
        </p:spPr>
        <p:txBody>
          <a:bodyPr>
            <a:normAutofit/>
          </a:bodyPr>
          <a:lstStyle/>
          <a:p>
            <a:pPr>
              <a:lnSpc>
                <a:spcPct val="150000"/>
              </a:lnSpc>
              <a:buNone/>
            </a:pPr>
            <a:r>
              <a:rPr lang="en-US" sz="2400" dirty="0">
                <a:effectLst>
                  <a:outerShdw blurRad="38100" dist="38100" dir="2700000" algn="tl">
                    <a:srgbClr val="000000">
                      <a:alpha val="43137"/>
                    </a:srgbClr>
                  </a:outerShdw>
                </a:effectLst>
                <a:latin typeface="Times New Roman" pitchFamily="18" charset="0"/>
                <a:cs typeface="Times New Roman" pitchFamily="18" charset="0"/>
              </a:rPr>
              <a:t>   </a:t>
            </a:r>
            <a:endParaRPr lang="ar-JO" sz="2000" i="1" dirty="0"/>
          </a:p>
        </p:txBody>
      </p:sp>
      <p:pic>
        <p:nvPicPr>
          <p:cNvPr id="4" name="Picture 3"/>
          <p:cNvPicPr>
            <a:picLocks noChangeAspect="1"/>
          </p:cNvPicPr>
          <p:nvPr/>
        </p:nvPicPr>
        <p:blipFill>
          <a:blip r:embed="rId2"/>
          <a:stretch>
            <a:fillRect/>
          </a:stretch>
        </p:blipFill>
        <p:spPr>
          <a:xfrm>
            <a:off x="539552" y="1631610"/>
            <a:ext cx="6640618" cy="3717007"/>
          </a:xfrm>
          <a:prstGeom prst="rect">
            <a:avLst/>
          </a:prstGeom>
        </p:spPr>
      </p:pic>
      <p:pic>
        <p:nvPicPr>
          <p:cNvPr id="5" name="Picture 4"/>
          <p:cNvPicPr>
            <a:picLocks noChangeAspect="1"/>
          </p:cNvPicPr>
          <p:nvPr/>
        </p:nvPicPr>
        <p:blipFill>
          <a:blip r:embed="rId3"/>
          <a:stretch>
            <a:fillRect/>
          </a:stretch>
        </p:blipFill>
        <p:spPr>
          <a:xfrm>
            <a:off x="5991620" y="5330305"/>
            <a:ext cx="2952328" cy="13181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ABSTRACT </a:t>
            </a:r>
            <a:endParaRPr lang="ar-JO"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Content Placeholder 1"/>
          <p:cNvSpPr>
            <a:spLocks noGrp="1"/>
          </p:cNvSpPr>
          <p:nvPr>
            <p:ph sz="quarter" idx="1"/>
          </p:nvPr>
        </p:nvSpPr>
        <p:spPr/>
        <p:txBody>
          <a:bodyPr>
            <a:normAutofit fontScale="92500" lnSpcReduction="20000"/>
          </a:bodyPr>
          <a:lstStyle/>
          <a:p>
            <a:pPr>
              <a:lnSpc>
                <a:spcPct val="150000"/>
              </a:lnSpc>
            </a:pPr>
            <a:r>
              <a:rPr lang="en-US" sz="2600" dirty="0"/>
              <a:t> </a:t>
            </a:r>
            <a:r>
              <a:rPr lang="en-US" sz="2600" dirty="0">
                <a:latin typeface="Times New Roman" panose="02020603050405020304" pitchFamily="18" charset="0"/>
                <a:cs typeface="Times New Roman" panose="02020603050405020304" pitchFamily="18" charset="0"/>
              </a:rPr>
              <a:t>Problems of the water sector have recently led to continuous deterioration of water quality, limited resources, depletion of the aquifer, Israeli control over surface water reservoirs, and other serious immediate consideration of alternative resources that would alleviate the crisis. This project comprises an integrated sanitation solution with collection systems, and wastewater treatment plant and reuse of the treated water in agriculture and industry sectors, reduce contamination and protect water resources for the village of </a:t>
            </a:r>
            <a:r>
              <a:rPr lang="en-US" sz="2600" dirty="0" err="1">
                <a:latin typeface="Times New Roman" panose="02020603050405020304" pitchFamily="18" charset="0"/>
                <a:cs typeface="Times New Roman" panose="02020603050405020304" pitchFamily="18" charset="0"/>
              </a:rPr>
              <a:t>Kafr</a:t>
            </a:r>
            <a:r>
              <a:rPr lang="en-US" sz="2600" dirty="0">
                <a:latin typeface="Times New Roman" panose="02020603050405020304" pitchFamily="18" charset="0"/>
                <a:cs typeface="Times New Roman" panose="02020603050405020304" pitchFamily="18" charset="0"/>
              </a:rPr>
              <a:t> </a:t>
            </a:r>
            <a:r>
              <a:rPr lang="en-US" sz="2600" dirty="0" err="1" smtClean="0">
                <a:latin typeface="Times New Roman" panose="02020603050405020304" pitchFamily="18" charset="0"/>
                <a:cs typeface="Times New Roman" panose="02020603050405020304" pitchFamily="18" charset="0"/>
              </a:rPr>
              <a:t>Thulth</a:t>
            </a:r>
            <a:r>
              <a:rPr lang="en-US" sz="2600" dirty="0" smtClean="0">
                <a:latin typeface="Times New Roman" panose="02020603050405020304" pitchFamily="18" charset="0"/>
                <a:cs typeface="Times New Roman" panose="02020603050405020304" pitchFamily="18" charset="0"/>
              </a:rPr>
              <a:t>. </a:t>
            </a:r>
            <a:endParaRPr lang="en-GB" dirty="0">
              <a:latin typeface="Times New Roman" pitchFamily="18" charset="0"/>
              <a:cs typeface="Times New Roman" pitchFamily="18" charset="0"/>
            </a:endParaRPr>
          </a:p>
          <a:p>
            <a:pPr algn="l" rtl="0"/>
            <a:endParaRPr lang="en-GB" dirty="0">
              <a:solidFill>
                <a:schemeClr val="tx2">
                  <a:lumMod val="60000"/>
                  <a:lumOff val="40000"/>
                </a:schemeClr>
              </a:solidFill>
              <a:latin typeface="Times New Roman" pitchFamily="18" charset="0"/>
              <a:cs typeface="Times New Roman" pitchFamily="18" charset="0"/>
            </a:endParaRPr>
          </a:p>
          <a:p>
            <a:pPr algn="ctr" rtl="0">
              <a:buNone/>
            </a:pPr>
            <a:endParaRPr lang="en-GB" dirty="0">
              <a:solidFill>
                <a:schemeClr val="tx2">
                  <a:lumMod val="60000"/>
                  <a:lumOff val="40000"/>
                </a:schemeClr>
              </a:solidFill>
              <a:latin typeface="Times New Roman" pitchFamily="18" charset="0"/>
              <a:cs typeface="Times New Roman" pitchFamily="18" charset="0"/>
            </a:endParaRPr>
          </a:p>
          <a:p>
            <a:pPr algn="l" rtl="0"/>
            <a:endParaRPr lang="en-GB" dirty="0">
              <a:solidFill>
                <a:schemeClr val="tx2">
                  <a:lumMod val="60000"/>
                  <a:lumOff val="40000"/>
                </a:schemeClr>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1143000"/>
          </a:xfrm>
        </p:spPr>
        <p:txBody>
          <a:bodyPr>
            <a:normAutofit/>
          </a:bodyPr>
          <a:lstStyle/>
          <a:p>
            <a:pPr algn="ctr"/>
            <a:r>
              <a:rPr lang="en-US"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Design of WWTP by using GPS-X program</a:t>
            </a:r>
            <a:endParaRPr lang="ar-JO"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sz="quarter" idx="1"/>
          </p:nvPr>
        </p:nvSpPr>
        <p:spPr>
          <a:xfrm>
            <a:off x="609600" y="1589567"/>
            <a:ext cx="1586136" cy="471281"/>
          </a:xfrm>
        </p:spPr>
        <p:txBody>
          <a:bodyPr/>
          <a:lstStyle/>
          <a:p>
            <a:r>
              <a:rPr lang="en-US" sz="2400" dirty="0" smtClean="0">
                <a:latin typeface="Times New Roman" panose="02020603050405020304" pitchFamily="18" charset="0"/>
                <a:cs typeface="Times New Roman" panose="02020603050405020304" pitchFamily="18" charset="0"/>
              </a:rPr>
              <a:t>Primary</a:t>
            </a:r>
          </a:p>
          <a:p>
            <a:endParaRPr lang="en-US" dirty="0"/>
          </a:p>
        </p:txBody>
      </p:sp>
      <p:pic>
        <p:nvPicPr>
          <p:cNvPr id="4" name="Picture 3"/>
          <p:cNvPicPr>
            <a:picLocks noChangeAspect="1"/>
          </p:cNvPicPr>
          <p:nvPr/>
        </p:nvPicPr>
        <p:blipFill>
          <a:blip r:embed="rId2"/>
          <a:stretch>
            <a:fillRect/>
          </a:stretch>
        </p:blipFill>
        <p:spPr>
          <a:xfrm>
            <a:off x="1662112" y="2492896"/>
            <a:ext cx="5667375" cy="2438400"/>
          </a:xfrm>
          <a:prstGeom prst="rect">
            <a:avLst/>
          </a:prstGeom>
        </p:spPr>
      </p:pic>
    </p:spTree>
    <p:extLst>
      <p:ext uri="{BB962C8B-B14F-4D97-AF65-F5344CB8AC3E}">
        <p14:creationId xmlns="" xmlns:p14="http://schemas.microsoft.com/office/powerpoint/2010/main" val="953817594"/>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dirty="0"/>
          </a:p>
        </p:txBody>
      </p:sp>
      <p:sp>
        <p:nvSpPr>
          <p:cNvPr id="3" name="عنصر نائب للمحتوى 2"/>
          <p:cNvSpPr>
            <a:spLocks noGrp="1"/>
          </p:cNvSpPr>
          <p:nvPr>
            <p:ph sz="quarter"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Influent</a:t>
            </a:r>
          </a:p>
          <a:p>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531935" y="2151141"/>
            <a:ext cx="4314825" cy="395287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40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sz="3800" dirty="0">
              <a:solidFill>
                <a:srgbClr val="C00000"/>
              </a:solidFill>
            </a:endParaRPr>
          </a:p>
        </p:txBody>
      </p:sp>
      <p:sp>
        <p:nvSpPr>
          <p:cNvPr id="8" name="Rectangle 7"/>
          <p:cNvSpPr/>
          <p:nvPr/>
        </p:nvSpPr>
        <p:spPr>
          <a:xfrm>
            <a:off x="612648" y="1666544"/>
            <a:ext cx="3103734" cy="830997"/>
          </a:xfrm>
          <a:prstGeom prst="rect">
            <a:avLst/>
          </a:prstGeom>
        </p:spPr>
        <p:txBody>
          <a:bodyPr wrap="none">
            <a:spAutoFit/>
          </a:bodyPr>
          <a:lstStyle/>
          <a:p>
            <a:pPr algn="l"/>
            <a:r>
              <a:rPr lang="en-US" sz="2400" dirty="0" smtClean="0">
                <a:latin typeface="Times New Roman" panose="02020603050405020304" pitchFamily="18" charset="0"/>
                <a:cs typeface="Times New Roman" panose="02020603050405020304" pitchFamily="18" charset="0"/>
              </a:rPr>
              <a:t>Primary </a:t>
            </a:r>
            <a:r>
              <a:rPr lang="en-US" sz="2400" dirty="0">
                <a:latin typeface="Times New Roman" panose="02020603050405020304" pitchFamily="18" charset="0"/>
                <a:cs typeface="Times New Roman" panose="02020603050405020304" pitchFamily="18" charset="0"/>
              </a:rPr>
              <a:t>Sedimentation </a:t>
            </a:r>
            <a:endParaRPr lang="en-US" sz="2400" dirty="0" smtClean="0">
              <a:latin typeface="Times New Roman" panose="02020603050405020304" pitchFamily="18" charset="0"/>
              <a:cs typeface="Times New Roman" panose="02020603050405020304" pitchFamily="18" charset="0"/>
            </a:endParaRPr>
          </a:p>
          <a:p>
            <a:pPr algn="l"/>
            <a:r>
              <a:rPr lang="en-US" sz="2400" dirty="0" smtClean="0">
                <a:latin typeface="Times New Roman" panose="02020603050405020304" pitchFamily="18" charset="0"/>
                <a:cs typeface="Times New Roman" panose="02020603050405020304" pitchFamily="18" charset="0"/>
              </a:rPr>
              <a:t>Tank </a:t>
            </a:r>
            <a:r>
              <a:rPr lang="en-US" sz="2400" dirty="0">
                <a:latin typeface="Times New Roman" panose="02020603050405020304" pitchFamily="18" charset="0"/>
                <a:cs typeface="Times New Roman" panose="02020603050405020304" pitchFamily="18" charset="0"/>
              </a:rPr>
              <a:t>(PST)</a:t>
            </a:r>
          </a:p>
        </p:txBody>
      </p:sp>
      <p:pic>
        <p:nvPicPr>
          <p:cNvPr id="9" name="Picture 8"/>
          <p:cNvPicPr>
            <a:picLocks noChangeAspect="1"/>
          </p:cNvPicPr>
          <p:nvPr/>
        </p:nvPicPr>
        <p:blipFill>
          <a:blip r:embed="rId2"/>
          <a:stretch>
            <a:fillRect/>
          </a:stretch>
        </p:blipFill>
        <p:spPr>
          <a:xfrm>
            <a:off x="4427984" y="1628800"/>
            <a:ext cx="3888432" cy="4998319"/>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1840" y="332656"/>
            <a:ext cx="2705677" cy="769441"/>
          </a:xfrm>
          <a:prstGeom prst="rect">
            <a:avLst/>
          </a:prstGeom>
        </p:spPr>
        <p:txBody>
          <a:bodyPr wrap="none">
            <a:spAutoFit/>
          </a:bodyPr>
          <a:lstStyle/>
          <a:p>
            <a:r>
              <a:rPr lang="en-US" sz="44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sz="4400" dirty="0"/>
          </a:p>
        </p:txBody>
      </p:sp>
      <p:sp>
        <p:nvSpPr>
          <p:cNvPr id="10" name="Rectangle 9"/>
          <p:cNvSpPr/>
          <p:nvPr/>
        </p:nvSpPr>
        <p:spPr>
          <a:xfrm>
            <a:off x="755576" y="1700808"/>
            <a:ext cx="3162277"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Extended Aeration Tank</a:t>
            </a:r>
          </a:p>
        </p:txBody>
      </p:sp>
      <p:pic>
        <p:nvPicPr>
          <p:cNvPr id="11" name="Picture 10"/>
          <p:cNvPicPr>
            <a:picLocks noChangeAspect="1"/>
          </p:cNvPicPr>
          <p:nvPr/>
        </p:nvPicPr>
        <p:blipFill>
          <a:blip r:embed="rId2"/>
          <a:stretch>
            <a:fillRect/>
          </a:stretch>
        </p:blipFill>
        <p:spPr>
          <a:xfrm>
            <a:off x="4788024" y="1628800"/>
            <a:ext cx="3860335" cy="511256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1560" y="476672"/>
            <a:ext cx="8153400" cy="990600"/>
          </a:xfrm>
        </p:spPr>
        <p:txBody>
          <a:bodyPr>
            <a:normAutofit fontScale="90000"/>
          </a:bodyPr>
          <a:lstStyle/>
          <a:p>
            <a:pPr algn="ctr"/>
            <a:r>
              <a:rPr lang="en-US"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r>
              <a:rPr lang="en-US" dirty="0"/>
              <a:t/>
            </a:r>
            <a:br>
              <a:rPr lang="en-US" dirty="0"/>
            </a:br>
            <a:endParaRPr lang="en-US" dirty="0"/>
          </a:p>
        </p:txBody>
      </p:sp>
      <p:sp>
        <p:nvSpPr>
          <p:cNvPr id="5" name="Rectangle 4"/>
          <p:cNvSpPr/>
          <p:nvPr/>
        </p:nvSpPr>
        <p:spPr>
          <a:xfrm>
            <a:off x="395536" y="1628800"/>
            <a:ext cx="4828759"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Secondary Sedimentation Tank (SST)</a:t>
            </a:r>
          </a:p>
        </p:txBody>
      </p:sp>
      <p:pic>
        <p:nvPicPr>
          <p:cNvPr id="6" name="Picture 5"/>
          <p:cNvPicPr>
            <a:picLocks noChangeAspect="1"/>
          </p:cNvPicPr>
          <p:nvPr/>
        </p:nvPicPr>
        <p:blipFill>
          <a:blip r:embed="rId2"/>
          <a:stretch>
            <a:fillRect/>
          </a:stretch>
        </p:blipFill>
        <p:spPr>
          <a:xfrm>
            <a:off x="5224295" y="1649360"/>
            <a:ext cx="3655912" cy="500243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dirty="0"/>
          </a:p>
        </p:txBody>
      </p:sp>
      <p:sp>
        <p:nvSpPr>
          <p:cNvPr id="5" name="Rectangle 4"/>
          <p:cNvSpPr/>
          <p:nvPr/>
        </p:nvSpPr>
        <p:spPr>
          <a:xfrm>
            <a:off x="1187624" y="1556792"/>
            <a:ext cx="1426224"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Discharge</a:t>
            </a:r>
          </a:p>
        </p:txBody>
      </p:sp>
      <p:pic>
        <p:nvPicPr>
          <p:cNvPr id="6" name="Picture 5"/>
          <p:cNvPicPr>
            <a:picLocks noChangeAspect="1"/>
          </p:cNvPicPr>
          <p:nvPr/>
        </p:nvPicPr>
        <p:blipFill>
          <a:blip r:embed="rId2"/>
          <a:stretch>
            <a:fillRect/>
          </a:stretch>
        </p:blipFill>
        <p:spPr>
          <a:xfrm>
            <a:off x="2987824" y="1628800"/>
            <a:ext cx="5048250" cy="47434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8229600" cy="1143000"/>
          </a:xfrm>
        </p:spPr>
        <p:txBody>
          <a:bodyPr>
            <a:normAutofit/>
          </a:bodyPr>
          <a:lstStyle/>
          <a:p>
            <a:pPr algn="ctr"/>
            <a:r>
              <a:rPr lang="en-US" sz="40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sz="3800"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400" dirty="0">
                <a:latin typeface="Times New Roman" panose="02020603050405020304" pitchFamily="18" charset="0"/>
                <a:cs typeface="Times New Roman" panose="02020603050405020304" pitchFamily="18" charset="0"/>
              </a:rPr>
              <a:t>The waste water must be treated to 85% from original values.  We compare between the standards and the end results, we find that all results were accepted. </a:t>
            </a:r>
          </a:p>
          <a:p>
            <a:r>
              <a:rPr lang="en-US" sz="2400" dirty="0">
                <a:latin typeface="Times New Roman" panose="02020603050405020304" pitchFamily="18" charset="0"/>
                <a:cs typeface="Times New Roman" panose="02020603050405020304" pitchFamily="18" charset="0"/>
              </a:rPr>
              <a:t>The efficiency of removed COD = (580-33.24) / 580*100% = 94.27% </a:t>
            </a:r>
          </a:p>
          <a:p>
            <a:r>
              <a:rPr lang="en-US" sz="2400" dirty="0">
                <a:latin typeface="Times New Roman" panose="02020603050405020304" pitchFamily="18" charset="0"/>
                <a:cs typeface="Times New Roman" panose="02020603050405020304" pitchFamily="18" charset="0"/>
              </a:rPr>
              <a:t>The efficiency of removed TKN = (77-2.46) / 77*100% = 96.8% </a:t>
            </a:r>
          </a:p>
          <a:p>
            <a:r>
              <a:rPr lang="en-US" sz="2400" dirty="0">
                <a:latin typeface="Times New Roman" panose="02020603050405020304" pitchFamily="18" charset="0"/>
                <a:cs typeface="Times New Roman" panose="02020603050405020304" pitchFamily="18" charset="0"/>
              </a:rPr>
              <a:t>The efficiency of removed TSS = (235-21.8)/235*100% = 90.7%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785786" y="214290"/>
            <a:ext cx="7786742" cy="584775"/>
          </a:xfrm>
          <a:prstGeom prst="rect">
            <a:avLst/>
          </a:prstGeom>
        </p:spPr>
        <p:txBody>
          <a:bodyPr wrap="square">
            <a:spAutoFit/>
          </a:bodyPr>
          <a:lstStyle/>
          <a:p>
            <a:pPr algn="ctr"/>
            <a:r>
              <a:rPr lang="en-US" sz="32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sz="3200" dirty="0">
              <a:solidFill>
                <a:srgbClr val="C00000"/>
              </a:solidFill>
            </a:endParaRPr>
          </a:p>
        </p:txBody>
      </p:sp>
      <p:sp>
        <p:nvSpPr>
          <p:cNvPr id="2" name="Rectangle 1"/>
          <p:cNvSpPr/>
          <p:nvPr/>
        </p:nvSpPr>
        <p:spPr>
          <a:xfrm>
            <a:off x="971600" y="1700808"/>
            <a:ext cx="5976664" cy="3416320"/>
          </a:xfrm>
          <a:prstGeom prst="rect">
            <a:avLst/>
          </a:prstGeom>
        </p:spPr>
        <p:txBody>
          <a:bodyPr wrap="square">
            <a:spAutoFit/>
          </a:bodyPr>
          <a:lstStyle/>
          <a:p>
            <a:pPr algn="l">
              <a:lnSpc>
                <a:spcPct val="150000"/>
              </a:lnSpc>
            </a:pPr>
            <a:r>
              <a:rPr lang="en-US" sz="2400" dirty="0">
                <a:latin typeface="Times New Roman" panose="02020603050405020304" pitchFamily="18" charset="0"/>
                <a:cs typeface="Times New Roman" panose="02020603050405020304" pitchFamily="18" charset="0"/>
              </a:rPr>
              <a:t>From this </a:t>
            </a:r>
            <a:r>
              <a:rPr lang="en-US" sz="2400" dirty="0" smtClean="0">
                <a:latin typeface="Times New Roman" panose="02020603050405020304" pitchFamily="18" charset="0"/>
                <a:cs typeface="Times New Roman" panose="02020603050405020304" pitchFamily="18" charset="0"/>
              </a:rPr>
              <a:t>standards:</a:t>
            </a:r>
            <a:endParaRPr lang="en-US" sz="2400" dirty="0">
              <a:latin typeface="Times New Roman" panose="02020603050405020304" pitchFamily="18" charset="0"/>
              <a:cs typeface="Times New Roman" panose="02020603050405020304" pitchFamily="18" charset="0"/>
            </a:endParaRPr>
          </a:p>
          <a:p>
            <a:pPr algn="l">
              <a:lnSpc>
                <a:spcPct val="150000"/>
              </a:lnSpc>
            </a:pPr>
            <a:r>
              <a:rPr lang="en-US" sz="2400" dirty="0" smtClean="0">
                <a:latin typeface="Times New Roman" panose="02020603050405020304" pitchFamily="18" charset="0"/>
                <a:cs typeface="Times New Roman" panose="02020603050405020304" pitchFamily="18" charset="0"/>
              </a:rPr>
              <a:t>BOD = 11.96&lt; 20   </a:t>
            </a:r>
          </a:p>
          <a:p>
            <a:pPr algn="l">
              <a:lnSpc>
                <a:spcPct val="150000"/>
              </a:lnSpc>
            </a:pPr>
            <a:r>
              <a:rPr lang="en-US" sz="2400" dirty="0" smtClean="0">
                <a:latin typeface="Times New Roman" panose="02020603050405020304" pitchFamily="18" charset="0"/>
                <a:cs typeface="Times New Roman" panose="02020603050405020304" pitchFamily="18" charset="0"/>
              </a:rPr>
              <a:t>TSS = 21.8&lt; 30  </a:t>
            </a:r>
          </a:p>
          <a:p>
            <a:pPr algn="l">
              <a:lnSpc>
                <a:spcPct val="150000"/>
              </a:lnSpc>
            </a:pPr>
            <a:r>
              <a:rPr lang="en-US" sz="2400" dirty="0" smtClean="0">
                <a:latin typeface="Times New Roman" panose="02020603050405020304" pitchFamily="18" charset="0"/>
                <a:cs typeface="Times New Roman" panose="02020603050405020304" pitchFamily="18" charset="0"/>
              </a:rPr>
              <a:t>COD = 33.24&lt; 50 </a:t>
            </a:r>
          </a:p>
          <a:p>
            <a:pPr algn="l">
              <a:lnSpc>
                <a:spcPct val="150000"/>
              </a:lnSpc>
            </a:pPr>
            <a:r>
              <a:rPr lang="en-US" sz="2400" dirty="0" smtClean="0">
                <a:latin typeface="Times New Roman" panose="02020603050405020304" pitchFamily="18" charset="0"/>
                <a:cs typeface="Times New Roman" panose="02020603050405020304" pitchFamily="18" charset="0"/>
              </a:rPr>
              <a:t>TKN = 2.46 &lt; 30 </a:t>
            </a:r>
          </a:p>
          <a:p>
            <a:pPr algn="l">
              <a:lnSpc>
                <a:spcPct val="150000"/>
              </a:lnSpc>
            </a:pPr>
            <a:r>
              <a:rPr lang="en-US" sz="2400" dirty="0" smtClean="0">
                <a:latin typeface="Times New Roman" panose="02020603050405020304" pitchFamily="18" charset="0"/>
                <a:cs typeface="Times New Roman" panose="02020603050405020304" pitchFamily="18" charset="0"/>
              </a:rPr>
              <a:t>So, we can considered this water is potable </a:t>
            </a:r>
            <a:endParaRPr 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241552" y="476672"/>
            <a:ext cx="3357586" cy="642941"/>
          </a:xfrm>
        </p:spPr>
        <p:txBody>
          <a:bodyPr>
            <a:normAutofit/>
          </a:bodyPr>
          <a:lstStyle/>
          <a:p>
            <a:pPr marL="0" indent="0" algn="ctr">
              <a:buNone/>
            </a:pPr>
            <a:r>
              <a:rPr lang="en-US" sz="3200"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COST ESTIMATE</a:t>
            </a:r>
            <a:endParaRPr lang="en-US" dirty="0"/>
          </a:p>
        </p:txBody>
      </p:sp>
      <p:pic>
        <p:nvPicPr>
          <p:cNvPr id="2" name="Picture 1"/>
          <p:cNvPicPr>
            <a:picLocks noChangeAspect="1"/>
          </p:cNvPicPr>
          <p:nvPr/>
        </p:nvPicPr>
        <p:blipFill>
          <a:blip r:embed="rId2"/>
          <a:stretch>
            <a:fillRect/>
          </a:stretch>
        </p:blipFill>
        <p:spPr>
          <a:xfrm>
            <a:off x="1043608" y="3068960"/>
            <a:ext cx="7192773" cy="133025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Conclusion</a:t>
            </a:r>
            <a:endParaRPr lang="ar-SA"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p:nvPr/>
        </p:nvSpPr>
        <p:spPr>
          <a:xfrm>
            <a:off x="332864" y="1700808"/>
            <a:ext cx="8712968" cy="4330416"/>
          </a:xfrm>
          <a:prstGeom prst="rect">
            <a:avLst/>
          </a:prstGeom>
        </p:spPr>
        <p:txBody>
          <a:bodyPr wrap="square">
            <a:spAutoFit/>
          </a:bodyPr>
          <a:lstStyle/>
          <a:p>
            <a:pPr algn="l">
              <a:lnSpc>
                <a:spcPct val="170000"/>
              </a:lnSpc>
              <a:buNone/>
            </a:pPr>
            <a:r>
              <a:rPr lang="en-US" dirty="0" smtClean="0">
                <a:latin typeface="Times New Roman" panose="02020603050405020304" pitchFamily="18" charset="0"/>
                <a:cs typeface="Times New Roman" panose="02020603050405020304" pitchFamily="18" charset="0"/>
              </a:rPr>
              <a:t>This project was undertaken to design a wastewater treatment plant with some particular data. The grit chamber, equalization basin, primary sedimentation tank and secondary settling tank  have been designed, then the values for mean cell residence time, volume of aeration tank,  </a:t>
            </a:r>
          </a:p>
          <a:p>
            <a:pPr algn="l">
              <a:lnSpc>
                <a:spcPct val="170000"/>
              </a:lnSpc>
              <a:buNone/>
            </a:pPr>
            <a:r>
              <a:rPr lang="en-US" dirty="0" smtClean="0">
                <a:latin typeface="Times New Roman" panose="02020603050405020304" pitchFamily="18" charset="0"/>
                <a:cs typeface="Times New Roman" panose="02020603050405020304" pitchFamily="18" charset="0"/>
              </a:rPr>
              <a:t>hydraulic retention time, f/m ratio, return sludge flow rate, sludge production and oxygen  </a:t>
            </a:r>
          </a:p>
          <a:p>
            <a:pPr algn="l">
              <a:lnSpc>
                <a:spcPct val="170000"/>
              </a:lnSpc>
              <a:buNone/>
            </a:pPr>
            <a:r>
              <a:rPr lang="en-US" dirty="0" smtClean="0">
                <a:latin typeface="Times New Roman" panose="02020603050405020304" pitchFamily="18" charset="0"/>
                <a:cs typeface="Times New Roman" panose="02020603050405020304" pitchFamily="18" charset="0"/>
              </a:rPr>
              <a:t>requirement have been calculated, ultimately the theoretical aspects of grit chamber, waste  </a:t>
            </a:r>
          </a:p>
          <a:p>
            <a:pPr algn="l">
              <a:lnSpc>
                <a:spcPct val="170000"/>
              </a:lnSpc>
              <a:buNone/>
            </a:pPr>
            <a:r>
              <a:rPr lang="en-US" dirty="0" smtClean="0">
                <a:latin typeface="Times New Roman" panose="02020603050405020304" pitchFamily="18" charset="0"/>
                <a:cs typeface="Times New Roman" panose="02020603050405020304" pitchFamily="18" charset="0"/>
              </a:rPr>
              <a:t>sludge and biological phosphorus removal have been covered.  </a:t>
            </a:r>
          </a:p>
          <a:p>
            <a:pPr algn="l">
              <a:lnSpc>
                <a:spcPct val="170000"/>
              </a:lnSpc>
              <a:buNone/>
            </a:pPr>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the treatment plant, the Palestinian specifications for treated wastewater, Comparing the results with the standards we get the quality C</a:t>
            </a:r>
            <a:r>
              <a:rPr lang="en-US" dirty="0" smtClean="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dirty="0"/>
          </a:p>
        </p:txBody>
      </p:sp>
      <p:sp>
        <p:nvSpPr>
          <p:cNvPr id="3" name="Content Placeholder 2"/>
          <p:cNvSpPr>
            <a:spLocks noGrp="1"/>
          </p:cNvSpPr>
          <p:nvPr>
            <p:ph sz="quarter" idx="1"/>
          </p:nvPr>
        </p:nvSpPr>
        <p:spPr/>
        <p:txBody>
          <a:bodyPr>
            <a:normAutofit/>
          </a:bodyPr>
          <a:lstStyle/>
          <a:p>
            <a:pPr>
              <a:lnSpc>
                <a:spcPct val="150000"/>
              </a:lnSpc>
            </a:pPr>
            <a:r>
              <a:rPr lang="en-US" sz="2400" dirty="0">
                <a:latin typeface="Times New Roman" panose="02020603050405020304" pitchFamily="18" charset="0"/>
                <a:cs typeface="Times New Roman" panose="02020603050405020304" pitchFamily="18" charset="0"/>
              </a:rPr>
              <a:t>Wastewater treatment is a process used to convert wastewater into an effluent that can be either returned to the water cycle with minimal environmental issues or reused. Treatment means removing impurities from water being treated; and some methods of treatment are applicable to both water and wastewater. The physical infrastructure used for wastewater treatment is called "wastewater treatment plant" (WWTP). </a:t>
            </a:r>
          </a:p>
        </p:txBody>
      </p:sp>
    </p:spTree>
    <p:extLst>
      <p:ext uri="{BB962C8B-B14F-4D97-AF65-F5344CB8AC3E}">
        <p14:creationId xmlns="" xmlns:p14="http://schemas.microsoft.com/office/powerpoint/2010/main" val="4243335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Recommendation</a:t>
            </a:r>
            <a:endParaRPr lang="ar-JO"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Content Placeholder 1"/>
          <p:cNvSpPr>
            <a:spLocks noGrp="1"/>
          </p:cNvSpPr>
          <p:nvPr>
            <p:ph sz="quarter" idx="1"/>
          </p:nvPr>
        </p:nvSpPr>
        <p:spPr>
          <a:xfrm>
            <a:off x="323528" y="1600200"/>
            <a:ext cx="8442520" cy="4495800"/>
          </a:xfrm>
        </p:spPr>
        <p:txBody>
          <a:bodyPr>
            <a:normAutofit fontScale="92500" lnSpcReduction="10000"/>
          </a:bodyPr>
          <a:lstStyle/>
          <a:p>
            <a:pPr>
              <a:lnSpc>
                <a:spcPct val="170000"/>
              </a:lnSpc>
              <a:buNone/>
            </a:pPr>
            <a:r>
              <a:rPr lang="en-US" sz="2400" dirty="0">
                <a:latin typeface="Times New Roman" panose="02020603050405020304" pitchFamily="18" charset="0"/>
                <a:cs typeface="Times New Roman" panose="02020603050405020304" pitchFamily="18" charset="0"/>
              </a:rPr>
              <a:t>Based on the results of this project we give the following recommendations </a:t>
            </a:r>
            <a:r>
              <a:rPr lang="en-US" sz="2400" dirty="0" smtClean="0">
                <a:latin typeface="Times New Roman" panose="02020603050405020304" pitchFamily="18" charset="0"/>
                <a:cs typeface="Times New Roman" panose="02020603050405020304" pitchFamily="18" charset="0"/>
              </a:rPr>
              <a:t>to the </a:t>
            </a:r>
            <a:r>
              <a:rPr lang="en-US" sz="2400" dirty="0">
                <a:latin typeface="Times New Roman" panose="02020603050405020304" pitchFamily="18" charset="0"/>
                <a:cs typeface="Times New Roman" panose="02020603050405020304" pitchFamily="18" charset="0"/>
              </a:rPr>
              <a:t>municipality of </a:t>
            </a:r>
            <a:r>
              <a:rPr lang="en-US" sz="2400" dirty="0" err="1">
                <a:latin typeface="Times New Roman" panose="02020603050405020304" pitchFamily="18" charset="0"/>
                <a:cs typeface="Times New Roman" panose="02020603050405020304" pitchFamily="18" charset="0"/>
              </a:rPr>
              <a:t>Kafr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Thulth</a:t>
            </a:r>
            <a:r>
              <a:rPr lang="en-US" sz="2400" dirty="0">
                <a:latin typeface="Times New Roman" panose="02020603050405020304" pitchFamily="18" charset="0"/>
                <a:cs typeface="Times New Roman" panose="02020603050405020304" pitchFamily="18" charset="0"/>
              </a:rPr>
              <a:t>. First, the village need to construct a wastewater network to reduce the problems resulting from the current practices in the disposal of sewage. </a:t>
            </a:r>
          </a:p>
          <a:p>
            <a:pPr>
              <a:lnSpc>
                <a:spcPct val="170000"/>
              </a:lnSpc>
              <a:buNone/>
            </a:pPr>
            <a:r>
              <a:rPr lang="en-US" sz="2400" dirty="0">
                <a:latin typeface="Times New Roman" panose="02020603050405020304" pitchFamily="18" charset="0"/>
                <a:cs typeface="Times New Roman" panose="02020603050405020304" pitchFamily="18" charset="0"/>
              </a:rPr>
              <a:t>As a priority, the municipality must start building an internal sewerage system to serve the villagers. If funding is available, the treatment plant should be constructed. It is possible to reach an understanding with neighboring villages to be a joint project that serves everyone. </a:t>
            </a:r>
            <a:endParaRPr lang="ar-SA"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282" y="2357430"/>
            <a:ext cx="6357982" cy="1500198"/>
          </a:xfrm>
        </p:spPr>
        <p:txBody>
          <a:bodyPr/>
          <a:lstStyle/>
          <a:p>
            <a:r>
              <a:rPr lang="en-US" dirty="0"/>
              <a:t>               </a:t>
            </a:r>
            <a:r>
              <a:rPr lang="en-US" sz="5000" b="1" i="1" dirty="0">
                <a:solidFill>
                  <a:srgbClr val="C00000"/>
                </a:solidFill>
                <a:latin typeface="Times New Roman" pitchFamily="18" charset="0"/>
                <a:cs typeface="Times New Roman" pitchFamily="18" charset="0"/>
              </a:rPr>
              <a:t>Thank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785950"/>
          </a:xfrm>
        </p:spPr>
        <p:txBody>
          <a:bodyPr>
            <a:normAutofit/>
          </a:bodyPr>
          <a:lstStyle/>
          <a:p>
            <a:pPr algn="ctr"/>
            <a:r>
              <a:rPr lang="en-US"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Objectives</a:t>
            </a:r>
            <a:r>
              <a:rPr lang="en-US" sz="3800" b="1" dirty="0">
                <a:solidFill>
                  <a:srgbClr val="C00000"/>
                </a:solidFill>
                <a:latin typeface="Times New Roman" pitchFamily="18" charset="0"/>
                <a:cs typeface="Times New Roman" pitchFamily="18" charset="0"/>
              </a:rPr>
              <a:t/>
            </a:r>
            <a:br>
              <a:rPr lang="en-US" sz="3800" b="1" dirty="0">
                <a:solidFill>
                  <a:srgbClr val="C00000"/>
                </a:solidFill>
                <a:latin typeface="Times New Roman" pitchFamily="18" charset="0"/>
                <a:cs typeface="Times New Roman" pitchFamily="18" charset="0"/>
              </a:rPr>
            </a:br>
            <a:endParaRPr lang="en-US" sz="3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l" rtl="0">
              <a:lnSpc>
                <a:spcPct val="150000"/>
              </a:lnSpc>
              <a:buFont typeface="Wingdings" pitchFamily="2" charset="2"/>
              <a:buChar char="v"/>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objective of our project is to conduct a treatment plant by using GPS-X program that receives the whole wastewater which comes from the town and treat it to have a new water source.</a:t>
            </a:r>
          </a:p>
          <a:p>
            <a:pPr marL="0" indent="0" algn="l" rtl="0">
              <a:buNone/>
            </a:pPr>
            <a:endParaRPr lang="en-US" dirty="0"/>
          </a:p>
        </p:txBody>
      </p:sp>
    </p:spTree>
    <p:extLst>
      <p:ext uri="{BB962C8B-B14F-4D97-AF65-F5344CB8AC3E}">
        <p14:creationId xmlns="" xmlns:p14="http://schemas.microsoft.com/office/powerpoint/2010/main" val="2397537741"/>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3800" b="1" u="sng">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SIGNIFICANCE OF THE WORK </a:t>
            </a:r>
            <a:endParaRPr lang="ar-SA" sz="3800" b="1" u="sng"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Content Placeholder 3"/>
          <p:cNvSpPr>
            <a:spLocks noGrp="1"/>
          </p:cNvSpPr>
          <p:nvPr>
            <p:ph sz="quarter" idx="1"/>
          </p:nvPr>
        </p:nvSpPr>
        <p:spPr>
          <a:xfrm>
            <a:off x="428596" y="1428736"/>
            <a:ext cx="8229600" cy="4197361"/>
          </a:xfrm>
        </p:spPr>
        <p:txBody>
          <a:bodyPr>
            <a:normAutofit/>
          </a:bodyPr>
          <a:lstStyle/>
          <a:p>
            <a:pPr>
              <a:buNone/>
            </a:pPr>
            <a:endParaRPr lang="en-US" dirty="0"/>
          </a:p>
          <a:p>
            <a:pPr>
              <a:lnSpc>
                <a:spcPct val="150000"/>
              </a:lnSpc>
            </a:pPr>
            <a:r>
              <a:rPr lang="en-US" sz="2600" dirty="0" err="1">
                <a:latin typeface="Times New Roman" panose="02020603050405020304" pitchFamily="18" charset="0"/>
                <a:cs typeface="Times New Roman" panose="02020603050405020304" pitchFamily="18" charset="0"/>
              </a:rPr>
              <a:t>Kafr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Thulth</a:t>
            </a:r>
            <a:r>
              <a:rPr lang="en-US" sz="2600" dirty="0">
                <a:latin typeface="Times New Roman" panose="02020603050405020304" pitchFamily="18" charset="0"/>
                <a:cs typeface="Times New Roman" panose="02020603050405020304" pitchFamily="18" charset="0"/>
              </a:rPr>
              <a:t> suffer from the lake of the cesspits that book large spaces. Moreover, high cost of suction drilling from cesspits paid, prevalence of environmental pollution, weaken the town's economy and there is a lot of claims from the citizens. </a:t>
            </a:r>
            <a:endParaRPr lang="ar-JO" sz="2600" dirty="0">
              <a:latin typeface="Times New Roman" panose="02020603050405020304" pitchFamily="18" charset="0"/>
              <a:cs typeface="Times New Roman" panose="02020603050405020304" pitchFamily="18" charset="0"/>
            </a:endParaRPr>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u="sng"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Approach</a:t>
            </a:r>
            <a:endParaRPr lang="en-US" dirty="0"/>
          </a:p>
        </p:txBody>
      </p:sp>
      <p:sp>
        <p:nvSpPr>
          <p:cNvPr id="3" name="عنصر نائب للمحتوى 2"/>
          <p:cNvSpPr>
            <a:spLocks noGrp="1"/>
          </p:cNvSpPr>
          <p:nvPr>
            <p:ph sz="quarter" idx="1"/>
          </p:nvPr>
        </p:nvSpPr>
        <p:spPr>
          <a:xfrm>
            <a:off x="571472" y="1785926"/>
            <a:ext cx="8153400" cy="4495800"/>
          </a:xfrm>
        </p:spPr>
        <p:txBody>
          <a:bodyPr>
            <a:normAutofit/>
          </a:bodyPr>
          <a:lstStyle/>
          <a:p>
            <a:pPr>
              <a:lnSpc>
                <a:spcPct val="150000"/>
              </a:lnSpc>
            </a:pPr>
            <a:r>
              <a:rPr lang="en-US" sz="2400" dirty="0">
                <a:latin typeface="Times New Roman" pitchFamily="18" charset="0"/>
                <a:cs typeface="Times New Roman" pitchFamily="18" charset="0"/>
              </a:rPr>
              <a:t>Collect information such as: maps, topography, water consumption, waste water properties. </a:t>
            </a:r>
          </a:p>
          <a:p>
            <a:pPr>
              <a:lnSpc>
                <a:spcPct val="150000"/>
              </a:lnSpc>
            </a:pPr>
            <a:r>
              <a:rPr lang="en-US" sz="2400" dirty="0" smtClean="0">
                <a:latin typeface="Times New Roman" pitchFamily="18" charset="0"/>
                <a:cs typeface="Times New Roman" pitchFamily="18" charset="0"/>
              </a:rPr>
              <a:t>Analyze </a:t>
            </a:r>
            <a:r>
              <a:rPr lang="en-US" sz="2400" dirty="0">
                <a:latin typeface="Times New Roman" pitchFamily="18" charset="0"/>
                <a:cs typeface="Times New Roman" pitchFamily="18" charset="0"/>
              </a:rPr>
              <a:t>the data using population analysis, load analysis, hydraulic, hydrology, and environmental engineering concepts.     </a:t>
            </a:r>
          </a:p>
          <a:p>
            <a:pPr>
              <a:lnSpc>
                <a:spcPct val="150000"/>
              </a:lnSpc>
            </a:pPr>
            <a:r>
              <a:rPr lang="en-US" sz="2400" dirty="0" smtClean="0">
                <a:latin typeface="Times New Roman" pitchFamily="18" charset="0"/>
                <a:cs typeface="Times New Roman" pitchFamily="18" charset="0"/>
              </a:rPr>
              <a:t>Model </a:t>
            </a:r>
            <a:r>
              <a:rPr lang="en-US" sz="2400" dirty="0">
                <a:latin typeface="Times New Roman" pitchFamily="18" charset="0"/>
                <a:cs typeface="Times New Roman" pitchFamily="18" charset="0"/>
              </a:rPr>
              <a:t>and analyze the treatment plant using GPSX.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Autofit/>
          </a:bodyPr>
          <a:lstStyle/>
          <a:p>
            <a:pPr algn="ctr"/>
            <a:r>
              <a:rPr lang="en-US" sz="3800" b="1" u="sng" dirty="0">
                <a:solidFill>
                  <a:srgbClr val="C00000"/>
                </a:solidFill>
                <a:effectLst>
                  <a:outerShdw blurRad="38100" dist="38100" dir="2700000" algn="tl">
                    <a:srgbClr val="000000">
                      <a:alpha val="43137"/>
                    </a:srgbClr>
                  </a:outerShdw>
                </a:effectLst>
              </a:rPr>
              <a:t> DISADVANTAGES OF CESSPITS AND SEPTIC TANKS </a:t>
            </a:r>
            <a:endParaRPr lang="ar-SA" sz="3800" b="1" u="sng" spc="0" dirty="0">
              <a:solidFill>
                <a:srgbClr val="C00000"/>
              </a:solidFill>
              <a:effectLst>
                <a:outerShdw blurRad="38100" dist="38100" dir="2700000" algn="tl">
                  <a:srgbClr val="000000">
                    <a:alpha val="43137"/>
                  </a:srgbClr>
                </a:outerShdw>
              </a:effectLst>
            </a:endParaRPr>
          </a:p>
        </p:txBody>
      </p:sp>
      <p:sp>
        <p:nvSpPr>
          <p:cNvPr id="2" name="Content Placeholder 1"/>
          <p:cNvSpPr>
            <a:spLocks noGrp="1"/>
          </p:cNvSpPr>
          <p:nvPr>
            <p:ph sz="quarter" idx="1"/>
          </p:nvPr>
        </p:nvSpPr>
        <p:spPr>
          <a:xfrm>
            <a:off x="441420" y="1628800"/>
            <a:ext cx="8495856" cy="4896544"/>
          </a:xfrm>
        </p:spPr>
        <p:txBody>
          <a:bodyPr>
            <a:normAutofit fontScale="55000" lnSpcReduction="20000"/>
          </a:bodyPr>
          <a:lstStyle/>
          <a:p>
            <a:pPr>
              <a:lnSpc>
                <a:spcPct val="170000"/>
              </a:lnSpc>
            </a:pPr>
            <a:r>
              <a:rPr lang="en-US" sz="3100" dirty="0" smtClean="0">
                <a:latin typeface="Times New Roman" panose="02020603050405020304" pitchFamily="18" charset="0"/>
                <a:cs typeface="Times New Roman" panose="02020603050405020304" pitchFamily="18" charset="0"/>
              </a:rPr>
              <a:t>Cesspits </a:t>
            </a:r>
            <a:r>
              <a:rPr lang="en-US" sz="3100" dirty="0">
                <a:latin typeface="Times New Roman" panose="02020603050405020304" pitchFamily="18" charset="0"/>
                <a:cs typeface="Times New Roman" panose="02020603050405020304" pitchFamily="18" charset="0"/>
              </a:rPr>
              <a:t>might infiltrate wastewater into groundwater contaminating shallow aquifers or nearby cisterns.  </a:t>
            </a:r>
          </a:p>
          <a:p>
            <a:pPr>
              <a:lnSpc>
                <a:spcPct val="170000"/>
              </a:lnSpc>
            </a:pPr>
            <a:r>
              <a:rPr lang="en-US" sz="3100" dirty="0" smtClean="0">
                <a:latin typeface="Times New Roman" panose="02020603050405020304" pitchFamily="18" charset="0"/>
                <a:cs typeface="Times New Roman" panose="02020603050405020304" pitchFamily="18" charset="0"/>
              </a:rPr>
              <a:t>Methane </a:t>
            </a:r>
            <a:r>
              <a:rPr lang="en-US" sz="3100" dirty="0">
                <a:latin typeface="Times New Roman" panose="02020603050405020304" pitchFamily="18" charset="0"/>
                <a:cs typeface="Times New Roman" panose="02020603050405020304" pitchFamily="18" charset="0"/>
              </a:rPr>
              <a:t>produced from cesspits increase the potential of fires and explosions if not properly vented.  </a:t>
            </a:r>
          </a:p>
          <a:p>
            <a:pPr>
              <a:lnSpc>
                <a:spcPct val="170000"/>
              </a:lnSpc>
            </a:pPr>
            <a:r>
              <a:rPr lang="en-US" sz="3100" dirty="0" smtClean="0">
                <a:latin typeface="Times New Roman" panose="02020603050405020304" pitchFamily="18" charset="0"/>
                <a:cs typeface="Times New Roman" panose="02020603050405020304" pitchFamily="18" charset="0"/>
              </a:rPr>
              <a:t>Evacuation </a:t>
            </a:r>
            <a:r>
              <a:rPr lang="en-US" sz="3100" dirty="0">
                <a:latin typeface="Times New Roman" panose="02020603050405020304" pitchFamily="18" charset="0"/>
                <a:cs typeface="Times New Roman" panose="02020603050405020304" pitchFamily="18" charset="0"/>
              </a:rPr>
              <a:t>process of cesspits is always accompanied with septic odor nuisance and possibility of surface contamination due to spillage through the evacuation process.         </a:t>
            </a:r>
          </a:p>
          <a:p>
            <a:pPr>
              <a:lnSpc>
                <a:spcPct val="170000"/>
              </a:lnSpc>
            </a:pPr>
            <a:r>
              <a:rPr lang="en-US" sz="3100" dirty="0" smtClean="0">
                <a:latin typeface="Times New Roman" panose="02020603050405020304" pitchFamily="18" charset="0"/>
                <a:cs typeface="Times New Roman" panose="02020603050405020304" pitchFamily="18" charset="0"/>
              </a:rPr>
              <a:t>Emptying </a:t>
            </a:r>
            <a:r>
              <a:rPr lang="en-US" sz="3100" dirty="0">
                <a:latin typeface="Times New Roman" panose="02020603050405020304" pitchFamily="18" charset="0"/>
                <a:cs typeface="Times New Roman" panose="02020603050405020304" pitchFamily="18" charset="0"/>
              </a:rPr>
              <a:t>evacuated wastewater into wadis, agricultural fields and remote locations imposes environmental hazards on groundwater, surface water, and wildlife.  </a:t>
            </a:r>
          </a:p>
          <a:p>
            <a:pPr>
              <a:lnSpc>
                <a:spcPct val="170000"/>
              </a:lnSpc>
            </a:pPr>
            <a:r>
              <a:rPr lang="en-US" sz="3100" dirty="0" smtClean="0">
                <a:latin typeface="Times New Roman" panose="02020603050405020304" pitchFamily="18" charset="0"/>
                <a:cs typeface="Times New Roman" panose="02020603050405020304" pitchFamily="18" charset="0"/>
              </a:rPr>
              <a:t>Locations </a:t>
            </a:r>
            <a:r>
              <a:rPr lang="en-US" sz="3100" dirty="0">
                <a:latin typeface="Times New Roman" panose="02020603050405020304" pitchFamily="18" charset="0"/>
                <a:cs typeface="Times New Roman" panose="02020603050405020304" pitchFamily="18" charset="0"/>
              </a:rPr>
              <a:t>where raw wastewater is delivered provide a suitable environment for growth and spread of flies, mosquitoes, vectors and rodents. Such creatures might spread to nearby villages and cities</a:t>
            </a:r>
            <a:r>
              <a:rPr lang="en-US" dirty="0"/>
              <a:t>.</a:t>
            </a:r>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21481" y="116632"/>
            <a:ext cx="8229600" cy="928694"/>
          </a:xfrm>
        </p:spPr>
        <p:txBody>
          <a:bodyPr>
            <a:normAutofit/>
          </a:bodyPr>
          <a:lstStyle/>
          <a:p>
            <a:pPr algn="ctr"/>
            <a:r>
              <a:rPr lang="en-US" sz="3200" dirty="0">
                <a:solidFill>
                  <a:srgbClr val="C00000"/>
                </a:solidFill>
                <a:latin typeface="Times New Roman" pitchFamily="18" charset="0"/>
                <a:cs typeface="Times New Roman" pitchFamily="18" charset="0"/>
              </a:rPr>
              <a:t>Treatment Plant Mechanism </a:t>
            </a:r>
            <a:endParaRPr lang="ar-JO" sz="3200" dirty="0">
              <a:solidFill>
                <a:srgbClr val="C00000"/>
              </a:solidFill>
              <a:latin typeface="Times New Roman" pitchFamily="18" charset="0"/>
              <a:cs typeface="Times New Roman" pitchFamily="18" charset="0"/>
            </a:endParaRPr>
          </a:p>
        </p:txBody>
      </p:sp>
      <p:sp>
        <p:nvSpPr>
          <p:cNvPr id="2" name="Content Placeholder 1"/>
          <p:cNvSpPr>
            <a:spLocks noGrp="1"/>
          </p:cNvSpPr>
          <p:nvPr>
            <p:ph sz="quarter" idx="1"/>
          </p:nvPr>
        </p:nvSpPr>
        <p:spPr/>
        <p:txBody>
          <a:bodyPr/>
          <a:lstStyle/>
          <a:p>
            <a:pPr>
              <a:lnSpc>
                <a:spcPct val="150000"/>
              </a:lnSpc>
            </a:pPr>
            <a:r>
              <a:rPr lang="en-US" sz="2400" dirty="0">
                <a:latin typeface="Times New Roman" panose="02020603050405020304" pitchFamily="18" charset="0"/>
                <a:cs typeface="Times New Roman" panose="02020603050405020304" pitchFamily="18" charset="0"/>
              </a:rPr>
              <a:t>Preliminary treatment: </a:t>
            </a:r>
            <a:r>
              <a:rPr lang="en-US" sz="2400" dirty="0" smtClean="0">
                <a:latin typeface="Times New Roman" panose="02020603050405020304" pitchFamily="18" charset="0"/>
                <a:cs typeface="Times New Roman" panose="02020603050405020304" pitchFamily="18" charset="0"/>
              </a:rPr>
              <a:t>Inclined Screw Pumps, Fine Screening </a:t>
            </a:r>
            <a:r>
              <a:rPr lang="en-US" sz="2400" dirty="0">
                <a:latin typeface="Times New Roman" panose="02020603050405020304" pitchFamily="18" charset="0"/>
                <a:cs typeface="Times New Roman" panose="02020603050405020304" pitchFamily="18" charset="0"/>
              </a:rPr>
              <a:t>and </a:t>
            </a:r>
            <a:r>
              <a:rPr lang="en-US" sz="2400" dirty="0" smtClean="0">
                <a:latin typeface="Times New Roman" panose="02020603050405020304" pitchFamily="18" charset="0"/>
                <a:cs typeface="Times New Roman" panose="02020603050405020304" pitchFamily="18" charset="0"/>
              </a:rPr>
              <a:t>Wash Press, Grit Removal </a:t>
            </a:r>
            <a:r>
              <a:rPr lang="en-US" sz="2400" dirty="0">
                <a:latin typeface="Times New Roman" panose="02020603050405020304" pitchFamily="18" charset="0"/>
                <a:cs typeface="Times New Roman" panose="02020603050405020304" pitchFamily="18" charset="0"/>
              </a:rPr>
              <a:t>and </a:t>
            </a:r>
            <a:r>
              <a:rPr lang="en-US" sz="2400" dirty="0" smtClean="0">
                <a:latin typeface="Times New Roman" panose="02020603050405020304" pitchFamily="18" charset="0"/>
                <a:cs typeface="Times New Roman" panose="02020603050405020304" pitchFamily="18" charset="0"/>
              </a:rPr>
              <a:t>Grit Washing.</a:t>
            </a:r>
            <a:endParaRPr lang="en-US" sz="2400" dirty="0">
              <a:latin typeface="Times New Roman" panose="02020603050405020304" pitchFamily="18" charset="0"/>
              <a:cs typeface="Times New Roman" panose="02020603050405020304" pitchFamily="18" charset="0"/>
            </a:endParaRPr>
          </a:p>
          <a:p>
            <a:pPr>
              <a:lnSpc>
                <a:spcPct val="150000"/>
              </a:lnSpc>
            </a:pPr>
            <a:r>
              <a:rPr lang="en-US" sz="2400" dirty="0">
                <a:latin typeface="Times New Roman" panose="02020603050405020304" pitchFamily="18" charset="0"/>
                <a:cs typeface="Times New Roman" panose="02020603050405020304" pitchFamily="18" charset="0"/>
              </a:rPr>
              <a:t>Primary treatment: </a:t>
            </a:r>
            <a:r>
              <a:rPr lang="en-US" sz="2400" dirty="0" smtClean="0">
                <a:latin typeface="Times New Roman" panose="02020603050405020304" pitchFamily="18" charset="0"/>
                <a:cs typeface="Times New Roman" panose="02020603050405020304" pitchFamily="18" charset="0"/>
              </a:rPr>
              <a:t>Primary Clarification, </a:t>
            </a:r>
          </a:p>
          <a:p>
            <a:pPr>
              <a:lnSpc>
                <a:spcPct val="150000"/>
              </a:lnSpc>
            </a:pPr>
            <a:r>
              <a:rPr lang="en-US" sz="2400" dirty="0">
                <a:latin typeface="Times New Roman" panose="02020603050405020304" pitchFamily="18" charset="0"/>
                <a:cs typeface="Times New Roman" panose="02020603050405020304" pitchFamily="18" charset="0"/>
              </a:rPr>
              <a:t>Secondary </a:t>
            </a:r>
            <a:r>
              <a:rPr lang="en-US" sz="2400" dirty="0" smtClean="0">
                <a:latin typeface="Times New Roman" panose="02020603050405020304" pitchFamily="18" charset="0"/>
                <a:cs typeface="Times New Roman" panose="02020603050405020304" pitchFamily="18" charset="0"/>
              </a:rPr>
              <a:t>treatment: </a:t>
            </a:r>
            <a:r>
              <a:rPr lang="en-US" sz="2400" dirty="0">
                <a:latin typeface="Times New Roman" panose="02020603050405020304" pitchFamily="18" charset="0"/>
                <a:cs typeface="Times New Roman" panose="02020603050405020304" pitchFamily="18" charset="0"/>
              </a:rPr>
              <a:t>Aeration Basins, Final Clarification, </a:t>
            </a:r>
            <a:r>
              <a:rPr lang="en-US" sz="2400" dirty="0" smtClean="0">
                <a:latin typeface="Times New Roman" panose="02020603050405020304" pitchFamily="18" charset="0"/>
                <a:cs typeface="Times New Roman" panose="02020603050405020304" pitchFamily="18" charset="0"/>
              </a:rPr>
              <a:t>Disinfection.</a:t>
            </a:r>
          </a:p>
          <a:p>
            <a:pPr>
              <a:lnSpc>
                <a:spcPct val="150000"/>
              </a:lnSpc>
            </a:pPr>
            <a:r>
              <a:rPr lang="en-US" sz="2400" dirty="0">
                <a:latin typeface="Times New Roman" panose="02020603050405020304" pitchFamily="18" charset="0"/>
                <a:cs typeface="Times New Roman" panose="02020603050405020304" pitchFamily="18" charset="0"/>
              </a:rPr>
              <a:t>Sludge handling:  Anaerobic Digestion, </a:t>
            </a:r>
            <a:r>
              <a:rPr lang="en-US" sz="2400" dirty="0" smtClean="0">
                <a:latin typeface="Times New Roman" panose="02020603050405020304" pitchFamily="18" charset="0"/>
                <a:cs typeface="Times New Roman" panose="02020603050405020304" pitchFamily="18" charset="0"/>
              </a:rPr>
              <a:t>Sludge Storage Tanks.</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1026" name="Picture 2"/>
          <p:cNvPicPr>
            <a:picLocks noGrp="1" noChangeAspect="1" noChangeArrowheads="1"/>
          </p:cNvPicPr>
          <p:nvPr>
            <p:ph sz="quarter" idx="1"/>
          </p:nvPr>
        </p:nvPicPr>
        <p:blipFill>
          <a:blip r:embed="rId2"/>
          <a:srcRect/>
          <a:stretch>
            <a:fillRect/>
          </a:stretch>
        </p:blipFill>
        <p:spPr bwMode="auto">
          <a:xfrm>
            <a:off x="0" y="0"/>
            <a:ext cx="9144000" cy="6996680"/>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مخصص 5">
      <a:dk1>
        <a:sysClr val="windowText" lastClr="000000"/>
      </a:dk1>
      <a:lt1>
        <a:sysClr val="window" lastClr="FFFFFF"/>
      </a:lt1>
      <a:dk2>
        <a:srgbClr val="C8B1D7"/>
      </a:dk2>
      <a:lt2>
        <a:srgbClr val="ECE4F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8016</TotalTime>
  <Words>1061</Words>
  <Application>Microsoft Office PowerPoint</Application>
  <PresentationFormat>عرض على الشاشة (3:4)‏</PresentationFormat>
  <Paragraphs>98</Paragraphs>
  <Slides>31</Slides>
  <Notes>1</Notes>
  <HiddenSlides>0</HiddenSlides>
  <MMClips>0</MMClips>
  <ScaleCrop>false</ScaleCrop>
  <HeadingPairs>
    <vt:vector size="4" baseType="variant">
      <vt:variant>
        <vt:lpstr>سمة</vt:lpstr>
      </vt:variant>
      <vt:variant>
        <vt:i4>1</vt:i4>
      </vt:variant>
      <vt:variant>
        <vt:lpstr>عناوين الشرائح</vt:lpstr>
      </vt:variant>
      <vt:variant>
        <vt:i4>31</vt:i4>
      </vt:variant>
    </vt:vector>
  </HeadingPairs>
  <TitlesOfParts>
    <vt:vector size="32" baseType="lpstr">
      <vt:lpstr>ألوان متوسطة</vt:lpstr>
      <vt:lpstr>الشريحة 1</vt:lpstr>
      <vt:lpstr>ABSTRACT </vt:lpstr>
      <vt:lpstr>Introduction</vt:lpstr>
      <vt:lpstr>Objectives </vt:lpstr>
      <vt:lpstr>SIGNIFICANCE OF THE WORK </vt:lpstr>
      <vt:lpstr>Approach</vt:lpstr>
      <vt:lpstr> DISADVANTAGES OF CESSPITS AND SEPTIC TANKS </vt:lpstr>
      <vt:lpstr>Treatment Plant Mechanism </vt:lpstr>
      <vt:lpstr>الشريحة 9</vt:lpstr>
      <vt:lpstr>location of WWTP </vt:lpstr>
      <vt:lpstr>location of WWTP </vt:lpstr>
      <vt:lpstr>Methodology</vt:lpstr>
      <vt:lpstr>Data Collection </vt:lpstr>
      <vt:lpstr>Methodology</vt:lpstr>
      <vt:lpstr>Analysis</vt:lpstr>
      <vt:lpstr>Design of WWTP by using GPS-X program</vt:lpstr>
      <vt:lpstr>Design of WWTP by using GPS-X program </vt:lpstr>
      <vt:lpstr>Design of WWTP by using GPS-X program </vt:lpstr>
      <vt:lpstr>Design of WWTP by using GPS-X program</vt:lpstr>
      <vt:lpstr>Design of WWTP by using GPS-X program</vt:lpstr>
      <vt:lpstr>RESULTS</vt:lpstr>
      <vt:lpstr>RESULTS</vt:lpstr>
      <vt:lpstr>الشريحة 23</vt:lpstr>
      <vt:lpstr>RESULTS </vt:lpstr>
      <vt:lpstr>RESULTS</vt:lpstr>
      <vt:lpstr>RESULTS</vt:lpstr>
      <vt:lpstr>الشريحة 27</vt:lpstr>
      <vt:lpstr>الشريحة 28</vt:lpstr>
      <vt:lpstr>Conclusion</vt:lpstr>
      <vt:lpstr>Recommendation</vt:lpstr>
      <vt:lpstr>               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The Current Water Network In Dair-Istiya Village And Redesign It.</dc:title>
  <dc:creator>Horizon</dc:creator>
  <cp:lastModifiedBy>Windows User</cp:lastModifiedBy>
  <cp:revision>322</cp:revision>
  <dcterms:created xsi:type="dcterms:W3CDTF">2015-12-18T11:58:24Z</dcterms:created>
  <dcterms:modified xsi:type="dcterms:W3CDTF">2019-05-01T15:28:08Z</dcterms:modified>
</cp:coreProperties>
</file>