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23" r:id="rId2"/>
  </p:sldMasterIdLst>
  <p:sldIdLst>
    <p:sldId id="256" r:id="rId3"/>
    <p:sldId id="267" r:id="rId4"/>
    <p:sldId id="257" r:id="rId5"/>
    <p:sldId id="280" r:id="rId6"/>
    <p:sldId id="259" r:id="rId7"/>
    <p:sldId id="260" r:id="rId8"/>
    <p:sldId id="275" r:id="rId9"/>
    <p:sldId id="272" r:id="rId10"/>
    <p:sldId id="273" r:id="rId11"/>
    <p:sldId id="274" r:id="rId12"/>
    <p:sldId id="270" r:id="rId13"/>
    <p:sldId id="269" r:id="rId14"/>
    <p:sldId id="276" r:id="rId15"/>
    <p:sldId id="277" r:id="rId16"/>
    <p:sldId id="261" r:id="rId17"/>
    <p:sldId id="271" r:id="rId18"/>
    <p:sldId id="262" r:id="rId19"/>
    <p:sldId id="268" r:id="rId20"/>
    <p:sldId id="281" r:id="rId21"/>
    <p:sldId id="278" r:id="rId22"/>
    <p:sldId id="263" r:id="rId23"/>
    <p:sldId id="264" r:id="rId24"/>
    <p:sldId id="265" r:id="rId25"/>
    <p:sldId id="279" r:id="rId26"/>
    <p:sldId id="266" r:id="rId2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598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70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2982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349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0991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626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92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623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4529541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2533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0472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004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0171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349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7893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68427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0867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1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00589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50549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79886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10793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96135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804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7960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13500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9276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813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452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9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75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23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6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129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87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-786"/>
            <a:ext cx="1767506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E7C1E-5B69-4F09-B7B1-6F6C68CA523F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809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8860" y="787783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FEFFFF"/>
                </a:solidFill>
              </a:defRPr>
            </a:lvl1pPr>
          </a:lstStyle>
          <a:p>
            <a:fld id="{83066899-4B75-4019-B6B1-C2AE0CEBFD6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186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342900" rtl="1" eaLnBrk="1" latinLnBrk="0" hangingPunct="1">
        <a:spcBef>
          <a:spcPct val="0"/>
        </a:spcBef>
        <a:buNone/>
        <a:defRPr sz="27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57175" indent="-257175" algn="r" defTabSz="342900" rtl="1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r" defTabSz="342900" rtl="1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r" defTabSz="342900" rtl="1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r" defTabSz="342900" rtl="1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r" defTabSz="342900" rtl="1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r" defTabSz="342900" rtl="1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r" defTabSz="342900" rtl="1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r" defTabSz="342900" rtl="1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r" defTabSz="342900" rtl="1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3429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3429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3429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3429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3429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3429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3429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3429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3429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10" Type="http://schemas.openxmlformats.org/officeDocument/2006/relationships/image" Target="../media/image20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0273A-691D-4F85-B8C8-0903B57D5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1" y="685800"/>
            <a:ext cx="7364698" cy="2262781"/>
          </a:xfrm>
        </p:spPr>
        <p:txBody>
          <a:bodyPr/>
          <a:lstStyle/>
          <a:p>
            <a:pPr algn="ctr"/>
            <a:r>
              <a:rPr lang="en-US" dirty="0"/>
              <a:t>Automatic Farm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DEC1C-29B2-4795-B6E9-E6C9A8186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3600" y="3200400"/>
            <a:ext cx="6831299" cy="266700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Group members:  </a:t>
            </a:r>
            <a:r>
              <a:rPr lang="en-US" sz="2000" dirty="0" err="1">
                <a:solidFill>
                  <a:schemeClr val="tx1"/>
                </a:solidFill>
              </a:rPr>
              <a:t>Morad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Mayyaleh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                                Mahmoud </a:t>
            </a:r>
            <a:r>
              <a:rPr lang="en-US" sz="2000" dirty="0" err="1">
                <a:solidFill>
                  <a:schemeClr val="tx1"/>
                </a:solidFill>
              </a:rPr>
              <a:t>Alsaeed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                                 Motaz Thiab</a:t>
            </a:r>
          </a:p>
          <a:p>
            <a:r>
              <a:rPr lang="en-US" sz="2000" dirty="0">
                <a:solidFill>
                  <a:schemeClr val="tx1"/>
                </a:solidFill>
              </a:rPr>
              <a:t>Supervisor:             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Samer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mayaleh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694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757EB79B-E1F5-4AAA-9BCD-670E4715B4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528" y="1584245"/>
            <a:ext cx="4371975" cy="353377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8658E3-FE8F-47B4-8849-8180A9FEA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154" y="1975583"/>
            <a:ext cx="4181475" cy="27717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378825-2372-4EB5-BFB5-2CA49F851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958" y="303355"/>
            <a:ext cx="6589199" cy="1280890"/>
          </a:xfrm>
        </p:spPr>
        <p:txBody>
          <a:bodyPr/>
          <a:lstStyle/>
          <a:p>
            <a:pPr algn="ctr"/>
            <a:r>
              <a:rPr lang="en-US" dirty="0"/>
              <a:t>Outputs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A3806E-FE1C-469D-8888-308F81BD2E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981200"/>
            <a:ext cx="4524375" cy="28289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A66C76-DC1A-4973-909F-F1F53670B0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261" y="2371536"/>
            <a:ext cx="4295775" cy="1419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8CCC16-CF9B-42C3-B904-5C86952ADE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015" y="2438400"/>
            <a:ext cx="447675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04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A5DE5-DEC6-48B1-B9F5-45CCE88C7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6898" y="193322"/>
            <a:ext cx="6589199" cy="1280890"/>
          </a:xfrm>
        </p:spPr>
        <p:txBody>
          <a:bodyPr/>
          <a:lstStyle/>
          <a:p>
            <a:pPr algn="ctr"/>
            <a:r>
              <a:rPr lang="en-US" dirty="0"/>
              <a:t>Database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78F60D0-46F2-4851-B832-4E6EBA3DE9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240977"/>
            <a:ext cx="8850086" cy="3423701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46456A-FA96-472B-8602-D6E0F4B3569A}"/>
              </a:ext>
            </a:extLst>
          </p:cNvPr>
          <p:cNvSpPr txBox="1"/>
          <p:nvPr/>
        </p:nvSpPr>
        <p:spPr>
          <a:xfrm>
            <a:off x="609600" y="1443335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We used MySQL database.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To store user’s commands.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To store the data from the PLC.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753FE7-1ECC-4FBE-80B6-11B6894A4C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031619"/>
            <a:ext cx="4038600" cy="220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97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F25D303-1F7B-4014-96A2-F557916C54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390" y="1447800"/>
            <a:ext cx="5209547" cy="5410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C418EB-B580-4DBF-B175-BB7F4E067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User interface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9C63EE-BEBD-4EAB-B1A9-CEB970A59ADF}"/>
              </a:ext>
            </a:extLst>
          </p:cNvPr>
          <p:cNvSpPr txBox="1"/>
          <p:nvPr/>
        </p:nvSpPr>
        <p:spPr>
          <a:xfrm>
            <a:off x="685800" y="1905000"/>
            <a:ext cx="26390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User friendl</a:t>
            </a:r>
            <a:r>
              <a:rPr lang="en-US" dirty="0"/>
              <a:t>y.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Allows the user to send and receive data.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Provide reporting functionality.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114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65F3-0664-42D5-A231-15BFE2C9F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399" y="67856"/>
            <a:ext cx="6589200" cy="1280890"/>
          </a:xfrm>
        </p:spPr>
        <p:txBody>
          <a:bodyPr/>
          <a:lstStyle/>
          <a:p>
            <a:pPr algn="ctr"/>
            <a:r>
              <a:rPr lang="en-US" dirty="0"/>
              <a:t>The code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E012BC-C78E-4DCE-BD56-831A4BEE0C14}"/>
              </a:ext>
            </a:extLst>
          </p:cNvPr>
          <p:cNvSpPr txBox="1"/>
          <p:nvPr/>
        </p:nvSpPr>
        <p:spPr>
          <a:xfrm>
            <a:off x="2362200" y="1066800"/>
            <a:ext cx="5257800" cy="58631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500" dirty="0"/>
              <a:t> private void jButton1ActionPerformed(</a:t>
            </a:r>
            <a:r>
              <a:rPr lang="en-US" sz="1500" dirty="0" err="1"/>
              <a:t>java.awt.event.ActionEvent</a:t>
            </a:r>
            <a:r>
              <a:rPr lang="en-US" sz="1500" dirty="0"/>
              <a:t> </a:t>
            </a:r>
            <a:r>
              <a:rPr lang="en-US" sz="1500" dirty="0" err="1"/>
              <a:t>evt</a:t>
            </a:r>
            <a:r>
              <a:rPr lang="en-US" sz="1500" dirty="0"/>
              <a:t>) {                                         </a:t>
            </a:r>
          </a:p>
          <a:p>
            <a:r>
              <a:rPr lang="en-US" sz="1500" dirty="0"/>
              <a:t>             try { </a:t>
            </a:r>
          </a:p>
          <a:p>
            <a:r>
              <a:rPr lang="en-US" sz="1500" dirty="0"/>
              <a:t>            </a:t>
            </a:r>
            <a:r>
              <a:rPr lang="en-US" sz="1500" dirty="0" err="1"/>
              <a:t>Class.forName</a:t>
            </a:r>
            <a:r>
              <a:rPr lang="en-US" sz="1500" dirty="0"/>
              <a:t>("</a:t>
            </a:r>
            <a:r>
              <a:rPr lang="en-US" sz="1500" dirty="0" err="1"/>
              <a:t>com.mysql.jdbc.Driver</a:t>
            </a:r>
            <a:r>
              <a:rPr lang="en-US" sz="1500" dirty="0"/>
              <a:t>");</a:t>
            </a:r>
          </a:p>
          <a:p>
            <a:r>
              <a:rPr lang="en-US" sz="1500" dirty="0"/>
              <a:t>        } catch (</a:t>
            </a:r>
            <a:r>
              <a:rPr lang="en-US" sz="1500" dirty="0" err="1"/>
              <a:t>ClassNotFoundException</a:t>
            </a:r>
            <a:r>
              <a:rPr lang="en-US" sz="1500" dirty="0"/>
              <a:t> ex) {</a:t>
            </a:r>
          </a:p>
          <a:p>
            <a:r>
              <a:rPr lang="en-US" sz="1500" dirty="0"/>
              <a:t>            </a:t>
            </a:r>
            <a:r>
              <a:rPr lang="en-US" sz="1500" dirty="0" err="1"/>
              <a:t>Logger.getLogger</a:t>
            </a:r>
            <a:r>
              <a:rPr lang="en-US" sz="1500" dirty="0"/>
              <a:t>(</a:t>
            </a:r>
            <a:r>
              <a:rPr lang="en-US" sz="1500" dirty="0" err="1"/>
              <a:t>NewJFrame.class.getName</a:t>
            </a:r>
            <a:r>
              <a:rPr lang="en-US" sz="1500" dirty="0"/>
              <a:t>()).log(</a:t>
            </a:r>
            <a:r>
              <a:rPr lang="en-US" sz="1500" dirty="0" err="1"/>
              <a:t>Level.SEVERE</a:t>
            </a:r>
            <a:r>
              <a:rPr lang="en-US" sz="1500" dirty="0"/>
              <a:t>, null, ex);</a:t>
            </a:r>
          </a:p>
          <a:p>
            <a:r>
              <a:rPr lang="en-US" sz="1500" dirty="0"/>
              <a:t>        }</a:t>
            </a:r>
          </a:p>
          <a:p>
            <a:r>
              <a:rPr lang="en-US" sz="1500" dirty="0"/>
              <a:t>String host="</a:t>
            </a:r>
            <a:r>
              <a:rPr lang="en-US" sz="1500" dirty="0" err="1"/>
              <a:t>jdbc:mysql</a:t>
            </a:r>
            <a:r>
              <a:rPr lang="en-US" sz="1500" dirty="0"/>
              <a:t>://localhost:3306/</a:t>
            </a:r>
            <a:r>
              <a:rPr lang="en-US" sz="1500" dirty="0" err="1"/>
              <a:t>db</a:t>
            </a:r>
            <a:r>
              <a:rPr lang="en-US" sz="1500" dirty="0"/>
              <a:t>";</a:t>
            </a:r>
          </a:p>
          <a:p>
            <a:r>
              <a:rPr lang="en-US" sz="1500" dirty="0"/>
              <a:t>        String name="root";</a:t>
            </a:r>
          </a:p>
          <a:p>
            <a:r>
              <a:rPr lang="en-US" sz="1500" dirty="0"/>
              <a:t>        String pass="1995";</a:t>
            </a:r>
          </a:p>
          <a:p>
            <a:r>
              <a:rPr lang="en-US" sz="1500" dirty="0"/>
              <a:t>        Connection con =null;</a:t>
            </a:r>
          </a:p>
          <a:p>
            <a:r>
              <a:rPr lang="en-US" sz="1500" dirty="0"/>
              <a:t>    try {</a:t>
            </a:r>
          </a:p>
          <a:p>
            <a:r>
              <a:rPr lang="en-US" sz="1500" dirty="0"/>
              <a:t>   con = </a:t>
            </a:r>
            <a:r>
              <a:rPr lang="en-US" sz="1500" dirty="0" err="1"/>
              <a:t>DriverManager.getConnection</a:t>
            </a:r>
            <a:r>
              <a:rPr lang="en-US" sz="1500" dirty="0"/>
              <a:t>(</a:t>
            </a:r>
            <a:r>
              <a:rPr lang="en-US" sz="1500" dirty="0" err="1"/>
              <a:t>host,name,pass</a:t>
            </a:r>
            <a:r>
              <a:rPr lang="en-US" sz="1500" dirty="0"/>
              <a:t>);    </a:t>
            </a:r>
          </a:p>
          <a:p>
            <a:r>
              <a:rPr lang="en-US" sz="1500" dirty="0"/>
              <a:t>            </a:t>
            </a:r>
          </a:p>
          <a:p>
            <a:r>
              <a:rPr lang="en-US" sz="1500" dirty="0"/>
              <a:t>   } catch (</a:t>
            </a:r>
            <a:r>
              <a:rPr lang="en-US" sz="1500" dirty="0" err="1"/>
              <a:t>SQLException</a:t>
            </a:r>
            <a:r>
              <a:rPr lang="en-US" sz="1500" dirty="0"/>
              <a:t> ex) {</a:t>
            </a:r>
          </a:p>
          <a:p>
            <a:r>
              <a:rPr lang="en-US" sz="1500" dirty="0" err="1"/>
              <a:t>System.out.println</a:t>
            </a:r>
            <a:r>
              <a:rPr lang="en-US" sz="1500" dirty="0"/>
              <a:t>( </a:t>
            </a:r>
            <a:r>
              <a:rPr lang="en-US" sz="1500" dirty="0" err="1"/>
              <a:t>ex.getMessage</a:t>
            </a:r>
            <a:r>
              <a:rPr lang="en-US" sz="1500" dirty="0"/>
              <a:t>( ) );</a:t>
            </a:r>
          </a:p>
          <a:p>
            <a:r>
              <a:rPr lang="en-US" sz="1500" dirty="0"/>
              <a:t>    }</a:t>
            </a:r>
          </a:p>
          <a:p>
            <a:r>
              <a:rPr lang="en-US" sz="1500" dirty="0"/>
              <a:t>    if ( con != null) </a:t>
            </a:r>
          </a:p>
          <a:p>
            <a:r>
              <a:rPr lang="en-US" sz="1500" dirty="0"/>
              <a:t>    { </a:t>
            </a:r>
            <a:r>
              <a:rPr lang="en-US" sz="1500" dirty="0" err="1"/>
              <a:t>System.out.println</a:t>
            </a:r>
            <a:r>
              <a:rPr lang="en-US" sz="1500" dirty="0"/>
              <a:t>("Successfully connected to MySQL database test"); }</a:t>
            </a:r>
          </a:p>
          <a:p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934030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29864EC-3012-4CB6-971F-964032269F51}"/>
              </a:ext>
            </a:extLst>
          </p:cNvPr>
          <p:cNvSpPr txBox="1"/>
          <p:nvPr/>
        </p:nvSpPr>
        <p:spPr>
          <a:xfrm>
            <a:off x="410444" y="381000"/>
            <a:ext cx="8323112" cy="60016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catch (</a:t>
            </a:r>
            <a:r>
              <a:rPr lang="en-US" sz="1600" dirty="0" err="1"/>
              <a:t>SQLException</a:t>
            </a:r>
            <a:r>
              <a:rPr lang="en-US" sz="1600" dirty="0"/>
              <a:t> ex) {</a:t>
            </a:r>
          </a:p>
          <a:p>
            <a:r>
              <a:rPr lang="en-US" sz="1600" dirty="0"/>
              <a:t>            </a:t>
            </a:r>
            <a:r>
              <a:rPr lang="en-US" sz="1600" dirty="0" err="1"/>
              <a:t>Logger.getLogger</a:t>
            </a:r>
            <a:r>
              <a:rPr lang="en-US" sz="1600" dirty="0"/>
              <a:t>(</a:t>
            </a:r>
            <a:r>
              <a:rPr lang="en-US" sz="1600" dirty="0" err="1"/>
              <a:t>NewJFrame.class.getName</a:t>
            </a:r>
            <a:r>
              <a:rPr lang="en-US" sz="1600" dirty="0"/>
              <a:t>()).log(</a:t>
            </a:r>
            <a:r>
              <a:rPr lang="en-US" sz="1600" dirty="0" err="1"/>
              <a:t>Level.SEVERE</a:t>
            </a:r>
            <a:r>
              <a:rPr lang="en-US" sz="1600" dirty="0"/>
              <a:t>, null, ex);</a:t>
            </a:r>
          </a:p>
          <a:p>
            <a:r>
              <a:rPr lang="en-US" sz="1600" dirty="0"/>
              <a:t>        }</a:t>
            </a:r>
          </a:p>
          <a:p>
            <a:endParaRPr lang="en-US" sz="1600" dirty="0"/>
          </a:p>
          <a:p>
            <a:r>
              <a:rPr lang="en-US" sz="1600" dirty="0"/>
              <a:t>          Statement </a:t>
            </a:r>
            <a:r>
              <a:rPr lang="en-US" sz="1600" dirty="0" err="1"/>
              <a:t>stm</a:t>
            </a:r>
            <a:r>
              <a:rPr lang="en-US" sz="1600" dirty="0"/>
              <a:t> = null ; </a:t>
            </a:r>
          </a:p>
          <a:p>
            <a:r>
              <a:rPr lang="en-US" sz="1600" dirty="0"/>
              <a:t>        String query = " insert into </a:t>
            </a:r>
            <a:r>
              <a:rPr lang="en-US" sz="1600" dirty="0" err="1"/>
              <a:t>gh</a:t>
            </a:r>
            <a:r>
              <a:rPr lang="en-US" sz="1600" dirty="0"/>
              <a:t> (</a:t>
            </a:r>
            <a:r>
              <a:rPr lang="en-US" sz="1600" dirty="0" err="1"/>
              <a:t>id,status,Soil_moisture,EC,air_tempreature</a:t>
            </a:r>
            <a:r>
              <a:rPr lang="en-US" sz="1600" dirty="0"/>
              <a:t>)"</a:t>
            </a:r>
          </a:p>
          <a:p>
            <a:r>
              <a:rPr lang="en-US" sz="1600" dirty="0"/>
              <a:t>        + " values (?, ?,?,?,?)";</a:t>
            </a:r>
          </a:p>
          <a:p>
            <a:endParaRPr lang="en-US" sz="1600" dirty="0"/>
          </a:p>
          <a:p>
            <a:r>
              <a:rPr lang="en-US" sz="1600" dirty="0"/>
              <a:t>      // create the </a:t>
            </a:r>
            <a:r>
              <a:rPr lang="en-US" sz="1600" dirty="0" err="1"/>
              <a:t>mysql</a:t>
            </a:r>
            <a:r>
              <a:rPr lang="en-US" sz="1600" dirty="0"/>
              <a:t> insert </a:t>
            </a:r>
            <a:r>
              <a:rPr lang="en-US" sz="1600" dirty="0" err="1"/>
              <a:t>preparedstatement</a:t>
            </a:r>
            <a:endParaRPr lang="en-US" sz="1600" dirty="0"/>
          </a:p>
          <a:p>
            <a:r>
              <a:rPr lang="en-US" sz="1600" dirty="0"/>
              <a:t>      </a:t>
            </a:r>
            <a:r>
              <a:rPr lang="en-US" sz="1600" dirty="0" err="1"/>
              <a:t>PreparedStatement</a:t>
            </a:r>
            <a:r>
              <a:rPr lang="en-US" sz="1600" dirty="0"/>
              <a:t> </a:t>
            </a:r>
            <a:r>
              <a:rPr lang="en-US" sz="1600" dirty="0" err="1"/>
              <a:t>preparedStmt</a:t>
            </a:r>
            <a:r>
              <a:rPr lang="en-US" sz="1600" dirty="0"/>
              <a:t>=null;</a:t>
            </a:r>
          </a:p>
          <a:p>
            <a:r>
              <a:rPr lang="en-US" sz="1600" dirty="0"/>
              <a:t>        try {</a:t>
            </a:r>
          </a:p>
          <a:p>
            <a:r>
              <a:rPr lang="en-US" sz="1600" dirty="0"/>
              <a:t>            </a:t>
            </a:r>
            <a:r>
              <a:rPr lang="en-US" sz="1600" dirty="0" err="1"/>
              <a:t>preparedStmt</a:t>
            </a:r>
            <a:r>
              <a:rPr lang="en-US" sz="1600" dirty="0"/>
              <a:t> = </a:t>
            </a:r>
            <a:r>
              <a:rPr lang="en-US" sz="1600" dirty="0" err="1"/>
              <a:t>con.prepareStatement</a:t>
            </a:r>
            <a:r>
              <a:rPr lang="en-US" sz="1600" dirty="0"/>
              <a:t>(query);</a:t>
            </a:r>
          </a:p>
          <a:p>
            <a:r>
              <a:rPr lang="en-US" sz="1600" dirty="0"/>
              <a:t>        } catch (</a:t>
            </a:r>
            <a:r>
              <a:rPr lang="en-US" sz="1600" dirty="0" err="1"/>
              <a:t>SQLException</a:t>
            </a:r>
            <a:r>
              <a:rPr lang="en-US" sz="1600" dirty="0"/>
              <a:t> ex) {</a:t>
            </a:r>
          </a:p>
          <a:p>
            <a:r>
              <a:rPr lang="en-US" sz="1600" dirty="0"/>
              <a:t>            </a:t>
            </a:r>
            <a:r>
              <a:rPr lang="en-US" sz="1600" dirty="0" err="1"/>
              <a:t>Logger.getLogger</a:t>
            </a:r>
            <a:r>
              <a:rPr lang="en-US" sz="1600" dirty="0"/>
              <a:t>(</a:t>
            </a:r>
            <a:r>
              <a:rPr lang="en-US" sz="1600" dirty="0" err="1"/>
              <a:t>NewJFrame.class.getName</a:t>
            </a:r>
            <a:r>
              <a:rPr lang="en-US" sz="1600" dirty="0"/>
              <a:t>()).log(</a:t>
            </a:r>
            <a:r>
              <a:rPr lang="en-US" sz="1600" dirty="0" err="1"/>
              <a:t>Level.SEVERE</a:t>
            </a:r>
            <a:r>
              <a:rPr lang="en-US" sz="1600" dirty="0"/>
              <a:t>, null, ex);</a:t>
            </a:r>
          </a:p>
          <a:p>
            <a:r>
              <a:rPr lang="en-US" sz="1600" dirty="0"/>
              <a:t>        }</a:t>
            </a:r>
          </a:p>
          <a:p>
            <a:r>
              <a:rPr lang="en-US" sz="1600" dirty="0"/>
              <a:t>        </a:t>
            </a:r>
          </a:p>
          <a:p>
            <a:r>
              <a:rPr lang="en-US" sz="1600" dirty="0"/>
              <a:t>        try {</a:t>
            </a:r>
          </a:p>
          <a:p>
            <a:r>
              <a:rPr lang="en-US" sz="1600" dirty="0"/>
              <a:t>                     </a:t>
            </a:r>
          </a:p>
          <a:p>
            <a:r>
              <a:rPr lang="en-US" sz="1600" dirty="0"/>
              <a:t>            </a:t>
            </a:r>
            <a:r>
              <a:rPr lang="en-US" sz="1600" dirty="0" err="1"/>
              <a:t>preparedStmt.setInt</a:t>
            </a:r>
            <a:r>
              <a:rPr lang="en-US" sz="1600" dirty="0"/>
              <a:t>(1,Integer.parseInt(jTextField2.getText()) );</a:t>
            </a:r>
          </a:p>
          <a:p>
            <a:r>
              <a:rPr lang="en-US" sz="1600" dirty="0"/>
              <a:t>        } catch (</a:t>
            </a:r>
            <a:r>
              <a:rPr lang="en-US" sz="1600" dirty="0" err="1"/>
              <a:t>SQLException</a:t>
            </a:r>
            <a:r>
              <a:rPr lang="en-US" sz="1600" dirty="0"/>
              <a:t> ex) {</a:t>
            </a:r>
          </a:p>
          <a:p>
            <a:r>
              <a:rPr lang="en-US" sz="1600" dirty="0"/>
              <a:t>            </a:t>
            </a:r>
            <a:r>
              <a:rPr lang="en-US" sz="1600" dirty="0" err="1"/>
              <a:t>Logger.getLogger</a:t>
            </a:r>
            <a:r>
              <a:rPr lang="en-US" sz="1600" dirty="0"/>
              <a:t>(</a:t>
            </a:r>
            <a:r>
              <a:rPr lang="en-US" sz="1600" dirty="0" err="1"/>
              <a:t>NewJFrame.class.getName</a:t>
            </a:r>
            <a:r>
              <a:rPr lang="en-US" sz="1600" dirty="0"/>
              <a:t>()).log(</a:t>
            </a:r>
            <a:r>
              <a:rPr lang="en-US" sz="1600" dirty="0" err="1"/>
              <a:t>Level.SEVERE</a:t>
            </a:r>
            <a:r>
              <a:rPr lang="en-US" sz="1600" dirty="0"/>
              <a:t>, null, ex);</a:t>
            </a:r>
          </a:p>
          <a:p>
            <a:r>
              <a:rPr lang="en-US" sz="1600" dirty="0"/>
              <a:t>        }</a:t>
            </a:r>
          </a:p>
          <a:p>
            <a:r>
              <a:rPr lang="en-US" sz="1600" dirty="0"/>
              <a:t>        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36393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7F21C-46C4-4FDD-85AB-9064DC809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of communication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5A2D5-E61A-4DA8-8100-E52870F43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2415" y="2209800"/>
            <a:ext cx="6591985" cy="3777622"/>
          </a:xfrm>
        </p:spPr>
        <p:txBody>
          <a:bodyPr/>
          <a:lstStyle/>
          <a:p>
            <a:r>
              <a:rPr lang="en-US" dirty="0"/>
              <a:t>It was an integral part in making the system flexible and easily modified</a:t>
            </a:r>
          </a:p>
          <a:p>
            <a:endParaRPr lang="en-US" dirty="0"/>
          </a:p>
          <a:p>
            <a:r>
              <a:rPr lang="en-US" dirty="0"/>
              <a:t>Make the monitoring process easier</a:t>
            </a:r>
          </a:p>
          <a:p>
            <a:endParaRPr lang="en-US" dirty="0"/>
          </a:p>
          <a:p>
            <a:r>
              <a:rPr lang="en-US" dirty="0"/>
              <a:t>We have two connections between the UI and the database and between the UI and the PLC.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873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E3BF6-1E3F-45F5-ADFE-9238DCAE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Design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B6939EC-CBA3-4EE9-B4FA-D89ECCEA95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50886"/>
            <a:ext cx="7737543" cy="3556228"/>
          </a:xfrm>
        </p:spPr>
      </p:pic>
    </p:spTree>
    <p:extLst>
      <p:ext uri="{BB962C8B-B14F-4D97-AF65-F5344CB8AC3E}">
        <p14:creationId xmlns:p14="http://schemas.microsoft.com/office/powerpoint/2010/main" val="3797846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96B7-131C-469C-AEB5-88266C099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228600"/>
            <a:ext cx="6589199" cy="1280890"/>
          </a:xfrm>
        </p:spPr>
        <p:txBody>
          <a:bodyPr/>
          <a:lstStyle/>
          <a:p>
            <a:r>
              <a:rPr lang="en-US" dirty="0"/>
              <a:t>Demo design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E0B04F-FD5F-4FE6-9D16-8EAFE80689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2" t="813" r="9756" b="-1"/>
          <a:stretch/>
        </p:blipFill>
        <p:spPr>
          <a:xfrm>
            <a:off x="4800600" y="1981200"/>
            <a:ext cx="4343400" cy="4648200"/>
          </a:xfrm>
          <a:prstGeom prst="rect">
            <a:avLst/>
          </a:prstGeom>
        </p:spPr>
      </p:pic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537D195B-D5B3-46FE-9A62-821BF95968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7" r="14073"/>
          <a:stretch/>
        </p:blipFill>
        <p:spPr>
          <a:xfrm>
            <a:off x="31381" y="2819400"/>
            <a:ext cx="4690902" cy="3810000"/>
          </a:xfrm>
        </p:spPr>
      </p:pic>
    </p:spTree>
    <p:extLst>
      <p:ext uri="{BB962C8B-B14F-4D97-AF65-F5344CB8AC3E}">
        <p14:creationId xmlns:p14="http://schemas.microsoft.com/office/powerpoint/2010/main" val="3651994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9A9DADD-CA3B-4F97-970F-BF26D1C1D8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425"/>
            <a:ext cx="9144000" cy="387314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B19B09A1-031B-4F63-9C1B-151EF4D10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Wiring </a:t>
            </a:r>
          </a:p>
        </p:txBody>
      </p:sp>
    </p:spTree>
    <p:extLst>
      <p:ext uri="{BB962C8B-B14F-4D97-AF65-F5344CB8AC3E}">
        <p14:creationId xmlns:p14="http://schemas.microsoft.com/office/powerpoint/2010/main" val="4271546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7EA0FC-984F-444B-8E64-D4E21AC09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336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74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912" y="977463"/>
            <a:ext cx="6683765" cy="960668"/>
          </a:xfrm>
        </p:spPr>
        <p:txBody>
          <a:bodyPr/>
          <a:lstStyle/>
          <a:p>
            <a:pPr algn="ctr"/>
            <a:r>
              <a:rPr lang="en-US" sz="3600" dirty="0"/>
              <a:t>Outline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2362200"/>
            <a:ext cx="6686550" cy="2833217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1800" dirty="0"/>
              <a:t>1- Case</a:t>
            </a:r>
          </a:p>
          <a:p>
            <a:pPr marL="0" indent="0" algn="l" rtl="0">
              <a:buNone/>
            </a:pPr>
            <a:r>
              <a:rPr lang="en-US" sz="1800" dirty="0"/>
              <a:t>2- </a:t>
            </a:r>
            <a:r>
              <a:rPr lang="en-US" sz="1800" dirty="0" err="1"/>
              <a:t>methology</a:t>
            </a:r>
            <a:r>
              <a:rPr lang="en-US" sz="1800" dirty="0"/>
              <a:t> </a:t>
            </a:r>
          </a:p>
          <a:p>
            <a:pPr marL="0" indent="0" algn="l" rtl="0">
              <a:buNone/>
            </a:pPr>
            <a:r>
              <a:rPr lang="en-US" sz="1800" dirty="0"/>
              <a:t>3- Demo</a:t>
            </a:r>
          </a:p>
          <a:p>
            <a:pPr marL="0" indent="0" algn="l" rtl="0">
              <a:buNone/>
            </a:pPr>
            <a:r>
              <a:rPr lang="en-US" sz="1800" dirty="0"/>
              <a:t>4- limitation</a:t>
            </a:r>
          </a:p>
          <a:p>
            <a:pPr marL="0" indent="0" algn="l" rtl="0">
              <a:buNone/>
            </a:pPr>
            <a:r>
              <a:rPr lang="en-US" sz="1800" dirty="0"/>
              <a:t>5- future work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99797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0D205D6-ED58-4894-BF7F-E528BBBA6D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A6FC6A-0D10-4B85-A1FB-610EFFE3AF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86100"/>
            <a:ext cx="50292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867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3EB7C-8AFC-49A1-9087-F5F59DBBA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product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F8D31-47A9-4049-BAA5-A0150773A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made some changes to original for the sake of demonstration.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Our prototype was designed to consider the main issues.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10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39EBE2-7D93-45F9-8A8C-BBF203193B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443" y="0"/>
            <a:ext cx="385762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61A4DA-D263-41C2-BC51-E40712378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546377"/>
            <a:ext cx="6589199" cy="128089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Li</a:t>
            </a:r>
            <a:r>
              <a:rPr lang="en-US" dirty="0">
                <a:solidFill>
                  <a:schemeClr val="tx1"/>
                </a:solidFill>
              </a:rPr>
              <a:t>mitatio</a:t>
            </a:r>
            <a:r>
              <a:rPr lang="en-US" dirty="0"/>
              <a:t>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D658E-61D5-40CA-9DDE-FA9B23B5E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system is </a:t>
            </a:r>
            <a:r>
              <a:rPr lang="en-US" dirty="0"/>
              <a:t>local and unreachable form other </a:t>
            </a:r>
            <a:r>
              <a:rPr lang="en-US" dirty="0">
                <a:solidFill>
                  <a:schemeClr val="bg1"/>
                </a:solidFill>
              </a:rPr>
              <a:t>devices outsi</a:t>
            </a:r>
            <a:r>
              <a:rPr lang="en-US" dirty="0"/>
              <a:t>de the farm.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In the presen</a:t>
            </a:r>
            <a:r>
              <a:rPr lang="en-US" dirty="0"/>
              <a:t>ted prototype the effect of long </a:t>
            </a:r>
            <a:r>
              <a:rPr lang="en-US" dirty="0">
                <a:solidFill>
                  <a:schemeClr val="bg1"/>
                </a:solidFill>
              </a:rPr>
              <a:t>distances wa</a:t>
            </a:r>
            <a:r>
              <a:rPr lang="en-US" dirty="0"/>
              <a:t>s not considered.</a:t>
            </a:r>
          </a:p>
        </p:txBody>
      </p:sp>
    </p:spTree>
    <p:extLst>
      <p:ext uri="{BB962C8B-B14F-4D97-AF65-F5344CB8AC3E}">
        <p14:creationId xmlns:p14="http://schemas.microsoft.com/office/powerpoint/2010/main" val="33797758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F1E47-43F5-47EA-9524-F6320F79E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4EA43-E8B7-47A3-92A5-B9101766D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Increase the relatability of the system.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Make it reachable from devices outside the farm.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Consider the long distances for data transmission.</a:t>
            </a:r>
          </a:p>
        </p:txBody>
      </p:sp>
    </p:spTree>
    <p:extLst>
      <p:ext uri="{BB962C8B-B14F-4D97-AF65-F5344CB8AC3E}">
        <p14:creationId xmlns:p14="http://schemas.microsoft.com/office/powerpoint/2010/main" val="1161989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066357"/>
            <a:ext cx="6682563" cy="4725286"/>
          </a:xfrm>
        </p:spPr>
      </p:pic>
    </p:spTree>
    <p:extLst>
      <p:ext uri="{BB962C8B-B14F-4D97-AF65-F5344CB8AC3E}">
        <p14:creationId xmlns:p14="http://schemas.microsoft.com/office/powerpoint/2010/main" val="30773904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59ED472-E891-47B1-8FA8-805EA0D935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" y="0"/>
            <a:ext cx="9134485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432EA-F50A-49AF-9233-CB58DDB6D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3400"/>
            <a:ext cx="2514600" cy="45720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chemeClr val="tx1"/>
                </a:solidFill>
              </a:rPr>
              <a:t>Questions??</a:t>
            </a:r>
          </a:p>
        </p:txBody>
      </p:sp>
    </p:spTree>
    <p:extLst>
      <p:ext uri="{BB962C8B-B14F-4D97-AF65-F5344CB8AC3E}">
        <p14:creationId xmlns:p14="http://schemas.microsoft.com/office/powerpoint/2010/main" val="2786200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6265953_1651516478488235_3169069884160227063_n.jpg">
            <a:extLst>
              <a:ext uri="{FF2B5EF4-FFF2-40B4-BE49-F238E27FC236}">
                <a16:creationId xmlns:a16="http://schemas.microsoft.com/office/drawing/2014/main" id="{A1450E2B-F0C2-4A22-9286-B8664FB41FA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17586"/>
            <a:ext cx="9144000" cy="68755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47CD4F-8E89-4702-8BAD-79135766C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400" y="533400"/>
            <a:ext cx="6589199" cy="1280890"/>
          </a:xfrm>
        </p:spPr>
        <p:txBody>
          <a:bodyPr/>
          <a:lstStyle/>
          <a:p>
            <a:pPr algn="ctr"/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C68EC-4E6E-4263-9396-14B9C2F08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197036"/>
            <a:ext cx="6591985" cy="377762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Management system </a:t>
            </a:r>
          </a:p>
          <a:p>
            <a:r>
              <a:rPr lang="en-US" dirty="0">
                <a:solidFill>
                  <a:schemeClr val="bg1"/>
                </a:solidFill>
              </a:rPr>
              <a:t>Smart</a:t>
            </a:r>
          </a:p>
          <a:p>
            <a:r>
              <a:rPr lang="en-US" dirty="0">
                <a:solidFill>
                  <a:schemeClr val="bg1"/>
                </a:solidFill>
              </a:rPr>
              <a:t>Automatic</a:t>
            </a:r>
          </a:p>
          <a:p>
            <a:r>
              <a:rPr lang="en-US" dirty="0">
                <a:solidFill>
                  <a:schemeClr val="bg1"/>
                </a:solidFill>
              </a:rPr>
              <a:t>To ensure the reliability and farm efficiency </a:t>
            </a:r>
          </a:p>
        </p:txBody>
      </p:sp>
    </p:spTree>
    <p:extLst>
      <p:ext uri="{BB962C8B-B14F-4D97-AF65-F5344CB8AC3E}">
        <p14:creationId xmlns:p14="http://schemas.microsoft.com/office/powerpoint/2010/main" val="312019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ditedVideo_5-15-2017_23157_PM">
            <a:hlinkClick r:id="" action="ppaction://media"/>
            <a:extLst>
              <a:ext uri="{FF2B5EF4-FFF2-40B4-BE49-F238E27FC236}">
                <a16:creationId xmlns:a16="http://schemas.microsoft.com/office/drawing/2014/main" id="{D8E55232-1023-4FDA-947D-CF39A81F468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40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0A379-5480-4206-9181-52138C649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E8A01-EAE4-40E0-82B7-D4A06F01C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Our work consisted of three aspects:</a:t>
            </a:r>
          </a:p>
          <a:p>
            <a:r>
              <a:rPr lang="en-US" dirty="0"/>
              <a:t>Coding of operation</a:t>
            </a:r>
          </a:p>
          <a:p>
            <a:r>
              <a:rPr lang="en-US" dirty="0"/>
              <a:t>Coding of communication</a:t>
            </a:r>
          </a:p>
          <a:p>
            <a:r>
              <a:rPr lang="en-US" dirty="0"/>
              <a:t>Demo design</a:t>
            </a:r>
          </a:p>
        </p:txBody>
      </p:sp>
    </p:spTree>
    <p:extLst>
      <p:ext uri="{BB962C8B-B14F-4D97-AF65-F5344CB8AC3E}">
        <p14:creationId xmlns:p14="http://schemas.microsoft.com/office/powerpoint/2010/main" val="1820817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9FC230-D482-4FEC-8DCD-109ADDD2F5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348" y="3397348"/>
            <a:ext cx="3460652" cy="34606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8AE7C8-0236-41D3-8FFD-28E6AE5AC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521320"/>
            <a:ext cx="6589199" cy="1280890"/>
          </a:xfrm>
        </p:spPr>
        <p:txBody>
          <a:bodyPr/>
          <a:lstStyle/>
          <a:p>
            <a:pPr algn="ctr"/>
            <a:r>
              <a:rPr lang="en-US" dirty="0"/>
              <a:t>Coding of operation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61E3F-09F5-4D7B-8FF9-B6DBA8F25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1802210"/>
            <a:ext cx="6591985" cy="377762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used PLC was Siemens s7 1212C AC/DC/RLY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We program the PLC to keep checking and comparing the values from the sensors with the values provided from the user.</a:t>
            </a:r>
          </a:p>
          <a:p>
            <a:pPr>
              <a:buFontTx/>
              <a:buChar char="-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1E84D1-1736-4A6A-B5EB-CDDC614EF1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98" y="3564948"/>
            <a:ext cx="4390735" cy="329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22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76879-4106-4B44-BD2A-86FBD2392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88813"/>
            <a:ext cx="6589199" cy="1280890"/>
          </a:xfrm>
        </p:spPr>
        <p:txBody>
          <a:bodyPr/>
          <a:lstStyle/>
          <a:p>
            <a:pPr algn="ctr"/>
            <a:r>
              <a:rPr lang="de-DE" dirty="0"/>
              <a:t>PLC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934DF-58CD-416D-8DC4-81A2A1557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057400"/>
            <a:ext cx="6591985" cy="3777622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Why we used it ??</a:t>
            </a:r>
          </a:p>
          <a:p>
            <a:pPr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The used software TIA Portal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A37686-E071-4D53-B6E7-ED6C05F855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394" y="2209800"/>
            <a:ext cx="3781606" cy="4648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4B4B4A-7AFB-4351-81BD-7F337585A4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285" y="-2177"/>
            <a:ext cx="3717715" cy="194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04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D74A5-88C8-49E5-9277-968E0E76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Code of digital inputs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139C2F-9B1A-45E1-BE36-6ABD29682F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975" y="2591938"/>
            <a:ext cx="6023162" cy="1905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8313C9-CDCF-465A-926A-AD85BE7B9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106" y="1264555"/>
            <a:ext cx="6914866" cy="41443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B620B4-1FFB-4299-8C76-75C0904FA8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038" y="1905000"/>
            <a:ext cx="6914866" cy="28096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7ED971-1066-4804-9828-E2ED5DDF99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28" y="2538746"/>
            <a:ext cx="8632089" cy="12808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0B26CE-BF3F-4FFC-9CFA-0A3B62A379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471" y="2151459"/>
            <a:ext cx="6301576" cy="255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1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BFB8C-3C0D-4F45-87AF-71B049EC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281" y="446051"/>
            <a:ext cx="6589199" cy="1280890"/>
          </a:xfrm>
        </p:spPr>
        <p:txBody>
          <a:bodyPr/>
          <a:lstStyle/>
          <a:p>
            <a:pPr algn="ctr"/>
            <a:r>
              <a:rPr lang="en-US" dirty="0"/>
              <a:t>Code of analog inputs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7C094D-A12D-4AD2-B1B2-2858FB594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004" y="3168515"/>
            <a:ext cx="5804015" cy="16414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8BF78D-E13D-46C2-BAEE-55070903CC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26" y="2598083"/>
            <a:ext cx="6165029" cy="26766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FD9AA1-920B-4AC7-84D8-1DE41D2705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26" y="2798884"/>
            <a:ext cx="6740773" cy="15177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AB9AAD-E73E-40FA-A0C5-245CC8DE21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11" y="1637560"/>
            <a:ext cx="4286250" cy="13144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C69830-11A2-4034-A9DC-4D30AEBACD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881" y="2410517"/>
            <a:ext cx="5763393" cy="26766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2CBB4F-2107-451B-9E78-CB29FADBDF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65" y="2798884"/>
            <a:ext cx="7700787" cy="15177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D5FA8C-5E42-4A0B-8FD5-9B21D3CF86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14" y="2740320"/>
            <a:ext cx="6877326" cy="16432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883DFBF-AE21-4151-AE53-40F036CF79A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143" y="2311800"/>
            <a:ext cx="2990850" cy="13906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DC783F2-4659-4BA8-B2B8-A975354B386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514600"/>
            <a:ext cx="8970598" cy="155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5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1_Wisp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6578</TotalTime>
  <Words>606</Words>
  <Application>Microsoft Office PowerPoint</Application>
  <PresentationFormat>On-screen Show (4:3)</PresentationFormat>
  <Paragraphs>111</Paragraphs>
  <Slides>25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Century Gothic</vt:lpstr>
      <vt:lpstr>Tahoma</vt:lpstr>
      <vt:lpstr>Wingdings 3</vt:lpstr>
      <vt:lpstr>Wisp</vt:lpstr>
      <vt:lpstr>1_Wisp</vt:lpstr>
      <vt:lpstr>Automatic Farm management</vt:lpstr>
      <vt:lpstr>Outline</vt:lpstr>
      <vt:lpstr>Introduction</vt:lpstr>
      <vt:lpstr>PowerPoint Presentation</vt:lpstr>
      <vt:lpstr>Methology</vt:lpstr>
      <vt:lpstr>Coding of operation </vt:lpstr>
      <vt:lpstr>PLC</vt:lpstr>
      <vt:lpstr>Code of digital inputs</vt:lpstr>
      <vt:lpstr>Code of analog inputs</vt:lpstr>
      <vt:lpstr>Outputs </vt:lpstr>
      <vt:lpstr>Database </vt:lpstr>
      <vt:lpstr>User interface</vt:lpstr>
      <vt:lpstr>The code</vt:lpstr>
      <vt:lpstr>PowerPoint Presentation</vt:lpstr>
      <vt:lpstr>Coding of communication </vt:lpstr>
      <vt:lpstr>Design </vt:lpstr>
      <vt:lpstr>Demo design </vt:lpstr>
      <vt:lpstr>Wiring </vt:lpstr>
      <vt:lpstr>PowerPoint Presentation</vt:lpstr>
      <vt:lpstr>PowerPoint Presentation</vt:lpstr>
      <vt:lpstr>Final product </vt:lpstr>
      <vt:lpstr>Limitations</vt:lpstr>
      <vt:lpstr>Future work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motaz thiab</dc:creator>
  <cp:lastModifiedBy>motaz thiab</cp:lastModifiedBy>
  <cp:revision>56</cp:revision>
  <cp:lastPrinted>2017-12-11T17:43:38Z</cp:lastPrinted>
  <dcterms:created xsi:type="dcterms:W3CDTF">2006-08-16T00:00:00Z</dcterms:created>
  <dcterms:modified xsi:type="dcterms:W3CDTF">2017-12-20T21:47:22Z</dcterms:modified>
</cp:coreProperties>
</file>