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5" r:id="rId2"/>
    <p:sldId id="266" r:id="rId3"/>
    <p:sldId id="267" r:id="rId4"/>
    <p:sldId id="268" r:id="rId5"/>
    <p:sldId id="276" r:id="rId6"/>
    <p:sldId id="270" r:id="rId7"/>
    <p:sldId id="277" r:id="rId8"/>
    <p:sldId id="269" r:id="rId9"/>
    <p:sldId id="275" r:id="rId10"/>
    <p:sldId id="271" r:id="rId11"/>
    <p:sldId id="272" r:id="rId12"/>
    <p:sldId id="283" r:id="rId13"/>
    <p:sldId id="278" r:id="rId14"/>
    <p:sldId id="279" r:id="rId15"/>
    <p:sldId id="280" r:id="rId16"/>
    <p:sldId id="282" r:id="rId17"/>
    <p:sldId id="284" r:id="rId18"/>
    <p:sldId id="285"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66" autoAdjust="0"/>
    <p:restoredTop sz="94624" autoAdjust="0"/>
  </p:normalViewPr>
  <p:slideViewPr>
    <p:cSldViewPr>
      <p:cViewPr>
        <p:scale>
          <a:sx n="77" d="100"/>
          <a:sy n="77" d="100"/>
        </p:scale>
        <p:origin x="-322" y="-101"/>
      </p:cViewPr>
      <p:guideLst>
        <p:guide orient="horz" pos="2160"/>
        <p:guide pos="2880"/>
      </p:guideLst>
    </p:cSldViewPr>
  </p:slideViewPr>
  <p:outlineViewPr>
    <p:cViewPr>
      <p:scale>
        <a:sx n="33" d="100"/>
        <a:sy n="33" d="100"/>
      </p:scale>
      <p:origin x="12"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16B4123-EC0D-4EC6-ACD5-C6D379A8AB59}" type="datetimeFigureOut">
              <a:rPr lang="ar-SA" smtClean="0"/>
              <a:pPr/>
              <a:t>09/09/1439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0638A27-176D-4A88-8052-CC98020883A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16B4123-EC0D-4EC6-ACD5-C6D379A8AB59}" type="datetimeFigureOut">
              <a:rPr lang="ar-SA" smtClean="0"/>
              <a:pPr/>
              <a:t>09/09/1439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0638A27-176D-4A88-8052-CC98020883A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500306"/>
            <a:ext cx="8229600" cy="1143000"/>
          </a:xfrm>
        </p:spPr>
        <p:txBody>
          <a:bodyPr>
            <a:noAutofit/>
          </a:bodyPr>
          <a:lstStyle/>
          <a:p>
            <a:r>
              <a:rPr lang="en-US" sz="7200" b="1" dirty="0" smtClean="0"/>
              <a:t>Smart wattmeter</a:t>
            </a:r>
            <a:endParaRPr lang="ar-SA" sz="7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a:t>
            </a:r>
            <a:r>
              <a:rPr lang="en-US" dirty="0" smtClean="0"/>
              <a:t>esults</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1556792"/>
            <a:ext cx="6552728" cy="3168352"/>
          </a:xfrm>
        </p:spPr>
      </p:pic>
      <p:sp>
        <p:nvSpPr>
          <p:cNvPr id="5" name="Rectangle 1"/>
          <p:cNvSpPr>
            <a:spLocks noChangeArrowheads="1"/>
          </p:cNvSpPr>
          <p:nvPr/>
        </p:nvSpPr>
        <p:spPr bwMode="auto">
          <a:xfrm>
            <a:off x="179512" y="5148917"/>
            <a:ext cx="770485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US" sz="2000" dirty="0"/>
              <a:t>(R=50 </a:t>
            </a:r>
            <a:r>
              <a:rPr lang="en-US" sz="2000" dirty="0" smtClean="0"/>
              <a:t>L=100mH)voltage </a:t>
            </a:r>
            <a:r>
              <a:rPr lang="en-US" sz="2000" dirty="0"/>
              <a:t>and current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978407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2049" name="صورة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1313251"/>
            <a:ext cx="5276850" cy="32829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p:cNvSpPr>
            <a:spLocks noChangeArrowheads="1"/>
          </p:cNvSpPr>
          <p:nvPr/>
        </p:nvSpPr>
        <p:spPr bwMode="auto">
          <a:xfrm>
            <a:off x="4462034" y="3601651"/>
            <a:ext cx="2199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ar-SA" sz="1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alt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مستطيل 7"/>
          <p:cNvSpPr/>
          <p:nvPr/>
        </p:nvSpPr>
        <p:spPr>
          <a:xfrm>
            <a:off x="2843808" y="4941168"/>
            <a:ext cx="3144053" cy="400110"/>
          </a:xfrm>
          <a:prstGeom prst="rect">
            <a:avLst/>
          </a:prstGeom>
        </p:spPr>
        <p:txBody>
          <a:bodyPr wrap="square">
            <a:spAutoFit/>
          </a:bodyPr>
          <a:lstStyle/>
          <a:p>
            <a:pPr lvl="0" algn="ctr" rtl="0" fontAlgn="base">
              <a:spcBef>
                <a:spcPct val="0"/>
              </a:spcBef>
              <a:spcAft>
                <a:spcPct val="0"/>
              </a:spcAft>
            </a:pPr>
            <a:r>
              <a:rPr lang="en-US" altLang="ar-SA" sz="2000" dirty="0" smtClean="0">
                <a:solidFill>
                  <a:prstClr val="black"/>
                </a:solidFill>
                <a:latin typeface="Calibri" pitchFamily="34" charset="0"/>
                <a:ea typeface="Calibri" pitchFamily="34" charset="0"/>
                <a:cs typeface="Arial" pitchFamily="34" charset="0"/>
              </a:rPr>
              <a:t>(R=50 L=100m)phase angle</a:t>
            </a:r>
            <a:endParaRPr lang="en-US" altLang="ar-SA" sz="20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6090028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extLst>
              <a:ext uri="{28A0092B-C50C-407E-A947-70E740481C1C}">
                <a14:useLocalDpi xmlns:a14="http://schemas.microsoft.com/office/drawing/2010/main" val="0"/>
              </a:ext>
            </a:extLst>
          </a:blip>
          <a:stretch>
            <a:fillRect/>
          </a:stretch>
        </p:blipFill>
        <p:spPr>
          <a:xfrm>
            <a:off x="1000100" y="1643050"/>
            <a:ext cx="7215238" cy="4500594"/>
          </a:xfrm>
          <a:prstGeom prst="rect">
            <a:avLst/>
          </a:prstGeom>
        </p:spPr>
      </p:pic>
      <p:sp>
        <p:nvSpPr>
          <p:cNvPr id="38913" name="Rectangle 1"/>
          <p:cNvSpPr>
            <a:spLocks noChangeArrowheads="1"/>
          </p:cNvSpPr>
          <p:nvPr/>
        </p:nvSpPr>
        <p:spPr bwMode="auto">
          <a:xfrm>
            <a:off x="0" y="0"/>
            <a:ext cx="9144000" cy="820343"/>
          </a:xfrm>
          <a:prstGeom prst="rect">
            <a:avLst/>
          </a:prstGeom>
          <a:solidFill>
            <a:srgbClr val="FFFFFF"/>
          </a:solidFill>
          <a:ln w="9525">
            <a:noFill/>
            <a:miter lim="800000"/>
            <a:headEnd/>
            <a:tailEnd/>
          </a:ln>
          <a:effectLst/>
        </p:spPr>
        <p:txBody>
          <a:bodyPr vert="horz" wrap="square" lIns="91440" tIns="126960" rIns="91440" bIns="106329"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1-Wireless Transceiver (nRF24L01</a:t>
            </a:r>
            <a:r>
              <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connection with Arduino </a:t>
            </a:r>
            <a:endPar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p:nvPr/>
        </p:nvPicPr>
        <p:blipFill>
          <a:blip r:embed="rId2">
            <a:extLst>
              <a:ext uri="{28A0092B-C50C-407E-A947-70E740481C1C}">
                <a14:useLocalDpi xmlns:a14="http://schemas.microsoft.com/office/drawing/2010/main" val="0"/>
              </a:ext>
            </a:extLst>
          </a:blip>
          <a:stretch>
            <a:fillRect/>
          </a:stretch>
        </p:blipFill>
        <p:spPr>
          <a:xfrm>
            <a:off x="571472" y="1381808"/>
            <a:ext cx="8286808" cy="5143536"/>
          </a:xfrm>
          <a:prstGeom prst="rect">
            <a:avLst/>
          </a:prstGeom>
        </p:spPr>
      </p:pic>
      <p:sp>
        <p:nvSpPr>
          <p:cNvPr id="32769" name="Rectangle 1"/>
          <p:cNvSpPr>
            <a:spLocks noChangeArrowheads="1"/>
          </p:cNvSpPr>
          <p:nvPr/>
        </p:nvSpPr>
        <p:spPr bwMode="auto">
          <a:xfrm>
            <a:off x="1216628" y="307395"/>
            <a:ext cx="6929454"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SA" sz="1600" b="1" dirty="0" smtClean="0">
                <a:solidFill>
                  <a:srgbClr val="FF0000"/>
                </a:solidFill>
              </a:rPr>
              <a:t>.</a:t>
            </a:r>
            <a:r>
              <a:rPr lang="en-US" sz="1600" b="1" dirty="0" smtClean="0">
                <a:solidFill>
                  <a:srgbClr val="FF0000"/>
                </a:solidFill>
              </a:rPr>
              <a:t>2-CURRENT </a:t>
            </a:r>
            <a:r>
              <a:rPr lang="en-US" sz="1600" b="1" dirty="0">
                <a:solidFill>
                  <a:srgbClr val="FF0000"/>
                </a:solidFill>
              </a:rPr>
              <a:t>transformer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28662" y="214290"/>
            <a:ext cx="7715304" cy="6740307"/>
          </a:xfrm>
          <a:prstGeom prst="rect">
            <a:avLst/>
          </a:prstGeom>
        </p:spPr>
        <p:txBody>
          <a:bodyPr wrap="square">
            <a:spAutoFit/>
          </a:bodyPr>
          <a:lstStyle/>
          <a:p>
            <a:pPr algn="ctr"/>
            <a:r>
              <a:rPr lang="ar-SA" b="1" dirty="0" smtClean="0">
                <a:solidFill>
                  <a:srgbClr val="FF0000"/>
                </a:solidFill>
              </a:rPr>
              <a:t>.</a:t>
            </a:r>
            <a:r>
              <a:rPr lang="en-US" b="1" dirty="0" smtClean="0">
                <a:solidFill>
                  <a:srgbClr val="FF0000"/>
                </a:solidFill>
              </a:rPr>
              <a:t>3-Voltage transformer</a:t>
            </a:r>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endParaRPr lang="en-US" b="1" dirty="0" smtClean="0"/>
          </a:p>
          <a:p>
            <a:pPr algn="l"/>
            <a:r>
              <a:rPr lang="en-US" b="1" dirty="0" smtClean="0"/>
              <a:t> </a:t>
            </a:r>
            <a:endParaRPr lang="ar-SA"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102155" y="1052736"/>
            <a:ext cx="8643998" cy="421481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ilecab3"/>
          <p:cNvSpPr>
            <a:spLocks noEditPoints="1" noChangeArrowheads="1"/>
          </p:cNvSpPr>
          <p:nvPr/>
        </p:nvSpPr>
        <p:spPr bwMode="auto">
          <a:xfrm>
            <a:off x="6000760" y="857232"/>
            <a:ext cx="1809750" cy="904875"/>
          </a:xfrm>
          <a:custGeom>
            <a:avLst/>
            <a:gdLst>
              <a:gd name="T0" fmla="*/ 10800 w 21600"/>
              <a:gd name="T1" fmla="*/ 0 h 21600"/>
              <a:gd name="T2" fmla="*/ 0 w 21600"/>
              <a:gd name="T3" fmla="*/ 0 h 21600"/>
              <a:gd name="T4" fmla="*/ 0 w 21600"/>
              <a:gd name="T5" fmla="*/ 10800 h 21600"/>
              <a:gd name="T6" fmla="*/ 0 w 21600"/>
              <a:gd name="T7" fmla="*/ 20367 h 21600"/>
              <a:gd name="T8" fmla="*/ 10800 w 21600"/>
              <a:gd name="T9" fmla="*/ 21600 h 21600"/>
              <a:gd name="T10" fmla="*/ 21600 w 21600"/>
              <a:gd name="T11" fmla="*/ 20367 h 21600"/>
              <a:gd name="T12" fmla="*/ 21600 w 21600"/>
              <a:gd name="T13" fmla="*/ 10800 h 21600"/>
              <a:gd name="T14" fmla="*/ 21600 w 21600"/>
              <a:gd name="T15" fmla="*/ 0 h 21600"/>
              <a:gd name="T16" fmla="*/ 1004 w 21600"/>
              <a:gd name="T17" fmla="*/ 511 h 21600"/>
              <a:gd name="T18" fmla="*/ 20542 w 21600"/>
              <a:gd name="T19" fmla="*/ 18765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10788" y="0"/>
                </a:moveTo>
                <a:lnTo>
                  <a:pt x="0" y="0"/>
                </a:lnTo>
                <a:lnTo>
                  <a:pt x="0" y="10800"/>
                </a:lnTo>
                <a:lnTo>
                  <a:pt x="0" y="19099"/>
                </a:lnTo>
                <a:lnTo>
                  <a:pt x="8466" y="19099"/>
                </a:lnTo>
                <a:lnTo>
                  <a:pt x="8490" y="19440"/>
                </a:lnTo>
                <a:lnTo>
                  <a:pt x="8537" y="20008"/>
                </a:lnTo>
                <a:lnTo>
                  <a:pt x="8607" y="20349"/>
                </a:lnTo>
                <a:lnTo>
                  <a:pt x="8701" y="20691"/>
                </a:lnTo>
                <a:lnTo>
                  <a:pt x="8842" y="21145"/>
                </a:lnTo>
                <a:lnTo>
                  <a:pt x="9053" y="21373"/>
                </a:lnTo>
                <a:lnTo>
                  <a:pt x="9264" y="21600"/>
                </a:lnTo>
                <a:lnTo>
                  <a:pt x="9545" y="21600"/>
                </a:lnTo>
                <a:lnTo>
                  <a:pt x="10718" y="21600"/>
                </a:lnTo>
                <a:lnTo>
                  <a:pt x="11891" y="21600"/>
                </a:lnTo>
                <a:lnTo>
                  <a:pt x="12266" y="21600"/>
                </a:lnTo>
                <a:lnTo>
                  <a:pt x="12477" y="21429"/>
                </a:lnTo>
                <a:lnTo>
                  <a:pt x="12618" y="21202"/>
                </a:lnTo>
                <a:lnTo>
                  <a:pt x="12758" y="20861"/>
                </a:lnTo>
                <a:lnTo>
                  <a:pt x="12922" y="20349"/>
                </a:lnTo>
                <a:lnTo>
                  <a:pt x="12993" y="19952"/>
                </a:lnTo>
                <a:lnTo>
                  <a:pt x="13016" y="19440"/>
                </a:lnTo>
                <a:lnTo>
                  <a:pt x="13063" y="19099"/>
                </a:lnTo>
                <a:lnTo>
                  <a:pt x="21600" y="19099"/>
                </a:lnTo>
                <a:lnTo>
                  <a:pt x="21600" y="10800"/>
                </a:lnTo>
                <a:lnTo>
                  <a:pt x="21600" y="0"/>
                </a:lnTo>
                <a:lnTo>
                  <a:pt x="10788" y="0"/>
                </a:lnTo>
                <a:close/>
                <a:moveTo>
                  <a:pt x="9053" y="19099"/>
                </a:moveTo>
                <a:lnTo>
                  <a:pt x="9053" y="19440"/>
                </a:lnTo>
                <a:lnTo>
                  <a:pt x="9076" y="19611"/>
                </a:lnTo>
                <a:lnTo>
                  <a:pt x="9123" y="19781"/>
                </a:lnTo>
                <a:lnTo>
                  <a:pt x="9193" y="20008"/>
                </a:lnTo>
                <a:lnTo>
                  <a:pt x="9264" y="20179"/>
                </a:lnTo>
                <a:lnTo>
                  <a:pt x="9334" y="20293"/>
                </a:lnTo>
                <a:lnTo>
                  <a:pt x="9405" y="20349"/>
                </a:lnTo>
                <a:lnTo>
                  <a:pt x="9545" y="20349"/>
                </a:lnTo>
                <a:lnTo>
                  <a:pt x="11891" y="20349"/>
                </a:lnTo>
                <a:lnTo>
                  <a:pt x="12031" y="20349"/>
                </a:lnTo>
                <a:lnTo>
                  <a:pt x="12172" y="20236"/>
                </a:lnTo>
                <a:lnTo>
                  <a:pt x="12266" y="20179"/>
                </a:lnTo>
                <a:lnTo>
                  <a:pt x="12336" y="20008"/>
                </a:lnTo>
                <a:lnTo>
                  <a:pt x="12383" y="19838"/>
                </a:lnTo>
                <a:lnTo>
                  <a:pt x="12430" y="19611"/>
                </a:lnTo>
                <a:lnTo>
                  <a:pt x="12477" y="19440"/>
                </a:lnTo>
                <a:lnTo>
                  <a:pt x="12477" y="19099"/>
                </a:lnTo>
                <a:lnTo>
                  <a:pt x="9053" y="19099"/>
                </a:lnTo>
                <a:close/>
              </a:path>
              <a:path w="21600" h="21600" extrusionOk="0">
                <a:moveTo>
                  <a:pt x="9053" y="19099"/>
                </a:moveTo>
                <a:lnTo>
                  <a:pt x="0" y="19099"/>
                </a:lnTo>
                <a:lnTo>
                  <a:pt x="21600" y="19099"/>
                </a:lnTo>
              </a:path>
            </a:pathLst>
          </a:custGeom>
          <a:solidFill>
            <a:srgbClr val="C0C0C0"/>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dirty="0" smtClean="0"/>
              <a:t>Control load</a:t>
            </a:r>
          </a:p>
          <a:p>
            <a:endParaRPr lang="ar-SA" dirty="0"/>
          </a:p>
        </p:txBody>
      </p:sp>
      <p:sp>
        <p:nvSpPr>
          <p:cNvPr id="35847" name="modem"/>
          <p:cNvSpPr>
            <a:spLocks noEditPoints="1" noChangeArrowheads="1"/>
          </p:cNvSpPr>
          <p:nvPr/>
        </p:nvSpPr>
        <p:spPr bwMode="auto">
          <a:xfrm>
            <a:off x="3786182" y="3643314"/>
            <a:ext cx="1809750" cy="485772"/>
          </a:xfrm>
          <a:custGeom>
            <a:avLst/>
            <a:gdLst>
              <a:gd name="T0" fmla="*/ 0 w 21600"/>
              <a:gd name="T1" fmla="*/ 5152 h 21600"/>
              <a:gd name="T2" fmla="*/ 2941 w 21600"/>
              <a:gd name="T3" fmla="*/ 0 h 21600"/>
              <a:gd name="T4" fmla="*/ 18625 w 21600"/>
              <a:gd name="T5" fmla="*/ 0 h 21600"/>
              <a:gd name="T6" fmla="*/ 21600 w 21600"/>
              <a:gd name="T7" fmla="*/ 5152 h 21600"/>
              <a:gd name="T8" fmla="*/ 21600 w 21600"/>
              <a:gd name="T9" fmla="*/ 21600 h 21600"/>
              <a:gd name="T10" fmla="*/ 0 w 21600"/>
              <a:gd name="T11" fmla="*/ 21600 h 21600"/>
              <a:gd name="T12" fmla="*/ 10800 w 21600"/>
              <a:gd name="T13" fmla="*/ 0 h 21600"/>
              <a:gd name="T14" fmla="*/ 10800 w 21600"/>
              <a:gd name="T15" fmla="*/ 21600 h 21600"/>
              <a:gd name="T16" fmla="*/ 0 w 21600"/>
              <a:gd name="T17" fmla="*/ 13376 h 21600"/>
              <a:gd name="T18" fmla="*/ 21600 w 21600"/>
              <a:gd name="T19" fmla="*/ 13376 h 21600"/>
              <a:gd name="T20" fmla="*/ 400 w 21600"/>
              <a:gd name="T21" fmla="*/ 22400 h 21600"/>
              <a:gd name="T22" fmla="*/ 21200 w 21600"/>
              <a:gd name="T23" fmla="*/ 30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t>transreciver1</a:t>
            </a:r>
            <a:endParaRPr lang="ar-SA" b="1" dirty="0"/>
          </a:p>
        </p:txBody>
      </p:sp>
      <p:sp>
        <p:nvSpPr>
          <p:cNvPr id="8" name="modem"/>
          <p:cNvSpPr>
            <a:spLocks noEditPoints="1" noChangeArrowheads="1"/>
          </p:cNvSpPr>
          <p:nvPr/>
        </p:nvSpPr>
        <p:spPr bwMode="auto">
          <a:xfrm>
            <a:off x="4000496" y="5072074"/>
            <a:ext cx="1809750" cy="500066"/>
          </a:xfrm>
          <a:custGeom>
            <a:avLst/>
            <a:gdLst>
              <a:gd name="T0" fmla="*/ 0 w 21600"/>
              <a:gd name="T1" fmla="*/ 5152 h 21600"/>
              <a:gd name="T2" fmla="*/ 2941 w 21600"/>
              <a:gd name="T3" fmla="*/ 0 h 21600"/>
              <a:gd name="T4" fmla="*/ 18625 w 21600"/>
              <a:gd name="T5" fmla="*/ 0 h 21600"/>
              <a:gd name="T6" fmla="*/ 21600 w 21600"/>
              <a:gd name="T7" fmla="*/ 5152 h 21600"/>
              <a:gd name="T8" fmla="*/ 21600 w 21600"/>
              <a:gd name="T9" fmla="*/ 21600 h 21600"/>
              <a:gd name="T10" fmla="*/ 0 w 21600"/>
              <a:gd name="T11" fmla="*/ 21600 h 21600"/>
              <a:gd name="T12" fmla="*/ 10800 w 21600"/>
              <a:gd name="T13" fmla="*/ 0 h 21600"/>
              <a:gd name="T14" fmla="*/ 10800 w 21600"/>
              <a:gd name="T15" fmla="*/ 21600 h 21600"/>
              <a:gd name="T16" fmla="*/ 0 w 21600"/>
              <a:gd name="T17" fmla="*/ 13376 h 21600"/>
              <a:gd name="T18" fmla="*/ 21600 w 21600"/>
              <a:gd name="T19" fmla="*/ 13376 h 21600"/>
              <a:gd name="T20" fmla="*/ 400 w 21600"/>
              <a:gd name="T21" fmla="*/ 22400 h 21600"/>
              <a:gd name="T22" fmla="*/ 21200 w 21600"/>
              <a:gd name="T23" fmla="*/ 30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5152"/>
                </a:moveTo>
                <a:lnTo>
                  <a:pt x="2941" y="0"/>
                </a:lnTo>
                <a:lnTo>
                  <a:pt x="18625" y="0"/>
                </a:lnTo>
                <a:lnTo>
                  <a:pt x="21600" y="5152"/>
                </a:lnTo>
                <a:lnTo>
                  <a:pt x="21600" y="21600"/>
                </a:lnTo>
                <a:lnTo>
                  <a:pt x="0" y="21600"/>
                </a:lnTo>
                <a:lnTo>
                  <a:pt x="0" y="5152"/>
                </a:lnTo>
                <a:close/>
              </a:path>
              <a:path w="21600" h="21600" extrusionOk="0">
                <a:moveTo>
                  <a:pt x="0" y="5251"/>
                </a:moveTo>
                <a:lnTo>
                  <a:pt x="21600" y="5251"/>
                </a:lnTo>
                <a:moveTo>
                  <a:pt x="1961" y="11791"/>
                </a:moveTo>
                <a:lnTo>
                  <a:pt x="1961" y="14268"/>
                </a:lnTo>
                <a:lnTo>
                  <a:pt x="2806" y="14268"/>
                </a:lnTo>
                <a:lnTo>
                  <a:pt x="2806" y="11791"/>
                </a:lnTo>
                <a:lnTo>
                  <a:pt x="1961" y="11791"/>
                </a:lnTo>
                <a:close/>
              </a:path>
              <a:path w="21600" h="21600" extrusionOk="0">
                <a:moveTo>
                  <a:pt x="3685" y="11791"/>
                </a:moveTo>
                <a:lnTo>
                  <a:pt x="3685" y="14268"/>
                </a:lnTo>
                <a:lnTo>
                  <a:pt x="4530" y="14268"/>
                </a:lnTo>
                <a:lnTo>
                  <a:pt x="4530" y="11791"/>
                </a:lnTo>
                <a:lnTo>
                  <a:pt x="3685" y="11791"/>
                </a:lnTo>
                <a:close/>
              </a:path>
              <a:path w="21600" h="21600" extrusionOk="0">
                <a:moveTo>
                  <a:pt x="5408" y="11791"/>
                </a:moveTo>
                <a:lnTo>
                  <a:pt x="5408" y="14268"/>
                </a:lnTo>
                <a:lnTo>
                  <a:pt x="6254" y="14268"/>
                </a:lnTo>
                <a:lnTo>
                  <a:pt x="6254" y="11791"/>
                </a:lnTo>
                <a:lnTo>
                  <a:pt x="5408" y="11791"/>
                </a:lnTo>
                <a:close/>
              </a:path>
              <a:path w="21600" h="21600" extrusionOk="0">
                <a:moveTo>
                  <a:pt x="7132" y="11791"/>
                </a:moveTo>
                <a:lnTo>
                  <a:pt x="7132" y="14268"/>
                </a:lnTo>
                <a:lnTo>
                  <a:pt x="7977" y="14268"/>
                </a:lnTo>
                <a:lnTo>
                  <a:pt x="7977" y="11791"/>
                </a:lnTo>
                <a:lnTo>
                  <a:pt x="7132" y="11791"/>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t>transreciver2</a:t>
            </a:r>
            <a:endParaRPr lang="ar-SA" b="1" dirty="0"/>
          </a:p>
        </p:txBody>
      </p:sp>
      <p:sp>
        <p:nvSpPr>
          <p:cNvPr id="10" name="مستطيل 9"/>
          <p:cNvSpPr/>
          <p:nvPr/>
        </p:nvSpPr>
        <p:spPr>
          <a:xfrm>
            <a:off x="3500430" y="1142984"/>
            <a:ext cx="178595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Arduino 1</a:t>
            </a:r>
            <a:endParaRPr lang="ar-SA" dirty="0"/>
          </a:p>
        </p:txBody>
      </p:sp>
      <p:sp>
        <p:nvSpPr>
          <p:cNvPr id="11" name="مستطيل 10"/>
          <p:cNvSpPr/>
          <p:nvPr/>
        </p:nvSpPr>
        <p:spPr>
          <a:xfrm>
            <a:off x="2342866" y="5894405"/>
            <a:ext cx="178595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arduino2</a:t>
            </a:r>
            <a:endParaRPr lang="ar-SA" dirty="0"/>
          </a:p>
        </p:txBody>
      </p:sp>
      <p:sp>
        <p:nvSpPr>
          <p:cNvPr id="17" name="سهم للأسفل 16"/>
          <p:cNvSpPr/>
          <p:nvPr/>
        </p:nvSpPr>
        <p:spPr>
          <a:xfrm>
            <a:off x="4071934" y="1571612"/>
            <a:ext cx="71438"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سهم للأسفل 18"/>
          <p:cNvSpPr/>
          <p:nvPr/>
        </p:nvSpPr>
        <p:spPr>
          <a:xfrm>
            <a:off x="4429124" y="1571612"/>
            <a:ext cx="71438"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سهم للأسفل 19"/>
          <p:cNvSpPr/>
          <p:nvPr/>
        </p:nvSpPr>
        <p:spPr>
          <a:xfrm>
            <a:off x="4786314" y="1571612"/>
            <a:ext cx="71438"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شكل بيضاوي 20"/>
          <p:cNvSpPr/>
          <p:nvPr/>
        </p:nvSpPr>
        <p:spPr>
          <a:xfrm>
            <a:off x="4286248" y="2000240"/>
            <a:ext cx="285752"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I</a:t>
            </a:r>
            <a:endParaRPr lang="ar-SA" dirty="0"/>
          </a:p>
        </p:txBody>
      </p:sp>
      <p:sp>
        <p:nvSpPr>
          <p:cNvPr id="22" name="شكل بيضاوي 21"/>
          <p:cNvSpPr/>
          <p:nvPr/>
        </p:nvSpPr>
        <p:spPr>
          <a:xfrm>
            <a:off x="4714876" y="2000240"/>
            <a:ext cx="285752" cy="214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v</a:t>
            </a:r>
            <a:endParaRPr lang="ar-SA" dirty="0"/>
          </a:p>
        </p:txBody>
      </p:sp>
      <p:sp>
        <p:nvSpPr>
          <p:cNvPr id="23" name="شكل بيضاوي 22"/>
          <p:cNvSpPr/>
          <p:nvPr/>
        </p:nvSpPr>
        <p:spPr>
          <a:xfrm>
            <a:off x="3714744" y="2033304"/>
            <a:ext cx="500066" cy="3571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t>pf</a:t>
            </a:r>
            <a:endParaRPr lang="ar-SA" sz="1400" dirty="0"/>
          </a:p>
        </p:txBody>
      </p:sp>
      <p:cxnSp>
        <p:nvCxnSpPr>
          <p:cNvPr id="26" name="رابط مستقيم 25"/>
          <p:cNvCxnSpPr>
            <a:stCxn id="22" idx="4"/>
          </p:cNvCxnSpPr>
          <p:nvPr/>
        </p:nvCxnSpPr>
        <p:spPr>
          <a:xfrm rot="5400000">
            <a:off x="4679157" y="2393149"/>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رابط مستقيم 27"/>
          <p:cNvCxnSpPr>
            <a:stCxn id="21" idx="4"/>
          </p:cNvCxnSpPr>
          <p:nvPr/>
        </p:nvCxnSpPr>
        <p:spPr>
          <a:xfrm rot="5400000">
            <a:off x="4250529" y="2393149"/>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رابط مستقيم 31"/>
          <p:cNvCxnSpPr/>
          <p:nvPr/>
        </p:nvCxnSpPr>
        <p:spPr>
          <a:xfrm>
            <a:off x="4071934" y="2571744"/>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رابط مستقيم 38"/>
          <p:cNvCxnSpPr>
            <a:stCxn id="23" idx="5"/>
          </p:cNvCxnSpPr>
          <p:nvPr/>
        </p:nvCxnSpPr>
        <p:spPr>
          <a:xfrm rot="16200000" flipH="1">
            <a:off x="4009163" y="2470598"/>
            <a:ext cx="266623" cy="1795"/>
          </a:xfrm>
          <a:prstGeom prst="line">
            <a:avLst/>
          </a:prstGeom>
        </p:spPr>
        <p:style>
          <a:lnRef idx="1">
            <a:schemeClr val="accent1"/>
          </a:lnRef>
          <a:fillRef idx="0">
            <a:schemeClr val="accent1"/>
          </a:fillRef>
          <a:effectRef idx="0">
            <a:schemeClr val="accent1"/>
          </a:effectRef>
          <a:fontRef idx="minor">
            <a:schemeClr val="tx1"/>
          </a:fontRef>
        </p:style>
      </p:cxnSp>
      <p:sp>
        <p:nvSpPr>
          <p:cNvPr id="47" name="سهم للأسفل 46"/>
          <p:cNvSpPr/>
          <p:nvPr/>
        </p:nvSpPr>
        <p:spPr>
          <a:xfrm>
            <a:off x="4429124" y="2571744"/>
            <a:ext cx="142876"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8" name="مستطيل 47"/>
          <p:cNvSpPr/>
          <p:nvPr/>
        </p:nvSpPr>
        <p:spPr>
          <a:xfrm>
            <a:off x="4071934" y="3000372"/>
            <a:ext cx="100013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POWER</a:t>
            </a:r>
            <a:endParaRPr lang="ar-SA" dirty="0"/>
          </a:p>
        </p:txBody>
      </p:sp>
      <p:sp>
        <p:nvSpPr>
          <p:cNvPr id="49" name="مستطيل 48"/>
          <p:cNvSpPr/>
          <p:nvPr/>
        </p:nvSpPr>
        <p:spPr>
          <a:xfrm>
            <a:off x="4000496" y="6514256"/>
            <a:ext cx="1785950" cy="2857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ORDER</a:t>
            </a:r>
            <a:endParaRPr lang="ar-SA" dirty="0"/>
          </a:p>
        </p:txBody>
      </p:sp>
      <p:sp>
        <p:nvSpPr>
          <p:cNvPr id="50" name="سهم للأسفل 49"/>
          <p:cNvSpPr/>
          <p:nvPr/>
        </p:nvSpPr>
        <p:spPr>
          <a:xfrm>
            <a:off x="4572000" y="3357562"/>
            <a:ext cx="142876"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51" name="صورة 50" descr="images.png"/>
          <p:cNvPicPr>
            <a:picLocks noChangeAspect="1"/>
          </p:cNvPicPr>
          <p:nvPr/>
        </p:nvPicPr>
        <p:blipFill>
          <a:blip r:embed="rId2"/>
          <a:stretch>
            <a:fillRect/>
          </a:stretch>
        </p:blipFill>
        <p:spPr>
          <a:xfrm>
            <a:off x="4714876" y="4429132"/>
            <a:ext cx="500058" cy="357190"/>
          </a:xfrm>
          <a:prstGeom prst="rect">
            <a:avLst/>
          </a:prstGeom>
        </p:spPr>
      </p:pic>
      <p:pic>
        <p:nvPicPr>
          <p:cNvPr id="52" name="صورة 51" descr="images.png"/>
          <p:cNvPicPr>
            <a:picLocks noChangeAspect="1"/>
          </p:cNvPicPr>
          <p:nvPr/>
        </p:nvPicPr>
        <p:blipFill>
          <a:blip r:embed="rId2"/>
          <a:stretch>
            <a:fillRect/>
          </a:stretch>
        </p:blipFill>
        <p:spPr>
          <a:xfrm rot="10521062">
            <a:off x="4157025" y="4663123"/>
            <a:ext cx="500058" cy="357190"/>
          </a:xfrm>
          <a:prstGeom prst="rect">
            <a:avLst/>
          </a:prstGeom>
        </p:spPr>
      </p:pic>
      <p:sp>
        <p:nvSpPr>
          <p:cNvPr id="53" name="سهم إلى اليمين 52"/>
          <p:cNvSpPr/>
          <p:nvPr/>
        </p:nvSpPr>
        <p:spPr>
          <a:xfrm>
            <a:off x="5286380" y="1285860"/>
            <a:ext cx="714380"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5" name="سهم منحني إلى الأعلى 54"/>
          <p:cNvSpPr/>
          <p:nvPr/>
        </p:nvSpPr>
        <p:spPr>
          <a:xfrm rot="16775198">
            <a:off x="5907299" y="3837967"/>
            <a:ext cx="1054719" cy="163782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5849" name="Cloud"/>
          <p:cNvSpPr>
            <a:spLocks noChangeAspect="1" noEditPoints="1" noChangeArrowheads="1"/>
          </p:cNvSpPr>
          <p:nvPr/>
        </p:nvSpPr>
        <p:spPr bwMode="auto">
          <a:xfrm>
            <a:off x="428596" y="500042"/>
            <a:ext cx="1785950" cy="83185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dirty="0" smtClean="0"/>
              <a:t>CURRENT SIGNAL</a:t>
            </a:r>
            <a:endParaRPr lang="ar-SA" dirty="0"/>
          </a:p>
        </p:txBody>
      </p:sp>
      <p:sp>
        <p:nvSpPr>
          <p:cNvPr id="61" name="Cloud"/>
          <p:cNvSpPr>
            <a:spLocks noChangeAspect="1" noEditPoints="1" noChangeArrowheads="1"/>
          </p:cNvSpPr>
          <p:nvPr/>
        </p:nvSpPr>
        <p:spPr bwMode="auto">
          <a:xfrm>
            <a:off x="428596" y="1571612"/>
            <a:ext cx="1717688" cy="889003"/>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dirty="0" smtClean="0"/>
              <a:t>VOLTAGE SIGNAL</a:t>
            </a:r>
            <a:endParaRPr lang="ar-SA" dirty="0"/>
          </a:p>
        </p:txBody>
      </p:sp>
      <p:sp>
        <p:nvSpPr>
          <p:cNvPr id="62" name="سهم منحني إلى الأعلى 61"/>
          <p:cNvSpPr/>
          <p:nvPr/>
        </p:nvSpPr>
        <p:spPr>
          <a:xfrm rot="15666420">
            <a:off x="4890065" y="2205447"/>
            <a:ext cx="2455401" cy="121071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63" name="سهم إلى اليسار واليمين والأعلى 62"/>
          <p:cNvSpPr/>
          <p:nvPr/>
        </p:nvSpPr>
        <p:spPr>
          <a:xfrm rot="5400000">
            <a:off x="2226797" y="773542"/>
            <a:ext cx="1071570" cy="1381825"/>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سهم منحني إلى الأعلى 33"/>
          <p:cNvSpPr/>
          <p:nvPr/>
        </p:nvSpPr>
        <p:spPr>
          <a:xfrm rot="16775198">
            <a:off x="6082951" y="5181855"/>
            <a:ext cx="1054719" cy="163782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5" name="سهم للأسفل 34"/>
          <p:cNvSpPr/>
          <p:nvPr/>
        </p:nvSpPr>
        <p:spPr>
          <a:xfrm>
            <a:off x="3998701" y="5572140"/>
            <a:ext cx="142876"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سهم للأسفل 35"/>
          <p:cNvSpPr/>
          <p:nvPr/>
        </p:nvSpPr>
        <p:spPr>
          <a:xfrm>
            <a:off x="4084793" y="6323033"/>
            <a:ext cx="45719" cy="1214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مربع نص 1"/>
          <p:cNvSpPr txBox="1"/>
          <p:nvPr/>
        </p:nvSpPr>
        <p:spPr>
          <a:xfrm>
            <a:off x="2812586" y="22988"/>
            <a:ext cx="3487605" cy="523220"/>
          </a:xfrm>
          <a:prstGeom prst="rect">
            <a:avLst/>
          </a:prstGeom>
          <a:noFill/>
        </p:spPr>
        <p:txBody>
          <a:bodyPr wrap="square" rtlCol="1">
            <a:spAutoFit/>
          </a:bodyPr>
          <a:lstStyle/>
          <a:p>
            <a:pPr algn="l"/>
            <a:r>
              <a:rPr lang="en-US" sz="2800" b="1" dirty="0" smtClean="0">
                <a:solidFill>
                  <a:srgbClr val="FF0000"/>
                </a:solidFill>
              </a:rPr>
              <a:t>Project block diagram</a:t>
            </a:r>
            <a:endParaRPr lang="ar-SA" sz="2800" b="1"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2719865889"/>
              </p:ext>
            </p:extLst>
          </p:nvPr>
        </p:nvGraphicFramePr>
        <p:xfrm>
          <a:off x="1428729" y="1857364"/>
          <a:ext cx="6455639" cy="3929092"/>
        </p:xfrm>
        <a:graphic>
          <a:graphicData uri="http://schemas.openxmlformats.org/drawingml/2006/table">
            <a:tbl>
              <a:tblPr/>
              <a:tblGrid>
                <a:gridCol w="1259420"/>
                <a:gridCol w="1088058"/>
                <a:gridCol w="1604909"/>
                <a:gridCol w="779421"/>
                <a:gridCol w="1723831"/>
              </a:tblGrid>
              <a:tr h="280649">
                <a:tc>
                  <a:txBody>
                    <a:bodyPr/>
                    <a:lstStyle/>
                    <a:p>
                      <a:pPr algn="l" rtl="0">
                        <a:lnSpc>
                          <a:spcPct val="115000"/>
                        </a:lnSpc>
                        <a:spcAft>
                          <a:spcPts val="0"/>
                        </a:spcAft>
                      </a:pPr>
                      <a:r>
                        <a:rPr lang="en-US" sz="1200" b="1" dirty="0">
                          <a:solidFill>
                            <a:srgbClr val="FF0000"/>
                          </a:solidFill>
                          <a:latin typeface="Calibri"/>
                          <a:ea typeface="Calibri"/>
                          <a:cs typeface="Arial"/>
                        </a:rPr>
                        <a:t>Load</a:t>
                      </a:r>
                      <a:endParaRPr lang="en-US" sz="1100" b="1"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Volt(v)</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Current(A)</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p.f</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Power(w)</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299">
                <a:tc>
                  <a:txBody>
                    <a:bodyPr/>
                    <a:lstStyle/>
                    <a:p>
                      <a:pPr algn="l" rtl="0">
                        <a:lnSpc>
                          <a:spcPct val="115000"/>
                        </a:lnSpc>
                        <a:spcAft>
                          <a:spcPts val="0"/>
                        </a:spcAft>
                      </a:pPr>
                      <a:r>
                        <a:rPr lang="en-US" sz="1200" b="1" dirty="0">
                          <a:solidFill>
                            <a:srgbClr val="FF0000"/>
                          </a:solidFill>
                          <a:latin typeface="Calibri"/>
                          <a:ea typeface="Calibri"/>
                          <a:cs typeface="Arial"/>
                        </a:rPr>
                        <a:t>Hair dry </a:t>
                      </a:r>
                      <a:endParaRPr lang="en-US" sz="1100" b="1" dirty="0">
                        <a:solidFill>
                          <a:srgbClr val="FF0000"/>
                        </a:solidFill>
                        <a:latin typeface="Calibri"/>
                        <a:ea typeface="Calibri"/>
                        <a:cs typeface="Arial"/>
                      </a:endParaRPr>
                    </a:p>
                    <a:p>
                      <a:pPr algn="l" rtl="0">
                        <a:lnSpc>
                          <a:spcPct val="115000"/>
                        </a:lnSpc>
                        <a:spcAft>
                          <a:spcPts val="0"/>
                        </a:spcAft>
                      </a:pPr>
                      <a:r>
                        <a:rPr lang="en-US" sz="1200" b="1" dirty="0">
                          <a:solidFill>
                            <a:srgbClr val="FF0000"/>
                          </a:solidFill>
                          <a:latin typeface="Calibri"/>
                          <a:ea typeface="Calibri"/>
                          <a:cs typeface="Arial"/>
                        </a:rPr>
                        <a:t>I</a:t>
                      </a:r>
                      <a:endParaRPr lang="en-US" sz="1100" b="1"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220</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.38</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.97</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81.77</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299">
                <a:tc>
                  <a:txBody>
                    <a:bodyPr/>
                    <a:lstStyle/>
                    <a:p>
                      <a:pPr algn="l" rtl="0">
                        <a:lnSpc>
                          <a:spcPct val="115000"/>
                        </a:lnSpc>
                        <a:spcAft>
                          <a:spcPts val="0"/>
                        </a:spcAft>
                      </a:pPr>
                      <a:r>
                        <a:rPr lang="en-US" sz="1200" b="1" dirty="0">
                          <a:solidFill>
                            <a:srgbClr val="FF0000"/>
                          </a:solidFill>
                          <a:latin typeface="Calibri"/>
                          <a:ea typeface="Calibri"/>
                          <a:cs typeface="Arial"/>
                        </a:rPr>
                        <a:t>Hair dry </a:t>
                      </a:r>
                      <a:endParaRPr lang="en-US" sz="1100" b="1" dirty="0">
                        <a:solidFill>
                          <a:srgbClr val="FF0000"/>
                        </a:solidFill>
                        <a:latin typeface="Calibri"/>
                        <a:ea typeface="Calibri"/>
                        <a:cs typeface="Arial"/>
                      </a:endParaRPr>
                    </a:p>
                    <a:p>
                      <a:pPr algn="l" rtl="0">
                        <a:lnSpc>
                          <a:spcPct val="115000"/>
                        </a:lnSpc>
                        <a:spcAft>
                          <a:spcPts val="0"/>
                        </a:spcAft>
                      </a:pPr>
                      <a:r>
                        <a:rPr lang="en-US" sz="1200" b="1" dirty="0">
                          <a:solidFill>
                            <a:srgbClr val="FF0000"/>
                          </a:solidFill>
                          <a:latin typeface="Calibri"/>
                          <a:ea typeface="Calibri"/>
                          <a:cs typeface="Arial"/>
                        </a:rPr>
                        <a:t>II</a:t>
                      </a:r>
                      <a:endParaRPr lang="en-US" sz="1100" b="1"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220</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1.27</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.97</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376.9</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299">
                <a:tc>
                  <a:txBody>
                    <a:bodyPr/>
                    <a:lstStyle/>
                    <a:p>
                      <a:pPr algn="l" rtl="0">
                        <a:lnSpc>
                          <a:spcPct val="115000"/>
                        </a:lnSpc>
                        <a:spcAft>
                          <a:spcPts val="0"/>
                        </a:spcAft>
                      </a:pPr>
                      <a:r>
                        <a:rPr lang="en-US" sz="1200" b="1" dirty="0">
                          <a:solidFill>
                            <a:srgbClr val="FF0000"/>
                          </a:solidFill>
                          <a:latin typeface="Calibri"/>
                          <a:ea typeface="Calibri"/>
                          <a:cs typeface="Arial"/>
                        </a:rPr>
                        <a:t>Hair dry </a:t>
                      </a:r>
                      <a:endParaRPr lang="en-US" sz="1100" b="1" dirty="0">
                        <a:solidFill>
                          <a:srgbClr val="FF0000"/>
                        </a:solidFill>
                        <a:latin typeface="Calibri"/>
                        <a:ea typeface="Calibri"/>
                        <a:cs typeface="Arial"/>
                      </a:endParaRPr>
                    </a:p>
                    <a:p>
                      <a:pPr algn="l" rtl="0">
                        <a:lnSpc>
                          <a:spcPct val="115000"/>
                        </a:lnSpc>
                        <a:spcAft>
                          <a:spcPts val="0"/>
                        </a:spcAft>
                      </a:pPr>
                      <a:r>
                        <a:rPr lang="en-US" sz="1200" b="1" dirty="0">
                          <a:solidFill>
                            <a:srgbClr val="FF0000"/>
                          </a:solidFill>
                          <a:latin typeface="Calibri"/>
                          <a:ea typeface="Calibri"/>
                          <a:cs typeface="Arial"/>
                        </a:rPr>
                        <a:t>III</a:t>
                      </a:r>
                      <a:endParaRPr lang="en-US" sz="1100" b="1"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220</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3.26</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.97</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695.01</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299">
                <a:tc>
                  <a:txBody>
                    <a:bodyPr/>
                    <a:lstStyle/>
                    <a:p>
                      <a:pPr algn="l" rtl="0">
                        <a:lnSpc>
                          <a:spcPct val="115000"/>
                        </a:lnSpc>
                        <a:spcAft>
                          <a:spcPts val="0"/>
                        </a:spcAft>
                      </a:pPr>
                      <a:r>
                        <a:rPr lang="en-US" sz="1200" b="1" dirty="0">
                          <a:solidFill>
                            <a:srgbClr val="FF0000"/>
                          </a:solidFill>
                          <a:latin typeface="Calibri"/>
                          <a:ea typeface="Calibri"/>
                          <a:cs typeface="Arial"/>
                        </a:rPr>
                        <a:t>Hair dry </a:t>
                      </a:r>
                      <a:endParaRPr lang="en-US" sz="1100" b="1" dirty="0">
                        <a:solidFill>
                          <a:srgbClr val="FF0000"/>
                        </a:solidFill>
                        <a:latin typeface="Calibri"/>
                        <a:ea typeface="Calibri"/>
                        <a:cs typeface="Arial"/>
                      </a:endParaRPr>
                    </a:p>
                    <a:p>
                      <a:pPr algn="l" rtl="0">
                        <a:lnSpc>
                          <a:spcPct val="115000"/>
                        </a:lnSpc>
                        <a:spcAft>
                          <a:spcPts val="0"/>
                        </a:spcAft>
                      </a:pPr>
                      <a:r>
                        <a:rPr lang="en-US" sz="1200" b="1" dirty="0">
                          <a:solidFill>
                            <a:srgbClr val="FF0000"/>
                          </a:solidFill>
                          <a:latin typeface="Calibri"/>
                          <a:ea typeface="Calibri"/>
                          <a:cs typeface="Arial"/>
                        </a:rPr>
                        <a:t>IIII</a:t>
                      </a:r>
                      <a:endParaRPr lang="en-US" sz="1100" b="1"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220</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.86</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.97</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183</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299">
                <a:tc>
                  <a:txBody>
                    <a:bodyPr/>
                    <a:lstStyle/>
                    <a:p>
                      <a:pPr algn="l" rtl="0">
                        <a:lnSpc>
                          <a:spcPct val="115000"/>
                        </a:lnSpc>
                        <a:spcAft>
                          <a:spcPts val="0"/>
                        </a:spcAft>
                      </a:pPr>
                      <a:r>
                        <a:rPr lang="en-US" sz="1200" b="1" dirty="0">
                          <a:solidFill>
                            <a:srgbClr val="FF0000"/>
                          </a:solidFill>
                          <a:latin typeface="Calibri"/>
                          <a:ea typeface="Calibri"/>
                          <a:cs typeface="Arial"/>
                        </a:rPr>
                        <a:t>Hair dry </a:t>
                      </a:r>
                      <a:endParaRPr lang="en-US" sz="1100" b="1" dirty="0">
                        <a:solidFill>
                          <a:srgbClr val="FF0000"/>
                        </a:solidFill>
                        <a:latin typeface="Calibri"/>
                        <a:ea typeface="Calibri"/>
                        <a:cs typeface="Arial"/>
                      </a:endParaRPr>
                    </a:p>
                    <a:p>
                      <a:pPr algn="l" rtl="0">
                        <a:lnSpc>
                          <a:spcPct val="115000"/>
                        </a:lnSpc>
                        <a:spcAft>
                          <a:spcPts val="0"/>
                        </a:spcAft>
                      </a:pPr>
                      <a:r>
                        <a:rPr lang="en-US" sz="1200" b="1" dirty="0">
                          <a:solidFill>
                            <a:srgbClr val="FF0000"/>
                          </a:solidFill>
                          <a:latin typeface="Calibri"/>
                          <a:ea typeface="Calibri"/>
                          <a:cs typeface="Arial"/>
                        </a:rPr>
                        <a:t>IIIII</a:t>
                      </a:r>
                      <a:endParaRPr lang="en-US" sz="1100" b="1"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220</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4.79</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.97</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1022</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299">
                <a:tc>
                  <a:txBody>
                    <a:bodyPr/>
                    <a:lstStyle/>
                    <a:p>
                      <a:pPr algn="l" rtl="0">
                        <a:lnSpc>
                          <a:spcPct val="115000"/>
                        </a:lnSpc>
                        <a:spcAft>
                          <a:spcPts val="0"/>
                        </a:spcAft>
                      </a:pPr>
                      <a:r>
                        <a:rPr lang="en-US" sz="1200" b="1" dirty="0">
                          <a:solidFill>
                            <a:srgbClr val="FF0000"/>
                          </a:solidFill>
                          <a:latin typeface="Calibri"/>
                          <a:ea typeface="Calibri"/>
                          <a:cs typeface="Arial"/>
                        </a:rPr>
                        <a:t>Hair dry </a:t>
                      </a:r>
                      <a:endParaRPr lang="en-US" sz="1100" b="1" dirty="0">
                        <a:solidFill>
                          <a:srgbClr val="FF0000"/>
                        </a:solidFill>
                        <a:latin typeface="Calibri"/>
                        <a:ea typeface="Calibri"/>
                        <a:cs typeface="Arial"/>
                      </a:endParaRPr>
                    </a:p>
                    <a:p>
                      <a:pPr algn="l" rtl="0">
                        <a:lnSpc>
                          <a:spcPct val="115000"/>
                        </a:lnSpc>
                        <a:spcAft>
                          <a:spcPts val="0"/>
                        </a:spcAft>
                      </a:pPr>
                      <a:r>
                        <a:rPr lang="en-US" sz="1200" b="1" dirty="0">
                          <a:solidFill>
                            <a:srgbClr val="FF0000"/>
                          </a:solidFill>
                          <a:latin typeface="Calibri"/>
                          <a:ea typeface="Calibri"/>
                          <a:cs typeface="Arial"/>
                        </a:rPr>
                        <a:t>IIIIII</a:t>
                      </a:r>
                      <a:endParaRPr lang="en-US" sz="1100" b="1"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220</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8.53</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.97</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1798</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649">
                <a:tc>
                  <a:txBody>
                    <a:bodyPr/>
                    <a:lstStyle/>
                    <a:p>
                      <a:pPr algn="l" rtl="0">
                        <a:lnSpc>
                          <a:spcPct val="115000"/>
                        </a:lnSpc>
                        <a:spcAft>
                          <a:spcPts val="0"/>
                        </a:spcAft>
                      </a:pPr>
                      <a:r>
                        <a:rPr lang="en-US" sz="1200" b="1" dirty="0">
                          <a:solidFill>
                            <a:srgbClr val="FF0000"/>
                          </a:solidFill>
                          <a:latin typeface="Calibri"/>
                          <a:ea typeface="Calibri"/>
                          <a:cs typeface="Arial"/>
                        </a:rPr>
                        <a:t>Water  heater</a:t>
                      </a:r>
                      <a:endParaRPr lang="en-US" sz="1100" b="1" dirty="0">
                        <a:solidFill>
                          <a:srgbClr val="FF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220</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8.89</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a:latin typeface="Calibri"/>
                          <a:ea typeface="Calibri"/>
                          <a:cs typeface="Arial"/>
                        </a:rPr>
                        <a:t>.98</a:t>
                      </a:r>
                      <a:endParaRPr lang="en-US" sz="11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200" b="1" dirty="0">
                          <a:latin typeface="Calibri"/>
                          <a:ea typeface="Calibri"/>
                          <a:cs typeface="Arial"/>
                        </a:rPr>
                        <a:t>1958</a:t>
                      </a:r>
                      <a:endParaRPr lang="en-US" sz="11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مستطيل 4"/>
          <p:cNvSpPr/>
          <p:nvPr/>
        </p:nvSpPr>
        <p:spPr>
          <a:xfrm>
            <a:off x="3203848" y="1259053"/>
            <a:ext cx="2928958" cy="400110"/>
          </a:xfrm>
          <a:prstGeom prst="rect">
            <a:avLst/>
          </a:prstGeom>
        </p:spPr>
        <p:txBody>
          <a:bodyPr wrap="square">
            <a:spAutoFit/>
          </a:bodyPr>
          <a:lstStyle/>
          <a:p>
            <a:r>
              <a:rPr lang="en-US" sz="2000" dirty="0" smtClean="0">
                <a:solidFill>
                  <a:srgbClr val="FF0000"/>
                </a:solidFill>
              </a:rPr>
              <a:t>Hardware design table</a:t>
            </a:r>
            <a:endParaRPr lang="ar-SA" sz="2000"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750463" y="404664"/>
            <a:ext cx="207170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FF0000"/>
                </a:solidFill>
              </a:rPr>
              <a:t>The code process</a:t>
            </a:r>
            <a:endParaRPr lang="ar-SA" dirty="0">
              <a:solidFill>
                <a:srgbClr val="FF0000"/>
              </a:solidFill>
            </a:endParaRPr>
          </a:p>
        </p:txBody>
      </p:sp>
      <p:sp>
        <p:nvSpPr>
          <p:cNvPr id="3" name="Cloud"/>
          <p:cNvSpPr>
            <a:spLocks noChangeAspect="1" noEditPoints="1" noChangeArrowheads="1"/>
          </p:cNvSpPr>
          <p:nvPr/>
        </p:nvSpPr>
        <p:spPr bwMode="auto">
          <a:xfrm>
            <a:off x="928662" y="1214422"/>
            <a:ext cx="1785950" cy="83185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dirty="0" smtClean="0"/>
              <a:t>CURRENT AMP</a:t>
            </a:r>
            <a:endParaRPr lang="ar-SA" dirty="0"/>
          </a:p>
        </p:txBody>
      </p:sp>
      <p:sp>
        <p:nvSpPr>
          <p:cNvPr id="4" name="Cloud"/>
          <p:cNvSpPr>
            <a:spLocks noChangeAspect="1" noEditPoints="1" noChangeArrowheads="1"/>
          </p:cNvSpPr>
          <p:nvPr/>
        </p:nvSpPr>
        <p:spPr bwMode="auto">
          <a:xfrm>
            <a:off x="1071538" y="2357430"/>
            <a:ext cx="1717688" cy="746127"/>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dirty="0" smtClean="0"/>
              <a:t>VOLTAGE AMP</a:t>
            </a:r>
            <a:endParaRPr lang="ar-SA" dirty="0"/>
          </a:p>
        </p:txBody>
      </p:sp>
      <p:sp>
        <p:nvSpPr>
          <p:cNvPr id="5" name="ضرب 4"/>
          <p:cNvSpPr/>
          <p:nvPr/>
        </p:nvSpPr>
        <p:spPr>
          <a:xfrm>
            <a:off x="4286248" y="1785926"/>
            <a:ext cx="428628" cy="500066"/>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سهم إلى اليسار واليمين والأعلى 5"/>
          <p:cNvSpPr/>
          <p:nvPr/>
        </p:nvSpPr>
        <p:spPr>
          <a:xfrm rot="5400000">
            <a:off x="2869739" y="1345048"/>
            <a:ext cx="1285885" cy="1453263"/>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4786314" y="1571612"/>
            <a:ext cx="178595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TIME DIFFERENCE(PF)</a:t>
            </a:r>
            <a:endParaRPr lang="ar-SA" dirty="0"/>
          </a:p>
        </p:txBody>
      </p:sp>
      <p:sp>
        <p:nvSpPr>
          <p:cNvPr id="15" name="مستطيل 14"/>
          <p:cNvSpPr/>
          <p:nvPr/>
        </p:nvSpPr>
        <p:spPr>
          <a:xfrm>
            <a:off x="5072066" y="2643182"/>
            <a:ext cx="1214446"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POWER</a:t>
            </a:r>
            <a:endParaRPr lang="ar-SA" dirty="0"/>
          </a:p>
        </p:txBody>
      </p:sp>
      <p:sp>
        <p:nvSpPr>
          <p:cNvPr id="18" name="مستطيل 17"/>
          <p:cNvSpPr/>
          <p:nvPr/>
        </p:nvSpPr>
        <p:spPr>
          <a:xfrm>
            <a:off x="3214678" y="3286124"/>
            <a:ext cx="3357586"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T.C1 READ POWER</a:t>
            </a:r>
            <a:endParaRPr lang="ar-SA" dirty="0"/>
          </a:p>
        </p:txBody>
      </p:sp>
      <p:sp>
        <p:nvSpPr>
          <p:cNvPr id="19" name="مستطيل 18"/>
          <p:cNvSpPr/>
          <p:nvPr/>
        </p:nvSpPr>
        <p:spPr>
          <a:xfrm>
            <a:off x="3000364" y="4092580"/>
            <a:ext cx="3692552" cy="4079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T.C2 RECIVE DATA</a:t>
            </a:r>
            <a:endParaRPr lang="ar-SA" dirty="0"/>
          </a:p>
        </p:txBody>
      </p:sp>
      <p:sp>
        <p:nvSpPr>
          <p:cNvPr id="20" name="مستطيل 19"/>
          <p:cNvSpPr/>
          <p:nvPr/>
        </p:nvSpPr>
        <p:spPr>
          <a:xfrm>
            <a:off x="3214678" y="4786322"/>
            <a:ext cx="364333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ARDUINO 2:GIVE ORDER by T.C2</a:t>
            </a:r>
            <a:endParaRPr lang="ar-SA" dirty="0"/>
          </a:p>
        </p:txBody>
      </p:sp>
      <p:sp>
        <p:nvSpPr>
          <p:cNvPr id="21" name="مستطيل 20"/>
          <p:cNvSpPr/>
          <p:nvPr/>
        </p:nvSpPr>
        <p:spPr>
          <a:xfrm>
            <a:off x="3357554" y="5373216"/>
            <a:ext cx="364333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T.C1 RECIEVE DATA</a:t>
            </a:r>
            <a:endParaRPr lang="ar-SA" dirty="0"/>
          </a:p>
        </p:txBody>
      </p:sp>
      <p:sp>
        <p:nvSpPr>
          <p:cNvPr id="24" name="مستطيل 23"/>
          <p:cNvSpPr/>
          <p:nvPr/>
        </p:nvSpPr>
        <p:spPr>
          <a:xfrm>
            <a:off x="3286116" y="6357934"/>
            <a:ext cx="3786214" cy="357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ARDUINO 1 :CONTROL LOAD</a:t>
            </a:r>
            <a:endParaRPr lang="ar-SA" dirty="0"/>
          </a:p>
        </p:txBody>
      </p:sp>
      <p:cxnSp>
        <p:nvCxnSpPr>
          <p:cNvPr id="30" name="رابط مستقيم 29"/>
          <p:cNvCxnSpPr/>
          <p:nvPr/>
        </p:nvCxnSpPr>
        <p:spPr>
          <a:xfrm rot="5400000">
            <a:off x="5428462" y="3929066"/>
            <a:ext cx="429422"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رابط مستقيم 32"/>
          <p:cNvCxnSpPr/>
          <p:nvPr/>
        </p:nvCxnSpPr>
        <p:spPr>
          <a:xfrm rot="5400000">
            <a:off x="5499900" y="4643446"/>
            <a:ext cx="286546"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رابط مستقيم 34"/>
          <p:cNvCxnSpPr/>
          <p:nvPr/>
        </p:nvCxnSpPr>
        <p:spPr>
          <a:xfrm rot="5400000">
            <a:off x="5428462" y="5357826"/>
            <a:ext cx="429422"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رابط مستقيم 36"/>
          <p:cNvCxnSpPr/>
          <p:nvPr/>
        </p:nvCxnSpPr>
        <p:spPr>
          <a:xfrm rot="5400000">
            <a:off x="5393537" y="6179363"/>
            <a:ext cx="35719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0" name="سهم للأسفل 39"/>
          <p:cNvSpPr/>
          <p:nvPr/>
        </p:nvSpPr>
        <p:spPr>
          <a:xfrm>
            <a:off x="5643570" y="2357430"/>
            <a:ext cx="142876"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1" name="سهم للأسفل 40"/>
          <p:cNvSpPr/>
          <p:nvPr/>
        </p:nvSpPr>
        <p:spPr>
          <a:xfrm>
            <a:off x="5643570" y="2928934"/>
            <a:ext cx="142876"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6" name="مربع نص 45"/>
          <p:cNvSpPr txBox="1"/>
          <p:nvPr/>
        </p:nvSpPr>
        <p:spPr>
          <a:xfrm>
            <a:off x="5786446" y="3857628"/>
            <a:ext cx="928694" cy="261610"/>
          </a:xfrm>
          <a:prstGeom prst="rect">
            <a:avLst/>
          </a:prstGeom>
          <a:noFill/>
        </p:spPr>
        <p:txBody>
          <a:bodyPr wrap="square" rtlCol="1">
            <a:spAutoFit/>
          </a:bodyPr>
          <a:lstStyle/>
          <a:p>
            <a:r>
              <a:rPr lang="en-US" sz="1100" dirty="0" smtClean="0"/>
              <a:t>SEND DATA</a:t>
            </a:r>
            <a:endParaRPr lang="ar-SA" sz="1100" dirty="0"/>
          </a:p>
        </p:txBody>
      </p:sp>
      <p:sp>
        <p:nvSpPr>
          <p:cNvPr id="47" name="مربع نص 46"/>
          <p:cNvSpPr txBox="1"/>
          <p:nvPr/>
        </p:nvSpPr>
        <p:spPr>
          <a:xfrm>
            <a:off x="5929322" y="4500570"/>
            <a:ext cx="928694" cy="261610"/>
          </a:xfrm>
          <a:prstGeom prst="rect">
            <a:avLst/>
          </a:prstGeom>
          <a:noFill/>
        </p:spPr>
        <p:txBody>
          <a:bodyPr wrap="square" rtlCol="1">
            <a:spAutoFit/>
          </a:bodyPr>
          <a:lstStyle/>
          <a:p>
            <a:r>
              <a:rPr lang="en-US" sz="1100" dirty="0" smtClean="0"/>
              <a:t>SHOWS</a:t>
            </a:r>
            <a:endParaRPr lang="ar-SA" sz="1100" dirty="0"/>
          </a:p>
        </p:txBody>
      </p:sp>
      <p:sp>
        <p:nvSpPr>
          <p:cNvPr id="51" name="مربع نص 50"/>
          <p:cNvSpPr txBox="1"/>
          <p:nvPr/>
        </p:nvSpPr>
        <p:spPr>
          <a:xfrm>
            <a:off x="5929322" y="5214950"/>
            <a:ext cx="928694" cy="261610"/>
          </a:xfrm>
          <a:prstGeom prst="rect">
            <a:avLst/>
          </a:prstGeom>
          <a:noFill/>
        </p:spPr>
        <p:txBody>
          <a:bodyPr wrap="square" rtlCol="1">
            <a:spAutoFit/>
          </a:bodyPr>
          <a:lstStyle/>
          <a:p>
            <a:r>
              <a:rPr lang="en-US" sz="1100" dirty="0" smtClean="0"/>
              <a:t>SEND </a:t>
            </a:r>
            <a:endParaRPr lang="ar-SA" sz="11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699792" y="726424"/>
            <a:ext cx="3221550" cy="646331"/>
          </a:xfrm>
          <a:prstGeom prst="rect">
            <a:avLst/>
          </a:prstGeom>
          <a:noFill/>
        </p:spPr>
        <p:txBody>
          <a:bodyPr wrap="square" rtlCol="1">
            <a:spAutoFit/>
          </a:bodyPr>
          <a:lstStyle/>
          <a:p>
            <a:pPr algn="ctr"/>
            <a:r>
              <a:rPr lang="en-US" sz="3600" b="1" dirty="0" smtClean="0">
                <a:solidFill>
                  <a:srgbClr val="FF0000"/>
                </a:solidFill>
              </a:rPr>
              <a:t>THE VIDEO</a:t>
            </a:r>
            <a:endParaRPr lang="ar-SA" sz="3600" b="1"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5911873"/>
          </a:xfrm>
        </p:spPr>
        <p:txBody>
          <a:bodyPr>
            <a:normAutofit fontScale="77500" lnSpcReduction="20000"/>
          </a:bodyPr>
          <a:lstStyle/>
          <a:p>
            <a:pPr algn="ctr" rtl="0"/>
            <a:r>
              <a:rPr lang="en-US" sz="3400" b="1" dirty="0" smtClean="0"/>
              <a:t>INTRODUCTION</a:t>
            </a:r>
            <a:r>
              <a:rPr lang="en-US" b="1" dirty="0" smtClean="0"/>
              <a:t> </a:t>
            </a:r>
            <a:endParaRPr lang="en-US" dirty="0" smtClean="0"/>
          </a:p>
          <a:p>
            <a:pPr algn="l" rtl="0"/>
            <a:r>
              <a:rPr lang="en-US" b="1" dirty="0" smtClean="0"/>
              <a:t>1.1Overview</a:t>
            </a:r>
            <a:endParaRPr lang="en-US" dirty="0" smtClean="0"/>
          </a:p>
          <a:p>
            <a:pPr algn="l" rtl="0"/>
            <a:r>
              <a:rPr lang="en-US" dirty="0" smtClean="0"/>
              <a:t>Smart watt meter is a very important way to make our life easy and cheaply.</a:t>
            </a:r>
          </a:p>
          <a:p>
            <a:pPr algn="l" rtl="0"/>
            <a:r>
              <a:rPr lang="en-US" dirty="0" smtClean="0"/>
              <a:t>To me, my home is a collection of existing open source software, some consumer-level hardware, and small pieces of glue code that make them all interact. The magic happens in the way they are combined, and it’s those secrets I’ll be exposing in this book</a:t>
            </a:r>
            <a:r>
              <a:rPr lang="ar-SA" dirty="0" smtClean="0"/>
              <a:t>.</a:t>
            </a:r>
            <a:endParaRPr lang="en-US" dirty="0" smtClean="0"/>
          </a:p>
          <a:p>
            <a:pPr algn="l" rtl="0"/>
            <a:r>
              <a:rPr lang="en-US" b="1" dirty="0" smtClean="0"/>
              <a:t>1.2 Existing Problem</a:t>
            </a:r>
            <a:endParaRPr lang="en-US" dirty="0" smtClean="0"/>
          </a:p>
          <a:p>
            <a:pPr algn="l" rtl="0"/>
            <a:r>
              <a:rPr lang="en-US" dirty="0" smtClean="0"/>
              <a:t>In our lives we sometimes need to control electrical devices remotely when we are not close to them so in our project we used wireless transmitter and receiver (transceiver) to do this.</a:t>
            </a:r>
          </a:p>
          <a:p>
            <a:pPr algn="l" rtl="0">
              <a:buNone/>
            </a:pPr>
            <a:r>
              <a:rPr lang="en-US" dirty="0" smtClean="0"/>
              <a:t> </a:t>
            </a:r>
          </a:p>
          <a:p>
            <a:pPr algn="l" rtl="0"/>
            <a:r>
              <a:rPr lang="en-US" b="1" dirty="0" smtClean="0"/>
              <a:t>1.3Objectives</a:t>
            </a:r>
            <a:endParaRPr lang="en-US" dirty="0" smtClean="0"/>
          </a:p>
          <a:p>
            <a:pPr algn="l" rtl="0"/>
            <a:r>
              <a:rPr lang="en-US" dirty="0" smtClean="0"/>
              <a:t>We aim to make the life more easier and cheaply .</a:t>
            </a:r>
          </a:p>
          <a:p>
            <a:pPr rtl="0">
              <a:buNone/>
            </a:pP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lnSpcReduction="10000"/>
          </a:bodyPr>
          <a:lstStyle/>
          <a:p>
            <a:pPr algn="l" rtl="0"/>
            <a:endParaRPr lang="en-US" dirty="0" smtClean="0"/>
          </a:p>
          <a:p>
            <a:pPr algn="ctr" rtl="0"/>
            <a:r>
              <a:rPr lang="en-US" sz="4000" dirty="0" smtClean="0">
                <a:solidFill>
                  <a:srgbClr val="FF0000"/>
                </a:solidFill>
              </a:rPr>
              <a:t>Point of the project</a:t>
            </a:r>
          </a:p>
          <a:p>
            <a:pPr algn="ctr" rtl="0"/>
            <a:endParaRPr lang="en-US" dirty="0" smtClean="0"/>
          </a:p>
          <a:p>
            <a:pPr algn="l" rtl="0"/>
            <a:r>
              <a:rPr lang="en-US" dirty="0" smtClean="0"/>
              <a:t>Measure the power(software calculation).</a:t>
            </a:r>
          </a:p>
          <a:p>
            <a:pPr algn="l" rtl="0"/>
            <a:r>
              <a:rPr lang="en-US" dirty="0" smtClean="0"/>
              <a:t>Using Arduino to read value (software ).</a:t>
            </a:r>
          </a:p>
          <a:p>
            <a:pPr algn="l" rtl="0"/>
            <a:r>
              <a:rPr lang="en-US" dirty="0" smtClean="0"/>
              <a:t>Hardware design.</a:t>
            </a:r>
          </a:p>
          <a:p>
            <a:pPr algn="l" rtl="0"/>
            <a:r>
              <a:rPr lang="en-US" dirty="0" smtClean="0"/>
              <a:t>Implementation a control system over a  range.</a:t>
            </a:r>
          </a:p>
          <a:p>
            <a:pPr algn="l" rtl="0"/>
            <a:r>
              <a:rPr lang="en-US" dirty="0" smtClean="0"/>
              <a:t>Using transceiver and Arduino to control loads(hardware). </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solidFill>
                  <a:srgbClr val="FF0000"/>
                </a:solidFill>
              </a:rPr>
              <a:t>tools</a:t>
            </a:r>
            <a:endParaRPr lang="ar-SA" dirty="0">
              <a:solidFill>
                <a:srgbClr val="FF0000"/>
              </a:solidFill>
            </a:endParaRPr>
          </a:p>
        </p:txBody>
      </p:sp>
      <p:sp>
        <p:nvSpPr>
          <p:cNvPr id="3" name="عنصر نائب للمحتوى 2"/>
          <p:cNvSpPr>
            <a:spLocks noGrp="1"/>
          </p:cNvSpPr>
          <p:nvPr>
            <p:ph idx="1"/>
          </p:nvPr>
        </p:nvSpPr>
        <p:spPr/>
        <p:txBody>
          <a:bodyPr>
            <a:normAutofit/>
          </a:bodyPr>
          <a:lstStyle/>
          <a:p>
            <a:pPr marL="0" indent="0" algn="l" rtl="0">
              <a:buNone/>
            </a:pPr>
            <a:r>
              <a:rPr lang="en-US" b="1" dirty="0" smtClean="0"/>
              <a:t>1-Transceiver(NRF 24L01).</a:t>
            </a:r>
          </a:p>
          <a:p>
            <a:pPr marL="0" indent="0" algn="l" rtl="0">
              <a:buNone/>
            </a:pPr>
            <a:r>
              <a:rPr lang="en-US" b="1" dirty="0" smtClean="0"/>
              <a:t>2-</a:t>
            </a:r>
            <a:r>
              <a:rPr lang="en-US" dirty="0" smtClean="0"/>
              <a:t>Instrument transformer and we use:</a:t>
            </a:r>
          </a:p>
          <a:p>
            <a:pPr algn="l" rtl="0">
              <a:buNone/>
            </a:pPr>
            <a:r>
              <a:rPr lang="en-US" sz="2800" dirty="0" smtClean="0"/>
              <a:t>1</a:t>
            </a:r>
            <a:r>
              <a:rPr lang="en-US" dirty="0" smtClean="0"/>
              <a:t>.</a:t>
            </a:r>
            <a:r>
              <a:rPr lang="en-US" b="1" dirty="0" smtClean="0"/>
              <a:t>Current transformer.</a:t>
            </a:r>
          </a:p>
          <a:p>
            <a:pPr algn="l" rtl="0">
              <a:buNone/>
            </a:pPr>
            <a:r>
              <a:rPr lang="en-US" sz="2800" dirty="0" smtClean="0"/>
              <a:t>2.</a:t>
            </a:r>
            <a:r>
              <a:rPr lang="en-US" b="1" dirty="0" smtClean="0"/>
              <a:t>Voltage transformer.</a:t>
            </a:r>
            <a:endParaRPr lang="en-US" dirty="0" smtClean="0"/>
          </a:p>
          <a:p>
            <a:pPr marL="0" indent="0" algn="l" rtl="0">
              <a:buNone/>
            </a:pPr>
            <a:r>
              <a:rPr lang="en-US" b="1" dirty="0" smtClean="0"/>
              <a:t>3-Relay to control load</a:t>
            </a:r>
            <a:r>
              <a:rPr lang="en-US" dirty="0" smtClean="0"/>
              <a:t>.</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4282" y="214290"/>
            <a:ext cx="8001056" cy="5909310"/>
          </a:xfrm>
          <a:prstGeom prst="rect">
            <a:avLst/>
          </a:prstGeom>
        </p:spPr>
        <p:txBody>
          <a:bodyPr wrap="square">
            <a:spAutoFit/>
          </a:bodyPr>
          <a:lstStyle/>
          <a:p>
            <a:pPr algn="l" rtl="0">
              <a:buNone/>
            </a:pPr>
            <a:r>
              <a:rPr lang="en-US" dirty="0" smtClean="0"/>
              <a:t>1.Wireless Transceiver (nRF24L01).</a:t>
            </a:r>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7" y="1322766"/>
            <a:ext cx="6720746" cy="455450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6429420"/>
          </a:xfrm>
        </p:spPr>
        <p:txBody>
          <a:bodyPr>
            <a:normAutofit/>
          </a:bodyPr>
          <a:lstStyle/>
          <a:p>
            <a:pPr algn="l" rtl="0">
              <a:buNone/>
            </a:pPr>
            <a:r>
              <a:rPr lang="en-US" dirty="0" smtClean="0">
                <a:solidFill>
                  <a:srgbClr val="FF0000"/>
                </a:solidFill>
              </a:rPr>
              <a:t>1-</a:t>
            </a:r>
            <a:r>
              <a:rPr lang="en-US" dirty="0" smtClean="0"/>
              <a:t>This circuit is a 2.4 GHz transceiver with a built in antenna. </a:t>
            </a:r>
          </a:p>
          <a:p>
            <a:pPr algn="l" rtl="0">
              <a:buNone/>
            </a:pPr>
            <a:r>
              <a:rPr lang="en-US" dirty="0" smtClean="0">
                <a:solidFill>
                  <a:srgbClr val="FF0000"/>
                </a:solidFill>
              </a:rPr>
              <a:t>2-</a:t>
            </a:r>
            <a:r>
              <a:rPr lang="en-US" dirty="0" smtClean="0"/>
              <a:t> The board communicates with the Arduino using SPI.  This device allows two Arduinos to talk to each other such that either device can transmit or receive data. </a:t>
            </a:r>
          </a:p>
          <a:p>
            <a:pPr algn="l" rtl="0">
              <a:buNone/>
            </a:pPr>
            <a:r>
              <a:rPr lang="en-US" dirty="0" smtClean="0"/>
              <a:t> </a:t>
            </a:r>
            <a:r>
              <a:rPr lang="en-US" dirty="0" smtClean="0">
                <a:solidFill>
                  <a:srgbClr val="FF0000"/>
                </a:solidFill>
              </a:rPr>
              <a:t>3</a:t>
            </a:r>
            <a:r>
              <a:rPr lang="en-US" dirty="0" smtClean="0"/>
              <a:t>-The device uses communication addresses called the "pipe".  To communicate the transmitter and receiver must have the same "pipe" address.  Any receiver that has the same address as the transmitter will receive data.</a:t>
            </a:r>
          </a:p>
          <a:p>
            <a:pPr algn="l" rtl="0">
              <a:buNone/>
            </a:pPr>
            <a:endParaRPr lang="en-US" dirty="0" smtClean="0"/>
          </a:p>
          <a:p>
            <a:endParaRPr lang="ar-SA" dirty="0"/>
          </a:p>
        </p:txBody>
      </p:sp>
      <p:sp>
        <p:nvSpPr>
          <p:cNvPr id="4" name="مستطيل 3"/>
          <p:cNvSpPr/>
          <p:nvPr/>
        </p:nvSpPr>
        <p:spPr>
          <a:xfrm>
            <a:off x="1071538" y="214290"/>
            <a:ext cx="5104299" cy="3139321"/>
          </a:xfrm>
          <a:prstGeom prst="rect">
            <a:avLst/>
          </a:prstGeom>
        </p:spPr>
        <p:txBody>
          <a:bodyPr wrap="square">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2400" b="1" dirty="0" smtClean="0"/>
              <a:t>Current clamp meter).</a:t>
            </a:r>
            <a:r>
              <a:rPr lang="ar-SA" sz="2400" b="1" dirty="0" smtClean="0"/>
              <a:t>)</a:t>
            </a:r>
            <a:r>
              <a:rPr lang="en-US" sz="2400" b="1" dirty="0" smtClean="0"/>
              <a:t>2.Current transformer</a:t>
            </a:r>
            <a:endParaRPr lang="ar-SA" sz="2400" dirty="0"/>
          </a:p>
        </p:txBody>
      </p:sp>
      <p:pic>
        <p:nvPicPr>
          <p:cNvPr id="4" name="عنصر نائب للمحتوى 3" descr="YHDC-SCT-013-000-100A-50mA-Split-Core-Current-Transformer-with-13mm-Hole-1059007.jpg"/>
          <p:cNvPicPr>
            <a:picLocks noGrp="1" noChangeAspect="1"/>
          </p:cNvPicPr>
          <p:nvPr>
            <p:ph idx="1"/>
          </p:nvPr>
        </p:nvPicPr>
        <p:blipFill>
          <a:blip r:embed="rId2"/>
          <a:stretch>
            <a:fillRect/>
          </a:stretch>
        </p:blipFill>
        <p:spPr>
          <a:xfrm>
            <a:off x="1214414" y="1600200"/>
            <a:ext cx="7286676" cy="452596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Software Circuit design </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1268760"/>
            <a:ext cx="7999936" cy="5456136"/>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441964961"/>
              </p:ext>
            </p:extLst>
          </p:nvPr>
        </p:nvGraphicFramePr>
        <p:xfrm>
          <a:off x="1619672" y="1772816"/>
          <a:ext cx="5804049" cy="3883729"/>
        </p:xfrm>
        <a:graphic>
          <a:graphicData uri="http://schemas.openxmlformats.org/drawingml/2006/table">
            <a:tbl>
              <a:tblPr firstRow="1" firstCol="1" bandRow="1">
                <a:tableStyleId>{5C22544A-7EE6-4342-B048-85BDC9FD1C3A}</a:tableStyleId>
              </a:tblPr>
              <a:tblGrid>
                <a:gridCol w="868045"/>
                <a:gridCol w="749935"/>
                <a:gridCol w="1106170"/>
                <a:gridCol w="651510"/>
                <a:gridCol w="537210"/>
                <a:gridCol w="1022350"/>
                <a:gridCol w="868829"/>
              </a:tblGrid>
              <a:tr h="939361">
                <a:tc>
                  <a:txBody>
                    <a:bodyPr/>
                    <a:lstStyle/>
                    <a:p>
                      <a:pPr algn="l" rtl="0">
                        <a:lnSpc>
                          <a:spcPct val="115000"/>
                        </a:lnSpc>
                        <a:spcAft>
                          <a:spcPts val="0"/>
                        </a:spcAft>
                      </a:pPr>
                      <a:r>
                        <a:rPr lang="en-US" sz="1200" dirty="0">
                          <a:effectLst/>
                        </a:rPr>
                        <a:t>Load</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Volt(v)</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Current(A)</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err="1" smtClean="0">
                          <a:effectLst/>
                        </a:rPr>
                        <a:t>Ts</a:t>
                      </a:r>
                      <a:r>
                        <a:rPr lang="en-US" sz="1200" dirty="0" smtClean="0">
                          <a:effectLst/>
                        </a:rPr>
                        <a:t>(</a:t>
                      </a:r>
                      <a:r>
                        <a:rPr lang="en-US" sz="1200" dirty="0" err="1" smtClean="0">
                          <a:effectLst/>
                        </a:rPr>
                        <a:t>ms</a:t>
                      </a:r>
                      <a:r>
                        <a:rPr lang="en-US" sz="1200" dirty="0">
                          <a:effectLst/>
                        </a:rPr>
                        <a:t>)</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err="1">
                          <a:effectLst/>
                        </a:rPr>
                        <a:t>p.f</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Power(w)</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figure</a:t>
                      </a:r>
                      <a:endParaRPr lang="en-US" sz="1100" dirty="0">
                        <a:effectLst/>
                        <a:latin typeface="Calibri"/>
                        <a:ea typeface="Calibri"/>
                        <a:cs typeface="Arial"/>
                      </a:endParaRPr>
                    </a:p>
                  </a:txBody>
                  <a:tcPr marL="68580" marR="68580" marT="0" marB="0"/>
                </a:tc>
              </a:tr>
              <a:tr h="0">
                <a:tc>
                  <a:txBody>
                    <a:bodyPr/>
                    <a:lstStyle/>
                    <a:p>
                      <a:pPr algn="l" rtl="0">
                        <a:lnSpc>
                          <a:spcPct val="115000"/>
                        </a:lnSpc>
                        <a:spcAft>
                          <a:spcPts val="0"/>
                        </a:spcAft>
                      </a:pPr>
                      <a:r>
                        <a:rPr lang="en-US" sz="1200">
                          <a:effectLst/>
                        </a:rPr>
                        <a:t>R=50</a:t>
                      </a:r>
                      <a:endParaRPr lang="en-US" sz="1100">
                        <a:effectLst/>
                      </a:endParaRPr>
                    </a:p>
                    <a:p>
                      <a:pPr algn="l" rtl="0">
                        <a:lnSpc>
                          <a:spcPct val="115000"/>
                        </a:lnSpc>
                        <a:spcAft>
                          <a:spcPts val="0"/>
                        </a:spcAft>
                      </a:pPr>
                      <a:r>
                        <a:rPr lang="en-US" sz="1200">
                          <a:effectLst/>
                        </a:rPr>
                        <a:t>L=100m</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3.65</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1.623</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.87</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698.6</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1.1</a:t>
                      </a:r>
                      <a:endParaRPr lang="en-US" sz="1100" dirty="0">
                        <a:effectLst/>
                      </a:endParaRPr>
                    </a:p>
                    <a:p>
                      <a:pPr algn="l" rtl="0">
                        <a:lnSpc>
                          <a:spcPct val="115000"/>
                        </a:lnSpc>
                        <a:spcAft>
                          <a:spcPts val="0"/>
                        </a:spcAft>
                      </a:pPr>
                      <a:r>
                        <a:rPr lang="en-US" sz="1200" dirty="0">
                          <a:effectLst/>
                        </a:rPr>
                        <a:t>1.2</a:t>
                      </a:r>
                      <a:endParaRPr lang="en-US" sz="1100" dirty="0">
                        <a:effectLst/>
                        <a:latin typeface="Calibri"/>
                        <a:ea typeface="Calibri"/>
                        <a:cs typeface="Arial"/>
                      </a:endParaRPr>
                    </a:p>
                  </a:txBody>
                  <a:tcPr marL="68580" marR="68580" marT="0" marB="0"/>
                </a:tc>
              </a:tr>
              <a:tr h="0">
                <a:tc>
                  <a:txBody>
                    <a:bodyPr/>
                    <a:lstStyle/>
                    <a:p>
                      <a:pPr algn="l" rtl="0">
                        <a:lnSpc>
                          <a:spcPct val="115000"/>
                        </a:lnSpc>
                        <a:spcAft>
                          <a:spcPts val="0"/>
                        </a:spcAft>
                      </a:pPr>
                      <a:r>
                        <a:rPr lang="en-US" sz="1200">
                          <a:effectLst/>
                        </a:rPr>
                        <a:t>R=10</a:t>
                      </a:r>
                      <a:endParaRPr lang="en-US" sz="1100">
                        <a:effectLst/>
                      </a:endParaRPr>
                    </a:p>
                    <a:p>
                      <a:pPr algn="l" rtl="0">
                        <a:lnSpc>
                          <a:spcPct val="115000"/>
                        </a:lnSpc>
                        <a:spcAft>
                          <a:spcPts val="0"/>
                        </a:spcAft>
                      </a:pPr>
                      <a:r>
                        <a:rPr lang="en-US" sz="1200">
                          <a:effectLst/>
                        </a:rPr>
                        <a:t>L=100m</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6.5</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3.49</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.496</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652</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2.1</a:t>
                      </a:r>
                      <a:endParaRPr lang="en-US" sz="1100" dirty="0">
                        <a:effectLst/>
                      </a:endParaRPr>
                    </a:p>
                    <a:p>
                      <a:pPr algn="l" rtl="0">
                        <a:lnSpc>
                          <a:spcPct val="115000"/>
                        </a:lnSpc>
                        <a:spcAft>
                          <a:spcPts val="0"/>
                        </a:spcAft>
                      </a:pPr>
                      <a:r>
                        <a:rPr lang="en-US" sz="1200" dirty="0">
                          <a:effectLst/>
                        </a:rPr>
                        <a:t>2.2</a:t>
                      </a:r>
                      <a:endParaRPr lang="en-US" sz="1100" dirty="0">
                        <a:effectLst/>
                        <a:latin typeface="Calibri"/>
                        <a:ea typeface="Calibri"/>
                        <a:cs typeface="Arial"/>
                      </a:endParaRPr>
                    </a:p>
                  </a:txBody>
                  <a:tcPr marL="68580" marR="68580" marT="0" marB="0"/>
                </a:tc>
              </a:tr>
              <a:tr h="0">
                <a:tc>
                  <a:txBody>
                    <a:bodyPr/>
                    <a:lstStyle/>
                    <a:p>
                      <a:pPr algn="l" rtl="0">
                        <a:lnSpc>
                          <a:spcPct val="115000"/>
                        </a:lnSpc>
                        <a:spcAft>
                          <a:spcPts val="0"/>
                        </a:spcAft>
                      </a:pPr>
                      <a:r>
                        <a:rPr lang="en-US" sz="1200">
                          <a:effectLst/>
                        </a:rPr>
                        <a:t>R=10</a:t>
                      </a:r>
                      <a:endParaRPr lang="en-US" sz="1100">
                        <a:effectLst/>
                      </a:endParaRPr>
                    </a:p>
                    <a:p>
                      <a:pPr algn="l" rtl="0">
                        <a:lnSpc>
                          <a:spcPct val="115000"/>
                        </a:lnSpc>
                        <a:spcAft>
                          <a:spcPts val="0"/>
                        </a:spcAft>
                      </a:pPr>
                      <a:r>
                        <a:rPr lang="en-US" sz="1200">
                          <a:effectLst/>
                        </a:rPr>
                        <a:t>L=0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19.7</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.74</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.97</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4203</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3.1</a:t>
                      </a:r>
                      <a:endParaRPr lang="en-US" sz="1100" dirty="0">
                        <a:effectLst/>
                      </a:endParaRPr>
                    </a:p>
                    <a:p>
                      <a:pPr algn="l" rtl="0">
                        <a:lnSpc>
                          <a:spcPct val="115000"/>
                        </a:lnSpc>
                        <a:spcAft>
                          <a:spcPts val="0"/>
                        </a:spcAft>
                      </a:pPr>
                      <a:r>
                        <a:rPr lang="en-US" sz="1200" dirty="0">
                          <a:effectLst/>
                        </a:rPr>
                        <a:t>3.2</a:t>
                      </a:r>
                      <a:endParaRPr lang="en-US" sz="1100" dirty="0">
                        <a:effectLst/>
                        <a:latin typeface="Calibri"/>
                        <a:ea typeface="Calibri"/>
                        <a:cs typeface="Arial"/>
                      </a:endParaRPr>
                    </a:p>
                  </a:txBody>
                  <a:tcPr marL="68580" marR="68580" marT="0" marB="0"/>
                </a:tc>
              </a:tr>
              <a:tr h="0">
                <a:tc>
                  <a:txBody>
                    <a:bodyPr/>
                    <a:lstStyle/>
                    <a:p>
                      <a:pPr algn="l" rtl="0">
                        <a:lnSpc>
                          <a:spcPct val="115000"/>
                        </a:lnSpc>
                        <a:spcAft>
                          <a:spcPts val="0"/>
                        </a:spcAft>
                      </a:pPr>
                      <a:r>
                        <a:rPr lang="en-US" sz="1200">
                          <a:effectLst/>
                        </a:rPr>
                        <a:t>R=50</a:t>
                      </a:r>
                      <a:endParaRPr lang="en-US" sz="1100">
                        <a:effectLst/>
                      </a:endParaRPr>
                    </a:p>
                    <a:p>
                      <a:pPr algn="l" rtl="0">
                        <a:lnSpc>
                          <a:spcPct val="115000"/>
                        </a:lnSpc>
                        <a:spcAft>
                          <a:spcPts val="0"/>
                        </a:spcAft>
                      </a:pPr>
                      <a:r>
                        <a:rPr lang="en-US" sz="1200">
                          <a:effectLst/>
                        </a:rPr>
                        <a:t>L=400m</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1.6</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3.99</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.31</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109</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4.1</a:t>
                      </a:r>
                      <a:endParaRPr lang="en-US" sz="1100" dirty="0">
                        <a:effectLst/>
                      </a:endParaRPr>
                    </a:p>
                    <a:p>
                      <a:pPr algn="l" rtl="0">
                        <a:lnSpc>
                          <a:spcPct val="115000"/>
                        </a:lnSpc>
                        <a:spcAft>
                          <a:spcPts val="0"/>
                        </a:spcAft>
                      </a:pPr>
                      <a:r>
                        <a:rPr lang="en-US" sz="1200" dirty="0">
                          <a:effectLst/>
                        </a:rPr>
                        <a:t>4.2</a:t>
                      </a:r>
                      <a:endParaRPr lang="en-US" sz="1100" dirty="0">
                        <a:effectLst/>
                        <a:latin typeface="Calibri"/>
                        <a:ea typeface="Calibri"/>
                        <a:cs typeface="Arial"/>
                      </a:endParaRPr>
                    </a:p>
                  </a:txBody>
                  <a:tcPr marL="68580" marR="68580" marT="0" marB="0"/>
                </a:tc>
              </a:tr>
              <a:tr h="0">
                <a:tc>
                  <a:txBody>
                    <a:bodyPr/>
                    <a:lstStyle/>
                    <a:p>
                      <a:pPr algn="l" rtl="0">
                        <a:lnSpc>
                          <a:spcPct val="115000"/>
                        </a:lnSpc>
                        <a:spcAft>
                          <a:spcPts val="0"/>
                        </a:spcAft>
                      </a:pPr>
                      <a:r>
                        <a:rPr lang="en-US" sz="1200">
                          <a:effectLst/>
                        </a:rPr>
                        <a:t>R=2</a:t>
                      </a:r>
                      <a:endParaRPr lang="en-US" sz="1100">
                        <a:effectLst/>
                      </a:endParaRPr>
                    </a:p>
                    <a:p>
                      <a:pPr algn="l" rtl="0">
                        <a:lnSpc>
                          <a:spcPct val="115000"/>
                        </a:lnSpc>
                        <a:spcAft>
                          <a:spcPts val="0"/>
                        </a:spcAft>
                      </a:pPr>
                      <a:r>
                        <a:rPr lang="en-US" sz="1200">
                          <a:effectLst/>
                        </a:rPr>
                        <a:t>L=0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69.9</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.99</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.96</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14763</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5.1</a:t>
                      </a:r>
                      <a:endParaRPr lang="en-US" sz="1100" dirty="0">
                        <a:effectLst/>
                      </a:endParaRPr>
                    </a:p>
                    <a:p>
                      <a:pPr algn="l" rtl="0">
                        <a:lnSpc>
                          <a:spcPct val="115000"/>
                        </a:lnSpc>
                        <a:spcAft>
                          <a:spcPts val="0"/>
                        </a:spcAft>
                      </a:pPr>
                      <a:r>
                        <a:rPr lang="en-US" sz="1200" dirty="0">
                          <a:effectLst/>
                        </a:rPr>
                        <a:t>5.2</a:t>
                      </a:r>
                      <a:endParaRPr lang="en-US" sz="1100" dirty="0">
                        <a:effectLst/>
                        <a:latin typeface="Calibri"/>
                        <a:ea typeface="Calibri"/>
                        <a:cs typeface="Arial"/>
                      </a:endParaRPr>
                    </a:p>
                  </a:txBody>
                  <a:tcPr marL="68580" marR="68580" marT="0" marB="0"/>
                </a:tc>
              </a:tr>
              <a:tr h="0">
                <a:tc>
                  <a:txBody>
                    <a:bodyPr/>
                    <a:lstStyle/>
                    <a:p>
                      <a:pPr algn="l" rtl="0">
                        <a:lnSpc>
                          <a:spcPct val="115000"/>
                        </a:lnSpc>
                        <a:spcAft>
                          <a:spcPts val="0"/>
                        </a:spcAft>
                      </a:pPr>
                      <a:r>
                        <a:rPr lang="en-US" sz="1200">
                          <a:effectLst/>
                        </a:rPr>
                        <a:t>R=100</a:t>
                      </a:r>
                      <a:endParaRPr lang="en-US" sz="1100">
                        <a:effectLst/>
                      </a:endParaRPr>
                    </a:p>
                    <a:p>
                      <a:pPr algn="l" rtl="0">
                        <a:lnSpc>
                          <a:spcPct val="115000"/>
                        </a:lnSpc>
                        <a:spcAft>
                          <a:spcPts val="0"/>
                        </a:spcAft>
                      </a:pPr>
                      <a:r>
                        <a:rPr lang="en-US" sz="1200">
                          <a:effectLst/>
                        </a:rPr>
                        <a:t>L=0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2.17</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.499</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.987</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472</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6.1</a:t>
                      </a:r>
                      <a:endParaRPr lang="en-US" sz="1100" dirty="0">
                        <a:effectLst/>
                      </a:endParaRPr>
                    </a:p>
                    <a:p>
                      <a:pPr algn="l" rtl="0">
                        <a:lnSpc>
                          <a:spcPct val="115000"/>
                        </a:lnSpc>
                        <a:spcAft>
                          <a:spcPts val="0"/>
                        </a:spcAft>
                      </a:pPr>
                      <a:r>
                        <a:rPr lang="en-US" sz="1200" dirty="0">
                          <a:effectLst/>
                        </a:rPr>
                        <a:t>6.2</a:t>
                      </a:r>
                      <a:endParaRPr lang="en-US" sz="1100" dirty="0">
                        <a:effectLst/>
                        <a:latin typeface="Calibri"/>
                        <a:ea typeface="Calibri"/>
                        <a:cs typeface="Arial"/>
                      </a:endParaRPr>
                    </a:p>
                  </a:txBody>
                  <a:tcPr marL="68580" marR="68580" marT="0" marB="0"/>
                </a:tc>
              </a:tr>
              <a:tr h="0">
                <a:tc>
                  <a:txBody>
                    <a:bodyPr/>
                    <a:lstStyle/>
                    <a:p>
                      <a:pPr algn="l" rtl="0">
                        <a:lnSpc>
                          <a:spcPct val="115000"/>
                        </a:lnSpc>
                        <a:spcAft>
                          <a:spcPts val="0"/>
                        </a:spcAft>
                      </a:pPr>
                      <a:r>
                        <a:rPr lang="en-US" sz="1200">
                          <a:effectLst/>
                        </a:rPr>
                        <a:t>R=200</a:t>
                      </a:r>
                      <a:endParaRPr lang="en-US" sz="1100">
                        <a:effectLst/>
                      </a:endParaRPr>
                    </a:p>
                    <a:p>
                      <a:pPr algn="l" rtl="0">
                        <a:lnSpc>
                          <a:spcPct val="115000"/>
                        </a:lnSpc>
                        <a:spcAft>
                          <a:spcPts val="0"/>
                        </a:spcAft>
                      </a:pPr>
                      <a:r>
                        <a:rPr lang="en-US" sz="1200">
                          <a:effectLst/>
                        </a:rPr>
                        <a:t>L=200m</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220</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1.04</a:t>
                      </a:r>
                      <a:endParaRPr lang="en-US" sz="1100" dirty="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2.66</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.684</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a:effectLst/>
                        </a:rPr>
                        <a:t>156.6</a:t>
                      </a:r>
                      <a:endParaRPr lang="en-US" sz="1100">
                        <a:effectLst/>
                        <a:latin typeface="Calibri"/>
                        <a:ea typeface="Calibri"/>
                        <a:cs typeface="Arial"/>
                      </a:endParaRPr>
                    </a:p>
                  </a:txBody>
                  <a:tcPr marL="68580" marR="68580" marT="0" marB="0"/>
                </a:tc>
                <a:tc>
                  <a:txBody>
                    <a:bodyPr/>
                    <a:lstStyle/>
                    <a:p>
                      <a:pPr algn="l" rtl="0">
                        <a:lnSpc>
                          <a:spcPct val="115000"/>
                        </a:lnSpc>
                        <a:spcAft>
                          <a:spcPts val="0"/>
                        </a:spcAft>
                      </a:pPr>
                      <a:r>
                        <a:rPr lang="en-US" sz="1200" dirty="0">
                          <a:effectLst/>
                        </a:rPr>
                        <a:t>7.1</a:t>
                      </a:r>
                      <a:endParaRPr lang="en-US" sz="1100" dirty="0">
                        <a:effectLst/>
                      </a:endParaRPr>
                    </a:p>
                    <a:p>
                      <a:pPr algn="l" rtl="0">
                        <a:lnSpc>
                          <a:spcPct val="115000"/>
                        </a:lnSpc>
                        <a:spcAft>
                          <a:spcPts val="0"/>
                        </a:spcAft>
                      </a:pPr>
                      <a:r>
                        <a:rPr lang="en-US" sz="1200" dirty="0">
                          <a:effectLst/>
                        </a:rPr>
                        <a:t>7.2</a:t>
                      </a:r>
                      <a:endParaRPr lang="en-US" sz="1100" dirty="0">
                        <a:effectLst/>
                        <a:latin typeface="Calibri"/>
                        <a:ea typeface="Calibri"/>
                        <a:cs typeface="Arial"/>
                      </a:endParaRPr>
                    </a:p>
                  </a:txBody>
                  <a:tcPr marL="68580" marR="68580" marT="0" marB="0"/>
                </a:tc>
              </a:tr>
            </a:tbl>
          </a:graphicData>
        </a:graphic>
      </p:graphicFrame>
      <p:sp>
        <p:nvSpPr>
          <p:cNvPr id="3" name="مستطيل 2"/>
          <p:cNvSpPr/>
          <p:nvPr/>
        </p:nvSpPr>
        <p:spPr>
          <a:xfrm>
            <a:off x="2699792" y="1285860"/>
            <a:ext cx="292895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Software power table</a:t>
            </a:r>
            <a:endParaRPr lang="ar-SA" dirty="0"/>
          </a:p>
        </p:txBody>
      </p:sp>
    </p:spTree>
    <p:extLst>
      <p:ext uri="{BB962C8B-B14F-4D97-AF65-F5344CB8AC3E}">
        <p14:creationId xmlns:p14="http://schemas.microsoft.com/office/powerpoint/2010/main" val="2265817391"/>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2810</TotalTime>
  <Words>394</Words>
  <Application>Microsoft Office PowerPoint</Application>
  <PresentationFormat>On-screen Show (4:3)</PresentationFormat>
  <Paragraphs>232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سمة Office</vt:lpstr>
      <vt:lpstr>Smart wattmeter</vt:lpstr>
      <vt:lpstr>PowerPoint Presentation</vt:lpstr>
      <vt:lpstr>PowerPoint Presentation</vt:lpstr>
      <vt:lpstr>tools</vt:lpstr>
      <vt:lpstr>PowerPoint Presentation</vt:lpstr>
      <vt:lpstr>PowerPoint Presentation</vt:lpstr>
      <vt:lpstr>Current clamp meter).)2.Current transformer</vt:lpstr>
      <vt:lpstr>Software Circuit design </vt:lpstr>
      <vt:lpstr>PowerPoint Presentation</vt:lpstr>
      <vt:lpstr>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hp</dc:creator>
  <cp:lastModifiedBy>Al-Bydar</cp:lastModifiedBy>
  <cp:revision>86</cp:revision>
  <dcterms:created xsi:type="dcterms:W3CDTF">2017-12-19T14:18:50Z</dcterms:created>
  <dcterms:modified xsi:type="dcterms:W3CDTF">2018-05-23T09:08:30Z</dcterms:modified>
</cp:coreProperties>
</file>