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300" r:id="rId3"/>
    <p:sldId id="257" r:id="rId4"/>
    <p:sldId id="258" r:id="rId5"/>
    <p:sldId id="260" r:id="rId6"/>
    <p:sldId id="259" r:id="rId7"/>
    <p:sldId id="261" r:id="rId8"/>
    <p:sldId id="262" r:id="rId9"/>
    <p:sldId id="303" r:id="rId10"/>
    <p:sldId id="266" r:id="rId11"/>
    <p:sldId id="267" r:id="rId12"/>
    <p:sldId id="268" r:id="rId13"/>
    <p:sldId id="304" r:id="rId14"/>
    <p:sldId id="274" r:id="rId15"/>
    <p:sldId id="269" r:id="rId16"/>
    <p:sldId id="271" r:id="rId17"/>
    <p:sldId id="272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301" r:id="rId26"/>
    <p:sldId id="302" r:id="rId27"/>
    <p:sldId id="285" r:id="rId28"/>
    <p:sldId id="287" r:id="rId29"/>
    <p:sldId id="289" r:id="rId30"/>
    <p:sldId id="305" r:id="rId31"/>
    <p:sldId id="291" r:id="rId32"/>
    <p:sldId id="292" r:id="rId33"/>
    <p:sldId id="293" r:id="rId34"/>
    <p:sldId id="294" r:id="rId35"/>
    <p:sldId id="295" r:id="rId36"/>
    <p:sldId id="298" r:id="rId37"/>
    <p:sldId id="296" r:id="rId38"/>
    <p:sldId id="297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149521-FF74-42A4-ABBC-35DBCD4A7DD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1329F3-D72C-4014-B3E3-3F229890966B}">
      <dgm:prSet phldrT="[Text]" custT="1"/>
      <dgm:spPr/>
      <dgm:t>
        <a:bodyPr/>
        <a:lstStyle/>
        <a:p>
          <a:r>
            <a:rPr lang="en-US" sz="3600" dirty="0"/>
            <a:t>Study Area </a:t>
          </a:r>
        </a:p>
      </dgm:t>
    </dgm:pt>
    <dgm:pt modelId="{64AB516C-3B98-462D-9869-D3C302902AED}" type="parTrans" cxnId="{8ABE1B44-E0DA-42A1-B62A-D3DECE906A61}">
      <dgm:prSet/>
      <dgm:spPr/>
      <dgm:t>
        <a:bodyPr/>
        <a:lstStyle/>
        <a:p>
          <a:endParaRPr lang="en-US"/>
        </a:p>
      </dgm:t>
    </dgm:pt>
    <dgm:pt modelId="{81D12A14-8065-4290-8F7D-170A4DFA48B5}" type="sibTrans" cxnId="{8ABE1B44-E0DA-42A1-B62A-D3DECE906A61}">
      <dgm:prSet/>
      <dgm:spPr/>
      <dgm:t>
        <a:bodyPr/>
        <a:lstStyle/>
        <a:p>
          <a:endParaRPr lang="en-US"/>
        </a:p>
      </dgm:t>
    </dgm:pt>
    <dgm:pt modelId="{5C4DA23D-FFC8-44CA-AD07-F03A094107B2}">
      <dgm:prSet phldrT="[Text]" custT="1"/>
      <dgm:spPr/>
      <dgm:t>
        <a:bodyPr/>
        <a:lstStyle/>
        <a:p>
          <a:r>
            <a:rPr lang="en-US" sz="3600" dirty="0"/>
            <a:t>Objectives</a:t>
          </a:r>
        </a:p>
      </dgm:t>
    </dgm:pt>
    <dgm:pt modelId="{3900C67C-3905-4C39-8192-25D60C7EA897}" type="parTrans" cxnId="{8B74E78F-6186-4271-BDF0-E018238CE99A}">
      <dgm:prSet/>
      <dgm:spPr/>
      <dgm:t>
        <a:bodyPr/>
        <a:lstStyle/>
        <a:p>
          <a:endParaRPr lang="en-US"/>
        </a:p>
      </dgm:t>
    </dgm:pt>
    <dgm:pt modelId="{3091CCA7-FB95-448A-9502-9C6AD1BF60E3}" type="sibTrans" cxnId="{8B74E78F-6186-4271-BDF0-E018238CE99A}">
      <dgm:prSet/>
      <dgm:spPr/>
      <dgm:t>
        <a:bodyPr/>
        <a:lstStyle/>
        <a:p>
          <a:endParaRPr lang="en-US"/>
        </a:p>
      </dgm:t>
    </dgm:pt>
    <dgm:pt modelId="{513A9CB5-4E48-4184-9E72-3945DC89FEDB}">
      <dgm:prSet phldrT="[Text]" custT="1"/>
      <dgm:spPr/>
      <dgm:t>
        <a:bodyPr/>
        <a:lstStyle/>
        <a:p>
          <a:r>
            <a:rPr lang="en-US" sz="3600" dirty="0"/>
            <a:t>Methodology</a:t>
          </a:r>
        </a:p>
      </dgm:t>
    </dgm:pt>
    <dgm:pt modelId="{ACAD1BDD-5867-40CD-9772-4E7468CE2A5D}" type="parTrans" cxnId="{6031091A-D150-48EE-B3C8-278B403F288A}">
      <dgm:prSet/>
      <dgm:spPr/>
      <dgm:t>
        <a:bodyPr/>
        <a:lstStyle/>
        <a:p>
          <a:endParaRPr lang="en-US"/>
        </a:p>
      </dgm:t>
    </dgm:pt>
    <dgm:pt modelId="{5DD02D88-3AAC-4FFD-B327-02B4BA842E0C}" type="sibTrans" cxnId="{6031091A-D150-48EE-B3C8-278B403F288A}">
      <dgm:prSet/>
      <dgm:spPr/>
      <dgm:t>
        <a:bodyPr/>
        <a:lstStyle/>
        <a:p>
          <a:endParaRPr lang="en-US"/>
        </a:p>
      </dgm:t>
    </dgm:pt>
    <dgm:pt modelId="{350C1270-57AD-4008-82B9-A0CD78C67B26}">
      <dgm:prSet custT="1"/>
      <dgm:spPr/>
      <dgm:t>
        <a:bodyPr/>
        <a:lstStyle/>
        <a:p>
          <a:r>
            <a:rPr lang="en-US" sz="3600" dirty="0"/>
            <a:t>Data collection and analysis </a:t>
          </a:r>
        </a:p>
      </dgm:t>
    </dgm:pt>
    <dgm:pt modelId="{6CF9194F-9A3B-47D8-AC16-13AF6AB7633D}" type="parTrans" cxnId="{81820892-D40B-4A57-B0FF-83B1D110D165}">
      <dgm:prSet/>
      <dgm:spPr/>
      <dgm:t>
        <a:bodyPr/>
        <a:lstStyle/>
        <a:p>
          <a:endParaRPr lang="en-US"/>
        </a:p>
      </dgm:t>
    </dgm:pt>
    <dgm:pt modelId="{C8FA3738-CB2F-4559-AA01-98ACB170496E}" type="sibTrans" cxnId="{81820892-D40B-4A57-B0FF-83B1D110D165}">
      <dgm:prSet/>
      <dgm:spPr/>
      <dgm:t>
        <a:bodyPr/>
        <a:lstStyle/>
        <a:p>
          <a:endParaRPr lang="en-US"/>
        </a:p>
      </dgm:t>
    </dgm:pt>
    <dgm:pt modelId="{54543FF6-198E-4E51-B908-FECDC32BA885}">
      <dgm:prSet custT="1"/>
      <dgm:spPr/>
      <dgm:t>
        <a:bodyPr/>
        <a:lstStyle/>
        <a:p>
          <a:r>
            <a:rPr lang="en-US" sz="3600" dirty="0"/>
            <a:t>Design control and criteria</a:t>
          </a:r>
        </a:p>
      </dgm:t>
    </dgm:pt>
    <dgm:pt modelId="{7C36C9BE-97E4-4E75-85B6-827E0B35D5C2}" type="parTrans" cxnId="{02E06CA4-221E-44DF-A3C6-4BF26C46BBCC}">
      <dgm:prSet/>
      <dgm:spPr/>
      <dgm:t>
        <a:bodyPr/>
        <a:lstStyle/>
        <a:p>
          <a:endParaRPr lang="en-US"/>
        </a:p>
      </dgm:t>
    </dgm:pt>
    <dgm:pt modelId="{A1F422B7-8B4C-4B6C-A882-6FEAB47EBB8B}" type="sibTrans" cxnId="{02E06CA4-221E-44DF-A3C6-4BF26C46BBCC}">
      <dgm:prSet/>
      <dgm:spPr/>
      <dgm:t>
        <a:bodyPr/>
        <a:lstStyle/>
        <a:p>
          <a:endParaRPr lang="en-US"/>
        </a:p>
      </dgm:t>
    </dgm:pt>
    <dgm:pt modelId="{F882DBF5-A483-4BAB-8CF0-7A805E10359F}">
      <dgm:prSet custT="1"/>
      <dgm:spPr/>
      <dgm:t>
        <a:bodyPr/>
        <a:lstStyle/>
        <a:p>
          <a:r>
            <a:rPr lang="en-US" sz="3600" dirty="0"/>
            <a:t>Geometric design of roads facilities</a:t>
          </a:r>
        </a:p>
      </dgm:t>
    </dgm:pt>
    <dgm:pt modelId="{5B893C26-1612-41D5-B415-5FF8B86DE356}" type="parTrans" cxnId="{DFE9FAAC-E706-4609-B24D-C9824A66F524}">
      <dgm:prSet/>
      <dgm:spPr/>
      <dgm:t>
        <a:bodyPr/>
        <a:lstStyle/>
        <a:p>
          <a:endParaRPr lang="en-US"/>
        </a:p>
      </dgm:t>
    </dgm:pt>
    <dgm:pt modelId="{AE9B8F7A-CFD9-427E-BC3A-C4661C2D8308}" type="sibTrans" cxnId="{DFE9FAAC-E706-4609-B24D-C9824A66F524}">
      <dgm:prSet/>
      <dgm:spPr/>
      <dgm:t>
        <a:bodyPr/>
        <a:lstStyle/>
        <a:p>
          <a:endParaRPr lang="en-US"/>
        </a:p>
      </dgm:t>
    </dgm:pt>
    <dgm:pt modelId="{119F5C61-BF4F-403A-BE72-812AB7D51A5E}">
      <dgm:prSet custT="1"/>
      <dgm:spPr/>
      <dgm:t>
        <a:bodyPr/>
        <a:lstStyle/>
        <a:p>
          <a:r>
            <a:rPr lang="en-US" sz="3600" dirty="0"/>
            <a:t>Cost estimation</a:t>
          </a:r>
        </a:p>
      </dgm:t>
    </dgm:pt>
    <dgm:pt modelId="{0DA5A23D-9D73-4BF9-B7A5-9C54A8BE8599}" type="parTrans" cxnId="{B4C38F93-DC50-4EE1-8D1A-C1B53C170079}">
      <dgm:prSet/>
      <dgm:spPr/>
      <dgm:t>
        <a:bodyPr/>
        <a:lstStyle/>
        <a:p>
          <a:endParaRPr lang="en-US"/>
        </a:p>
      </dgm:t>
    </dgm:pt>
    <dgm:pt modelId="{F35066C5-D331-4896-B177-2A7D20101439}" type="sibTrans" cxnId="{B4C38F93-DC50-4EE1-8D1A-C1B53C170079}">
      <dgm:prSet/>
      <dgm:spPr/>
      <dgm:t>
        <a:bodyPr/>
        <a:lstStyle/>
        <a:p>
          <a:endParaRPr lang="en-US"/>
        </a:p>
      </dgm:t>
    </dgm:pt>
    <dgm:pt modelId="{618AC22D-715A-4D6E-A207-30D2AEE9D28D}">
      <dgm:prSet custT="1"/>
      <dgm:spPr/>
      <dgm:t>
        <a:bodyPr/>
        <a:lstStyle/>
        <a:p>
          <a:r>
            <a:rPr lang="en-US" sz="3600" dirty="0"/>
            <a:t>Conclusion and Recommendations</a:t>
          </a:r>
        </a:p>
      </dgm:t>
    </dgm:pt>
    <dgm:pt modelId="{F5D93FF5-4752-4EBD-BDD6-C7783AC79B29}" type="parTrans" cxnId="{021AA82C-3399-4D37-B6E9-DE72D6B2F0A0}">
      <dgm:prSet/>
      <dgm:spPr/>
      <dgm:t>
        <a:bodyPr/>
        <a:lstStyle/>
        <a:p>
          <a:endParaRPr lang="en-US"/>
        </a:p>
      </dgm:t>
    </dgm:pt>
    <dgm:pt modelId="{6CFDACF2-91BF-4E79-AAB8-01520198AB20}" type="sibTrans" cxnId="{021AA82C-3399-4D37-B6E9-DE72D6B2F0A0}">
      <dgm:prSet/>
      <dgm:spPr/>
      <dgm:t>
        <a:bodyPr/>
        <a:lstStyle/>
        <a:p>
          <a:endParaRPr lang="en-US"/>
        </a:p>
      </dgm:t>
    </dgm:pt>
    <dgm:pt modelId="{F2C3A7A2-7071-4D5B-9365-4B8826DA33CE}" type="pres">
      <dgm:prSet presAssocID="{E6149521-FF74-42A4-ABBC-35DBCD4A7DDC}" presName="Name0" presStyleCnt="0">
        <dgm:presLayoutVars>
          <dgm:dir/>
          <dgm:animLvl val="lvl"/>
          <dgm:resizeHandles val="exact"/>
        </dgm:presLayoutVars>
      </dgm:prSet>
      <dgm:spPr/>
    </dgm:pt>
    <dgm:pt modelId="{99C9064B-7963-4B51-971C-0236905EECD8}" type="pres">
      <dgm:prSet presAssocID="{618AC22D-715A-4D6E-A207-30D2AEE9D28D}" presName="boxAndChildren" presStyleCnt="0"/>
      <dgm:spPr/>
    </dgm:pt>
    <dgm:pt modelId="{975EF129-B3A1-417A-99EA-19C5046BEF0F}" type="pres">
      <dgm:prSet presAssocID="{618AC22D-715A-4D6E-A207-30D2AEE9D28D}" presName="parentTextBox" presStyleLbl="node1" presStyleIdx="0" presStyleCnt="8"/>
      <dgm:spPr/>
    </dgm:pt>
    <dgm:pt modelId="{762E19B3-A04A-46EF-AF4F-CB14D8FE3A80}" type="pres">
      <dgm:prSet presAssocID="{F35066C5-D331-4896-B177-2A7D20101439}" presName="sp" presStyleCnt="0"/>
      <dgm:spPr/>
    </dgm:pt>
    <dgm:pt modelId="{BFF2FE1F-CBCB-4EE6-A9F1-364637884876}" type="pres">
      <dgm:prSet presAssocID="{119F5C61-BF4F-403A-BE72-812AB7D51A5E}" presName="arrowAndChildren" presStyleCnt="0"/>
      <dgm:spPr/>
    </dgm:pt>
    <dgm:pt modelId="{05965B5E-7225-49E5-A06E-5A64ADA54592}" type="pres">
      <dgm:prSet presAssocID="{119F5C61-BF4F-403A-BE72-812AB7D51A5E}" presName="parentTextArrow" presStyleLbl="node1" presStyleIdx="1" presStyleCnt="8"/>
      <dgm:spPr/>
    </dgm:pt>
    <dgm:pt modelId="{FDC9EAC7-E8E9-4375-BFD8-1045964BDC6B}" type="pres">
      <dgm:prSet presAssocID="{AE9B8F7A-CFD9-427E-BC3A-C4661C2D8308}" presName="sp" presStyleCnt="0"/>
      <dgm:spPr/>
    </dgm:pt>
    <dgm:pt modelId="{716021DF-F6C3-4501-963A-816A4DD586E0}" type="pres">
      <dgm:prSet presAssocID="{F882DBF5-A483-4BAB-8CF0-7A805E10359F}" presName="arrowAndChildren" presStyleCnt="0"/>
      <dgm:spPr/>
    </dgm:pt>
    <dgm:pt modelId="{3D11921F-F552-42DD-A086-D5BDCA813EC1}" type="pres">
      <dgm:prSet presAssocID="{F882DBF5-A483-4BAB-8CF0-7A805E10359F}" presName="parentTextArrow" presStyleLbl="node1" presStyleIdx="2" presStyleCnt="8"/>
      <dgm:spPr/>
    </dgm:pt>
    <dgm:pt modelId="{9D5FA9C7-C3E5-4743-BEBC-8B948378588F}" type="pres">
      <dgm:prSet presAssocID="{A1F422B7-8B4C-4B6C-A882-6FEAB47EBB8B}" presName="sp" presStyleCnt="0"/>
      <dgm:spPr/>
    </dgm:pt>
    <dgm:pt modelId="{C0569EE0-2F88-46BF-868C-91E020D49E66}" type="pres">
      <dgm:prSet presAssocID="{54543FF6-198E-4E51-B908-FECDC32BA885}" presName="arrowAndChildren" presStyleCnt="0"/>
      <dgm:spPr/>
    </dgm:pt>
    <dgm:pt modelId="{BCB572ED-903D-4466-8832-3C6674BDB58D}" type="pres">
      <dgm:prSet presAssocID="{54543FF6-198E-4E51-B908-FECDC32BA885}" presName="parentTextArrow" presStyleLbl="node1" presStyleIdx="3" presStyleCnt="8"/>
      <dgm:spPr/>
    </dgm:pt>
    <dgm:pt modelId="{40FC9CC1-6010-4980-A543-21298A781BA0}" type="pres">
      <dgm:prSet presAssocID="{C8FA3738-CB2F-4559-AA01-98ACB170496E}" presName="sp" presStyleCnt="0"/>
      <dgm:spPr/>
    </dgm:pt>
    <dgm:pt modelId="{EBBBF857-45AF-4C62-B98D-291C4E11506A}" type="pres">
      <dgm:prSet presAssocID="{350C1270-57AD-4008-82B9-A0CD78C67B26}" presName="arrowAndChildren" presStyleCnt="0"/>
      <dgm:spPr/>
    </dgm:pt>
    <dgm:pt modelId="{94B0DDBC-A4E4-4189-AC04-4415621270DB}" type="pres">
      <dgm:prSet presAssocID="{350C1270-57AD-4008-82B9-A0CD78C67B26}" presName="parentTextArrow" presStyleLbl="node1" presStyleIdx="4" presStyleCnt="8"/>
      <dgm:spPr/>
    </dgm:pt>
    <dgm:pt modelId="{F5BE1F72-8479-4F85-A7A4-90C46A281C26}" type="pres">
      <dgm:prSet presAssocID="{5DD02D88-3AAC-4FFD-B327-02B4BA842E0C}" presName="sp" presStyleCnt="0"/>
      <dgm:spPr/>
    </dgm:pt>
    <dgm:pt modelId="{417B12B0-4EED-49F5-82BF-5187BCEE0A09}" type="pres">
      <dgm:prSet presAssocID="{513A9CB5-4E48-4184-9E72-3945DC89FEDB}" presName="arrowAndChildren" presStyleCnt="0"/>
      <dgm:spPr/>
    </dgm:pt>
    <dgm:pt modelId="{56DEF9F5-97F7-4557-A6BB-D6D70CC594E3}" type="pres">
      <dgm:prSet presAssocID="{513A9CB5-4E48-4184-9E72-3945DC89FEDB}" presName="parentTextArrow" presStyleLbl="node1" presStyleIdx="5" presStyleCnt="8"/>
      <dgm:spPr/>
    </dgm:pt>
    <dgm:pt modelId="{649E82E2-0D91-4D29-828A-EE7CE1F5A24E}" type="pres">
      <dgm:prSet presAssocID="{3091CCA7-FB95-448A-9502-9C6AD1BF60E3}" presName="sp" presStyleCnt="0"/>
      <dgm:spPr/>
    </dgm:pt>
    <dgm:pt modelId="{EF53048B-B0EF-4B3E-84C3-28A69800E482}" type="pres">
      <dgm:prSet presAssocID="{5C4DA23D-FFC8-44CA-AD07-F03A094107B2}" presName="arrowAndChildren" presStyleCnt="0"/>
      <dgm:spPr/>
    </dgm:pt>
    <dgm:pt modelId="{EC60F863-4DB2-430A-AB3D-88BC5CD24653}" type="pres">
      <dgm:prSet presAssocID="{5C4DA23D-FFC8-44CA-AD07-F03A094107B2}" presName="parentTextArrow" presStyleLbl="node1" presStyleIdx="6" presStyleCnt="8"/>
      <dgm:spPr/>
    </dgm:pt>
    <dgm:pt modelId="{94E8A838-93C0-408B-B9C5-B8904F1EBE17}" type="pres">
      <dgm:prSet presAssocID="{81D12A14-8065-4290-8F7D-170A4DFA48B5}" presName="sp" presStyleCnt="0"/>
      <dgm:spPr/>
    </dgm:pt>
    <dgm:pt modelId="{F8EFA08A-09FA-4FA5-B496-8D84D1A4F250}" type="pres">
      <dgm:prSet presAssocID="{E71329F3-D72C-4014-B3E3-3F229890966B}" presName="arrowAndChildren" presStyleCnt="0"/>
      <dgm:spPr/>
    </dgm:pt>
    <dgm:pt modelId="{BA3CB92B-F2EE-4BBE-B103-1FBEE4EED3E5}" type="pres">
      <dgm:prSet presAssocID="{E71329F3-D72C-4014-B3E3-3F229890966B}" presName="parentTextArrow" presStyleLbl="node1" presStyleIdx="7" presStyleCnt="8" custLinFactNeighborX="0" custLinFactNeighborY="-277"/>
      <dgm:spPr/>
    </dgm:pt>
  </dgm:ptLst>
  <dgm:cxnLst>
    <dgm:cxn modelId="{9C658215-25C2-412A-BE18-90C253B815DB}" type="presOf" srcId="{F882DBF5-A483-4BAB-8CF0-7A805E10359F}" destId="{3D11921F-F552-42DD-A086-D5BDCA813EC1}" srcOrd="0" destOrd="0" presId="urn:microsoft.com/office/officeart/2005/8/layout/process4"/>
    <dgm:cxn modelId="{6031091A-D150-48EE-B3C8-278B403F288A}" srcId="{E6149521-FF74-42A4-ABBC-35DBCD4A7DDC}" destId="{513A9CB5-4E48-4184-9E72-3945DC89FEDB}" srcOrd="2" destOrd="0" parTransId="{ACAD1BDD-5867-40CD-9772-4E7468CE2A5D}" sibTransId="{5DD02D88-3AAC-4FFD-B327-02B4BA842E0C}"/>
    <dgm:cxn modelId="{021AA82C-3399-4D37-B6E9-DE72D6B2F0A0}" srcId="{E6149521-FF74-42A4-ABBC-35DBCD4A7DDC}" destId="{618AC22D-715A-4D6E-A207-30D2AEE9D28D}" srcOrd="7" destOrd="0" parTransId="{F5D93FF5-4752-4EBD-BDD6-C7783AC79B29}" sibTransId="{6CFDACF2-91BF-4E79-AAB8-01520198AB20}"/>
    <dgm:cxn modelId="{8ABE1B44-E0DA-42A1-B62A-D3DECE906A61}" srcId="{E6149521-FF74-42A4-ABBC-35DBCD4A7DDC}" destId="{E71329F3-D72C-4014-B3E3-3F229890966B}" srcOrd="0" destOrd="0" parTransId="{64AB516C-3B98-462D-9869-D3C302902AED}" sibTransId="{81D12A14-8065-4290-8F7D-170A4DFA48B5}"/>
    <dgm:cxn modelId="{0CD02452-9BFA-4D59-9EAB-29A80DD44E56}" type="presOf" srcId="{5C4DA23D-FFC8-44CA-AD07-F03A094107B2}" destId="{EC60F863-4DB2-430A-AB3D-88BC5CD24653}" srcOrd="0" destOrd="0" presId="urn:microsoft.com/office/officeart/2005/8/layout/process4"/>
    <dgm:cxn modelId="{EDB7A056-98BF-45D7-8F19-356C2D83950D}" type="presOf" srcId="{618AC22D-715A-4D6E-A207-30D2AEE9D28D}" destId="{975EF129-B3A1-417A-99EA-19C5046BEF0F}" srcOrd="0" destOrd="0" presId="urn:microsoft.com/office/officeart/2005/8/layout/process4"/>
    <dgm:cxn modelId="{B2230681-661E-4F53-A568-48B87799440F}" type="presOf" srcId="{54543FF6-198E-4E51-B908-FECDC32BA885}" destId="{BCB572ED-903D-4466-8832-3C6674BDB58D}" srcOrd="0" destOrd="0" presId="urn:microsoft.com/office/officeart/2005/8/layout/process4"/>
    <dgm:cxn modelId="{F2B3B486-6E61-4968-BA3E-A54AE83D266A}" type="presOf" srcId="{513A9CB5-4E48-4184-9E72-3945DC89FEDB}" destId="{56DEF9F5-97F7-4557-A6BB-D6D70CC594E3}" srcOrd="0" destOrd="0" presId="urn:microsoft.com/office/officeart/2005/8/layout/process4"/>
    <dgm:cxn modelId="{A5568689-1E99-4509-BBFC-2DCD454F4913}" type="presOf" srcId="{E6149521-FF74-42A4-ABBC-35DBCD4A7DDC}" destId="{F2C3A7A2-7071-4D5B-9365-4B8826DA33CE}" srcOrd="0" destOrd="0" presId="urn:microsoft.com/office/officeart/2005/8/layout/process4"/>
    <dgm:cxn modelId="{8B74E78F-6186-4271-BDF0-E018238CE99A}" srcId="{E6149521-FF74-42A4-ABBC-35DBCD4A7DDC}" destId="{5C4DA23D-FFC8-44CA-AD07-F03A094107B2}" srcOrd="1" destOrd="0" parTransId="{3900C67C-3905-4C39-8192-25D60C7EA897}" sibTransId="{3091CCA7-FB95-448A-9502-9C6AD1BF60E3}"/>
    <dgm:cxn modelId="{81820892-D40B-4A57-B0FF-83B1D110D165}" srcId="{E6149521-FF74-42A4-ABBC-35DBCD4A7DDC}" destId="{350C1270-57AD-4008-82B9-A0CD78C67B26}" srcOrd="3" destOrd="0" parTransId="{6CF9194F-9A3B-47D8-AC16-13AF6AB7633D}" sibTransId="{C8FA3738-CB2F-4559-AA01-98ACB170496E}"/>
    <dgm:cxn modelId="{B4C38F93-DC50-4EE1-8D1A-C1B53C170079}" srcId="{E6149521-FF74-42A4-ABBC-35DBCD4A7DDC}" destId="{119F5C61-BF4F-403A-BE72-812AB7D51A5E}" srcOrd="6" destOrd="0" parTransId="{0DA5A23D-9D73-4BF9-B7A5-9C54A8BE8599}" sibTransId="{F35066C5-D331-4896-B177-2A7D20101439}"/>
    <dgm:cxn modelId="{02E06CA4-221E-44DF-A3C6-4BF26C46BBCC}" srcId="{E6149521-FF74-42A4-ABBC-35DBCD4A7DDC}" destId="{54543FF6-198E-4E51-B908-FECDC32BA885}" srcOrd="4" destOrd="0" parTransId="{7C36C9BE-97E4-4E75-85B6-827E0B35D5C2}" sibTransId="{A1F422B7-8B4C-4B6C-A882-6FEAB47EBB8B}"/>
    <dgm:cxn modelId="{DFE9FAAC-E706-4609-B24D-C9824A66F524}" srcId="{E6149521-FF74-42A4-ABBC-35DBCD4A7DDC}" destId="{F882DBF5-A483-4BAB-8CF0-7A805E10359F}" srcOrd="5" destOrd="0" parTransId="{5B893C26-1612-41D5-B415-5FF8B86DE356}" sibTransId="{AE9B8F7A-CFD9-427E-BC3A-C4661C2D8308}"/>
    <dgm:cxn modelId="{50DEBBB4-7603-450E-BCD4-B6DA32D337C7}" type="presOf" srcId="{119F5C61-BF4F-403A-BE72-812AB7D51A5E}" destId="{05965B5E-7225-49E5-A06E-5A64ADA54592}" srcOrd="0" destOrd="0" presId="urn:microsoft.com/office/officeart/2005/8/layout/process4"/>
    <dgm:cxn modelId="{AA22BED4-306A-4743-8E09-EA6DBADA2A0A}" type="presOf" srcId="{E71329F3-D72C-4014-B3E3-3F229890966B}" destId="{BA3CB92B-F2EE-4BBE-B103-1FBEE4EED3E5}" srcOrd="0" destOrd="0" presId="urn:microsoft.com/office/officeart/2005/8/layout/process4"/>
    <dgm:cxn modelId="{1E33D8EC-C9AD-4BF5-B394-F63E672017B5}" type="presOf" srcId="{350C1270-57AD-4008-82B9-A0CD78C67B26}" destId="{94B0DDBC-A4E4-4189-AC04-4415621270DB}" srcOrd="0" destOrd="0" presId="urn:microsoft.com/office/officeart/2005/8/layout/process4"/>
    <dgm:cxn modelId="{336443E7-4343-47A0-A8C4-F94D0E408477}" type="presParOf" srcId="{F2C3A7A2-7071-4D5B-9365-4B8826DA33CE}" destId="{99C9064B-7963-4B51-971C-0236905EECD8}" srcOrd="0" destOrd="0" presId="urn:microsoft.com/office/officeart/2005/8/layout/process4"/>
    <dgm:cxn modelId="{0A3B223A-5EB2-473D-AAFD-44488B979B7A}" type="presParOf" srcId="{99C9064B-7963-4B51-971C-0236905EECD8}" destId="{975EF129-B3A1-417A-99EA-19C5046BEF0F}" srcOrd="0" destOrd="0" presId="urn:microsoft.com/office/officeart/2005/8/layout/process4"/>
    <dgm:cxn modelId="{B961254C-350C-4571-A9EB-6582C8AA5920}" type="presParOf" srcId="{F2C3A7A2-7071-4D5B-9365-4B8826DA33CE}" destId="{762E19B3-A04A-46EF-AF4F-CB14D8FE3A80}" srcOrd="1" destOrd="0" presId="urn:microsoft.com/office/officeart/2005/8/layout/process4"/>
    <dgm:cxn modelId="{B44F58F1-7E02-478E-9BB4-22041F58F93E}" type="presParOf" srcId="{F2C3A7A2-7071-4D5B-9365-4B8826DA33CE}" destId="{BFF2FE1F-CBCB-4EE6-A9F1-364637884876}" srcOrd="2" destOrd="0" presId="urn:microsoft.com/office/officeart/2005/8/layout/process4"/>
    <dgm:cxn modelId="{05B5583B-96D8-4DFF-AD66-6685DDB0FD71}" type="presParOf" srcId="{BFF2FE1F-CBCB-4EE6-A9F1-364637884876}" destId="{05965B5E-7225-49E5-A06E-5A64ADA54592}" srcOrd="0" destOrd="0" presId="urn:microsoft.com/office/officeart/2005/8/layout/process4"/>
    <dgm:cxn modelId="{2DA16920-065F-47D7-9F8A-3FC12B79FB9C}" type="presParOf" srcId="{F2C3A7A2-7071-4D5B-9365-4B8826DA33CE}" destId="{FDC9EAC7-E8E9-4375-BFD8-1045964BDC6B}" srcOrd="3" destOrd="0" presId="urn:microsoft.com/office/officeart/2005/8/layout/process4"/>
    <dgm:cxn modelId="{E06D6BA1-4848-4C47-B551-EB5C73C248E8}" type="presParOf" srcId="{F2C3A7A2-7071-4D5B-9365-4B8826DA33CE}" destId="{716021DF-F6C3-4501-963A-816A4DD586E0}" srcOrd="4" destOrd="0" presId="urn:microsoft.com/office/officeart/2005/8/layout/process4"/>
    <dgm:cxn modelId="{3E14F4E5-642E-46A0-B1E1-D24C45239738}" type="presParOf" srcId="{716021DF-F6C3-4501-963A-816A4DD586E0}" destId="{3D11921F-F552-42DD-A086-D5BDCA813EC1}" srcOrd="0" destOrd="0" presId="urn:microsoft.com/office/officeart/2005/8/layout/process4"/>
    <dgm:cxn modelId="{C64DCDCC-EAC6-444F-92D7-013001DEC2EC}" type="presParOf" srcId="{F2C3A7A2-7071-4D5B-9365-4B8826DA33CE}" destId="{9D5FA9C7-C3E5-4743-BEBC-8B948378588F}" srcOrd="5" destOrd="0" presId="urn:microsoft.com/office/officeart/2005/8/layout/process4"/>
    <dgm:cxn modelId="{8537684C-1BC3-430F-B990-F51918D82F7A}" type="presParOf" srcId="{F2C3A7A2-7071-4D5B-9365-4B8826DA33CE}" destId="{C0569EE0-2F88-46BF-868C-91E020D49E66}" srcOrd="6" destOrd="0" presId="urn:microsoft.com/office/officeart/2005/8/layout/process4"/>
    <dgm:cxn modelId="{9F8665A7-96EE-4C4B-B891-4F32CDD86D33}" type="presParOf" srcId="{C0569EE0-2F88-46BF-868C-91E020D49E66}" destId="{BCB572ED-903D-4466-8832-3C6674BDB58D}" srcOrd="0" destOrd="0" presId="urn:microsoft.com/office/officeart/2005/8/layout/process4"/>
    <dgm:cxn modelId="{FB482FBE-72DC-46B5-8C20-1A79EB91EB97}" type="presParOf" srcId="{F2C3A7A2-7071-4D5B-9365-4B8826DA33CE}" destId="{40FC9CC1-6010-4980-A543-21298A781BA0}" srcOrd="7" destOrd="0" presId="urn:microsoft.com/office/officeart/2005/8/layout/process4"/>
    <dgm:cxn modelId="{66C4403A-D1B2-4995-A78A-357E3FE6EFC7}" type="presParOf" srcId="{F2C3A7A2-7071-4D5B-9365-4B8826DA33CE}" destId="{EBBBF857-45AF-4C62-B98D-291C4E11506A}" srcOrd="8" destOrd="0" presId="urn:microsoft.com/office/officeart/2005/8/layout/process4"/>
    <dgm:cxn modelId="{786A91A4-2E73-41C4-B9B1-0A90CC126632}" type="presParOf" srcId="{EBBBF857-45AF-4C62-B98D-291C4E11506A}" destId="{94B0DDBC-A4E4-4189-AC04-4415621270DB}" srcOrd="0" destOrd="0" presId="urn:microsoft.com/office/officeart/2005/8/layout/process4"/>
    <dgm:cxn modelId="{93D76D71-2171-4867-BBAE-27BD72EC2317}" type="presParOf" srcId="{F2C3A7A2-7071-4D5B-9365-4B8826DA33CE}" destId="{F5BE1F72-8479-4F85-A7A4-90C46A281C26}" srcOrd="9" destOrd="0" presId="urn:microsoft.com/office/officeart/2005/8/layout/process4"/>
    <dgm:cxn modelId="{E83CA0ED-E6D7-4CD5-81B4-05B8E20BDACC}" type="presParOf" srcId="{F2C3A7A2-7071-4D5B-9365-4B8826DA33CE}" destId="{417B12B0-4EED-49F5-82BF-5187BCEE0A09}" srcOrd="10" destOrd="0" presId="urn:microsoft.com/office/officeart/2005/8/layout/process4"/>
    <dgm:cxn modelId="{E4EC17FD-DAEC-43BF-A034-11B33F176EFE}" type="presParOf" srcId="{417B12B0-4EED-49F5-82BF-5187BCEE0A09}" destId="{56DEF9F5-97F7-4557-A6BB-D6D70CC594E3}" srcOrd="0" destOrd="0" presId="urn:microsoft.com/office/officeart/2005/8/layout/process4"/>
    <dgm:cxn modelId="{0A2AA0CC-5D84-4E1B-96CA-371DD121A803}" type="presParOf" srcId="{F2C3A7A2-7071-4D5B-9365-4B8826DA33CE}" destId="{649E82E2-0D91-4D29-828A-EE7CE1F5A24E}" srcOrd="11" destOrd="0" presId="urn:microsoft.com/office/officeart/2005/8/layout/process4"/>
    <dgm:cxn modelId="{ECF916C0-4B46-421E-ACA1-4164278839C5}" type="presParOf" srcId="{F2C3A7A2-7071-4D5B-9365-4B8826DA33CE}" destId="{EF53048B-B0EF-4B3E-84C3-28A69800E482}" srcOrd="12" destOrd="0" presId="urn:microsoft.com/office/officeart/2005/8/layout/process4"/>
    <dgm:cxn modelId="{B7CEA6E1-3CBD-4B5E-8840-81D208C2323B}" type="presParOf" srcId="{EF53048B-B0EF-4B3E-84C3-28A69800E482}" destId="{EC60F863-4DB2-430A-AB3D-88BC5CD24653}" srcOrd="0" destOrd="0" presId="urn:microsoft.com/office/officeart/2005/8/layout/process4"/>
    <dgm:cxn modelId="{CE12E013-09DD-4F7E-8E6D-AFAAE0457126}" type="presParOf" srcId="{F2C3A7A2-7071-4D5B-9365-4B8826DA33CE}" destId="{94E8A838-93C0-408B-B9C5-B8904F1EBE17}" srcOrd="13" destOrd="0" presId="urn:microsoft.com/office/officeart/2005/8/layout/process4"/>
    <dgm:cxn modelId="{9C88925C-BB4F-4981-89D8-C055C65BAF4B}" type="presParOf" srcId="{F2C3A7A2-7071-4D5B-9365-4B8826DA33CE}" destId="{F8EFA08A-09FA-4FA5-B496-8D84D1A4F250}" srcOrd="14" destOrd="0" presId="urn:microsoft.com/office/officeart/2005/8/layout/process4"/>
    <dgm:cxn modelId="{CDC00738-4FBA-42B5-9AED-E507BE612038}" type="presParOf" srcId="{F8EFA08A-09FA-4FA5-B496-8D84D1A4F250}" destId="{BA3CB92B-F2EE-4BBE-B103-1FBEE4EED3E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D19190-B9E1-4030-A8DF-E6A10B7C556D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5C2577-31A3-4648-A60D-F40C819F9ACA}">
      <dgm:prSet phldrT="[Text]" custT="1"/>
      <dgm:spPr>
        <a:xfrm rot="10800000">
          <a:off x="0" y="1467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Reconnaissance visit to the street location</a:t>
          </a:r>
        </a:p>
      </dgm:t>
    </dgm:pt>
    <dgm:pt modelId="{EE1DB4FA-AA70-4ED5-A43E-718C782D34BA}" type="parTrans" cxnId="{BEFED8EC-75B9-49C3-946C-F7BA9F503AE3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E11D41DD-7E19-4AA6-BF3E-256F9A15E02D}" type="sibTrans" cxnId="{BEFED8EC-75B9-49C3-946C-F7BA9F503AE3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B33967A7-D3FB-4C02-8A82-EB6695DB6150}">
      <dgm:prSet phldrT="[Text]" custT="1"/>
      <dgm:spPr>
        <a:xfrm rot="10800000">
          <a:off x="0" y="526477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Collecting available information such as: contour maps and Master Plan from Nablus Municipality</a:t>
          </a:r>
        </a:p>
      </dgm:t>
    </dgm:pt>
    <dgm:pt modelId="{32E3F8DA-0C67-43B4-A2B5-5F4A620AB812}" type="parTrans" cxnId="{CA4A6096-09AD-4A3A-8BB6-60712A543EBA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ADBFCF46-B106-4A3E-A8D0-C096E29DDE34}" type="sibTrans" cxnId="{CA4A6096-09AD-4A3A-8BB6-60712A543EBA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8FCEBB21-A73F-44E0-AAB4-006406051DCA}">
      <dgm:prSet phldrT="[Text]" custT="1"/>
      <dgm:spPr>
        <a:xfrm rot="10800000">
          <a:off x="0" y="1051487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Conducting field studies such as manual counts for traffic volume study, delay and inventory study</a:t>
          </a:r>
        </a:p>
      </dgm:t>
    </dgm:pt>
    <dgm:pt modelId="{CF00DD38-C037-472A-A198-80991BC3FF51}" type="parTrans" cxnId="{02C7F670-E353-4A2B-83F3-373FFA7C754C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F0411B0B-B61B-43A8-97D2-976EF1B09BEA}" type="sibTrans" cxnId="{02C7F670-E353-4A2B-83F3-373FFA7C754C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EBB0155D-8654-4AD7-AAB8-C171C4942E4C}">
      <dgm:prSet phldrT="[Text]" custT="1"/>
      <dgm:spPr>
        <a:xfrm rot="10800000">
          <a:off x="0" y="1576497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Analysis and evaluation of traffic existing conditions</a:t>
          </a:r>
        </a:p>
      </dgm:t>
    </dgm:pt>
    <dgm:pt modelId="{AC59D94E-C644-4E67-A366-D2C8E167016D}" type="parTrans" cxnId="{C6C408A8-18E0-4FDC-A83F-F0FD8D936EF5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60F1D6DF-B344-4005-98D1-254459EA996E}" type="sibTrans" cxnId="{C6C408A8-18E0-4FDC-A83F-F0FD8D936EF5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25FF7D9C-5CAF-4B46-98ED-DDAEDEAC1468}">
      <dgm:prSet phldrT="[Text]" custT="1"/>
      <dgm:spPr>
        <a:xfrm rot="10800000">
          <a:off x="0" y="2626516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Designing the horizontal, vertical alignment, and typical cross-sections of the road and intersections using Civil 3D software</a:t>
          </a:r>
        </a:p>
      </dgm:t>
    </dgm:pt>
    <dgm:pt modelId="{75C01DAF-6DF5-43D6-98A0-CA840264A268}" type="parTrans" cxnId="{AEB29238-5F61-44CD-898F-E0BE0539D88B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CDB68E7B-C1E6-4005-9A74-A9EA9BA4368D}" type="sibTrans" cxnId="{AEB29238-5F61-44CD-898F-E0BE0539D88B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E4F2DC76-F9E5-41D3-B970-4EEEA428CDC7}">
      <dgm:prSet phldrT="[Text]" custT="1"/>
      <dgm:spPr>
        <a:xfrm rot="10800000">
          <a:off x="0" y="3151526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Proposing of the proper traffic control devices</a:t>
          </a:r>
        </a:p>
      </dgm:t>
    </dgm:pt>
    <dgm:pt modelId="{7FCAF07E-7A67-441A-A800-1EF00A9AE32C}" type="parTrans" cxnId="{3CB33709-5B3E-4A0E-B941-85E682233517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27DFABB2-2713-4CEB-BCB7-7458DEF1B137}" type="sibTrans" cxnId="{3CB33709-5B3E-4A0E-B941-85E682233517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BBD12AE4-FBCF-4108-B827-0E03AC2069EC}">
      <dgm:prSet phldrT="[Text]" custT="1"/>
      <dgm:spPr>
        <a:xfrm>
          <a:off x="0" y="3676536"/>
          <a:ext cx="10058399" cy="344720"/>
        </a:xfrm>
        <a:prstGeom prst="rec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Estimating the quantities and the cost of implementation</a:t>
          </a:r>
        </a:p>
      </dgm:t>
    </dgm:pt>
    <dgm:pt modelId="{7048E709-48F2-41AC-9071-61EF2A8AA174}" type="parTrans" cxnId="{ACDD8FDD-C410-45B1-A1BE-58A6706DA170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7B0E6D5C-C9EF-41F3-97F1-47D72BE00D36}" type="sibTrans" cxnId="{ACDD8FDD-C410-45B1-A1BE-58A6706DA170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EB9DA7E6-A846-4D6F-8746-104E5B03BD2C}">
      <dgm:prSet phldrT="[Text]" custT="1"/>
      <dgm:spPr>
        <a:xfrm rot="10800000">
          <a:off x="0" y="2101506"/>
          <a:ext cx="10058399" cy="530180"/>
        </a:xfrm>
        <a:prstGeom prst="upArrowCallout">
          <a:avLst/>
        </a:prstGeom>
      </dgm:spPr>
      <dgm:t>
        <a:bodyPr/>
        <a:lstStyle/>
        <a:p>
          <a:pPr rtl="0"/>
          <a:r>
            <a:rPr lang="en-US" sz="1800" b="1" dirty="0">
              <a:effectLst/>
              <a:latin typeface="+mj-lt"/>
              <a:ea typeface="+mn-ea"/>
              <a:cs typeface="+mn-cs"/>
            </a:rPr>
            <a:t>Identify</a:t>
          </a:r>
          <a:r>
            <a:rPr lang="en-US" sz="1800" b="1" dirty="0">
              <a:effectLst/>
              <a:latin typeface="+mj-lt"/>
              <a:ea typeface="+mn-ea"/>
              <a:cs typeface="Times New Roman" pitchFamily="18" charset="0"/>
            </a:rPr>
            <a:t> the design criteria</a:t>
          </a:r>
        </a:p>
      </dgm:t>
    </dgm:pt>
    <dgm:pt modelId="{122C8330-0C18-445A-BCAA-BA2111119233}" type="sibTrans" cxnId="{D817C3A9-5D67-4CB2-9A86-79FB31454F7C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CE7B70A2-8E34-4478-9266-728262D951D4}" type="parTrans" cxnId="{D817C3A9-5D67-4CB2-9A86-79FB31454F7C}">
      <dgm:prSet/>
      <dgm:spPr/>
      <dgm:t>
        <a:bodyPr/>
        <a:lstStyle/>
        <a:p>
          <a:endParaRPr lang="en-US" sz="2800" b="1">
            <a:effectLst/>
            <a:latin typeface="+mj-lt"/>
          </a:endParaRPr>
        </a:p>
      </dgm:t>
    </dgm:pt>
    <dgm:pt modelId="{03592285-8175-4345-AD26-578EAB28E5C8}" type="pres">
      <dgm:prSet presAssocID="{ABD19190-B9E1-4030-A8DF-E6A10B7C556D}" presName="Name0" presStyleCnt="0">
        <dgm:presLayoutVars>
          <dgm:dir/>
          <dgm:animLvl val="lvl"/>
          <dgm:resizeHandles val="exact"/>
        </dgm:presLayoutVars>
      </dgm:prSet>
      <dgm:spPr/>
    </dgm:pt>
    <dgm:pt modelId="{5F0D5416-7B63-4556-A35C-353B94423193}" type="pres">
      <dgm:prSet presAssocID="{BBD12AE4-FBCF-4108-B827-0E03AC2069EC}" presName="boxAndChildren" presStyleCnt="0"/>
      <dgm:spPr/>
    </dgm:pt>
    <dgm:pt modelId="{C8F79EEC-C2BC-4F9C-B35C-10F5D4D00D71}" type="pres">
      <dgm:prSet presAssocID="{BBD12AE4-FBCF-4108-B827-0E03AC2069EC}" presName="parentTextBox" presStyleLbl="node1" presStyleIdx="0" presStyleCnt="8"/>
      <dgm:spPr/>
    </dgm:pt>
    <dgm:pt modelId="{5E766B3D-111B-4E51-AD6A-0FC23269E78C}" type="pres">
      <dgm:prSet presAssocID="{27DFABB2-2713-4CEB-BCB7-7458DEF1B137}" presName="sp" presStyleCnt="0"/>
      <dgm:spPr/>
    </dgm:pt>
    <dgm:pt modelId="{8BC6D307-E253-4C8E-B094-70D85E2DDC54}" type="pres">
      <dgm:prSet presAssocID="{E4F2DC76-F9E5-41D3-B970-4EEEA428CDC7}" presName="arrowAndChildren" presStyleCnt="0"/>
      <dgm:spPr/>
    </dgm:pt>
    <dgm:pt modelId="{0509458A-D949-4DAD-BA11-92C4B4AD3D4B}" type="pres">
      <dgm:prSet presAssocID="{E4F2DC76-F9E5-41D3-B970-4EEEA428CDC7}" presName="parentTextArrow" presStyleLbl="node1" presStyleIdx="1" presStyleCnt="8"/>
      <dgm:spPr/>
    </dgm:pt>
    <dgm:pt modelId="{5C14426B-A738-4581-8E79-198E6AE56962}" type="pres">
      <dgm:prSet presAssocID="{CDB68E7B-C1E6-4005-9A74-A9EA9BA4368D}" presName="sp" presStyleCnt="0"/>
      <dgm:spPr/>
    </dgm:pt>
    <dgm:pt modelId="{CA990500-D4EA-464C-BD47-AB9727D8B19A}" type="pres">
      <dgm:prSet presAssocID="{25FF7D9C-5CAF-4B46-98ED-DDAEDEAC1468}" presName="arrowAndChildren" presStyleCnt="0"/>
      <dgm:spPr/>
    </dgm:pt>
    <dgm:pt modelId="{277A26F3-85BA-4CC4-A69C-FE3113292E92}" type="pres">
      <dgm:prSet presAssocID="{25FF7D9C-5CAF-4B46-98ED-DDAEDEAC1468}" presName="parentTextArrow" presStyleLbl="node1" presStyleIdx="2" presStyleCnt="8"/>
      <dgm:spPr/>
    </dgm:pt>
    <dgm:pt modelId="{EAF3E512-B7D8-4E8B-96F4-2599C44BFB40}" type="pres">
      <dgm:prSet presAssocID="{122C8330-0C18-445A-BCAA-BA2111119233}" presName="sp" presStyleCnt="0"/>
      <dgm:spPr/>
    </dgm:pt>
    <dgm:pt modelId="{42EEDC22-1F08-4ABE-8FCC-17972763848C}" type="pres">
      <dgm:prSet presAssocID="{EB9DA7E6-A846-4D6F-8746-104E5B03BD2C}" presName="arrowAndChildren" presStyleCnt="0"/>
      <dgm:spPr/>
    </dgm:pt>
    <dgm:pt modelId="{827BA27E-6C66-47AC-BDEA-F7A746C8922C}" type="pres">
      <dgm:prSet presAssocID="{EB9DA7E6-A846-4D6F-8746-104E5B03BD2C}" presName="parentTextArrow" presStyleLbl="node1" presStyleIdx="3" presStyleCnt="8"/>
      <dgm:spPr/>
    </dgm:pt>
    <dgm:pt modelId="{78445F11-CEA4-442E-A648-89D0517DF02B}" type="pres">
      <dgm:prSet presAssocID="{60F1D6DF-B344-4005-98D1-254459EA996E}" presName="sp" presStyleCnt="0"/>
      <dgm:spPr/>
    </dgm:pt>
    <dgm:pt modelId="{8024853D-76E1-4164-8F55-D7E304CCFE59}" type="pres">
      <dgm:prSet presAssocID="{EBB0155D-8654-4AD7-AAB8-C171C4942E4C}" presName="arrowAndChildren" presStyleCnt="0"/>
      <dgm:spPr/>
    </dgm:pt>
    <dgm:pt modelId="{7FA01B09-6217-4785-82BA-C806D0C2987A}" type="pres">
      <dgm:prSet presAssocID="{EBB0155D-8654-4AD7-AAB8-C171C4942E4C}" presName="parentTextArrow" presStyleLbl="node1" presStyleIdx="4" presStyleCnt="8"/>
      <dgm:spPr/>
    </dgm:pt>
    <dgm:pt modelId="{913EB253-BBB9-4F33-9B72-280D7E923815}" type="pres">
      <dgm:prSet presAssocID="{F0411B0B-B61B-43A8-97D2-976EF1B09BEA}" presName="sp" presStyleCnt="0"/>
      <dgm:spPr/>
    </dgm:pt>
    <dgm:pt modelId="{17559376-6E5F-40A9-8016-501FBE00FDB2}" type="pres">
      <dgm:prSet presAssocID="{8FCEBB21-A73F-44E0-AAB4-006406051DCA}" presName="arrowAndChildren" presStyleCnt="0"/>
      <dgm:spPr/>
    </dgm:pt>
    <dgm:pt modelId="{CBCFDF9B-D1ED-404E-AA89-9377BE00385D}" type="pres">
      <dgm:prSet presAssocID="{8FCEBB21-A73F-44E0-AAB4-006406051DCA}" presName="parentTextArrow" presStyleLbl="node1" presStyleIdx="5" presStyleCnt="8"/>
      <dgm:spPr/>
    </dgm:pt>
    <dgm:pt modelId="{FF7B1E66-6EDB-48A9-B35C-EC2AC5D466A7}" type="pres">
      <dgm:prSet presAssocID="{ADBFCF46-B106-4A3E-A8D0-C096E29DDE34}" presName="sp" presStyleCnt="0"/>
      <dgm:spPr/>
    </dgm:pt>
    <dgm:pt modelId="{A7BA6DEA-501E-40B5-B5A9-C519FD41C97F}" type="pres">
      <dgm:prSet presAssocID="{B33967A7-D3FB-4C02-8A82-EB6695DB6150}" presName="arrowAndChildren" presStyleCnt="0"/>
      <dgm:spPr/>
    </dgm:pt>
    <dgm:pt modelId="{41085DCE-E319-46D1-BBEF-52FC255DA470}" type="pres">
      <dgm:prSet presAssocID="{B33967A7-D3FB-4C02-8A82-EB6695DB6150}" presName="parentTextArrow" presStyleLbl="node1" presStyleIdx="6" presStyleCnt="8"/>
      <dgm:spPr/>
    </dgm:pt>
    <dgm:pt modelId="{91411A8E-12BC-4648-8E98-258D4774E03C}" type="pres">
      <dgm:prSet presAssocID="{E11D41DD-7E19-4AA6-BF3E-256F9A15E02D}" presName="sp" presStyleCnt="0"/>
      <dgm:spPr/>
    </dgm:pt>
    <dgm:pt modelId="{80B5A53A-B8E0-4951-A3E4-56A4C7382E01}" type="pres">
      <dgm:prSet presAssocID="{9E5C2577-31A3-4648-A60D-F40C819F9ACA}" presName="arrowAndChildren" presStyleCnt="0"/>
      <dgm:spPr/>
    </dgm:pt>
    <dgm:pt modelId="{6A5BD6B5-AA22-4E4C-AD75-44C0CAB58DD6}" type="pres">
      <dgm:prSet presAssocID="{9E5C2577-31A3-4648-A60D-F40C819F9ACA}" presName="parentTextArrow" presStyleLbl="node1" presStyleIdx="7" presStyleCnt="8" custLinFactNeighborX="2479"/>
      <dgm:spPr/>
    </dgm:pt>
  </dgm:ptLst>
  <dgm:cxnLst>
    <dgm:cxn modelId="{33588502-AE60-4672-A250-03B68E9EB506}" type="presOf" srcId="{ABD19190-B9E1-4030-A8DF-E6A10B7C556D}" destId="{03592285-8175-4345-AD26-578EAB28E5C8}" srcOrd="0" destOrd="0" presId="urn:microsoft.com/office/officeart/2005/8/layout/process4"/>
    <dgm:cxn modelId="{E48F1D06-BF99-4FF0-B7A2-D46E08A573C9}" type="presOf" srcId="{BBD12AE4-FBCF-4108-B827-0E03AC2069EC}" destId="{C8F79EEC-C2BC-4F9C-B35C-10F5D4D00D71}" srcOrd="0" destOrd="0" presId="urn:microsoft.com/office/officeart/2005/8/layout/process4"/>
    <dgm:cxn modelId="{3CB33709-5B3E-4A0E-B941-85E682233517}" srcId="{ABD19190-B9E1-4030-A8DF-E6A10B7C556D}" destId="{E4F2DC76-F9E5-41D3-B970-4EEEA428CDC7}" srcOrd="6" destOrd="0" parTransId="{7FCAF07E-7A67-441A-A800-1EF00A9AE32C}" sibTransId="{27DFABB2-2713-4CEB-BCB7-7458DEF1B137}"/>
    <dgm:cxn modelId="{E457151A-706B-495A-856F-4194D01AE74D}" type="presOf" srcId="{B33967A7-D3FB-4C02-8A82-EB6695DB6150}" destId="{41085DCE-E319-46D1-BBEF-52FC255DA470}" srcOrd="0" destOrd="0" presId="urn:microsoft.com/office/officeart/2005/8/layout/process4"/>
    <dgm:cxn modelId="{97EC341E-5FEE-464A-A951-CFA73DB9E074}" type="presOf" srcId="{EBB0155D-8654-4AD7-AAB8-C171C4942E4C}" destId="{7FA01B09-6217-4785-82BA-C806D0C2987A}" srcOrd="0" destOrd="0" presId="urn:microsoft.com/office/officeart/2005/8/layout/process4"/>
    <dgm:cxn modelId="{AEB29238-5F61-44CD-898F-E0BE0539D88B}" srcId="{ABD19190-B9E1-4030-A8DF-E6A10B7C556D}" destId="{25FF7D9C-5CAF-4B46-98ED-DDAEDEAC1468}" srcOrd="5" destOrd="0" parTransId="{75C01DAF-6DF5-43D6-98A0-CA840264A268}" sibTransId="{CDB68E7B-C1E6-4005-9A74-A9EA9BA4368D}"/>
    <dgm:cxn modelId="{4B3A1844-C373-4156-96E9-41A33A6DDDF8}" type="presOf" srcId="{25FF7D9C-5CAF-4B46-98ED-DDAEDEAC1468}" destId="{277A26F3-85BA-4CC4-A69C-FE3113292E92}" srcOrd="0" destOrd="0" presId="urn:microsoft.com/office/officeart/2005/8/layout/process4"/>
    <dgm:cxn modelId="{6CF5246F-C15E-41E2-9F7A-F444B67D6414}" type="presOf" srcId="{8FCEBB21-A73F-44E0-AAB4-006406051DCA}" destId="{CBCFDF9B-D1ED-404E-AA89-9377BE00385D}" srcOrd="0" destOrd="0" presId="urn:microsoft.com/office/officeart/2005/8/layout/process4"/>
    <dgm:cxn modelId="{02C7F670-E353-4A2B-83F3-373FFA7C754C}" srcId="{ABD19190-B9E1-4030-A8DF-E6A10B7C556D}" destId="{8FCEBB21-A73F-44E0-AAB4-006406051DCA}" srcOrd="2" destOrd="0" parTransId="{CF00DD38-C037-472A-A198-80991BC3FF51}" sibTransId="{F0411B0B-B61B-43A8-97D2-976EF1B09BEA}"/>
    <dgm:cxn modelId="{54625253-1421-4F3B-8890-AC06CB78D28A}" type="presOf" srcId="{EB9DA7E6-A846-4D6F-8746-104E5B03BD2C}" destId="{827BA27E-6C66-47AC-BDEA-F7A746C8922C}" srcOrd="0" destOrd="0" presId="urn:microsoft.com/office/officeart/2005/8/layout/process4"/>
    <dgm:cxn modelId="{CA4A6096-09AD-4A3A-8BB6-60712A543EBA}" srcId="{ABD19190-B9E1-4030-A8DF-E6A10B7C556D}" destId="{B33967A7-D3FB-4C02-8A82-EB6695DB6150}" srcOrd="1" destOrd="0" parTransId="{32E3F8DA-0C67-43B4-A2B5-5F4A620AB812}" sibTransId="{ADBFCF46-B106-4A3E-A8D0-C096E29DDE34}"/>
    <dgm:cxn modelId="{C6C408A8-18E0-4FDC-A83F-F0FD8D936EF5}" srcId="{ABD19190-B9E1-4030-A8DF-E6A10B7C556D}" destId="{EBB0155D-8654-4AD7-AAB8-C171C4942E4C}" srcOrd="3" destOrd="0" parTransId="{AC59D94E-C644-4E67-A366-D2C8E167016D}" sibTransId="{60F1D6DF-B344-4005-98D1-254459EA996E}"/>
    <dgm:cxn modelId="{D817C3A9-5D67-4CB2-9A86-79FB31454F7C}" srcId="{ABD19190-B9E1-4030-A8DF-E6A10B7C556D}" destId="{EB9DA7E6-A846-4D6F-8746-104E5B03BD2C}" srcOrd="4" destOrd="0" parTransId="{CE7B70A2-8E34-4478-9266-728262D951D4}" sibTransId="{122C8330-0C18-445A-BCAA-BA2111119233}"/>
    <dgm:cxn modelId="{00E19BAB-7232-4859-A457-E6A273405111}" type="presOf" srcId="{9E5C2577-31A3-4648-A60D-F40C819F9ACA}" destId="{6A5BD6B5-AA22-4E4C-AD75-44C0CAB58DD6}" srcOrd="0" destOrd="0" presId="urn:microsoft.com/office/officeart/2005/8/layout/process4"/>
    <dgm:cxn modelId="{261BAFC9-AC10-4B9D-93F0-AF7E4AC72DFD}" type="presOf" srcId="{E4F2DC76-F9E5-41D3-B970-4EEEA428CDC7}" destId="{0509458A-D949-4DAD-BA11-92C4B4AD3D4B}" srcOrd="0" destOrd="0" presId="urn:microsoft.com/office/officeart/2005/8/layout/process4"/>
    <dgm:cxn modelId="{ACDD8FDD-C410-45B1-A1BE-58A6706DA170}" srcId="{ABD19190-B9E1-4030-A8DF-E6A10B7C556D}" destId="{BBD12AE4-FBCF-4108-B827-0E03AC2069EC}" srcOrd="7" destOrd="0" parTransId="{7048E709-48F2-41AC-9071-61EF2A8AA174}" sibTransId="{7B0E6D5C-C9EF-41F3-97F1-47D72BE00D36}"/>
    <dgm:cxn modelId="{BEFED8EC-75B9-49C3-946C-F7BA9F503AE3}" srcId="{ABD19190-B9E1-4030-A8DF-E6A10B7C556D}" destId="{9E5C2577-31A3-4648-A60D-F40C819F9ACA}" srcOrd="0" destOrd="0" parTransId="{EE1DB4FA-AA70-4ED5-A43E-718C782D34BA}" sibTransId="{E11D41DD-7E19-4AA6-BF3E-256F9A15E02D}"/>
    <dgm:cxn modelId="{87E749D3-D300-4AE7-BFF5-BDAF2657B32B}" type="presParOf" srcId="{03592285-8175-4345-AD26-578EAB28E5C8}" destId="{5F0D5416-7B63-4556-A35C-353B94423193}" srcOrd="0" destOrd="0" presId="urn:microsoft.com/office/officeart/2005/8/layout/process4"/>
    <dgm:cxn modelId="{22357C46-106A-4F1E-A784-6B512300E28B}" type="presParOf" srcId="{5F0D5416-7B63-4556-A35C-353B94423193}" destId="{C8F79EEC-C2BC-4F9C-B35C-10F5D4D00D71}" srcOrd="0" destOrd="0" presId="urn:microsoft.com/office/officeart/2005/8/layout/process4"/>
    <dgm:cxn modelId="{B76A4AC0-ED8C-4320-BA21-C23D1A639E13}" type="presParOf" srcId="{03592285-8175-4345-AD26-578EAB28E5C8}" destId="{5E766B3D-111B-4E51-AD6A-0FC23269E78C}" srcOrd="1" destOrd="0" presId="urn:microsoft.com/office/officeart/2005/8/layout/process4"/>
    <dgm:cxn modelId="{27093A22-BD7A-4538-8D2A-D8F5C38AF5BE}" type="presParOf" srcId="{03592285-8175-4345-AD26-578EAB28E5C8}" destId="{8BC6D307-E253-4C8E-B094-70D85E2DDC54}" srcOrd="2" destOrd="0" presId="urn:microsoft.com/office/officeart/2005/8/layout/process4"/>
    <dgm:cxn modelId="{96CB378B-30C4-4482-9C0E-1B0B36F3F87E}" type="presParOf" srcId="{8BC6D307-E253-4C8E-B094-70D85E2DDC54}" destId="{0509458A-D949-4DAD-BA11-92C4B4AD3D4B}" srcOrd="0" destOrd="0" presId="urn:microsoft.com/office/officeart/2005/8/layout/process4"/>
    <dgm:cxn modelId="{6C17EF3B-B680-48B7-9D55-B7CC1A6E2ADB}" type="presParOf" srcId="{03592285-8175-4345-AD26-578EAB28E5C8}" destId="{5C14426B-A738-4581-8E79-198E6AE56962}" srcOrd="3" destOrd="0" presId="urn:microsoft.com/office/officeart/2005/8/layout/process4"/>
    <dgm:cxn modelId="{AF2E3D51-690A-45C5-B178-CB85ECE15A29}" type="presParOf" srcId="{03592285-8175-4345-AD26-578EAB28E5C8}" destId="{CA990500-D4EA-464C-BD47-AB9727D8B19A}" srcOrd="4" destOrd="0" presId="urn:microsoft.com/office/officeart/2005/8/layout/process4"/>
    <dgm:cxn modelId="{DD20856C-3CD2-4952-BD49-4DD7993D050B}" type="presParOf" srcId="{CA990500-D4EA-464C-BD47-AB9727D8B19A}" destId="{277A26F3-85BA-4CC4-A69C-FE3113292E92}" srcOrd="0" destOrd="0" presId="urn:microsoft.com/office/officeart/2005/8/layout/process4"/>
    <dgm:cxn modelId="{BDAFF126-866F-49FF-9718-F81A70922416}" type="presParOf" srcId="{03592285-8175-4345-AD26-578EAB28E5C8}" destId="{EAF3E512-B7D8-4E8B-96F4-2599C44BFB40}" srcOrd="5" destOrd="0" presId="urn:microsoft.com/office/officeart/2005/8/layout/process4"/>
    <dgm:cxn modelId="{7A1640A0-98AF-4143-8676-96D59AECB716}" type="presParOf" srcId="{03592285-8175-4345-AD26-578EAB28E5C8}" destId="{42EEDC22-1F08-4ABE-8FCC-17972763848C}" srcOrd="6" destOrd="0" presId="urn:microsoft.com/office/officeart/2005/8/layout/process4"/>
    <dgm:cxn modelId="{C9887DA7-C0F3-48E4-AAC7-E6DAAC87548D}" type="presParOf" srcId="{42EEDC22-1F08-4ABE-8FCC-17972763848C}" destId="{827BA27E-6C66-47AC-BDEA-F7A746C8922C}" srcOrd="0" destOrd="0" presId="urn:microsoft.com/office/officeart/2005/8/layout/process4"/>
    <dgm:cxn modelId="{B2304A4F-0362-4EE6-A664-46ED83193A8F}" type="presParOf" srcId="{03592285-8175-4345-AD26-578EAB28E5C8}" destId="{78445F11-CEA4-442E-A648-89D0517DF02B}" srcOrd="7" destOrd="0" presId="urn:microsoft.com/office/officeart/2005/8/layout/process4"/>
    <dgm:cxn modelId="{36928F73-1B1E-4498-8200-95E6D569C7D5}" type="presParOf" srcId="{03592285-8175-4345-AD26-578EAB28E5C8}" destId="{8024853D-76E1-4164-8F55-D7E304CCFE59}" srcOrd="8" destOrd="0" presId="urn:microsoft.com/office/officeart/2005/8/layout/process4"/>
    <dgm:cxn modelId="{F6ADD6EF-39C2-466B-A7C6-9AFCB98867CF}" type="presParOf" srcId="{8024853D-76E1-4164-8F55-D7E304CCFE59}" destId="{7FA01B09-6217-4785-82BA-C806D0C2987A}" srcOrd="0" destOrd="0" presId="urn:microsoft.com/office/officeart/2005/8/layout/process4"/>
    <dgm:cxn modelId="{23D86ABE-1A5F-4241-BCCB-76E11CDF5115}" type="presParOf" srcId="{03592285-8175-4345-AD26-578EAB28E5C8}" destId="{913EB253-BBB9-4F33-9B72-280D7E923815}" srcOrd="9" destOrd="0" presId="urn:microsoft.com/office/officeart/2005/8/layout/process4"/>
    <dgm:cxn modelId="{E545951C-2A52-45C5-B7DD-F411EF73A10A}" type="presParOf" srcId="{03592285-8175-4345-AD26-578EAB28E5C8}" destId="{17559376-6E5F-40A9-8016-501FBE00FDB2}" srcOrd="10" destOrd="0" presId="urn:microsoft.com/office/officeart/2005/8/layout/process4"/>
    <dgm:cxn modelId="{2FC03A85-06BE-49D6-B07B-944A38F66F9B}" type="presParOf" srcId="{17559376-6E5F-40A9-8016-501FBE00FDB2}" destId="{CBCFDF9B-D1ED-404E-AA89-9377BE00385D}" srcOrd="0" destOrd="0" presId="urn:microsoft.com/office/officeart/2005/8/layout/process4"/>
    <dgm:cxn modelId="{4D65E77C-2E1F-419D-9DE5-C6FD51DA9EFF}" type="presParOf" srcId="{03592285-8175-4345-AD26-578EAB28E5C8}" destId="{FF7B1E66-6EDB-48A9-B35C-EC2AC5D466A7}" srcOrd="11" destOrd="0" presId="urn:microsoft.com/office/officeart/2005/8/layout/process4"/>
    <dgm:cxn modelId="{679D4AFF-C7D7-4321-99B6-46E1BF6BABEC}" type="presParOf" srcId="{03592285-8175-4345-AD26-578EAB28E5C8}" destId="{A7BA6DEA-501E-40B5-B5A9-C519FD41C97F}" srcOrd="12" destOrd="0" presId="urn:microsoft.com/office/officeart/2005/8/layout/process4"/>
    <dgm:cxn modelId="{A5C23910-E274-4236-AAA6-2D3A4667343E}" type="presParOf" srcId="{A7BA6DEA-501E-40B5-B5A9-C519FD41C97F}" destId="{41085DCE-E319-46D1-BBEF-52FC255DA470}" srcOrd="0" destOrd="0" presId="urn:microsoft.com/office/officeart/2005/8/layout/process4"/>
    <dgm:cxn modelId="{B5092D45-849B-4B6E-BDBC-F8E2B7B83839}" type="presParOf" srcId="{03592285-8175-4345-AD26-578EAB28E5C8}" destId="{91411A8E-12BC-4648-8E98-258D4774E03C}" srcOrd="13" destOrd="0" presId="urn:microsoft.com/office/officeart/2005/8/layout/process4"/>
    <dgm:cxn modelId="{D77A19CA-E1D7-4C31-88FD-958373CD1791}" type="presParOf" srcId="{03592285-8175-4345-AD26-578EAB28E5C8}" destId="{80B5A53A-B8E0-4951-A3E4-56A4C7382E01}" srcOrd="14" destOrd="0" presId="urn:microsoft.com/office/officeart/2005/8/layout/process4"/>
    <dgm:cxn modelId="{22896654-4AA1-402A-B851-CAF690FBD0AB}" type="presParOf" srcId="{80B5A53A-B8E0-4951-A3E4-56A4C7382E01}" destId="{6A5BD6B5-AA22-4E4C-AD75-44C0CAB58D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EF129-B3A1-417A-99EA-19C5046BEF0F}">
      <dsp:nvSpPr>
        <dsp:cNvPr id="0" name=""/>
        <dsp:cNvSpPr/>
      </dsp:nvSpPr>
      <dsp:spPr>
        <a:xfrm>
          <a:off x="0" y="5812235"/>
          <a:ext cx="11849168" cy="5449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Conclusion and Recommendations</a:t>
          </a:r>
        </a:p>
      </dsp:txBody>
      <dsp:txXfrm>
        <a:off x="0" y="5812235"/>
        <a:ext cx="11849168" cy="544969"/>
      </dsp:txXfrm>
    </dsp:sp>
    <dsp:sp modelId="{05965B5E-7225-49E5-A06E-5A64ADA54592}">
      <dsp:nvSpPr>
        <dsp:cNvPr id="0" name=""/>
        <dsp:cNvSpPr/>
      </dsp:nvSpPr>
      <dsp:spPr>
        <a:xfrm rot="10800000">
          <a:off x="0" y="4982247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Cost estimation</a:t>
          </a:r>
        </a:p>
      </dsp:txBody>
      <dsp:txXfrm rot="10800000">
        <a:off x="0" y="4982247"/>
        <a:ext cx="11849168" cy="544613"/>
      </dsp:txXfrm>
    </dsp:sp>
    <dsp:sp modelId="{3D11921F-F552-42DD-A086-D5BDCA813EC1}">
      <dsp:nvSpPr>
        <dsp:cNvPr id="0" name=""/>
        <dsp:cNvSpPr/>
      </dsp:nvSpPr>
      <dsp:spPr>
        <a:xfrm rot="10800000">
          <a:off x="0" y="4152259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Geometric design of roads facilities</a:t>
          </a:r>
        </a:p>
      </dsp:txBody>
      <dsp:txXfrm rot="10800000">
        <a:off x="0" y="4152259"/>
        <a:ext cx="11849168" cy="544613"/>
      </dsp:txXfrm>
    </dsp:sp>
    <dsp:sp modelId="{BCB572ED-903D-4466-8832-3C6674BDB58D}">
      <dsp:nvSpPr>
        <dsp:cNvPr id="0" name=""/>
        <dsp:cNvSpPr/>
      </dsp:nvSpPr>
      <dsp:spPr>
        <a:xfrm rot="10800000">
          <a:off x="0" y="3322271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Design control and criteria</a:t>
          </a:r>
        </a:p>
      </dsp:txBody>
      <dsp:txXfrm rot="10800000">
        <a:off x="0" y="3322271"/>
        <a:ext cx="11849168" cy="544613"/>
      </dsp:txXfrm>
    </dsp:sp>
    <dsp:sp modelId="{94B0DDBC-A4E4-4189-AC04-4415621270DB}">
      <dsp:nvSpPr>
        <dsp:cNvPr id="0" name=""/>
        <dsp:cNvSpPr/>
      </dsp:nvSpPr>
      <dsp:spPr>
        <a:xfrm rot="10800000">
          <a:off x="0" y="2492284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Data collection and analysis </a:t>
          </a:r>
        </a:p>
      </dsp:txBody>
      <dsp:txXfrm rot="10800000">
        <a:off x="0" y="2492284"/>
        <a:ext cx="11849168" cy="544613"/>
      </dsp:txXfrm>
    </dsp:sp>
    <dsp:sp modelId="{56DEF9F5-97F7-4557-A6BB-D6D70CC594E3}">
      <dsp:nvSpPr>
        <dsp:cNvPr id="0" name=""/>
        <dsp:cNvSpPr/>
      </dsp:nvSpPr>
      <dsp:spPr>
        <a:xfrm rot="10800000">
          <a:off x="0" y="1662296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Methodology</a:t>
          </a:r>
        </a:p>
      </dsp:txBody>
      <dsp:txXfrm rot="10800000">
        <a:off x="0" y="1662296"/>
        <a:ext cx="11849168" cy="544613"/>
      </dsp:txXfrm>
    </dsp:sp>
    <dsp:sp modelId="{EC60F863-4DB2-430A-AB3D-88BC5CD24653}">
      <dsp:nvSpPr>
        <dsp:cNvPr id="0" name=""/>
        <dsp:cNvSpPr/>
      </dsp:nvSpPr>
      <dsp:spPr>
        <a:xfrm rot="10800000">
          <a:off x="0" y="832308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Objectives</a:t>
          </a:r>
        </a:p>
      </dsp:txBody>
      <dsp:txXfrm rot="10800000">
        <a:off x="0" y="832308"/>
        <a:ext cx="11849168" cy="544613"/>
      </dsp:txXfrm>
    </dsp:sp>
    <dsp:sp modelId="{BA3CB92B-F2EE-4BBE-B103-1FBEE4EED3E5}">
      <dsp:nvSpPr>
        <dsp:cNvPr id="0" name=""/>
        <dsp:cNvSpPr/>
      </dsp:nvSpPr>
      <dsp:spPr>
        <a:xfrm rot="10800000">
          <a:off x="0" y="0"/>
          <a:ext cx="11849168" cy="83816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Study Area </a:t>
          </a:r>
        </a:p>
      </dsp:txBody>
      <dsp:txXfrm rot="10800000">
        <a:off x="0" y="0"/>
        <a:ext cx="11849168" cy="5446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79EEC-C2BC-4F9C-B35C-10F5D4D00D71}">
      <dsp:nvSpPr>
        <dsp:cNvPr id="0" name=""/>
        <dsp:cNvSpPr/>
      </dsp:nvSpPr>
      <dsp:spPr>
        <a:xfrm>
          <a:off x="0" y="4723018"/>
          <a:ext cx="11665527" cy="4428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Estimating the quantities and the cost of implementation</a:t>
          </a:r>
        </a:p>
      </dsp:txBody>
      <dsp:txXfrm>
        <a:off x="0" y="4723018"/>
        <a:ext cx="11665527" cy="442841"/>
      </dsp:txXfrm>
    </dsp:sp>
    <dsp:sp modelId="{0509458A-D949-4DAD-BA11-92C4B4AD3D4B}">
      <dsp:nvSpPr>
        <dsp:cNvPr id="0" name=""/>
        <dsp:cNvSpPr/>
      </dsp:nvSpPr>
      <dsp:spPr>
        <a:xfrm rot="10800000">
          <a:off x="0" y="4048571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Proposing of the proper traffic control devices</a:t>
          </a:r>
        </a:p>
      </dsp:txBody>
      <dsp:txXfrm rot="10800000">
        <a:off x="0" y="4048571"/>
        <a:ext cx="11665527" cy="442552"/>
      </dsp:txXfrm>
    </dsp:sp>
    <dsp:sp modelId="{277A26F3-85BA-4CC4-A69C-FE3113292E92}">
      <dsp:nvSpPr>
        <dsp:cNvPr id="0" name=""/>
        <dsp:cNvSpPr/>
      </dsp:nvSpPr>
      <dsp:spPr>
        <a:xfrm rot="10800000">
          <a:off x="0" y="3374123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Designing the horizontal, vertical alignment, and typical cross-sections of the road and intersections using Civil 3D software</a:t>
          </a:r>
        </a:p>
      </dsp:txBody>
      <dsp:txXfrm rot="10800000">
        <a:off x="0" y="3374123"/>
        <a:ext cx="11665527" cy="442552"/>
      </dsp:txXfrm>
    </dsp:sp>
    <dsp:sp modelId="{827BA27E-6C66-47AC-BDEA-F7A746C8922C}">
      <dsp:nvSpPr>
        <dsp:cNvPr id="0" name=""/>
        <dsp:cNvSpPr/>
      </dsp:nvSpPr>
      <dsp:spPr>
        <a:xfrm rot="10800000">
          <a:off x="0" y="2699676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+mn-cs"/>
            </a:rPr>
            <a:t>Identify</a:t>
          </a: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 the design criteria</a:t>
          </a:r>
        </a:p>
      </dsp:txBody>
      <dsp:txXfrm rot="10800000">
        <a:off x="0" y="2699676"/>
        <a:ext cx="11665527" cy="442552"/>
      </dsp:txXfrm>
    </dsp:sp>
    <dsp:sp modelId="{7FA01B09-6217-4785-82BA-C806D0C2987A}">
      <dsp:nvSpPr>
        <dsp:cNvPr id="0" name=""/>
        <dsp:cNvSpPr/>
      </dsp:nvSpPr>
      <dsp:spPr>
        <a:xfrm rot="10800000">
          <a:off x="0" y="2025228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Analysis and evaluation of traffic existing conditions</a:t>
          </a:r>
        </a:p>
      </dsp:txBody>
      <dsp:txXfrm rot="10800000">
        <a:off x="0" y="2025228"/>
        <a:ext cx="11665527" cy="442552"/>
      </dsp:txXfrm>
    </dsp:sp>
    <dsp:sp modelId="{CBCFDF9B-D1ED-404E-AA89-9377BE00385D}">
      <dsp:nvSpPr>
        <dsp:cNvPr id="0" name=""/>
        <dsp:cNvSpPr/>
      </dsp:nvSpPr>
      <dsp:spPr>
        <a:xfrm rot="10800000">
          <a:off x="0" y="1350780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Conducting field studies such as manual counts for traffic volume study, delay and inventory study</a:t>
          </a:r>
        </a:p>
      </dsp:txBody>
      <dsp:txXfrm rot="10800000">
        <a:off x="0" y="1350780"/>
        <a:ext cx="11665527" cy="442552"/>
      </dsp:txXfrm>
    </dsp:sp>
    <dsp:sp modelId="{41085DCE-E319-46D1-BBEF-52FC255DA470}">
      <dsp:nvSpPr>
        <dsp:cNvPr id="0" name=""/>
        <dsp:cNvSpPr/>
      </dsp:nvSpPr>
      <dsp:spPr>
        <a:xfrm rot="10800000">
          <a:off x="0" y="676333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Collecting available information such as: contour maps and Master Plan from Nablus Municipality</a:t>
          </a:r>
        </a:p>
      </dsp:txBody>
      <dsp:txXfrm rot="10800000">
        <a:off x="0" y="676333"/>
        <a:ext cx="11665527" cy="442552"/>
      </dsp:txXfrm>
    </dsp:sp>
    <dsp:sp modelId="{6A5BD6B5-AA22-4E4C-AD75-44C0CAB58DD6}">
      <dsp:nvSpPr>
        <dsp:cNvPr id="0" name=""/>
        <dsp:cNvSpPr/>
      </dsp:nvSpPr>
      <dsp:spPr>
        <a:xfrm rot="10800000">
          <a:off x="0" y="1885"/>
          <a:ext cx="11665527" cy="6810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/>
              <a:latin typeface="+mj-lt"/>
              <a:ea typeface="+mn-ea"/>
              <a:cs typeface="Times New Roman" pitchFamily="18" charset="0"/>
            </a:rPr>
            <a:t>Reconnaissance visit to the street location</a:t>
          </a:r>
        </a:p>
      </dsp:txBody>
      <dsp:txXfrm rot="10800000">
        <a:off x="0" y="1885"/>
        <a:ext cx="11665527" cy="4425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DED7B-7282-4CEE-B59C-A39A88D25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0B98BE-D510-4CFE-A004-1BB86CA87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94A5C-115A-4DB8-9228-2C5A48F23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F26F0-1E5E-4C24-BCA7-D71A6DA73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81226-A574-44B6-86D7-7E3E0FBC6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8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D6BE2-AC5C-4D71-8080-C75E0701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47C3C4-3D1F-43A0-B162-80837B571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F6F3A-AAE9-4748-BA64-EF14DD270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0E00B-C54E-46E4-B2CA-24E144A01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63896-09C3-43EF-8BCA-8C55F7C8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0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810ABB-4C7E-4F3F-9F91-D440500387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AB612E-FE95-4179-A332-54AC36D25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46195-11D2-4CFC-AC0F-792A3135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ADF25-AF69-4195-924E-1E5ADFC1A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32DC9-B008-4DEB-8B34-936D7DF8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0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70658-F6E8-4052-B941-F1722B78B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D59B0-4579-4E76-9B40-2DE7B878A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64F1D-A4AC-490C-A80A-66392FEBB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CEDDE-F001-4C7A-B449-46510E5BE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BE4B-4C26-45E8-89F3-9F02B0406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1D523-073D-4598-A69A-EF8E108EA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4EA8BF-FC5F-4725-9117-01FA3D0B3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C9BE2-6EA1-4689-8052-0A83D13AE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7DE9D-47E9-43B1-8837-9D156B62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5D974-608B-40F5-9005-50EFFDF6C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95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5EBA1-18CE-44BE-A404-C3DB2795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6F44E-44BE-429F-A7A3-BBD0AC945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69E962-64AD-4E7C-AD26-C0B8CC82E9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EFA7F-AFB8-4BD2-B2F2-80D3951DB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49F58E-7118-4EDF-AA3A-67A725C1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ABBE6C-3DB3-42E1-84D2-AC0A9EF7F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3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81E40-873E-4619-AB5E-16E537078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77FF57-5942-4980-928C-8A330CA37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3F0AB7-D7D2-4B99-9B6E-4F3D122AB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50B4FE-DBFA-4B82-983D-8348DE233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069D1C-C60C-45BA-A19D-466CCA335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4FB86-D6D6-49D9-8E9D-7EF4BE7A5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300A85-D3D6-456A-9A49-B91E8F2D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DFC717-F727-4070-9A2E-54FECAC3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8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ABED9-8C81-41EC-8B40-8B22D8415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022121-756E-45AB-B128-0DC3EC1FD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F6A445-50F5-4B14-99A6-3D2F8E8A7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CC2F85-56CC-462F-8AFD-EDD0ADCC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D8B102-1723-4268-A0BE-034A7673E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C44842-859E-4F3E-9069-FF2FC1E7B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C51F3-3A85-439A-9D8E-88ECD498C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9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AC35-8DB6-41AB-829B-BCEED0AC8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227DA-3254-4934-BEC1-058738539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9505F9-DC26-4AF9-9DBF-889863517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4AC88-20E9-4521-85DB-22473111F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40CB0E-80E6-4157-8B89-4FD075DB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C27579-CAF9-401E-AC71-0B62B543A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6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9DBBD-3373-4A2C-B76B-DB71D0C87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1CD765-8A82-4E72-9F9B-D50C6BF104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479FA-2EF4-4CFA-9ADE-5FF15BAAC4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6D8A7-BEB2-48EA-9A07-5C59C621C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1FD06-7A7D-49A4-B37D-BCC51A75D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35133-2227-4F94-A184-54182E73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3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2BE1ED-50EB-4BDB-905B-9E3FFE7E1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E8CCC-A32C-4B08-ABD4-46C25A2C9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DF78E-49FC-47AF-AD44-7014506E23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22E6A-CB83-44E8-B64E-E2B369F6B878}" type="datetimeFigureOut">
              <a:rPr lang="en-US" smtClean="0"/>
              <a:t>24-Dec-19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C6687-E31C-4375-AE57-AB2A4BB3B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76428-3EBB-4A84-A558-1082F91F9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5C743-6359-4870-9182-5997EB1B6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4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20" y="289227"/>
            <a:ext cx="2088140" cy="20855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706893" y="2557460"/>
            <a:ext cx="84199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Faculty of Engineering and Information Technology</a:t>
            </a:r>
          </a:p>
          <a:p>
            <a:pPr algn="ctr"/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Civil Engineering Department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15039" y="4163576"/>
            <a:ext cx="111250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Design of Om-</a:t>
            </a:r>
            <a:r>
              <a:rPr lang="en-US" sz="4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Salama</a:t>
            </a:r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Street in Nablus City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95515" y="6168663"/>
            <a:ext cx="1200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Dec-2019</a:t>
            </a:r>
          </a:p>
        </p:txBody>
      </p:sp>
    </p:spTree>
    <p:extLst>
      <p:ext uri="{BB962C8B-B14F-4D97-AF65-F5344CB8AC3E}">
        <p14:creationId xmlns:p14="http://schemas.microsoft.com/office/powerpoint/2010/main" val="4072666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65522"/>
            <a:ext cx="10058400" cy="100306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Accidents on </a:t>
            </a:r>
            <a:r>
              <a:rPr lang="en-US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Rafedia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Tunis Streets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801" y="1268591"/>
            <a:ext cx="10907598" cy="4351338"/>
          </a:xfrm>
        </p:spPr>
        <p:txBody>
          <a:bodyPr>
            <a:normAutofit/>
          </a:bodyPr>
          <a:lstStyle/>
          <a:p>
            <a:r>
              <a:rPr lang="en-US" sz="2800" dirty="0"/>
              <a:t>Depending on Nablus police station, 35 accidents occurs on University Street with different reasons and 19 accidents on Tunis Street in 2018.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DE0ADA-1083-4DC4-B339-ACBEF062576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503" y="2111605"/>
            <a:ext cx="7331615" cy="467185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611717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924689"/>
              </p:ext>
            </p:extLst>
          </p:nvPr>
        </p:nvGraphicFramePr>
        <p:xfrm>
          <a:off x="1684066" y="1535123"/>
          <a:ext cx="9016361" cy="4482139"/>
        </p:xfrm>
        <a:graphic>
          <a:graphicData uri="http://schemas.openxmlformats.org/drawingml/2006/table">
            <a:tbl>
              <a:tblPr firstRow="1" firstCol="1" bandRow="1"/>
              <a:tblGrid>
                <a:gridCol w="3580410">
                  <a:extLst>
                    <a:ext uri="{9D8B030D-6E8A-4147-A177-3AD203B41FA5}">
                      <a16:colId xmlns:a16="http://schemas.microsoft.com/office/drawing/2014/main" val="2324303968"/>
                    </a:ext>
                  </a:extLst>
                </a:gridCol>
                <a:gridCol w="3580410">
                  <a:extLst>
                    <a:ext uri="{9D8B030D-6E8A-4147-A177-3AD203B41FA5}">
                      <a16:colId xmlns:a16="http://schemas.microsoft.com/office/drawing/2014/main" val="2171624515"/>
                    </a:ext>
                  </a:extLst>
                </a:gridCol>
                <a:gridCol w="1855541">
                  <a:extLst>
                    <a:ext uri="{9D8B030D-6E8A-4147-A177-3AD203B41FA5}">
                      <a16:colId xmlns:a16="http://schemas.microsoft.com/office/drawing/2014/main" val="3282522293"/>
                    </a:ext>
                  </a:extLst>
                </a:gridCol>
              </a:tblGrid>
              <a:tr h="1019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PHV (vph)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61364"/>
                  </a:ext>
                </a:extLst>
              </a:tr>
              <a:tr h="801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Om-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Salama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Roundabout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028522"/>
                  </a:ext>
                </a:extLst>
              </a:tr>
              <a:tr h="6653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Rafedia intersection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2860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447481"/>
                  </a:ext>
                </a:extLst>
              </a:tr>
              <a:tr h="6653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 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398203"/>
                  </a:ext>
                </a:extLst>
              </a:tr>
              <a:tr h="6653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 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0972813"/>
                  </a:ext>
                </a:extLst>
              </a:tr>
              <a:tr h="6653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 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87828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772155" y="579128"/>
            <a:ext cx="4177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Results of PHV</a:t>
            </a:r>
          </a:p>
        </p:txBody>
      </p:sp>
    </p:spTree>
    <p:extLst>
      <p:ext uri="{BB962C8B-B14F-4D97-AF65-F5344CB8AC3E}">
        <p14:creationId xmlns:p14="http://schemas.microsoft.com/office/powerpoint/2010/main" val="974708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4031" y="508492"/>
            <a:ext cx="5234247" cy="79525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Level of service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BDD1ABB-F34F-4B3D-954F-08EB13A4D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48718"/>
              </p:ext>
            </p:extLst>
          </p:nvPr>
        </p:nvGraphicFramePr>
        <p:xfrm>
          <a:off x="1810425" y="1725250"/>
          <a:ext cx="8571150" cy="4526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5575">
                  <a:extLst>
                    <a:ext uri="{9D8B030D-6E8A-4147-A177-3AD203B41FA5}">
                      <a16:colId xmlns:a16="http://schemas.microsoft.com/office/drawing/2014/main" val="222512623"/>
                    </a:ext>
                  </a:extLst>
                </a:gridCol>
                <a:gridCol w="4285575">
                  <a:extLst>
                    <a:ext uri="{9D8B030D-6E8A-4147-A177-3AD203B41FA5}">
                      <a16:colId xmlns:a16="http://schemas.microsoft.com/office/drawing/2014/main" val="266768364"/>
                    </a:ext>
                  </a:extLst>
                </a:gridCol>
              </a:tblGrid>
              <a:tr h="75449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Name of intersection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LOS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5929513"/>
                  </a:ext>
                </a:extLst>
              </a:tr>
              <a:tr h="754497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Rafedia</a:t>
                      </a:r>
                      <a:r>
                        <a:rPr lang="en-US" b="1" dirty="0"/>
                        <a:t>-PALTEL intersection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5405819"/>
                  </a:ext>
                </a:extLst>
              </a:tr>
              <a:tr h="7544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Intersection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7615615"/>
                  </a:ext>
                </a:extLst>
              </a:tr>
              <a:tr h="7544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Intersection 2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917073"/>
                  </a:ext>
                </a:extLst>
              </a:tr>
              <a:tr h="7544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Intersection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6778704"/>
                  </a:ext>
                </a:extLst>
              </a:tr>
              <a:tr h="7544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Om-Salama roundabout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508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43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A1F77-DFFA-4B1F-A81F-F4737C0A2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1">
            <a:extLst>
              <a:ext uri="{FF2B5EF4-FFF2-40B4-BE49-F238E27FC236}">
                <a16:creationId xmlns:a16="http://schemas.microsoft.com/office/drawing/2014/main" id="{426BD8ED-C465-493C-923D-A4BE8A9AC2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109" y="0"/>
            <a:ext cx="5896891" cy="3615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54B263-CC80-4F48-870C-E09D0D415BA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69" y="0"/>
            <a:ext cx="5896891" cy="3615179"/>
          </a:xfrm>
          <a:prstGeom prst="rect">
            <a:avLst/>
          </a:prstGeom>
        </p:spPr>
      </p:pic>
      <p:pic>
        <p:nvPicPr>
          <p:cNvPr id="5" name="صورة 8">
            <a:extLst>
              <a:ext uri="{FF2B5EF4-FFF2-40B4-BE49-F238E27FC236}">
                <a16:creationId xmlns:a16="http://schemas.microsoft.com/office/drawing/2014/main" id="{EB26CBF0-6415-41F6-A537-F3F7F15657BC}"/>
              </a:ext>
            </a:extLst>
          </p:cNvPr>
          <p:cNvPicPr/>
          <p:nvPr/>
        </p:nvPicPr>
        <p:blipFill>
          <a:blip r:embed="rId4"/>
          <a:srcRect t="6503"/>
          <a:stretch>
            <a:fillRect/>
          </a:stretch>
        </p:blipFill>
        <p:spPr>
          <a:xfrm>
            <a:off x="0" y="3830955"/>
            <a:ext cx="3788429" cy="3030279"/>
          </a:xfrm>
          <a:prstGeom prst="rect">
            <a:avLst/>
          </a:prstGeom>
        </p:spPr>
      </p:pic>
      <p:pic>
        <p:nvPicPr>
          <p:cNvPr id="7" name="صورة 15">
            <a:extLst>
              <a:ext uri="{FF2B5EF4-FFF2-40B4-BE49-F238E27FC236}">
                <a16:creationId xmlns:a16="http://schemas.microsoft.com/office/drawing/2014/main" id="{3354C83C-3751-4762-AD25-0EBFD69EF126}"/>
              </a:ext>
            </a:extLst>
          </p:cNvPr>
          <p:cNvPicPr/>
          <p:nvPr/>
        </p:nvPicPr>
        <p:blipFill>
          <a:blip r:embed="rId5"/>
          <a:srcRect t="15088" r="36090" b="28246"/>
          <a:stretch>
            <a:fillRect/>
          </a:stretch>
        </p:blipFill>
        <p:spPr bwMode="auto">
          <a:xfrm>
            <a:off x="3788429" y="3827318"/>
            <a:ext cx="4335863" cy="302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4">
            <a:extLst>
              <a:ext uri="{FF2B5EF4-FFF2-40B4-BE49-F238E27FC236}">
                <a16:creationId xmlns:a16="http://schemas.microsoft.com/office/drawing/2014/main" id="{83D7340F-1CB3-4F51-B7B2-F6D70DE20D3D}"/>
              </a:ext>
            </a:extLst>
          </p:cNvPr>
          <p:cNvPicPr/>
          <p:nvPr/>
        </p:nvPicPr>
        <p:blipFill>
          <a:blip r:embed="rId6"/>
          <a:srcRect t="15789" r="44447" b="28534"/>
          <a:stretch>
            <a:fillRect/>
          </a:stretch>
        </p:blipFill>
        <p:spPr bwMode="auto">
          <a:xfrm>
            <a:off x="8124292" y="3830955"/>
            <a:ext cx="4067708" cy="302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5EE268-0282-4D38-9C11-972ACA82A8D5}"/>
              </a:ext>
            </a:extLst>
          </p:cNvPr>
          <p:cNvSpPr/>
          <p:nvPr/>
        </p:nvSpPr>
        <p:spPr>
          <a:xfrm>
            <a:off x="124840" y="1700826"/>
            <a:ext cx="1635297" cy="21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BFF64C-AE3C-4A65-9487-C65CC17EC5AC}"/>
              </a:ext>
            </a:extLst>
          </p:cNvPr>
          <p:cNvSpPr/>
          <p:nvPr/>
        </p:nvSpPr>
        <p:spPr>
          <a:xfrm>
            <a:off x="6021732" y="2408076"/>
            <a:ext cx="1368267" cy="1465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596D02-9C1D-49A8-91FB-8654A46FE20C}"/>
              </a:ext>
            </a:extLst>
          </p:cNvPr>
          <p:cNvSpPr/>
          <p:nvPr/>
        </p:nvSpPr>
        <p:spPr>
          <a:xfrm>
            <a:off x="20551" y="6076434"/>
            <a:ext cx="1635297" cy="21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62CF33-EBF6-4D10-ACAB-AD41F438FCC5}"/>
              </a:ext>
            </a:extLst>
          </p:cNvPr>
          <p:cNvSpPr/>
          <p:nvPr/>
        </p:nvSpPr>
        <p:spPr>
          <a:xfrm>
            <a:off x="3670890" y="6076434"/>
            <a:ext cx="1344171" cy="21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AF0922-8960-4ADA-AAC0-DA39CD98FEDA}"/>
              </a:ext>
            </a:extLst>
          </p:cNvPr>
          <p:cNvSpPr/>
          <p:nvPr/>
        </p:nvSpPr>
        <p:spPr>
          <a:xfrm>
            <a:off x="7995268" y="6069262"/>
            <a:ext cx="1440963" cy="2071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5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46" y="610779"/>
            <a:ext cx="10058400" cy="80910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Delay and travel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041" y="1769064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Travel time starting from </a:t>
            </a:r>
            <a:r>
              <a:rPr lang="en-US" dirty="0" err="1"/>
              <a:t>Rafedia</a:t>
            </a:r>
            <a:r>
              <a:rPr lang="en-US" dirty="0"/>
              <a:t> PALTEL intersection through Arabic Bank on Tunis to the center of city= </a:t>
            </a:r>
            <a:r>
              <a:rPr lang="en-US" dirty="0">
                <a:solidFill>
                  <a:srgbClr val="FF0000"/>
                </a:solidFill>
              </a:rPr>
              <a:t>5:14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Actual travel time for the same previous intersection= </a:t>
            </a:r>
            <a:r>
              <a:rPr lang="en-US" dirty="0">
                <a:solidFill>
                  <a:srgbClr val="FF0000"/>
                </a:solidFill>
              </a:rPr>
              <a:t>7:60</a:t>
            </a:r>
          </a:p>
          <a:p>
            <a:r>
              <a:rPr lang="en-US" dirty="0"/>
              <a:t>Then, Delay =</a:t>
            </a:r>
            <a:r>
              <a:rPr lang="en-US" dirty="0">
                <a:solidFill>
                  <a:srgbClr val="FF0000"/>
                </a:solidFill>
              </a:rPr>
              <a:t>2:46</a:t>
            </a:r>
            <a:r>
              <a:rPr lang="en-US" dirty="0"/>
              <a:t>  minutes.</a:t>
            </a:r>
            <a:endParaRPr lang="ar-JO" dirty="0"/>
          </a:p>
          <a:p>
            <a:endParaRPr lang="ar-JO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Travel time starting form center of city through Om-Salama to </a:t>
            </a:r>
            <a:r>
              <a:rPr lang="en-US" dirty="0" err="1"/>
              <a:t>Rafedia</a:t>
            </a:r>
            <a:r>
              <a:rPr lang="en-US" dirty="0"/>
              <a:t> main Street at </a:t>
            </a:r>
            <a:r>
              <a:rPr lang="en-US" dirty="0" err="1"/>
              <a:t>Rfedia</a:t>
            </a:r>
            <a:r>
              <a:rPr lang="en-US" dirty="0"/>
              <a:t> PALTEL intersection =</a:t>
            </a:r>
            <a:r>
              <a:rPr lang="en-US" dirty="0">
                <a:solidFill>
                  <a:srgbClr val="FF0000"/>
                </a:solidFill>
              </a:rPr>
              <a:t> 4:47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Actual travel time= </a:t>
            </a:r>
            <a:r>
              <a:rPr lang="en-US" dirty="0">
                <a:solidFill>
                  <a:srgbClr val="FF0000"/>
                </a:solidFill>
              </a:rPr>
              <a:t>7:15</a:t>
            </a:r>
          </a:p>
          <a:p>
            <a:r>
              <a:rPr lang="en-US" dirty="0"/>
              <a:t>Then, Delay approximately= </a:t>
            </a:r>
            <a:r>
              <a:rPr lang="en-US" dirty="0">
                <a:solidFill>
                  <a:srgbClr val="FF0000"/>
                </a:solidFill>
              </a:rPr>
              <a:t>3:32</a:t>
            </a:r>
            <a:r>
              <a:rPr lang="en-US" dirty="0"/>
              <a:t> minutes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37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Future traffic volume on Om-</a:t>
            </a:r>
            <a:r>
              <a:rPr lang="en-US" b="1" dirty="0" err="1">
                <a:solidFill>
                  <a:srgbClr val="0070C0"/>
                </a:solidFill>
              </a:rPr>
              <a:t>Salama</a:t>
            </a:r>
            <a:r>
              <a:rPr lang="en-US" b="1" dirty="0">
                <a:solidFill>
                  <a:srgbClr val="0070C0"/>
                </a:solidFill>
              </a:rPr>
              <a:t>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8146" y="1778491"/>
            <a:ext cx="7777899" cy="4351338"/>
          </a:xfrm>
        </p:spPr>
        <p:txBody>
          <a:bodyPr/>
          <a:lstStyle/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design volume=V</a:t>
            </a:r>
            <a:r>
              <a:rPr lang="en-US" sz="24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*(1+r)</a:t>
            </a:r>
            <a:r>
              <a:rPr lang="en-US" sz="2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=656*(1+0.056)</a:t>
            </a:r>
            <a:r>
              <a:rPr lang="en-US" sz="2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 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=1950 vehicle/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hr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first direction.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design volume=V</a:t>
            </a:r>
            <a:r>
              <a:rPr lang="en-US" sz="24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*(1+r)</a:t>
            </a:r>
            <a:r>
              <a:rPr lang="en-US" sz="2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=360*(1+0.056)</a:t>
            </a:r>
            <a:r>
              <a:rPr lang="en-US" sz="2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=1070 vehicle/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hr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second direction.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591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857012"/>
              </p:ext>
            </p:extLst>
          </p:nvPr>
        </p:nvGraphicFramePr>
        <p:xfrm>
          <a:off x="1357745" y="2008910"/>
          <a:ext cx="9282546" cy="4255966"/>
        </p:xfrm>
        <a:graphic>
          <a:graphicData uri="http://schemas.openxmlformats.org/drawingml/2006/table">
            <a:tbl>
              <a:tblPr firstRow="1" firstCol="1" bandRow="1"/>
              <a:tblGrid>
                <a:gridCol w="1413381">
                  <a:extLst>
                    <a:ext uri="{9D8B030D-6E8A-4147-A177-3AD203B41FA5}">
                      <a16:colId xmlns:a16="http://schemas.microsoft.com/office/drawing/2014/main" val="1566745687"/>
                    </a:ext>
                  </a:extLst>
                </a:gridCol>
                <a:gridCol w="4008697">
                  <a:extLst>
                    <a:ext uri="{9D8B030D-6E8A-4147-A177-3AD203B41FA5}">
                      <a16:colId xmlns:a16="http://schemas.microsoft.com/office/drawing/2014/main" val="3365599162"/>
                    </a:ext>
                  </a:extLst>
                </a:gridCol>
                <a:gridCol w="3860468">
                  <a:extLst>
                    <a:ext uri="{9D8B030D-6E8A-4147-A177-3AD203B41FA5}">
                      <a16:colId xmlns:a16="http://schemas.microsoft.com/office/drawing/2014/main" val="3359807131"/>
                    </a:ext>
                  </a:extLst>
                </a:gridCol>
              </a:tblGrid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 No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 Description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373777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 Classification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Urban Collector Road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004427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Speed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Km/hr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660450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Vehicle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SU-9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643832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Stopping sight distance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 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394128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Grade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11% and 12%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037330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Supper elevation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4140440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Width of Lane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857189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of Lanes</a:t>
                      </a:r>
                      <a:r>
                        <a:rPr lang="ar-S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4362053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 Slope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621958"/>
                  </a:ext>
                </a:extLst>
              </a:tr>
              <a:tr h="375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 (after 20 years)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89998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9144" y="492279"/>
            <a:ext cx="10058400" cy="947651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Criteria</a:t>
            </a:r>
          </a:p>
        </p:txBody>
      </p:sp>
    </p:spTree>
    <p:extLst>
      <p:ext uri="{BB962C8B-B14F-4D97-AF65-F5344CB8AC3E}">
        <p14:creationId xmlns:p14="http://schemas.microsoft.com/office/powerpoint/2010/main" val="1842072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99340"/>
            <a:ext cx="10058400" cy="919942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Geometric design of highway facilities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272097"/>
            <a:ext cx="10058400" cy="59266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Design of the horizontal alignment:</a:t>
            </a:r>
          </a:p>
          <a:p>
            <a:pPr marL="0" indent="0">
              <a:buNone/>
            </a:pPr>
            <a:endParaRPr lang="en-US" sz="2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78E4F2-863B-48EC-960A-24ADDB675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899757"/>
              </p:ext>
            </p:extLst>
          </p:nvPr>
        </p:nvGraphicFramePr>
        <p:xfrm>
          <a:off x="1097280" y="1864763"/>
          <a:ext cx="9749061" cy="4893400"/>
        </p:xfrm>
        <a:graphic>
          <a:graphicData uri="http://schemas.openxmlformats.org/drawingml/2006/table">
            <a:tbl>
              <a:tblPr firstRow="1" firstCol="1" bandRow="1"/>
              <a:tblGrid>
                <a:gridCol w="612124">
                  <a:extLst>
                    <a:ext uri="{9D8B030D-6E8A-4147-A177-3AD203B41FA5}">
                      <a16:colId xmlns:a16="http://schemas.microsoft.com/office/drawing/2014/main" val="1656642551"/>
                    </a:ext>
                  </a:extLst>
                </a:gridCol>
                <a:gridCol w="892683">
                  <a:extLst>
                    <a:ext uri="{9D8B030D-6E8A-4147-A177-3AD203B41FA5}">
                      <a16:colId xmlns:a16="http://schemas.microsoft.com/office/drawing/2014/main" val="3868145759"/>
                    </a:ext>
                  </a:extLst>
                </a:gridCol>
                <a:gridCol w="1554600">
                  <a:extLst>
                    <a:ext uri="{9D8B030D-6E8A-4147-A177-3AD203B41FA5}">
                      <a16:colId xmlns:a16="http://schemas.microsoft.com/office/drawing/2014/main" val="1120443082"/>
                    </a:ext>
                  </a:extLst>
                </a:gridCol>
                <a:gridCol w="1489018">
                  <a:extLst>
                    <a:ext uri="{9D8B030D-6E8A-4147-A177-3AD203B41FA5}">
                      <a16:colId xmlns:a16="http://schemas.microsoft.com/office/drawing/2014/main" val="2425312346"/>
                    </a:ext>
                  </a:extLst>
                </a:gridCol>
                <a:gridCol w="1356635">
                  <a:extLst>
                    <a:ext uri="{9D8B030D-6E8A-4147-A177-3AD203B41FA5}">
                      <a16:colId xmlns:a16="http://schemas.microsoft.com/office/drawing/2014/main" val="3282645093"/>
                    </a:ext>
                  </a:extLst>
                </a:gridCol>
                <a:gridCol w="1356635">
                  <a:extLst>
                    <a:ext uri="{9D8B030D-6E8A-4147-A177-3AD203B41FA5}">
                      <a16:colId xmlns:a16="http://schemas.microsoft.com/office/drawing/2014/main" val="3759818741"/>
                    </a:ext>
                  </a:extLst>
                </a:gridCol>
                <a:gridCol w="1321413">
                  <a:extLst>
                    <a:ext uri="{9D8B030D-6E8A-4147-A177-3AD203B41FA5}">
                      <a16:colId xmlns:a16="http://schemas.microsoft.com/office/drawing/2014/main" val="1021079632"/>
                    </a:ext>
                  </a:extLst>
                </a:gridCol>
                <a:gridCol w="1165953">
                  <a:extLst>
                    <a:ext uri="{9D8B030D-6E8A-4147-A177-3AD203B41FA5}">
                      <a16:colId xmlns:a16="http://schemas.microsoft.com/office/drawing/2014/main" val="3574794535"/>
                    </a:ext>
                  </a:extLst>
                </a:gridCol>
              </a:tblGrid>
              <a:tr h="795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Start Station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End Station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Length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Radius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Minimum Radius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Speed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83474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0+000.00m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0+057.34m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57.339m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206353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Curve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0+057.34m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0+145.26m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87.920m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048832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Curve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0+145.26m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0+289.80m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144.543m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116394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0+289.80m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0+388.64m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98.835m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89354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Curve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0+388.64m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0+524.23m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135.590m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633206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0+524.23m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0+694.94m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170.713m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5196022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Curve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0+694.94m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0+743.00m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48.059m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613585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0+743.00m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0+846.10m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103.104m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7134269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Curve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0+846.10m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0+880.44m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34.340m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86.000m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673365"/>
                  </a:ext>
                </a:extLst>
              </a:tr>
              <a:tr h="40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0+880.44m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0+913.91m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33.468m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km/h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071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878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45" y="286599"/>
            <a:ext cx="10058400" cy="724779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B. Design of the vertical alignment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86702"/>
              </p:ext>
            </p:extLst>
          </p:nvPr>
        </p:nvGraphicFramePr>
        <p:xfrm>
          <a:off x="443345" y="1011378"/>
          <a:ext cx="11000509" cy="5387913"/>
        </p:xfrm>
        <a:graphic>
          <a:graphicData uri="http://schemas.openxmlformats.org/drawingml/2006/table">
            <a:tbl>
              <a:tblPr firstRow="1" firstCol="1" bandRow="1"/>
              <a:tblGrid>
                <a:gridCol w="897377">
                  <a:extLst>
                    <a:ext uri="{9D8B030D-6E8A-4147-A177-3AD203B41FA5}">
                      <a16:colId xmlns:a16="http://schemas.microsoft.com/office/drawing/2014/main" val="2032112781"/>
                    </a:ext>
                  </a:extLst>
                </a:gridCol>
                <a:gridCol w="1481182">
                  <a:extLst>
                    <a:ext uri="{9D8B030D-6E8A-4147-A177-3AD203B41FA5}">
                      <a16:colId xmlns:a16="http://schemas.microsoft.com/office/drawing/2014/main" val="270669560"/>
                    </a:ext>
                  </a:extLst>
                </a:gridCol>
                <a:gridCol w="1618848">
                  <a:extLst>
                    <a:ext uri="{9D8B030D-6E8A-4147-A177-3AD203B41FA5}">
                      <a16:colId xmlns:a16="http://schemas.microsoft.com/office/drawing/2014/main" val="3242761845"/>
                    </a:ext>
                  </a:extLst>
                </a:gridCol>
                <a:gridCol w="1203299">
                  <a:extLst>
                    <a:ext uri="{9D8B030D-6E8A-4147-A177-3AD203B41FA5}">
                      <a16:colId xmlns:a16="http://schemas.microsoft.com/office/drawing/2014/main" val="1977985847"/>
                    </a:ext>
                  </a:extLst>
                </a:gridCol>
                <a:gridCol w="1490105">
                  <a:extLst>
                    <a:ext uri="{9D8B030D-6E8A-4147-A177-3AD203B41FA5}">
                      <a16:colId xmlns:a16="http://schemas.microsoft.com/office/drawing/2014/main" val="4207991377"/>
                    </a:ext>
                  </a:extLst>
                </a:gridCol>
                <a:gridCol w="1552644">
                  <a:extLst>
                    <a:ext uri="{9D8B030D-6E8A-4147-A177-3AD203B41FA5}">
                      <a16:colId xmlns:a16="http://schemas.microsoft.com/office/drawing/2014/main" val="161909256"/>
                    </a:ext>
                  </a:extLst>
                </a:gridCol>
                <a:gridCol w="1563952">
                  <a:extLst>
                    <a:ext uri="{9D8B030D-6E8A-4147-A177-3AD203B41FA5}">
                      <a16:colId xmlns:a16="http://schemas.microsoft.com/office/drawing/2014/main" val="3967802018"/>
                    </a:ext>
                  </a:extLst>
                </a:gridCol>
                <a:gridCol w="1193102">
                  <a:extLst>
                    <a:ext uri="{9D8B030D-6E8A-4147-A177-3AD203B41FA5}">
                      <a16:colId xmlns:a16="http://schemas.microsoft.com/office/drawing/2014/main" val="648540325"/>
                    </a:ext>
                  </a:extLst>
                </a:gridCol>
              </a:tblGrid>
              <a:tr h="1263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PVI Station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PVI Elevation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Grade In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Grade Out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Profile Curve Type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Profile Curve Length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 Value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6629613"/>
                  </a:ext>
                </a:extLst>
              </a:tr>
              <a:tr h="51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-0+000.74m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568.707m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-2.40%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43849"/>
                  </a:ext>
                </a:extLst>
              </a:tr>
              <a:tr h="3922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0+028.62m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568.003m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-2.40%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-11.35%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Crest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58.000m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928049"/>
                  </a:ext>
                </a:extLst>
              </a:tr>
              <a:tr h="51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0+106.77m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559.134m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-11.35%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-16.00%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Crest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61.000m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229356"/>
                  </a:ext>
                </a:extLst>
              </a:tr>
              <a:tr h="51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0+199.39m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544.311m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-16.00%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-13.54%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41.000m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16.644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435291"/>
                  </a:ext>
                </a:extLst>
              </a:tr>
              <a:tr h="51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0+308.75m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529.502m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-13.54%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1.25%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71.000m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652191"/>
                  </a:ext>
                </a:extLst>
              </a:tr>
              <a:tr h="3922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0+636.34m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533.598m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1.25%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-12.51%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Crest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97.000m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7.049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88229"/>
                  </a:ext>
                </a:extLst>
              </a:tr>
              <a:tr h="51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0+796.20m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513.599m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-12.51%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-0.70%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82.000m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6.943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122540"/>
                  </a:ext>
                </a:extLst>
              </a:tr>
              <a:tr h="3922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0+886.78m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512.965m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-0.70%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-4.68%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Crest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49.000m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12.313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297133"/>
                  </a:ext>
                </a:extLst>
              </a:tr>
              <a:tr h="3922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0+914.17m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511.683m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-4.68%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680" marR="386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08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7451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68124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1">
                    <a:lumMod val="75000"/>
                  </a:schemeClr>
                </a:solidFill>
              </a:rPr>
              <a:t>Grades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entrances of buildings along the street should be taken into consideration and to control cut and fill process. This resulted in maximum grade of  16%. 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45000"/>
          <a:stretch/>
        </p:blipFill>
        <p:spPr bwMode="auto">
          <a:xfrm>
            <a:off x="2256520" y="3039572"/>
            <a:ext cx="7412772" cy="31373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2721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4D7BDF-CA55-490A-84D7-FDE5D8313CAC}"/>
              </a:ext>
            </a:extLst>
          </p:cNvPr>
          <p:cNvSpPr/>
          <p:nvPr/>
        </p:nvSpPr>
        <p:spPr>
          <a:xfrm>
            <a:off x="2566448" y="1259174"/>
            <a:ext cx="6285722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800" b="1" u="sng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Prepared by:</a:t>
            </a:r>
          </a:p>
          <a:p>
            <a:pPr algn="l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Jinan Turkman</a:t>
            </a:r>
          </a:p>
          <a:p>
            <a:pPr algn="l"/>
            <a:r>
              <a: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Sahar Antari</a:t>
            </a:r>
          </a:p>
          <a:p>
            <a:pPr algn="l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Hadeel Yassin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algn="ctr"/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sz="4800" b="1" u="sng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Under Supervision of:</a:t>
            </a:r>
            <a:endParaRPr lang="en-US" sz="48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Prof. Sameer Abu-Eisheh</a:t>
            </a:r>
          </a:p>
        </p:txBody>
      </p:sp>
    </p:spTree>
    <p:extLst>
      <p:ext uri="{BB962C8B-B14F-4D97-AF65-F5344CB8AC3E}">
        <p14:creationId xmlns:p14="http://schemas.microsoft.com/office/powerpoint/2010/main" val="4274987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section element design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9734" y="1690688"/>
            <a:ext cx="8343507" cy="4351338"/>
          </a:xfrm>
        </p:spPr>
        <p:txBody>
          <a:bodyPr/>
          <a:lstStyle/>
          <a:p>
            <a:r>
              <a:rPr lang="en-US" sz="2400" dirty="0"/>
              <a:t>It was observed that there is a need for retaining wall at some locations at the left side of the road as there was more than 3 meter fill at these locations. The retaining wall was from boulders not reinforced concrete. The following are range stations where the retaining wall was placed.</a:t>
            </a:r>
            <a:endParaRPr lang="ar-JO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ar-JO" sz="2400" dirty="0"/>
              <a:t>        </a:t>
            </a:r>
            <a:r>
              <a:rPr lang="en-US" sz="2400" dirty="0"/>
              <a:t>1- 0+220 to 0+400</a:t>
            </a:r>
          </a:p>
          <a:p>
            <a:pPr marL="0" indent="0">
              <a:buNone/>
            </a:pPr>
            <a:r>
              <a:rPr lang="ar-JO" sz="2400" dirty="0"/>
              <a:t>        </a:t>
            </a:r>
            <a:r>
              <a:rPr lang="en-US" sz="2400" dirty="0"/>
              <a:t>2- 0+560 to 0+660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434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964" y="453914"/>
            <a:ext cx="9725891" cy="570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95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8055" y="317084"/>
            <a:ext cx="105158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Two main cases are used along Om Salama Street.</a:t>
            </a:r>
            <a:br>
              <a:rPr lang="en-US" sz="2400" dirty="0"/>
            </a:br>
            <a:endParaRPr lang="ar-JO" sz="2400" dirty="0"/>
          </a:p>
          <a:p>
            <a:r>
              <a:rPr lang="en-US" sz="2400" b="1" dirty="0"/>
              <a:t>First Case: </a:t>
            </a:r>
            <a:r>
              <a:rPr lang="en-US" sz="2400" dirty="0"/>
              <a:t>Two lanes in each direction with a 1m width of median and 2.5m sidewalk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55965" y="1841037"/>
            <a:ext cx="10293926" cy="449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32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55964" y="459662"/>
            <a:ext cx="9060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Second Case: </a:t>
            </a:r>
            <a:r>
              <a:rPr lang="en-US" sz="2400" dirty="0"/>
              <a:t>This case was used as the width of Om </a:t>
            </a:r>
            <a:r>
              <a:rPr lang="en-US" sz="2400" dirty="0" err="1"/>
              <a:t>Salama</a:t>
            </a:r>
            <a:r>
              <a:rPr lang="en-US" sz="2400" dirty="0"/>
              <a:t> decreased from 20 m to 16.0 m. It is from station (0+840) to (0+914)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927" y="1440874"/>
            <a:ext cx="10099964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52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890" y="400495"/>
            <a:ext cx="10058400" cy="87837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Pavement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246010" y="2828835"/>
            <a:ext cx="2714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Base coarse= 40 cm.</a:t>
            </a:r>
          </a:p>
          <a:p>
            <a:r>
              <a:rPr lang="en-US" sz="2400" dirty="0">
                <a:solidFill>
                  <a:srgbClr val="FF0000"/>
                </a:solidFill>
              </a:rPr>
              <a:t>Base coarse= 20cm.  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Asphalt= 6cm.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170634" y="1508289"/>
            <a:ext cx="8652807" cy="438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11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95EBC-AC78-4F52-B9E6-E79120A5F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INTERSECTIONS AND ROUNDABOUT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6F5A5-C378-4177-B71F-842CB65D4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Om Salama Street the intersections were at grade intersection with three legs. There were six internal intersections along the street and two roundabouts, at the beginning and end points. </a:t>
            </a:r>
          </a:p>
          <a:p>
            <a:endParaRPr lang="en-US" dirty="0"/>
          </a:p>
          <a:p>
            <a:r>
              <a:rPr lang="ar-JO" b="1" dirty="0"/>
              <a:t>  </a:t>
            </a:r>
            <a:r>
              <a:rPr lang="en-US" b="1" dirty="0"/>
              <a:t>Geometric and channelization of intersection</a:t>
            </a:r>
            <a:endParaRPr lang="ar-JO" b="1" dirty="0"/>
          </a:p>
          <a:p>
            <a:pPr marL="0" indent="0">
              <a:buNone/>
            </a:pPr>
            <a:r>
              <a:rPr lang="ar-JO" dirty="0"/>
              <a:t>    </a:t>
            </a:r>
            <a:r>
              <a:rPr lang="en-US" dirty="0"/>
              <a:t>The internal ones were designed using Civil 3D software. Also, </a:t>
            </a:r>
            <a:r>
              <a:rPr lang="ar-JO" dirty="0"/>
              <a:t>  </a:t>
            </a:r>
            <a:r>
              <a:rPr lang="en-US" dirty="0"/>
              <a:t>vehicle tracking (single unit truck SU-9) during design process.</a:t>
            </a:r>
          </a:p>
        </p:txBody>
      </p:sp>
    </p:spTree>
    <p:extLst>
      <p:ext uri="{BB962C8B-B14F-4D97-AF65-F5344CB8AC3E}">
        <p14:creationId xmlns:p14="http://schemas.microsoft.com/office/powerpoint/2010/main" val="9404556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9267E-8BD1-4E8C-8BEF-C78116A9B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327819"/>
            <a:ext cx="10515600" cy="1325563"/>
          </a:xfrm>
        </p:spPr>
        <p:txBody>
          <a:bodyPr/>
          <a:lstStyle/>
          <a:p>
            <a:pPr algn="ctr"/>
            <a:r>
              <a:rPr lang="en-US" altLang="en-US" b="1" dirty="0" bmk="_Toc27611412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Locations of intersections (1-6)</a:t>
            </a:r>
            <a:br>
              <a:rPr kumimoji="0" lang="en-US" altLang="en-US" sz="6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2049" name="Picture 110">
            <a:extLst>
              <a:ext uri="{FF2B5EF4-FFF2-40B4-BE49-F238E27FC236}">
                <a16:creationId xmlns:a16="http://schemas.microsoft.com/office/drawing/2014/main" id="{2078565A-C7C1-40B7-BEF0-DAA8A95BDF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9"/>
          <a:stretch/>
        </p:blipFill>
        <p:spPr bwMode="auto">
          <a:xfrm>
            <a:off x="2258627" y="1746952"/>
            <a:ext cx="6769963" cy="453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Elbow Connector 115">
            <a:extLst>
              <a:ext uri="{FF2B5EF4-FFF2-40B4-BE49-F238E27FC236}">
                <a16:creationId xmlns:a16="http://schemas.microsoft.com/office/drawing/2014/main" id="{7B574CE3-16E0-4994-951A-1B4F449FAA26}"/>
              </a:ext>
            </a:extLst>
          </p:cNvPr>
          <p:cNvCxnSpPr/>
          <p:nvPr/>
        </p:nvCxnSpPr>
        <p:spPr>
          <a:xfrm flipH="1" flipV="1">
            <a:off x="3002132" y="3277293"/>
            <a:ext cx="819150" cy="97155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116">
            <a:extLst>
              <a:ext uri="{FF2B5EF4-FFF2-40B4-BE49-F238E27FC236}">
                <a16:creationId xmlns:a16="http://schemas.microsoft.com/office/drawing/2014/main" id="{F2B5EF62-FF1E-4D15-81B0-3190286D3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975" y="4998265"/>
            <a:ext cx="1057275" cy="2952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Intersection 1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7" name="Elbow Connector 117">
            <a:extLst>
              <a:ext uri="{FF2B5EF4-FFF2-40B4-BE49-F238E27FC236}">
                <a16:creationId xmlns:a16="http://schemas.microsoft.com/office/drawing/2014/main" id="{D5084235-52B8-4403-98FE-4B8624EE9B95}"/>
              </a:ext>
            </a:extLst>
          </p:cNvPr>
          <p:cNvCxnSpPr>
            <a:cxnSpLocks/>
            <a:endCxn id="4" idx="3"/>
          </p:cNvCxnSpPr>
          <p:nvPr/>
        </p:nvCxnSpPr>
        <p:spPr>
          <a:xfrm rot="10800000" flipV="1">
            <a:off x="2000251" y="4909343"/>
            <a:ext cx="1080305" cy="23656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119">
            <a:extLst>
              <a:ext uri="{FF2B5EF4-FFF2-40B4-BE49-F238E27FC236}">
                <a16:creationId xmlns:a16="http://schemas.microsoft.com/office/drawing/2014/main" id="{5006E055-3D13-46AF-B96D-D6F3B729D24A}"/>
              </a:ext>
            </a:extLst>
          </p:cNvPr>
          <p:cNvCxnSpPr/>
          <p:nvPr/>
        </p:nvCxnSpPr>
        <p:spPr>
          <a:xfrm flipH="1" flipV="1">
            <a:off x="4533808" y="2352674"/>
            <a:ext cx="666750" cy="40005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120">
            <a:extLst>
              <a:ext uri="{FF2B5EF4-FFF2-40B4-BE49-F238E27FC236}">
                <a16:creationId xmlns:a16="http://schemas.microsoft.com/office/drawing/2014/main" id="{7A5EEF5C-408A-41AE-B2F6-BC83CDD1A8F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312251" y="2476500"/>
            <a:ext cx="958148" cy="552449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122">
            <a:extLst>
              <a:ext uri="{FF2B5EF4-FFF2-40B4-BE49-F238E27FC236}">
                <a16:creationId xmlns:a16="http://schemas.microsoft.com/office/drawing/2014/main" id="{192C939B-49D1-4B35-AD7F-9C9EF15B4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717" y="2009686"/>
            <a:ext cx="1076325" cy="2667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Intersection 4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Elbow Connector 123">
            <a:extLst>
              <a:ext uri="{FF2B5EF4-FFF2-40B4-BE49-F238E27FC236}">
                <a16:creationId xmlns:a16="http://schemas.microsoft.com/office/drawing/2014/main" id="{3DD65468-6877-42AE-BEF8-F99868D3C087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8460419" y="4248843"/>
            <a:ext cx="912273" cy="255495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24">
            <a:extLst>
              <a:ext uri="{FF2B5EF4-FFF2-40B4-BE49-F238E27FC236}">
                <a16:creationId xmlns:a16="http://schemas.microsoft.com/office/drawing/2014/main" id="{2B0E8C87-CA45-413E-B2D2-4A0F6592A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447" y="2226373"/>
            <a:ext cx="1057275" cy="2857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Intersection 3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125">
            <a:extLst>
              <a:ext uri="{FF2B5EF4-FFF2-40B4-BE49-F238E27FC236}">
                <a16:creationId xmlns:a16="http://schemas.microsoft.com/office/drawing/2014/main" id="{E4519174-E6D0-4D4C-A1D3-39E306B93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7778" y="3005137"/>
            <a:ext cx="1209675" cy="2571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Intersection 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127">
            <a:extLst>
              <a:ext uri="{FF2B5EF4-FFF2-40B4-BE49-F238E27FC236}">
                <a16:creationId xmlns:a16="http://schemas.microsoft.com/office/drawing/2014/main" id="{94B6789B-E4F5-47DA-A434-D5C1430B7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2692" y="4086918"/>
            <a:ext cx="1123950" cy="3238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Intersection 6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E7E88A-25CF-496C-ADDE-D85C9E0FC4B4}"/>
              </a:ext>
            </a:extLst>
          </p:cNvPr>
          <p:cNvCxnSpPr>
            <a:cxnSpLocks/>
          </p:cNvCxnSpPr>
          <p:nvPr/>
        </p:nvCxnSpPr>
        <p:spPr>
          <a:xfrm flipV="1">
            <a:off x="7971129" y="3162300"/>
            <a:ext cx="1186649" cy="7388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 Box 194">
            <a:extLst>
              <a:ext uri="{FF2B5EF4-FFF2-40B4-BE49-F238E27FC236}">
                <a16:creationId xmlns:a16="http://schemas.microsoft.com/office/drawing/2014/main" id="{A2CCF9DC-D022-4953-A8D7-B4D2DBD50658}"/>
              </a:ext>
            </a:extLst>
          </p:cNvPr>
          <p:cNvSpPr txBox="1">
            <a:spLocks noChangeArrowheads="1"/>
          </p:cNvSpPr>
          <p:nvPr/>
        </p:nvSpPr>
        <p:spPr bwMode="auto">
          <a:xfrm rot="3683161">
            <a:off x="9013655" y="1791825"/>
            <a:ext cx="352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9B22A897-BD9D-4238-AD73-3A9EDC8D2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id="{9400413B-B80D-4384-8BD9-08D4B509B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 Box 116">
            <a:extLst>
              <a:ext uri="{FF2B5EF4-FFF2-40B4-BE49-F238E27FC236}">
                <a16:creationId xmlns:a16="http://schemas.microsoft.com/office/drawing/2014/main" id="{0F443EA7-6636-40C8-B32A-E70E81CE5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4525" y="3133725"/>
            <a:ext cx="1057275" cy="2952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Intersection 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2256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06735" y="493791"/>
            <a:ext cx="2524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Intersection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2288F2-5ED3-45BB-B31B-DD5DF205A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" y="1168335"/>
            <a:ext cx="5654040" cy="558546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1A34E9-58FD-4438-9772-41D7F588A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086" y="1168335"/>
            <a:ext cx="5737860" cy="558546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1A48AE7-08F3-4A8A-B542-4D213935E0C6}"/>
              </a:ext>
            </a:extLst>
          </p:cNvPr>
          <p:cNvSpPr/>
          <p:nvPr/>
        </p:nvSpPr>
        <p:spPr>
          <a:xfrm>
            <a:off x="7793771" y="521483"/>
            <a:ext cx="2524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Intersection 2</a:t>
            </a:r>
          </a:p>
        </p:txBody>
      </p:sp>
    </p:spTree>
    <p:extLst>
      <p:ext uri="{BB962C8B-B14F-4D97-AF65-F5344CB8AC3E}">
        <p14:creationId xmlns:p14="http://schemas.microsoft.com/office/powerpoint/2010/main" val="38140499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8783" y="708716"/>
            <a:ext cx="2524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Intersection 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34D93D-F44E-4186-B1D0-1179E24A3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2" y="1501946"/>
            <a:ext cx="5692140" cy="477793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4CA04F-8884-45E2-9922-5A7D760847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5"/>
          <a:stretch/>
        </p:blipFill>
        <p:spPr>
          <a:xfrm>
            <a:off x="6209950" y="1501946"/>
            <a:ext cx="5837093" cy="4777936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205B47F-16E9-4264-94A5-1032F42EA096}"/>
              </a:ext>
            </a:extLst>
          </p:cNvPr>
          <p:cNvSpPr/>
          <p:nvPr/>
        </p:nvSpPr>
        <p:spPr>
          <a:xfrm>
            <a:off x="7938729" y="708716"/>
            <a:ext cx="2524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Intersection 4</a:t>
            </a:r>
          </a:p>
        </p:txBody>
      </p:sp>
    </p:spTree>
    <p:extLst>
      <p:ext uri="{BB962C8B-B14F-4D97-AF65-F5344CB8AC3E}">
        <p14:creationId xmlns:p14="http://schemas.microsoft.com/office/powerpoint/2010/main" val="1336217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15182" y="605114"/>
            <a:ext cx="2524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Intersection 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D237CA-1C2E-42B3-85B6-694A4DDA2DB4}"/>
              </a:ext>
            </a:extLst>
          </p:cNvPr>
          <p:cNvSpPr/>
          <p:nvPr/>
        </p:nvSpPr>
        <p:spPr>
          <a:xfrm>
            <a:off x="7483920" y="682100"/>
            <a:ext cx="2524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Intersection </a:t>
            </a:r>
            <a:r>
              <a:rPr lang="ar-JO" sz="2800" b="1" dirty="0">
                <a:solidFill>
                  <a:srgbClr val="0070C0"/>
                </a:solidFill>
              </a:rPr>
              <a:t>6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F7349-C74C-4D23-A072-63A3F6221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68" y="1539988"/>
            <a:ext cx="5955932" cy="509778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7DEB38-E5A6-40DC-A967-743D94D83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910" y="1539989"/>
            <a:ext cx="6017090" cy="509778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26962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41335682"/>
              </p:ext>
            </p:extLst>
          </p:nvPr>
        </p:nvGraphicFramePr>
        <p:xfrm>
          <a:off x="193676" y="249237"/>
          <a:ext cx="11849168" cy="6359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058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A4D2B-9A83-435F-8F67-2062E07A3DE1}"/>
              </a:ext>
            </a:extLst>
          </p:cNvPr>
          <p:cNvSpPr txBox="1">
            <a:spLocks/>
          </p:cNvSpPr>
          <p:nvPr/>
        </p:nvSpPr>
        <p:spPr>
          <a:xfrm>
            <a:off x="1095080" y="542373"/>
            <a:ext cx="10058400" cy="906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Rafedia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-PALTEL Roundabout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FA3522-3FBC-4047-BC38-6E8C62B9FBE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460" y="2092751"/>
            <a:ext cx="7858671" cy="46108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56A534-6793-47B5-A332-D549D2780300}"/>
              </a:ext>
            </a:extLst>
          </p:cNvPr>
          <p:cNvSpPr/>
          <p:nvPr/>
        </p:nvSpPr>
        <p:spPr>
          <a:xfrm>
            <a:off x="2105460" y="5109328"/>
            <a:ext cx="2224726" cy="1979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C825B2-412D-4F37-81E3-9D7C56782476}"/>
              </a:ext>
            </a:extLst>
          </p:cNvPr>
          <p:cNvSpPr/>
          <p:nvPr/>
        </p:nvSpPr>
        <p:spPr>
          <a:xfrm>
            <a:off x="2340989" y="1567678"/>
            <a:ext cx="7623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If a roundabout is placed at the intersection of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Rafedia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, it will rise from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to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00771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C2BE258-277C-4329-A586-2EF87E2DD55E}"/>
              </a:ext>
            </a:extLst>
          </p:cNvPr>
          <p:cNvSpPr/>
          <p:nvPr/>
        </p:nvSpPr>
        <p:spPr>
          <a:xfrm>
            <a:off x="1793550" y="1924320"/>
            <a:ext cx="8735905" cy="3797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61591"/>
            <a:ext cx="10058400" cy="906087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Rafedia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-PALTEL Roundabout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5935" y="2017336"/>
            <a:ext cx="8522516" cy="362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818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12F7FF-F17A-45C1-9777-90CC03FDE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27" y="1067196"/>
            <a:ext cx="7231145" cy="56965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1B35C58-AF5A-415C-BAAC-DC9B81405284}"/>
              </a:ext>
            </a:extLst>
          </p:cNvPr>
          <p:cNvSpPr txBox="1">
            <a:spLocks/>
          </p:cNvSpPr>
          <p:nvPr/>
        </p:nvSpPr>
        <p:spPr>
          <a:xfrm>
            <a:off x="1066800" y="406085"/>
            <a:ext cx="10058400" cy="906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Rafedia-PALTEL Roundabout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09335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84216" y="224089"/>
            <a:ext cx="89084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</a:rPr>
              <a:t>An area 310.2 m2 is needed to be taken from the owners of a nearby plot at PALTEL road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FC6622-254F-425E-B0C7-CCDA13E61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855" y="1055086"/>
            <a:ext cx="9866290" cy="5363906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4540328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01" y="404508"/>
            <a:ext cx="10058400" cy="79525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Om-Salama Roundabout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724" y="2225898"/>
            <a:ext cx="7317629" cy="45248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69052" y="1350883"/>
            <a:ext cx="69275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 The cross section was adjusted from 4 lanes to 3 lanes.</a:t>
            </a:r>
            <a:endParaRPr lang="ar-JO" sz="2000" dirty="0"/>
          </a:p>
          <a:p>
            <a:r>
              <a:rPr lang="en-US" sz="2000" dirty="0"/>
              <a:t> This transition was by using taper with 1:10 ratio</a:t>
            </a:r>
          </a:p>
        </p:txBody>
      </p:sp>
    </p:spTree>
    <p:extLst>
      <p:ext uri="{BB962C8B-B14F-4D97-AF65-F5344CB8AC3E}">
        <p14:creationId xmlns:p14="http://schemas.microsoft.com/office/powerpoint/2010/main" val="17285069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F0BA3D-9759-4B77-BBA0-EC78CD85CB9D}"/>
              </a:ext>
            </a:extLst>
          </p:cNvPr>
          <p:cNvSpPr txBox="1">
            <a:spLocks/>
          </p:cNvSpPr>
          <p:nvPr/>
        </p:nvSpPr>
        <p:spPr>
          <a:xfrm>
            <a:off x="754201" y="404508"/>
            <a:ext cx="10058400" cy="7952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Om-Salama Roundabout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F92DC4-7D31-43B4-AB33-FCF703952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017" y="1199759"/>
            <a:ext cx="7303966" cy="5509967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8552083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861" y="124693"/>
            <a:ext cx="10058400" cy="965848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Estimation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590161"/>
              </p:ext>
            </p:extLst>
          </p:nvPr>
        </p:nvGraphicFramePr>
        <p:xfrm>
          <a:off x="1041861" y="1250797"/>
          <a:ext cx="10363199" cy="5254843"/>
        </p:xfrm>
        <a:graphic>
          <a:graphicData uri="http://schemas.openxmlformats.org/drawingml/2006/table">
            <a:tbl>
              <a:tblPr firstRow="1" firstCol="1" bandRow="1"/>
              <a:tblGrid>
                <a:gridCol w="3604349">
                  <a:extLst>
                    <a:ext uri="{9D8B030D-6E8A-4147-A177-3AD203B41FA5}">
                      <a16:colId xmlns:a16="http://schemas.microsoft.com/office/drawing/2014/main" val="3572169994"/>
                    </a:ext>
                  </a:extLst>
                </a:gridCol>
                <a:gridCol w="908639">
                  <a:extLst>
                    <a:ext uri="{9D8B030D-6E8A-4147-A177-3AD203B41FA5}">
                      <a16:colId xmlns:a16="http://schemas.microsoft.com/office/drawing/2014/main" val="3359430676"/>
                    </a:ext>
                  </a:extLst>
                </a:gridCol>
                <a:gridCol w="1933658">
                  <a:extLst>
                    <a:ext uri="{9D8B030D-6E8A-4147-A177-3AD203B41FA5}">
                      <a16:colId xmlns:a16="http://schemas.microsoft.com/office/drawing/2014/main" val="3691602704"/>
                    </a:ext>
                  </a:extLst>
                </a:gridCol>
                <a:gridCol w="1643832">
                  <a:extLst>
                    <a:ext uri="{9D8B030D-6E8A-4147-A177-3AD203B41FA5}">
                      <a16:colId xmlns:a16="http://schemas.microsoft.com/office/drawing/2014/main" val="1975163981"/>
                    </a:ext>
                  </a:extLst>
                </a:gridCol>
                <a:gridCol w="2272721">
                  <a:extLst>
                    <a:ext uri="{9D8B030D-6E8A-4147-A177-3AD203B41FA5}">
                      <a16:colId xmlns:a16="http://schemas.microsoft.com/office/drawing/2014/main" val="927964380"/>
                    </a:ext>
                  </a:extLst>
                </a:gridCol>
              </a:tblGrid>
              <a:tr h="858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Cost/Unit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(NIS)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(NIS)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019339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Cut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785447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958001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Sub-base course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265200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53006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 course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17680 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318240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657454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Asphalt layer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14260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513360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868398"/>
                  </a:ext>
                </a:extLst>
              </a:tr>
              <a:tr h="4021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Guard rail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7837751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Retaining wall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1470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1286250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073680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Curbstone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233000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264773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Sidewalk interlocking blocks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6752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472640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163610"/>
                  </a:ext>
                </a:extLst>
              </a:tr>
              <a:tr h="357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Traffic signs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920"/>
                  </a:ext>
                </a:extLst>
              </a:tr>
              <a:tr h="4021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Pavement marking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897635"/>
                  </a:ext>
                </a:extLst>
              </a:tr>
              <a:tr h="37459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of Project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3,246,090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05649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71A4160-A81F-4B8C-838F-52895A676631}"/>
              </a:ext>
            </a:extLst>
          </p:cNvPr>
          <p:cNvSpPr/>
          <p:nvPr/>
        </p:nvSpPr>
        <p:spPr>
          <a:xfrm>
            <a:off x="1041861" y="6127423"/>
            <a:ext cx="10363199" cy="37821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517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250" y="50006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Reduce the large traffic volume, congestion and delay on Tunis and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Rafedia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street specially at their intersection, as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Rafedia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Street is considered as one of most important streets in Nablus City.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Provide a new access point for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Rafedia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main street and the nearby development.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expected this road will facilitate the development in the nearby area.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cost of the project for the road reached 3,246,090 NIS.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6088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6041"/>
            <a:ext cx="10058400" cy="104463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Nablus Municipality is encouraged to attain the needed funds to reconstruct and develop the whole Road.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a proper drainage system (especially at the low points on the street) in order to avoid acceptable future problems in the road layers.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the boulders retaining wall.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Street lighting should be installed along the street, as this is an urban road and where two sag curves design criteria (Minimum K for headlight Sight distance) could not be achieved on the street.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544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334" y="526475"/>
            <a:ext cx="2534182" cy="5862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Area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285" y="1702018"/>
            <a:ext cx="6738321" cy="4629507"/>
          </a:xfrm>
          <a:prstGeom prst="rect">
            <a:avLst/>
          </a:prstGeom>
        </p:spPr>
      </p:pic>
      <p:sp>
        <p:nvSpPr>
          <p:cNvPr id="7" name="Text Box 53"/>
          <p:cNvSpPr txBox="1"/>
          <p:nvPr/>
        </p:nvSpPr>
        <p:spPr>
          <a:xfrm>
            <a:off x="169683" y="3713704"/>
            <a:ext cx="1898419" cy="1016266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Rafedia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-PALTEL Intersection</a:t>
            </a:r>
          </a:p>
        </p:txBody>
      </p:sp>
      <p:cxnSp>
        <p:nvCxnSpPr>
          <p:cNvPr id="8" name="Elbow Connector 7"/>
          <p:cNvCxnSpPr>
            <a:cxnSpLocks/>
            <a:endCxn id="7" idx="3"/>
          </p:cNvCxnSpPr>
          <p:nvPr/>
        </p:nvCxnSpPr>
        <p:spPr>
          <a:xfrm rot="10800000" flipV="1">
            <a:off x="2068102" y="4016771"/>
            <a:ext cx="1523510" cy="205066"/>
          </a:xfrm>
          <a:prstGeom prst="bentConnector3">
            <a:avLst>
              <a:gd name="adj1" fmla="val 75988"/>
            </a:avLst>
          </a:prstGeom>
          <a:noFill/>
          <a:ln w="38100" cap="flat" cmpd="sng" algn="ctr">
            <a:solidFill>
              <a:srgbClr val="0070C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5" name="Text Box 52"/>
          <p:cNvSpPr txBox="1"/>
          <p:nvPr/>
        </p:nvSpPr>
        <p:spPr>
          <a:xfrm>
            <a:off x="6037445" y="1112708"/>
            <a:ext cx="2058235" cy="491737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Om-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Salama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street</a:t>
            </a:r>
          </a:p>
        </p:txBody>
      </p:sp>
      <p:cxnSp>
        <p:nvCxnSpPr>
          <p:cNvPr id="16" name="Elbow Connector 15"/>
          <p:cNvCxnSpPr>
            <a:cxnSpLocks/>
          </p:cNvCxnSpPr>
          <p:nvPr/>
        </p:nvCxnSpPr>
        <p:spPr>
          <a:xfrm rot="5400000" flipH="1" flipV="1">
            <a:off x="5797355" y="1169400"/>
            <a:ext cx="734945" cy="621565"/>
          </a:xfrm>
          <a:prstGeom prst="bentConnector3">
            <a:avLst>
              <a:gd name="adj1" fmla="val 146199"/>
            </a:avLst>
          </a:prstGeom>
          <a:noFill/>
          <a:ln w="38100" cap="flat" cmpd="sng" algn="ctr">
            <a:solidFill>
              <a:srgbClr val="0070C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" name="Text Box 38"/>
          <p:cNvSpPr txBox="1"/>
          <p:nvPr/>
        </p:nvSpPr>
        <p:spPr>
          <a:xfrm>
            <a:off x="9775596" y="4056254"/>
            <a:ext cx="2416404" cy="548906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Om-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Salama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Roundabout</a:t>
            </a:r>
          </a:p>
        </p:txBody>
      </p:sp>
      <p:cxnSp>
        <p:nvCxnSpPr>
          <p:cNvPr id="19" name="Elbow Connector 18"/>
          <p:cNvCxnSpPr>
            <a:cxnSpLocks/>
          </p:cNvCxnSpPr>
          <p:nvPr/>
        </p:nvCxnSpPr>
        <p:spPr>
          <a:xfrm>
            <a:off x="8534400" y="4016771"/>
            <a:ext cx="1335464" cy="319559"/>
          </a:xfrm>
          <a:prstGeom prst="bentConnector3">
            <a:avLst>
              <a:gd name="adj1" fmla="val 75412"/>
            </a:avLst>
          </a:prstGeom>
          <a:noFill/>
          <a:ln w="38100" cap="flat" cmpd="sng" algn="ctr">
            <a:solidFill>
              <a:srgbClr val="0070C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759719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1227" y="650748"/>
            <a:ext cx="6229546" cy="989215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 of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2678" y="2206641"/>
            <a:ext cx="9326644" cy="358141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600" dirty="0"/>
              <a:t>Reduction in traffic volumes and the resulting congestion and delay on both Tunis and </a:t>
            </a:r>
            <a:r>
              <a:rPr lang="en-US" sz="2600" dirty="0" err="1"/>
              <a:t>Rafedia</a:t>
            </a:r>
            <a:r>
              <a:rPr lang="en-US" sz="2600" dirty="0"/>
              <a:t> Streets.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/>
              <a:t>2)  The opened sections have low design standards, which need to  be upgraded to solve the associated challenges.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/>
              <a:t>3)  By designing Om-Salama Street a new access for </a:t>
            </a:r>
            <a:r>
              <a:rPr lang="en-US" sz="2600" dirty="0" err="1"/>
              <a:t>Rafedia</a:t>
            </a:r>
            <a:r>
              <a:rPr lang="en-US" sz="2600" dirty="0"/>
              <a:t> main  Street will be provided, as well as for nearby developments.</a:t>
            </a:r>
          </a:p>
          <a:p>
            <a:pPr marL="457200" indent="-457200">
              <a:buFont typeface="+mj-lt"/>
              <a:buAutoNum type="arabicParenR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50472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079" y="935561"/>
            <a:ext cx="3587841" cy="1016924"/>
          </a:xfrm>
        </p:spPr>
        <p:txBody>
          <a:bodyPr>
            <a:noAutofit/>
          </a:bodyPr>
          <a:lstStyle/>
          <a:p>
            <a:r>
              <a:rPr lang="en-US" sz="5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9672" y="2466647"/>
            <a:ext cx="8673446" cy="2623827"/>
          </a:xfrm>
        </p:spPr>
        <p:txBody>
          <a:bodyPr>
            <a:normAutofit/>
          </a:bodyPr>
          <a:lstStyle/>
          <a:p>
            <a:r>
              <a:rPr lang="en-US" sz="2800" dirty="0"/>
              <a:t>The main objective of this project is to propose a proper new design for the planned Om-</a:t>
            </a:r>
            <a:r>
              <a:rPr lang="en-US" sz="2800" dirty="0" err="1"/>
              <a:t>Salama</a:t>
            </a:r>
            <a:r>
              <a:rPr lang="en-US" sz="2800" dirty="0"/>
              <a:t> Street, but not yet totally opened starting from Om-</a:t>
            </a:r>
            <a:r>
              <a:rPr lang="en-US" sz="2800" dirty="0" err="1"/>
              <a:t>Salama</a:t>
            </a:r>
            <a:r>
              <a:rPr lang="en-US" sz="2800" dirty="0"/>
              <a:t> roundabout on Tunis Street to </a:t>
            </a:r>
            <a:r>
              <a:rPr lang="en-US" sz="2800" dirty="0" err="1"/>
              <a:t>Rafedia</a:t>
            </a:r>
            <a:r>
              <a:rPr lang="en-US" sz="2800" dirty="0"/>
              <a:t> main Street.</a:t>
            </a:r>
          </a:p>
        </p:txBody>
      </p:sp>
    </p:spTree>
    <p:extLst>
      <p:ext uri="{BB962C8B-B14F-4D97-AF65-F5344CB8AC3E}">
        <p14:creationId xmlns:p14="http://schemas.microsoft.com/office/powerpoint/2010/main" val="48004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001" y="204532"/>
            <a:ext cx="10058400" cy="73983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323073"/>
              </p:ext>
            </p:extLst>
          </p:nvPr>
        </p:nvGraphicFramePr>
        <p:xfrm>
          <a:off x="318654" y="1205345"/>
          <a:ext cx="11665527" cy="5167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3991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0106"/>
            <a:ext cx="10058400" cy="73983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340" y="1730755"/>
            <a:ext cx="4002621" cy="4818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Reconnaissance visit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7847"/>
            <a:ext cx="6096000" cy="45201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550261-0A88-4F8B-B499-D73EF4B2E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128" y="2456646"/>
            <a:ext cx="6024182" cy="429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42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D09F8-ECBE-4946-9A06-1EFAF2D03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Origin-Destination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0B7A7-D2BC-493D-9540-D52727C38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782" y="1471368"/>
            <a:ext cx="10052902" cy="868124"/>
          </a:xfrm>
        </p:spPr>
        <p:txBody>
          <a:bodyPr>
            <a:normAutofit/>
          </a:bodyPr>
          <a:lstStyle/>
          <a:p>
            <a:r>
              <a:rPr lang="en-US" dirty="0"/>
              <a:t>Section of the study is starting from </a:t>
            </a:r>
            <a:r>
              <a:rPr lang="en-US" dirty="0" err="1"/>
              <a:t>Rafedia</a:t>
            </a:r>
            <a:r>
              <a:rPr lang="en-US" dirty="0"/>
              <a:t> PALTEL intersection to Tunis Street through Arabic Bank. The results as follow: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028D8E-7A87-439B-90E1-C2F22729B8CA}"/>
              </a:ext>
            </a:extLst>
          </p:cNvPr>
          <p:cNvSpPr txBox="1"/>
          <p:nvPr/>
        </p:nvSpPr>
        <p:spPr>
          <a:xfrm>
            <a:off x="762786" y="2434299"/>
            <a:ext cx="478960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number of downward cars passing through </a:t>
            </a:r>
            <a:r>
              <a:rPr lang="en-US" sz="2000" dirty="0" err="1"/>
              <a:t>Rafedia</a:t>
            </a:r>
            <a:r>
              <a:rPr lang="en-US" sz="2000" dirty="0"/>
              <a:t> and Tunis Streets in the peak hour =183 vehicle.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Total number of downward cars passing through </a:t>
            </a:r>
            <a:r>
              <a:rPr lang="en-US" sz="2000" dirty="0" err="1"/>
              <a:t>Rafedia</a:t>
            </a:r>
            <a:r>
              <a:rPr lang="en-US" sz="2000" dirty="0"/>
              <a:t> then Tunis Street in the peak hour =115 vehicle.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    Then, percent of vehicles that use both streets=62.84%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B7F-9402-4F66-81F3-8FD6B8D8BB69}"/>
              </a:ext>
            </a:extLst>
          </p:cNvPr>
          <p:cNvSpPr txBox="1"/>
          <p:nvPr/>
        </p:nvSpPr>
        <p:spPr>
          <a:xfrm>
            <a:off x="6639614" y="2519139"/>
            <a:ext cx="457828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Total number of upward cars passing through Tunis to </a:t>
            </a:r>
            <a:r>
              <a:rPr lang="en-US" sz="2000" dirty="0" err="1"/>
              <a:t>Rafedia</a:t>
            </a:r>
            <a:r>
              <a:rPr lang="en-US" sz="2000" dirty="0"/>
              <a:t> Street in the peak hour =255 vehicle.</a:t>
            </a:r>
          </a:p>
          <a:p>
            <a:pPr lvl="0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Total number of downward cars passing through </a:t>
            </a:r>
            <a:r>
              <a:rPr lang="en-US" sz="2000" dirty="0" err="1"/>
              <a:t>Rafedia</a:t>
            </a:r>
            <a:r>
              <a:rPr lang="en-US" sz="2000" dirty="0"/>
              <a:t> then Tunis Street in the peak hour =166 vehicle.</a:t>
            </a:r>
          </a:p>
          <a:p>
            <a:endParaRPr lang="en-US" sz="2000" dirty="0"/>
          </a:p>
          <a:p>
            <a:r>
              <a:rPr lang="en-US" sz="2000" dirty="0"/>
              <a:t>      Then, percent of cars using both streets=62.74%</a:t>
            </a:r>
          </a:p>
        </p:txBody>
      </p:sp>
    </p:spTree>
    <p:extLst>
      <p:ext uri="{BB962C8B-B14F-4D97-AF65-F5344CB8AC3E}">
        <p14:creationId xmlns:p14="http://schemas.microsoft.com/office/powerpoint/2010/main" val="2185722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1531</Words>
  <Application>Microsoft Office PowerPoint</Application>
  <PresentationFormat>Widescreen</PresentationFormat>
  <Paragraphs>420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Study Area</vt:lpstr>
      <vt:lpstr>Importance of the project</vt:lpstr>
      <vt:lpstr>Objective</vt:lpstr>
      <vt:lpstr>Methodology</vt:lpstr>
      <vt:lpstr>Data collection and analysis</vt:lpstr>
      <vt:lpstr>Origin-Destination study</vt:lpstr>
      <vt:lpstr>Accidents on Rafedia and Tunis Streets</vt:lpstr>
      <vt:lpstr>PowerPoint Presentation</vt:lpstr>
      <vt:lpstr>Level of service</vt:lpstr>
      <vt:lpstr>PowerPoint Presentation</vt:lpstr>
      <vt:lpstr>Delay and travel time</vt:lpstr>
      <vt:lpstr>Future traffic volume on Om-Salama Street</vt:lpstr>
      <vt:lpstr>Design Criteria</vt:lpstr>
      <vt:lpstr>Geometric design of highway facilities</vt:lpstr>
      <vt:lpstr>B. Design of the vertical alignment</vt:lpstr>
      <vt:lpstr>Grades</vt:lpstr>
      <vt:lpstr>Cross section element design</vt:lpstr>
      <vt:lpstr>PowerPoint Presentation</vt:lpstr>
      <vt:lpstr>PowerPoint Presentation</vt:lpstr>
      <vt:lpstr>PowerPoint Presentation</vt:lpstr>
      <vt:lpstr>Pavement design</vt:lpstr>
      <vt:lpstr>INTERSECTIONS AND ROUNDABOUT DESIGN</vt:lpstr>
      <vt:lpstr>Locations of intersections (1-6) </vt:lpstr>
      <vt:lpstr>PowerPoint Presentation</vt:lpstr>
      <vt:lpstr>PowerPoint Presentation</vt:lpstr>
      <vt:lpstr>PowerPoint Presentation</vt:lpstr>
      <vt:lpstr>PowerPoint Presentation</vt:lpstr>
      <vt:lpstr>Rafedia-PALTEL Roundabout</vt:lpstr>
      <vt:lpstr>PowerPoint Presentation</vt:lpstr>
      <vt:lpstr>PowerPoint Presentation</vt:lpstr>
      <vt:lpstr>Om-Salama Roundabout</vt:lpstr>
      <vt:lpstr>PowerPoint Presentation</vt:lpstr>
      <vt:lpstr>Cost Estimation </vt:lpstr>
      <vt:lpstr>Conclusion</vt:lpstr>
      <vt:lpstr>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Om-Salama Street in Nablus city  Prepared by: Hadeel S Yassin                  Sahar Antri                        Jinan Turkman</dc:title>
  <dc:creator>Turkman</dc:creator>
  <cp:lastModifiedBy>Sahar Antari</cp:lastModifiedBy>
  <cp:revision>39</cp:revision>
  <dcterms:created xsi:type="dcterms:W3CDTF">2019-12-22T14:48:52Z</dcterms:created>
  <dcterms:modified xsi:type="dcterms:W3CDTF">2019-12-24T19:34:42Z</dcterms:modified>
</cp:coreProperties>
</file>