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4" r:id="rId30"/>
    <p:sldId id="265" r:id="rId31"/>
    <p:sldId id="266" r:id="rId32"/>
    <p:sldId id="267" r:id="rId33"/>
    <p:sldId id="268" r:id="rId34"/>
    <p:sldId id="269" r:id="rId35"/>
    <p:sldId id="270" r:id="rId36"/>
    <p:sldId id="271" r:id="rId37"/>
    <p:sldId id="272" r:id="rId38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Lato" charset="1" panose="020F0502020204030203"/>
      <p:regular r:id="rId10"/>
    </p:embeddedFont>
    <p:embeddedFont>
      <p:font typeface="Lato Bold" charset="1" panose="020F0502020204030203"/>
      <p:regular r:id="rId11"/>
    </p:embeddedFont>
    <p:embeddedFont>
      <p:font typeface="Lato Italics" charset="1" panose="020F0502020204030203"/>
      <p:regular r:id="rId12"/>
    </p:embeddedFont>
    <p:embeddedFont>
      <p:font typeface="Lato Bold Italics" charset="1" panose="020F0502020204030203"/>
      <p:regular r:id="rId13"/>
    </p:embeddedFont>
    <p:embeddedFont>
      <p:font typeface="Poppins ExtraBold" charset="1" panose="00000900000000000000"/>
      <p:regular r:id="rId14"/>
    </p:embeddedFont>
    <p:embeddedFont>
      <p:font typeface="Poppins ExtraBold Bold" charset="1" panose="00000A00000000000000"/>
      <p:regular r:id="rId15"/>
    </p:embeddedFont>
    <p:embeddedFont>
      <p:font typeface="Poppins ExtraBold Italics" charset="1" panose="00000900000000000000"/>
      <p:regular r:id="rId16"/>
    </p:embeddedFont>
    <p:embeddedFont>
      <p:font typeface="Poppins ExtraBold Bold Italics" charset="1" panose="00000A00000000000000"/>
      <p:regular r:id="rId17"/>
    </p:embeddedFont>
    <p:embeddedFont>
      <p:font typeface="Poppins" charset="1" panose="00000500000000000000"/>
      <p:regular r:id="rId18"/>
    </p:embeddedFont>
    <p:embeddedFont>
      <p:font typeface="Poppins Bold" charset="1" panose="00000800000000000000"/>
      <p:regular r:id="rId19"/>
    </p:embeddedFont>
    <p:embeddedFont>
      <p:font typeface="Poppins Italics" charset="1" panose="00000500000000000000"/>
      <p:regular r:id="rId20"/>
    </p:embeddedFont>
    <p:embeddedFont>
      <p:font typeface="Poppins Bold Italics" charset="1" panose="0000080000000000000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slides/slide1.xml" Type="http://schemas.openxmlformats.org/officeDocument/2006/relationships/slide"/><Relationship Id="rId23" Target="slides/slide2.xml" Type="http://schemas.openxmlformats.org/officeDocument/2006/relationships/slide"/><Relationship Id="rId24" Target="slides/slide3.xml" Type="http://schemas.openxmlformats.org/officeDocument/2006/relationships/slide"/><Relationship Id="rId25" Target="slides/slide4.xml" Type="http://schemas.openxmlformats.org/officeDocument/2006/relationships/slide"/><Relationship Id="rId26" Target="slides/slide5.xml" Type="http://schemas.openxmlformats.org/officeDocument/2006/relationships/slide"/><Relationship Id="rId27" Target="slides/slide6.xml" Type="http://schemas.openxmlformats.org/officeDocument/2006/relationships/slide"/><Relationship Id="rId28" Target="slides/slide7.xml" Type="http://schemas.openxmlformats.org/officeDocument/2006/relationships/slide"/><Relationship Id="rId29" Target="slides/slide8.xml" Type="http://schemas.openxmlformats.org/officeDocument/2006/relationships/slide"/><Relationship Id="rId3" Target="viewProps.xml" Type="http://schemas.openxmlformats.org/officeDocument/2006/relationships/viewProps"/><Relationship Id="rId30" Target="slides/slide9.xml" Type="http://schemas.openxmlformats.org/officeDocument/2006/relationships/slide"/><Relationship Id="rId31" Target="slides/slide10.xml" Type="http://schemas.openxmlformats.org/officeDocument/2006/relationships/slide"/><Relationship Id="rId32" Target="slides/slide11.xml" Type="http://schemas.openxmlformats.org/officeDocument/2006/relationships/slide"/><Relationship Id="rId33" Target="slides/slide12.xml" Type="http://schemas.openxmlformats.org/officeDocument/2006/relationships/slide"/><Relationship Id="rId34" Target="slides/slide13.xml" Type="http://schemas.openxmlformats.org/officeDocument/2006/relationships/slide"/><Relationship Id="rId35" Target="slides/slide14.xml" Type="http://schemas.openxmlformats.org/officeDocument/2006/relationships/slide"/><Relationship Id="rId36" Target="slides/slide15.xml" Type="http://schemas.openxmlformats.org/officeDocument/2006/relationships/slide"/><Relationship Id="rId37" Target="slides/slide16.xml" Type="http://schemas.openxmlformats.org/officeDocument/2006/relationships/slide"/><Relationship Id="rId38" Target="slides/slide17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jpe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jpe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Relationship Id="rId3" Target="../media/image7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700000">
            <a:off x="15004959" y="1860459"/>
            <a:ext cx="6566081" cy="6566081"/>
            <a:chOff x="0" y="0"/>
            <a:chExt cx="1913890" cy="1913890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4" id="4"/>
          <p:cNvGrpSpPr/>
          <p:nvPr/>
        </p:nvGrpSpPr>
        <p:grpSpPr>
          <a:xfrm rot="2700000">
            <a:off x="15361560" y="2217060"/>
            <a:ext cx="5852880" cy="5852880"/>
            <a:chOff x="0" y="0"/>
            <a:chExt cx="1913890" cy="191389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6" id="6"/>
          <p:cNvGrpSpPr/>
          <p:nvPr/>
        </p:nvGrpSpPr>
        <p:grpSpPr>
          <a:xfrm rot="2700000">
            <a:off x="11143419" y="8163269"/>
            <a:ext cx="6164339" cy="6164339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499815" y="1028700"/>
            <a:ext cx="766692" cy="639839"/>
          </a:xfrm>
          <a:prstGeom prst="rect">
            <a:avLst/>
          </a:prstGeom>
        </p:spPr>
      </p:pic>
      <p:sp>
        <p:nvSpPr>
          <p:cNvPr name="TextBox 9" id="9"/>
          <p:cNvSpPr txBox="true"/>
          <p:nvPr/>
        </p:nvSpPr>
        <p:spPr>
          <a:xfrm rot="0">
            <a:off x="2224837" y="3701213"/>
            <a:ext cx="12616379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0499"/>
              </a:lnSpc>
            </a:pPr>
            <a:r>
              <a:rPr lang="en-US" sz="9999" spc="999">
                <a:solidFill>
                  <a:srgbClr val="5271FF"/>
                </a:solidFill>
                <a:latin typeface="Poppins ExtraBold Bold"/>
              </a:rPr>
              <a:t>SMART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224837" y="5041183"/>
            <a:ext cx="12616379" cy="17811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2600"/>
              </a:lnSpc>
            </a:pPr>
            <a:r>
              <a:rPr lang="en-US" sz="12000" spc="600">
                <a:solidFill>
                  <a:srgbClr val="2B4A9D"/>
                </a:solidFill>
                <a:latin typeface="Poppins ExtraBold Bold"/>
              </a:rPr>
              <a:t>HOME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224837" y="7260387"/>
            <a:ext cx="12616379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SUPERVISOR: DR. SAMER ARANDI</a:t>
            </a:r>
          </a:p>
          <a:p>
            <a:pPr>
              <a:lnSpc>
                <a:spcPts val="4200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8081359" y="1000125"/>
            <a:ext cx="7177528" cy="701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5460"/>
              </a:lnSpc>
            </a:pPr>
            <a:r>
              <a:rPr lang="en-US" sz="3900" spc="390">
                <a:solidFill>
                  <a:srgbClr val="000000"/>
                </a:solidFill>
                <a:latin typeface="Poppins Bold"/>
              </a:rPr>
              <a:t>NAJAH UNIVERSITY</a:t>
            </a:r>
          </a:p>
        </p:txBody>
      </p:sp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69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-4134433" y="1004889"/>
            <a:ext cx="12993464" cy="2102579"/>
          </a:xfrm>
          <a:prstGeom prst="rect">
            <a:avLst/>
          </a:prstGeom>
        </p:spPr>
      </p:pic>
      <p:grpSp>
        <p:nvGrpSpPr>
          <p:cNvPr name="Group 14" id="14"/>
          <p:cNvGrpSpPr/>
          <p:nvPr/>
        </p:nvGrpSpPr>
        <p:grpSpPr>
          <a:xfrm rot="0">
            <a:off x="0" y="0"/>
            <a:ext cx="541602" cy="10287000"/>
            <a:chOff x="0" y="0"/>
            <a:chExt cx="157867" cy="2998468"/>
          </a:xfrm>
        </p:grpSpPr>
        <p:sp>
          <p:nvSpPr>
            <p:cNvPr name="Freeform 15" id="15"/>
            <p:cNvSpPr/>
            <p:nvPr/>
          </p:nvSpPr>
          <p:spPr>
            <a:xfrm>
              <a:off x="0" y="0"/>
              <a:ext cx="157867" cy="2998468"/>
            </a:xfrm>
            <a:custGeom>
              <a:avLst/>
              <a:gdLst/>
              <a:ahLst/>
              <a:cxnLst/>
              <a:rect r="r" b="b" t="t" l="l"/>
              <a:pathLst>
                <a:path h="2998468" w="157867">
                  <a:moveTo>
                    <a:pt x="0" y="0"/>
                  </a:moveTo>
                  <a:lnTo>
                    <a:pt x="157867" y="0"/>
                  </a:lnTo>
                  <a:lnTo>
                    <a:pt x="157867" y="2998468"/>
                  </a:lnTo>
                  <a:lnTo>
                    <a:pt x="0" y="2998468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2224837" y="8022387"/>
            <a:ext cx="749096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PARTICIPANTS: MUJAHED &amp;OSAMA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5400000">
            <a:off x="613946" y="2789962"/>
            <a:ext cx="829509" cy="1966473"/>
            <a:chOff x="0" y="0"/>
            <a:chExt cx="2354580" cy="558188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-5400000">
            <a:off x="568482" y="5727139"/>
            <a:ext cx="829509" cy="1966473"/>
            <a:chOff x="0" y="0"/>
            <a:chExt cx="2354580" cy="5581882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1705354" y="-5607451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-1705354" y="9730112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4139" t="0" r="4139" b="0"/>
          <a:stretch>
            <a:fillRect/>
          </a:stretch>
        </p:blipFill>
        <p:spPr>
          <a:xfrm flipH="false" flipV="false" rot="0">
            <a:off x="8284976" y="6481825"/>
            <a:ext cx="8974324" cy="2760491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2428018" y="1814514"/>
            <a:ext cx="8926205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This is an irrigation system to irrigate the crops 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3003418" y="405765"/>
            <a:ext cx="8926205" cy="622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spc="359">
                <a:solidFill>
                  <a:srgbClr val="2B4A9D"/>
                </a:solidFill>
                <a:latin typeface="Lato Bold"/>
              </a:rPr>
              <a:t>6 IRRIGATION SYSTEM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42168" y="3346903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42168" y="6415150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219977" y="3401242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HOW IT IS WORK ?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2428018" y="4429038"/>
            <a:ext cx="11410851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When the soil humidity is lower than a specific value the system will automatically run and start irrigate. Also , the user can contol it from the Application.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197245" y="6415150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TOOLS :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3003418" y="7439976"/>
            <a:ext cx="11410851" cy="2007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12v pump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relay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soil moisture sensor</a:t>
            </a:r>
          </a:p>
          <a:p>
            <a:pPr>
              <a:lnSpc>
                <a:spcPts val="4375"/>
              </a:lnSpc>
            </a:pP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5400000">
            <a:off x="613946" y="2789962"/>
            <a:ext cx="829509" cy="1966473"/>
            <a:chOff x="0" y="0"/>
            <a:chExt cx="2354580" cy="558188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-5400000">
            <a:off x="568482" y="5727139"/>
            <a:ext cx="829509" cy="1966473"/>
            <a:chOff x="0" y="0"/>
            <a:chExt cx="2354580" cy="5581882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1705354" y="-5607451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-1705354" y="9730112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1214373" y="5661382"/>
            <a:ext cx="5248991" cy="3596918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2428018" y="1814514"/>
            <a:ext cx="8926205" cy="95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This system gives the user the ability to monitor his home whenever he wants.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003418" y="505779"/>
            <a:ext cx="8926205" cy="622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spc="359">
                <a:solidFill>
                  <a:srgbClr val="2B4A9D"/>
                </a:solidFill>
                <a:latin typeface="Lato Bold"/>
              </a:rPr>
              <a:t>7 MONITORING  SYSTEM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42168" y="3346903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42168" y="6415150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219977" y="3401242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HOW IT IS WORK ?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2428018" y="4168903"/>
            <a:ext cx="11410851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as it contains an ESP32Cam connected directly with the Android app. The user can open the Android application and start monitoring his home easily.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197245" y="6415150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TOOLS :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3003418" y="7439976"/>
            <a:ext cx="11410851" cy="1036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ESP32Cam</a:t>
            </a:r>
          </a:p>
          <a:p>
            <a:pPr>
              <a:lnSpc>
                <a:spcPts val="4375"/>
              </a:lnSpc>
            </a:pP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5400000">
            <a:off x="613946" y="2789962"/>
            <a:ext cx="829509" cy="1966473"/>
            <a:chOff x="0" y="0"/>
            <a:chExt cx="2354580" cy="558188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-5400000">
            <a:off x="568482" y="5727139"/>
            <a:ext cx="829509" cy="1966473"/>
            <a:chOff x="0" y="0"/>
            <a:chExt cx="2354580" cy="5581882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1705354" y="-5607451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-1705354" y="9730112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7376357" y="6169026"/>
            <a:ext cx="9882943" cy="3089274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2428018" y="1629592"/>
            <a:ext cx="9889811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This system is responsible of open and closing the house gate in a manual way(from the mobile app) and opening automatically by the motion sensor.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761479" y="679132"/>
            <a:ext cx="10743929" cy="622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spc="359">
                <a:solidFill>
                  <a:srgbClr val="2B4A9D"/>
                </a:solidFill>
                <a:latin typeface="Lato Bold"/>
              </a:rPr>
              <a:t>8 HOUSE GATE SYSTEM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42168" y="3346903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42168" y="6415150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219977" y="3401242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HOW IT IS WORK ?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2197245" y="4028440"/>
            <a:ext cx="15859982" cy="2201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800" spc="280">
                <a:solidFill>
                  <a:srgbClr val="000000"/>
                </a:solidFill>
                <a:latin typeface="Lato"/>
              </a:rPr>
              <a:t>The gate system work through an ice cream stick tied to the motor which stops as a barrier behind the door when it is in a closed position to prevent anyone from entering and if someone wants to enter, the stick will move away from the door. in the automatic mode, if there is a motion from the motion sensor then the gate will open, and when the motion stops the gate will close.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197245" y="6415150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TOOLS :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3003418" y="7439976"/>
            <a:ext cx="11410851" cy="2007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servo motor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ice cream stick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motion sensor</a:t>
            </a:r>
            <a:r>
              <a:rPr lang="en-US" sz="3100" spc="310">
                <a:solidFill>
                  <a:srgbClr val="000000"/>
                </a:solidFill>
                <a:latin typeface="Lato Italics"/>
              </a:rPr>
              <a:t> </a:t>
            </a:r>
          </a:p>
          <a:p>
            <a:pPr>
              <a:lnSpc>
                <a:spcPts val="4375"/>
              </a:lnSpc>
            </a:pP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13001" y="-1128319"/>
            <a:ext cx="5770168" cy="5770168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191672" y="566151"/>
            <a:ext cx="2396931" cy="9154697"/>
            <a:chOff x="0" y="0"/>
            <a:chExt cx="874407" cy="3339658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874407" cy="3339659"/>
            </a:xfrm>
            <a:custGeom>
              <a:avLst/>
              <a:gdLst/>
              <a:ahLst/>
              <a:cxnLst/>
              <a:rect r="r" b="b" t="t" l="l"/>
              <a:pathLst>
                <a:path h="3339659" w="874407">
                  <a:moveTo>
                    <a:pt x="0" y="0"/>
                  </a:moveTo>
                  <a:lnTo>
                    <a:pt x="874407" y="0"/>
                  </a:lnTo>
                  <a:lnTo>
                    <a:pt x="874407" y="3339659"/>
                  </a:lnTo>
                  <a:lnTo>
                    <a:pt x="0" y="3339659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9869353" y="1146804"/>
            <a:ext cx="7304695" cy="7993392"/>
            <a:chOff x="0" y="0"/>
            <a:chExt cx="9739593" cy="10657856"/>
          </a:xfrm>
        </p:grpSpPr>
        <p:pic>
          <p:nvPicPr>
            <p:cNvPr name="Picture 7" id="7"/>
            <p:cNvPicPr>
              <a:picLocks noChangeAspect="true"/>
            </p:cNvPicPr>
            <p:nvPr/>
          </p:nvPicPr>
          <p:blipFill>
            <a:blip r:embed="rId2"/>
            <a:srcRect l="0" t="25378" r="0" b="25378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grpSp>
        <p:nvGrpSpPr>
          <p:cNvPr name="Group 8" id="8"/>
          <p:cNvGrpSpPr/>
          <p:nvPr/>
        </p:nvGrpSpPr>
        <p:grpSpPr>
          <a:xfrm rot="0">
            <a:off x="619537" y="8172754"/>
            <a:ext cx="1635964" cy="1633346"/>
            <a:chOff x="0" y="0"/>
            <a:chExt cx="6350000" cy="633984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r="r" b="b" t="t" l="l"/>
              <a:pathLst>
                <a:path h="6339840" w="635000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5400000">
            <a:off x="618228" y="566151"/>
            <a:ext cx="1635964" cy="1633346"/>
            <a:chOff x="0" y="0"/>
            <a:chExt cx="6350000" cy="633984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r="r" b="b" t="t" l="l"/>
              <a:pathLst>
                <a:path h="6339840" w="635000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540028" y="3988748"/>
            <a:ext cx="8183276" cy="16954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sz="6000" spc="300">
                <a:solidFill>
                  <a:srgbClr val="2B4A9D"/>
                </a:solidFill>
                <a:latin typeface="Poppins ExtraBold"/>
              </a:rPr>
              <a:t>MOBILE APP.</a:t>
            </a:r>
          </a:p>
          <a:p>
            <a:pPr algn="ctr">
              <a:lnSpc>
                <a:spcPts val="6300"/>
              </a:lnSpc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940077" y="5260226"/>
            <a:ext cx="7383176" cy="2657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THIS IS THE SOFTWARE WHICH</a:t>
            </a:r>
          </a:p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give the user to control</a:t>
            </a:r>
          </a:p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and monitor the house</a:t>
            </a:r>
          </a:p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remotely.</a:t>
            </a:r>
          </a:p>
          <a:p>
            <a:pPr algn="ctr">
              <a:lnSpc>
                <a:spcPts val="4200"/>
              </a:lnSpc>
            </a:pP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13001" y="-1128319"/>
            <a:ext cx="5770168" cy="5770168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191672" y="566151"/>
            <a:ext cx="2396931" cy="9154697"/>
            <a:chOff x="0" y="0"/>
            <a:chExt cx="874407" cy="3339658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874407" cy="3339659"/>
            </a:xfrm>
            <a:custGeom>
              <a:avLst/>
              <a:gdLst/>
              <a:ahLst/>
              <a:cxnLst/>
              <a:rect r="r" b="b" t="t" l="l"/>
              <a:pathLst>
                <a:path h="3339659" w="874407">
                  <a:moveTo>
                    <a:pt x="0" y="0"/>
                  </a:moveTo>
                  <a:lnTo>
                    <a:pt x="874407" y="0"/>
                  </a:lnTo>
                  <a:lnTo>
                    <a:pt x="874407" y="3339659"/>
                  </a:lnTo>
                  <a:lnTo>
                    <a:pt x="0" y="3339659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619537" y="8172754"/>
            <a:ext cx="1635964" cy="1633346"/>
            <a:chOff x="0" y="0"/>
            <a:chExt cx="6350000" cy="633984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r="r" b="b" t="t" l="l"/>
              <a:pathLst>
                <a:path h="6339840" w="635000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5400000">
            <a:off x="618228" y="566151"/>
            <a:ext cx="1635964" cy="1633346"/>
            <a:chOff x="0" y="0"/>
            <a:chExt cx="6350000" cy="633984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r="r" b="b" t="t" l="l"/>
              <a:pathLst>
                <a:path h="6339840" w="635000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619537" y="3007992"/>
            <a:ext cx="8183276" cy="8953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sz="6000" spc="300">
                <a:solidFill>
                  <a:srgbClr val="2B4A9D"/>
                </a:solidFill>
                <a:latin typeface="Poppins ExtraBold"/>
              </a:rPr>
              <a:t>CONSTRAINS</a:t>
            </a:r>
            <a:r>
              <a:rPr lang="en-US" sz="6000" spc="300">
                <a:solidFill>
                  <a:srgbClr val="2B4A9D"/>
                </a:solidFill>
                <a:latin typeface="Poppins ExtraBold"/>
              </a:rPr>
              <a:t>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19587" y="4624806"/>
            <a:ext cx="7383176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CHALLENGES WE FACED IN THIS PROJECT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0556316" y="936593"/>
            <a:ext cx="7304695" cy="7993392"/>
            <a:chOff x="0" y="0"/>
            <a:chExt cx="9739593" cy="10657856"/>
          </a:xfrm>
        </p:grpSpPr>
        <p:pic>
          <p:nvPicPr>
            <p:cNvPr name="Picture 13" id="13"/>
            <p:cNvPicPr>
              <a:picLocks noChangeAspect="true"/>
            </p:cNvPicPr>
            <p:nvPr/>
          </p:nvPicPr>
          <p:blipFill>
            <a:blip r:embed="rId2"/>
            <a:srcRect l="27153" t="0" r="27153" b="0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2700000">
            <a:off x="12190278" y="55428"/>
            <a:ext cx="10176144" cy="10176144"/>
            <a:chOff x="0" y="0"/>
            <a:chExt cx="1913890" cy="191389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2700000">
            <a:off x="12628620" y="445887"/>
            <a:ext cx="9395227" cy="9395227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11524419" y="8043030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11524419" y="-3920369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2" id="12"/>
          <p:cNvGrpSpPr/>
          <p:nvPr/>
        </p:nvGrpSpPr>
        <p:grpSpPr>
          <a:xfrm rot="-5400000">
            <a:off x="4980926" y="-2587876"/>
            <a:ext cx="1629197" cy="7951652"/>
            <a:chOff x="0" y="0"/>
            <a:chExt cx="2354580" cy="11492046"/>
          </a:xfrm>
        </p:grpSpPr>
        <p:sp>
          <p:nvSpPr>
            <p:cNvPr name="Freeform 13" id="13"/>
            <p:cNvSpPr/>
            <p:nvPr/>
          </p:nvSpPr>
          <p:spPr>
            <a:xfrm>
              <a:off x="0" y="0"/>
              <a:ext cx="2353310" cy="11492046"/>
            </a:xfrm>
            <a:custGeom>
              <a:avLst/>
              <a:gdLst/>
              <a:ahLst/>
              <a:cxnLst/>
              <a:rect r="r" b="b" t="t" l="l"/>
              <a:pathLst>
                <a:path h="11492046" w="2353310">
                  <a:moveTo>
                    <a:pt x="784860" y="11424736"/>
                  </a:moveTo>
                  <a:cubicBezTo>
                    <a:pt x="905510" y="11465376"/>
                    <a:pt x="1042670" y="11492046"/>
                    <a:pt x="1177290" y="11492046"/>
                  </a:cubicBezTo>
                  <a:cubicBezTo>
                    <a:pt x="1311910" y="11492046"/>
                    <a:pt x="1441450" y="11469186"/>
                    <a:pt x="1560830" y="11428546"/>
                  </a:cubicBezTo>
                  <a:cubicBezTo>
                    <a:pt x="1563370" y="11427276"/>
                    <a:pt x="1565910" y="11427276"/>
                    <a:pt x="1568450" y="11426006"/>
                  </a:cubicBezTo>
                  <a:cubicBezTo>
                    <a:pt x="2016760" y="11263446"/>
                    <a:pt x="2346960" y="10834186"/>
                    <a:pt x="2353310" y="10306003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0298100"/>
                  </a:lnTo>
                  <a:cubicBezTo>
                    <a:pt x="6350" y="10836725"/>
                    <a:pt x="331470" y="11265986"/>
                    <a:pt x="784860" y="11424736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4" id="14"/>
          <p:cNvGrpSpPr/>
          <p:nvPr/>
        </p:nvGrpSpPr>
        <p:grpSpPr>
          <a:xfrm rot="-5400000">
            <a:off x="568482" y="2554884"/>
            <a:ext cx="829509" cy="1966473"/>
            <a:chOff x="0" y="0"/>
            <a:chExt cx="2354580" cy="5581882"/>
          </a:xfrm>
        </p:grpSpPr>
        <p:sp>
          <p:nvSpPr>
            <p:cNvPr name="Freeform 15" id="1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6" id="16"/>
          <p:cNvGrpSpPr/>
          <p:nvPr/>
        </p:nvGrpSpPr>
        <p:grpSpPr>
          <a:xfrm rot="-5400000">
            <a:off x="568482" y="4160363"/>
            <a:ext cx="829509" cy="1966473"/>
            <a:chOff x="0" y="0"/>
            <a:chExt cx="2354580" cy="5581882"/>
          </a:xfrm>
        </p:grpSpPr>
        <p:sp>
          <p:nvSpPr>
            <p:cNvPr name="Freeform 17" id="1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8" id="18"/>
          <p:cNvGrpSpPr/>
          <p:nvPr/>
        </p:nvGrpSpPr>
        <p:grpSpPr>
          <a:xfrm rot="-5400000">
            <a:off x="613946" y="5863663"/>
            <a:ext cx="829509" cy="1966473"/>
            <a:chOff x="0" y="0"/>
            <a:chExt cx="2354580" cy="5581882"/>
          </a:xfrm>
        </p:grpSpPr>
        <p:sp>
          <p:nvSpPr>
            <p:cNvPr name="Freeform 19" id="19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2123218" y="878380"/>
            <a:ext cx="7020782" cy="895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sz="6000" spc="300">
                <a:solidFill>
                  <a:srgbClr val="FFFFFF"/>
                </a:solidFill>
                <a:latin typeface="Poppins ExtraBold"/>
              </a:rPr>
              <a:t>CONSTRAINTS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123218" y="3308704"/>
            <a:ext cx="9839709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the lack or high price of the component .</a:t>
            </a:r>
          </a:p>
          <a:p>
            <a:pPr>
              <a:lnSpc>
                <a:spcPts val="4200"/>
              </a:lnSpc>
            </a:pPr>
          </a:p>
        </p:txBody>
      </p:sp>
      <p:sp>
        <p:nvSpPr>
          <p:cNvPr name="TextBox 22" id="22"/>
          <p:cNvSpPr txBox="true"/>
          <p:nvPr/>
        </p:nvSpPr>
        <p:spPr>
          <a:xfrm rot="0">
            <a:off x="1332643" y="3290688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76816" y="4810125"/>
            <a:ext cx="48705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332643" y="6471079"/>
            <a:ext cx="48705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3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123218" y="4810125"/>
            <a:ext cx="9839709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Learn and master flutter language.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2123218" y="6471079"/>
            <a:ext cx="9839709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Dealing with some parts of the project that need a special process.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2700000">
            <a:off x="12190278" y="55428"/>
            <a:ext cx="10176144" cy="10176144"/>
            <a:chOff x="0" y="0"/>
            <a:chExt cx="1913890" cy="191389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2700000">
            <a:off x="12628620" y="445887"/>
            <a:ext cx="9395227" cy="9395227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11524419" y="8043030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11524419" y="-3920369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2" id="12"/>
          <p:cNvGrpSpPr/>
          <p:nvPr/>
        </p:nvGrpSpPr>
        <p:grpSpPr>
          <a:xfrm rot="-5400000">
            <a:off x="4980926" y="-2587876"/>
            <a:ext cx="1629197" cy="7951652"/>
            <a:chOff x="0" y="0"/>
            <a:chExt cx="2354580" cy="11492046"/>
          </a:xfrm>
        </p:grpSpPr>
        <p:sp>
          <p:nvSpPr>
            <p:cNvPr name="Freeform 13" id="13"/>
            <p:cNvSpPr/>
            <p:nvPr/>
          </p:nvSpPr>
          <p:spPr>
            <a:xfrm>
              <a:off x="0" y="0"/>
              <a:ext cx="2353310" cy="11492046"/>
            </a:xfrm>
            <a:custGeom>
              <a:avLst/>
              <a:gdLst/>
              <a:ahLst/>
              <a:cxnLst/>
              <a:rect r="r" b="b" t="t" l="l"/>
              <a:pathLst>
                <a:path h="11492046" w="2353310">
                  <a:moveTo>
                    <a:pt x="784860" y="11424736"/>
                  </a:moveTo>
                  <a:cubicBezTo>
                    <a:pt x="905510" y="11465376"/>
                    <a:pt x="1042670" y="11492046"/>
                    <a:pt x="1177290" y="11492046"/>
                  </a:cubicBezTo>
                  <a:cubicBezTo>
                    <a:pt x="1311910" y="11492046"/>
                    <a:pt x="1441450" y="11469186"/>
                    <a:pt x="1560830" y="11428546"/>
                  </a:cubicBezTo>
                  <a:cubicBezTo>
                    <a:pt x="1563370" y="11427276"/>
                    <a:pt x="1565910" y="11427276"/>
                    <a:pt x="1568450" y="11426006"/>
                  </a:cubicBezTo>
                  <a:cubicBezTo>
                    <a:pt x="2016760" y="11263446"/>
                    <a:pt x="2346960" y="10834186"/>
                    <a:pt x="2353310" y="10306003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0298100"/>
                  </a:lnTo>
                  <a:cubicBezTo>
                    <a:pt x="6350" y="10836725"/>
                    <a:pt x="331470" y="11265986"/>
                    <a:pt x="784860" y="11424736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4" id="14"/>
          <p:cNvGrpSpPr/>
          <p:nvPr/>
        </p:nvGrpSpPr>
        <p:grpSpPr>
          <a:xfrm rot="-5400000">
            <a:off x="568482" y="2554884"/>
            <a:ext cx="829509" cy="1966473"/>
            <a:chOff x="0" y="0"/>
            <a:chExt cx="2354580" cy="5581882"/>
          </a:xfrm>
        </p:grpSpPr>
        <p:sp>
          <p:nvSpPr>
            <p:cNvPr name="Freeform 15" id="1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6" id="16"/>
          <p:cNvGrpSpPr/>
          <p:nvPr/>
        </p:nvGrpSpPr>
        <p:grpSpPr>
          <a:xfrm rot="-5400000">
            <a:off x="568482" y="4884163"/>
            <a:ext cx="829509" cy="1966473"/>
            <a:chOff x="0" y="0"/>
            <a:chExt cx="2354580" cy="5581882"/>
          </a:xfrm>
        </p:grpSpPr>
        <p:sp>
          <p:nvSpPr>
            <p:cNvPr name="Freeform 17" id="1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8" id="18"/>
          <p:cNvGrpSpPr/>
          <p:nvPr/>
        </p:nvGrpSpPr>
        <p:grpSpPr>
          <a:xfrm rot="-5400000">
            <a:off x="568482" y="6583217"/>
            <a:ext cx="829509" cy="1966473"/>
            <a:chOff x="0" y="0"/>
            <a:chExt cx="2354580" cy="5581882"/>
          </a:xfrm>
        </p:grpSpPr>
        <p:sp>
          <p:nvSpPr>
            <p:cNvPr name="Freeform 19" id="19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2123218" y="878380"/>
            <a:ext cx="7020782" cy="1695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sz="6000" spc="300">
                <a:solidFill>
                  <a:srgbClr val="FFFFFF"/>
                </a:solidFill>
                <a:latin typeface="Poppins ExtraBold"/>
              </a:rPr>
              <a:t>FUTURE WORK</a:t>
            </a:r>
          </a:p>
          <a:p>
            <a:pPr algn="ctr">
              <a:lnSpc>
                <a:spcPts val="6300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2123218" y="3249931"/>
            <a:ext cx="9015155" cy="1893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80"/>
              </a:lnSpc>
            </a:pPr>
            <a:r>
              <a:rPr lang="en-US" sz="2700" spc="270">
                <a:solidFill>
                  <a:srgbClr val="2B4A9D"/>
                </a:solidFill>
                <a:latin typeface="Lato Bold"/>
              </a:rPr>
              <a:t>Making the monitoring system more sophisticated and dependent on the movement and sound surrounding it and making it rotatable to cover more area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332643" y="3290688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32643" y="5572124"/>
            <a:ext cx="48705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332643" y="7271179"/>
            <a:ext cx="48705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3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123218" y="5534024"/>
            <a:ext cx="9839709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Giving the user the ability to control the windows and doors of the interior rooms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2123218" y="7153274"/>
            <a:ext cx="9839709" cy="2124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Increase the security of the house by setting a password to enter the house and operating an alarm if an attempt is made to open the main door by force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224837" y="3526775"/>
            <a:ext cx="12616379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0499"/>
              </a:lnSpc>
            </a:pPr>
            <a:r>
              <a:rPr lang="en-US" sz="9999" spc="999">
                <a:solidFill>
                  <a:srgbClr val="5271FF"/>
                </a:solidFill>
                <a:latin typeface="Poppins ExtraBold Bold"/>
              </a:rPr>
              <a:t>THANK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224837" y="5041183"/>
            <a:ext cx="12616379" cy="17811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2600"/>
              </a:lnSpc>
            </a:pPr>
            <a:r>
              <a:rPr lang="en-US" sz="12000" spc="600">
                <a:solidFill>
                  <a:srgbClr val="2B4A9D"/>
                </a:solidFill>
                <a:latin typeface="Poppins ExtraBold Bold"/>
              </a:rPr>
              <a:t>YOU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0" y="0"/>
            <a:ext cx="541602" cy="10287000"/>
            <a:chOff x="0" y="0"/>
            <a:chExt cx="157867" cy="2998468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57867" cy="2998468"/>
            </a:xfrm>
            <a:custGeom>
              <a:avLst/>
              <a:gdLst/>
              <a:ahLst/>
              <a:cxnLst/>
              <a:rect r="r" b="b" t="t" l="l"/>
              <a:pathLst>
                <a:path h="2998468" w="157867">
                  <a:moveTo>
                    <a:pt x="0" y="0"/>
                  </a:moveTo>
                  <a:lnTo>
                    <a:pt x="157867" y="0"/>
                  </a:lnTo>
                  <a:lnTo>
                    <a:pt x="157867" y="2998468"/>
                  </a:lnTo>
                  <a:lnTo>
                    <a:pt x="0" y="2998468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13001" y="-1128319"/>
            <a:ext cx="5770168" cy="5770168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191672" y="566151"/>
            <a:ext cx="2396931" cy="9154697"/>
            <a:chOff x="0" y="0"/>
            <a:chExt cx="874407" cy="3339658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874407" cy="3339659"/>
            </a:xfrm>
            <a:custGeom>
              <a:avLst/>
              <a:gdLst/>
              <a:ahLst/>
              <a:cxnLst/>
              <a:rect r="r" b="b" t="t" l="l"/>
              <a:pathLst>
                <a:path h="3339659" w="874407">
                  <a:moveTo>
                    <a:pt x="0" y="0"/>
                  </a:moveTo>
                  <a:lnTo>
                    <a:pt x="874407" y="0"/>
                  </a:lnTo>
                  <a:lnTo>
                    <a:pt x="874407" y="3339659"/>
                  </a:lnTo>
                  <a:lnTo>
                    <a:pt x="0" y="3339659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9869353" y="1146804"/>
            <a:ext cx="7304695" cy="7993392"/>
            <a:chOff x="0" y="0"/>
            <a:chExt cx="9739593" cy="10657856"/>
          </a:xfrm>
        </p:grpSpPr>
        <p:pic>
          <p:nvPicPr>
            <p:cNvPr name="Picture 7" id="7"/>
            <p:cNvPicPr>
              <a:picLocks noChangeAspect="true"/>
            </p:cNvPicPr>
            <p:nvPr/>
          </p:nvPicPr>
          <p:blipFill>
            <a:blip r:embed="rId2"/>
            <a:srcRect l="4307" t="0" r="4307" b="0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grpSp>
        <p:nvGrpSpPr>
          <p:cNvPr name="Group 8" id="8"/>
          <p:cNvGrpSpPr/>
          <p:nvPr/>
        </p:nvGrpSpPr>
        <p:grpSpPr>
          <a:xfrm rot="0">
            <a:off x="619537" y="8172754"/>
            <a:ext cx="1635964" cy="1633346"/>
            <a:chOff x="0" y="0"/>
            <a:chExt cx="6350000" cy="633984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r="r" b="b" t="t" l="l"/>
              <a:pathLst>
                <a:path h="6339840" w="635000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5400000">
            <a:off x="618228" y="566151"/>
            <a:ext cx="1635964" cy="1633346"/>
            <a:chOff x="0" y="0"/>
            <a:chExt cx="6350000" cy="633984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r="r" b="b" t="t" l="l"/>
              <a:pathLst>
                <a:path h="6339840" w="635000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-83906" y="3703740"/>
            <a:ext cx="9227906" cy="19047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04"/>
              </a:lnSpc>
            </a:pPr>
            <a:r>
              <a:rPr lang="en-US" sz="6766" spc="338">
                <a:solidFill>
                  <a:srgbClr val="2B4A9D"/>
                </a:solidFill>
                <a:latin typeface="Poppins ExtraBold"/>
              </a:rPr>
              <a:t>PROBLEM AND OBJECTIVE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2700000">
            <a:off x="15385959" y="1860459"/>
            <a:ext cx="6566081" cy="6566081"/>
            <a:chOff x="0" y="0"/>
            <a:chExt cx="1913890" cy="191389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6" id="6"/>
          <p:cNvGrpSpPr/>
          <p:nvPr/>
        </p:nvGrpSpPr>
        <p:grpSpPr>
          <a:xfrm rot="2700000">
            <a:off x="15742560" y="2217060"/>
            <a:ext cx="5852880" cy="5852880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11524419" y="8043030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11524419" y="-3920369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3677280" y="1955378"/>
            <a:ext cx="3963020" cy="5276243"/>
            <a:chOff x="0" y="0"/>
            <a:chExt cx="3663950" cy="4878070"/>
          </a:xfrm>
        </p:grpSpPr>
        <p:sp>
          <p:nvSpPr>
            <p:cNvPr name="Freeform 13" id="13"/>
            <p:cNvSpPr/>
            <p:nvPr/>
          </p:nvSpPr>
          <p:spPr>
            <a:xfrm>
              <a:off x="31750" y="31750"/>
              <a:ext cx="3600450" cy="4814570"/>
            </a:xfrm>
            <a:custGeom>
              <a:avLst/>
              <a:gdLst/>
              <a:ahLst/>
              <a:cxnLst/>
              <a:rect r="r" b="b" t="t" l="l"/>
              <a:pathLst>
                <a:path h="4814570" w="3600450">
                  <a:moveTo>
                    <a:pt x="0" y="0"/>
                  </a:moveTo>
                  <a:lnTo>
                    <a:pt x="3600450" y="0"/>
                  </a:lnTo>
                  <a:lnTo>
                    <a:pt x="3600450" y="4814570"/>
                  </a:lnTo>
                  <a:lnTo>
                    <a:pt x="0" y="4814570"/>
                  </a:lnTo>
                  <a:close/>
                </a:path>
              </a:pathLst>
            </a:custGeom>
            <a:blipFill>
              <a:blip r:embed="rId2"/>
              <a:stretch>
                <a:fillRect l="-3583" r="-97553" t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>
              <a:off x="0" y="0"/>
              <a:ext cx="3663950" cy="4878070"/>
            </a:xfrm>
            <a:custGeom>
              <a:avLst/>
              <a:gdLst/>
              <a:ahLst/>
              <a:cxnLst/>
              <a:rect r="r" b="b" t="t" l="l"/>
              <a:pathLst>
                <a:path h="4878070" w="3663950">
                  <a:moveTo>
                    <a:pt x="3663950" y="4878070"/>
                  </a:moveTo>
                  <a:lnTo>
                    <a:pt x="0" y="4878070"/>
                  </a:lnTo>
                  <a:lnTo>
                    <a:pt x="0" y="0"/>
                  </a:lnTo>
                  <a:lnTo>
                    <a:pt x="3663950" y="0"/>
                  </a:lnTo>
                  <a:lnTo>
                    <a:pt x="3663950" y="4878070"/>
                  </a:lnTo>
                  <a:close/>
                  <a:moveTo>
                    <a:pt x="63500" y="4814570"/>
                  </a:moveTo>
                  <a:lnTo>
                    <a:pt x="3600450" y="4814570"/>
                  </a:lnTo>
                  <a:lnTo>
                    <a:pt x="3600450" y="63500"/>
                  </a:lnTo>
                  <a:lnTo>
                    <a:pt x="63500" y="63500"/>
                  </a:lnTo>
                  <a:lnTo>
                    <a:pt x="63500" y="481457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1836892" y="3055379"/>
            <a:ext cx="3963020" cy="5276243"/>
            <a:chOff x="0" y="0"/>
            <a:chExt cx="3663950" cy="4878070"/>
          </a:xfrm>
        </p:grpSpPr>
        <p:sp>
          <p:nvSpPr>
            <p:cNvPr name="Freeform 16" id="16"/>
            <p:cNvSpPr/>
            <p:nvPr/>
          </p:nvSpPr>
          <p:spPr>
            <a:xfrm>
              <a:off x="31750" y="31750"/>
              <a:ext cx="3600450" cy="4814570"/>
            </a:xfrm>
            <a:custGeom>
              <a:avLst/>
              <a:gdLst/>
              <a:ahLst/>
              <a:cxnLst/>
              <a:rect r="r" b="b" t="t" l="l"/>
              <a:pathLst>
                <a:path h="4814570" w="3600450">
                  <a:moveTo>
                    <a:pt x="0" y="0"/>
                  </a:moveTo>
                  <a:lnTo>
                    <a:pt x="3600450" y="0"/>
                  </a:lnTo>
                  <a:lnTo>
                    <a:pt x="3600450" y="4814570"/>
                  </a:lnTo>
                  <a:lnTo>
                    <a:pt x="0" y="4814570"/>
                  </a:lnTo>
                  <a:close/>
                </a:path>
              </a:pathLst>
            </a:custGeom>
            <a:blipFill>
              <a:blip r:embed="rId3"/>
              <a:stretch>
                <a:fillRect l="-123157" r="-14569" t="0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>
              <a:off x="0" y="0"/>
              <a:ext cx="3663950" cy="4878070"/>
            </a:xfrm>
            <a:custGeom>
              <a:avLst/>
              <a:gdLst/>
              <a:ahLst/>
              <a:cxnLst/>
              <a:rect r="r" b="b" t="t" l="l"/>
              <a:pathLst>
                <a:path h="4878070" w="3663950">
                  <a:moveTo>
                    <a:pt x="3663950" y="4878070"/>
                  </a:moveTo>
                  <a:lnTo>
                    <a:pt x="0" y="4878070"/>
                  </a:lnTo>
                  <a:lnTo>
                    <a:pt x="0" y="0"/>
                  </a:lnTo>
                  <a:lnTo>
                    <a:pt x="3663950" y="0"/>
                  </a:lnTo>
                  <a:lnTo>
                    <a:pt x="3663950" y="4878070"/>
                  </a:lnTo>
                  <a:close/>
                  <a:moveTo>
                    <a:pt x="63500" y="4814570"/>
                  </a:moveTo>
                  <a:lnTo>
                    <a:pt x="3600450" y="4814570"/>
                  </a:lnTo>
                  <a:lnTo>
                    <a:pt x="3600450" y="63500"/>
                  </a:lnTo>
                  <a:lnTo>
                    <a:pt x="63500" y="63500"/>
                  </a:lnTo>
                  <a:lnTo>
                    <a:pt x="63500" y="481457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18" id="18"/>
          <p:cNvGrpSpPr/>
          <p:nvPr/>
        </p:nvGrpSpPr>
        <p:grpSpPr>
          <a:xfrm rot="-5400000">
            <a:off x="568482" y="1960670"/>
            <a:ext cx="829509" cy="1966473"/>
            <a:chOff x="0" y="0"/>
            <a:chExt cx="2354580" cy="5581882"/>
          </a:xfrm>
        </p:grpSpPr>
        <p:sp>
          <p:nvSpPr>
            <p:cNvPr name="Freeform 19" id="19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20" id="20"/>
          <p:cNvGrpSpPr/>
          <p:nvPr/>
        </p:nvGrpSpPr>
        <p:grpSpPr>
          <a:xfrm rot="-5400000">
            <a:off x="4980926" y="-2587876"/>
            <a:ext cx="1629197" cy="7951652"/>
            <a:chOff x="0" y="0"/>
            <a:chExt cx="2354580" cy="11492046"/>
          </a:xfrm>
        </p:grpSpPr>
        <p:sp>
          <p:nvSpPr>
            <p:cNvPr name="Freeform 21" id="21"/>
            <p:cNvSpPr/>
            <p:nvPr/>
          </p:nvSpPr>
          <p:spPr>
            <a:xfrm>
              <a:off x="0" y="0"/>
              <a:ext cx="2353310" cy="11492046"/>
            </a:xfrm>
            <a:custGeom>
              <a:avLst/>
              <a:gdLst/>
              <a:ahLst/>
              <a:cxnLst/>
              <a:rect r="r" b="b" t="t" l="l"/>
              <a:pathLst>
                <a:path h="11492046" w="2353310">
                  <a:moveTo>
                    <a:pt x="784860" y="11424736"/>
                  </a:moveTo>
                  <a:cubicBezTo>
                    <a:pt x="905510" y="11465376"/>
                    <a:pt x="1042670" y="11492046"/>
                    <a:pt x="1177290" y="11492046"/>
                  </a:cubicBezTo>
                  <a:cubicBezTo>
                    <a:pt x="1311910" y="11492046"/>
                    <a:pt x="1441450" y="11469186"/>
                    <a:pt x="1560830" y="11428546"/>
                  </a:cubicBezTo>
                  <a:cubicBezTo>
                    <a:pt x="1563370" y="11427276"/>
                    <a:pt x="1565910" y="11427276"/>
                    <a:pt x="1568450" y="11426006"/>
                  </a:cubicBezTo>
                  <a:cubicBezTo>
                    <a:pt x="2016760" y="11263446"/>
                    <a:pt x="2346960" y="10834186"/>
                    <a:pt x="2353310" y="10306003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0298100"/>
                  </a:lnTo>
                  <a:cubicBezTo>
                    <a:pt x="6350" y="10836725"/>
                    <a:pt x="331470" y="11265986"/>
                    <a:pt x="784860" y="11424736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22" id="22"/>
          <p:cNvGrpSpPr/>
          <p:nvPr/>
        </p:nvGrpSpPr>
        <p:grpSpPr>
          <a:xfrm rot="-5400000">
            <a:off x="544252" y="3837775"/>
            <a:ext cx="829509" cy="1966473"/>
            <a:chOff x="0" y="0"/>
            <a:chExt cx="2354580" cy="5581882"/>
          </a:xfrm>
        </p:grpSpPr>
        <p:sp>
          <p:nvSpPr>
            <p:cNvPr name="Freeform 23" id="23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24" id="24"/>
          <p:cNvGrpSpPr/>
          <p:nvPr/>
        </p:nvGrpSpPr>
        <p:grpSpPr>
          <a:xfrm rot="-5400000">
            <a:off x="544252" y="6086508"/>
            <a:ext cx="829509" cy="1966473"/>
            <a:chOff x="0" y="0"/>
            <a:chExt cx="2354580" cy="5581882"/>
          </a:xfrm>
        </p:grpSpPr>
        <p:sp>
          <p:nvSpPr>
            <p:cNvPr name="Freeform 25" id="2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26" id="26"/>
          <p:cNvSpPr txBox="true"/>
          <p:nvPr/>
        </p:nvSpPr>
        <p:spPr>
          <a:xfrm rot="0">
            <a:off x="2428018" y="3191507"/>
            <a:ext cx="8926205" cy="95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It saves your  time and makes you use it wisely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2369955" y="5216715"/>
            <a:ext cx="8926205" cy="95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You can count on it to do your home chores especially for disabled people.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2426465" y="7465449"/>
            <a:ext cx="8926205" cy="95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controlled in a smart way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29" id="29"/>
          <p:cNvSpPr txBox="true"/>
          <p:nvPr/>
        </p:nvSpPr>
        <p:spPr>
          <a:xfrm rot="0">
            <a:off x="2428018" y="2648681"/>
            <a:ext cx="8926205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TIME SAVING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342168" y="2648681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376816" y="4525786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455187" y="6774519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3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2426465" y="4526824"/>
            <a:ext cx="8926205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CONVENIENCE 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2369955" y="6858806"/>
            <a:ext cx="8926205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ENERGY EFFICIENCY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2123218" y="897430"/>
            <a:ext cx="7020782" cy="1019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49"/>
              </a:lnSpc>
            </a:pPr>
            <a:r>
              <a:rPr lang="en-US" sz="6999" spc="349">
                <a:solidFill>
                  <a:srgbClr val="FFFFFF"/>
                </a:solidFill>
                <a:latin typeface="Poppins ExtraBold"/>
              </a:rPr>
              <a:t>Motivation</a:t>
            </a:r>
          </a:p>
        </p:txBody>
      </p:sp>
      <p:grpSp>
        <p:nvGrpSpPr>
          <p:cNvPr name="Group 36" id="36"/>
          <p:cNvGrpSpPr/>
          <p:nvPr/>
        </p:nvGrpSpPr>
        <p:grpSpPr>
          <a:xfrm rot="-5400000">
            <a:off x="568482" y="7763140"/>
            <a:ext cx="829509" cy="1966473"/>
            <a:chOff x="0" y="0"/>
            <a:chExt cx="2354580" cy="5581882"/>
          </a:xfrm>
        </p:grpSpPr>
        <p:sp>
          <p:nvSpPr>
            <p:cNvPr name="Freeform 37" id="3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38" id="38"/>
          <p:cNvSpPr txBox="true"/>
          <p:nvPr/>
        </p:nvSpPr>
        <p:spPr>
          <a:xfrm rot="0">
            <a:off x="1376816" y="8451102"/>
            <a:ext cx="48705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4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2369955" y="8456049"/>
            <a:ext cx="8926205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MODERNITY AND LUXURY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2428018" y="9142081"/>
            <a:ext cx="8926205" cy="95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it is  Fancy to have a smart house</a:t>
            </a:r>
          </a:p>
          <a:p>
            <a:pPr>
              <a:lnSpc>
                <a:spcPts val="3750"/>
              </a:lnSpc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700000">
            <a:off x="-3283041" y="-3283041"/>
            <a:ext cx="6566081" cy="6566081"/>
            <a:chOff x="0" y="0"/>
            <a:chExt cx="1913890" cy="1913890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4" id="4"/>
          <p:cNvGrpSpPr/>
          <p:nvPr/>
        </p:nvGrpSpPr>
        <p:grpSpPr>
          <a:xfrm rot="2700000">
            <a:off x="-2926440" y="-2926440"/>
            <a:ext cx="5852880" cy="5852880"/>
            <a:chOff x="0" y="0"/>
            <a:chExt cx="1913890" cy="191389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6" id="6"/>
          <p:cNvGrpSpPr/>
          <p:nvPr/>
        </p:nvGrpSpPr>
        <p:grpSpPr>
          <a:xfrm rot="-2700000">
            <a:off x="-3283041" y="7003959"/>
            <a:ext cx="6566081" cy="6566081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2926440" y="7360560"/>
            <a:ext cx="5852880" cy="5852880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0" id="10"/>
          <p:cNvGrpSpPr/>
          <p:nvPr/>
        </p:nvGrpSpPr>
        <p:grpSpPr>
          <a:xfrm rot="-2700000">
            <a:off x="-3283041" y="8117325"/>
            <a:ext cx="6566081" cy="6566081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12" id="12"/>
          <p:cNvGrpSpPr/>
          <p:nvPr/>
        </p:nvGrpSpPr>
        <p:grpSpPr>
          <a:xfrm rot="2700000">
            <a:off x="-2926440" y="8473925"/>
            <a:ext cx="5852880" cy="5852880"/>
            <a:chOff x="0" y="0"/>
            <a:chExt cx="1913890" cy="1913890"/>
          </a:xfrm>
        </p:grpSpPr>
        <p:sp>
          <p:nvSpPr>
            <p:cNvPr name="Freeform 13" id="13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1170521" y="4871508"/>
            <a:ext cx="7973479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SUBSYSTEM , COMPONENT AND MOBILE APP</a:t>
            </a:r>
          </a:p>
          <a:p>
            <a:pPr algn="ctr">
              <a:lnSpc>
                <a:spcPts val="4200"/>
              </a:lnSpc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671714" y="3622262"/>
            <a:ext cx="9681249" cy="19221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45"/>
              </a:lnSpc>
            </a:pPr>
            <a:r>
              <a:rPr lang="en-US" sz="6900" spc="345">
                <a:solidFill>
                  <a:srgbClr val="2B4A9D"/>
                </a:solidFill>
                <a:latin typeface="Poppins ExtraBold"/>
              </a:rPr>
              <a:t>IMPLEMENTATION </a:t>
            </a:r>
          </a:p>
          <a:p>
            <a:pPr algn="ctr">
              <a:lnSpc>
                <a:spcPts val="7245"/>
              </a:lnSpc>
            </a:pPr>
          </a:p>
        </p:txBody>
      </p:sp>
      <p:grpSp>
        <p:nvGrpSpPr>
          <p:cNvPr name="Group 16" id="16"/>
          <p:cNvGrpSpPr/>
          <p:nvPr/>
        </p:nvGrpSpPr>
        <p:grpSpPr>
          <a:xfrm rot="0">
            <a:off x="10129326" y="0"/>
            <a:ext cx="8158674" cy="10287000"/>
            <a:chOff x="0" y="0"/>
            <a:chExt cx="2976306" cy="3752725"/>
          </a:xfrm>
        </p:grpSpPr>
        <p:sp>
          <p:nvSpPr>
            <p:cNvPr name="Freeform 17" id="17"/>
            <p:cNvSpPr/>
            <p:nvPr/>
          </p:nvSpPr>
          <p:spPr>
            <a:xfrm>
              <a:off x="0" y="0"/>
              <a:ext cx="2976306" cy="3752726"/>
            </a:xfrm>
            <a:custGeom>
              <a:avLst/>
              <a:gdLst/>
              <a:ahLst/>
              <a:cxnLst/>
              <a:rect r="r" b="b" t="t" l="l"/>
              <a:pathLst>
                <a:path h="3752726" w="2976306">
                  <a:moveTo>
                    <a:pt x="0" y="0"/>
                  </a:moveTo>
                  <a:lnTo>
                    <a:pt x="2976306" y="0"/>
                  </a:lnTo>
                  <a:lnTo>
                    <a:pt x="2976306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8" id="18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0625817" y="2439980"/>
            <a:ext cx="7165692" cy="48217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5400000">
            <a:off x="613946" y="2789962"/>
            <a:ext cx="829509" cy="1966473"/>
            <a:chOff x="0" y="0"/>
            <a:chExt cx="2354580" cy="558188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-5400000">
            <a:off x="568482" y="5727139"/>
            <a:ext cx="829509" cy="1966473"/>
            <a:chOff x="0" y="0"/>
            <a:chExt cx="2354580" cy="5581882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1705354" y="-5607451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-1705354" y="9730112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7686245" y="6481825"/>
            <a:ext cx="9573055" cy="2776475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2428018" y="1814514"/>
            <a:ext cx="8926205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This system is responsible for maintaining a certain temperature level.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2721790" y="679132"/>
            <a:ext cx="8926205" cy="622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spc="359">
                <a:solidFill>
                  <a:srgbClr val="2B4A9D"/>
                </a:solidFill>
                <a:latin typeface="Lato Bold"/>
              </a:rPr>
              <a:t>1 AIR CONDITION SYSTEM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42168" y="3346903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42168" y="6415150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219977" y="3401242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HOW IT IS WORK ?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2428018" y="4168903"/>
            <a:ext cx="11410851" cy="238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When the read temperature is greater than a certain threshold the fan will turn on, and when it’s lower it turns off. The user can control the threshold value from the mobile app. 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2197245" y="6415150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TOOLS :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3003418" y="7439976"/>
            <a:ext cx="11410851" cy="2007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Temperature Sensor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Rel</a:t>
            </a:r>
            <a:r>
              <a:rPr lang="en-US" sz="3100" spc="310">
                <a:solidFill>
                  <a:srgbClr val="000000"/>
                </a:solidFill>
                <a:latin typeface="Lato Italics"/>
              </a:rPr>
              <a:t>ay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12v Fan</a:t>
            </a:r>
          </a:p>
          <a:p>
            <a:pPr>
              <a:lnSpc>
                <a:spcPts val="4375"/>
              </a:lnSpc>
            </a:p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5400000">
            <a:off x="613946" y="2789962"/>
            <a:ext cx="829509" cy="1966473"/>
            <a:chOff x="0" y="0"/>
            <a:chExt cx="2354580" cy="558188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-5400000">
            <a:off x="568482" y="5727139"/>
            <a:ext cx="829509" cy="1966473"/>
            <a:chOff x="0" y="0"/>
            <a:chExt cx="2354580" cy="5581882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1705354" y="-5607451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-1705354" y="9730112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3845" t="0" r="3845" b="0"/>
          <a:stretch>
            <a:fillRect/>
          </a:stretch>
        </p:blipFill>
        <p:spPr>
          <a:xfrm flipH="false" flipV="false" rot="0">
            <a:off x="9582232" y="5561719"/>
            <a:ext cx="7677068" cy="4110798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2428018" y="1814514"/>
            <a:ext cx="8926205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This system can be managed in an automatic or manual way .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3003418" y="679132"/>
            <a:ext cx="8926205" cy="622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spc="359">
                <a:solidFill>
                  <a:srgbClr val="2B4A9D"/>
                </a:solidFill>
                <a:latin typeface="Lato Bold"/>
              </a:rPr>
              <a:t>2 OUTDOOR LIGHTING SYSTEM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42168" y="3346903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42168" y="6415150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219977" y="3401242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HOW IT IS WORK ?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2428018" y="4168903"/>
            <a:ext cx="11410851" cy="1905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When a motion is detected and the luminous intensity is lower than a certain level the lamp will be on. Also, the lamp can be controlled from the mobile app.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2197245" y="6415150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TOOLS :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3003418" y="7439976"/>
            <a:ext cx="11410851" cy="2493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12v Lamp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Motion Sensor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Relay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LDR</a:t>
            </a:r>
          </a:p>
          <a:p>
            <a:pPr>
              <a:lnSpc>
                <a:spcPts val="4375"/>
              </a:lnSpc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5400000">
            <a:off x="613946" y="2789962"/>
            <a:ext cx="829509" cy="1966473"/>
            <a:chOff x="0" y="0"/>
            <a:chExt cx="2354580" cy="558188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-5400000">
            <a:off x="568482" y="5727139"/>
            <a:ext cx="829509" cy="1966473"/>
            <a:chOff x="0" y="0"/>
            <a:chExt cx="2354580" cy="5581882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1705354" y="-5607451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-1705354" y="9730112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0004347" y="6893053"/>
            <a:ext cx="7002121" cy="2455012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2428018" y="1629592"/>
            <a:ext cx="8926205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This system basically depends on smoke detection.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2761479" y="679132"/>
            <a:ext cx="10743929" cy="622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spc="359">
                <a:solidFill>
                  <a:srgbClr val="2B4A9D"/>
                </a:solidFill>
                <a:latin typeface="Lato Bold"/>
              </a:rPr>
              <a:t>3 FIRE DETECTION AND ALARM SYSTEM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42168" y="3346903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42168" y="6415150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219977" y="3401242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HOW IT IS WORK ?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2428018" y="4168903"/>
            <a:ext cx="11410851" cy="1905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When the smoke sensor detects smoke the system turn on the buzzer. Also, the user can turn on/off the buzzer but, still can see the detection state.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2197245" y="6415150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TOOLS :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3003418" y="7439976"/>
            <a:ext cx="11410851" cy="1522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Smoke Sensor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Piezo Buzzer </a:t>
            </a:r>
          </a:p>
          <a:p>
            <a:pPr>
              <a:lnSpc>
                <a:spcPts val="4375"/>
              </a:lnSpc>
            </a:pP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5400000">
            <a:off x="613946" y="2789962"/>
            <a:ext cx="829509" cy="1966473"/>
            <a:chOff x="0" y="0"/>
            <a:chExt cx="2354580" cy="558188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-5400000">
            <a:off x="568482" y="5727139"/>
            <a:ext cx="829509" cy="1966473"/>
            <a:chOff x="0" y="0"/>
            <a:chExt cx="2354580" cy="5581882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1705354" y="-5607451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-1705354" y="9730112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7510812" y="6673978"/>
            <a:ext cx="9748488" cy="2552930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2428018" y="1814514"/>
            <a:ext cx="8926205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This system can be managed in an automatic or manual way .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3003418" y="610554"/>
            <a:ext cx="8926205" cy="622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spc="359">
                <a:solidFill>
                  <a:srgbClr val="2B4A9D"/>
                </a:solidFill>
                <a:latin typeface="Lato Bold"/>
              </a:rPr>
              <a:t>4 INDOOR LIGHTING SYSTEM: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42168" y="3346903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42168" y="6415150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219977" y="3401242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HOW IT IS WORK ?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2428018" y="4168903"/>
            <a:ext cx="11410851" cy="1905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It depends on the luminous intensity level to turn on the LEDs. </a:t>
            </a:r>
            <a:r>
              <a:rPr lang="en-US" sz="3000" spc="300">
                <a:solidFill>
                  <a:srgbClr val="000000"/>
                </a:solidFill>
                <a:latin typeface="Lato Italics"/>
              </a:rPr>
              <a:t>Also, the user can turn it on/off from the mobile app.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2197245" y="6415150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TOOLS :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3003418" y="7439976"/>
            <a:ext cx="11410851" cy="2007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LDR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Resistor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LEDs</a:t>
            </a:r>
          </a:p>
          <a:p>
            <a:pPr>
              <a:lnSpc>
                <a:spcPts val="4375"/>
              </a:lnSpc>
            </a:p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5400000">
            <a:off x="613946" y="2789962"/>
            <a:ext cx="829509" cy="1966473"/>
            <a:chOff x="0" y="0"/>
            <a:chExt cx="2354580" cy="558188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-5400000">
            <a:off x="568482" y="5727139"/>
            <a:ext cx="829509" cy="1966473"/>
            <a:chOff x="0" y="0"/>
            <a:chExt cx="2354580" cy="5581882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1705354" y="-5607451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-1705354" y="9730112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358545" y="6423362"/>
            <a:ext cx="8900755" cy="2834938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2428018" y="1814514"/>
            <a:ext cx="8926205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The system's responsibility is to fill the water tank in an automatic or manual way. 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3003418" y="405765"/>
            <a:ext cx="8926205" cy="622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spc="359">
                <a:solidFill>
                  <a:srgbClr val="2B4A9D"/>
                </a:solidFill>
                <a:latin typeface="Lato Bold"/>
              </a:rPr>
              <a:t>5 WATER TANK FILLING SYSTEM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42168" y="3346903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42168" y="6415150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219977" y="3401242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HOW IT IS WORK ?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2428018" y="4168903"/>
            <a:ext cx="11410851" cy="238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When the water level gets lower than a certain level the system will start the water pumping into the tank. Also, the user can turn on the pump manually from the mobile app.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2197245" y="6415150"/>
            <a:ext cx="8926205" cy="98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20"/>
              </a:lnSpc>
            </a:pPr>
            <a:r>
              <a:rPr lang="en-US" sz="2800" spc="280">
                <a:solidFill>
                  <a:srgbClr val="2B4A9D"/>
                </a:solidFill>
                <a:latin typeface="Lato Bold"/>
              </a:rPr>
              <a:t>TOOLS :</a:t>
            </a:r>
          </a:p>
          <a:p>
            <a:pPr>
              <a:lnSpc>
                <a:spcPts val="3920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3003418" y="7439976"/>
            <a:ext cx="11410851" cy="2007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Water Level Sensor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12v pump</a:t>
            </a:r>
          </a:p>
          <a:p>
            <a:pPr marL="669293" indent="-334646" lvl="1">
              <a:lnSpc>
                <a:spcPts val="3875"/>
              </a:lnSpc>
              <a:buFont typeface="Arial"/>
              <a:buChar char="•"/>
            </a:pPr>
            <a:r>
              <a:rPr lang="en-US" sz="3100" spc="310">
                <a:solidFill>
                  <a:srgbClr val="000000"/>
                </a:solidFill>
                <a:latin typeface="Lato Italics"/>
              </a:rPr>
              <a:t>relay</a:t>
            </a:r>
          </a:p>
          <a:p>
            <a:pPr>
              <a:lnSpc>
                <a:spcPts val="4375"/>
              </a:lnSpc>
            </a:p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DAFLQnROBKQ</dc:identifier>
  <dcterms:modified xsi:type="dcterms:W3CDTF">2011-08-01T06:04:30Z</dcterms:modified>
  <cp:revision>1</cp:revision>
  <dc:title>SMART</dc:title>
</cp:coreProperties>
</file>