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56" r:id="rId1"/>
  </p:sldMasterIdLst>
  <p:sldIdLst>
    <p:sldId id="256" r:id="rId2"/>
    <p:sldId id="257" r:id="rId3"/>
    <p:sldId id="261" r:id="rId4"/>
    <p:sldId id="262" r:id="rId5"/>
    <p:sldId id="263" r:id="rId6"/>
    <p:sldId id="264" r:id="rId7"/>
    <p:sldId id="269" r:id="rId8"/>
    <p:sldId id="267" r:id="rId9"/>
    <p:sldId id="266" r:id="rId10"/>
    <p:sldId id="270" r:id="rId11"/>
    <p:sldId id="283" r:id="rId12"/>
    <p:sldId id="271" r:id="rId13"/>
    <p:sldId id="272" r:id="rId14"/>
    <p:sldId id="273" r:id="rId15"/>
    <p:sldId id="284" r:id="rId16"/>
    <p:sldId id="274" r:id="rId17"/>
    <p:sldId id="285" r:id="rId18"/>
    <p:sldId id="275" r:id="rId19"/>
    <p:sldId id="286" r:id="rId20"/>
    <p:sldId id="276" r:id="rId21"/>
    <p:sldId id="278" r:id="rId22"/>
    <p:sldId id="280" r:id="rId23"/>
    <p:sldId id="279" r:id="rId24"/>
    <p:sldId id="281" r:id="rId25"/>
    <p:sldId id="282"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5000" autoAdjust="0"/>
    <p:restoredTop sz="94660"/>
  </p:normalViewPr>
  <p:slideViewPr>
    <p:cSldViewPr snapToGrid="0">
      <p:cViewPr varScale="1">
        <p:scale>
          <a:sx n="115" d="100"/>
          <a:sy n="115" d="100"/>
        </p:scale>
        <p:origin x="432"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ar-SA"/>
              <a:t>انقر لتحرير نمط عنوان الشكل الرئيسي</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ar-SA"/>
              <a:t>انقر لتحرير نمط العنوان الفرعي للشكل الرئيسي</a:t>
            </a:r>
            <a:endParaRPr lang="en-US" dirty="0"/>
          </a:p>
        </p:txBody>
      </p:sp>
      <p:sp>
        <p:nvSpPr>
          <p:cNvPr id="4" name="Date Placeholder 3"/>
          <p:cNvSpPr>
            <a:spLocks noGrp="1"/>
          </p:cNvSpPr>
          <p:nvPr>
            <p:ph type="dt" sz="half" idx="10"/>
          </p:nvPr>
        </p:nvSpPr>
        <p:spPr/>
        <p:txBody>
          <a:bodyPr/>
          <a:lstStyle/>
          <a:p>
            <a:fld id="{5916E933-0501-49CE-A92F-6DAE0B97810E}" type="datetimeFigureOut">
              <a:rPr lang="en-US" smtClean="0"/>
              <a:t>11/7/2023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25F8E7-64FA-4442-BEA1-23D9EA675B5A}"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593895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5916E933-0501-49CE-A92F-6DAE0B97810E}" type="datetimeFigureOut">
              <a:rPr lang="en-US" smtClean="0"/>
              <a:t>11/7/2023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25F8E7-64FA-4442-BEA1-23D9EA675B5A}" type="slidenum">
              <a:rPr lang="en-US" smtClean="0"/>
              <a:t>‹#›</a:t>
            </a:fld>
            <a:endParaRPr lang="en-US"/>
          </a:p>
        </p:txBody>
      </p:sp>
    </p:spTree>
    <p:extLst>
      <p:ext uri="{BB962C8B-B14F-4D97-AF65-F5344CB8AC3E}">
        <p14:creationId xmlns:p14="http://schemas.microsoft.com/office/powerpoint/2010/main" val="8730109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5916E933-0501-49CE-A92F-6DAE0B97810E}" type="datetimeFigureOut">
              <a:rPr lang="en-US" smtClean="0"/>
              <a:t>11/7/2023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25F8E7-64FA-4442-BEA1-23D9EA675B5A}" type="slidenum">
              <a:rPr lang="en-US" smtClean="0"/>
              <a:t>‹#›</a:t>
            </a:fld>
            <a:endParaRPr lang="en-US"/>
          </a:p>
        </p:txBody>
      </p:sp>
    </p:spTree>
    <p:extLst>
      <p:ext uri="{BB962C8B-B14F-4D97-AF65-F5344CB8AC3E}">
        <p14:creationId xmlns:p14="http://schemas.microsoft.com/office/powerpoint/2010/main" val="13641318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ar-SA"/>
              <a:t>انقر لتحرير نمط عنوان الشكل الرئيسي</a:t>
            </a:r>
            <a:endParaRPr lang="en-US" dirty="0"/>
          </a:p>
        </p:txBody>
      </p:sp>
      <p:sp>
        <p:nvSpPr>
          <p:cNvPr id="3" name="Content Placeholder 2"/>
          <p:cNvSpPr>
            <a:spLocks noGrp="1"/>
          </p:cNvSpPr>
          <p:nvPr>
            <p:ph idx="1"/>
          </p:nvPr>
        </p:nvSpPr>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5916E933-0501-49CE-A92F-6DAE0B97810E}" type="datetimeFigureOut">
              <a:rPr lang="en-US" smtClean="0"/>
              <a:t>11/7/2023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25F8E7-64FA-4442-BEA1-23D9EA675B5A}" type="slidenum">
              <a:rPr lang="en-US" smtClean="0"/>
              <a:t>‹#›</a:t>
            </a:fld>
            <a:endParaRPr lang="en-US"/>
          </a:p>
        </p:txBody>
      </p:sp>
    </p:spTree>
    <p:extLst>
      <p:ext uri="{BB962C8B-B14F-4D97-AF65-F5344CB8AC3E}">
        <p14:creationId xmlns:p14="http://schemas.microsoft.com/office/powerpoint/2010/main" val="28332403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5916E933-0501-49CE-A92F-6DAE0B97810E}" type="datetimeFigureOut">
              <a:rPr lang="en-US" smtClean="0"/>
              <a:t>11/7/2023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25F8E7-64FA-4442-BEA1-23D9EA675B5A}"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558554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ar-SA"/>
              <a:t>انقر لتحرير نمط عنوان الشكل الرئيسي</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5916E933-0501-49CE-A92F-6DAE0B97810E}" type="datetimeFigureOut">
              <a:rPr lang="en-US" smtClean="0"/>
              <a:t>11/7/2023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25F8E7-64FA-4442-BEA1-23D9EA675B5A}" type="slidenum">
              <a:rPr lang="en-US" smtClean="0"/>
              <a:t>‹#›</a:t>
            </a:fld>
            <a:endParaRPr lang="en-US"/>
          </a:p>
        </p:txBody>
      </p:sp>
    </p:spTree>
    <p:extLst>
      <p:ext uri="{BB962C8B-B14F-4D97-AF65-F5344CB8AC3E}">
        <p14:creationId xmlns:p14="http://schemas.microsoft.com/office/powerpoint/2010/main" val="38172742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4" name="Content Placeholder 3"/>
          <p:cNvSpPr>
            <a:spLocks noGrp="1"/>
          </p:cNvSpPr>
          <p:nvPr>
            <p:ph sz="half" idx="2"/>
          </p:nvPr>
        </p:nvSpPr>
        <p:spPr>
          <a:xfrm>
            <a:off x="1097280" y="2582334"/>
            <a:ext cx="4937760" cy="3378200"/>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6" name="Content Placeholder 5"/>
          <p:cNvSpPr>
            <a:spLocks noGrp="1"/>
          </p:cNvSpPr>
          <p:nvPr>
            <p:ph sz="quarter" idx="4"/>
          </p:nvPr>
        </p:nvSpPr>
        <p:spPr>
          <a:xfrm>
            <a:off x="6217920" y="2582334"/>
            <a:ext cx="4937760" cy="3378200"/>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5916E933-0501-49CE-A92F-6DAE0B97810E}" type="datetimeFigureOut">
              <a:rPr lang="en-US" smtClean="0"/>
              <a:t>11/7/2023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025F8E7-64FA-4442-BEA1-23D9EA675B5A}" type="slidenum">
              <a:rPr lang="en-US" smtClean="0"/>
              <a:t>‹#›</a:t>
            </a:fld>
            <a:endParaRPr lang="en-US"/>
          </a:p>
        </p:txBody>
      </p:sp>
    </p:spTree>
    <p:extLst>
      <p:ext uri="{BB962C8B-B14F-4D97-AF65-F5344CB8AC3E}">
        <p14:creationId xmlns:p14="http://schemas.microsoft.com/office/powerpoint/2010/main" val="31949605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Date Placeholder 2"/>
          <p:cNvSpPr>
            <a:spLocks noGrp="1"/>
          </p:cNvSpPr>
          <p:nvPr>
            <p:ph type="dt" sz="half" idx="10"/>
          </p:nvPr>
        </p:nvSpPr>
        <p:spPr/>
        <p:txBody>
          <a:bodyPr/>
          <a:lstStyle/>
          <a:p>
            <a:fld id="{5916E933-0501-49CE-A92F-6DAE0B97810E}" type="datetimeFigureOut">
              <a:rPr lang="en-US" smtClean="0"/>
              <a:t>11/7/2023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025F8E7-64FA-4442-BEA1-23D9EA675B5A}" type="slidenum">
              <a:rPr lang="en-US" smtClean="0"/>
              <a:t>‹#›</a:t>
            </a:fld>
            <a:endParaRPr lang="en-US"/>
          </a:p>
        </p:txBody>
      </p:sp>
    </p:spTree>
    <p:extLst>
      <p:ext uri="{BB962C8B-B14F-4D97-AF65-F5344CB8AC3E}">
        <p14:creationId xmlns:p14="http://schemas.microsoft.com/office/powerpoint/2010/main" val="32952803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5916E933-0501-49CE-A92F-6DAE0B97810E}" type="datetimeFigureOut">
              <a:rPr lang="en-US" smtClean="0"/>
              <a:t>11/7/2023</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F025F8E7-64FA-4442-BEA1-23D9EA675B5A}" type="slidenum">
              <a:rPr lang="en-US" smtClean="0"/>
              <a:t>‹#›</a:t>
            </a:fld>
            <a:endParaRPr lang="en-US"/>
          </a:p>
        </p:txBody>
      </p:sp>
    </p:spTree>
    <p:extLst>
      <p:ext uri="{BB962C8B-B14F-4D97-AF65-F5344CB8AC3E}">
        <p14:creationId xmlns:p14="http://schemas.microsoft.com/office/powerpoint/2010/main" val="2487716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مع تسمية توضيحية">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ar-SA"/>
              <a:t>انقر لتحرير نمط عنوان الشكل الرئيسي</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5916E933-0501-49CE-A92F-6DAE0B97810E}" type="datetimeFigureOut">
              <a:rPr lang="en-US" smtClean="0"/>
              <a:t>11/7/2023</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F025F8E7-64FA-4442-BEA1-23D9EA675B5A}" type="slidenum">
              <a:rPr lang="en-US" smtClean="0"/>
              <a:t>‹#›</a:t>
            </a:fld>
            <a:endParaRPr lang="en-US"/>
          </a:p>
        </p:txBody>
      </p:sp>
    </p:spTree>
    <p:extLst>
      <p:ext uri="{BB962C8B-B14F-4D97-AF65-F5344CB8AC3E}">
        <p14:creationId xmlns:p14="http://schemas.microsoft.com/office/powerpoint/2010/main" val="28998446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مع تسمية توضيحية">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ar-SA"/>
              <a:t>انقر لتحرير نمط عنوان الشكل الرئيسي</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5916E933-0501-49CE-A92F-6DAE0B97810E}" type="datetimeFigureOut">
              <a:rPr lang="en-US" smtClean="0"/>
              <a:t>11/7/2023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25F8E7-64FA-4442-BEA1-23D9EA675B5A}" type="slidenum">
              <a:rPr lang="en-US" smtClean="0"/>
              <a:t>‹#›</a:t>
            </a:fld>
            <a:endParaRPr lang="en-US"/>
          </a:p>
        </p:txBody>
      </p:sp>
    </p:spTree>
    <p:extLst>
      <p:ext uri="{BB962C8B-B14F-4D97-AF65-F5344CB8AC3E}">
        <p14:creationId xmlns:p14="http://schemas.microsoft.com/office/powerpoint/2010/main" val="29330281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5916E933-0501-49CE-A92F-6DAE0B97810E}" type="datetimeFigureOut">
              <a:rPr lang="en-US" smtClean="0"/>
              <a:t>11/7/2023</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F025F8E7-64FA-4442-BEA1-23D9EA675B5A}"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56960024"/>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BE8D9D8-D902-FFC4-A1BB-C25C129C81B0}"/>
              </a:ext>
            </a:extLst>
          </p:cNvPr>
          <p:cNvSpPr>
            <a:spLocks noGrp="1"/>
          </p:cNvSpPr>
          <p:nvPr>
            <p:ph type="ctrTitle"/>
          </p:nvPr>
        </p:nvSpPr>
        <p:spPr>
          <a:xfrm>
            <a:off x="0" y="868362"/>
            <a:ext cx="5973647" cy="2387600"/>
          </a:xfrm>
        </p:spPr>
        <p:txBody>
          <a:bodyPr>
            <a:normAutofit/>
          </a:bodyPr>
          <a:lstStyle/>
          <a:p>
            <a:pPr marL="0" marR="0">
              <a:lnSpc>
                <a:spcPct val="107000"/>
              </a:lnSpc>
              <a:spcBef>
                <a:spcPts val="0"/>
              </a:spcBef>
              <a:spcAft>
                <a:spcPts val="800"/>
              </a:spcAft>
            </a:pPr>
            <a:r>
              <a:rPr lang="en-US" sz="2400" b="1" dirty="0">
                <a:solidFill>
                  <a:srgbClr val="002060"/>
                </a:solidFill>
                <a:effectLst/>
                <a:latin typeface="Calibri Light" panose="020F0302020204030204" pitchFamily="34" charset="0"/>
                <a:ea typeface="Calibri" panose="020F0502020204030204" pitchFamily="34" charset="0"/>
                <a:cs typeface="Arial" panose="020B0604020202020204" pitchFamily="34" charset="0"/>
              </a:rPr>
              <a:t>“</a:t>
            </a:r>
            <a:r>
              <a:rPr lang="en-US" sz="3200" b="1" dirty="0">
                <a:solidFill>
                  <a:srgbClr val="002060"/>
                </a:solidFill>
                <a:effectLst/>
                <a:latin typeface="Calibri Light" panose="020F0302020204030204" pitchFamily="34" charset="0"/>
                <a:ea typeface="Calibri" panose="020F0502020204030204" pitchFamily="34" charset="0"/>
                <a:cs typeface="Arial" panose="020B0604020202020204" pitchFamily="34" charset="0"/>
              </a:rPr>
              <a:t>Traffic sign recognition by using convolutional neural network “</a:t>
            </a:r>
            <a:r>
              <a:rPr lang="en-US" sz="2400" dirty="0">
                <a:effectLst/>
                <a:latin typeface="Calibri" panose="020F0502020204030204" pitchFamily="34" charset="0"/>
                <a:ea typeface="Calibri" panose="020F0502020204030204" pitchFamily="34" charset="0"/>
                <a:cs typeface="Arial" panose="020B0604020202020204" pitchFamily="34" charset="0"/>
              </a:rPr>
              <a:t/>
            </a:r>
            <a:br>
              <a:rPr lang="en-US" sz="2400" dirty="0">
                <a:effectLst/>
                <a:latin typeface="Calibri" panose="020F0502020204030204" pitchFamily="34" charset="0"/>
                <a:ea typeface="Calibri" panose="020F0502020204030204" pitchFamily="34" charset="0"/>
                <a:cs typeface="Arial" panose="020B0604020202020204" pitchFamily="34" charset="0"/>
              </a:rPr>
            </a:br>
            <a:endParaRPr lang="en-US" sz="2400" dirty="0"/>
          </a:p>
        </p:txBody>
      </p:sp>
      <p:sp>
        <p:nvSpPr>
          <p:cNvPr id="3" name="عنوان فرعي 2">
            <a:extLst>
              <a:ext uri="{FF2B5EF4-FFF2-40B4-BE49-F238E27FC236}">
                <a16:creationId xmlns:a16="http://schemas.microsoft.com/office/drawing/2014/main" id="{6EC9CD3F-7413-7F2E-56B1-AB63F4419050}"/>
              </a:ext>
            </a:extLst>
          </p:cNvPr>
          <p:cNvSpPr>
            <a:spLocks noGrp="1"/>
          </p:cNvSpPr>
          <p:nvPr>
            <p:ph type="subTitle" idx="1"/>
          </p:nvPr>
        </p:nvSpPr>
        <p:spPr>
          <a:xfrm>
            <a:off x="146463" y="4790529"/>
            <a:ext cx="10058400" cy="1474296"/>
          </a:xfrm>
        </p:spPr>
        <p:txBody>
          <a:bodyPr>
            <a:normAutofit fontScale="70000" lnSpcReduction="20000"/>
          </a:bodyPr>
          <a:lstStyle/>
          <a:p>
            <a:pPr marL="0" marR="0">
              <a:lnSpc>
                <a:spcPct val="107000"/>
              </a:lnSpc>
              <a:spcBef>
                <a:spcPts val="0"/>
              </a:spcBef>
              <a:spcAft>
                <a:spcPts val="800"/>
              </a:spcAft>
            </a:pPr>
            <a:r>
              <a:rPr lang="en-US" sz="2500" b="1" dirty="0">
                <a:solidFill>
                  <a:schemeClr val="tx1"/>
                </a:solidFill>
                <a:effectLst/>
                <a:latin typeface="Arial" panose="020B0604020202020204" pitchFamily="34" charset="0"/>
                <a:ea typeface="Calibri" panose="020F0502020204030204" pitchFamily="34" charset="0"/>
                <a:cs typeface="Arial" panose="020B0604020202020204" pitchFamily="34" charset="0"/>
              </a:rPr>
              <a:t>                                 Supervisor: Dr. Allam Mousa</a:t>
            </a:r>
            <a:endParaRPr lang="en-US" sz="2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2500" b="1" dirty="0">
                <a:solidFill>
                  <a:schemeClr val="tx1"/>
                </a:solidFill>
                <a:effectLst/>
                <a:latin typeface="Arial" panose="020B0604020202020204" pitchFamily="34" charset="0"/>
                <a:ea typeface="Calibri" panose="020F0502020204030204" pitchFamily="34" charset="0"/>
                <a:cs typeface="Arial" panose="020B0604020202020204" pitchFamily="34" charset="0"/>
              </a:rPr>
              <a:t>                                          Proposed by:</a:t>
            </a:r>
            <a:endParaRPr lang="en-US" sz="2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2500" b="1" dirty="0">
                <a:solidFill>
                  <a:schemeClr val="tx1"/>
                </a:solidFill>
                <a:effectLst/>
                <a:latin typeface="Calibri Light" panose="020F0302020204030204" pitchFamily="34" charset="0"/>
                <a:ea typeface="Calibri" panose="020F0502020204030204" pitchFamily="34" charset="0"/>
                <a:cs typeface="Arial" panose="020B0604020202020204" pitchFamily="34" charset="0"/>
              </a:rPr>
              <a:t>                                        </a:t>
            </a:r>
            <a:r>
              <a:rPr lang="en-US" sz="2500" b="1" dirty="0" err="1">
                <a:solidFill>
                  <a:schemeClr val="tx1"/>
                </a:solidFill>
                <a:effectLst/>
                <a:latin typeface="Calibri Light" panose="020F0302020204030204" pitchFamily="34" charset="0"/>
                <a:ea typeface="Calibri" panose="020F0502020204030204" pitchFamily="34" charset="0"/>
                <a:cs typeface="Arial" panose="020B0604020202020204" pitchFamily="34" charset="0"/>
              </a:rPr>
              <a:t>Sondos</a:t>
            </a:r>
            <a:r>
              <a:rPr lang="en-US" sz="2500" b="1" dirty="0">
                <a:solidFill>
                  <a:schemeClr val="tx1"/>
                </a:solidFill>
                <a:effectLst/>
                <a:latin typeface="Calibri Light" panose="020F0302020204030204" pitchFamily="34" charset="0"/>
                <a:ea typeface="Calibri" panose="020F0502020204030204" pitchFamily="34" charset="0"/>
                <a:cs typeface="Arial" panose="020B0604020202020204" pitchFamily="34" charset="0"/>
              </a:rPr>
              <a:t> </a:t>
            </a:r>
            <a:r>
              <a:rPr lang="en-US" sz="2500" b="1" dirty="0" err="1">
                <a:solidFill>
                  <a:schemeClr val="tx1"/>
                </a:solidFill>
                <a:effectLst/>
                <a:latin typeface="Calibri Light" panose="020F0302020204030204" pitchFamily="34" charset="0"/>
                <a:ea typeface="Calibri" panose="020F0502020204030204" pitchFamily="34" charset="0"/>
                <a:cs typeface="Arial" panose="020B0604020202020204" pitchFamily="34" charset="0"/>
              </a:rPr>
              <a:t>Khatatbeh</a:t>
            </a:r>
            <a:r>
              <a:rPr lang="en-US" sz="2500" b="1" dirty="0">
                <a:solidFill>
                  <a:schemeClr val="tx1"/>
                </a:solidFill>
                <a:effectLst/>
                <a:latin typeface="Calibri Light" panose="020F0302020204030204" pitchFamily="34" charset="0"/>
                <a:ea typeface="Calibri" panose="020F0502020204030204" pitchFamily="34" charset="0"/>
                <a:cs typeface="Arial" panose="020B0604020202020204" pitchFamily="34" charset="0"/>
              </a:rPr>
              <a:t> [11821330]</a:t>
            </a:r>
            <a:endParaRPr lang="en-US" sz="2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2500" b="1" dirty="0">
                <a:solidFill>
                  <a:schemeClr val="tx1"/>
                </a:solidFill>
                <a:effectLst/>
                <a:latin typeface="Calibri Light" panose="020F0302020204030204" pitchFamily="34" charset="0"/>
                <a:ea typeface="Calibri" panose="020F0502020204030204" pitchFamily="34" charset="0"/>
                <a:cs typeface="Arial" panose="020B0604020202020204" pitchFamily="34" charset="0"/>
              </a:rPr>
              <a:t>                                        Salam </a:t>
            </a:r>
            <a:r>
              <a:rPr lang="en-US" sz="2500" b="1" dirty="0" err="1">
                <a:solidFill>
                  <a:schemeClr val="tx1"/>
                </a:solidFill>
                <a:effectLst/>
                <a:latin typeface="Calibri Light" panose="020F0302020204030204" pitchFamily="34" charset="0"/>
                <a:ea typeface="Calibri" panose="020F0502020204030204" pitchFamily="34" charset="0"/>
                <a:cs typeface="Arial" panose="020B0604020202020204" pitchFamily="34" charset="0"/>
              </a:rPr>
              <a:t>Nazzal</a:t>
            </a:r>
            <a:r>
              <a:rPr lang="en-US" sz="2500" b="1" dirty="0">
                <a:solidFill>
                  <a:schemeClr val="tx1"/>
                </a:solidFill>
                <a:effectLst/>
                <a:latin typeface="Calibri Light" panose="020F0302020204030204" pitchFamily="34" charset="0"/>
                <a:ea typeface="Calibri" panose="020F0502020204030204" pitchFamily="34" charset="0"/>
                <a:cs typeface="Arial" panose="020B0604020202020204" pitchFamily="34" charset="0"/>
              </a:rPr>
              <a:t> [11819640]</a:t>
            </a:r>
            <a:endParaRPr lang="en-US" sz="2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pic>
        <p:nvPicPr>
          <p:cNvPr id="4" name="صورة 3">
            <a:extLst>
              <a:ext uri="{FF2B5EF4-FFF2-40B4-BE49-F238E27FC236}">
                <a16:creationId xmlns:a16="http://schemas.microsoft.com/office/drawing/2014/main" id="{8CE381BA-F520-2CBE-41EE-5BF418711468}"/>
              </a:ext>
            </a:extLst>
          </p:cNvPr>
          <p:cNvPicPr>
            <a:picLocks noChangeAspect="1"/>
          </p:cNvPicPr>
          <p:nvPr/>
        </p:nvPicPr>
        <p:blipFill>
          <a:blip r:embed="rId2"/>
          <a:stretch>
            <a:fillRect/>
          </a:stretch>
        </p:blipFill>
        <p:spPr>
          <a:xfrm>
            <a:off x="5146767" y="0"/>
            <a:ext cx="7045234" cy="4598126"/>
          </a:xfrm>
          <a:prstGeom prst="rect">
            <a:avLst/>
          </a:prstGeom>
        </p:spPr>
      </p:pic>
    </p:spTree>
    <p:extLst>
      <p:ext uri="{BB962C8B-B14F-4D97-AF65-F5344CB8AC3E}">
        <p14:creationId xmlns:p14="http://schemas.microsoft.com/office/powerpoint/2010/main" val="29833808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6836CEEB-1D54-43CF-D414-8195DB1F10B0}"/>
              </a:ext>
            </a:extLst>
          </p:cNvPr>
          <p:cNvSpPr>
            <a:spLocks noGrp="1"/>
          </p:cNvSpPr>
          <p:nvPr>
            <p:ph type="title"/>
          </p:nvPr>
        </p:nvSpPr>
        <p:spPr>
          <a:xfrm>
            <a:off x="661851" y="6348548"/>
            <a:ext cx="10058400" cy="365760"/>
          </a:xfrm>
        </p:spPr>
        <p:txBody>
          <a:bodyPr>
            <a:normAutofit fontScale="90000"/>
          </a:bodyPr>
          <a:lstStyle/>
          <a:p>
            <a:endParaRPr lang="en-US" dirty="0"/>
          </a:p>
        </p:txBody>
      </p:sp>
      <p:sp>
        <p:nvSpPr>
          <p:cNvPr id="3" name="عنصر نائب للمحتوى 2">
            <a:extLst>
              <a:ext uri="{FF2B5EF4-FFF2-40B4-BE49-F238E27FC236}">
                <a16:creationId xmlns:a16="http://schemas.microsoft.com/office/drawing/2014/main" id="{171D3E59-2FC9-F5A9-EFB0-A58B8B9B7F63}"/>
              </a:ext>
            </a:extLst>
          </p:cNvPr>
          <p:cNvSpPr>
            <a:spLocks noGrp="1"/>
          </p:cNvSpPr>
          <p:nvPr>
            <p:ph idx="1"/>
          </p:nvPr>
        </p:nvSpPr>
        <p:spPr>
          <a:xfrm>
            <a:off x="209006" y="143692"/>
            <a:ext cx="11665131" cy="6035039"/>
          </a:xfrm>
        </p:spPr>
        <p:txBody>
          <a:bodyPr/>
          <a:lstStyle/>
          <a:p>
            <a:pPr marL="0" marR="0">
              <a:lnSpc>
                <a:spcPct val="107000"/>
              </a:lnSpc>
              <a:spcBef>
                <a:spcPts val="0"/>
              </a:spcBef>
              <a:spcAft>
                <a:spcPts val="800"/>
              </a:spcAft>
            </a:pPr>
            <a:r>
              <a:rPr lang="en-US" sz="3600" b="1" i="1" u="sng"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Traffic sign recognition</a:t>
            </a:r>
            <a:endParaRPr lang="en-US" sz="3600" i="1" u="sng"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07000"/>
              </a:lnSpc>
              <a:spcBef>
                <a:spcPts val="0"/>
              </a:spcBef>
              <a:spcAft>
                <a:spcPts val="800"/>
              </a:spcAft>
            </a:pPr>
            <a:r>
              <a:rPr lang="en-US"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After the traffic sign has been detected, the recognition and classification of it is done by using convolutional neural network algorithm.</a:t>
            </a:r>
          </a:p>
          <a:p>
            <a:pPr marL="0" marR="0" algn="just">
              <a:lnSpc>
                <a:spcPct val="107000"/>
              </a:lnSpc>
              <a:spcBef>
                <a:spcPts val="0"/>
              </a:spcBef>
              <a:spcAft>
                <a:spcPts val="800"/>
              </a:spcAft>
            </a:pPr>
            <a:r>
              <a:rPr lang="en-US" sz="3600" b="1" i="1" u="sng"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The implementation of traffic sign recognition </a:t>
            </a:r>
          </a:p>
          <a:p>
            <a:pPr marL="0" marR="0" algn="just">
              <a:lnSpc>
                <a:spcPct val="107000"/>
              </a:lnSpc>
              <a:spcBef>
                <a:spcPts val="0"/>
              </a:spcBef>
              <a:spcAft>
                <a:spcPts val="800"/>
              </a:spcAft>
            </a:pPr>
            <a:r>
              <a:rPr lang="en-US"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The dataset that we use is GTSR, it contains more than 50,000 images in total and more than 40 classes, the training data contains of 39,209 images existing in 43 classes, each class represents a specific sign. The testing data is almost 12630 images.</a:t>
            </a:r>
          </a:p>
          <a:p>
            <a:pPr marL="0" marR="0" algn="just">
              <a:lnSpc>
                <a:spcPct val="107000"/>
              </a:lnSpc>
              <a:spcBef>
                <a:spcPts val="0"/>
              </a:spcBef>
              <a:spcAft>
                <a:spcPts val="800"/>
              </a:spcAft>
            </a:pPr>
            <a:r>
              <a:rPr lang="en-US"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The number of images in each class is shown in figure:</a:t>
            </a:r>
          </a:p>
          <a:p>
            <a:pPr marL="0" marR="0" algn="just">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indent="0">
              <a:buNone/>
            </a:pPr>
            <a:endParaRPr lang="en-US" dirty="0"/>
          </a:p>
        </p:txBody>
      </p:sp>
      <p:pic>
        <p:nvPicPr>
          <p:cNvPr id="4" name="صورة 3">
            <a:extLst>
              <a:ext uri="{FF2B5EF4-FFF2-40B4-BE49-F238E27FC236}">
                <a16:creationId xmlns:a16="http://schemas.microsoft.com/office/drawing/2014/main" id="{5789F80D-AE05-8386-CC65-AC3713BFCB60}"/>
              </a:ext>
            </a:extLst>
          </p:cNvPr>
          <p:cNvPicPr>
            <a:picLocks noChangeAspect="1"/>
          </p:cNvPicPr>
          <p:nvPr/>
        </p:nvPicPr>
        <p:blipFill>
          <a:blip r:embed="rId2"/>
          <a:stretch>
            <a:fillRect/>
          </a:stretch>
        </p:blipFill>
        <p:spPr>
          <a:xfrm>
            <a:off x="3697902" y="3598817"/>
            <a:ext cx="4456562" cy="2867297"/>
          </a:xfrm>
          <a:prstGeom prst="rect">
            <a:avLst/>
          </a:prstGeom>
        </p:spPr>
      </p:pic>
    </p:spTree>
    <p:extLst>
      <p:ext uri="{BB962C8B-B14F-4D97-AF65-F5344CB8AC3E}">
        <p14:creationId xmlns:p14="http://schemas.microsoft.com/office/powerpoint/2010/main" val="27870079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5B5F3511-087E-7E65-D8F0-C94DFD7F7FA7}"/>
              </a:ext>
            </a:extLst>
          </p:cNvPr>
          <p:cNvSpPr>
            <a:spLocks noGrp="1"/>
          </p:cNvSpPr>
          <p:nvPr>
            <p:ph type="title"/>
          </p:nvPr>
        </p:nvSpPr>
        <p:spPr>
          <a:xfrm>
            <a:off x="318734" y="84087"/>
            <a:ext cx="9720072" cy="904819"/>
          </a:xfrm>
        </p:spPr>
        <p:txBody>
          <a:bodyPr>
            <a:normAutofit/>
          </a:bodyPr>
          <a:lstStyle/>
          <a:p>
            <a:r>
              <a:rPr lang="en-US" sz="3600" b="1" i="1" u="sng" dirty="0">
                <a:effectLst/>
                <a:latin typeface="Times New Roman" panose="02020603050405020304" pitchFamily="18" charset="0"/>
                <a:ea typeface="Calibri" panose="020F0502020204030204" pitchFamily="34" charset="0"/>
              </a:rPr>
              <a:t>some traffic sign images in Dataset</a:t>
            </a:r>
            <a:endParaRPr lang="en-US" sz="3600" b="1" i="1" u="sng" dirty="0"/>
          </a:p>
        </p:txBody>
      </p:sp>
      <p:sp>
        <p:nvSpPr>
          <p:cNvPr id="3" name="عنصر نائب للمحتوى 2">
            <a:extLst>
              <a:ext uri="{FF2B5EF4-FFF2-40B4-BE49-F238E27FC236}">
                <a16:creationId xmlns:a16="http://schemas.microsoft.com/office/drawing/2014/main" id="{92351B00-88BD-115C-7892-093C6AA97A7A}"/>
              </a:ext>
            </a:extLst>
          </p:cNvPr>
          <p:cNvSpPr>
            <a:spLocks noGrp="1"/>
          </p:cNvSpPr>
          <p:nvPr>
            <p:ph idx="1"/>
          </p:nvPr>
        </p:nvSpPr>
        <p:spPr/>
        <p:txBody>
          <a:bodyPr/>
          <a:lstStyle/>
          <a:p>
            <a:endParaRPr lang="en-US"/>
          </a:p>
        </p:txBody>
      </p:sp>
      <p:pic>
        <p:nvPicPr>
          <p:cNvPr id="4" name="صورة 3">
            <a:extLst>
              <a:ext uri="{FF2B5EF4-FFF2-40B4-BE49-F238E27FC236}">
                <a16:creationId xmlns:a16="http://schemas.microsoft.com/office/drawing/2014/main" id="{49B1A005-CA97-7A64-D096-D447BC151C5B}"/>
              </a:ext>
            </a:extLst>
          </p:cNvPr>
          <p:cNvPicPr>
            <a:picLocks noChangeAspect="1"/>
          </p:cNvPicPr>
          <p:nvPr/>
        </p:nvPicPr>
        <p:blipFill>
          <a:blip r:embed="rId2"/>
          <a:stretch>
            <a:fillRect/>
          </a:stretch>
        </p:blipFill>
        <p:spPr>
          <a:xfrm>
            <a:off x="151884" y="1489167"/>
            <a:ext cx="11487121" cy="5052228"/>
          </a:xfrm>
          <a:prstGeom prst="rect">
            <a:avLst/>
          </a:prstGeom>
        </p:spPr>
      </p:pic>
    </p:spTree>
    <p:extLst>
      <p:ext uri="{BB962C8B-B14F-4D97-AF65-F5344CB8AC3E}">
        <p14:creationId xmlns:p14="http://schemas.microsoft.com/office/powerpoint/2010/main" val="25076558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وان 6">
            <a:extLst>
              <a:ext uri="{FF2B5EF4-FFF2-40B4-BE49-F238E27FC236}">
                <a16:creationId xmlns:a16="http://schemas.microsoft.com/office/drawing/2014/main" id="{0DA17DA0-DADD-270C-4D1F-9C2EC686DF5A}"/>
              </a:ext>
            </a:extLst>
          </p:cNvPr>
          <p:cNvSpPr>
            <a:spLocks noGrp="1"/>
          </p:cNvSpPr>
          <p:nvPr>
            <p:ph type="title"/>
          </p:nvPr>
        </p:nvSpPr>
        <p:spPr>
          <a:xfrm>
            <a:off x="104503" y="232688"/>
            <a:ext cx="10058400" cy="848538"/>
          </a:xfrm>
        </p:spPr>
        <p:txBody>
          <a:bodyPr>
            <a:normAutofit/>
          </a:bodyPr>
          <a:lstStyle/>
          <a:p>
            <a:r>
              <a:rPr lang="en-US" sz="3600" b="1" i="1" u="sng" dirty="0">
                <a:effectLst/>
                <a:latin typeface="Times New Roman" panose="02020603050405020304" pitchFamily="18" charset="0"/>
                <a:ea typeface="Calibri" panose="020F0502020204030204" pitchFamily="34" charset="0"/>
                <a:cs typeface="Times New Roman" panose="02020603050405020304" pitchFamily="18" charset="0"/>
              </a:rPr>
              <a:t>The first model</a:t>
            </a:r>
            <a:endParaRPr lang="en-US" sz="8000" i="1" u="sng" dirty="0">
              <a:latin typeface="Times New Roman" panose="02020603050405020304" pitchFamily="18" charset="0"/>
              <a:cs typeface="Times New Roman" panose="02020603050405020304" pitchFamily="18" charset="0"/>
            </a:endParaRPr>
          </a:p>
        </p:txBody>
      </p:sp>
      <p:sp>
        <p:nvSpPr>
          <p:cNvPr id="6" name="عنصر نائب للمحتوى 5">
            <a:extLst>
              <a:ext uri="{FF2B5EF4-FFF2-40B4-BE49-F238E27FC236}">
                <a16:creationId xmlns:a16="http://schemas.microsoft.com/office/drawing/2014/main" id="{5EDFC05A-12DC-0325-6669-D3DF7BE29B19}"/>
              </a:ext>
            </a:extLst>
          </p:cNvPr>
          <p:cNvSpPr>
            <a:spLocks noGrp="1"/>
          </p:cNvSpPr>
          <p:nvPr>
            <p:ph idx="1"/>
          </p:nvPr>
        </p:nvSpPr>
        <p:spPr>
          <a:xfrm>
            <a:off x="256902" y="1476103"/>
            <a:ext cx="11678196" cy="4571999"/>
          </a:xfrm>
        </p:spPr>
        <p:txBody>
          <a:bodyPr>
            <a:normAutofit fontScale="92500" lnSpcReduction="20000"/>
          </a:bodyPr>
          <a:lstStyle/>
          <a:p>
            <a:pPr marL="0" indent="0">
              <a:buNone/>
            </a:pPr>
            <a:r>
              <a:rPr lang="en-US" sz="2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In our model the size of input image is 30*30 and we use valid padding (the size of image is shrinking because p=0), in pooling layer the pool size is 2*2</a:t>
            </a:r>
          </a:p>
          <a:p>
            <a:pPr marL="0" indent="0">
              <a:buNone/>
            </a:pP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0" indent="0">
              <a:buNone/>
            </a:pPr>
            <a:endPar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pPr marL="0" indent="0">
              <a:buNone/>
            </a:pP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0" indent="0">
              <a:buNone/>
            </a:pPr>
            <a:endPar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pPr marL="0" indent="0">
              <a:buNone/>
            </a:pP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0" indent="0">
              <a:buNone/>
            </a:pPr>
            <a:endPar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pPr marL="0" indent="0">
              <a:buNone/>
            </a:pP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0" indent="0">
              <a:buNone/>
            </a:pPr>
            <a:endPar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pPr marL="0" indent="0">
              <a:buNone/>
            </a:pPr>
            <a:endPar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pPr marL="0" indent="0">
              <a:buNone/>
            </a:pPr>
            <a:r>
              <a:rPr lang="en-US" sz="2200" dirty="0">
                <a:effectLst/>
                <a:latin typeface="Times New Roman" panose="02020603050405020304" pitchFamily="18" charset="0"/>
                <a:ea typeface="Calibri" panose="020F0502020204030204" pitchFamily="34" charset="0"/>
                <a:cs typeface="Times New Roman" panose="02020603050405020304" pitchFamily="18" charset="0"/>
              </a:rPr>
              <a:t>feature extraction network in first model                                             </a:t>
            </a:r>
            <a:r>
              <a:rPr lang="en-GB" sz="1900" dirty="0">
                <a:effectLst/>
                <a:latin typeface="Times New Roman" panose="02020603050405020304" pitchFamily="18" charset="0"/>
                <a:ea typeface="Calibri" panose="020F0502020204030204" pitchFamily="34" charset="0"/>
                <a:cs typeface="Times New Roman" panose="02020603050405020304" pitchFamily="18" charset="0"/>
              </a:rPr>
              <a:t>classifier network in first model</a:t>
            </a:r>
            <a:endParaRPr lang="en-US" sz="1900"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endParaRPr lang="en-US" dirty="0"/>
          </a:p>
        </p:txBody>
      </p:sp>
      <p:pic>
        <p:nvPicPr>
          <p:cNvPr id="10" name="صورة 9">
            <a:extLst>
              <a:ext uri="{FF2B5EF4-FFF2-40B4-BE49-F238E27FC236}">
                <a16:creationId xmlns:a16="http://schemas.microsoft.com/office/drawing/2014/main" id="{02D6DC18-2F47-952E-7CBC-62B1C050989A}"/>
              </a:ext>
            </a:extLst>
          </p:cNvPr>
          <p:cNvPicPr>
            <a:picLocks noChangeAspect="1"/>
          </p:cNvPicPr>
          <p:nvPr/>
        </p:nvPicPr>
        <p:blipFill>
          <a:blip r:embed="rId2"/>
          <a:stretch>
            <a:fillRect/>
          </a:stretch>
        </p:blipFill>
        <p:spPr>
          <a:xfrm>
            <a:off x="256902" y="2853682"/>
            <a:ext cx="5839098" cy="2639797"/>
          </a:xfrm>
          <a:prstGeom prst="rect">
            <a:avLst/>
          </a:prstGeom>
        </p:spPr>
      </p:pic>
      <p:pic>
        <p:nvPicPr>
          <p:cNvPr id="11" name="صورة 10">
            <a:extLst>
              <a:ext uri="{FF2B5EF4-FFF2-40B4-BE49-F238E27FC236}">
                <a16:creationId xmlns:a16="http://schemas.microsoft.com/office/drawing/2014/main" id="{23C8EDF4-BF6B-B646-F3F1-33F6C66DD3B7}"/>
              </a:ext>
            </a:extLst>
          </p:cNvPr>
          <p:cNvPicPr>
            <a:picLocks noChangeAspect="1"/>
          </p:cNvPicPr>
          <p:nvPr/>
        </p:nvPicPr>
        <p:blipFill>
          <a:blip r:embed="rId3"/>
          <a:stretch>
            <a:fillRect/>
          </a:stretch>
        </p:blipFill>
        <p:spPr>
          <a:xfrm>
            <a:off x="6284593" y="2442204"/>
            <a:ext cx="5713369" cy="2639796"/>
          </a:xfrm>
          <a:prstGeom prst="rect">
            <a:avLst/>
          </a:prstGeom>
        </p:spPr>
      </p:pic>
    </p:spTree>
    <p:extLst>
      <p:ext uri="{BB962C8B-B14F-4D97-AF65-F5344CB8AC3E}">
        <p14:creationId xmlns:p14="http://schemas.microsoft.com/office/powerpoint/2010/main" val="21503024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3C293C50-73D7-5E3B-79B2-88DB6DC32E9C}"/>
              </a:ext>
            </a:extLst>
          </p:cNvPr>
          <p:cNvSpPr>
            <a:spLocks noGrp="1"/>
          </p:cNvSpPr>
          <p:nvPr>
            <p:ph type="title"/>
          </p:nvPr>
        </p:nvSpPr>
        <p:spPr>
          <a:xfrm>
            <a:off x="0" y="123251"/>
            <a:ext cx="10058400" cy="851600"/>
          </a:xfrm>
        </p:spPr>
        <p:txBody>
          <a:bodyPr>
            <a:normAutofit/>
          </a:bodyPr>
          <a:lstStyle/>
          <a:p>
            <a:r>
              <a:rPr lang="en-US" sz="3600" b="1" i="1" u="sng" dirty="0">
                <a:effectLst/>
                <a:latin typeface="Times New Roman" panose="02020603050405020304" pitchFamily="18" charset="0"/>
                <a:ea typeface="Calibri" panose="020F0502020204030204" pitchFamily="34" charset="0"/>
              </a:rPr>
              <a:t>The second model</a:t>
            </a:r>
            <a:endParaRPr lang="en-US" sz="3600" i="1" u="sng" dirty="0"/>
          </a:p>
        </p:txBody>
      </p:sp>
      <p:sp>
        <p:nvSpPr>
          <p:cNvPr id="3" name="عنصر نائب للمحتوى 2">
            <a:extLst>
              <a:ext uri="{FF2B5EF4-FFF2-40B4-BE49-F238E27FC236}">
                <a16:creationId xmlns:a16="http://schemas.microsoft.com/office/drawing/2014/main" id="{9A61FEF2-EDB9-29BD-0142-8F61EB587982}"/>
              </a:ext>
            </a:extLst>
          </p:cNvPr>
          <p:cNvSpPr>
            <a:spLocks noGrp="1"/>
          </p:cNvSpPr>
          <p:nvPr>
            <p:ph idx="1"/>
          </p:nvPr>
        </p:nvSpPr>
        <p:spPr>
          <a:xfrm>
            <a:off x="130629" y="1345474"/>
            <a:ext cx="11726091" cy="4689566"/>
          </a:xfrm>
        </p:spPr>
        <p:txBody>
          <a:bodyPr/>
          <a:lstStyle/>
          <a:p>
            <a:pPr marL="0" marR="0" algn="just">
              <a:lnSpc>
                <a:spcPct val="107000"/>
              </a:lnSpc>
              <a:spcBef>
                <a:spcPts val="0"/>
              </a:spcBef>
              <a:spcAft>
                <a:spcPts val="800"/>
              </a:spcAft>
            </a:pP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There is a main problem appears in overfitting that reduces the model’s ability to generalize, so we used techniques to prevent it, dropout and batch normalization. We modified the old model in CNN layers as shown:</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15000"/>
              </a:lnSpc>
              <a:spcBef>
                <a:spcPts val="0"/>
              </a:spcBef>
              <a:spcAft>
                <a:spcPts val="800"/>
              </a:spcAft>
            </a:pP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In our new model the size of input image is 32*32 and we use valid padding (the size of image is shrinking because p=0), in pooling layer the pool size is 2*2</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r>
              <a:rPr lang="en-US" sz="1800" i="1" dirty="0">
                <a:solidFill>
                  <a:srgbClr val="000000"/>
                </a:solidFill>
                <a:effectLst/>
                <a:latin typeface="Times New Roman" panose="02020603050405020304" pitchFamily="18" charset="0"/>
                <a:ea typeface="Calibri" panose="020F0502020204030204" pitchFamily="34" charset="0"/>
              </a:rPr>
              <a:t>feature extraction in second model</a:t>
            </a:r>
            <a:r>
              <a:rPr lang="en-US" sz="1800" dirty="0">
                <a:solidFill>
                  <a:srgbClr val="000000"/>
                </a:solidFill>
                <a:effectLst/>
                <a:latin typeface="Times New Roman" panose="02020603050405020304" pitchFamily="18" charset="0"/>
                <a:ea typeface="Calibri" panose="020F0502020204030204" pitchFamily="34" charset="0"/>
              </a:rPr>
              <a:t>                                                       </a:t>
            </a:r>
            <a:r>
              <a:rPr lang="en-US" sz="1800" i="1" dirty="0">
                <a:solidFill>
                  <a:srgbClr val="000000"/>
                </a:solidFill>
                <a:effectLst/>
                <a:latin typeface="Times New Roman" panose="02020603050405020304" pitchFamily="18" charset="0"/>
                <a:ea typeface="Calibri" panose="020F0502020204030204" pitchFamily="34" charset="0"/>
              </a:rPr>
              <a:t>classifier network in second model</a:t>
            </a:r>
            <a:r>
              <a:rPr lang="en-US" sz="1800" dirty="0">
                <a:solidFill>
                  <a:srgbClr val="000000"/>
                </a:solidFill>
                <a:effectLst/>
                <a:latin typeface="Times New Roman" panose="02020603050405020304" pitchFamily="18" charset="0"/>
                <a:ea typeface="Calibri" panose="020F0502020204030204" pitchFamily="34" charset="0"/>
              </a:rPr>
              <a:t> </a:t>
            </a:r>
            <a:endParaRPr lang="en-US" dirty="0"/>
          </a:p>
        </p:txBody>
      </p:sp>
      <p:pic>
        <p:nvPicPr>
          <p:cNvPr id="4" name="صورة 3">
            <a:extLst>
              <a:ext uri="{FF2B5EF4-FFF2-40B4-BE49-F238E27FC236}">
                <a16:creationId xmlns:a16="http://schemas.microsoft.com/office/drawing/2014/main" id="{9E5BB0D4-B7C2-74F2-28C1-C7D5298C6183}"/>
              </a:ext>
            </a:extLst>
          </p:cNvPr>
          <p:cNvPicPr>
            <a:picLocks noChangeAspect="1"/>
          </p:cNvPicPr>
          <p:nvPr/>
        </p:nvPicPr>
        <p:blipFill>
          <a:blip r:embed="rId2"/>
          <a:stretch>
            <a:fillRect/>
          </a:stretch>
        </p:blipFill>
        <p:spPr>
          <a:xfrm>
            <a:off x="335280" y="2951264"/>
            <a:ext cx="3773751" cy="1621677"/>
          </a:xfrm>
          <a:prstGeom prst="rect">
            <a:avLst/>
          </a:prstGeom>
        </p:spPr>
      </p:pic>
      <p:pic>
        <p:nvPicPr>
          <p:cNvPr id="5" name="صورة 4">
            <a:extLst>
              <a:ext uri="{FF2B5EF4-FFF2-40B4-BE49-F238E27FC236}">
                <a16:creationId xmlns:a16="http://schemas.microsoft.com/office/drawing/2014/main" id="{6DBF1F87-0B97-008E-13CA-1082902649E2}"/>
              </a:ext>
            </a:extLst>
          </p:cNvPr>
          <p:cNvPicPr>
            <a:picLocks noChangeAspect="1"/>
          </p:cNvPicPr>
          <p:nvPr/>
        </p:nvPicPr>
        <p:blipFill>
          <a:blip r:embed="rId3"/>
          <a:stretch>
            <a:fillRect/>
          </a:stretch>
        </p:blipFill>
        <p:spPr>
          <a:xfrm>
            <a:off x="6596743" y="2962097"/>
            <a:ext cx="4232366" cy="1707028"/>
          </a:xfrm>
          <a:prstGeom prst="rect">
            <a:avLst/>
          </a:prstGeom>
        </p:spPr>
      </p:pic>
    </p:spTree>
    <p:extLst>
      <p:ext uri="{BB962C8B-B14F-4D97-AF65-F5344CB8AC3E}">
        <p14:creationId xmlns:p14="http://schemas.microsoft.com/office/powerpoint/2010/main" val="32049169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CE2EE482-2651-F28C-AAB9-A6D6707A98B5}"/>
              </a:ext>
            </a:extLst>
          </p:cNvPr>
          <p:cNvSpPr>
            <a:spLocks noGrp="1"/>
          </p:cNvSpPr>
          <p:nvPr>
            <p:ph type="title"/>
          </p:nvPr>
        </p:nvSpPr>
        <p:spPr>
          <a:xfrm>
            <a:off x="352697" y="391886"/>
            <a:ext cx="10058400" cy="1371600"/>
          </a:xfrm>
        </p:spPr>
        <p:txBody>
          <a:bodyPr>
            <a:noAutofit/>
          </a:bodyPr>
          <a:lstStyle/>
          <a:p>
            <a:pPr marL="0" marR="0" lvl="0" indent="-182880" defTabSz="914400" rtl="0" eaLnBrk="1" fontAlgn="auto" latinLnBrk="0" hangingPunct="1">
              <a:lnSpc>
                <a:spcPct val="107000"/>
              </a:lnSpc>
              <a:spcBef>
                <a:spcPts val="0"/>
              </a:spcBef>
              <a:spcAft>
                <a:spcPts val="800"/>
              </a:spcAft>
              <a:tabLst/>
              <a:defRPr/>
            </a:pPr>
            <a:r>
              <a:rPr kumimoji="0" lang="en-GB" sz="2800" b="1" i="1" u="sng"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There are numerous issues with dataset which represent the real world problems faced in actual traffic sign recognition:</a:t>
            </a:r>
            <a:r>
              <a:rPr kumimoji="0" lang="en-US" sz="2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
            </a:r>
            <a:br>
              <a:rPr kumimoji="0" lang="en-US" sz="2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br>
            <a:endParaRPr lang="en-US" sz="2800" dirty="0"/>
          </a:p>
        </p:txBody>
      </p:sp>
      <p:sp>
        <p:nvSpPr>
          <p:cNvPr id="3" name="عنصر نائب للمحتوى 2">
            <a:extLst>
              <a:ext uri="{FF2B5EF4-FFF2-40B4-BE49-F238E27FC236}">
                <a16:creationId xmlns:a16="http://schemas.microsoft.com/office/drawing/2014/main" id="{188A61D9-A3EA-2104-2132-6BF505BCC08C}"/>
              </a:ext>
            </a:extLst>
          </p:cNvPr>
          <p:cNvSpPr>
            <a:spLocks noGrp="1"/>
          </p:cNvSpPr>
          <p:nvPr>
            <p:ph idx="1"/>
          </p:nvPr>
        </p:nvSpPr>
        <p:spPr>
          <a:xfrm>
            <a:off x="143691" y="1515291"/>
            <a:ext cx="11695612" cy="4754879"/>
          </a:xfrm>
        </p:spPr>
        <p:txBody>
          <a:bodyPr>
            <a:normAutofit fontScale="92500" lnSpcReduction="10000"/>
          </a:bodyPr>
          <a:lstStyle/>
          <a:p>
            <a:pPr marL="0" marR="0" lvl="0" indent="0" algn="just">
              <a:lnSpc>
                <a:spcPct val="115000"/>
              </a:lnSpc>
              <a:spcBef>
                <a:spcPts val="0"/>
              </a:spcBef>
              <a:spcAft>
                <a:spcPts val="0"/>
              </a:spcAft>
              <a:buNone/>
            </a:pPr>
            <a:r>
              <a:rPr lang="en-GB"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1.Class imbalance: Apparently dataset is very unbalanced, some of the classes having 2000 samples and some of them having only 200 samples. This imbalance biases the model to predict classes with higher number of sample more frequently than the ones with less number of samples to achieve better accuracy.</a:t>
            </a:r>
            <a:endParaRPr lang="en-US" sz="16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just">
              <a:lnSpc>
                <a:spcPct val="107000"/>
              </a:lnSpc>
              <a:spcBef>
                <a:spcPts val="0"/>
              </a:spcBef>
              <a:spcAft>
                <a:spcPts val="0"/>
              </a:spcAft>
              <a:buNone/>
            </a:pPr>
            <a:r>
              <a:rPr lang="en-GB"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2.High contrast variation: The images differ significantly in terms of contrast and brightness. It is difficult to human to understand and classify some of these signs which are in total darkness.</a:t>
            </a:r>
            <a:endParaRPr lang="en-US" sz="16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just">
              <a:lnSpc>
                <a:spcPct val="107000"/>
              </a:lnSpc>
              <a:spcBef>
                <a:spcPts val="0"/>
              </a:spcBef>
              <a:spcAft>
                <a:spcPts val="800"/>
              </a:spcAft>
              <a:buNone/>
            </a:pPr>
            <a:r>
              <a:rPr lang="en-GB"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3.Small dataset: Even though we have about 35k train images, they are not quite enough to perform well in all general case scenario. More data also helps with overfitting.</a:t>
            </a:r>
            <a:endParaRPr lang="en-US" sz="16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lgn="just">
              <a:lnSpc>
                <a:spcPct val="107000"/>
              </a:lnSpc>
              <a:spcBef>
                <a:spcPts val="0"/>
              </a:spcBef>
              <a:spcAft>
                <a:spcPts val="800"/>
              </a:spcAft>
              <a:buNone/>
            </a:pPr>
            <a:r>
              <a:rPr lang="en-US"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So we try to solve these problems to generalize the model over new data and get good accuracy in testing and prediction. So we summarized this in three ways, CLAHE-gray for high contrast variation, flipping or augmentation for imbalanced dataset to increase the number of data in each class.</a:t>
            </a:r>
            <a:endParaRPr lang="en-US" sz="16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just">
              <a:lnSpc>
                <a:spcPct val="107000"/>
              </a:lnSpc>
              <a:spcBef>
                <a:spcPts val="0"/>
              </a:spcBef>
              <a:spcAft>
                <a:spcPts val="800"/>
              </a:spcAft>
              <a:buNone/>
            </a:pPr>
            <a:r>
              <a:rPr lang="en-US"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4.CLAHE-gray:</a:t>
            </a:r>
            <a:endParaRPr lang="en-US" sz="16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r>
              <a:rPr lang="en-US"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CLAHE stands for "Contrast Limited Adaptive Histogram Equalization." It is a method for enhancing the contrast in images, specifically in areas that have low contrast. It works by dividing the image into small blocks called "tiles," and then applying histogram equalization to each tile separately. The contrast enhancement is limited by a parameter called "clip limit," which prevents the amplification of noise or other small variations in the image. CLAHE is commonly used in image processing, particularly in medical imaging and microscopy</a:t>
            </a:r>
            <a:endParaRPr 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922331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D21420F2-AC3C-E9FB-395E-66C9B48C00E9}"/>
              </a:ext>
            </a:extLst>
          </p:cNvPr>
          <p:cNvSpPr>
            <a:spLocks noGrp="1"/>
          </p:cNvSpPr>
          <p:nvPr>
            <p:ph type="title"/>
          </p:nvPr>
        </p:nvSpPr>
        <p:spPr>
          <a:xfrm>
            <a:off x="0" y="85441"/>
            <a:ext cx="10058400" cy="1006620"/>
          </a:xfrm>
        </p:spPr>
        <p:txBody>
          <a:bodyPr>
            <a:normAutofit/>
          </a:bodyPr>
          <a:lstStyle/>
          <a:p>
            <a:r>
              <a:rPr lang="en-GB" sz="3600" b="1" i="1" u="sng" dirty="0">
                <a:effectLst/>
                <a:latin typeface="Times New Roman" panose="02020603050405020304" pitchFamily="18" charset="0"/>
                <a:ea typeface="Calibri" panose="020F0502020204030204" pitchFamily="34" charset="0"/>
              </a:rPr>
              <a:t>some Image after CLAHE -</a:t>
            </a:r>
            <a:r>
              <a:rPr lang="en-GB" sz="3600" b="1" i="1" u="sng" dirty="0" err="1">
                <a:effectLst/>
                <a:latin typeface="Times New Roman" panose="02020603050405020304" pitchFamily="18" charset="0"/>
                <a:ea typeface="Calibri" panose="020F0502020204030204" pitchFamily="34" charset="0"/>
              </a:rPr>
              <a:t>gray</a:t>
            </a:r>
            <a:endParaRPr lang="en-US" sz="3600" b="1" u="sng" dirty="0"/>
          </a:p>
        </p:txBody>
      </p:sp>
      <p:sp>
        <p:nvSpPr>
          <p:cNvPr id="3" name="عنصر نائب للمحتوى 2">
            <a:extLst>
              <a:ext uri="{FF2B5EF4-FFF2-40B4-BE49-F238E27FC236}">
                <a16:creationId xmlns:a16="http://schemas.microsoft.com/office/drawing/2014/main" id="{E79AAC81-1CD0-F781-C247-B8BD95A27A35}"/>
              </a:ext>
            </a:extLst>
          </p:cNvPr>
          <p:cNvSpPr>
            <a:spLocks noGrp="1"/>
          </p:cNvSpPr>
          <p:nvPr>
            <p:ph idx="1"/>
          </p:nvPr>
        </p:nvSpPr>
        <p:spPr/>
        <p:txBody>
          <a:bodyPr/>
          <a:lstStyle/>
          <a:p>
            <a:endParaRPr lang="en-US"/>
          </a:p>
        </p:txBody>
      </p:sp>
      <p:pic>
        <p:nvPicPr>
          <p:cNvPr id="4" name="صورة 3">
            <a:extLst>
              <a:ext uri="{FF2B5EF4-FFF2-40B4-BE49-F238E27FC236}">
                <a16:creationId xmlns:a16="http://schemas.microsoft.com/office/drawing/2014/main" id="{103D5D7C-5B55-573E-544F-9DBF3CFB4ADB}"/>
              </a:ext>
            </a:extLst>
          </p:cNvPr>
          <p:cNvPicPr>
            <a:picLocks noChangeAspect="1"/>
          </p:cNvPicPr>
          <p:nvPr/>
        </p:nvPicPr>
        <p:blipFill>
          <a:blip r:embed="rId2"/>
          <a:stretch>
            <a:fillRect/>
          </a:stretch>
        </p:blipFill>
        <p:spPr>
          <a:xfrm>
            <a:off x="0" y="1489166"/>
            <a:ext cx="11273246" cy="4813130"/>
          </a:xfrm>
          <a:prstGeom prst="rect">
            <a:avLst/>
          </a:prstGeom>
        </p:spPr>
      </p:pic>
    </p:spTree>
    <p:extLst>
      <p:ext uri="{BB962C8B-B14F-4D97-AF65-F5344CB8AC3E}">
        <p14:creationId xmlns:p14="http://schemas.microsoft.com/office/powerpoint/2010/main" val="5065428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5D15CFB1-418C-831E-D703-FECEE8E11CF9}"/>
              </a:ext>
            </a:extLst>
          </p:cNvPr>
          <p:cNvSpPr>
            <a:spLocks noGrp="1"/>
          </p:cNvSpPr>
          <p:nvPr>
            <p:ph type="title"/>
          </p:nvPr>
        </p:nvSpPr>
        <p:spPr>
          <a:xfrm>
            <a:off x="339634" y="289896"/>
            <a:ext cx="10058400" cy="533064"/>
          </a:xfrm>
        </p:spPr>
        <p:txBody>
          <a:bodyPr>
            <a:normAutofit/>
          </a:bodyPr>
          <a:lstStyle/>
          <a:p>
            <a:r>
              <a:rPr lang="en-US" sz="1800" dirty="0">
                <a:effectLst/>
                <a:latin typeface="Times New Roman" panose="02020603050405020304" pitchFamily="18" charset="0"/>
                <a:ea typeface="Calibri" panose="020F0502020204030204" pitchFamily="34" charset="0"/>
              </a:rPr>
              <a:t>5.Flipping</a:t>
            </a:r>
            <a:endParaRPr lang="en-US" sz="1800" dirty="0"/>
          </a:p>
        </p:txBody>
      </p:sp>
      <p:sp>
        <p:nvSpPr>
          <p:cNvPr id="3" name="عنصر نائب للمحتوى 2">
            <a:extLst>
              <a:ext uri="{FF2B5EF4-FFF2-40B4-BE49-F238E27FC236}">
                <a16:creationId xmlns:a16="http://schemas.microsoft.com/office/drawing/2014/main" id="{B244EFE6-D89F-75A5-A908-A128733827A3}"/>
              </a:ext>
            </a:extLst>
          </p:cNvPr>
          <p:cNvSpPr>
            <a:spLocks noGrp="1"/>
          </p:cNvSpPr>
          <p:nvPr>
            <p:ph idx="1"/>
          </p:nvPr>
        </p:nvSpPr>
        <p:spPr>
          <a:xfrm>
            <a:off x="309154" y="822960"/>
            <a:ext cx="11573692" cy="6035040"/>
          </a:xfrm>
        </p:spPr>
        <p:txBody>
          <a:bodyPr>
            <a:normAutofit/>
          </a:bodyPr>
          <a:lstStyle/>
          <a:p>
            <a:pPr marL="45720" marR="0" indent="0" algn="just">
              <a:lnSpc>
                <a:spcPct val="107000"/>
              </a:lnSpc>
              <a:spcBef>
                <a:spcPts val="0"/>
              </a:spcBef>
              <a:spcAft>
                <a:spcPts val="800"/>
              </a:spcAft>
              <a:buNone/>
            </a:pPr>
            <a:r>
              <a:rPr lang="en-US" sz="1600" dirty="0">
                <a:effectLst/>
                <a:latin typeface="Times New Roman" panose="02020603050405020304" pitchFamily="18" charset="0"/>
                <a:ea typeface="Calibri" panose="020F0502020204030204" pitchFamily="34" charset="0"/>
                <a:cs typeface="Arial" panose="020B0604020202020204" pitchFamily="34" charset="0"/>
              </a:rPr>
              <a:t>This technique helps to increase the size of the dataset and improve the robustness of the model by introducing new variations of the training data. We used horizontally, vertically, both and cross flipping.</a:t>
            </a:r>
            <a:endParaRPr lang="en-US" sz="1400" dirty="0">
              <a:effectLst/>
              <a:latin typeface="Calibri" panose="020F0502020204030204" pitchFamily="34" charset="0"/>
              <a:ea typeface="Calibri" panose="020F0502020204030204" pitchFamily="34" charset="0"/>
              <a:cs typeface="Arial" panose="020B0604020202020204" pitchFamily="34" charset="0"/>
            </a:endParaRPr>
          </a:p>
          <a:p>
            <a:pPr marL="228600" marR="0" algn="just">
              <a:lnSpc>
                <a:spcPct val="107000"/>
              </a:lnSpc>
              <a:spcBef>
                <a:spcPts val="0"/>
              </a:spcBef>
              <a:spcAft>
                <a:spcPts val="800"/>
              </a:spcAft>
            </a:pPr>
            <a:r>
              <a:rPr lang="en-US" sz="1600" dirty="0">
                <a:effectLst/>
                <a:latin typeface="Times New Roman" panose="02020603050405020304" pitchFamily="18" charset="0"/>
                <a:ea typeface="Calibri" panose="020F0502020204030204" pitchFamily="34" charset="0"/>
                <a:cs typeface="Arial" panose="020B0604020202020204" pitchFamily="34" charset="0"/>
              </a:rPr>
              <a:t>Horizontally flipping: is a list of integers representing classes of traffic signs that can be flipped horizontally without affecting their meaning. For example, traffic signs with class number 11, 12, 13, 15, 17, 18, 22, 26, 30, 35 can be flipped horizontally.</a:t>
            </a:r>
            <a:endParaRPr lang="en-US" sz="1400" dirty="0">
              <a:effectLst/>
              <a:latin typeface="Calibri" panose="020F0502020204030204" pitchFamily="34" charset="0"/>
              <a:ea typeface="Calibri" panose="020F0502020204030204" pitchFamily="34" charset="0"/>
              <a:cs typeface="Arial" panose="020B0604020202020204" pitchFamily="34" charset="0"/>
            </a:endParaRPr>
          </a:p>
          <a:p>
            <a:pPr marL="228600" marR="0" algn="just">
              <a:lnSpc>
                <a:spcPct val="107000"/>
              </a:lnSpc>
              <a:spcBef>
                <a:spcPts val="0"/>
              </a:spcBef>
              <a:spcAft>
                <a:spcPts val="800"/>
              </a:spcAft>
            </a:pPr>
            <a:r>
              <a:rPr lang="en-US" sz="1600" dirty="0">
                <a:effectLst/>
                <a:latin typeface="Times New Roman" panose="02020603050405020304" pitchFamily="18" charset="0"/>
                <a:ea typeface="Calibri" panose="020F0502020204030204" pitchFamily="34" charset="0"/>
                <a:cs typeface="Arial" panose="020B0604020202020204" pitchFamily="34" charset="0"/>
              </a:rPr>
              <a:t>Vertically flipping: is a list of integers representing classes of traffic signs that can be flipped vertically without affecting their meaning. For example, traffic signs with class number 1, 5, 12, 15, 17 can be flipped vertically.</a:t>
            </a:r>
            <a:endParaRPr lang="en-US" sz="1400" dirty="0">
              <a:effectLst/>
              <a:latin typeface="Calibri" panose="020F0502020204030204" pitchFamily="34" charset="0"/>
              <a:ea typeface="Calibri" panose="020F0502020204030204" pitchFamily="34" charset="0"/>
              <a:cs typeface="Arial" panose="020B0604020202020204" pitchFamily="34" charset="0"/>
            </a:endParaRPr>
          </a:p>
          <a:p>
            <a:pPr marL="228600" marR="0" algn="just">
              <a:lnSpc>
                <a:spcPct val="107000"/>
              </a:lnSpc>
              <a:spcBef>
                <a:spcPts val="0"/>
              </a:spcBef>
              <a:spcAft>
                <a:spcPts val="800"/>
              </a:spcAft>
            </a:pPr>
            <a:r>
              <a:rPr lang="en-US" sz="1600" dirty="0">
                <a:effectLst/>
                <a:latin typeface="Times New Roman" panose="02020603050405020304" pitchFamily="18" charset="0"/>
                <a:ea typeface="Calibri" panose="020F0502020204030204" pitchFamily="34" charset="0"/>
                <a:cs typeface="Arial" panose="020B0604020202020204" pitchFamily="34" charset="0"/>
              </a:rPr>
              <a:t>Both flipping: is a list of integers representing classes of traffic signs that can be flipped horizontally and vertically without affecting their meaning. For example, traffic signs with class number 32, 40 can be flipped both horizontally and vertically.</a:t>
            </a:r>
            <a:endParaRPr lang="en-US" sz="1400" dirty="0">
              <a:effectLst/>
              <a:latin typeface="Calibri" panose="020F0502020204030204" pitchFamily="34" charset="0"/>
              <a:ea typeface="Calibri" panose="020F0502020204030204" pitchFamily="34" charset="0"/>
              <a:cs typeface="Arial" panose="020B0604020202020204" pitchFamily="34" charset="0"/>
            </a:endParaRPr>
          </a:p>
          <a:p>
            <a:pPr marL="228600" marR="0" algn="just">
              <a:lnSpc>
                <a:spcPct val="107000"/>
              </a:lnSpc>
              <a:spcBef>
                <a:spcPts val="0"/>
              </a:spcBef>
              <a:spcAft>
                <a:spcPts val="800"/>
              </a:spcAft>
            </a:pPr>
            <a:r>
              <a:rPr lang="en-US" sz="1600" dirty="0">
                <a:effectLst/>
                <a:latin typeface="Times New Roman" panose="02020603050405020304" pitchFamily="18" charset="0"/>
                <a:ea typeface="Calibri" panose="020F0502020204030204" pitchFamily="34" charset="0"/>
                <a:cs typeface="Arial" panose="020B0604020202020204" pitchFamily="34" charset="0"/>
              </a:rPr>
              <a:t>Cross flipping: is a 2-dimensional array of integers representing classes of traffic signs that can be flipped horizontally and vertically and still retain their meaning. For example, traffic signs with class number 19, 20, 33, 34, 37, 36, 39, 38 can be flipped both horizontally and vertically.</a:t>
            </a:r>
          </a:p>
          <a:p>
            <a:pPr marL="228600" marR="0" algn="just">
              <a:lnSpc>
                <a:spcPct val="107000"/>
              </a:lnSpc>
              <a:spcBef>
                <a:spcPts val="0"/>
              </a:spcBef>
              <a:spcAft>
                <a:spcPts val="800"/>
              </a:spcAft>
            </a:pPr>
            <a:endParaRPr lang="en-US" sz="1600" dirty="0">
              <a:latin typeface="Times New Roman" panose="02020603050405020304" pitchFamily="18" charset="0"/>
              <a:ea typeface="Calibri" panose="020F0502020204030204" pitchFamily="34" charset="0"/>
              <a:cs typeface="Arial" panose="020B0604020202020204" pitchFamily="34" charset="0"/>
            </a:endParaRPr>
          </a:p>
          <a:p>
            <a:pPr marL="228600" marR="0" algn="just">
              <a:lnSpc>
                <a:spcPct val="107000"/>
              </a:lnSpc>
              <a:spcBef>
                <a:spcPts val="0"/>
              </a:spcBef>
              <a:spcAft>
                <a:spcPts val="800"/>
              </a:spcAft>
            </a:pP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p>
            <a:pPr marL="228600" marR="0" algn="just">
              <a:lnSpc>
                <a:spcPct val="107000"/>
              </a:lnSpc>
              <a:spcBef>
                <a:spcPts val="0"/>
              </a:spcBef>
              <a:spcAft>
                <a:spcPts val="800"/>
              </a:spcAft>
            </a:pPr>
            <a:endParaRPr lang="en-US" sz="1600" dirty="0">
              <a:latin typeface="Times New Roman" panose="02020603050405020304" pitchFamily="18" charset="0"/>
              <a:ea typeface="Calibri" panose="020F0502020204030204" pitchFamily="34" charset="0"/>
              <a:cs typeface="Arial" panose="020B0604020202020204" pitchFamily="34" charset="0"/>
            </a:endParaRPr>
          </a:p>
          <a:p>
            <a:pPr marL="228600" marR="0" algn="just">
              <a:lnSpc>
                <a:spcPct val="107000"/>
              </a:lnSpc>
              <a:spcBef>
                <a:spcPts val="0"/>
              </a:spcBef>
              <a:spcAft>
                <a:spcPts val="800"/>
              </a:spcAft>
            </a:pP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p>
            <a:pPr marL="228600" marR="0" algn="just">
              <a:lnSpc>
                <a:spcPct val="107000"/>
              </a:lnSpc>
              <a:spcBef>
                <a:spcPts val="0"/>
              </a:spcBef>
              <a:spcAft>
                <a:spcPts val="800"/>
              </a:spcAft>
            </a:pP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p>
            <a:pPr marL="45720" marR="0" indent="0" algn="just">
              <a:lnSpc>
                <a:spcPct val="107000"/>
              </a:lnSpc>
              <a:spcBef>
                <a:spcPts val="0"/>
              </a:spcBef>
              <a:spcAft>
                <a:spcPts val="800"/>
              </a:spcAft>
              <a:buNone/>
            </a:pPr>
            <a:r>
              <a:rPr lang="en-US" sz="1600" i="1" dirty="0">
                <a:effectLst/>
                <a:latin typeface="Times New Roman" panose="02020603050405020304" pitchFamily="18" charset="0"/>
                <a:ea typeface="Calibri" panose="020F0502020204030204" pitchFamily="34" charset="0"/>
              </a:rPr>
              <a:t>                                                                      the count of each sign  after flipping</a:t>
            </a:r>
            <a:endParaRPr lang="en-US" sz="1600" dirty="0">
              <a:latin typeface="Times New Roman" panose="02020603050405020304" pitchFamily="18" charset="0"/>
              <a:ea typeface="Calibri" panose="020F0502020204030204" pitchFamily="34" charset="0"/>
              <a:cs typeface="Arial" panose="020B0604020202020204" pitchFamily="34" charset="0"/>
            </a:endParaRPr>
          </a:p>
          <a:p>
            <a:pPr marL="228600" marR="0" algn="just">
              <a:lnSpc>
                <a:spcPct val="107000"/>
              </a:lnSpc>
              <a:spcBef>
                <a:spcPts val="0"/>
              </a:spcBef>
              <a:spcAft>
                <a:spcPts val="800"/>
              </a:spcAft>
            </a:pP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p>
            <a:pPr marL="228600" marR="0" algn="just">
              <a:lnSpc>
                <a:spcPct val="107000"/>
              </a:lnSpc>
              <a:spcBef>
                <a:spcPts val="0"/>
              </a:spcBef>
              <a:spcAft>
                <a:spcPts val="800"/>
              </a:spcAft>
            </a:pPr>
            <a:endParaRPr lang="en-US" sz="1600" dirty="0">
              <a:latin typeface="Times New Roman" panose="02020603050405020304" pitchFamily="18" charset="0"/>
              <a:ea typeface="Calibri" panose="020F0502020204030204" pitchFamily="34" charset="0"/>
              <a:cs typeface="Arial" panose="020B0604020202020204" pitchFamily="34" charset="0"/>
            </a:endParaRPr>
          </a:p>
          <a:p>
            <a:pPr marL="228600" marR="0" algn="just">
              <a:lnSpc>
                <a:spcPct val="107000"/>
              </a:lnSpc>
              <a:spcBef>
                <a:spcPts val="0"/>
              </a:spcBef>
              <a:spcAft>
                <a:spcPts val="800"/>
              </a:spcAft>
            </a:pP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p>
            <a:pPr marL="228600" marR="0" algn="just">
              <a:lnSpc>
                <a:spcPct val="107000"/>
              </a:lnSpc>
              <a:spcBef>
                <a:spcPts val="0"/>
              </a:spcBef>
              <a:spcAft>
                <a:spcPts val="800"/>
              </a:spcAft>
            </a:pPr>
            <a:endParaRPr lang="en-US" sz="1600" dirty="0">
              <a:latin typeface="Times New Roman" panose="02020603050405020304" pitchFamily="18" charset="0"/>
              <a:ea typeface="Calibri" panose="020F0502020204030204" pitchFamily="34" charset="0"/>
              <a:cs typeface="Arial" panose="020B0604020202020204" pitchFamily="34" charset="0"/>
            </a:endParaRPr>
          </a:p>
          <a:p>
            <a:pPr marL="45720" marR="0" indent="0" algn="just">
              <a:lnSpc>
                <a:spcPct val="107000"/>
              </a:lnSpc>
              <a:spcBef>
                <a:spcPts val="0"/>
              </a:spcBef>
              <a:spcAft>
                <a:spcPts val="800"/>
              </a:spcAft>
              <a:buNone/>
            </a:pPr>
            <a:endParaRPr lang="en-US" sz="1400" dirty="0">
              <a:effectLst/>
              <a:latin typeface="Calibri" panose="020F0502020204030204" pitchFamily="34" charset="0"/>
              <a:ea typeface="Calibri" panose="020F0502020204030204" pitchFamily="34" charset="0"/>
              <a:cs typeface="Arial" panose="020B0604020202020204" pitchFamily="34" charset="0"/>
            </a:endParaRPr>
          </a:p>
          <a:p>
            <a:pPr marL="0" indent="0">
              <a:buNone/>
            </a:pPr>
            <a:endParaRPr lang="en-US" dirty="0"/>
          </a:p>
        </p:txBody>
      </p:sp>
      <p:pic>
        <p:nvPicPr>
          <p:cNvPr id="4" name="صورة 3">
            <a:extLst>
              <a:ext uri="{FF2B5EF4-FFF2-40B4-BE49-F238E27FC236}">
                <a16:creationId xmlns:a16="http://schemas.microsoft.com/office/drawing/2014/main" id="{B7387854-6E35-20F1-7CD0-1D60123C4CA0}"/>
              </a:ext>
            </a:extLst>
          </p:cNvPr>
          <p:cNvPicPr>
            <a:picLocks noChangeAspect="1"/>
          </p:cNvPicPr>
          <p:nvPr/>
        </p:nvPicPr>
        <p:blipFill>
          <a:blip r:embed="rId2"/>
          <a:stretch>
            <a:fillRect/>
          </a:stretch>
        </p:blipFill>
        <p:spPr>
          <a:xfrm>
            <a:off x="3828622" y="3918856"/>
            <a:ext cx="4335664" cy="2116183"/>
          </a:xfrm>
          <a:prstGeom prst="rect">
            <a:avLst/>
          </a:prstGeom>
        </p:spPr>
      </p:pic>
    </p:spTree>
    <p:extLst>
      <p:ext uri="{BB962C8B-B14F-4D97-AF65-F5344CB8AC3E}">
        <p14:creationId xmlns:p14="http://schemas.microsoft.com/office/powerpoint/2010/main" val="16069260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94026B44-8BB1-E67B-4601-077490AC0B03}"/>
              </a:ext>
            </a:extLst>
          </p:cNvPr>
          <p:cNvSpPr>
            <a:spLocks noGrp="1"/>
          </p:cNvSpPr>
          <p:nvPr>
            <p:ph type="title"/>
          </p:nvPr>
        </p:nvSpPr>
        <p:spPr>
          <a:xfrm>
            <a:off x="0" y="286603"/>
            <a:ext cx="10058400" cy="702303"/>
          </a:xfrm>
        </p:spPr>
        <p:txBody>
          <a:bodyPr>
            <a:normAutofit/>
          </a:bodyPr>
          <a:lstStyle/>
          <a:p>
            <a:r>
              <a:rPr lang="en-GB" sz="3600" b="1" i="1" u="sng" dirty="0">
                <a:effectLst/>
                <a:latin typeface="Times New Roman" panose="02020603050405020304" pitchFamily="18" charset="0"/>
                <a:ea typeface="Calibri" panose="020F0502020204030204" pitchFamily="34" charset="0"/>
                <a:cs typeface="Times New Roman" panose="02020603050405020304" pitchFamily="18" charset="0"/>
              </a:rPr>
              <a:t>some images after flipping</a:t>
            </a:r>
            <a:endParaRPr lang="en-US" sz="3600" b="1" i="1" u="sng" dirty="0">
              <a:latin typeface="Times New Roman" panose="02020603050405020304" pitchFamily="18" charset="0"/>
              <a:cs typeface="Times New Roman" panose="02020603050405020304" pitchFamily="18" charset="0"/>
            </a:endParaRPr>
          </a:p>
        </p:txBody>
      </p:sp>
      <p:sp>
        <p:nvSpPr>
          <p:cNvPr id="3" name="عنصر نائب للمحتوى 2">
            <a:extLst>
              <a:ext uri="{FF2B5EF4-FFF2-40B4-BE49-F238E27FC236}">
                <a16:creationId xmlns:a16="http://schemas.microsoft.com/office/drawing/2014/main" id="{4930CEC5-485A-A73F-BBA6-7E20F69EF929}"/>
              </a:ext>
            </a:extLst>
          </p:cNvPr>
          <p:cNvSpPr>
            <a:spLocks noGrp="1"/>
          </p:cNvSpPr>
          <p:nvPr>
            <p:ph idx="1"/>
          </p:nvPr>
        </p:nvSpPr>
        <p:spPr/>
        <p:txBody>
          <a:bodyPr/>
          <a:lstStyle/>
          <a:p>
            <a:endParaRPr lang="en-US"/>
          </a:p>
        </p:txBody>
      </p:sp>
      <p:pic>
        <p:nvPicPr>
          <p:cNvPr id="5" name="صورة 4">
            <a:extLst>
              <a:ext uri="{FF2B5EF4-FFF2-40B4-BE49-F238E27FC236}">
                <a16:creationId xmlns:a16="http://schemas.microsoft.com/office/drawing/2014/main" id="{89E90332-0EC5-01E5-1860-85AA61868830}"/>
              </a:ext>
            </a:extLst>
          </p:cNvPr>
          <p:cNvPicPr>
            <a:picLocks noChangeAspect="1"/>
          </p:cNvPicPr>
          <p:nvPr/>
        </p:nvPicPr>
        <p:blipFill>
          <a:blip r:embed="rId2"/>
          <a:stretch>
            <a:fillRect/>
          </a:stretch>
        </p:blipFill>
        <p:spPr>
          <a:xfrm>
            <a:off x="0" y="1845734"/>
            <a:ext cx="11430000" cy="4456562"/>
          </a:xfrm>
          <a:prstGeom prst="rect">
            <a:avLst/>
          </a:prstGeom>
        </p:spPr>
      </p:pic>
    </p:spTree>
    <p:extLst>
      <p:ext uri="{BB962C8B-B14F-4D97-AF65-F5344CB8AC3E}">
        <p14:creationId xmlns:p14="http://schemas.microsoft.com/office/powerpoint/2010/main" val="9014524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B040005E-6447-0F0D-2E4D-F769D3B25581}"/>
              </a:ext>
            </a:extLst>
          </p:cNvPr>
          <p:cNvSpPr>
            <a:spLocks noGrp="1"/>
          </p:cNvSpPr>
          <p:nvPr>
            <p:ph type="title"/>
          </p:nvPr>
        </p:nvSpPr>
        <p:spPr>
          <a:xfrm>
            <a:off x="261257" y="156754"/>
            <a:ext cx="10058400" cy="718457"/>
          </a:xfrm>
        </p:spPr>
        <p:txBody>
          <a:bodyPr>
            <a:normAutofit/>
          </a:bodyPr>
          <a:lstStyle/>
          <a:p>
            <a:pPr marL="342900" marR="0" lvl="0" indent="-342900" rtl="0">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6.Augmentation</a:t>
            </a:r>
            <a:r>
              <a:rPr lang="en-US" sz="1800" dirty="0">
                <a:effectLst/>
                <a:latin typeface="Calibri" panose="020F0502020204030204" pitchFamily="34" charset="0"/>
                <a:ea typeface="Calibri" panose="020F0502020204030204" pitchFamily="34" charset="0"/>
                <a:cs typeface="Arial" panose="020B0604020202020204" pitchFamily="34" charset="0"/>
              </a:rPr>
              <a:t/>
            </a:r>
            <a:br>
              <a:rPr lang="en-US" sz="1800" dirty="0">
                <a:effectLst/>
                <a:latin typeface="Calibri" panose="020F0502020204030204" pitchFamily="34" charset="0"/>
                <a:ea typeface="Calibri" panose="020F0502020204030204" pitchFamily="34" charset="0"/>
                <a:cs typeface="Arial" panose="020B0604020202020204" pitchFamily="34" charset="0"/>
              </a:rPr>
            </a:br>
            <a:endParaRPr lang="en-US" sz="1800" dirty="0"/>
          </a:p>
        </p:txBody>
      </p:sp>
      <p:sp>
        <p:nvSpPr>
          <p:cNvPr id="3" name="عنصر نائب للمحتوى 2">
            <a:extLst>
              <a:ext uri="{FF2B5EF4-FFF2-40B4-BE49-F238E27FC236}">
                <a16:creationId xmlns:a16="http://schemas.microsoft.com/office/drawing/2014/main" id="{AB80D73F-FC87-2EC3-DFB5-30E1682EC574}"/>
              </a:ext>
            </a:extLst>
          </p:cNvPr>
          <p:cNvSpPr>
            <a:spLocks noGrp="1"/>
          </p:cNvSpPr>
          <p:nvPr>
            <p:ph idx="1"/>
          </p:nvPr>
        </p:nvSpPr>
        <p:spPr>
          <a:xfrm>
            <a:off x="91440" y="1045029"/>
            <a:ext cx="11848011" cy="5656217"/>
          </a:xfrm>
        </p:spPr>
        <p:txBody>
          <a:bodyPr>
            <a:normAutofit/>
          </a:bodyPr>
          <a:lstStyle/>
          <a:p>
            <a:pPr marL="45720" marR="0" indent="0" algn="just">
              <a:lnSpc>
                <a:spcPct val="107000"/>
              </a:lnSpc>
              <a:spcBef>
                <a:spcPts val="0"/>
              </a:spcBef>
              <a:spcAft>
                <a:spcPts val="800"/>
              </a:spcAft>
              <a:buNone/>
            </a:pPr>
            <a:r>
              <a:rPr lang="en-US" sz="1800" dirty="0">
                <a:effectLst/>
                <a:latin typeface="Times New Roman" panose="02020603050405020304" pitchFamily="18" charset="0"/>
                <a:ea typeface="Calibri" panose="020F0502020204030204" pitchFamily="34" charset="0"/>
                <a:cs typeface="Arial" panose="020B0604020202020204" pitchFamily="34" charset="0"/>
              </a:rPr>
              <a:t>We want to get balanced dataset to improve the results. So, we built a dataset by geometrically transforming (translation, rotation, shear mapping, scaling) the same sign image. This can be done easily by applying </a:t>
            </a:r>
            <a:r>
              <a:rPr lang="en-US" sz="1800" dirty="0" err="1">
                <a:effectLst/>
                <a:latin typeface="Times New Roman" panose="02020603050405020304" pitchFamily="18" charset="0"/>
                <a:ea typeface="Calibri" panose="020F0502020204030204" pitchFamily="34" charset="0"/>
                <a:cs typeface="Arial" panose="020B0604020202020204" pitchFamily="34" charset="0"/>
              </a:rPr>
              <a:t>torchvision</a:t>
            </a:r>
            <a:r>
              <a:rPr lang="en-US" sz="1800" dirty="0">
                <a:effectLst/>
                <a:latin typeface="Times New Roman" panose="02020603050405020304" pitchFamily="18" charset="0"/>
                <a:ea typeface="Calibri" panose="020F0502020204030204" pitchFamily="34" charset="0"/>
                <a:cs typeface="Arial" panose="020B0604020202020204" pitchFamily="34" charset="0"/>
              </a:rPr>
              <a:t>. transforms in </a:t>
            </a:r>
            <a:r>
              <a:rPr lang="en-US" sz="1800" dirty="0" err="1">
                <a:effectLst/>
                <a:latin typeface="Times New Roman" panose="02020603050405020304" pitchFamily="18" charset="0"/>
                <a:ea typeface="Calibri" panose="020F0502020204030204" pitchFamily="34" charset="0"/>
                <a:cs typeface="Arial" panose="020B0604020202020204" pitchFamily="34" charset="0"/>
              </a:rPr>
              <a:t>PyTorch</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45720" marR="0" indent="0" algn="just">
              <a:lnSpc>
                <a:spcPct val="107000"/>
              </a:lnSpc>
              <a:spcBef>
                <a:spcPts val="0"/>
              </a:spcBef>
              <a:spcAft>
                <a:spcPts val="800"/>
              </a:spcAft>
              <a:buNone/>
            </a:pPr>
            <a:r>
              <a:rPr lang="en-US" sz="1800" dirty="0">
                <a:effectLst/>
                <a:latin typeface="Times New Roman" panose="02020603050405020304" pitchFamily="18" charset="0"/>
                <a:ea typeface="Calibri" panose="020F0502020204030204" pitchFamily="34" charset="0"/>
                <a:cs typeface="Arial" panose="020B0604020202020204" pitchFamily="34" charset="0"/>
              </a:rPr>
              <a:t>We used </a:t>
            </a:r>
            <a:r>
              <a:rPr lang="en-US" sz="1800" spc="-5"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Weighted Random Sampler to sample from the dataset with the desired class balance. When the model is trained using this sampler, it will have a balanced exposure to all the classes, reducing the chances of overfitting to a specific class. It takes in two arguments, the first is the array of weights created earlier, and the second is the number of samples to generate from the dataset. In this case, it is 43 * 20000, where 43 is the total number of classes and 20000 is the number of samples to generate from the dataset. So classes with fewer samples will have higher weights and classes with more samples will have lower weights.</a:t>
            </a:r>
          </a:p>
          <a:p>
            <a:pPr marL="45720" marR="0" indent="0" algn="just">
              <a:lnSpc>
                <a:spcPct val="107000"/>
              </a:lnSpc>
              <a:spcBef>
                <a:spcPts val="0"/>
              </a:spcBef>
              <a:spcAft>
                <a:spcPts val="800"/>
              </a:spcAft>
              <a:buNone/>
            </a:pPr>
            <a:endParaRPr lang="en-US" spc="-5"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45720" marR="0" indent="0" algn="just">
              <a:lnSpc>
                <a:spcPct val="107000"/>
              </a:lnSpc>
              <a:spcBef>
                <a:spcPts val="0"/>
              </a:spcBef>
              <a:spcAft>
                <a:spcPts val="800"/>
              </a:spcAft>
              <a:buNone/>
            </a:pPr>
            <a:endParaRPr lang="en-US" sz="1600" spc="-5"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pPr marL="45720" marR="0" indent="0" algn="just">
              <a:lnSpc>
                <a:spcPct val="107000"/>
              </a:lnSpc>
              <a:spcBef>
                <a:spcPts val="0"/>
              </a:spcBef>
              <a:spcAft>
                <a:spcPts val="800"/>
              </a:spcAft>
              <a:buNone/>
            </a:pPr>
            <a:endParaRPr lang="en-US" sz="1600" spc="-5"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45720" marR="0" indent="0" algn="just">
              <a:lnSpc>
                <a:spcPct val="107000"/>
              </a:lnSpc>
              <a:spcBef>
                <a:spcPts val="0"/>
              </a:spcBef>
              <a:spcAft>
                <a:spcPts val="800"/>
              </a:spcAft>
              <a:buNone/>
            </a:pPr>
            <a:endParaRPr lang="en-US" sz="1600" spc="-5"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pPr marL="45720" marR="0" indent="0" algn="just">
              <a:lnSpc>
                <a:spcPct val="107000"/>
              </a:lnSpc>
              <a:spcBef>
                <a:spcPts val="0"/>
              </a:spcBef>
              <a:spcAft>
                <a:spcPts val="800"/>
              </a:spcAft>
              <a:buNone/>
            </a:pPr>
            <a:endParaRPr lang="en-US" sz="1600" spc="-5"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45720" marR="0" indent="0" algn="just">
              <a:lnSpc>
                <a:spcPct val="107000"/>
              </a:lnSpc>
              <a:spcBef>
                <a:spcPts val="0"/>
              </a:spcBef>
              <a:spcAft>
                <a:spcPts val="800"/>
              </a:spcAft>
              <a:buNone/>
            </a:pPr>
            <a:endParaRPr lang="en-US" sz="1600" spc="-5"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pPr marL="45720" marR="0" indent="0" algn="just">
              <a:lnSpc>
                <a:spcPct val="107000"/>
              </a:lnSpc>
              <a:spcBef>
                <a:spcPts val="0"/>
              </a:spcBef>
              <a:spcAft>
                <a:spcPts val="800"/>
              </a:spcAft>
              <a:buNone/>
            </a:pPr>
            <a:r>
              <a:rPr lang="en-US" sz="1600" i="1" dirty="0">
                <a:solidFill>
                  <a:srgbClr val="000000"/>
                </a:solidFill>
                <a:effectLst/>
                <a:latin typeface="Times New Roman" panose="02020603050405020304" pitchFamily="18" charset="0"/>
                <a:ea typeface="Calibri" panose="020F0502020204030204" pitchFamily="34" charset="0"/>
              </a:rPr>
              <a:t>                                                            the count of each sign after augmentation </a:t>
            </a:r>
            <a:r>
              <a:rPr lang="en-US" sz="2800" i="1" dirty="0">
                <a:solidFill>
                  <a:srgbClr val="000000"/>
                </a:solidFill>
                <a:effectLst/>
                <a:latin typeface="Times New Roman" panose="02020603050405020304" pitchFamily="18" charset="0"/>
                <a:ea typeface="Calibri" panose="020F0502020204030204" pitchFamily="34" charset="0"/>
              </a:rPr>
              <a:t>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indent="0">
              <a:buNone/>
            </a:pPr>
            <a:endParaRPr lang="en-US" dirty="0"/>
          </a:p>
        </p:txBody>
      </p:sp>
      <p:pic>
        <p:nvPicPr>
          <p:cNvPr id="4" name="صورة 3">
            <a:extLst>
              <a:ext uri="{FF2B5EF4-FFF2-40B4-BE49-F238E27FC236}">
                <a16:creationId xmlns:a16="http://schemas.microsoft.com/office/drawing/2014/main" id="{54330B93-4B24-33A0-5D57-E9C26860CB26}"/>
              </a:ext>
            </a:extLst>
          </p:cNvPr>
          <p:cNvPicPr>
            <a:picLocks noChangeAspect="1"/>
          </p:cNvPicPr>
          <p:nvPr/>
        </p:nvPicPr>
        <p:blipFill>
          <a:blip r:embed="rId2"/>
          <a:stretch>
            <a:fillRect/>
          </a:stretch>
        </p:blipFill>
        <p:spPr>
          <a:xfrm>
            <a:off x="3291206" y="3429000"/>
            <a:ext cx="5330280" cy="2645229"/>
          </a:xfrm>
          <a:prstGeom prst="rect">
            <a:avLst/>
          </a:prstGeom>
        </p:spPr>
      </p:pic>
    </p:spTree>
    <p:extLst>
      <p:ext uri="{BB962C8B-B14F-4D97-AF65-F5344CB8AC3E}">
        <p14:creationId xmlns:p14="http://schemas.microsoft.com/office/powerpoint/2010/main" val="24943874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0DEF6E16-E3EE-0B03-0A9C-4A0B9B8D457A}"/>
              </a:ext>
            </a:extLst>
          </p:cNvPr>
          <p:cNvSpPr>
            <a:spLocks noGrp="1"/>
          </p:cNvSpPr>
          <p:nvPr>
            <p:ph type="title"/>
          </p:nvPr>
        </p:nvSpPr>
        <p:spPr>
          <a:xfrm>
            <a:off x="0" y="1"/>
            <a:ext cx="8334103" cy="988906"/>
          </a:xfrm>
        </p:spPr>
        <p:txBody>
          <a:bodyPr>
            <a:normAutofit/>
          </a:bodyPr>
          <a:lstStyle/>
          <a:p>
            <a:r>
              <a:rPr lang="en-GB" sz="3600" b="1" i="1" u="sng" dirty="0">
                <a:effectLst/>
                <a:latin typeface="Times New Roman" panose="02020603050405020304" pitchFamily="18" charset="0"/>
                <a:ea typeface="Calibri" panose="020F0502020204030204" pitchFamily="34" charset="0"/>
                <a:cs typeface="Times New Roman" panose="02020603050405020304" pitchFamily="18" charset="0"/>
              </a:rPr>
              <a:t>some images after augmentation</a:t>
            </a:r>
            <a:endParaRPr lang="en-US" sz="3600" b="1" i="1" u="sng" dirty="0">
              <a:latin typeface="Times New Roman" panose="02020603050405020304" pitchFamily="18" charset="0"/>
              <a:cs typeface="Times New Roman" panose="02020603050405020304" pitchFamily="18" charset="0"/>
            </a:endParaRPr>
          </a:p>
        </p:txBody>
      </p:sp>
      <p:sp>
        <p:nvSpPr>
          <p:cNvPr id="3" name="عنصر نائب للمحتوى 2">
            <a:extLst>
              <a:ext uri="{FF2B5EF4-FFF2-40B4-BE49-F238E27FC236}">
                <a16:creationId xmlns:a16="http://schemas.microsoft.com/office/drawing/2014/main" id="{1D0E6F4D-8CF7-6ACE-EDA1-CBFC971C87FF}"/>
              </a:ext>
            </a:extLst>
          </p:cNvPr>
          <p:cNvSpPr>
            <a:spLocks noGrp="1"/>
          </p:cNvSpPr>
          <p:nvPr>
            <p:ph idx="1"/>
          </p:nvPr>
        </p:nvSpPr>
        <p:spPr/>
        <p:txBody>
          <a:bodyPr/>
          <a:lstStyle/>
          <a:p>
            <a:endParaRPr lang="en-US"/>
          </a:p>
        </p:txBody>
      </p:sp>
      <p:pic>
        <p:nvPicPr>
          <p:cNvPr id="4" name="صورة 3">
            <a:extLst>
              <a:ext uri="{FF2B5EF4-FFF2-40B4-BE49-F238E27FC236}">
                <a16:creationId xmlns:a16="http://schemas.microsoft.com/office/drawing/2014/main" id="{E62E8DE5-487A-1231-94C5-D41F1EE14CFE}"/>
              </a:ext>
            </a:extLst>
          </p:cNvPr>
          <p:cNvPicPr>
            <a:picLocks noChangeAspect="1"/>
          </p:cNvPicPr>
          <p:nvPr/>
        </p:nvPicPr>
        <p:blipFill>
          <a:blip r:embed="rId2"/>
          <a:stretch>
            <a:fillRect/>
          </a:stretch>
        </p:blipFill>
        <p:spPr>
          <a:xfrm>
            <a:off x="0" y="1254034"/>
            <a:ext cx="11665131" cy="5134830"/>
          </a:xfrm>
          <a:prstGeom prst="rect">
            <a:avLst/>
          </a:prstGeom>
        </p:spPr>
      </p:pic>
    </p:spTree>
    <p:extLst>
      <p:ext uri="{BB962C8B-B14F-4D97-AF65-F5344CB8AC3E}">
        <p14:creationId xmlns:p14="http://schemas.microsoft.com/office/powerpoint/2010/main" val="21953384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E1C345A0-A8C2-593F-28D3-62E7CB706E0A}"/>
              </a:ext>
            </a:extLst>
          </p:cNvPr>
          <p:cNvSpPr>
            <a:spLocks noGrp="1"/>
          </p:cNvSpPr>
          <p:nvPr>
            <p:ph type="title"/>
          </p:nvPr>
        </p:nvSpPr>
        <p:spPr>
          <a:xfrm>
            <a:off x="252550" y="716054"/>
            <a:ext cx="10515600" cy="315912"/>
          </a:xfrm>
        </p:spPr>
        <p:txBody>
          <a:bodyPr>
            <a:noAutofit/>
          </a:bodyPr>
          <a:lstStyle/>
          <a:p>
            <a:r>
              <a:rPr lang="en-US" sz="3600" b="1" i="1" u="sng" dirty="0"/>
              <a:t>Table of Contents</a:t>
            </a:r>
            <a:br>
              <a:rPr lang="en-US" sz="3600" b="1" i="1" u="sng" dirty="0"/>
            </a:br>
            <a:endParaRPr lang="en-US" sz="3600" b="1" i="1" u="sng" dirty="0"/>
          </a:p>
        </p:txBody>
      </p:sp>
      <p:sp>
        <p:nvSpPr>
          <p:cNvPr id="3" name="عنصر نائب للمحتوى 2">
            <a:extLst>
              <a:ext uri="{FF2B5EF4-FFF2-40B4-BE49-F238E27FC236}">
                <a16:creationId xmlns:a16="http://schemas.microsoft.com/office/drawing/2014/main" id="{57CE56D3-0B8C-9777-41FB-EF326EAFCB55}"/>
              </a:ext>
            </a:extLst>
          </p:cNvPr>
          <p:cNvSpPr>
            <a:spLocks noGrp="1"/>
          </p:cNvSpPr>
          <p:nvPr>
            <p:ph idx="1"/>
          </p:nvPr>
        </p:nvSpPr>
        <p:spPr>
          <a:xfrm>
            <a:off x="-1" y="548640"/>
            <a:ext cx="11939451" cy="5786846"/>
          </a:xfrm>
        </p:spPr>
        <p:txBody>
          <a:bodyPr>
            <a:normAutofit fontScale="92500" lnSpcReduction="10000"/>
          </a:bodyPr>
          <a:lstStyle/>
          <a:p>
            <a:pPr marL="0" marR="0">
              <a:lnSpc>
                <a:spcPct val="107000"/>
              </a:lnSpc>
              <a:spcBef>
                <a:spcPts val="0"/>
              </a:spcBef>
              <a:spcAft>
                <a:spcPts val="800"/>
              </a:spcAft>
            </a:pPr>
            <a:r>
              <a:rPr lang="en-US"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Abstract</a:t>
            </a:r>
          </a:p>
          <a:p>
            <a:pPr marL="0" marR="0">
              <a:lnSpc>
                <a:spcPct val="107000"/>
              </a:lnSpc>
              <a:spcBef>
                <a:spcPts val="0"/>
              </a:spcBef>
              <a:spcAft>
                <a:spcPts val="800"/>
              </a:spcAft>
            </a:pPr>
            <a:r>
              <a:rPr lang="en-US"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Introduction           </a:t>
            </a:r>
          </a:p>
          <a:p>
            <a:pPr marL="0" marR="0">
              <a:lnSpc>
                <a:spcPct val="107000"/>
              </a:lnSpc>
              <a:spcBef>
                <a:spcPts val="0"/>
              </a:spcBef>
              <a:spcAft>
                <a:spcPts val="800"/>
              </a:spcAft>
            </a:pPr>
            <a:r>
              <a:rPr lang="en-US"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-Artificial intelligence</a:t>
            </a:r>
          </a:p>
          <a:p>
            <a:pPr marL="0" marR="0">
              <a:lnSpc>
                <a:spcPct val="107000"/>
              </a:lnSpc>
              <a:spcBef>
                <a:spcPts val="0"/>
              </a:spcBef>
              <a:spcAft>
                <a:spcPts val="800"/>
              </a:spcAft>
            </a:pPr>
            <a:r>
              <a:rPr lang="en-US"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 Overview of the project</a:t>
            </a:r>
          </a:p>
          <a:p>
            <a:pPr marL="0" marR="0">
              <a:lnSpc>
                <a:spcPct val="107000"/>
              </a:lnSpc>
              <a:spcBef>
                <a:spcPts val="0"/>
              </a:spcBef>
              <a:spcAft>
                <a:spcPts val="800"/>
              </a:spcAft>
            </a:pPr>
            <a:r>
              <a:rPr lang="en-US"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Methodology</a:t>
            </a:r>
          </a:p>
          <a:p>
            <a:pPr marL="0" marR="0">
              <a:lnSpc>
                <a:spcPct val="107000"/>
              </a:lnSpc>
              <a:spcBef>
                <a:spcPts val="0"/>
              </a:spcBef>
              <a:spcAft>
                <a:spcPts val="800"/>
              </a:spcAft>
            </a:pPr>
            <a:r>
              <a:rPr lang="en-US"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-Neural network</a:t>
            </a:r>
          </a:p>
          <a:p>
            <a:pPr marL="0" marR="0">
              <a:lnSpc>
                <a:spcPct val="107000"/>
              </a:lnSpc>
              <a:spcBef>
                <a:spcPts val="0"/>
              </a:spcBef>
              <a:spcAft>
                <a:spcPts val="800"/>
              </a:spcAft>
            </a:pPr>
            <a:r>
              <a:rPr lang="en-US"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-Network layers</a:t>
            </a:r>
          </a:p>
          <a:p>
            <a:pPr marL="0" marR="0">
              <a:lnSpc>
                <a:spcPct val="107000"/>
              </a:lnSpc>
              <a:spcBef>
                <a:spcPts val="0"/>
              </a:spcBef>
              <a:spcAft>
                <a:spcPts val="800"/>
              </a:spcAft>
            </a:pPr>
            <a:r>
              <a:rPr lang="en-US"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-An overview of the CNN algorithm</a:t>
            </a:r>
          </a:p>
          <a:p>
            <a:pPr marL="0" marR="0">
              <a:lnSpc>
                <a:spcPct val="107000"/>
              </a:lnSpc>
              <a:spcBef>
                <a:spcPts val="0"/>
              </a:spcBef>
              <a:spcAft>
                <a:spcPts val="800"/>
              </a:spcAft>
            </a:pPr>
            <a:r>
              <a:rPr lang="en-US"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Traffic sign recognition</a:t>
            </a:r>
          </a:p>
          <a:p>
            <a:pPr marL="0" marR="0">
              <a:lnSpc>
                <a:spcPct val="107000"/>
              </a:lnSpc>
              <a:spcBef>
                <a:spcPts val="0"/>
              </a:spcBef>
              <a:spcAft>
                <a:spcPts val="800"/>
              </a:spcAft>
            </a:pPr>
            <a:r>
              <a:rPr lang="en-US"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-The first model</a:t>
            </a:r>
            <a:endParaRPr lang="en-US" dirty="0">
              <a:solidFill>
                <a:schemeClr val="tx1"/>
              </a:solidFill>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-The second model</a:t>
            </a:r>
          </a:p>
          <a:p>
            <a:pPr marL="0" marR="0" lvl="0" indent="-91440" algn="l" defTabSz="914400" rtl="0" eaLnBrk="1" fontAlgn="auto" latinLnBrk="0" hangingPunct="1">
              <a:lnSpc>
                <a:spcPct val="107000"/>
              </a:lnSpc>
              <a:spcBef>
                <a:spcPts val="0"/>
              </a:spcBef>
              <a:spcAft>
                <a:spcPts val="800"/>
              </a:spcAft>
              <a:buClr>
                <a:srgbClr val="E48312"/>
              </a:buClr>
              <a:buSzPct val="100000"/>
              <a:buFont typeface="Calibri" panose="020F0502020204030204" pitchFamily="34" charset="0"/>
              <a:buChar char=" "/>
              <a:tabLst/>
              <a:defRPr/>
            </a:pPr>
            <a:r>
              <a:rPr kumimoji="0" lang="en-US" b="0" i="0" u="none" strike="noStrike" kern="1200" cap="none" spc="0" normalizeH="0" baseline="0" noProof="0" dirty="0">
                <a:ln>
                  <a:noFill/>
                </a:ln>
                <a:solidFill>
                  <a:schemeClr val="tx1"/>
                </a:solidFill>
                <a:effectLst/>
                <a:uLnTx/>
                <a:uFillTx/>
                <a:latin typeface="Times New Roman" panose="02020603050405020304" pitchFamily="18" charset="0"/>
                <a:ea typeface="Calibri" panose="020F0502020204030204" pitchFamily="34" charset="0"/>
                <a:cs typeface="Times New Roman" panose="02020603050405020304" pitchFamily="18" charset="0"/>
              </a:rPr>
              <a:t>Results And Analysis</a:t>
            </a:r>
          </a:p>
          <a:p>
            <a:pPr marL="0" marR="0" lvl="0" indent="-91440" algn="l" defTabSz="914400" rtl="0" eaLnBrk="1" fontAlgn="auto" latinLnBrk="0" hangingPunct="1">
              <a:lnSpc>
                <a:spcPct val="107000"/>
              </a:lnSpc>
              <a:spcBef>
                <a:spcPts val="0"/>
              </a:spcBef>
              <a:spcAft>
                <a:spcPts val="800"/>
              </a:spcAft>
              <a:buClr>
                <a:srgbClr val="E48312"/>
              </a:buClr>
              <a:buSzPct val="100000"/>
              <a:buFont typeface="Calibri" panose="020F0502020204030204" pitchFamily="34" charset="0"/>
              <a:buChar char=" "/>
              <a:tabLst/>
              <a:defRPr/>
            </a:pPr>
            <a:r>
              <a:rPr kumimoji="0" lang="en-US" b="0" i="0" u="none" strike="noStrike" kern="1200" cap="none" spc="0" normalizeH="0" baseline="0" noProof="0" dirty="0">
                <a:ln>
                  <a:noFill/>
                </a:ln>
                <a:solidFill>
                  <a:schemeClr val="tx1"/>
                </a:solidFill>
                <a:effectLst/>
                <a:uLnTx/>
                <a:uFillTx/>
                <a:latin typeface="Times New Roman" panose="02020603050405020304" pitchFamily="18" charset="0"/>
                <a:ea typeface="Calibri" panose="020F0502020204030204" pitchFamily="34" charset="0"/>
                <a:cs typeface="Times New Roman" panose="02020603050405020304" pitchFamily="18" charset="0"/>
              </a:rPr>
              <a:t>Discussion</a:t>
            </a:r>
          </a:p>
          <a:p>
            <a:pPr marL="0" marR="0" lvl="0" indent="-91440" algn="l" defTabSz="914400" rtl="0" eaLnBrk="1" fontAlgn="auto" latinLnBrk="0" hangingPunct="1">
              <a:lnSpc>
                <a:spcPct val="107000"/>
              </a:lnSpc>
              <a:spcBef>
                <a:spcPts val="0"/>
              </a:spcBef>
              <a:spcAft>
                <a:spcPts val="800"/>
              </a:spcAft>
              <a:buClr>
                <a:srgbClr val="E48312"/>
              </a:buClr>
              <a:buSzPct val="100000"/>
              <a:buFont typeface="Calibri" panose="020F0502020204030204" pitchFamily="34" charset="0"/>
              <a:buChar char=" "/>
              <a:tabLst/>
              <a:defRPr/>
            </a:pPr>
            <a:r>
              <a:rPr kumimoji="0" lang="en-US" b="0" i="0" u="none" strike="noStrike" kern="1200" cap="none" spc="0" normalizeH="0" baseline="0" noProof="0" dirty="0">
                <a:ln>
                  <a:noFill/>
                </a:ln>
                <a:solidFill>
                  <a:schemeClr val="tx1"/>
                </a:solidFill>
                <a:effectLst/>
                <a:uLnTx/>
                <a:uFillTx/>
                <a:latin typeface="Times New Roman" panose="02020603050405020304" pitchFamily="18" charset="0"/>
                <a:ea typeface="Calibri" panose="020F0502020204030204" pitchFamily="34" charset="0"/>
                <a:cs typeface="Times New Roman" panose="02020603050405020304" pitchFamily="18" charset="0"/>
              </a:rPr>
              <a:t>Conclusion</a:t>
            </a:r>
          </a:p>
          <a:p>
            <a:pPr marL="0" marR="0">
              <a:lnSpc>
                <a:spcPct val="107000"/>
              </a:lnSpc>
              <a:spcBef>
                <a:spcPts val="0"/>
              </a:spcBef>
              <a:spcAft>
                <a:spcPts val="800"/>
              </a:spcAft>
            </a:pPr>
            <a:endParaRPr lang="en-US" dirty="0"/>
          </a:p>
        </p:txBody>
      </p:sp>
    </p:spTree>
    <p:extLst>
      <p:ext uri="{BB962C8B-B14F-4D97-AF65-F5344CB8AC3E}">
        <p14:creationId xmlns:p14="http://schemas.microsoft.com/office/powerpoint/2010/main" val="39783218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A4029F35-4B1F-AF4F-B647-5BED18A5B1D5}"/>
              </a:ext>
            </a:extLst>
          </p:cNvPr>
          <p:cNvSpPr>
            <a:spLocks noGrp="1"/>
          </p:cNvSpPr>
          <p:nvPr>
            <p:ph type="title"/>
          </p:nvPr>
        </p:nvSpPr>
        <p:spPr>
          <a:xfrm>
            <a:off x="0" y="54764"/>
            <a:ext cx="10058400" cy="980707"/>
          </a:xfrm>
        </p:spPr>
        <p:txBody>
          <a:bodyPr>
            <a:normAutofit/>
          </a:bodyPr>
          <a:lstStyle/>
          <a:p>
            <a:r>
              <a:rPr lang="en-US" sz="3600" b="1" i="1" u="sng" dirty="0">
                <a:ln>
                  <a:noFill/>
                </a:ln>
                <a:solidFill>
                  <a:schemeClr val="tx1"/>
                </a:solidFill>
                <a:effectLst>
                  <a:outerShdw blurRad="38100" dist="25400" dir="5400000" algn="ctr">
                    <a:srgbClr val="6E747A">
                      <a:alpha val="43000"/>
                    </a:srgbClr>
                  </a:outerShdw>
                </a:effectLst>
                <a:latin typeface="Times New Roman" panose="02020603050405020304" pitchFamily="18" charset="0"/>
                <a:ea typeface="Calibri" panose="020F0502020204030204" pitchFamily="34" charset="0"/>
              </a:rPr>
              <a:t>Results and </a:t>
            </a:r>
            <a:r>
              <a:rPr lang="en-US" sz="3600" b="1" i="1" u="sng" dirty="0">
                <a:ln>
                  <a:noFill/>
                </a:ln>
                <a:solidFill>
                  <a:schemeClr val="tx1"/>
                </a:solidFill>
                <a:latin typeface="Times New Roman" panose="02020603050405020304" pitchFamily="18" charset="0"/>
                <a:ea typeface="Calibri" panose="020F0502020204030204" pitchFamily="34" charset="0"/>
              </a:rPr>
              <a:t>analysis</a:t>
            </a:r>
            <a:endParaRPr lang="en-US" sz="3600" i="1" u="sng" dirty="0">
              <a:solidFill>
                <a:schemeClr val="tx1"/>
              </a:solidFill>
            </a:endParaRPr>
          </a:p>
        </p:txBody>
      </p:sp>
      <p:sp>
        <p:nvSpPr>
          <p:cNvPr id="3" name="عنصر نائب للمحتوى 2">
            <a:extLst>
              <a:ext uri="{FF2B5EF4-FFF2-40B4-BE49-F238E27FC236}">
                <a16:creationId xmlns:a16="http://schemas.microsoft.com/office/drawing/2014/main" id="{5F0122E6-8A50-4E87-D5D8-280999740234}"/>
              </a:ext>
            </a:extLst>
          </p:cNvPr>
          <p:cNvSpPr>
            <a:spLocks noGrp="1"/>
          </p:cNvSpPr>
          <p:nvPr>
            <p:ph idx="1"/>
          </p:nvPr>
        </p:nvSpPr>
        <p:spPr/>
        <p:txBody>
          <a:bodyPr/>
          <a:lstStyle/>
          <a:p>
            <a:pPr marL="0" indent="0">
              <a:buNone/>
            </a:pPr>
            <a:endParaRPr lang="en-US" dirty="0"/>
          </a:p>
        </p:txBody>
      </p:sp>
      <p:pic>
        <p:nvPicPr>
          <p:cNvPr id="4" name="صورة 3">
            <a:extLst>
              <a:ext uri="{FF2B5EF4-FFF2-40B4-BE49-F238E27FC236}">
                <a16:creationId xmlns:a16="http://schemas.microsoft.com/office/drawing/2014/main" id="{6766C75D-5C16-6550-CEE8-2A0CDBBF0101}"/>
              </a:ext>
            </a:extLst>
          </p:cNvPr>
          <p:cNvPicPr>
            <a:picLocks noChangeAspect="1"/>
          </p:cNvPicPr>
          <p:nvPr/>
        </p:nvPicPr>
        <p:blipFill>
          <a:blip r:embed="rId2"/>
          <a:stretch>
            <a:fillRect/>
          </a:stretch>
        </p:blipFill>
        <p:spPr>
          <a:xfrm>
            <a:off x="283029" y="1375107"/>
            <a:ext cx="6096002" cy="2427707"/>
          </a:xfrm>
          <a:prstGeom prst="rect">
            <a:avLst/>
          </a:prstGeom>
        </p:spPr>
      </p:pic>
      <p:pic>
        <p:nvPicPr>
          <p:cNvPr id="6" name="صورة 5">
            <a:extLst>
              <a:ext uri="{FF2B5EF4-FFF2-40B4-BE49-F238E27FC236}">
                <a16:creationId xmlns:a16="http://schemas.microsoft.com/office/drawing/2014/main" id="{1FBCA231-3595-171A-705B-BD212F9F1DED}"/>
              </a:ext>
            </a:extLst>
          </p:cNvPr>
          <p:cNvPicPr>
            <a:picLocks noChangeAspect="1"/>
          </p:cNvPicPr>
          <p:nvPr/>
        </p:nvPicPr>
        <p:blipFill>
          <a:blip r:embed="rId3"/>
          <a:stretch>
            <a:fillRect/>
          </a:stretch>
        </p:blipFill>
        <p:spPr>
          <a:xfrm>
            <a:off x="6379031" y="1375107"/>
            <a:ext cx="5812970" cy="2334744"/>
          </a:xfrm>
          <a:prstGeom prst="rect">
            <a:avLst/>
          </a:prstGeom>
        </p:spPr>
      </p:pic>
      <p:pic>
        <p:nvPicPr>
          <p:cNvPr id="8" name="صورة 7">
            <a:extLst>
              <a:ext uri="{FF2B5EF4-FFF2-40B4-BE49-F238E27FC236}">
                <a16:creationId xmlns:a16="http://schemas.microsoft.com/office/drawing/2014/main" id="{513FAE48-3695-7384-DEFB-1805103D701E}"/>
              </a:ext>
            </a:extLst>
          </p:cNvPr>
          <p:cNvPicPr>
            <a:picLocks noChangeAspect="1"/>
          </p:cNvPicPr>
          <p:nvPr/>
        </p:nvPicPr>
        <p:blipFill>
          <a:blip r:embed="rId4"/>
          <a:stretch>
            <a:fillRect/>
          </a:stretch>
        </p:blipFill>
        <p:spPr>
          <a:xfrm>
            <a:off x="0" y="4049487"/>
            <a:ext cx="6583680" cy="2690076"/>
          </a:xfrm>
          <a:prstGeom prst="rect">
            <a:avLst/>
          </a:prstGeom>
        </p:spPr>
      </p:pic>
    </p:spTree>
    <p:extLst>
      <p:ext uri="{BB962C8B-B14F-4D97-AF65-F5344CB8AC3E}">
        <p14:creationId xmlns:p14="http://schemas.microsoft.com/office/powerpoint/2010/main" val="29470998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83EC1580-FEA6-8210-F533-D03B3A27395C}"/>
              </a:ext>
            </a:extLst>
          </p:cNvPr>
          <p:cNvSpPr>
            <a:spLocks noGrp="1"/>
          </p:cNvSpPr>
          <p:nvPr>
            <p:ph type="title"/>
          </p:nvPr>
        </p:nvSpPr>
        <p:spPr>
          <a:xfrm>
            <a:off x="126274" y="235130"/>
            <a:ext cx="10058400" cy="1210251"/>
          </a:xfrm>
        </p:spPr>
        <p:txBody>
          <a:bodyPr>
            <a:noAutofit/>
          </a:bodyPr>
          <a:lstStyle/>
          <a:p>
            <a:pPr marL="342900" marR="0" lvl="0" indent="-342900" rtl="0">
              <a:lnSpc>
                <a:spcPct val="107000"/>
              </a:lnSpc>
              <a:spcBef>
                <a:spcPts val="0"/>
              </a:spcBef>
              <a:spcAft>
                <a:spcPts val="800"/>
              </a:spcAft>
            </a:pPr>
            <a:r>
              <a:rPr lang="en-US" sz="3600" b="1" i="1" u="sng" dirty="0">
                <a:effectLst/>
                <a:latin typeface="Times New Roman" panose="02020603050405020304" pitchFamily="18" charset="0"/>
                <a:ea typeface="Calibri" panose="020F0502020204030204" pitchFamily="34" charset="0"/>
                <a:cs typeface="Times New Roman" panose="02020603050405020304" pitchFamily="18" charset="0"/>
              </a:rPr>
              <a:t>Examples of predict some new images by final model</a:t>
            </a:r>
            <a:br>
              <a:rPr lang="en-US" sz="3600" b="1" i="1" u="sng" dirty="0">
                <a:effectLst/>
                <a:latin typeface="Times New Roman" panose="02020603050405020304" pitchFamily="18" charset="0"/>
                <a:ea typeface="Calibri" panose="020F0502020204030204" pitchFamily="34" charset="0"/>
                <a:cs typeface="Times New Roman" panose="02020603050405020304" pitchFamily="18" charset="0"/>
              </a:rPr>
            </a:br>
            <a:endParaRPr lang="en-US" sz="3600" b="1" i="1" u="sng" dirty="0">
              <a:latin typeface="Times New Roman" panose="02020603050405020304" pitchFamily="18" charset="0"/>
              <a:cs typeface="Times New Roman" panose="02020603050405020304" pitchFamily="18" charset="0"/>
            </a:endParaRPr>
          </a:p>
        </p:txBody>
      </p:sp>
      <p:sp>
        <p:nvSpPr>
          <p:cNvPr id="3" name="عنصر نائب للمحتوى 2">
            <a:extLst>
              <a:ext uri="{FF2B5EF4-FFF2-40B4-BE49-F238E27FC236}">
                <a16:creationId xmlns:a16="http://schemas.microsoft.com/office/drawing/2014/main" id="{E1C2A907-50D8-3704-D691-3F810BE9426A}"/>
              </a:ext>
            </a:extLst>
          </p:cNvPr>
          <p:cNvSpPr>
            <a:spLocks noGrp="1"/>
          </p:cNvSpPr>
          <p:nvPr>
            <p:ph idx="1"/>
          </p:nvPr>
        </p:nvSpPr>
        <p:spPr/>
        <p:txBody>
          <a:bodyPr/>
          <a:lstStyle/>
          <a:p>
            <a:pPr marL="0" indent="0">
              <a:buNone/>
            </a:pPr>
            <a:endParaRPr lang="en-US" dirty="0"/>
          </a:p>
        </p:txBody>
      </p:sp>
      <p:pic>
        <p:nvPicPr>
          <p:cNvPr id="4" name="صورة 3">
            <a:extLst>
              <a:ext uri="{FF2B5EF4-FFF2-40B4-BE49-F238E27FC236}">
                <a16:creationId xmlns:a16="http://schemas.microsoft.com/office/drawing/2014/main" id="{D895C92C-61B3-6A54-CF07-2AC2E3348219}"/>
              </a:ext>
            </a:extLst>
          </p:cNvPr>
          <p:cNvPicPr>
            <a:picLocks noChangeAspect="1"/>
          </p:cNvPicPr>
          <p:nvPr/>
        </p:nvPicPr>
        <p:blipFill>
          <a:blip r:embed="rId2"/>
          <a:stretch>
            <a:fillRect/>
          </a:stretch>
        </p:blipFill>
        <p:spPr>
          <a:xfrm>
            <a:off x="2926080" y="1188720"/>
            <a:ext cx="6400800" cy="5577840"/>
          </a:xfrm>
          <a:prstGeom prst="rect">
            <a:avLst/>
          </a:prstGeom>
        </p:spPr>
      </p:pic>
    </p:spTree>
    <p:extLst>
      <p:ext uri="{BB962C8B-B14F-4D97-AF65-F5344CB8AC3E}">
        <p14:creationId xmlns:p14="http://schemas.microsoft.com/office/powerpoint/2010/main" val="40888282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896808CB-F7D7-27E5-E233-90596C779EB8}"/>
              </a:ext>
            </a:extLst>
          </p:cNvPr>
          <p:cNvSpPr>
            <a:spLocks noGrp="1"/>
          </p:cNvSpPr>
          <p:nvPr>
            <p:ph type="title"/>
          </p:nvPr>
        </p:nvSpPr>
        <p:spPr>
          <a:xfrm>
            <a:off x="0" y="263527"/>
            <a:ext cx="10058400" cy="1450757"/>
          </a:xfrm>
        </p:spPr>
        <p:txBody>
          <a:bodyPr>
            <a:normAutofit/>
          </a:bodyPr>
          <a:lstStyle/>
          <a:p>
            <a:pPr marL="342900" marR="0" lvl="0" indent="-342900" rtl="0">
              <a:lnSpc>
                <a:spcPct val="107000"/>
              </a:lnSpc>
              <a:spcBef>
                <a:spcPts val="0"/>
              </a:spcBef>
              <a:spcAft>
                <a:spcPts val="800"/>
              </a:spcAft>
            </a:pPr>
            <a:r>
              <a:rPr lang="en-US" sz="3600" b="1" i="1" u="sng" dirty="0">
                <a:effectLst/>
                <a:latin typeface="Times New Roman" panose="02020603050405020304" pitchFamily="18" charset="0"/>
                <a:ea typeface="Calibri" panose="020F0502020204030204" pitchFamily="34" charset="0"/>
                <a:cs typeface="Times New Roman" panose="02020603050405020304" pitchFamily="18" charset="0"/>
              </a:rPr>
              <a:t>False and true predict of one new image example</a:t>
            </a:r>
            <a:br>
              <a:rPr lang="en-US" sz="3600" b="1" i="1" u="sng" dirty="0">
                <a:effectLst/>
                <a:latin typeface="Times New Roman" panose="02020603050405020304" pitchFamily="18" charset="0"/>
                <a:ea typeface="Calibri" panose="020F0502020204030204" pitchFamily="34" charset="0"/>
                <a:cs typeface="Times New Roman" panose="02020603050405020304" pitchFamily="18" charset="0"/>
              </a:rPr>
            </a:br>
            <a:endParaRPr lang="en-US" sz="3600" b="1" i="1" u="sng" dirty="0">
              <a:latin typeface="Times New Roman" panose="02020603050405020304" pitchFamily="18" charset="0"/>
              <a:cs typeface="Times New Roman" panose="02020603050405020304" pitchFamily="18" charset="0"/>
            </a:endParaRPr>
          </a:p>
        </p:txBody>
      </p:sp>
      <p:sp>
        <p:nvSpPr>
          <p:cNvPr id="3" name="عنصر نائب للمحتوى 2">
            <a:extLst>
              <a:ext uri="{FF2B5EF4-FFF2-40B4-BE49-F238E27FC236}">
                <a16:creationId xmlns:a16="http://schemas.microsoft.com/office/drawing/2014/main" id="{0674B67C-B97C-607C-0D2A-F17C33C720B2}"/>
              </a:ext>
            </a:extLst>
          </p:cNvPr>
          <p:cNvSpPr>
            <a:spLocks noGrp="1"/>
          </p:cNvSpPr>
          <p:nvPr>
            <p:ph idx="1"/>
          </p:nvPr>
        </p:nvSpPr>
        <p:spPr/>
        <p:txBody>
          <a:bodyPr/>
          <a:lstStyle/>
          <a:p>
            <a:pPr marL="0" indent="0">
              <a:buNone/>
            </a:pPr>
            <a:endParaRPr lang="en-US" dirty="0"/>
          </a:p>
        </p:txBody>
      </p:sp>
      <p:pic>
        <p:nvPicPr>
          <p:cNvPr id="5" name="صورة 4">
            <a:extLst>
              <a:ext uri="{FF2B5EF4-FFF2-40B4-BE49-F238E27FC236}">
                <a16:creationId xmlns:a16="http://schemas.microsoft.com/office/drawing/2014/main" id="{62D9165B-1317-46B2-DC5D-D4719AD8B1F2}"/>
              </a:ext>
            </a:extLst>
          </p:cNvPr>
          <p:cNvPicPr>
            <a:picLocks noChangeAspect="1"/>
          </p:cNvPicPr>
          <p:nvPr/>
        </p:nvPicPr>
        <p:blipFill rotWithShape="1">
          <a:blip r:embed="rId2"/>
          <a:srcRect t="5083"/>
          <a:stretch/>
        </p:blipFill>
        <p:spPr>
          <a:xfrm>
            <a:off x="446586" y="2573382"/>
            <a:ext cx="5431700" cy="3461658"/>
          </a:xfrm>
          <a:prstGeom prst="rect">
            <a:avLst/>
          </a:prstGeom>
        </p:spPr>
      </p:pic>
      <p:pic>
        <p:nvPicPr>
          <p:cNvPr id="7" name="صورة 6">
            <a:extLst>
              <a:ext uri="{FF2B5EF4-FFF2-40B4-BE49-F238E27FC236}">
                <a16:creationId xmlns:a16="http://schemas.microsoft.com/office/drawing/2014/main" id="{CA6DC85A-1642-B711-B48C-07067DECEAF4}"/>
              </a:ext>
            </a:extLst>
          </p:cNvPr>
          <p:cNvPicPr>
            <a:picLocks noChangeAspect="1"/>
          </p:cNvPicPr>
          <p:nvPr/>
        </p:nvPicPr>
        <p:blipFill rotWithShape="1">
          <a:blip r:embed="rId3"/>
          <a:srcRect t="3397"/>
          <a:stretch/>
        </p:blipFill>
        <p:spPr>
          <a:xfrm>
            <a:off x="6313716" y="2573382"/>
            <a:ext cx="5573484" cy="3461658"/>
          </a:xfrm>
          <a:prstGeom prst="rect">
            <a:avLst/>
          </a:prstGeom>
        </p:spPr>
      </p:pic>
    </p:spTree>
    <p:extLst>
      <p:ext uri="{BB962C8B-B14F-4D97-AF65-F5344CB8AC3E}">
        <p14:creationId xmlns:p14="http://schemas.microsoft.com/office/powerpoint/2010/main" val="26126791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78C2D52-05CD-7324-EEC9-B84175138134}"/>
              </a:ext>
            </a:extLst>
          </p:cNvPr>
          <p:cNvSpPr>
            <a:spLocks noGrp="1"/>
          </p:cNvSpPr>
          <p:nvPr>
            <p:ph type="title"/>
          </p:nvPr>
        </p:nvSpPr>
        <p:spPr>
          <a:xfrm>
            <a:off x="0" y="208226"/>
            <a:ext cx="10058400" cy="1450757"/>
          </a:xfrm>
        </p:spPr>
        <p:txBody>
          <a:bodyPr>
            <a:normAutofit fontScale="90000"/>
          </a:bodyPr>
          <a:lstStyle/>
          <a:p>
            <a:pPr marL="342900" marR="0" lvl="0" indent="-342900">
              <a:lnSpc>
                <a:spcPct val="107000"/>
              </a:lnSpc>
              <a:spcBef>
                <a:spcPts val="0"/>
              </a:spcBef>
              <a:spcAft>
                <a:spcPts val="800"/>
              </a:spcAft>
            </a:pPr>
            <a:r>
              <a:rPr lang="en-US" sz="4800" b="1" i="1" u="sng" dirty="0">
                <a:effectLst/>
                <a:latin typeface="Times New Roman" panose="02020603050405020304" pitchFamily="18" charset="0"/>
                <a:ea typeface="Calibri" panose="020F0502020204030204" pitchFamily="34" charset="0"/>
                <a:cs typeface="Times New Roman" panose="02020603050405020304" pitchFamily="18" charset="0"/>
              </a:rPr>
              <a:t>Predict images using camera</a:t>
            </a:r>
            <a:r>
              <a:rPr lang="en-US" sz="4000" i="1" u="sng" dirty="0">
                <a:effectLst/>
                <a:latin typeface="Times New Roman" panose="02020603050405020304" pitchFamily="18" charset="0"/>
                <a:ea typeface="Calibri" panose="020F0502020204030204" pitchFamily="34" charset="0"/>
                <a:cs typeface="Times New Roman" panose="02020603050405020304" pitchFamily="18" charset="0"/>
              </a:rPr>
              <a:t/>
            </a:r>
            <a:br>
              <a:rPr lang="en-US" sz="4000" i="1" u="sng" dirty="0">
                <a:effectLst/>
                <a:latin typeface="Times New Roman" panose="02020603050405020304" pitchFamily="18" charset="0"/>
                <a:ea typeface="Calibri" panose="020F0502020204030204" pitchFamily="34" charset="0"/>
                <a:cs typeface="Times New Roman" panose="02020603050405020304" pitchFamily="18" charset="0"/>
              </a:rPr>
            </a:br>
            <a:endParaRPr lang="en-US" i="1" u="sng" dirty="0">
              <a:latin typeface="Times New Roman" panose="02020603050405020304" pitchFamily="18" charset="0"/>
              <a:cs typeface="Times New Roman" panose="02020603050405020304" pitchFamily="18" charset="0"/>
            </a:endParaRPr>
          </a:p>
        </p:txBody>
      </p:sp>
      <p:pic>
        <p:nvPicPr>
          <p:cNvPr id="4" name="عنصر نائب للمحتوى 3">
            <a:extLst>
              <a:ext uri="{FF2B5EF4-FFF2-40B4-BE49-F238E27FC236}">
                <a16:creationId xmlns:a16="http://schemas.microsoft.com/office/drawing/2014/main" id="{9156EC32-52E3-4AD6-1085-289560434314}"/>
              </a:ext>
            </a:extLst>
          </p:cNvPr>
          <p:cNvPicPr>
            <a:picLocks noGrp="1" noChangeAspect="1"/>
          </p:cNvPicPr>
          <p:nvPr>
            <p:ph idx="1"/>
          </p:nvPr>
        </p:nvPicPr>
        <p:blipFill>
          <a:blip r:embed="rId2"/>
          <a:stretch>
            <a:fillRect/>
          </a:stretch>
        </p:blipFill>
        <p:spPr>
          <a:xfrm>
            <a:off x="261947" y="2014195"/>
            <a:ext cx="5054636" cy="3078200"/>
          </a:xfrm>
          <a:prstGeom prst="rect">
            <a:avLst/>
          </a:prstGeom>
        </p:spPr>
      </p:pic>
      <p:pic>
        <p:nvPicPr>
          <p:cNvPr id="5" name="صورة 4">
            <a:extLst>
              <a:ext uri="{FF2B5EF4-FFF2-40B4-BE49-F238E27FC236}">
                <a16:creationId xmlns:a16="http://schemas.microsoft.com/office/drawing/2014/main" id="{D5FC45E4-1C1A-3018-191F-806E427622C3}"/>
              </a:ext>
            </a:extLst>
          </p:cNvPr>
          <p:cNvPicPr>
            <a:picLocks noChangeAspect="1"/>
          </p:cNvPicPr>
          <p:nvPr/>
        </p:nvPicPr>
        <p:blipFill>
          <a:blip r:embed="rId3"/>
          <a:stretch>
            <a:fillRect/>
          </a:stretch>
        </p:blipFill>
        <p:spPr>
          <a:xfrm>
            <a:off x="5852850" y="2042141"/>
            <a:ext cx="5746967" cy="3050254"/>
          </a:xfrm>
          <a:prstGeom prst="rect">
            <a:avLst/>
          </a:prstGeom>
        </p:spPr>
      </p:pic>
    </p:spTree>
    <p:extLst>
      <p:ext uri="{BB962C8B-B14F-4D97-AF65-F5344CB8AC3E}">
        <p14:creationId xmlns:p14="http://schemas.microsoft.com/office/powerpoint/2010/main" val="28123944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67D27A7B-A10D-5E49-4C2E-7471A7EE1190}"/>
              </a:ext>
            </a:extLst>
          </p:cNvPr>
          <p:cNvSpPr>
            <a:spLocks noGrp="1"/>
          </p:cNvSpPr>
          <p:nvPr>
            <p:ph type="title"/>
          </p:nvPr>
        </p:nvSpPr>
        <p:spPr>
          <a:xfrm>
            <a:off x="0" y="182879"/>
            <a:ext cx="10058400" cy="812411"/>
          </a:xfrm>
        </p:spPr>
        <p:txBody>
          <a:bodyPr>
            <a:normAutofit/>
          </a:bodyPr>
          <a:lstStyle/>
          <a:p>
            <a:r>
              <a:rPr lang="en-US" sz="3600" b="1" i="1" u="sng" dirty="0">
                <a:ln>
                  <a:noFill/>
                </a:ln>
                <a:solidFill>
                  <a:schemeClr val="tx1"/>
                </a:solidFill>
                <a:effectLst>
                  <a:outerShdw blurRad="38100" dist="25400" dir="5400000" algn="ctr">
                    <a:srgbClr val="6E747A">
                      <a:alpha val="43000"/>
                    </a:srgbClr>
                  </a:outerShdw>
                </a:effectLst>
                <a:latin typeface="Times New Roman" panose="02020603050405020304" pitchFamily="18" charset="0"/>
                <a:ea typeface="Calibri" panose="020F0502020204030204" pitchFamily="34" charset="0"/>
                <a:cs typeface="Times New Roman" panose="02020603050405020304" pitchFamily="18" charset="0"/>
              </a:rPr>
              <a:t>Discussion </a:t>
            </a:r>
            <a:endParaRPr lang="en-US" sz="3600" i="1" u="sng" dirty="0">
              <a:solidFill>
                <a:schemeClr val="tx1"/>
              </a:solidFill>
              <a:latin typeface="Times New Roman" panose="02020603050405020304" pitchFamily="18" charset="0"/>
              <a:cs typeface="Times New Roman" panose="02020603050405020304" pitchFamily="18" charset="0"/>
            </a:endParaRPr>
          </a:p>
        </p:txBody>
      </p:sp>
      <p:sp>
        <p:nvSpPr>
          <p:cNvPr id="3" name="عنصر نائب للمحتوى 2">
            <a:extLst>
              <a:ext uri="{FF2B5EF4-FFF2-40B4-BE49-F238E27FC236}">
                <a16:creationId xmlns:a16="http://schemas.microsoft.com/office/drawing/2014/main" id="{E02D9A76-747F-918E-1138-9B10ACEEC588}"/>
              </a:ext>
            </a:extLst>
          </p:cNvPr>
          <p:cNvSpPr>
            <a:spLocks noGrp="1"/>
          </p:cNvSpPr>
          <p:nvPr>
            <p:ph idx="1"/>
          </p:nvPr>
        </p:nvSpPr>
        <p:spPr>
          <a:xfrm>
            <a:off x="322217" y="1739874"/>
            <a:ext cx="11456126" cy="3931920"/>
          </a:xfrm>
        </p:spPr>
        <p:txBody>
          <a:bodyPr/>
          <a:lstStyle/>
          <a:p>
            <a:pPr marL="0" marR="0" indent="0" algn="just">
              <a:lnSpc>
                <a:spcPct val="107000"/>
              </a:lnSpc>
              <a:spcBef>
                <a:spcPts val="0"/>
              </a:spcBef>
              <a:spcAft>
                <a:spcPts val="800"/>
              </a:spcAft>
              <a:buNone/>
            </a:pPr>
            <a:r>
              <a:rPr lang="en-US" sz="1800" dirty="0">
                <a:effectLst/>
                <a:latin typeface="Times New Roman" panose="02020603050405020304" pitchFamily="18" charset="0"/>
                <a:ea typeface="Calibri" panose="020F0502020204030204" pitchFamily="34" charset="0"/>
                <a:cs typeface="Arial" panose="020B0604020202020204" pitchFamily="34" charset="0"/>
              </a:rPr>
              <a:t>We faced many problems in this project, the most important of it that the model can’t do generalization, so the model trains well but it can’t recognize new images. In CNN, to get a good model that can generalize new images we must prevent the overfitting and taking care of improving the test accuracy. So we modified the model and applying CLAHE and augmentation to get 99.446% test accuracy, this is very good accuracy to recognize new images.</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indent="0" algn="just">
              <a:lnSpc>
                <a:spcPct val="107000"/>
              </a:lnSpc>
              <a:spcBef>
                <a:spcPts val="0"/>
              </a:spcBef>
              <a:spcAft>
                <a:spcPts val="800"/>
              </a:spcAft>
              <a:buNone/>
            </a:pPr>
            <a:r>
              <a:rPr lang="en-US" sz="1800" dirty="0">
                <a:effectLst/>
                <a:latin typeface="Times New Roman" panose="02020603050405020304" pitchFamily="18" charset="0"/>
                <a:ea typeface="Calibri" panose="020F0502020204030204" pitchFamily="34" charset="0"/>
                <a:cs typeface="Arial" panose="020B0604020202020204" pitchFamily="34" charset="0"/>
              </a:rPr>
              <a:t>This high accuracy doesn’t mean that the model recognize all new images, it’s still misrecognizing some new images, may the difference of some traffic signals in many countries cause this problem.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indent="0" algn="just">
              <a:lnSpc>
                <a:spcPct val="107000"/>
              </a:lnSpc>
              <a:spcBef>
                <a:spcPts val="0"/>
              </a:spcBef>
              <a:spcAft>
                <a:spcPts val="800"/>
              </a:spcAft>
              <a:buNone/>
            </a:pPr>
            <a:r>
              <a:rPr lang="en-US" sz="1800" dirty="0">
                <a:effectLst/>
                <a:latin typeface="Times New Roman" panose="02020603050405020304" pitchFamily="18" charset="0"/>
                <a:ea typeface="Calibri" panose="020F0502020204030204" pitchFamily="34" charset="0"/>
                <a:cs typeface="Arial" panose="020B0604020202020204" pitchFamily="34" charset="0"/>
              </a:rPr>
              <a:t>Another problems that we faced, the very huge time in training because of GPU in our device and the camera is very slow when we want to test some new images.</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indent="0">
              <a:buNone/>
            </a:pPr>
            <a:endParaRPr lang="en-US" dirty="0"/>
          </a:p>
        </p:txBody>
      </p:sp>
    </p:spTree>
    <p:extLst>
      <p:ext uri="{BB962C8B-B14F-4D97-AF65-F5344CB8AC3E}">
        <p14:creationId xmlns:p14="http://schemas.microsoft.com/office/powerpoint/2010/main" val="24151651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E0035E92-D3F5-602C-5000-216B57A5C6A3}"/>
              </a:ext>
            </a:extLst>
          </p:cNvPr>
          <p:cNvSpPr>
            <a:spLocks noGrp="1"/>
          </p:cNvSpPr>
          <p:nvPr>
            <p:ph type="title"/>
          </p:nvPr>
        </p:nvSpPr>
        <p:spPr>
          <a:xfrm>
            <a:off x="0" y="287383"/>
            <a:ext cx="10058400" cy="799348"/>
          </a:xfrm>
        </p:spPr>
        <p:txBody>
          <a:bodyPr>
            <a:normAutofit/>
          </a:bodyPr>
          <a:lstStyle/>
          <a:p>
            <a:r>
              <a:rPr lang="en-US" sz="3600" b="1" i="1" u="sng" dirty="0">
                <a:ln>
                  <a:noFill/>
                </a:ln>
                <a:solidFill>
                  <a:schemeClr val="tx1"/>
                </a:solidFill>
                <a:effectLst>
                  <a:outerShdw blurRad="38100" dist="25400" dir="5400000" algn="ctr">
                    <a:srgbClr val="6E747A">
                      <a:alpha val="43000"/>
                    </a:srgbClr>
                  </a:outerShdw>
                </a:effectLst>
                <a:latin typeface="Times New Roman" panose="02020603050405020304" pitchFamily="18" charset="0"/>
                <a:ea typeface="Calibri" panose="020F0502020204030204" pitchFamily="34" charset="0"/>
                <a:cs typeface="Times New Roman" panose="02020603050405020304" pitchFamily="18" charset="0"/>
              </a:rPr>
              <a:t>Conclusions and Recommendation</a:t>
            </a:r>
            <a:endParaRPr lang="en-US" sz="3600" b="1" i="1" u="sng" dirty="0">
              <a:solidFill>
                <a:schemeClr val="tx1"/>
              </a:solidFill>
              <a:latin typeface="Times New Roman" panose="02020603050405020304" pitchFamily="18" charset="0"/>
              <a:cs typeface="Times New Roman" panose="02020603050405020304" pitchFamily="18" charset="0"/>
            </a:endParaRPr>
          </a:p>
        </p:txBody>
      </p:sp>
      <p:sp>
        <p:nvSpPr>
          <p:cNvPr id="3" name="عنصر نائب للمحتوى 2">
            <a:extLst>
              <a:ext uri="{FF2B5EF4-FFF2-40B4-BE49-F238E27FC236}">
                <a16:creationId xmlns:a16="http://schemas.microsoft.com/office/drawing/2014/main" id="{CBBEACAB-9F97-8DEF-6A81-AF9A067731C6}"/>
              </a:ext>
            </a:extLst>
          </p:cNvPr>
          <p:cNvSpPr>
            <a:spLocks noGrp="1"/>
          </p:cNvSpPr>
          <p:nvPr>
            <p:ph idx="1"/>
          </p:nvPr>
        </p:nvSpPr>
        <p:spPr>
          <a:xfrm>
            <a:off x="261257" y="2103120"/>
            <a:ext cx="10863943" cy="3931920"/>
          </a:xfrm>
        </p:spPr>
        <p:txBody>
          <a:bodyPr/>
          <a:lstStyle/>
          <a:p>
            <a:pPr marL="0" marR="0" algn="just">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In this project we discussed how the CNN algorithm trains the model to recognize and classify the traffic signs images by different optimization algorithms, and it is found that the SGD gives most accuracy than others. Trying new models to increase of test accuracy to do generalization very well and the final model achieved highest accuracy that is 99.446%. Camera of laptop and loading images is developed on python to test the traffic signs. We implemented this project to detect traffic signs on the road by using camera, recognize and classify them, and give the driver voice alarm containing the meaning of that signs by converting text to speech. This model can improved to detect signs in road by high quality cameras, recognize and classify them to help drivers and reduce accidents rate.</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indent="0">
              <a:buNone/>
            </a:pPr>
            <a:endParaRPr lang="en-US" dirty="0"/>
          </a:p>
        </p:txBody>
      </p:sp>
    </p:spTree>
    <p:extLst>
      <p:ext uri="{BB962C8B-B14F-4D97-AF65-F5344CB8AC3E}">
        <p14:creationId xmlns:p14="http://schemas.microsoft.com/office/powerpoint/2010/main" val="15258238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EE4ABBF3-8236-DAE5-0F99-A03E2F4E4BCC}"/>
              </a:ext>
            </a:extLst>
          </p:cNvPr>
          <p:cNvSpPr>
            <a:spLocks noGrp="1"/>
          </p:cNvSpPr>
          <p:nvPr>
            <p:ph type="title"/>
          </p:nvPr>
        </p:nvSpPr>
        <p:spPr>
          <a:xfrm>
            <a:off x="0" y="221289"/>
            <a:ext cx="10058400" cy="1450757"/>
          </a:xfrm>
        </p:spPr>
        <p:txBody>
          <a:bodyPr>
            <a:normAutofit/>
          </a:bodyPr>
          <a:lstStyle/>
          <a:p>
            <a:r>
              <a:rPr lang="en-US" sz="3600" b="1" i="1" u="sng" dirty="0">
                <a:latin typeface="Times New Roman" panose="02020603050405020304" pitchFamily="18" charset="0"/>
                <a:cs typeface="Times New Roman" panose="02020603050405020304" pitchFamily="18" charset="0"/>
              </a:rPr>
              <a:t>Abstract</a:t>
            </a:r>
            <a:r>
              <a:rPr lang="en-US" dirty="0"/>
              <a:t/>
            </a:r>
            <a:br>
              <a:rPr lang="en-US" dirty="0"/>
            </a:br>
            <a:endParaRPr lang="en-US" dirty="0"/>
          </a:p>
        </p:txBody>
      </p:sp>
      <p:sp>
        <p:nvSpPr>
          <p:cNvPr id="3" name="عنصر نائب للمحتوى 2">
            <a:extLst>
              <a:ext uri="{FF2B5EF4-FFF2-40B4-BE49-F238E27FC236}">
                <a16:creationId xmlns:a16="http://schemas.microsoft.com/office/drawing/2014/main" id="{EE6F5AA8-F721-8B10-C88F-7AB4920D9FC3}"/>
              </a:ext>
            </a:extLst>
          </p:cNvPr>
          <p:cNvSpPr>
            <a:spLocks noGrp="1"/>
          </p:cNvSpPr>
          <p:nvPr>
            <p:ph idx="1"/>
          </p:nvPr>
        </p:nvSpPr>
        <p:spPr>
          <a:xfrm>
            <a:off x="104503" y="1319349"/>
            <a:ext cx="11978640" cy="4715691"/>
          </a:xfrm>
        </p:spPr>
        <p:txBody>
          <a:bodyPr>
            <a:normAutofit/>
          </a:bodyPr>
          <a:lstStyle/>
          <a:p>
            <a:pPr marL="0" indent="0">
              <a:buNone/>
            </a:pPr>
            <a:r>
              <a:rPr lang="en-US" dirty="0">
                <a:solidFill>
                  <a:schemeClr val="tx1"/>
                </a:solidFill>
                <a:latin typeface="Times New Roman" panose="02020603050405020304" pitchFamily="18" charset="0"/>
                <a:cs typeface="Times New Roman" panose="02020603050405020304" pitchFamily="18" charset="0"/>
              </a:rPr>
              <a:t>In recent years there has been a rapid increase in technology that brought changes in human’s life which helps us to make tasks so easier even the complex management systems. traffic sign recognition is one of the important factor to be considered. To recognize the traffic signs we build a model using convolutional neural networks and this model will recognize the traffic signs. This algorithm is optimized by different optimizers’ algorithm such as Adam, </a:t>
            </a:r>
            <a:r>
              <a:rPr lang="en-US" dirty="0" err="1">
                <a:solidFill>
                  <a:schemeClr val="tx1"/>
                </a:solidFill>
                <a:latin typeface="Times New Roman" panose="02020603050405020304" pitchFamily="18" charset="0"/>
                <a:cs typeface="Times New Roman" panose="02020603050405020304" pitchFamily="18" charset="0"/>
              </a:rPr>
              <a:t>AdaDelta</a:t>
            </a:r>
            <a:r>
              <a:rPr lang="en-US" dirty="0">
                <a:solidFill>
                  <a:schemeClr val="tx1"/>
                </a:solidFill>
                <a:latin typeface="Times New Roman" panose="02020603050405020304" pitchFamily="18" charset="0"/>
                <a:cs typeface="Times New Roman" panose="02020603050405020304" pitchFamily="18" charset="0"/>
              </a:rPr>
              <a:t>, </a:t>
            </a:r>
            <a:r>
              <a:rPr lang="en-US" dirty="0" err="1">
                <a:solidFill>
                  <a:schemeClr val="tx1"/>
                </a:solidFill>
                <a:latin typeface="Times New Roman" panose="02020603050405020304" pitchFamily="18" charset="0"/>
                <a:cs typeface="Times New Roman" panose="02020603050405020304" pitchFamily="18" charset="0"/>
              </a:rPr>
              <a:t>AdaGrad</a:t>
            </a:r>
            <a:r>
              <a:rPr lang="en-US" dirty="0">
                <a:solidFill>
                  <a:schemeClr val="tx1"/>
                </a:solidFill>
                <a:latin typeface="Times New Roman" panose="02020603050405020304" pitchFamily="18" charset="0"/>
                <a:cs typeface="Times New Roman" panose="02020603050405020304" pitchFamily="18" charset="0"/>
              </a:rPr>
              <a:t>, RMSprop and SGD. The SGD algorithm achieved most accuracy so we consider it for optimizing our CNN model, In this project we discussed how the CNN algorithm trains the model to recognize and classify the traffic signs images by different optimization algorithms, and it is found that the SGD gives most accuracy than others. Trying new models to increase of test accuracy to do generalization very well and the final model achieved highest accuracy that is 99.446%. Camera of laptop and loading images is developed on python to test the traffic signs. We implemented this project to detect traffic signs on the road by using camera, recognize and classify them, and give the driver voice alarm containing the meaning of that signs by converting text to speech. This model can improved to detect signs in road by high quality cameras, recognize and classify them to help drivers and reduce accidents rate.</a:t>
            </a:r>
          </a:p>
          <a:p>
            <a:pPr marL="0" indent="0">
              <a:buNone/>
            </a:pPr>
            <a:endParaRPr lang="en-US" dirty="0"/>
          </a:p>
        </p:txBody>
      </p:sp>
    </p:spTree>
    <p:extLst>
      <p:ext uri="{BB962C8B-B14F-4D97-AF65-F5344CB8AC3E}">
        <p14:creationId xmlns:p14="http://schemas.microsoft.com/office/powerpoint/2010/main" val="27867055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8BD43666-00C7-0AB9-3FF8-06ECACF55B54}"/>
              </a:ext>
            </a:extLst>
          </p:cNvPr>
          <p:cNvSpPr>
            <a:spLocks noGrp="1"/>
          </p:cNvSpPr>
          <p:nvPr>
            <p:ph type="title"/>
          </p:nvPr>
        </p:nvSpPr>
        <p:spPr>
          <a:xfrm>
            <a:off x="465908" y="511965"/>
            <a:ext cx="10058400" cy="820447"/>
          </a:xfrm>
        </p:spPr>
        <p:txBody>
          <a:bodyPr>
            <a:noAutofit/>
          </a:bodyPr>
          <a:lstStyle/>
          <a:p>
            <a:pPr marL="0" marR="0" lvl="0" indent="0" defTabSz="914400" rtl="0" eaLnBrk="1" fontAlgn="auto" latinLnBrk="0" hangingPunct="1">
              <a:lnSpc>
                <a:spcPct val="107000"/>
              </a:lnSpc>
              <a:spcBef>
                <a:spcPts val="0"/>
              </a:spcBef>
              <a:spcAft>
                <a:spcPts val="800"/>
              </a:spcAft>
              <a:tabLst/>
              <a:defRPr/>
            </a:pPr>
            <a:r>
              <a:rPr kumimoji="0" lang="en-US" sz="3600" b="1" i="1" u="sng" strike="noStrike" kern="1200" cap="none" spc="0" normalizeH="0" baseline="0" noProof="0" dirty="0">
                <a:ln>
                  <a:noFill/>
                </a:ln>
                <a:solidFill>
                  <a:schemeClr val="tx1"/>
                </a:solidFill>
                <a:effectLst>
                  <a:outerShdw blurRad="38100" dist="25400" dir="5400000" algn="ctr">
                    <a:srgbClr val="6E747A">
                      <a:alpha val="43000"/>
                    </a:srgbClr>
                  </a:outerShdw>
                </a:effectLst>
                <a:uLnTx/>
                <a:uFillTx/>
                <a:latin typeface="Times New Roman" panose="02020603050405020304" pitchFamily="18" charset="0"/>
                <a:ea typeface="Calibri" panose="020F0502020204030204" pitchFamily="34" charset="0"/>
                <a:cs typeface="Arial" panose="020B0604020202020204" pitchFamily="34" charset="0"/>
              </a:rPr>
              <a:t>Introduction</a:t>
            </a:r>
            <a:r>
              <a:rPr kumimoji="0" lang="en-US" sz="3600" b="1" i="1" u="sng" strike="noStrike" kern="1200" cap="none" spc="0" normalizeH="0" baseline="0" noProof="0" dirty="0">
                <a:ln>
                  <a:noFill/>
                </a:ln>
                <a:solidFill>
                  <a:schemeClr val="tx1"/>
                </a:solidFill>
                <a:effectLst/>
                <a:uLnTx/>
                <a:uFillTx/>
                <a:latin typeface="Calibri" panose="020F0502020204030204" pitchFamily="34" charset="0"/>
                <a:ea typeface="Calibri" panose="020F0502020204030204" pitchFamily="34" charset="0"/>
                <a:cs typeface="Arial" panose="020B0604020202020204" pitchFamily="34" charset="0"/>
              </a:rPr>
              <a:t/>
            </a:r>
            <a:br>
              <a:rPr kumimoji="0" lang="en-US" sz="3600" b="1" i="1" u="sng" strike="noStrike" kern="1200" cap="none" spc="0" normalizeH="0" baseline="0" noProof="0" dirty="0">
                <a:ln>
                  <a:noFill/>
                </a:ln>
                <a:solidFill>
                  <a:schemeClr val="tx1"/>
                </a:solidFill>
                <a:effectLst/>
                <a:uLnTx/>
                <a:uFillTx/>
                <a:latin typeface="Calibri" panose="020F0502020204030204" pitchFamily="34" charset="0"/>
                <a:ea typeface="Calibri" panose="020F0502020204030204" pitchFamily="34" charset="0"/>
                <a:cs typeface="Arial" panose="020B0604020202020204" pitchFamily="34" charset="0"/>
              </a:rPr>
            </a:br>
            <a:endParaRPr lang="en-US" sz="3600" b="1" i="1" u="sng" dirty="0">
              <a:solidFill>
                <a:schemeClr val="tx1"/>
              </a:solidFill>
            </a:endParaRPr>
          </a:p>
        </p:txBody>
      </p:sp>
      <p:sp>
        <p:nvSpPr>
          <p:cNvPr id="3" name="عنصر نائب للمحتوى 2">
            <a:extLst>
              <a:ext uri="{FF2B5EF4-FFF2-40B4-BE49-F238E27FC236}">
                <a16:creationId xmlns:a16="http://schemas.microsoft.com/office/drawing/2014/main" id="{30807200-1176-4902-B8F0-FB5FF901658D}"/>
              </a:ext>
            </a:extLst>
          </p:cNvPr>
          <p:cNvSpPr>
            <a:spLocks noGrp="1"/>
          </p:cNvSpPr>
          <p:nvPr>
            <p:ph idx="1"/>
          </p:nvPr>
        </p:nvSpPr>
        <p:spPr>
          <a:xfrm>
            <a:off x="143690" y="1018904"/>
            <a:ext cx="12048309" cy="4376056"/>
          </a:xfrm>
        </p:spPr>
        <p:txBody>
          <a:bodyPr/>
          <a:lstStyle/>
          <a:p>
            <a:pPr marL="0" marR="0" indent="0">
              <a:lnSpc>
                <a:spcPct val="107000"/>
              </a:lnSpc>
              <a:spcBef>
                <a:spcPts val="0"/>
              </a:spcBef>
              <a:spcAft>
                <a:spcPts val="800"/>
              </a:spcAft>
              <a:buNone/>
            </a:pPr>
            <a:r>
              <a:rPr lang="en-US" sz="3600" b="1" i="1" u="sng" dirty="0">
                <a:effectLst/>
                <a:latin typeface="Times New Roman" panose="02020603050405020304" pitchFamily="18" charset="0"/>
                <a:ea typeface="Calibri" panose="020F0502020204030204" pitchFamily="34" charset="0"/>
                <a:cs typeface="Times New Roman" panose="02020603050405020304" pitchFamily="18" charset="0"/>
              </a:rPr>
              <a:t>Artificial intelligence </a:t>
            </a:r>
          </a:p>
          <a:p>
            <a:pPr marL="0" marR="0" indent="0">
              <a:lnSpc>
                <a:spcPct val="107000"/>
              </a:lnSpc>
              <a:spcBef>
                <a:spcPts val="0"/>
              </a:spcBef>
              <a:spcAft>
                <a:spcPts val="800"/>
              </a:spcAft>
              <a:buNone/>
            </a:pPr>
            <a:r>
              <a:rPr lang="en-GB"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Artificial intelligence is the ability of machines to display similar intelligence to human. There are three main types of artificial intelligence:  Artificial narrow intelligence (ANI) is weak or narrow AI because it displays intelligence less than the human brain, it cannot do several tasks or make intelligent decisions without human intervention, artificial general intelligence (AGI) demonstrates intelligence equal to humans, it is able to do any task that a human can, </a:t>
            </a:r>
            <a:r>
              <a:rPr lang="en-US"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and it can solve multiple problems rather than a single one, </a:t>
            </a:r>
            <a:r>
              <a:rPr lang="en-GB"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artificial super intelligence </a:t>
            </a:r>
            <a:r>
              <a:rPr lang="en-US"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(ASI) demonstrates intelligence exceed human intelligence so it become self-improving.</a:t>
            </a:r>
          </a:p>
          <a:p>
            <a:pPr marL="0" indent="0">
              <a:buNone/>
            </a:pPr>
            <a:endParaRPr lang="en-US" dirty="0"/>
          </a:p>
        </p:txBody>
      </p:sp>
    </p:spTree>
    <p:extLst>
      <p:ext uri="{BB962C8B-B14F-4D97-AF65-F5344CB8AC3E}">
        <p14:creationId xmlns:p14="http://schemas.microsoft.com/office/powerpoint/2010/main" val="879900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954566B8-4D3D-2CE7-B6EA-BC13502E32A6}"/>
              </a:ext>
            </a:extLst>
          </p:cNvPr>
          <p:cNvSpPr>
            <a:spLocks noGrp="1"/>
          </p:cNvSpPr>
          <p:nvPr>
            <p:ph type="title"/>
          </p:nvPr>
        </p:nvSpPr>
        <p:spPr>
          <a:xfrm>
            <a:off x="818606" y="1021417"/>
            <a:ext cx="10058400" cy="324057"/>
          </a:xfrm>
        </p:spPr>
        <p:txBody>
          <a:bodyPr>
            <a:noAutofit/>
          </a:bodyPr>
          <a:lstStyle/>
          <a:p>
            <a:pPr marL="0" marR="0" lvl="0" indent="0" defTabSz="914400" rtl="0" eaLnBrk="1" fontAlgn="auto" latinLnBrk="0" hangingPunct="1">
              <a:lnSpc>
                <a:spcPct val="107000"/>
              </a:lnSpc>
              <a:spcBef>
                <a:spcPts val="0"/>
              </a:spcBef>
              <a:spcAft>
                <a:spcPts val="800"/>
              </a:spcAft>
              <a:tabLst/>
              <a:defRPr/>
            </a:pPr>
            <a:r>
              <a:rPr kumimoji="0" lang="en-US" sz="3600" b="1" i="1" u="sng" strike="noStrike" kern="1200" cap="none" spc="0" normalizeH="0" baseline="0" noProof="0" dirty="0">
                <a:ln>
                  <a:noFill/>
                </a:ln>
                <a:solidFill>
                  <a:srgbClr val="000000">
                    <a:lumMod val="75000"/>
                    <a:lumOff val="25000"/>
                  </a:srgbClr>
                </a:solidFill>
                <a:effectLst/>
                <a:uLnTx/>
                <a:uFillTx/>
                <a:latin typeface="Times New Roman" panose="02020603050405020304" pitchFamily="18" charset="0"/>
                <a:ea typeface="Calibri" panose="020F0502020204030204" pitchFamily="34" charset="0"/>
                <a:cs typeface="Times New Roman" panose="02020603050405020304" pitchFamily="18" charset="0"/>
              </a:rPr>
              <a:t>overview of this project</a:t>
            </a:r>
            <a:br>
              <a:rPr kumimoji="0" lang="en-US" sz="3600" b="1" i="1" u="sng" strike="noStrike" kern="1200" cap="none" spc="0" normalizeH="0" baseline="0" noProof="0" dirty="0">
                <a:ln>
                  <a:noFill/>
                </a:ln>
                <a:solidFill>
                  <a:srgbClr val="000000">
                    <a:lumMod val="75000"/>
                    <a:lumOff val="25000"/>
                  </a:srgbClr>
                </a:solidFill>
                <a:effectLst/>
                <a:uLnTx/>
                <a:uFillTx/>
                <a:latin typeface="Times New Roman" panose="02020603050405020304" pitchFamily="18" charset="0"/>
                <a:ea typeface="Calibri" panose="020F0502020204030204" pitchFamily="34" charset="0"/>
                <a:cs typeface="Times New Roman" panose="02020603050405020304" pitchFamily="18" charset="0"/>
              </a:rPr>
            </a:br>
            <a:endParaRPr lang="en-US" sz="3600" b="1" i="1" u="sng" dirty="0">
              <a:latin typeface="Times New Roman" panose="02020603050405020304" pitchFamily="18" charset="0"/>
              <a:cs typeface="Times New Roman" panose="02020603050405020304" pitchFamily="18" charset="0"/>
            </a:endParaRPr>
          </a:p>
        </p:txBody>
      </p:sp>
      <p:sp>
        <p:nvSpPr>
          <p:cNvPr id="3" name="عنصر نائب للمحتوى 2">
            <a:extLst>
              <a:ext uri="{FF2B5EF4-FFF2-40B4-BE49-F238E27FC236}">
                <a16:creationId xmlns:a16="http://schemas.microsoft.com/office/drawing/2014/main" id="{2E44B593-47C5-8DAE-483F-3F7F3D984FCA}"/>
              </a:ext>
            </a:extLst>
          </p:cNvPr>
          <p:cNvSpPr>
            <a:spLocks noGrp="1"/>
          </p:cNvSpPr>
          <p:nvPr>
            <p:ph idx="1"/>
          </p:nvPr>
        </p:nvSpPr>
        <p:spPr>
          <a:xfrm>
            <a:off x="117566" y="1021417"/>
            <a:ext cx="12074434" cy="5013623"/>
          </a:xfrm>
        </p:spPr>
        <p:txBody>
          <a:bodyPr>
            <a:normAutofit/>
          </a:bodyPr>
          <a:lstStyle/>
          <a:p>
            <a:pPr marL="0" marR="0" indent="0" algn="just">
              <a:lnSpc>
                <a:spcPct val="107000"/>
              </a:lnSpc>
              <a:spcBef>
                <a:spcPts val="0"/>
              </a:spcBef>
              <a:spcAft>
                <a:spcPts val="800"/>
              </a:spcAft>
              <a:buNone/>
            </a:pPr>
            <a:r>
              <a:rPr lang="en-US"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There are different types of algorithms in deep learning that we want to discuss. Every algorithm is designed to solve type of problems, we want to choose the suitable one for our project to build the model by it. We want to recognize the traffic signs and classify it by using convolutional neural network and understand how the training and validation are done by it. Before we implement this project by CNN algorithm, we want to understand about the neural network and how the CNN differs from ordinary neural network. So this report is organized as follows: in the first chapter we give an introduction of the project, in the second chapter we present the previous related works of the project, in chapter three we talk about the methodology of the project, chapter four gives the result and analysis of the implementation of the project, chapter five gives the conclusion and future work and the final chapter gives the references.</a:t>
            </a:r>
          </a:p>
          <a:p>
            <a:pPr marL="0" marR="0" algn="just">
              <a:lnSpc>
                <a:spcPct val="107000"/>
              </a:lnSpc>
              <a:spcBef>
                <a:spcPts val="0"/>
              </a:spcBef>
              <a:spcAft>
                <a:spcPts val="800"/>
              </a:spcAft>
            </a:pPr>
            <a:r>
              <a:rPr lang="en-GB"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Due to the usage of in-vehicle video cameras, traffic sign detection is a factor in this project. These video cameras record any road signs, including warnings, speed limits, no overtaking signs, etc., and display them on the dashboard of the vehicle, This technology's goal is to increase driver safety, particularly when the driver is fatigued or otherwise unable to pay close attention to the road signs. Who among us hasn't occasionally known what the posted speed limit is? This is so that confusion and even distraction can result from signage that varies from part to section on a single road.</a:t>
            </a:r>
            <a:endParaRPr lang="en-US"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11727079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C5860956-0390-A03E-5E35-72B618C2D7A4}"/>
              </a:ext>
            </a:extLst>
          </p:cNvPr>
          <p:cNvSpPr>
            <a:spLocks noGrp="1"/>
          </p:cNvSpPr>
          <p:nvPr>
            <p:ph type="title"/>
          </p:nvPr>
        </p:nvSpPr>
        <p:spPr>
          <a:xfrm>
            <a:off x="91440" y="966650"/>
            <a:ext cx="10058400" cy="130630"/>
          </a:xfrm>
        </p:spPr>
        <p:txBody>
          <a:bodyPr>
            <a:normAutofit fontScale="90000"/>
          </a:bodyPr>
          <a:lstStyle/>
          <a:p>
            <a:r>
              <a:rPr lang="en-US" sz="3600" b="1" i="1" u="sng" dirty="0">
                <a:ln>
                  <a:noFill/>
                </a:ln>
                <a:solidFill>
                  <a:schemeClr val="tx1"/>
                </a:solidFill>
                <a:effectLst>
                  <a:outerShdw blurRad="38100" dist="25400" dir="5400000" algn="ctr">
                    <a:srgbClr val="6E747A">
                      <a:alpha val="43000"/>
                    </a:srgbClr>
                  </a:outerShdw>
                </a:effectLst>
                <a:latin typeface="Times New Roman" panose="02020603050405020304" pitchFamily="18" charset="0"/>
                <a:ea typeface="Calibri" panose="020F0502020204030204" pitchFamily="34" charset="0"/>
                <a:cs typeface="Times New Roman" panose="02020603050405020304" pitchFamily="18" charset="0"/>
              </a:rPr>
              <a:t>Methodology</a:t>
            </a:r>
            <a:r>
              <a:rPr lang="en-US" sz="1800" dirty="0">
                <a:effectLst/>
                <a:latin typeface="Calibri" panose="020F0502020204030204" pitchFamily="34" charset="0"/>
                <a:ea typeface="Calibri" panose="020F0502020204030204" pitchFamily="34" charset="0"/>
                <a:cs typeface="Arial" panose="020B0604020202020204" pitchFamily="34" charset="0"/>
              </a:rPr>
              <a:t/>
            </a:r>
            <a:br>
              <a:rPr lang="en-US" sz="1800" dirty="0">
                <a:effectLst/>
                <a:latin typeface="Calibri" panose="020F0502020204030204" pitchFamily="34" charset="0"/>
                <a:ea typeface="Calibri" panose="020F0502020204030204" pitchFamily="34" charset="0"/>
                <a:cs typeface="Arial" panose="020B0604020202020204" pitchFamily="34" charset="0"/>
              </a:rPr>
            </a:br>
            <a:endParaRPr lang="en-US" dirty="0"/>
          </a:p>
        </p:txBody>
      </p:sp>
      <p:sp>
        <p:nvSpPr>
          <p:cNvPr id="3" name="عنصر نائب للمحتوى 2">
            <a:extLst>
              <a:ext uri="{FF2B5EF4-FFF2-40B4-BE49-F238E27FC236}">
                <a16:creationId xmlns:a16="http://schemas.microsoft.com/office/drawing/2014/main" id="{F527F732-13DC-627D-F72F-33B3D81BFBC3}"/>
              </a:ext>
            </a:extLst>
          </p:cNvPr>
          <p:cNvSpPr>
            <a:spLocks noGrp="1"/>
          </p:cNvSpPr>
          <p:nvPr>
            <p:ph idx="1"/>
          </p:nvPr>
        </p:nvSpPr>
        <p:spPr>
          <a:xfrm>
            <a:off x="91440" y="404950"/>
            <a:ext cx="11874137" cy="5630092"/>
          </a:xfrm>
        </p:spPr>
        <p:txBody>
          <a:bodyPr/>
          <a:lstStyle/>
          <a:p>
            <a:pPr marL="0" marR="0" indent="0">
              <a:lnSpc>
                <a:spcPct val="107000"/>
              </a:lnSpc>
              <a:spcBef>
                <a:spcPts val="0"/>
              </a:spcBef>
              <a:spcAft>
                <a:spcPts val="800"/>
              </a:spcAft>
              <a:buNone/>
            </a:pPr>
            <a:r>
              <a:rPr lang="en-US" sz="3600" i="1" u="sng" dirty="0">
                <a:effectLst/>
                <a:latin typeface="Times New Roman" panose="02020603050405020304" pitchFamily="18" charset="0"/>
                <a:ea typeface="Calibri" panose="020F0502020204030204" pitchFamily="34" charset="0"/>
                <a:cs typeface="Times New Roman" panose="02020603050405020304" pitchFamily="18" charset="0"/>
              </a:rPr>
              <a:t>Neural network</a:t>
            </a:r>
          </a:p>
          <a:p>
            <a:pPr marL="0" marR="0" indent="0" algn="just">
              <a:lnSpc>
                <a:spcPct val="107000"/>
              </a:lnSpc>
              <a:spcBef>
                <a:spcPts val="0"/>
              </a:spcBef>
              <a:spcAft>
                <a:spcPts val="800"/>
              </a:spcAft>
              <a:buNone/>
            </a:pPr>
            <a:r>
              <a:rPr lang="en-US"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Neural network is computational model has a network architecture that made of artificial neurons. This structure has specific parameters that can modify it for performing certain tasks. Neural network contains of these layers: input, hidden and output layer. Single neural network is network without any hidden layer, multi-layer neural network is either shallow with single hidden layer or deep neural network with multi hidden layers. These layers contain of neurons which is mathematical functions, each input number in input layer have weight that is randomly initialized by the model, </a:t>
            </a:r>
            <a:r>
              <a:rPr lang="en-US" spc="-5"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these weights are what makes each neuron unique. They are fixed during testing, but during training these are the numbers we’re going to change in order to ‘tune’ our network.</a:t>
            </a:r>
            <a:r>
              <a:rPr lang="en-US"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The inputs are multiplied by corresponding weights and sum everything together, the result of that is a number then it is inputted to nonlinear activation function, it is function that is applied to see if the nodes active or not and enable the CNN model to learn more complex things. The neural network without activation function is just a linear regression model that means the weights and bias would simply do a linear transformation. The nodes is connected to each other that means the output of each layer in neural network is become input of the next layer. </a:t>
            </a:r>
          </a:p>
          <a:p>
            <a:pPr marL="0" indent="0">
              <a:buNone/>
            </a:pPr>
            <a:endParaRPr lang="en-US" dirty="0"/>
          </a:p>
        </p:txBody>
      </p:sp>
      <p:pic>
        <p:nvPicPr>
          <p:cNvPr id="4" name="صورة 3">
            <a:extLst>
              <a:ext uri="{FF2B5EF4-FFF2-40B4-BE49-F238E27FC236}">
                <a16:creationId xmlns:a16="http://schemas.microsoft.com/office/drawing/2014/main" id="{C6FB5E6B-0B2A-D491-B251-A70A3F02ABA2}"/>
              </a:ext>
            </a:extLst>
          </p:cNvPr>
          <p:cNvPicPr>
            <a:picLocks noChangeAspect="1"/>
          </p:cNvPicPr>
          <p:nvPr/>
        </p:nvPicPr>
        <p:blipFill>
          <a:blip r:embed="rId2"/>
          <a:stretch>
            <a:fillRect/>
          </a:stretch>
        </p:blipFill>
        <p:spPr>
          <a:xfrm>
            <a:off x="6260078" y="5081450"/>
            <a:ext cx="5931922" cy="1776549"/>
          </a:xfrm>
          <a:prstGeom prst="rect">
            <a:avLst/>
          </a:prstGeom>
        </p:spPr>
      </p:pic>
    </p:spTree>
    <p:extLst>
      <p:ext uri="{BB962C8B-B14F-4D97-AF65-F5344CB8AC3E}">
        <p14:creationId xmlns:p14="http://schemas.microsoft.com/office/powerpoint/2010/main" val="28220806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B3E8072D-F641-390D-7A38-AC9E029AEF17}"/>
              </a:ext>
            </a:extLst>
          </p:cNvPr>
          <p:cNvSpPr>
            <a:spLocks noGrp="1"/>
          </p:cNvSpPr>
          <p:nvPr>
            <p:ph type="title"/>
          </p:nvPr>
        </p:nvSpPr>
        <p:spPr>
          <a:xfrm>
            <a:off x="-1" y="260478"/>
            <a:ext cx="11769633" cy="1450757"/>
          </a:xfrm>
        </p:spPr>
        <p:txBody>
          <a:bodyPr>
            <a:normAutofit/>
          </a:bodyPr>
          <a:lstStyle/>
          <a:p>
            <a:pPr marL="0" marR="0" lvl="0" indent="0" defTabSz="914400" rtl="0" eaLnBrk="1" fontAlgn="auto" latinLnBrk="0" hangingPunct="1">
              <a:lnSpc>
                <a:spcPct val="107000"/>
              </a:lnSpc>
              <a:spcBef>
                <a:spcPts val="0"/>
              </a:spcBef>
              <a:spcAft>
                <a:spcPts val="800"/>
              </a:spcAft>
              <a:tabLst/>
              <a:defRPr/>
            </a:pPr>
            <a:r>
              <a:rPr kumimoji="0" lang="en-US" sz="3600" b="1" i="1" u="sng" strike="noStrike" kern="1200" cap="none" spc="0" normalizeH="0" baseline="0" noProof="0" dirty="0">
                <a:ln>
                  <a:noFill/>
                </a:ln>
                <a:solidFill>
                  <a:srgbClr val="000000">
                    <a:lumMod val="75000"/>
                    <a:lumOff val="25000"/>
                  </a:srgbClr>
                </a:solidFill>
                <a:effectLst/>
                <a:uLnTx/>
                <a:uFillTx/>
                <a:latin typeface="Times New Roman" panose="02020603050405020304" pitchFamily="18" charset="0"/>
                <a:ea typeface="Calibri" panose="020F0502020204030204" pitchFamily="34" charset="0"/>
                <a:cs typeface="Times New Roman" panose="02020603050405020304" pitchFamily="18" charset="0"/>
              </a:rPr>
              <a:t>An overview of the CNN algorithm</a:t>
            </a:r>
            <a:r>
              <a:rPr kumimoji="0" lang="en-US" sz="1800" b="0" i="0" u="none" strike="noStrike" kern="1200" cap="none" spc="0" normalizeH="0" baseline="0" noProof="0" dirty="0">
                <a:ln>
                  <a:noFill/>
                </a:ln>
                <a:solidFill>
                  <a:srgbClr val="000000">
                    <a:lumMod val="75000"/>
                    <a:lumOff val="25000"/>
                  </a:srgbClr>
                </a:solidFill>
                <a:effectLst/>
                <a:uLnTx/>
                <a:uFillTx/>
                <a:latin typeface="Calibri" panose="020F0502020204030204" pitchFamily="34" charset="0"/>
                <a:ea typeface="Calibri" panose="020F0502020204030204" pitchFamily="34" charset="0"/>
                <a:cs typeface="Arial" panose="020B0604020202020204" pitchFamily="34" charset="0"/>
              </a:rPr>
              <a:t/>
            </a:r>
            <a:br>
              <a:rPr kumimoji="0" lang="en-US" sz="1800" b="0" i="0" u="none" strike="noStrike" kern="1200" cap="none" spc="0" normalizeH="0" baseline="0" noProof="0" dirty="0">
                <a:ln>
                  <a:noFill/>
                </a:ln>
                <a:solidFill>
                  <a:srgbClr val="000000">
                    <a:lumMod val="75000"/>
                    <a:lumOff val="25000"/>
                  </a:srgbClr>
                </a:solidFill>
                <a:effectLst/>
                <a:uLnTx/>
                <a:uFillTx/>
                <a:latin typeface="Calibri" panose="020F0502020204030204" pitchFamily="34" charset="0"/>
                <a:ea typeface="Calibri" panose="020F0502020204030204" pitchFamily="34" charset="0"/>
                <a:cs typeface="Arial" panose="020B0604020202020204" pitchFamily="34" charset="0"/>
              </a:rPr>
            </a:br>
            <a:endParaRPr lang="en-US" dirty="0"/>
          </a:p>
        </p:txBody>
      </p:sp>
      <p:sp>
        <p:nvSpPr>
          <p:cNvPr id="3" name="عنصر نائب للمحتوى 2">
            <a:extLst>
              <a:ext uri="{FF2B5EF4-FFF2-40B4-BE49-F238E27FC236}">
                <a16:creationId xmlns:a16="http://schemas.microsoft.com/office/drawing/2014/main" id="{AD2440E1-1295-F61E-A3C0-F757B470C2EA}"/>
              </a:ext>
            </a:extLst>
          </p:cNvPr>
          <p:cNvSpPr>
            <a:spLocks noGrp="1"/>
          </p:cNvSpPr>
          <p:nvPr>
            <p:ph idx="1"/>
          </p:nvPr>
        </p:nvSpPr>
        <p:spPr>
          <a:xfrm>
            <a:off x="104504" y="1280161"/>
            <a:ext cx="11861074" cy="4754880"/>
          </a:xfrm>
        </p:spPr>
        <p:txBody>
          <a:bodyPr>
            <a:normAutofit/>
          </a:bodyPr>
          <a:lstStyle/>
          <a:p>
            <a:pPr marL="0" marR="0" indent="0" algn="just">
              <a:lnSpc>
                <a:spcPct val="107000"/>
              </a:lnSpc>
              <a:spcBef>
                <a:spcPts val="0"/>
              </a:spcBef>
              <a:spcAft>
                <a:spcPts val="800"/>
              </a:spcAft>
              <a:buNone/>
            </a:pPr>
            <a:r>
              <a:rPr lang="en-US" sz="1800" dirty="0">
                <a:effectLst/>
                <a:latin typeface="Times New Roman" panose="02020603050405020304" pitchFamily="18" charset="0"/>
                <a:ea typeface="Calibri" panose="020F0502020204030204" pitchFamily="34" charset="0"/>
                <a:cs typeface="Arial" panose="020B0604020202020204" pitchFamily="34" charset="0"/>
              </a:rPr>
              <a:t>The convolutional neural network is a deep learning algorithm that commonly used for computer vision applications. It is best suited for image classification and is used to classify images into different categories to which they belong. It has been observed that CNN is more efficient and faster than a regular deep neural network for problems related to computer vision. A Convolutional Neural Network are very similar to ordinary neural networks. They are made up of neurons with learnable weights and biases which is also known as supervised learning. All the basic idea learned or used for ordinary neural networks are also applicable to CNN’s. The only difference between CNN and the ordinary neural network is that CNN assumes that input is an image rather than a vector. This vastly reduces the number of parameters to be tuned in a model. Convolutional neural networks or CNN’s are very important in the computer vision field. CNN help in running neural networks directly on images and are more accurate than many of the deep neural networks. Convolutional Nets models are easy and faster to train on images comparatively to the traditional models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indent="0">
              <a:buNone/>
            </a:pPr>
            <a:endParaRPr lang="en-US" dirty="0"/>
          </a:p>
        </p:txBody>
      </p:sp>
    </p:spTree>
    <p:extLst>
      <p:ext uri="{BB962C8B-B14F-4D97-AF65-F5344CB8AC3E}">
        <p14:creationId xmlns:p14="http://schemas.microsoft.com/office/powerpoint/2010/main" val="15885723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2C017730-0D71-5E76-3895-055FDA8F339B}"/>
              </a:ext>
            </a:extLst>
          </p:cNvPr>
          <p:cNvSpPr>
            <a:spLocks noGrp="1"/>
          </p:cNvSpPr>
          <p:nvPr>
            <p:ph type="title"/>
          </p:nvPr>
        </p:nvSpPr>
        <p:spPr>
          <a:xfrm>
            <a:off x="165462" y="0"/>
            <a:ext cx="10058400" cy="794320"/>
          </a:xfrm>
        </p:spPr>
        <p:txBody>
          <a:bodyPr>
            <a:normAutofit/>
          </a:bodyPr>
          <a:lstStyle/>
          <a:p>
            <a:r>
              <a:rPr lang="en-US" sz="3600" b="1" i="1" u="sng"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Network layers</a:t>
            </a:r>
            <a:endParaRPr lang="en-US" sz="3600" i="1" u="sng" dirty="0">
              <a:latin typeface="Times New Roman" panose="02020603050405020304" pitchFamily="18" charset="0"/>
              <a:cs typeface="Times New Roman" panose="02020603050405020304" pitchFamily="18" charset="0"/>
            </a:endParaRPr>
          </a:p>
        </p:txBody>
      </p:sp>
      <p:sp>
        <p:nvSpPr>
          <p:cNvPr id="3" name="عنصر نائب للمحتوى 2">
            <a:extLst>
              <a:ext uri="{FF2B5EF4-FFF2-40B4-BE49-F238E27FC236}">
                <a16:creationId xmlns:a16="http://schemas.microsoft.com/office/drawing/2014/main" id="{DCD88547-2735-0F2D-E869-7E27BAEF6168}"/>
              </a:ext>
            </a:extLst>
          </p:cNvPr>
          <p:cNvSpPr>
            <a:spLocks noGrp="1"/>
          </p:cNvSpPr>
          <p:nvPr>
            <p:ph idx="1"/>
          </p:nvPr>
        </p:nvSpPr>
        <p:spPr>
          <a:xfrm>
            <a:off x="165462" y="901337"/>
            <a:ext cx="12026538" cy="5133703"/>
          </a:xfrm>
        </p:spPr>
        <p:txBody>
          <a:bodyPr/>
          <a:lstStyle/>
          <a:p>
            <a:pPr marL="0" marR="0" algn="just">
              <a:lnSpc>
                <a:spcPct val="107000"/>
              </a:lnSpc>
              <a:spcBef>
                <a:spcPts val="0"/>
              </a:spcBef>
              <a:spcAft>
                <a:spcPts val="800"/>
              </a:spcAft>
              <a:tabLst>
                <a:tab pos="2581275" algn="l"/>
              </a:tabLst>
            </a:pPr>
            <a:r>
              <a:rPr lang="en-US" sz="1800" b="1" u="sng"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Convolutional layer</a:t>
            </a:r>
            <a:endParaRPr lang="en-US" sz="1800" u="sng"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lgn="just">
              <a:lnSpc>
                <a:spcPct val="107000"/>
              </a:lnSpc>
              <a:spcBef>
                <a:spcPts val="0"/>
              </a:spcBef>
              <a:spcAft>
                <a:spcPts val="800"/>
              </a:spcAft>
              <a:buNone/>
            </a:pPr>
            <a:r>
              <a:rPr lang="en-US"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In this layer the input image (N-dimensional metrics) convolved with a set of convolutional kernels (filters) to generate the feature map as output of this layer.</a:t>
            </a:r>
          </a:p>
          <a:p>
            <a:pPr marL="0" marR="0" algn="just">
              <a:lnSpc>
                <a:spcPct val="107000"/>
              </a:lnSpc>
              <a:spcBef>
                <a:spcPts val="0"/>
              </a:spcBef>
              <a:spcAft>
                <a:spcPts val="800"/>
              </a:spcAft>
            </a:pPr>
            <a:r>
              <a:rPr lang="en-US" sz="1800" b="1" u="sng"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Pooling layer</a:t>
            </a:r>
            <a:endParaRPr lang="en-US" sz="1800" u="sng"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lgn="just">
              <a:lnSpc>
                <a:spcPct val="107000"/>
              </a:lnSpc>
              <a:spcBef>
                <a:spcPts val="0"/>
              </a:spcBef>
              <a:spcAft>
                <a:spcPts val="800"/>
              </a:spcAft>
              <a:buNone/>
              <a:tabLst>
                <a:tab pos="2581275" algn="l"/>
              </a:tabLst>
            </a:pPr>
            <a:r>
              <a:rPr lang="en-US"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The output of convolutional layer become the input of this layer, so the feature map is sub-sampled by this layer, it takes the larger size feature maps and shrinks them to lower sized feature maps. While shrinking it always preserve the most dominant features in each pool steps.</a:t>
            </a:r>
          </a:p>
          <a:p>
            <a:pPr marL="0" marR="0" algn="just">
              <a:lnSpc>
                <a:spcPct val="107000"/>
              </a:lnSpc>
              <a:spcBef>
                <a:spcPts val="0"/>
              </a:spcBef>
              <a:spcAft>
                <a:spcPts val="800"/>
              </a:spcAft>
            </a:pPr>
            <a:r>
              <a:rPr lang="en-US" sz="1800" b="1" u="sng"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Activation function</a:t>
            </a:r>
            <a:endParaRPr lang="en-US" sz="1800" u="sng"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pPr>
            <a:r>
              <a:rPr lang="en-US"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In CNN architecture, after each learnable layers (layers with weights) nonlinear activation layers are used, this non-linearity behavior enables the CNN model to learn more complex things. The most commonly used activation functions in CNN is (</a:t>
            </a:r>
            <a:r>
              <a:rPr lang="en-US" sz="1800" dirty="0" err="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ReLU</a:t>
            </a:r>
            <a:r>
              <a:rPr lang="en-US"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800" dirty="0" err="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softmax</a:t>
            </a:r>
            <a:r>
              <a:rPr lang="en-US"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p>
          <a:p>
            <a:pPr marL="0" marR="0">
              <a:lnSpc>
                <a:spcPct val="107000"/>
              </a:lnSpc>
              <a:spcBef>
                <a:spcPts val="0"/>
              </a:spcBef>
              <a:spcAft>
                <a:spcPts val="800"/>
              </a:spcAft>
            </a:pPr>
            <a:r>
              <a:rPr lang="en-US" sz="1800" b="1" u="sng"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Fully connected layer</a:t>
            </a:r>
            <a:endParaRPr lang="en-US" sz="1800" u="sng"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lgn="just">
              <a:lnSpc>
                <a:spcPct val="107000"/>
              </a:lnSpc>
              <a:spcBef>
                <a:spcPts val="0"/>
              </a:spcBef>
              <a:spcAft>
                <a:spcPts val="800"/>
              </a:spcAft>
              <a:buNone/>
            </a:pPr>
            <a:r>
              <a:rPr lang="en-US"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The output of the pooling layer is set of the feature maps, those metrics are flattened to create a vector and this vector become the input of this layer to generate the final output of CNN, this layer is used for classification.</a:t>
            </a:r>
          </a:p>
          <a:p>
            <a:pPr marL="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indent="0">
              <a:buNone/>
            </a:pPr>
            <a:endParaRPr lang="en-US" dirty="0"/>
          </a:p>
        </p:txBody>
      </p:sp>
    </p:spTree>
    <p:extLst>
      <p:ext uri="{BB962C8B-B14F-4D97-AF65-F5344CB8AC3E}">
        <p14:creationId xmlns:p14="http://schemas.microsoft.com/office/powerpoint/2010/main" val="7118780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A614F904-2FA8-09AB-0045-8F2B99C9103F}"/>
              </a:ext>
            </a:extLst>
          </p:cNvPr>
          <p:cNvSpPr>
            <a:spLocks noGrp="1"/>
          </p:cNvSpPr>
          <p:nvPr>
            <p:ph type="title"/>
          </p:nvPr>
        </p:nvSpPr>
        <p:spPr>
          <a:xfrm>
            <a:off x="217714" y="237646"/>
            <a:ext cx="10058400" cy="859634"/>
          </a:xfrm>
        </p:spPr>
        <p:txBody>
          <a:bodyPr>
            <a:normAutofit/>
          </a:bodyPr>
          <a:lstStyle/>
          <a:p>
            <a:r>
              <a:rPr lang="en-US" sz="3600" b="1" i="1" u="sng" dirty="0">
                <a:latin typeface="Times New Roman" panose="02020603050405020304" pitchFamily="18" charset="0"/>
                <a:cs typeface="Times New Roman" panose="02020603050405020304" pitchFamily="18" charset="0"/>
              </a:rPr>
              <a:t>flowchart for CNN algorithm</a:t>
            </a:r>
          </a:p>
        </p:txBody>
      </p:sp>
      <p:pic>
        <p:nvPicPr>
          <p:cNvPr id="4" name="عنصر نائب للمحتوى 3">
            <a:extLst>
              <a:ext uri="{FF2B5EF4-FFF2-40B4-BE49-F238E27FC236}">
                <a16:creationId xmlns:a16="http://schemas.microsoft.com/office/drawing/2014/main" id="{D71B3C16-7032-4523-3304-17F0C76B2EAD}"/>
              </a:ext>
            </a:extLst>
          </p:cNvPr>
          <p:cNvPicPr>
            <a:picLocks noGrp="1" noChangeAspect="1"/>
          </p:cNvPicPr>
          <p:nvPr>
            <p:ph idx="1"/>
          </p:nvPr>
        </p:nvPicPr>
        <p:blipFill>
          <a:blip r:embed="rId2"/>
          <a:stretch>
            <a:fillRect/>
          </a:stretch>
        </p:blipFill>
        <p:spPr>
          <a:xfrm>
            <a:off x="2427558" y="1267097"/>
            <a:ext cx="5005208" cy="5542829"/>
          </a:xfrm>
          <a:prstGeom prst="rect">
            <a:avLst/>
          </a:prstGeom>
        </p:spPr>
      </p:pic>
    </p:spTree>
    <p:extLst>
      <p:ext uri="{BB962C8B-B14F-4D97-AF65-F5344CB8AC3E}">
        <p14:creationId xmlns:p14="http://schemas.microsoft.com/office/powerpoint/2010/main" val="3964506524"/>
      </p:ext>
    </p:extLst>
  </p:cSld>
  <p:clrMapOvr>
    <a:masterClrMapping/>
  </p:clrMapOvr>
</p:sld>
</file>

<file path=ppt/theme/theme1.xml><?xml version="1.0" encoding="utf-8"?>
<a:theme xmlns:a="http://schemas.openxmlformats.org/drawingml/2006/main" name="أثر رجعي">
  <a:themeElements>
    <a:clrScheme name="أثر رجعي">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أثر رجعي">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أثر رجعي">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101</TotalTime>
  <Words>2650</Words>
  <Application>Microsoft Office PowerPoint</Application>
  <PresentationFormat>Widescreen</PresentationFormat>
  <Paragraphs>115</Paragraphs>
  <Slides>25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Arial</vt:lpstr>
      <vt:lpstr>Calibri</vt:lpstr>
      <vt:lpstr>Calibri Light</vt:lpstr>
      <vt:lpstr>Times New Roman</vt:lpstr>
      <vt:lpstr>أثر رجعي</vt:lpstr>
      <vt:lpstr>“Traffic sign recognition by using convolutional neural network “ </vt:lpstr>
      <vt:lpstr>Table of Contents </vt:lpstr>
      <vt:lpstr>Abstract </vt:lpstr>
      <vt:lpstr>Introduction </vt:lpstr>
      <vt:lpstr>overview of this project </vt:lpstr>
      <vt:lpstr>Methodology </vt:lpstr>
      <vt:lpstr>An overview of the CNN algorithm </vt:lpstr>
      <vt:lpstr>Network layers</vt:lpstr>
      <vt:lpstr>flowchart for CNN algorithm</vt:lpstr>
      <vt:lpstr>PowerPoint Presentation</vt:lpstr>
      <vt:lpstr>some traffic sign images in Dataset</vt:lpstr>
      <vt:lpstr>The first model</vt:lpstr>
      <vt:lpstr>The second model</vt:lpstr>
      <vt:lpstr>There are numerous issues with dataset which represent the real world problems faced in actual traffic sign recognition: </vt:lpstr>
      <vt:lpstr>some Image after CLAHE -gray</vt:lpstr>
      <vt:lpstr>5.Flipping</vt:lpstr>
      <vt:lpstr>some images after flipping</vt:lpstr>
      <vt:lpstr>6.Augmentation </vt:lpstr>
      <vt:lpstr>some images after augmentation</vt:lpstr>
      <vt:lpstr>Results and analysis</vt:lpstr>
      <vt:lpstr>Examples of predict some new images by final model </vt:lpstr>
      <vt:lpstr>False and true predict of one new image example </vt:lpstr>
      <vt:lpstr>Predict images using camera </vt:lpstr>
      <vt:lpstr>Discussion </vt:lpstr>
      <vt:lpstr>Conclusions and Recommendation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nazzals036@gmail.com</dc:creator>
  <cp:lastModifiedBy>student</cp:lastModifiedBy>
  <cp:revision>56</cp:revision>
  <dcterms:created xsi:type="dcterms:W3CDTF">2023-02-01T20:42:26Z</dcterms:created>
  <dcterms:modified xsi:type="dcterms:W3CDTF">2023-11-07T08:30:04Z</dcterms:modified>
</cp:coreProperties>
</file>