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Default Extension="jpeg" ContentType="image/jpeg"/>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48" r:id="rId1"/>
  </p:sldMasterIdLst>
  <p:notesMasterIdLst>
    <p:notesMasterId r:id="rId65"/>
  </p:notesMasterIdLst>
  <p:sldIdLst>
    <p:sldId id="256" r:id="rId2"/>
    <p:sldId id="257" r:id="rId3"/>
    <p:sldId id="258" r:id="rId4"/>
    <p:sldId id="276" r:id="rId5"/>
    <p:sldId id="262" r:id="rId6"/>
    <p:sldId id="263" r:id="rId7"/>
    <p:sldId id="264" r:id="rId8"/>
    <p:sldId id="265" r:id="rId9"/>
    <p:sldId id="281" r:id="rId10"/>
    <p:sldId id="282" r:id="rId11"/>
    <p:sldId id="283" r:id="rId12"/>
    <p:sldId id="284" r:id="rId13"/>
    <p:sldId id="285" r:id="rId14"/>
    <p:sldId id="286" r:id="rId15"/>
    <p:sldId id="287" r:id="rId16"/>
    <p:sldId id="288" r:id="rId17"/>
    <p:sldId id="289" r:id="rId18"/>
    <p:sldId id="290" r:id="rId19"/>
    <p:sldId id="266" r:id="rId20"/>
    <p:sldId id="267" r:id="rId21"/>
    <p:sldId id="268" r:id="rId22"/>
    <p:sldId id="278" r:id="rId23"/>
    <p:sldId id="270" r:id="rId24"/>
    <p:sldId id="271" r:id="rId25"/>
    <p:sldId id="272" r:id="rId26"/>
    <p:sldId id="273" r:id="rId27"/>
    <p:sldId id="274" r:id="rId28"/>
    <p:sldId id="291" r:id="rId29"/>
    <p:sldId id="292" r:id="rId30"/>
    <p:sldId id="293" r:id="rId31"/>
    <p:sldId id="294" r:id="rId32"/>
    <p:sldId id="296" r:id="rId33"/>
    <p:sldId id="297" r:id="rId34"/>
    <p:sldId id="298" r:id="rId35"/>
    <p:sldId id="299" r:id="rId36"/>
    <p:sldId id="300" r:id="rId37"/>
    <p:sldId id="301" r:id="rId38"/>
    <p:sldId id="302" r:id="rId39"/>
    <p:sldId id="303" r:id="rId40"/>
    <p:sldId id="304" r:id="rId41"/>
    <p:sldId id="305" r:id="rId42"/>
    <p:sldId id="306" r:id="rId43"/>
    <p:sldId id="307" r:id="rId44"/>
    <p:sldId id="308" r:id="rId45"/>
    <p:sldId id="309" r:id="rId46"/>
    <p:sldId id="310" r:id="rId47"/>
    <p:sldId id="311" r:id="rId48"/>
    <p:sldId id="312" r:id="rId49"/>
    <p:sldId id="313" r:id="rId50"/>
    <p:sldId id="314" r:id="rId51"/>
    <p:sldId id="315" r:id="rId52"/>
    <p:sldId id="316" r:id="rId53"/>
    <p:sldId id="317" r:id="rId54"/>
    <p:sldId id="318" r:id="rId55"/>
    <p:sldId id="319" r:id="rId56"/>
    <p:sldId id="321" r:id="rId57"/>
    <p:sldId id="322" r:id="rId58"/>
    <p:sldId id="323" r:id="rId59"/>
    <p:sldId id="324" r:id="rId60"/>
    <p:sldId id="325" r:id="rId61"/>
    <p:sldId id="326" r:id="rId62"/>
    <p:sldId id="327" r:id="rId63"/>
    <p:sldId id="328" r:id="rId6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un Technology" initials="RT"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2005B"/>
  </p:clrMru>
</p:presentationPr>
</file>

<file path=ppt/tableStyles.xml><?xml version="1.0" encoding="utf-8"?>
<a:tblStyleLst xmlns:a="http://schemas.openxmlformats.org/drawingml/2006/main" def="{5C22544A-7EE6-4342-B048-85BDC9FD1C3A}">
  <a:tblStyle styleId="{8A107856-5554-42FB-B03E-39F5DBC370BA}" styleName="نمط متوسط 4 - تميي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84E427A-3D55-4303-BF80-6455036E1DE7}" styleName="نمط ذو سمات 1 - تمييز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E3FDE45-AF77-4B5C-9715-49D594BDF05E}" styleName="نمط فاتح 1 - تمييز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99" autoAdjust="0"/>
    <p:restoredTop sz="78718" autoAdjust="0"/>
  </p:normalViewPr>
  <p:slideViewPr>
    <p:cSldViewPr>
      <p:cViewPr>
        <p:scale>
          <a:sx n="53" d="100"/>
          <a:sy n="53" d="100"/>
        </p:scale>
        <p:origin x="-1818" y="-1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98" d="100"/>
          <a:sy n="98" d="100"/>
        </p:scale>
        <p:origin x="-828" y="3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_rels/chart5.xml.rels><?xml version="1.0" encoding="UTF-8" standalone="yes"?>
<Relationships xmlns="http://schemas.openxmlformats.org/package/2006/relationships"><Relationship Id="rId1" Type="http://schemas.openxmlformats.org/officeDocument/2006/relationships/oleObject" Target="file:///C:\Users\user\Desktop\New%20Microsoft%20Office%20Excel%20Workshee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ar-JO" sz="1800" b="1"/>
            </a:pPr>
            <a:r>
              <a:rPr lang="en-US" sz="1800" b="1" dirty="0"/>
              <a:t>Current</a:t>
            </a:r>
            <a:r>
              <a:rPr lang="en-US" sz="1800" b="1" baseline="0" dirty="0"/>
              <a:t> </a:t>
            </a:r>
            <a:r>
              <a:rPr lang="en-US" sz="1800" b="1" baseline="0" dirty="0" smtClean="0"/>
              <a:t>arrangement</a:t>
            </a:r>
            <a:endParaRPr lang="en-US" sz="1800" b="1" dirty="0"/>
          </a:p>
        </c:rich>
      </c:tx>
      <c:layout/>
    </c:title>
    <c:plotArea>
      <c:layout/>
      <c:pieChart>
        <c:varyColors val="1"/>
        <c:ser>
          <c:idx val="0"/>
          <c:order val="0"/>
          <c:tx>
            <c:strRef>
              <c:f>Sheet1!$B$1</c:f>
              <c:strCache>
                <c:ptCount val="1"/>
                <c:pt idx="0">
                  <c:v>Sales</c:v>
                </c:pt>
              </c:strCache>
            </c:strRef>
          </c:tx>
          <c:cat>
            <c:strRef>
              <c:f>Sheet1!$A$2:$A$4</c:f>
              <c:strCache>
                <c:ptCount val="3"/>
                <c:pt idx="0">
                  <c:v>relatives</c:v>
                </c:pt>
                <c:pt idx="1">
                  <c:v>kindergarten</c:v>
                </c:pt>
                <c:pt idx="2">
                  <c:v>baby-sitter</c:v>
                </c:pt>
              </c:strCache>
            </c:strRef>
          </c:cat>
          <c:val>
            <c:numRef>
              <c:f>Sheet1!$B$2:$B$4</c:f>
              <c:numCache>
                <c:formatCode>0.00%</c:formatCode>
                <c:ptCount val="3"/>
                <c:pt idx="0">
                  <c:v>0.54500000000000004</c:v>
                </c:pt>
                <c:pt idx="1">
                  <c:v>0.41600000000000031</c:v>
                </c:pt>
                <c:pt idx="2">
                  <c:v>1.2999999999999998E-2</c:v>
                </c:pt>
              </c:numCache>
            </c:numRef>
          </c:val>
        </c:ser>
        <c:firstSliceAng val="0"/>
      </c:pieChart>
    </c:plotArea>
    <c:legend>
      <c:legendPos val="r"/>
      <c:layout/>
      <c:txPr>
        <a:bodyPr/>
        <a:lstStyle/>
        <a:p>
          <a:pPr>
            <a:defRPr lang="ar-JO"/>
          </a:pPr>
          <a:endParaRPr lang="en-US"/>
        </a:p>
      </c:txPr>
    </c:legend>
    <c:plotVisOnly val="1"/>
  </c:chart>
  <c:spPr>
    <a:ln>
      <a:solidFill>
        <a:schemeClr val="bg1"/>
      </a:solidFill>
    </a:ln>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ar-JO"/>
            </a:pPr>
            <a:r>
              <a:rPr lang="en-US" dirty="0"/>
              <a:t>Needed</a:t>
            </a:r>
            <a:r>
              <a:rPr lang="en-US" baseline="0" dirty="0"/>
              <a:t> additional times</a:t>
            </a:r>
            <a:endParaRPr lang="en-US" dirty="0"/>
          </a:p>
        </c:rich>
      </c:tx>
      <c:layout/>
    </c:title>
    <c:plotArea>
      <c:layout/>
      <c:pieChart>
        <c:varyColors val="1"/>
        <c:ser>
          <c:idx val="0"/>
          <c:order val="0"/>
          <c:tx>
            <c:strRef>
              <c:f>Sheet1!$B$1</c:f>
              <c:strCache>
                <c:ptCount val="1"/>
                <c:pt idx="0">
                  <c:v>Sales</c:v>
                </c:pt>
              </c:strCache>
            </c:strRef>
          </c:tx>
          <c:cat>
            <c:strRef>
              <c:f>Sheet1!$A$2:$A$4</c:f>
              <c:strCache>
                <c:ptCount val="3"/>
                <c:pt idx="0">
                  <c:v>after work shift</c:v>
                </c:pt>
                <c:pt idx="1">
                  <c:v>holidays</c:v>
                </c:pt>
                <c:pt idx="2">
                  <c:v>weekends</c:v>
                </c:pt>
              </c:strCache>
            </c:strRef>
          </c:cat>
          <c:val>
            <c:numRef>
              <c:f>Sheet1!$B$2:$B$4</c:f>
              <c:numCache>
                <c:formatCode>0.00%</c:formatCode>
                <c:ptCount val="3"/>
                <c:pt idx="0">
                  <c:v>0.54500000000000004</c:v>
                </c:pt>
                <c:pt idx="1">
                  <c:v>0.221</c:v>
                </c:pt>
                <c:pt idx="2">
                  <c:v>0.18200000000000024</c:v>
                </c:pt>
              </c:numCache>
            </c:numRef>
          </c:val>
        </c:ser>
        <c:firstSliceAng val="0"/>
      </c:pieChart>
    </c:plotArea>
    <c:legend>
      <c:legendPos val="r"/>
      <c:layout/>
      <c:txPr>
        <a:bodyPr/>
        <a:lstStyle/>
        <a:p>
          <a:pPr>
            <a:defRPr lang="ar-JO"/>
          </a:pPr>
          <a:endParaRPr lang="en-US"/>
        </a:p>
      </c:txPr>
    </c:legend>
    <c:plotVisOnly val="1"/>
  </c:chart>
  <c:spPr>
    <a:ln>
      <a:noFill/>
    </a:ln>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ar-JO"/>
            </a:pPr>
            <a:r>
              <a:rPr lang="en-US" dirty="0"/>
              <a:t>Problems</a:t>
            </a:r>
            <a:r>
              <a:rPr lang="en-US" baseline="0" dirty="0"/>
              <a:t> faced while finding a day care </a:t>
            </a:r>
            <a:endParaRPr lang="en-US" dirty="0"/>
          </a:p>
        </c:rich>
      </c:tx>
      <c:layout/>
    </c:title>
    <c:plotArea>
      <c:layout/>
      <c:pieChart>
        <c:varyColors val="1"/>
        <c:ser>
          <c:idx val="0"/>
          <c:order val="0"/>
          <c:tx>
            <c:strRef>
              <c:f>Sheet1!$B$1</c:f>
              <c:strCache>
                <c:ptCount val="1"/>
                <c:pt idx="0">
                  <c:v>Sales</c:v>
                </c:pt>
              </c:strCache>
            </c:strRef>
          </c:tx>
          <c:cat>
            <c:strRef>
              <c:f>Sheet1!$A$2:$A$6</c:f>
              <c:strCache>
                <c:ptCount val="5"/>
                <c:pt idx="0">
                  <c:v>low quality</c:v>
                </c:pt>
                <c:pt idx="1">
                  <c:v>location</c:v>
                </c:pt>
                <c:pt idx="2">
                  <c:v>costly</c:v>
                </c:pt>
                <c:pt idx="3">
                  <c:v>working hours</c:v>
                </c:pt>
                <c:pt idx="4">
                  <c:v>othres</c:v>
                </c:pt>
              </c:strCache>
            </c:strRef>
          </c:cat>
          <c:val>
            <c:numRef>
              <c:f>Sheet1!$B$2:$B$6</c:f>
              <c:numCache>
                <c:formatCode>0.00%</c:formatCode>
                <c:ptCount val="5"/>
                <c:pt idx="0">
                  <c:v>0.24700000000000041</c:v>
                </c:pt>
                <c:pt idx="1">
                  <c:v>0.15600000000000044</c:v>
                </c:pt>
                <c:pt idx="2">
                  <c:v>7.8000000000000014E-2</c:v>
                </c:pt>
                <c:pt idx="3">
                  <c:v>5.1999999999999998E-2</c:v>
                </c:pt>
                <c:pt idx="4">
                  <c:v>2.5999999999999999E-2</c:v>
                </c:pt>
              </c:numCache>
            </c:numRef>
          </c:val>
        </c:ser>
        <c:firstSliceAng val="0"/>
      </c:pieChart>
    </c:plotArea>
    <c:legend>
      <c:legendPos val="r"/>
      <c:layout/>
      <c:txPr>
        <a:bodyPr/>
        <a:lstStyle/>
        <a:p>
          <a:pPr>
            <a:defRPr lang="ar-JO"/>
          </a:pPr>
          <a:endParaRPr lang="en-US"/>
        </a:p>
      </c:txPr>
    </c:legend>
    <c:plotVisOnly val="1"/>
  </c:chart>
  <c:spPr>
    <a:ln>
      <a:noFill/>
    </a:ln>
  </c:sp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ar-JO"/>
            </a:pPr>
            <a:r>
              <a:rPr lang="en-US" dirty="0"/>
              <a:t>C</a:t>
            </a:r>
            <a:r>
              <a:rPr lang="en-US" dirty="0" smtClean="0"/>
              <a:t>urrent</a:t>
            </a:r>
            <a:r>
              <a:rPr lang="en-US" baseline="0" dirty="0" smtClean="0"/>
              <a:t> </a:t>
            </a:r>
            <a:r>
              <a:rPr lang="en-US" baseline="0" dirty="0"/>
              <a:t>day care fees</a:t>
            </a:r>
            <a:endParaRPr lang="en-US" dirty="0"/>
          </a:p>
        </c:rich>
      </c:tx>
      <c:layout/>
    </c:title>
    <c:plotArea>
      <c:layout/>
      <c:pieChart>
        <c:varyColors val="1"/>
        <c:ser>
          <c:idx val="0"/>
          <c:order val="0"/>
          <c:tx>
            <c:strRef>
              <c:f>Sheet1!$B$1</c:f>
              <c:strCache>
                <c:ptCount val="1"/>
                <c:pt idx="0">
                  <c:v>Sales</c:v>
                </c:pt>
              </c:strCache>
            </c:strRef>
          </c:tx>
          <c:cat>
            <c:strRef>
              <c:f>Sheet1!$A$2:$A$4</c:f>
              <c:strCache>
                <c:ptCount val="3"/>
                <c:pt idx="0">
                  <c:v>cheap</c:v>
                </c:pt>
                <c:pt idx="1">
                  <c:v>suitable</c:v>
                </c:pt>
                <c:pt idx="2">
                  <c:v>expensive</c:v>
                </c:pt>
              </c:strCache>
            </c:strRef>
          </c:cat>
          <c:val>
            <c:numRef>
              <c:f>Sheet1!$B$2:$B$4</c:f>
              <c:numCache>
                <c:formatCode>General</c:formatCode>
                <c:ptCount val="3"/>
                <c:pt idx="0">
                  <c:v>6.5</c:v>
                </c:pt>
                <c:pt idx="1">
                  <c:v>45</c:v>
                </c:pt>
                <c:pt idx="2">
                  <c:v>48.5</c:v>
                </c:pt>
              </c:numCache>
            </c:numRef>
          </c:val>
        </c:ser>
        <c:firstSliceAng val="0"/>
      </c:pieChart>
    </c:plotArea>
    <c:legend>
      <c:legendPos val="r"/>
      <c:layout/>
      <c:txPr>
        <a:bodyPr/>
        <a:lstStyle/>
        <a:p>
          <a:pPr>
            <a:defRPr lang="ar-JO"/>
          </a:pPr>
          <a:endParaRPr lang="en-US"/>
        </a:p>
      </c:txPr>
    </c:legend>
    <c:plotVisOnly val="1"/>
  </c:chart>
  <c:spPr>
    <a:ln>
      <a:solidFill>
        <a:schemeClr val="bg1"/>
      </a:solidFill>
    </a:ln>
  </c:sp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style val="4"/>
  <c:chart>
    <c:view3D>
      <c:rotX val="30"/>
      <c:perspective val="30"/>
    </c:view3D>
    <c:plotArea>
      <c:layout/>
      <c:pie3DChart>
        <c:varyColors val="1"/>
        <c:ser>
          <c:idx val="0"/>
          <c:order val="0"/>
          <c:cat>
            <c:strRef>
              <c:f>Sheet1!$H$13:$I$13</c:f>
              <c:strCache>
                <c:ptCount val="2"/>
                <c:pt idx="0">
                  <c:v>fixed cost</c:v>
                </c:pt>
                <c:pt idx="1">
                  <c:v>variable cost</c:v>
                </c:pt>
              </c:strCache>
            </c:strRef>
          </c:cat>
          <c:val>
            <c:numRef>
              <c:f>Sheet1!$H$14:$I$14</c:f>
              <c:numCache>
                <c:formatCode>General</c:formatCode>
                <c:ptCount val="2"/>
                <c:pt idx="0">
                  <c:v>740</c:v>
                </c:pt>
                <c:pt idx="1">
                  <c:v>100</c:v>
                </c:pt>
              </c:numCache>
            </c:numRef>
          </c:val>
        </c:ser>
      </c:pie3DChart>
    </c:plotArea>
    <c:legend>
      <c:legendPos val="r"/>
      <c:layout>
        <c:manualLayout>
          <c:xMode val="edge"/>
          <c:yMode val="edge"/>
          <c:x val="0.85956522765207277"/>
          <c:y val="0.41229508267113646"/>
          <c:w val="0.14043477234792795"/>
          <c:h val="0.1972230261423373"/>
        </c:manualLayout>
      </c:layout>
    </c:legend>
    <c:plotVisOnly val="1"/>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en-US" dirty="0"/>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4C27779-EB7B-4B6C-9020-596CA7CBE374}" type="datetimeFigureOut">
              <a:rPr lang="ar-SA" smtClean="0"/>
              <a:pPr/>
              <a:t>03/02/1435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en-US" dirty="0"/>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C2A4A96-BD44-4E38-9CBA-B486CB9A2E3A}"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C2A4A96-BD44-4E38-9CBA-B486CB9A2E3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r>
              <a:rPr lang="en-US" sz="1200" dirty="0" smtClean="0"/>
              <a:t>this can be useful in term of dealing with babies, but could be bad in term of giving a high quality educational service, and they </a:t>
            </a:r>
          </a:p>
          <a:p>
            <a:pPr algn="l"/>
            <a:r>
              <a:rPr lang="en-US" sz="1200" dirty="0" smtClean="0"/>
              <a:t>\couldn’t follow the changes and up dates in educational process from.</a:t>
            </a:r>
            <a:r>
              <a:rPr lang="en-US" dirty="0" smtClean="0"/>
              <a:t>1</a:t>
            </a:r>
          </a:p>
          <a:p>
            <a:pPr algn="l"/>
            <a:endParaRPr lang="en-US" dirty="0" smtClean="0"/>
          </a:p>
          <a:p>
            <a:pPr lvl="0" algn="l" rtl="0"/>
            <a:r>
              <a:rPr lang="en-US" dirty="0" smtClean="0"/>
              <a:t>Being the kids with the same nanny all time for a long period which lead to fond the child to this nanny , so the kid didn’t accept any other nanny, and that wasn’t acceptable from the parents.</a:t>
            </a:r>
          </a:p>
          <a:p>
            <a:pPr lvl="0" algn="l" rtl="0" fontAlgn="t"/>
            <a:r>
              <a:rPr lang="en-US" dirty="0" smtClean="0"/>
              <a:t>The parents asked to hire someone who specializes in upbringing and raising of children in order to improve the minds and ideas of the kids by doing some activities, skills and intelligence games. Because from the experts view point the kid in this period of life need to combines between learning proper style of acting and behavior on the one hand, and education based on experienced people from the other hand.</a:t>
            </a:r>
          </a:p>
          <a:p>
            <a:pPr lvl="0" algn="l" rtl="0" fontAlgn="t"/>
            <a:r>
              <a:rPr lang="en-US" dirty="0" smtClean="0"/>
              <a:t>From the viewpoint of parents, the nannies differentiate between children depending on various considerations, and that create many problems and misunderstanding between the parents and babysitters.</a:t>
            </a:r>
          </a:p>
        </p:txBody>
      </p:sp>
      <p:sp>
        <p:nvSpPr>
          <p:cNvPr id="4" name="Slide Number Placeholder 3"/>
          <p:cNvSpPr>
            <a:spLocks noGrp="1"/>
          </p:cNvSpPr>
          <p:nvPr>
            <p:ph type="sldNum" sz="quarter" idx="10"/>
          </p:nvPr>
        </p:nvSpPr>
        <p:spPr/>
        <p:txBody>
          <a:bodyPr/>
          <a:lstStyle/>
          <a:p>
            <a:fld id="{9C2A4A96-BD44-4E38-9CBA-B486CB9A2E3A}" type="slidenum">
              <a:rPr lang="en-US" smtClean="0"/>
              <a:pPr/>
              <a:t>12</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kern="1200" dirty="0" smtClean="0">
                <a:solidFill>
                  <a:schemeClr val="tx1"/>
                </a:solidFill>
                <a:latin typeface="+mn-lt"/>
                <a:ea typeface="+mn-ea"/>
                <a:cs typeface="+mn-cs"/>
              </a:rPr>
              <a:t>The building was established in 1970, with two floors as a family house not business building, in 1983 the owner family rented the ground floor for the union of worker of AN-Najah National University, to be school for learning the principals of programs and computers, after 14 years, in 1997 it changed to be the current day care for AN-Najah national university, and it’s still until now.   </a:t>
            </a:r>
          </a:p>
          <a:p>
            <a:r>
              <a:rPr lang="en-US" sz="2400" kern="1200" dirty="0" smtClean="0">
                <a:solidFill>
                  <a:schemeClr val="tx1"/>
                </a:solidFill>
                <a:latin typeface="+mn-lt"/>
                <a:ea typeface="+mn-ea"/>
                <a:cs typeface="+mn-cs"/>
              </a:rPr>
              <a:t>The building now is divided for two sections, the first one for the family owner and the second is the current day care, and here we will describe the building</a:t>
            </a:r>
            <a:endParaRPr lang="en-US" sz="2400" dirty="0">
              <a:latin typeface="MV Boli" pitchFamily="2" charset="0"/>
              <a:cs typeface="MV Boli" pitchFamily="2" charset="0"/>
            </a:endParaRPr>
          </a:p>
        </p:txBody>
      </p:sp>
      <p:sp>
        <p:nvSpPr>
          <p:cNvPr id="4" name="Slide Number Placeholder 3"/>
          <p:cNvSpPr>
            <a:spLocks noGrp="1"/>
          </p:cNvSpPr>
          <p:nvPr>
            <p:ph type="sldNum" sz="quarter" idx="10"/>
          </p:nvPr>
        </p:nvSpPr>
        <p:spPr/>
        <p:txBody>
          <a:bodyPr/>
          <a:lstStyle/>
          <a:p>
            <a:fld id="{9C2A4A96-BD44-4E38-9CBA-B486CB9A2E3A}" type="slidenum">
              <a:rPr lang="en-US" smtClean="0"/>
              <a:pPr/>
              <a:t>13</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rtl="0"/>
            <a:r>
              <a:rPr lang="ar-JO" dirty="0" smtClean="0"/>
              <a:t>نقل</a:t>
            </a:r>
            <a:r>
              <a:rPr lang="ar-JO" baseline="0" dirty="0" smtClean="0"/>
              <a:t> الكليات للجديدة قلل الاطفال والزيادة بالدفع كل شهر</a:t>
            </a:r>
            <a:endParaRPr lang="en-US" dirty="0"/>
          </a:p>
        </p:txBody>
      </p:sp>
      <p:sp>
        <p:nvSpPr>
          <p:cNvPr id="4" name="Slide Number Placeholder 3"/>
          <p:cNvSpPr>
            <a:spLocks noGrp="1"/>
          </p:cNvSpPr>
          <p:nvPr>
            <p:ph type="sldNum" sz="quarter" idx="10"/>
          </p:nvPr>
        </p:nvSpPr>
        <p:spPr/>
        <p:txBody>
          <a:bodyPr/>
          <a:lstStyle/>
          <a:p>
            <a:fld id="{9C2A4A96-BD44-4E38-9CBA-B486CB9A2E3A}" type="slidenum">
              <a:rPr lang="en-US" smtClean="0"/>
              <a:pPr/>
              <a:t>14</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rtl="0"/>
            <a:r>
              <a:rPr lang="ar-JO" dirty="0" smtClean="0"/>
              <a:t>نقل</a:t>
            </a:r>
            <a:r>
              <a:rPr lang="ar-JO" baseline="0" dirty="0" smtClean="0"/>
              <a:t> الكليات للجديدة قلل الاطفال والزيادة بالدفع كل شهر</a:t>
            </a:r>
            <a:endParaRPr lang="en-US" dirty="0"/>
          </a:p>
        </p:txBody>
      </p:sp>
      <p:sp>
        <p:nvSpPr>
          <p:cNvPr id="4" name="Slide Number Placeholder 3"/>
          <p:cNvSpPr>
            <a:spLocks noGrp="1"/>
          </p:cNvSpPr>
          <p:nvPr>
            <p:ph type="sldNum" sz="quarter" idx="10"/>
          </p:nvPr>
        </p:nvSpPr>
        <p:spPr/>
        <p:txBody>
          <a:bodyPr/>
          <a:lstStyle/>
          <a:p>
            <a:fld id="{9C2A4A96-BD44-4E38-9CBA-B486CB9A2E3A}" type="slidenum">
              <a:rPr lang="en-US" smtClean="0"/>
              <a:pPr/>
              <a:t>15</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ar-JO" dirty="0" smtClean="0"/>
              <a:t>الاذرز من مسؤليات الجامعة</a:t>
            </a:r>
          </a:p>
          <a:p>
            <a:pPr algn="l" rtl="0"/>
            <a:r>
              <a:rPr lang="ar-JO" dirty="0" smtClean="0"/>
              <a:t>الرواتب كتير قليلة</a:t>
            </a:r>
            <a:endParaRPr lang="en-US" dirty="0"/>
          </a:p>
        </p:txBody>
      </p:sp>
      <p:sp>
        <p:nvSpPr>
          <p:cNvPr id="4" name="Slide Number Placeholder 3"/>
          <p:cNvSpPr>
            <a:spLocks noGrp="1"/>
          </p:cNvSpPr>
          <p:nvPr>
            <p:ph type="sldNum" sz="quarter" idx="10"/>
          </p:nvPr>
        </p:nvSpPr>
        <p:spPr/>
        <p:txBody>
          <a:bodyPr/>
          <a:lstStyle/>
          <a:p>
            <a:fld id="{9C2A4A96-BD44-4E38-9CBA-B486CB9A2E3A}" type="slidenum">
              <a:rPr lang="en-US" smtClean="0"/>
              <a:pPr/>
              <a:t>16</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Fixed cost = 88% </a:t>
            </a:r>
            <a:endParaRPr lang="en-US" dirty="0"/>
          </a:p>
        </p:txBody>
      </p:sp>
      <p:sp>
        <p:nvSpPr>
          <p:cNvPr id="4" name="Slide Number Placeholder 3"/>
          <p:cNvSpPr>
            <a:spLocks noGrp="1"/>
          </p:cNvSpPr>
          <p:nvPr>
            <p:ph type="sldNum" sz="quarter" idx="10"/>
          </p:nvPr>
        </p:nvSpPr>
        <p:spPr/>
        <p:txBody>
          <a:bodyPr/>
          <a:lstStyle/>
          <a:p>
            <a:fld id="{9C2A4A96-BD44-4E38-9CBA-B486CB9A2E3A}" type="slidenum">
              <a:rPr lang="en-US" smtClean="0"/>
              <a:pPr/>
              <a:t>17</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rtl="0"/>
            <a:endParaRPr lang="en-US" dirty="0"/>
          </a:p>
        </p:txBody>
      </p:sp>
      <p:sp>
        <p:nvSpPr>
          <p:cNvPr id="4" name="Slide Number Placeholder 3"/>
          <p:cNvSpPr>
            <a:spLocks noGrp="1"/>
          </p:cNvSpPr>
          <p:nvPr>
            <p:ph type="sldNum" sz="quarter" idx="10"/>
          </p:nvPr>
        </p:nvSpPr>
        <p:spPr/>
        <p:txBody>
          <a:bodyPr/>
          <a:lstStyle/>
          <a:p>
            <a:fld id="{9C2A4A96-BD44-4E38-9CBA-B486CB9A2E3A}" type="slidenum">
              <a:rPr lang="en-US" smtClean="0"/>
              <a:pPr/>
              <a:t>18</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Start with : The physical environment can either contribute to children's development and support staff and parent goals or create a permanent impediment to the operation of a high quality program. Designing a high-quality, developmentally appropriate day care facility is a highly complex task which requires specialized and unique skills. The design and layout of the physical environment, which includes the building, interior finishes, outdoor spaces, selection of equipment and room arrangement has a profound impact on children's learning and behavior and on teachers' abilities to efficiently do their jobs.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Read the first point.</a:t>
            </a:r>
            <a:r>
              <a:rPr lang="en-US" sz="1200" kern="1200" baseline="0" dirty="0" smtClean="0">
                <a:solidFill>
                  <a:schemeClr val="tx1"/>
                </a:solidFill>
                <a:latin typeface="+mn-lt"/>
                <a:ea typeface="+mn-ea"/>
                <a:cs typeface="+mn-cs"/>
              </a:rPr>
              <a:t> Then say : we’re now going to </a:t>
            </a:r>
            <a:r>
              <a:rPr lang="en-US" sz="1200" kern="1200" baseline="0" dirty="0" smtClean="0">
                <a:solidFill>
                  <a:schemeClr val="tx1"/>
                </a:solidFill>
                <a:latin typeface="+mn-lt"/>
                <a:ea typeface="+mn-ea"/>
                <a:cs typeface="+mn-cs"/>
              </a:rPr>
              <a:t>discuss </a:t>
            </a:r>
            <a:r>
              <a:rPr lang="en-US" sz="1200" kern="1200" baseline="0" dirty="0" smtClean="0">
                <a:solidFill>
                  <a:schemeClr val="tx1"/>
                </a:solidFill>
                <a:latin typeface="+mn-lt"/>
                <a:ea typeface="+mn-ea"/>
                <a:cs typeface="+mn-cs"/>
              </a:rPr>
              <a:t>the location of the day care.</a:t>
            </a:r>
            <a:br>
              <a:rPr lang="en-US" sz="1200" kern="1200" baseline="0" dirty="0" smtClean="0">
                <a:solidFill>
                  <a:schemeClr val="tx1"/>
                </a:solidFill>
                <a:latin typeface="+mn-lt"/>
                <a:ea typeface="+mn-ea"/>
                <a:cs typeface="+mn-cs"/>
              </a:rPr>
            </a:br>
            <a:r>
              <a:rPr lang="en-US" sz="1200" kern="1200" baseline="0" dirty="0" smtClean="0">
                <a:solidFill>
                  <a:schemeClr val="tx1"/>
                </a:solidFill>
                <a:latin typeface="+mn-lt"/>
                <a:ea typeface="+mn-ea"/>
                <a:cs typeface="+mn-cs"/>
              </a:rPr>
              <a:t>Read the second point.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C2A4A96-BD44-4E38-9CBA-B486CB9A2E3A}" type="slidenum">
              <a:rPr lang="en-US" smtClean="0"/>
              <a:pPr/>
              <a:t>19</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en-US" sz="1200" kern="1200" dirty="0" smtClean="0">
                <a:solidFill>
                  <a:schemeClr val="tx1"/>
                </a:solidFill>
                <a:latin typeface="+mn-lt"/>
                <a:ea typeface="+mn-ea"/>
                <a:cs typeface="+mn-cs"/>
              </a:rPr>
              <a:t> Because we have specific customers, whom are An Najah university's parents, and due to the insistence from working mothers during the questionnaires collection, we decided that the best location of the day care is inside the campus itself.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Read the slide and note that land one to the west……..etc</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then say :  As a result, and depending on common and engineering senses, the second land will be chosen for the project.</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several advantages were found in this land, like:</a:t>
            </a:r>
          </a:p>
          <a:p>
            <a:pPr lvl="0" algn="l" rtl="0"/>
            <a:r>
              <a:rPr lang="en-US" sz="1200" kern="1200" dirty="0" smtClean="0">
                <a:solidFill>
                  <a:schemeClr val="tx1"/>
                </a:solidFill>
                <a:latin typeface="+mn-lt"/>
                <a:ea typeface="+mn-ea"/>
                <a:cs typeface="+mn-cs"/>
              </a:rPr>
              <a:t>Lowering the cost of the project since the land is already an ANU property;</a:t>
            </a:r>
          </a:p>
          <a:p>
            <a:pPr lvl="0" algn="l" rtl="0"/>
            <a:r>
              <a:rPr lang="en-US" sz="1200" kern="1200" dirty="0" smtClean="0">
                <a:solidFill>
                  <a:schemeClr val="tx1"/>
                </a:solidFill>
                <a:latin typeface="+mn-lt"/>
                <a:ea typeface="+mn-ea"/>
                <a:cs typeface="+mn-cs"/>
              </a:rPr>
              <a:t>Availability of green areas.</a:t>
            </a:r>
            <a:endParaRPr lang="en-US" dirty="0"/>
          </a:p>
        </p:txBody>
      </p:sp>
      <p:sp>
        <p:nvSpPr>
          <p:cNvPr id="4" name="Slide Number Placeholder 3"/>
          <p:cNvSpPr>
            <a:spLocks noGrp="1"/>
          </p:cNvSpPr>
          <p:nvPr>
            <p:ph type="sldNum" sz="quarter" idx="10"/>
          </p:nvPr>
        </p:nvSpPr>
        <p:spPr/>
        <p:txBody>
          <a:bodyPr/>
          <a:lstStyle/>
          <a:p>
            <a:fld id="{9C2A4A96-BD44-4E38-9CBA-B486CB9A2E3A}" type="slidenum">
              <a:rPr lang="en-US" smtClean="0"/>
              <a:pPr/>
              <a:t>20</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en-US" sz="1200" kern="1200" dirty="0" smtClean="0">
                <a:solidFill>
                  <a:schemeClr val="tx1"/>
                </a:solidFill>
                <a:latin typeface="+mn-lt"/>
                <a:ea typeface="+mn-ea"/>
                <a:cs typeface="+mn-cs"/>
              </a:rPr>
              <a:t>After the location is set, the internal layout should to be determined and designed based on systematic planning layout procedures</a:t>
            </a:r>
            <a:endParaRPr lang="en-US" dirty="0"/>
          </a:p>
        </p:txBody>
      </p:sp>
      <p:sp>
        <p:nvSpPr>
          <p:cNvPr id="4" name="Slide Number Placeholder 3"/>
          <p:cNvSpPr>
            <a:spLocks noGrp="1"/>
          </p:cNvSpPr>
          <p:nvPr>
            <p:ph type="sldNum" sz="quarter" idx="10"/>
          </p:nvPr>
        </p:nvSpPr>
        <p:spPr/>
        <p:txBody>
          <a:bodyPr/>
          <a:lstStyle/>
          <a:p>
            <a:fld id="{9C2A4A96-BD44-4E38-9CBA-B486CB9A2E3A}" type="slidenum">
              <a:rPr lang="en-US" smtClean="0"/>
              <a:pPr/>
              <a:t>21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endParaRPr lang="en-US" dirty="0"/>
          </a:p>
        </p:txBody>
      </p:sp>
      <p:sp>
        <p:nvSpPr>
          <p:cNvPr id="4" name="Slide Number Placeholder 3"/>
          <p:cNvSpPr>
            <a:spLocks noGrp="1"/>
          </p:cNvSpPr>
          <p:nvPr>
            <p:ph type="sldNum" sz="quarter" idx="10"/>
          </p:nvPr>
        </p:nvSpPr>
        <p:spPr/>
        <p:txBody>
          <a:bodyPr/>
          <a:lstStyle/>
          <a:p>
            <a:fld id="{9C2A4A96-BD44-4E38-9CBA-B486CB9A2E3A}"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en-US" dirty="0" smtClean="0"/>
              <a:t>Read slide only</a:t>
            </a:r>
            <a:endParaRPr lang="en-US" dirty="0"/>
          </a:p>
        </p:txBody>
      </p:sp>
      <p:sp>
        <p:nvSpPr>
          <p:cNvPr id="4" name="Slide Number Placeholder 3"/>
          <p:cNvSpPr>
            <a:spLocks noGrp="1"/>
          </p:cNvSpPr>
          <p:nvPr>
            <p:ph type="sldNum" sz="quarter" idx="10"/>
          </p:nvPr>
        </p:nvSpPr>
        <p:spPr/>
        <p:txBody>
          <a:bodyPr/>
          <a:lstStyle/>
          <a:p>
            <a:fld id="{9C2A4A96-BD44-4E38-9CBA-B486CB9A2E3A}" type="slidenum">
              <a:rPr lang="en-US" smtClean="0"/>
              <a:pPr/>
              <a:t>22</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l" rtl="0"/>
            <a:r>
              <a:rPr lang="en-US" dirty="0" smtClean="0"/>
              <a:t>As</a:t>
            </a:r>
            <a:r>
              <a:rPr lang="en-US" baseline="0" dirty="0" smtClean="0"/>
              <a:t> described in the report in tables, we have two main categories of needed furniture, office’s and classes’, both are shown in the coming AutoCAD drawing </a:t>
            </a:r>
            <a:endParaRPr lang="en-US" dirty="0"/>
          </a:p>
        </p:txBody>
      </p:sp>
      <p:sp>
        <p:nvSpPr>
          <p:cNvPr id="4" name="عنصر نائب لرقم الشريحة 3"/>
          <p:cNvSpPr>
            <a:spLocks noGrp="1"/>
          </p:cNvSpPr>
          <p:nvPr>
            <p:ph type="sldNum" sz="quarter" idx="10"/>
          </p:nvPr>
        </p:nvSpPr>
        <p:spPr/>
        <p:txBody>
          <a:bodyPr/>
          <a:lstStyle/>
          <a:p>
            <a:fld id="{9C2A4A96-BD44-4E38-9CBA-B486CB9A2E3A}" type="slidenum">
              <a:rPr lang="en-US" smtClean="0"/>
              <a:pPr/>
              <a:t>29</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86D5FB-CC0A-47E8-B172-A6576D74E65B}" type="slidenum">
              <a:rPr lang="ar-SA"/>
              <a:pPr/>
              <a:t>33</a:t>
            </a:fld>
            <a:endParaRPr lang="en-US" dirty="0"/>
          </a:p>
        </p:txBody>
      </p:sp>
      <p:sp>
        <p:nvSpPr>
          <p:cNvPr id="10242" name="Rectangle 2"/>
          <p:cNvSpPr>
            <a:spLocks noRot="1" noChangeArrowheads="1" noTextEdit="1"/>
          </p:cNvSpPr>
          <p:nvPr>
            <p:ph type="sldImg"/>
          </p:nvPr>
        </p:nvSpPr>
        <p:spPr>
          <a:ln/>
        </p:spPr>
      </p:sp>
      <p:sp>
        <p:nvSpPr>
          <p:cNvPr id="10243" name="Rectangle 3"/>
          <p:cNvSpPr>
            <a:spLocks noGrp="1" noChangeArrowheads="1"/>
          </p:cNvSpPr>
          <p:nvPr>
            <p:ph type="body" idx="1"/>
          </p:nvPr>
        </p:nvSpPr>
        <p:spPr/>
        <p:txBody>
          <a:bodyPr/>
          <a:lstStyle/>
          <a:p>
            <a:r>
              <a:rPr lang="en-US" dirty="0"/>
              <a:t>the main reason of the failure is the mismanagement. This chapter presents the organizational structure for the proposed daycare including the job description for work position. a list of rules suggested at the day care.</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1DA9F3-F946-4F36-93E3-EB37BB80E59A}" type="slidenum">
              <a:rPr lang="ar-SA"/>
              <a:pPr/>
              <a:t>34</a:t>
            </a:fld>
            <a:endParaRPr lang="en-US" dirty="0"/>
          </a:p>
        </p:txBody>
      </p:sp>
      <p:sp>
        <p:nvSpPr>
          <p:cNvPr id="17410" name="Rectangle 2"/>
          <p:cNvSpPr>
            <a:spLocks noRot="1" noChangeArrowheads="1" noTextEdit="1"/>
          </p:cNvSpPr>
          <p:nvPr>
            <p:ph type="sldImg"/>
          </p:nvPr>
        </p:nvSpPr>
        <p:spPr>
          <a:ln/>
        </p:spPr>
      </p:sp>
      <p:sp>
        <p:nvSpPr>
          <p:cNvPr id="17411" name="Rectangle 3"/>
          <p:cNvSpPr>
            <a:spLocks noGrp="1" noChangeArrowheads="1"/>
          </p:cNvSpPr>
          <p:nvPr>
            <p:ph type="body" idx="1"/>
          </p:nvPr>
        </p:nvSpPr>
        <p:spPr/>
        <p:txBody>
          <a:bodyPr/>
          <a:lstStyle/>
          <a:p>
            <a:pPr algn="l"/>
            <a:r>
              <a:rPr lang="en-US" dirty="0"/>
              <a:t>Because the mismanagement was one of the main reasons for the failure in the old campus daycare We developed a job description card for each position in the organization structure</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80123B-026F-4DD4-A29F-3FE3F888CFBB}" type="slidenum">
              <a:rPr lang="ar-SA"/>
              <a:pPr/>
              <a:t>35</a:t>
            </a:fld>
            <a:endParaRPr lang="en-US" dirty="0"/>
          </a:p>
        </p:txBody>
      </p:sp>
      <p:sp>
        <p:nvSpPr>
          <p:cNvPr id="37890" name="Rectangle 2"/>
          <p:cNvSpPr>
            <a:spLocks noRot="1" noChangeArrowheads="1" noTextEdit="1"/>
          </p:cNvSpPr>
          <p:nvPr>
            <p:ph type="sldImg"/>
          </p:nvPr>
        </p:nvSpPr>
        <p:spPr>
          <a:ln/>
        </p:spPr>
      </p:sp>
      <p:sp>
        <p:nvSpPr>
          <p:cNvPr id="37891" name="Rectangle 3"/>
          <p:cNvSpPr>
            <a:spLocks noGrp="1" noChangeArrowheads="1"/>
          </p:cNvSpPr>
          <p:nvPr>
            <p:ph type="body" idx="1"/>
          </p:nvPr>
        </p:nvSpPr>
        <p:spPr/>
        <p:txBody>
          <a:bodyPr/>
          <a:lstStyle/>
          <a:p>
            <a:pPr algn="l"/>
            <a:r>
              <a:rPr lang="en-US" dirty="0"/>
              <a:t>An example of job description card</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4C7687-1BDA-49A7-99F7-6D624DE31A3B}" type="slidenum">
              <a:rPr lang="ar-SA"/>
              <a:pPr/>
              <a:t>36</a:t>
            </a:fld>
            <a:endParaRPr lang="en-US" dirty="0"/>
          </a:p>
        </p:txBody>
      </p:sp>
      <p:sp>
        <p:nvSpPr>
          <p:cNvPr id="40962" name="Rectangle 2"/>
          <p:cNvSpPr>
            <a:spLocks noRot="1" noChangeArrowheads="1" noTextEdit="1"/>
          </p:cNvSpPr>
          <p:nvPr>
            <p:ph type="sldImg"/>
          </p:nvPr>
        </p:nvSpPr>
        <p:spPr>
          <a:ln/>
        </p:spPr>
      </p:sp>
      <p:sp>
        <p:nvSpPr>
          <p:cNvPr id="40963" name="Rectangle 3"/>
          <p:cNvSpPr>
            <a:spLocks noGrp="1" noChangeArrowheads="1"/>
          </p:cNvSpPr>
          <p:nvPr>
            <p:ph type="body" idx="1"/>
          </p:nvPr>
        </p:nvSpPr>
        <p:spPr/>
        <p:txBody>
          <a:bodyPr/>
          <a:lstStyle/>
          <a:p>
            <a:r>
              <a:rPr lang="ar-SA" dirty="0"/>
              <a:t>ما </a:t>
            </a:r>
            <a:r>
              <a:rPr lang="ar-SA" dirty="0" err="1"/>
              <a:t>ترتعبو</a:t>
            </a:r>
            <a:r>
              <a:rPr lang="ar-SA"/>
              <a:t> هدول ما رح تحكيهم بالتفصيل بس بدنا نحطهم كاملين بالسلايدز حتى </a:t>
            </a:r>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AC98F2-EE03-4ED3-B633-B9853B6951FF}" type="slidenum">
              <a:rPr lang="ar-SA"/>
              <a:pPr/>
              <a:t>39</a:t>
            </a:fld>
            <a:endParaRPr lang="en-US"/>
          </a:p>
        </p:txBody>
      </p:sp>
      <p:sp>
        <p:nvSpPr>
          <p:cNvPr id="32770" name="Rectangle 2"/>
          <p:cNvSpPr>
            <a:spLocks noRot="1" noChangeArrowheads="1" noTextEdit="1"/>
          </p:cNvSpPr>
          <p:nvPr>
            <p:ph type="sldImg"/>
          </p:nvPr>
        </p:nvSpPr>
        <p:spPr>
          <a:ln/>
        </p:spPr>
      </p:sp>
      <p:sp>
        <p:nvSpPr>
          <p:cNvPr id="32771" name="Rectangle 3"/>
          <p:cNvSpPr>
            <a:spLocks noGrp="1" noChangeArrowheads="1"/>
          </p:cNvSpPr>
          <p:nvPr>
            <p:ph type="body" idx="1"/>
          </p:nvPr>
        </p:nvSpPr>
        <p:spPr/>
        <p:txBody>
          <a:bodyPr/>
          <a:lstStyle/>
          <a:p>
            <a:pPr algn="l"/>
            <a:r>
              <a:rPr lang="en-US"/>
              <a:t>These rules upon on all the stakeholders in the daycare such as:</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l" rtl="0"/>
            <a:r>
              <a:rPr lang="en-US" dirty="0" smtClean="0"/>
              <a:t>+ area and furniture</a:t>
            </a:r>
            <a:r>
              <a:rPr lang="en-US" baseline="0" dirty="0" smtClean="0"/>
              <a:t> requirements which are shown in tables in the report!</a:t>
            </a:r>
            <a:endParaRPr lang="en-US" dirty="0"/>
          </a:p>
        </p:txBody>
      </p:sp>
      <p:sp>
        <p:nvSpPr>
          <p:cNvPr id="4" name="عنصر نائب لرقم الشريحة 3"/>
          <p:cNvSpPr>
            <a:spLocks noGrp="1"/>
          </p:cNvSpPr>
          <p:nvPr>
            <p:ph type="sldNum" sz="quarter" idx="10"/>
          </p:nvPr>
        </p:nvSpPr>
        <p:spPr/>
        <p:txBody>
          <a:bodyPr/>
          <a:lstStyle/>
          <a:p>
            <a:fld id="{9C2A4A96-BD44-4E38-9CBA-B486CB9A2E3A}" type="slidenum">
              <a:rPr lang="en-US" smtClean="0"/>
              <a:pPr/>
              <a:t>47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strategic plan for early childhood education will focus on children learning through play, because it has been thought that children learn more efficiently and gain more knowledge through </a:t>
            </a:r>
            <a:r>
              <a:rPr lang="en-US" sz="1200" b="1" kern="1200" dirty="0" smtClean="0">
                <a:solidFill>
                  <a:schemeClr val="tx1"/>
                </a:solidFill>
                <a:effectLst/>
                <a:latin typeface="+mn-lt"/>
                <a:ea typeface="+mn-ea"/>
                <a:cs typeface="+mn-cs"/>
              </a:rPr>
              <a:t>play-based activities</a:t>
            </a:r>
            <a:r>
              <a:rPr lang="en-US" sz="1200" kern="1200" dirty="0" smtClean="0">
                <a:solidFill>
                  <a:schemeClr val="tx1"/>
                </a:solidFill>
                <a:effectLst/>
                <a:latin typeface="+mn-lt"/>
                <a:ea typeface="+mn-ea"/>
                <a:cs typeface="+mn-cs"/>
              </a:rPr>
              <a:t> such as dramatic play, art, and social games, In the new daycare, the early learning and child care (ELCC) curriculum refers to how organize opportunities for children to learn throughout the day, this will based on the daycare goals for children’s social, emotional, physical and cognitive development; below we will discuss each one:</a:t>
            </a:r>
          </a:p>
          <a:p>
            <a:endParaRPr lang="en-US" dirty="0"/>
          </a:p>
        </p:txBody>
      </p:sp>
      <p:sp>
        <p:nvSpPr>
          <p:cNvPr id="4" name="Slide Number Placeholder 3"/>
          <p:cNvSpPr>
            <a:spLocks noGrp="1"/>
          </p:cNvSpPr>
          <p:nvPr>
            <p:ph type="sldNum" sz="quarter" idx="10"/>
          </p:nvPr>
        </p:nvSpPr>
        <p:spPr/>
        <p:txBody>
          <a:bodyPr/>
          <a:lstStyle/>
          <a:p>
            <a:fld id="{09AB6434-454B-4187-83AA-A3C0AD6053F0}" type="slidenum">
              <a:rPr lang="en-US" smtClean="0"/>
              <a:pPr/>
              <a:t>56</a:t>
            </a:fld>
            <a:endParaRPr lang="en-US" dirty="0"/>
          </a:p>
        </p:txBody>
      </p:sp>
    </p:spTree>
    <p:extLst>
      <p:ext uri="{BB962C8B-B14F-4D97-AF65-F5344CB8AC3E}">
        <p14:creationId xmlns:p14="http://schemas.microsoft.com/office/powerpoint/2010/main" xmlns="" val="4007351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r>
              <a:rPr lang="en-US" sz="1200" kern="1200" dirty="0" smtClean="0">
                <a:solidFill>
                  <a:schemeClr val="tx1"/>
                </a:solidFill>
                <a:effectLst/>
                <a:latin typeface="+mn-lt"/>
                <a:ea typeface="+mn-ea"/>
                <a:cs typeface="+mn-cs"/>
              </a:rPr>
              <a:t>Early years: quality early years services </a:t>
            </a:r>
          </a:p>
          <a:p>
            <a:pPr lvl="0"/>
            <a:r>
              <a:rPr lang="en-US" sz="1200" kern="1200" dirty="0" smtClean="0">
                <a:solidFill>
                  <a:schemeClr val="tx1"/>
                </a:solidFill>
                <a:effectLst/>
                <a:latin typeface="+mn-lt"/>
                <a:ea typeface="+mn-ea"/>
                <a:cs typeface="+mn-cs"/>
              </a:rPr>
              <a:t>School education: learning and successfully transitioning to further education, training and work </a:t>
            </a:r>
          </a:p>
          <a:p>
            <a:pPr lvl="0"/>
            <a:r>
              <a:rPr lang="en-US" sz="1200" kern="1200" dirty="0" smtClean="0">
                <a:solidFill>
                  <a:schemeClr val="tx1"/>
                </a:solidFill>
                <a:effectLst/>
                <a:latin typeface="+mn-lt"/>
                <a:ea typeface="+mn-ea"/>
                <a:cs typeface="+mn-cs"/>
              </a:rPr>
              <a:t>Skills and employment: successful participate in broader community </a:t>
            </a:r>
          </a:p>
          <a:p>
            <a:pPr lvl="0"/>
            <a:r>
              <a:rPr lang="en-US" sz="1200" kern="1200" dirty="0" smtClean="0">
                <a:solidFill>
                  <a:schemeClr val="tx1"/>
                </a:solidFill>
                <a:effectLst/>
                <a:latin typeface="+mn-lt"/>
                <a:ea typeface="+mn-ea"/>
                <a:cs typeface="+mn-cs"/>
              </a:rPr>
              <a:t>Resourcing and capability: Resources targeted to improve learning and skilling outcomes</a:t>
            </a:r>
          </a:p>
          <a:p>
            <a:endParaRPr lang="en-US" dirty="0"/>
          </a:p>
        </p:txBody>
      </p:sp>
      <p:sp>
        <p:nvSpPr>
          <p:cNvPr id="4" name="Slide Number Placeholder 3"/>
          <p:cNvSpPr>
            <a:spLocks noGrp="1"/>
          </p:cNvSpPr>
          <p:nvPr>
            <p:ph type="sldNum" sz="quarter" idx="10"/>
          </p:nvPr>
        </p:nvSpPr>
        <p:spPr/>
        <p:txBody>
          <a:bodyPr/>
          <a:lstStyle/>
          <a:p>
            <a:fld id="{09AB6434-454B-4187-83AA-A3C0AD6053F0}" type="slidenum">
              <a:rPr lang="en-US" smtClean="0"/>
              <a:pPr/>
              <a:t>58</a:t>
            </a:fld>
            <a:endParaRPr lang="en-US" dirty="0"/>
          </a:p>
        </p:txBody>
      </p:sp>
    </p:spTree>
    <p:extLst>
      <p:ext uri="{BB962C8B-B14F-4D97-AF65-F5344CB8AC3E}">
        <p14:creationId xmlns:p14="http://schemas.microsoft.com/office/powerpoint/2010/main" xmlns="" val="5535531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r>
              <a:rPr lang="en-US" sz="1000" kern="1200" dirty="0" smtClean="0">
                <a:solidFill>
                  <a:schemeClr val="tx1"/>
                </a:solidFill>
                <a:latin typeface="+mn-lt"/>
                <a:ea typeface="+mn-ea"/>
                <a:cs typeface="+mn-cs"/>
              </a:rPr>
              <a:t>Our</a:t>
            </a:r>
            <a:r>
              <a:rPr lang="en-US" sz="1000" kern="1200" baseline="0" dirty="0" smtClean="0">
                <a:solidFill>
                  <a:schemeClr val="tx1"/>
                </a:solidFill>
                <a:latin typeface="+mn-lt"/>
                <a:ea typeface="+mn-ea"/>
                <a:cs typeface="+mn-cs"/>
              </a:rPr>
              <a:t> project</a:t>
            </a:r>
            <a:r>
              <a:rPr lang="en-US" sz="1000" kern="1200" dirty="0" smtClean="0">
                <a:solidFill>
                  <a:schemeClr val="tx1"/>
                </a:solidFill>
                <a:latin typeface="+mn-lt"/>
                <a:ea typeface="+mn-ea"/>
                <a:cs typeface="+mn-cs"/>
              </a:rPr>
              <a:t> is concerned with the planning and designing a high quality day care center at An-Najah National University in Nablus, Palestine. It investigates the importance of including market study and facility planning within the development process to provide high quality and standarized daycare for the children of An-Najah University </a:t>
            </a:r>
            <a:endParaRPr lang="ar-SA" sz="1000" kern="1200" dirty="0" smtClean="0">
              <a:solidFill>
                <a:schemeClr val="tx1"/>
              </a:solidFill>
              <a:latin typeface="+mn-lt"/>
              <a:ea typeface="+mn-ea"/>
              <a:cs typeface="+mn-cs"/>
            </a:endParaRPr>
          </a:p>
          <a:p>
            <a:pPr algn="l" rtl="0"/>
            <a:r>
              <a:rPr lang="en-US" sz="1000" kern="1200" dirty="0" smtClean="0">
                <a:solidFill>
                  <a:schemeClr val="tx1"/>
                </a:solidFill>
                <a:latin typeface="+mn-lt"/>
                <a:ea typeface="+mn-ea"/>
                <a:cs typeface="+mn-cs"/>
              </a:rPr>
              <a:t>staff and other graduate students</a:t>
            </a:r>
            <a:r>
              <a:rPr lang="en-US" sz="1200" kern="1200" dirty="0" smtClean="0">
                <a:solidFill>
                  <a:schemeClr val="tx1"/>
                </a:solidFill>
                <a:latin typeface="+mn-lt"/>
                <a:ea typeface="+mn-ea"/>
                <a:cs typeface="+mn-cs"/>
              </a:rPr>
              <a:t>.</a:t>
            </a:r>
          </a:p>
          <a:p>
            <a:pPr algn="l" rtl="0">
              <a:buFont typeface="Arial" pitchFamily="34" charset="0"/>
              <a:buChar char="•"/>
            </a:pPr>
            <a:r>
              <a:rPr lang="en-US" sz="1200" kern="1200" noProof="0" dirty="0" smtClean="0">
                <a:solidFill>
                  <a:schemeClr val="tx1"/>
                </a:solidFill>
                <a:latin typeface="+mn-lt"/>
                <a:ea typeface="+mn-ea"/>
                <a:cs typeface="+mn-cs"/>
              </a:rPr>
              <a:t> Now, what is</a:t>
            </a:r>
            <a:r>
              <a:rPr lang="en-US" sz="1200" kern="1200" baseline="0" noProof="0" dirty="0" smtClean="0">
                <a:solidFill>
                  <a:schemeClr val="tx1"/>
                </a:solidFill>
                <a:latin typeface="+mn-lt"/>
                <a:ea typeface="+mn-ea"/>
                <a:cs typeface="+mn-cs"/>
              </a:rPr>
              <a:t> a day care?! (read above first dot)</a:t>
            </a:r>
          </a:p>
          <a:p>
            <a:pPr algn="l" rtl="0">
              <a:buFont typeface="Arial" pitchFamily="34" charset="0"/>
              <a:buChar char="•"/>
            </a:pPr>
            <a:r>
              <a:rPr lang="en-US" sz="1200" kern="1200" baseline="0" noProof="0" dirty="0" smtClean="0">
                <a:solidFill>
                  <a:schemeClr val="tx1"/>
                </a:solidFill>
                <a:latin typeface="+mn-lt"/>
                <a:ea typeface="+mn-ea"/>
                <a:cs typeface="+mn-cs"/>
              </a:rPr>
              <a:t> Parents usually have two limitations, (read dots two and three with details from report)</a:t>
            </a:r>
          </a:p>
          <a:p>
            <a:pPr algn="l" rtl="0">
              <a:buFont typeface="Arial" pitchFamily="34" charset="0"/>
              <a:buChar char="•"/>
            </a:pPr>
            <a:r>
              <a:rPr lang="en-US" sz="1200" kern="1200" baseline="0" noProof="0" dirty="0" smtClean="0">
                <a:solidFill>
                  <a:schemeClr val="tx1"/>
                </a:solidFill>
                <a:latin typeface="+mn-lt"/>
                <a:ea typeface="+mn-ea"/>
                <a:cs typeface="+mn-cs"/>
              </a:rPr>
              <a:t> </a:t>
            </a:r>
            <a:r>
              <a:rPr lang="en-US" sz="1200" kern="1200" dirty="0" smtClean="0">
                <a:solidFill>
                  <a:schemeClr val="tx1"/>
                </a:solidFill>
                <a:latin typeface="+mn-lt"/>
                <a:ea typeface="+mn-ea"/>
                <a:cs typeface="+mn-cs"/>
              </a:rPr>
              <a:t> Our project's significant stems from the needs of parents to feel relaxed and happy. We’re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planning a high quality</a:t>
            </a:r>
            <a:r>
              <a:rPr lang="en-US" sz="1200" i="1" kern="1200" dirty="0" smtClean="0">
                <a:solidFill>
                  <a:schemeClr val="tx1"/>
                </a:solidFill>
                <a:latin typeface="+mn-lt"/>
                <a:ea typeface="+mn-ea"/>
                <a:cs typeface="+mn-cs"/>
              </a:rPr>
              <a:t> </a:t>
            </a:r>
            <a:r>
              <a:rPr lang="en-US" sz="1200" i="0" kern="1200" dirty="0" smtClean="0">
                <a:solidFill>
                  <a:schemeClr val="tx1"/>
                </a:solidFill>
                <a:latin typeface="+mn-lt"/>
                <a:ea typeface="+mn-ea"/>
                <a:cs typeface="+mn-cs"/>
              </a:rPr>
              <a:t>day care with the minimum costs. </a:t>
            </a:r>
            <a:r>
              <a:rPr lang="en-US" sz="1200" kern="1200" dirty="0" smtClean="0">
                <a:solidFill>
                  <a:schemeClr val="tx1"/>
                </a:solidFill>
                <a:latin typeface="+mn-lt"/>
                <a:ea typeface="+mn-ea"/>
                <a:cs typeface="+mn-cs"/>
              </a:rPr>
              <a:t>We're doing a one in a kind of a project, beside the favor we're making for the parents, this Project will rise up the value of our university by leading its way to perfection.</a:t>
            </a:r>
            <a:endParaRPr lang="en-US" dirty="0"/>
          </a:p>
        </p:txBody>
      </p:sp>
      <p:sp>
        <p:nvSpPr>
          <p:cNvPr id="4" name="Slide Number Placeholder 3"/>
          <p:cNvSpPr>
            <a:spLocks noGrp="1"/>
          </p:cNvSpPr>
          <p:nvPr>
            <p:ph type="sldNum" sz="quarter" idx="10"/>
          </p:nvPr>
        </p:nvSpPr>
        <p:spPr/>
        <p:txBody>
          <a:bodyPr/>
          <a:lstStyle/>
          <a:p>
            <a:fld id="{9C2A4A96-BD44-4E38-9CBA-B486CB9A2E3A}"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en-US" dirty="0" smtClean="0"/>
              <a:t>Read the </a:t>
            </a:r>
            <a:r>
              <a:rPr lang="en-US" dirty="0" smtClean="0"/>
              <a:t>title</a:t>
            </a:r>
            <a:r>
              <a:rPr lang="en-US" baseline="0" dirty="0" smtClean="0"/>
              <a:t> </a:t>
            </a:r>
            <a:r>
              <a:rPr lang="en-US" baseline="0" dirty="0" smtClean="0"/>
              <a:t>then explain : we used two methods to evaluate the current situation of the day care in </a:t>
            </a:r>
            <a:r>
              <a:rPr lang="en-US" baseline="0" dirty="0" smtClean="0"/>
              <a:t>Nablus, </a:t>
            </a:r>
            <a:r>
              <a:rPr lang="en-US" baseline="0" dirty="0" smtClean="0"/>
              <a:t>these are : visits to 2 day cares in nablus </a:t>
            </a:r>
            <a:br>
              <a:rPr lang="en-US" baseline="0" dirty="0" smtClean="0"/>
            </a:br>
            <a:r>
              <a:rPr lang="en-US" baseline="0" dirty="0" smtClean="0"/>
              <a:t>and questionnaires to be filled by the customers.</a:t>
            </a:r>
            <a:br>
              <a:rPr lang="en-US" baseline="0" dirty="0" smtClean="0"/>
            </a:br>
            <a:r>
              <a:rPr lang="en-US" baseline="0" dirty="0" smtClean="0"/>
              <a:t>During our visits to the centers, we were able to set different disadvantages like :</a:t>
            </a:r>
            <a:br>
              <a:rPr lang="en-US" baseline="0" dirty="0" smtClean="0"/>
            </a:br>
            <a:r>
              <a:rPr lang="en-US" baseline="0" dirty="0" smtClean="0"/>
              <a:t>Then read the slide (advantages and disadvantages</a:t>
            </a:r>
            <a:endParaRPr lang="en-US" dirty="0"/>
          </a:p>
        </p:txBody>
      </p:sp>
      <p:sp>
        <p:nvSpPr>
          <p:cNvPr id="4" name="Slide Number Placeholder 3"/>
          <p:cNvSpPr>
            <a:spLocks noGrp="1"/>
          </p:cNvSpPr>
          <p:nvPr>
            <p:ph type="sldNum" sz="quarter" idx="10"/>
          </p:nvPr>
        </p:nvSpPr>
        <p:spPr/>
        <p:txBody>
          <a:bodyPr/>
          <a:lstStyle/>
          <a:p>
            <a:fld id="{9C2A4A96-BD44-4E38-9CBA-B486CB9A2E3A}"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en-US" sz="2400" dirty="0" smtClean="0">
                <a:latin typeface="MV Boli" pitchFamily="2" charset="0"/>
                <a:cs typeface="MV Boli" pitchFamily="2" charset="0"/>
              </a:rPr>
              <a:t>Read the first point then explain : Our</a:t>
            </a:r>
            <a:r>
              <a:rPr lang="en-US" sz="2400" baseline="0" dirty="0" smtClean="0">
                <a:latin typeface="MV Boli" pitchFamily="2" charset="0"/>
                <a:cs typeface="MV Boli" pitchFamily="2" charset="0"/>
              </a:rPr>
              <a:t> aim from the questionnaires was to evaluate the performance of current day cares investigating their weaknesses in order to improve it in our day care.</a:t>
            </a:r>
          </a:p>
          <a:p>
            <a:pPr algn="l" rtl="0"/>
            <a:r>
              <a:rPr lang="en-US" sz="2400" baseline="0" dirty="0" smtClean="0">
                <a:latin typeface="MV Boli" pitchFamily="2" charset="0"/>
                <a:cs typeface="MV Boli" pitchFamily="2" charset="0"/>
              </a:rPr>
              <a:t>Read the second point then explain : </a:t>
            </a:r>
            <a:r>
              <a:rPr lang="en-US" sz="1200" kern="1200" dirty="0" smtClean="0">
                <a:solidFill>
                  <a:schemeClr val="tx1"/>
                </a:solidFill>
                <a:latin typeface="+mn-lt"/>
                <a:ea typeface="+mn-ea"/>
                <a:cs typeface="+mn-cs"/>
              </a:rPr>
              <a:t>This means that the response rate is about 77% which is an acceptable one, giving a final sample of 77 individual</a:t>
            </a:r>
          </a:p>
          <a:p>
            <a:pPr algn="l" rtl="0"/>
            <a:r>
              <a:rPr lang="en-US" sz="1200" kern="1200" baseline="0" dirty="0" smtClean="0">
                <a:solidFill>
                  <a:schemeClr val="tx1"/>
                </a:solidFill>
                <a:latin typeface="+mn-lt"/>
                <a:ea typeface="+mn-ea"/>
                <a:cs typeface="+mn-cs"/>
              </a:rPr>
              <a:t>Read the third point then explain the figures in next slide.</a:t>
            </a:r>
            <a:r>
              <a:rPr lang="en-US" sz="2400" baseline="0" dirty="0" smtClean="0">
                <a:latin typeface="MV Boli" pitchFamily="2" charset="0"/>
                <a:cs typeface="MV Boli" pitchFamily="2" charset="0"/>
              </a:rPr>
              <a:t> </a:t>
            </a:r>
            <a:endParaRPr lang="en-US" sz="2400" dirty="0">
              <a:latin typeface="MV Boli" pitchFamily="2" charset="0"/>
              <a:cs typeface="MV Boli" pitchFamily="2" charset="0"/>
            </a:endParaRPr>
          </a:p>
        </p:txBody>
      </p:sp>
      <p:sp>
        <p:nvSpPr>
          <p:cNvPr id="4" name="Slide Number Placeholder 3"/>
          <p:cNvSpPr>
            <a:spLocks noGrp="1"/>
          </p:cNvSpPr>
          <p:nvPr>
            <p:ph type="sldNum" sz="quarter" idx="10"/>
          </p:nvPr>
        </p:nvSpPr>
        <p:spPr/>
        <p:txBody>
          <a:bodyPr/>
          <a:lstStyle/>
          <a:p>
            <a:fld id="{9C2A4A96-BD44-4E38-9CBA-B486CB9A2E3A}" type="slidenum">
              <a:rPr lang="en-US" smtClean="0"/>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en-US" dirty="0" smtClean="0"/>
              <a:t>The first figure shows the current day care satisfaction</a:t>
            </a:r>
            <a:r>
              <a:rPr lang="en-US" baseline="0" dirty="0" smtClean="0"/>
              <a:t> from the customers in terms of the fees. The half of them say that the fees are </a:t>
            </a:r>
            <a:r>
              <a:rPr lang="en-US" baseline="0" dirty="0" smtClean="0"/>
              <a:t>expensive. </a:t>
            </a:r>
            <a:r>
              <a:rPr lang="en-US" baseline="0" dirty="0" smtClean="0"/>
              <a:t>Less than the other half says they’re </a:t>
            </a:r>
            <a:r>
              <a:rPr lang="en-US" baseline="0" dirty="0" smtClean="0"/>
              <a:t>stabile.</a:t>
            </a:r>
            <a:endParaRPr lang="en-US" baseline="0" dirty="0" smtClean="0"/>
          </a:p>
          <a:p>
            <a:pPr algn="l" rtl="0"/>
            <a:r>
              <a:rPr lang="en-US" baseline="0" dirty="0" smtClean="0"/>
              <a:t>And </a:t>
            </a:r>
            <a:r>
              <a:rPr lang="en-US" baseline="0" dirty="0" smtClean="0"/>
              <a:t>so </a:t>
            </a:r>
            <a:r>
              <a:rPr lang="en-US" baseline="0" dirty="0" smtClean="0"/>
              <a:t>(kamliii)</a:t>
            </a:r>
          </a:p>
          <a:p>
            <a:pPr algn="l" rtl="0"/>
            <a:endParaRPr lang="en-US" dirty="0"/>
          </a:p>
        </p:txBody>
      </p:sp>
      <p:sp>
        <p:nvSpPr>
          <p:cNvPr id="4" name="Slide Number Placeholder 3"/>
          <p:cNvSpPr>
            <a:spLocks noGrp="1"/>
          </p:cNvSpPr>
          <p:nvPr>
            <p:ph type="sldNum" sz="quarter" idx="10"/>
          </p:nvPr>
        </p:nvSpPr>
        <p:spPr/>
        <p:txBody>
          <a:bodyPr/>
          <a:lstStyle/>
          <a:p>
            <a:fld id="{9C2A4A96-BD44-4E38-9CBA-B486CB9A2E3A}" type="slidenum">
              <a:rPr lang="en-US" smtClean="0"/>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en-US" dirty="0" smtClean="0"/>
              <a:t>Read only</a:t>
            </a:r>
            <a:endParaRPr lang="en-US" dirty="0"/>
          </a:p>
        </p:txBody>
      </p:sp>
      <p:sp>
        <p:nvSpPr>
          <p:cNvPr id="4" name="Slide Number Placeholder 3"/>
          <p:cNvSpPr>
            <a:spLocks noGrp="1"/>
          </p:cNvSpPr>
          <p:nvPr>
            <p:ph type="sldNum" sz="quarter" idx="10"/>
          </p:nvPr>
        </p:nvSpPr>
        <p:spPr/>
        <p:txBody>
          <a:bodyPr/>
          <a:lstStyle/>
          <a:p>
            <a:fld id="{9C2A4A96-BD44-4E38-9CBA-B486CB9A2E3A}" type="slidenum">
              <a:rPr lang="en-US" smtClean="0"/>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3- The cheep rent of the building (old system for the rent).</a:t>
            </a:r>
          </a:p>
          <a:p>
            <a:pPr lvl="0" algn="l" rtl="0"/>
            <a:endParaRPr lang="en-US" dirty="0"/>
          </a:p>
        </p:txBody>
      </p:sp>
      <p:sp>
        <p:nvSpPr>
          <p:cNvPr id="4" name="Slide Number Placeholder 3"/>
          <p:cNvSpPr>
            <a:spLocks noGrp="1"/>
          </p:cNvSpPr>
          <p:nvPr>
            <p:ph type="sldNum" sz="quarter" idx="10"/>
          </p:nvPr>
        </p:nvSpPr>
        <p:spPr/>
        <p:txBody>
          <a:bodyPr/>
          <a:lstStyle/>
          <a:p>
            <a:fld id="{9C2A4A96-BD44-4E38-9CBA-B486CB9A2E3A}" type="slidenum">
              <a:rPr lang="en-US" smtClean="0"/>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rtl="0"/>
            <a:endParaRPr lang="en-US" dirty="0"/>
          </a:p>
        </p:txBody>
      </p:sp>
      <p:sp>
        <p:nvSpPr>
          <p:cNvPr id="4" name="Slide Number Placeholder 3"/>
          <p:cNvSpPr>
            <a:spLocks noGrp="1"/>
          </p:cNvSpPr>
          <p:nvPr>
            <p:ph type="sldNum" sz="quarter" idx="10"/>
          </p:nvPr>
        </p:nvSpPr>
        <p:spPr/>
        <p:txBody>
          <a:bodyPr/>
          <a:lstStyle/>
          <a:p>
            <a:fld id="{9C2A4A96-BD44-4E38-9CBA-B486CB9A2E3A}" type="slidenum">
              <a:rPr lang="en-US" smtClean="0"/>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9893FB88-276C-47EF-9C2B-ED497871E774}" type="datetimeFigureOut">
              <a:rPr lang="ar-SA" smtClean="0"/>
              <a:pPr/>
              <a:t>03/02/1435</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F33A658A-C345-4908-99F5-50C568B4B026}"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893FB88-276C-47EF-9C2B-ED497871E774}" type="datetimeFigureOut">
              <a:rPr lang="ar-SA" smtClean="0"/>
              <a:pPr/>
              <a:t>03/02/1435</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F33A658A-C345-4908-99F5-50C568B4B026}"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893FB88-276C-47EF-9C2B-ED497871E774}" type="datetimeFigureOut">
              <a:rPr lang="ar-SA" smtClean="0"/>
              <a:pPr/>
              <a:t>03/02/1435</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F33A658A-C345-4908-99F5-50C568B4B026}" type="slidenum">
              <a:rPr lang="ar-SA" smtClean="0"/>
              <a:pPr/>
              <a:t>‹#›</a:t>
            </a:fld>
            <a:endParaRPr lang="ar-SA"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محتوى">
    <p:spTree>
      <p:nvGrpSpPr>
        <p:cNvPr id="1" name=""/>
        <p:cNvGrpSpPr/>
        <p:nvPr/>
      </p:nvGrpSpPr>
      <p:grpSpPr>
        <a:xfrm>
          <a:off x="0" y="0"/>
          <a:ext cx="0" cy="0"/>
          <a:chOff x="0" y="0"/>
          <a:chExt cx="0" cy="0"/>
        </a:xfrm>
      </p:grpSpPr>
      <p:sp>
        <p:nvSpPr>
          <p:cNvPr id="2" name="عنصر نائب للمحتوى 1"/>
          <p:cNvSpPr>
            <a:spLocks noGrp="1"/>
          </p:cNvSpPr>
          <p:nvPr>
            <p:ph/>
          </p:nvPr>
        </p:nvSpPr>
        <p:spPr>
          <a:xfrm>
            <a:off x="685800" y="609600"/>
            <a:ext cx="7772400" cy="54864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3" name="عنصر نائب للتاريخ 2"/>
          <p:cNvSpPr>
            <a:spLocks noGrp="1"/>
          </p:cNvSpPr>
          <p:nvPr>
            <p:ph type="dt" sz="half" idx="10"/>
          </p:nvPr>
        </p:nvSpPr>
        <p:spPr>
          <a:xfrm>
            <a:off x="685800" y="6248400"/>
            <a:ext cx="1905000" cy="457200"/>
          </a:xfrm>
        </p:spPr>
        <p:txBody>
          <a:bodyPr/>
          <a:lstStyle>
            <a:lvl1pPr>
              <a:defRPr/>
            </a:lvl1pPr>
          </a:lstStyle>
          <a:p>
            <a:endParaRPr lang="en-US" dirty="0"/>
          </a:p>
        </p:txBody>
      </p:sp>
      <p:sp>
        <p:nvSpPr>
          <p:cNvPr id="4" name="عنصر نائب للتذييل 3"/>
          <p:cNvSpPr>
            <a:spLocks noGrp="1"/>
          </p:cNvSpPr>
          <p:nvPr>
            <p:ph type="ftr" sz="quarter" idx="11"/>
          </p:nvPr>
        </p:nvSpPr>
        <p:spPr>
          <a:xfrm>
            <a:off x="3124200" y="6248400"/>
            <a:ext cx="2895600" cy="457200"/>
          </a:xfrm>
        </p:spPr>
        <p:txBody>
          <a:bodyPr/>
          <a:lstStyle>
            <a:lvl1pPr>
              <a:defRPr/>
            </a:lvl1pPr>
          </a:lstStyle>
          <a:p>
            <a:endParaRPr lang="en-US" dirty="0"/>
          </a:p>
        </p:txBody>
      </p:sp>
      <p:sp>
        <p:nvSpPr>
          <p:cNvPr id="5" name="عنصر نائب لرقم الشريحة 4"/>
          <p:cNvSpPr>
            <a:spLocks noGrp="1"/>
          </p:cNvSpPr>
          <p:nvPr>
            <p:ph type="sldNum" sz="quarter" idx="12"/>
          </p:nvPr>
        </p:nvSpPr>
        <p:spPr>
          <a:xfrm>
            <a:off x="6553200" y="6248400"/>
            <a:ext cx="1905000" cy="457200"/>
          </a:xfrm>
        </p:spPr>
        <p:txBody>
          <a:bodyPr/>
          <a:lstStyle>
            <a:lvl1pPr>
              <a:defRPr/>
            </a:lvl1pPr>
          </a:lstStyle>
          <a:p>
            <a:fld id="{4048ABE3-0FDA-474F-9953-B2B7A18073AB}" type="slidenum">
              <a:rPr lang="ar-SA"/>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AndTx">
  <p:cSld name="عنوان، ومخطط، ونص">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609600"/>
            <a:ext cx="7772400" cy="1143000"/>
          </a:xfrm>
        </p:spPr>
        <p:txBody>
          <a:bodyPr/>
          <a:lstStyle/>
          <a:p>
            <a:r>
              <a:rPr lang="ar-SA" smtClean="0"/>
              <a:t>انقر لتحرير نمط العنوان الرئيسي</a:t>
            </a:r>
            <a:endParaRPr lang="en-US"/>
          </a:p>
        </p:txBody>
      </p:sp>
      <p:sp>
        <p:nvSpPr>
          <p:cNvPr id="3" name="عنصر نائب للمخطط 2"/>
          <p:cNvSpPr>
            <a:spLocks noGrp="1"/>
          </p:cNvSpPr>
          <p:nvPr>
            <p:ph type="chart" sz="half" idx="1"/>
          </p:nvPr>
        </p:nvSpPr>
        <p:spPr>
          <a:xfrm>
            <a:off x="685800" y="1981200"/>
            <a:ext cx="3810000" cy="4114800"/>
          </a:xfrm>
        </p:spPr>
        <p:txBody>
          <a:bodyPr/>
          <a:lstStyle/>
          <a:p>
            <a:endParaRPr lang="en-US" dirty="0"/>
          </a:p>
        </p:txBody>
      </p:sp>
      <p:sp>
        <p:nvSpPr>
          <p:cNvPr id="4" name="عنصر نائب للنص 3"/>
          <p:cNvSpPr>
            <a:spLocks noGrp="1"/>
          </p:cNvSpPr>
          <p:nvPr>
            <p:ph type="body" sz="half" idx="2"/>
          </p:nvPr>
        </p:nvSpPr>
        <p:spPr>
          <a:xfrm>
            <a:off x="4648200" y="1981200"/>
            <a:ext cx="3810000" cy="41148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a:xfrm>
            <a:off x="685800" y="6248400"/>
            <a:ext cx="1905000" cy="457200"/>
          </a:xfrm>
        </p:spPr>
        <p:txBody>
          <a:bodyPr/>
          <a:lstStyle>
            <a:lvl1pPr>
              <a:defRPr/>
            </a:lvl1pPr>
          </a:lstStyle>
          <a:p>
            <a:endParaRPr lang="en-US" dirty="0"/>
          </a:p>
        </p:txBody>
      </p:sp>
      <p:sp>
        <p:nvSpPr>
          <p:cNvPr id="6" name="عنصر نائب للتذييل 5"/>
          <p:cNvSpPr>
            <a:spLocks noGrp="1"/>
          </p:cNvSpPr>
          <p:nvPr>
            <p:ph type="ftr" sz="quarter" idx="11"/>
          </p:nvPr>
        </p:nvSpPr>
        <p:spPr>
          <a:xfrm>
            <a:off x="3124200" y="6248400"/>
            <a:ext cx="2895600" cy="457200"/>
          </a:xfrm>
        </p:spPr>
        <p:txBody>
          <a:bodyPr/>
          <a:lstStyle>
            <a:lvl1pPr>
              <a:defRPr/>
            </a:lvl1pPr>
          </a:lstStyle>
          <a:p>
            <a:endParaRPr lang="en-US" dirty="0"/>
          </a:p>
        </p:txBody>
      </p:sp>
      <p:sp>
        <p:nvSpPr>
          <p:cNvPr id="7" name="عنصر نائب لرقم الشريحة 6"/>
          <p:cNvSpPr>
            <a:spLocks noGrp="1"/>
          </p:cNvSpPr>
          <p:nvPr>
            <p:ph type="sldNum" sz="quarter" idx="12"/>
          </p:nvPr>
        </p:nvSpPr>
        <p:spPr>
          <a:xfrm>
            <a:off x="6553200" y="6248400"/>
            <a:ext cx="1905000" cy="457200"/>
          </a:xfrm>
        </p:spPr>
        <p:txBody>
          <a:bodyPr/>
          <a:lstStyle>
            <a:lvl1pPr>
              <a:defRPr/>
            </a:lvl1pPr>
          </a:lstStyle>
          <a:p>
            <a:fld id="{C319E5A8-866C-4D7E-B14C-D90B0B072CD4}" type="slidenum">
              <a:rPr lang="ar-SA"/>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dgm">
  <p:cSld name="عنوان ومخطط أو مخطط هيكلي">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609600"/>
            <a:ext cx="7772400" cy="1143000"/>
          </a:xfrm>
        </p:spPr>
        <p:txBody>
          <a:bodyPr/>
          <a:lstStyle/>
          <a:p>
            <a:r>
              <a:rPr lang="ar-SA" smtClean="0"/>
              <a:t>انقر لتحرير نمط العنوان الرئيسي</a:t>
            </a:r>
            <a:endParaRPr lang="en-US"/>
          </a:p>
        </p:txBody>
      </p:sp>
      <p:sp>
        <p:nvSpPr>
          <p:cNvPr id="3" name="عنصر نائب لـ SmartArt 2"/>
          <p:cNvSpPr>
            <a:spLocks noGrp="1"/>
          </p:cNvSpPr>
          <p:nvPr>
            <p:ph type="dgm" idx="1"/>
          </p:nvPr>
        </p:nvSpPr>
        <p:spPr>
          <a:xfrm>
            <a:off x="685800" y="1981200"/>
            <a:ext cx="7772400" cy="4114800"/>
          </a:xfrm>
        </p:spPr>
        <p:txBody>
          <a:bodyPr/>
          <a:lstStyle/>
          <a:p>
            <a:endParaRPr lang="en-US" dirty="0"/>
          </a:p>
        </p:txBody>
      </p:sp>
      <p:sp>
        <p:nvSpPr>
          <p:cNvPr id="4" name="عنصر نائب للتاريخ 3"/>
          <p:cNvSpPr>
            <a:spLocks noGrp="1"/>
          </p:cNvSpPr>
          <p:nvPr>
            <p:ph type="dt" sz="half" idx="10"/>
          </p:nvPr>
        </p:nvSpPr>
        <p:spPr>
          <a:xfrm>
            <a:off x="685800" y="6248400"/>
            <a:ext cx="1905000" cy="457200"/>
          </a:xfrm>
        </p:spPr>
        <p:txBody>
          <a:bodyPr/>
          <a:lstStyle>
            <a:lvl1pPr>
              <a:defRPr/>
            </a:lvl1pPr>
          </a:lstStyle>
          <a:p>
            <a:endParaRPr lang="en-US" dirty="0"/>
          </a:p>
        </p:txBody>
      </p:sp>
      <p:sp>
        <p:nvSpPr>
          <p:cNvPr id="5" name="عنصر نائب للتذييل 4"/>
          <p:cNvSpPr>
            <a:spLocks noGrp="1"/>
          </p:cNvSpPr>
          <p:nvPr>
            <p:ph type="ftr" sz="quarter" idx="11"/>
          </p:nvPr>
        </p:nvSpPr>
        <p:spPr>
          <a:xfrm>
            <a:off x="3124200" y="6248400"/>
            <a:ext cx="2895600" cy="457200"/>
          </a:xfrm>
        </p:spPr>
        <p:txBody>
          <a:bodyPr/>
          <a:lstStyle>
            <a:lvl1pPr>
              <a:defRPr/>
            </a:lvl1pPr>
          </a:lstStyle>
          <a:p>
            <a:endParaRPr lang="en-US" dirty="0"/>
          </a:p>
        </p:txBody>
      </p:sp>
      <p:sp>
        <p:nvSpPr>
          <p:cNvPr id="6" name="عنصر نائب لرقم الشريحة 5"/>
          <p:cNvSpPr>
            <a:spLocks noGrp="1"/>
          </p:cNvSpPr>
          <p:nvPr>
            <p:ph type="sldNum" sz="quarter" idx="12"/>
          </p:nvPr>
        </p:nvSpPr>
        <p:spPr>
          <a:xfrm>
            <a:off x="6553200" y="6248400"/>
            <a:ext cx="1905000" cy="457200"/>
          </a:xfrm>
        </p:spPr>
        <p:txBody>
          <a:bodyPr/>
          <a:lstStyle>
            <a:lvl1pPr>
              <a:defRPr/>
            </a:lvl1pPr>
          </a:lstStyle>
          <a:p>
            <a:fld id="{5EF31500-1AF5-48F5-88EA-F8BB1A93304D}" type="slidenum">
              <a:rPr lang="ar-SA"/>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893FB88-276C-47EF-9C2B-ED497871E774}" type="datetimeFigureOut">
              <a:rPr lang="ar-SA" smtClean="0"/>
              <a:pPr/>
              <a:t>03/02/1435</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F33A658A-C345-4908-99F5-50C568B4B026}"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93FB88-276C-47EF-9C2B-ED497871E774}" type="datetimeFigureOut">
              <a:rPr lang="ar-SA" smtClean="0"/>
              <a:pPr/>
              <a:t>03/02/1435</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F33A658A-C345-4908-99F5-50C568B4B026}" type="slidenum">
              <a:rPr lang="ar-SA" smtClean="0"/>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9893FB88-276C-47EF-9C2B-ED497871E774}" type="datetimeFigureOut">
              <a:rPr lang="ar-SA" smtClean="0"/>
              <a:pPr/>
              <a:t>03/02/1435</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F33A658A-C345-4908-99F5-50C568B4B026}"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9893FB88-276C-47EF-9C2B-ED497871E774}" type="datetimeFigureOut">
              <a:rPr lang="ar-SA" smtClean="0"/>
              <a:pPr/>
              <a:t>03/02/1435</a:t>
            </a:fld>
            <a:endParaRPr lang="ar-SA" dirty="0"/>
          </a:p>
        </p:txBody>
      </p:sp>
      <p:sp>
        <p:nvSpPr>
          <p:cNvPr id="8" name="Footer Placeholder 7"/>
          <p:cNvSpPr>
            <a:spLocks noGrp="1"/>
          </p:cNvSpPr>
          <p:nvPr>
            <p:ph type="ftr" sz="quarter" idx="11"/>
          </p:nvPr>
        </p:nvSpPr>
        <p:spPr/>
        <p:txBody>
          <a:bodyPr/>
          <a:lstStyle/>
          <a:p>
            <a:endParaRPr lang="ar-SA" dirty="0"/>
          </a:p>
        </p:txBody>
      </p:sp>
      <p:sp>
        <p:nvSpPr>
          <p:cNvPr id="9" name="Slide Number Placeholder 8"/>
          <p:cNvSpPr>
            <a:spLocks noGrp="1"/>
          </p:cNvSpPr>
          <p:nvPr>
            <p:ph type="sldNum" sz="quarter" idx="12"/>
          </p:nvPr>
        </p:nvSpPr>
        <p:spPr/>
        <p:txBody>
          <a:bodyPr/>
          <a:lstStyle/>
          <a:p>
            <a:fld id="{F33A658A-C345-4908-99F5-50C568B4B026}"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9893FB88-276C-47EF-9C2B-ED497871E774}" type="datetimeFigureOut">
              <a:rPr lang="ar-SA" smtClean="0"/>
              <a:pPr/>
              <a:t>03/02/1435</a:t>
            </a:fld>
            <a:endParaRPr lang="ar-SA" dirty="0"/>
          </a:p>
        </p:txBody>
      </p:sp>
      <p:sp>
        <p:nvSpPr>
          <p:cNvPr id="4" name="Footer Placeholder 3"/>
          <p:cNvSpPr>
            <a:spLocks noGrp="1"/>
          </p:cNvSpPr>
          <p:nvPr>
            <p:ph type="ftr" sz="quarter" idx="11"/>
          </p:nvPr>
        </p:nvSpPr>
        <p:spPr/>
        <p:txBody>
          <a:bodyPr/>
          <a:lstStyle/>
          <a:p>
            <a:endParaRPr lang="ar-SA" dirty="0"/>
          </a:p>
        </p:txBody>
      </p:sp>
      <p:sp>
        <p:nvSpPr>
          <p:cNvPr id="5" name="Slide Number Placeholder 4"/>
          <p:cNvSpPr>
            <a:spLocks noGrp="1"/>
          </p:cNvSpPr>
          <p:nvPr>
            <p:ph type="sldNum" sz="quarter" idx="12"/>
          </p:nvPr>
        </p:nvSpPr>
        <p:spPr/>
        <p:txBody>
          <a:bodyPr/>
          <a:lstStyle/>
          <a:p>
            <a:fld id="{F33A658A-C345-4908-99F5-50C568B4B026}"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93FB88-276C-47EF-9C2B-ED497871E774}" type="datetimeFigureOut">
              <a:rPr lang="ar-SA" smtClean="0"/>
              <a:pPr/>
              <a:t>03/02/1435</a:t>
            </a:fld>
            <a:endParaRPr lang="ar-SA" dirty="0"/>
          </a:p>
        </p:txBody>
      </p:sp>
      <p:sp>
        <p:nvSpPr>
          <p:cNvPr id="3" name="Footer Placeholder 2"/>
          <p:cNvSpPr>
            <a:spLocks noGrp="1"/>
          </p:cNvSpPr>
          <p:nvPr>
            <p:ph type="ftr" sz="quarter" idx="11"/>
          </p:nvPr>
        </p:nvSpPr>
        <p:spPr/>
        <p:txBody>
          <a:bodyPr/>
          <a:lstStyle/>
          <a:p>
            <a:endParaRPr lang="ar-SA" dirty="0"/>
          </a:p>
        </p:txBody>
      </p:sp>
      <p:sp>
        <p:nvSpPr>
          <p:cNvPr id="4" name="Slide Number Placeholder 3"/>
          <p:cNvSpPr>
            <a:spLocks noGrp="1"/>
          </p:cNvSpPr>
          <p:nvPr>
            <p:ph type="sldNum" sz="quarter" idx="12"/>
          </p:nvPr>
        </p:nvSpPr>
        <p:spPr/>
        <p:txBody>
          <a:bodyPr/>
          <a:lstStyle/>
          <a:p>
            <a:fld id="{F33A658A-C345-4908-99F5-50C568B4B026}"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93FB88-276C-47EF-9C2B-ED497871E774}" type="datetimeFigureOut">
              <a:rPr lang="ar-SA" smtClean="0"/>
              <a:pPr/>
              <a:t>03/02/1435</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F33A658A-C345-4908-99F5-50C568B4B026}"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93FB88-276C-47EF-9C2B-ED497871E774}" type="datetimeFigureOut">
              <a:rPr lang="ar-SA" smtClean="0"/>
              <a:pPr/>
              <a:t>03/02/1435</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F33A658A-C345-4908-99F5-50C568B4B026}" type="slidenum">
              <a:rPr lang="ar-SA" smtClean="0"/>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893FB88-276C-47EF-9C2B-ED497871E774}" type="datetimeFigureOut">
              <a:rPr lang="ar-SA" smtClean="0"/>
              <a:pPr/>
              <a:t>03/02/1435</a:t>
            </a:fld>
            <a:endParaRPr lang="ar-S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F33A658A-C345-4908-99F5-50C568B4B026}"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4.gif"/><Relationship Id="rId4" Type="http://schemas.openxmlformats.org/officeDocument/2006/relationships/image" Target="../media/image3.gif"/></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chart" Target="../charts/chart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png"/>
          <p:cNvPicPr>
            <a:picLocks noChangeAspect="1"/>
          </p:cNvPicPr>
          <p:nvPr/>
        </p:nvPicPr>
        <p:blipFill>
          <a:blip r:embed="rId3" cstate="print"/>
          <a:srcRect t="1069" r="781" b="579"/>
          <a:stretch>
            <a:fillRect/>
          </a:stretch>
        </p:blipFill>
        <p:spPr>
          <a:xfrm>
            <a:off x="0" y="0"/>
            <a:ext cx="9143999" cy="6858000"/>
          </a:xfrm>
          <a:prstGeom prst="rect">
            <a:avLst/>
          </a:prstGeom>
        </p:spPr>
      </p:pic>
      <p:sp>
        <p:nvSpPr>
          <p:cNvPr id="5" name="TextBox 4"/>
          <p:cNvSpPr txBox="1"/>
          <p:nvPr/>
        </p:nvSpPr>
        <p:spPr>
          <a:xfrm>
            <a:off x="5786446" y="0"/>
            <a:ext cx="3143272" cy="369332"/>
          </a:xfrm>
          <a:prstGeom prst="rect">
            <a:avLst/>
          </a:prstGeom>
          <a:noFill/>
        </p:spPr>
        <p:txBody>
          <a:bodyPr wrap="square" rtlCol="1">
            <a:spAutoFit/>
          </a:bodyPr>
          <a:lstStyle/>
          <a:p>
            <a:endParaRPr lang="ar-SA" dirty="0"/>
          </a:p>
        </p:txBody>
      </p:sp>
      <p:sp>
        <p:nvSpPr>
          <p:cNvPr id="6" name="TextBox 5"/>
          <p:cNvSpPr txBox="1"/>
          <p:nvPr/>
        </p:nvSpPr>
        <p:spPr>
          <a:xfrm>
            <a:off x="5143536" y="280359"/>
            <a:ext cx="4071934" cy="6863417"/>
          </a:xfrm>
          <a:prstGeom prst="rect">
            <a:avLst/>
          </a:prstGeom>
          <a:noFill/>
        </p:spPr>
        <p:txBody>
          <a:bodyPr wrap="square" rtlCol="1">
            <a:spAutoFit/>
          </a:bodyPr>
          <a:lstStyle/>
          <a:p>
            <a:pPr algn="ctr"/>
            <a:r>
              <a:rPr lang="en-US" sz="2000" b="1" dirty="0">
                <a:latin typeface="MV Boli" pitchFamily="2" charset="0"/>
                <a:cs typeface="MV Boli" pitchFamily="2" charset="0"/>
              </a:rPr>
              <a:t>Developing a Day Care Center for An-Najah National </a:t>
            </a:r>
            <a:r>
              <a:rPr lang="en-US" sz="2000" b="1" dirty="0" smtClean="0">
                <a:latin typeface="MV Boli" pitchFamily="2" charset="0"/>
                <a:cs typeface="MV Boli" pitchFamily="2" charset="0"/>
              </a:rPr>
              <a:t>University</a:t>
            </a:r>
            <a:r>
              <a:rPr lang="en-US" sz="2000" b="1" dirty="0">
                <a:latin typeface="MV Boli" pitchFamily="2" charset="0"/>
                <a:cs typeface="MV Boli" pitchFamily="2" charset="0"/>
              </a:rPr>
              <a:t> </a:t>
            </a:r>
          </a:p>
          <a:p>
            <a:pPr algn="ctr"/>
            <a:r>
              <a:rPr lang="en-US" sz="2000" b="1" dirty="0">
                <a:latin typeface="MV Boli" pitchFamily="2" charset="0"/>
                <a:cs typeface="MV Boli" pitchFamily="2" charset="0"/>
              </a:rPr>
              <a:t> </a:t>
            </a:r>
          </a:p>
          <a:p>
            <a:pPr algn="ctr"/>
            <a:r>
              <a:rPr lang="en-US" sz="2000" b="1" dirty="0">
                <a:latin typeface="MV Boli" pitchFamily="2" charset="0"/>
                <a:cs typeface="MV Boli" pitchFamily="2" charset="0"/>
              </a:rPr>
              <a:t>Eman Arafat</a:t>
            </a:r>
          </a:p>
          <a:p>
            <a:pPr algn="ctr"/>
            <a:r>
              <a:rPr lang="en-US" sz="2000" b="1" dirty="0">
                <a:latin typeface="MV Boli" pitchFamily="2" charset="0"/>
                <a:cs typeface="MV Boli" pitchFamily="2" charset="0"/>
              </a:rPr>
              <a:t>Raghad Al Alawneh</a:t>
            </a:r>
          </a:p>
          <a:p>
            <a:pPr algn="ctr"/>
            <a:r>
              <a:rPr lang="en-US" sz="2000" b="1" dirty="0">
                <a:latin typeface="MV Boli" pitchFamily="2" charset="0"/>
                <a:cs typeface="MV Boli" pitchFamily="2" charset="0"/>
              </a:rPr>
              <a:t>Suad Abu Hadrous</a:t>
            </a:r>
          </a:p>
          <a:p>
            <a:pPr algn="ctr"/>
            <a:r>
              <a:rPr lang="en-US" sz="2000" b="1" dirty="0">
                <a:latin typeface="MV Boli" pitchFamily="2" charset="0"/>
                <a:cs typeface="MV Boli" pitchFamily="2" charset="0"/>
              </a:rPr>
              <a:t>Walaa' Sawaftah</a:t>
            </a:r>
          </a:p>
          <a:p>
            <a:pPr algn="ctr"/>
            <a:r>
              <a:rPr lang="en-US" sz="2000" b="1" dirty="0">
                <a:latin typeface="MV Boli" pitchFamily="2" charset="0"/>
                <a:cs typeface="MV Boli" pitchFamily="2" charset="0"/>
              </a:rPr>
              <a:t>  </a:t>
            </a:r>
          </a:p>
          <a:p>
            <a:pPr algn="ctr"/>
            <a:r>
              <a:rPr lang="en-US" sz="2000" b="1" dirty="0">
                <a:latin typeface="MV Boli" pitchFamily="2" charset="0"/>
                <a:cs typeface="MV Boli" pitchFamily="2" charset="0"/>
              </a:rPr>
              <a:t>A Graduation Project</a:t>
            </a:r>
          </a:p>
          <a:p>
            <a:pPr algn="ctr"/>
            <a:r>
              <a:rPr lang="en-US" sz="2000" b="1" dirty="0">
                <a:latin typeface="MV Boli" pitchFamily="2" charset="0"/>
                <a:cs typeface="MV Boli" pitchFamily="2" charset="0"/>
              </a:rPr>
              <a:t> </a:t>
            </a:r>
          </a:p>
          <a:p>
            <a:pPr algn="ctr"/>
            <a:r>
              <a:rPr lang="en-US" sz="2000" b="1" dirty="0">
                <a:latin typeface="MV Boli" pitchFamily="2" charset="0"/>
                <a:cs typeface="MV Boli" pitchFamily="2" charset="0"/>
              </a:rPr>
              <a:t>In The Department</a:t>
            </a:r>
          </a:p>
          <a:p>
            <a:pPr algn="ctr"/>
            <a:r>
              <a:rPr lang="en-US" sz="2000" b="1" dirty="0" smtClean="0">
                <a:latin typeface="MV Boli" pitchFamily="2" charset="0"/>
                <a:cs typeface="MV Boli" pitchFamily="2" charset="0"/>
              </a:rPr>
              <a:t>Of Industrial </a:t>
            </a:r>
            <a:r>
              <a:rPr lang="en-US" sz="2000" b="1" dirty="0">
                <a:latin typeface="MV Boli" pitchFamily="2" charset="0"/>
                <a:cs typeface="MV Boli" pitchFamily="2" charset="0"/>
              </a:rPr>
              <a:t>Engineering</a:t>
            </a:r>
          </a:p>
          <a:p>
            <a:pPr algn="ctr"/>
            <a:r>
              <a:rPr lang="en-US" sz="2000" b="1" dirty="0">
                <a:latin typeface="MV Boli" pitchFamily="2" charset="0"/>
                <a:cs typeface="MV Boli" pitchFamily="2" charset="0"/>
              </a:rPr>
              <a:t> </a:t>
            </a:r>
          </a:p>
          <a:p>
            <a:pPr algn="ctr"/>
            <a:r>
              <a:rPr lang="en-US" sz="2000" b="1" dirty="0">
                <a:latin typeface="MV Boli" pitchFamily="2" charset="0"/>
                <a:cs typeface="MV Boli" pitchFamily="2" charset="0"/>
              </a:rPr>
              <a:t>Presented in Partial Fulfillment of the Requirements</a:t>
            </a:r>
          </a:p>
          <a:p>
            <a:pPr algn="ctr"/>
            <a:r>
              <a:rPr lang="en-US" sz="2000" b="1" dirty="0">
                <a:latin typeface="MV Boli" pitchFamily="2" charset="0"/>
                <a:cs typeface="MV Boli" pitchFamily="2" charset="0"/>
              </a:rPr>
              <a:t>f</a:t>
            </a:r>
            <a:r>
              <a:rPr lang="en-US" sz="2000" b="1" dirty="0" smtClean="0">
                <a:latin typeface="MV Boli" pitchFamily="2" charset="0"/>
                <a:cs typeface="MV Boli" pitchFamily="2" charset="0"/>
              </a:rPr>
              <a:t>or </a:t>
            </a:r>
            <a:r>
              <a:rPr lang="en-US" sz="2000" b="1" dirty="0">
                <a:latin typeface="MV Boli" pitchFamily="2" charset="0"/>
                <a:cs typeface="MV Boli" pitchFamily="2" charset="0"/>
              </a:rPr>
              <a:t>the Degree </a:t>
            </a:r>
            <a:r>
              <a:rPr lang="en-US" sz="2000" b="1" dirty="0" smtClean="0">
                <a:latin typeface="MV Boli" pitchFamily="2" charset="0"/>
                <a:cs typeface="MV Boli" pitchFamily="2" charset="0"/>
              </a:rPr>
              <a:t>of</a:t>
            </a:r>
            <a:r>
              <a:rPr lang="en-US" sz="2000" b="1" dirty="0">
                <a:latin typeface="MV Boli" pitchFamily="2" charset="0"/>
                <a:cs typeface="MV Boli" pitchFamily="2" charset="0"/>
              </a:rPr>
              <a:t> </a:t>
            </a:r>
            <a:r>
              <a:rPr lang="en-US" sz="2000" b="1" dirty="0" smtClean="0">
                <a:latin typeface="MV Boli" pitchFamily="2" charset="0"/>
                <a:cs typeface="MV Boli" pitchFamily="2" charset="0"/>
              </a:rPr>
              <a:t>Bachelor </a:t>
            </a:r>
            <a:r>
              <a:rPr lang="en-US" sz="2000" b="1" dirty="0">
                <a:latin typeface="MV Boli" pitchFamily="2" charset="0"/>
                <a:cs typeface="MV Boli" pitchFamily="2" charset="0"/>
              </a:rPr>
              <a:t>(Industrial </a:t>
            </a:r>
            <a:r>
              <a:rPr lang="en-US" sz="2000" b="1" dirty="0" smtClean="0">
                <a:latin typeface="MV Boli" pitchFamily="2" charset="0"/>
                <a:cs typeface="MV Boli" pitchFamily="2" charset="0"/>
              </a:rPr>
              <a:t>Engineering)</a:t>
            </a:r>
          </a:p>
          <a:p>
            <a:pPr algn="ctr"/>
            <a:endParaRPr lang="en-US" sz="2000" b="1" dirty="0">
              <a:latin typeface="MV Boli" pitchFamily="2" charset="0"/>
              <a:cs typeface="MV Boli" pitchFamily="2" charset="0"/>
            </a:endParaRPr>
          </a:p>
          <a:p>
            <a:pPr algn="ctr"/>
            <a:r>
              <a:rPr lang="en-US" sz="2000" b="1" dirty="0" smtClean="0">
                <a:latin typeface="MV Boli" pitchFamily="2" charset="0"/>
                <a:cs typeface="MV Boli" pitchFamily="2" charset="0"/>
              </a:rPr>
              <a:t>Under The supervision of </a:t>
            </a:r>
            <a:br>
              <a:rPr lang="en-US" sz="2000" b="1" dirty="0" smtClean="0">
                <a:latin typeface="MV Boli" pitchFamily="2" charset="0"/>
                <a:cs typeface="MV Boli" pitchFamily="2" charset="0"/>
              </a:rPr>
            </a:br>
            <a:r>
              <a:rPr lang="en-US" sz="2000" b="1" dirty="0" smtClean="0">
                <a:latin typeface="MV Boli" pitchFamily="2" charset="0"/>
                <a:cs typeface="MV Boli" pitchFamily="2" charset="0"/>
              </a:rPr>
              <a:t>Dr. Mohammed Othman</a:t>
            </a:r>
          </a:p>
          <a:p>
            <a:pPr algn="ctr"/>
            <a:endParaRPr lang="ar-SA" sz="2000" dirty="0">
              <a:latin typeface="MV Boli" pitchFamily="2" charset="0"/>
            </a:endParaRPr>
          </a:p>
        </p:txBody>
      </p:sp>
      <p:sp>
        <p:nvSpPr>
          <p:cNvPr id="7" name="Rectangle 6"/>
          <p:cNvSpPr/>
          <p:nvPr/>
        </p:nvSpPr>
        <p:spPr>
          <a:xfrm>
            <a:off x="-1285884" y="5643578"/>
            <a:ext cx="4572000" cy="1200329"/>
          </a:xfrm>
          <a:prstGeom prst="rect">
            <a:avLst/>
          </a:prstGeom>
        </p:spPr>
        <p:txBody>
          <a:bodyPr>
            <a:spAutoFit/>
          </a:bodyPr>
          <a:lstStyle/>
          <a:p>
            <a:pPr algn="ctr"/>
            <a:r>
              <a:rPr lang="en-US" sz="2400" b="1" dirty="0" smtClean="0">
                <a:latin typeface="MV Boli" pitchFamily="2" charset="0"/>
                <a:cs typeface="MV Boli" pitchFamily="2" charset="0"/>
              </a:rPr>
              <a:t/>
            </a:r>
            <a:br>
              <a:rPr lang="en-US" sz="2400" b="1" dirty="0" smtClean="0">
                <a:latin typeface="MV Boli" pitchFamily="2" charset="0"/>
                <a:cs typeface="MV Boli" pitchFamily="2" charset="0"/>
              </a:rPr>
            </a:br>
            <a:r>
              <a:rPr lang="en-US" sz="2400" b="1" dirty="0" smtClean="0">
                <a:latin typeface="MV Boli" pitchFamily="2" charset="0"/>
                <a:cs typeface="MV Boli" pitchFamily="2" charset="0"/>
              </a:rPr>
              <a:t>Tuesday</a:t>
            </a:r>
            <a:br>
              <a:rPr lang="en-US" sz="2400" b="1" dirty="0" smtClean="0">
                <a:latin typeface="MV Boli" pitchFamily="2" charset="0"/>
                <a:cs typeface="MV Boli" pitchFamily="2" charset="0"/>
              </a:rPr>
            </a:br>
            <a:r>
              <a:rPr lang="en-US" sz="2400" b="1" dirty="0" smtClean="0">
                <a:latin typeface="MV Boli" pitchFamily="2" charset="0"/>
                <a:cs typeface="MV Boli" pitchFamily="2" charset="0"/>
              </a:rPr>
              <a:t>7</a:t>
            </a:r>
            <a:r>
              <a:rPr lang="en-US" sz="2400" b="1" dirty="0" smtClean="0">
                <a:latin typeface="MV Boli" pitchFamily="2" charset="0"/>
                <a:cs typeface="MV Boli" pitchFamily="2" charset="0"/>
              </a:rPr>
              <a:t>-12-2013</a:t>
            </a:r>
            <a:endParaRPr lang="en-US" sz="2400" b="1" dirty="0" smtClean="0">
              <a:latin typeface="MV Boli" pitchFamily="2" charset="0"/>
              <a:cs typeface="MV Boli" pitchFamily="2"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3" cstate="print"/>
          <a:srcRect r="788"/>
          <a:stretch>
            <a:fillRect/>
          </a:stretch>
        </p:blipFill>
        <p:spPr>
          <a:xfrm>
            <a:off x="0" y="0"/>
            <a:ext cx="9144000" cy="6854851"/>
          </a:xfrm>
          <a:prstGeom prst="rect">
            <a:avLst/>
          </a:prstGeom>
        </p:spPr>
      </p:pic>
      <p:sp>
        <p:nvSpPr>
          <p:cNvPr id="3" name="Content Placeholder 2"/>
          <p:cNvSpPr>
            <a:spLocks noGrp="1"/>
          </p:cNvSpPr>
          <p:nvPr>
            <p:ph idx="1"/>
          </p:nvPr>
        </p:nvSpPr>
        <p:spPr>
          <a:xfrm>
            <a:off x="500034" y="571480"/>
            <a:ext cx="8229600" cy="5500726"/>
          </a:xfrm>
        </p:spPr>
        <p:txBody>
          <a:bodyPr>
            <a:noAutofit/>
          </a:bodyPr>
          <a:lstStyle/>
          <a:p>
            <a:pPr algn="l" rtl="0">
              <a:buNone/>
            </a:pPr>
            <a:endParaRPr lang="en-US" sz="2000" dirty="0" smtClean="0"/>
          </a:p>
          <a:p>
            <a:pPr algn="l" rtl="0"/>
            <a:r>
              <a:rPr lang="en-US" sz="2400" dirty="0" smtClean="0">
                <a:latin typeface="MV Boli" pitchFamily="2" charset="0"/>
                <a:cs typeface="MV Boli" pitchFamily="2" charset="0"/>
              </a:rPr>
              <a:t>from the data collected we could recognize that the actual reasons led the day care to fail, are the following</a:t>
            </a:r>
            <a:r>
              <a:rPr lang="en-US" sz="2000" dirty="0" smtClean="0"/>
              <a:t>:</a:t>
            </a:r>
          </a:p>
          <a:p>
            <a:pPr algn="l" rtl="0"/>
            <a:endParaRPr lang="en-US" sz="2000" dirty="0" smtClean="0"/>
          </a:p>
          <a:p>
            <a:pPr algn="l" rtl="0"/>
            <a:endParaRPr lang="en-US" sz="2000" dirty="0" smtClean="0"/>
          </a:p>
          <a:p>
            <a:pPr algn="l" rtl="0"/>
            <a:endParaRPr lang="en-US" sz="2000" dirty="0" smtClean="0"/>
          </a:p>
          <a:p>
            <a:pPr lvl="0" algn="l" rtl="0">
              <a:buNone/>
            </a:pPr>
            <a:endParaRPr lang="en-US" sz="2000" dirty="0" smtClean="0"/>
          </a:p>
          <a:p>
            <a:pPr lvl="0" algn="l" rtl="0">
              <a:buNone/>
            </a:pPr>
            <a:endParaRPr lang="ar-SA" sz="1800" dirty="0">
              <a:latin typeface="MV Boli" pitchFamily="2" charset="0"/>
            </a:endParaRPr>
          </a:p>
        </p:txBody>
      </p:sp>
      <p:sp>
        <p:nvSpPr>
          <p:cNvPr id="5" name="Cloud 4"/>
          <p:cNvSpPr/>
          <p:nvPr/>
        </p:nvSpPr>
        <p:spPr>
          <a:xfrm>
            <a:off x="3286116" y="3214686"/>
            <a:ext cx="2071702" cy="185738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Failure reasons</a:t>
            </a:r>
            <a:endParaRPr lang="en-US" dirty="0"/>
          </a:p>
        </p:txBody>
      </p:sp>
      <p:sp>
        <p:nvSpPr>
          <p:cNvPr id="6" name="Arc 5"/>
          <p:cNvSpPr/>
          <p:nvPr/>
        </p:nvSpPr>
        <p:spPr>
          <a:xfrm>
            <a:off x="1951949" y="3061462"/>
            <a:ext cx="1843094" cy="1128714"/>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8" name="Arc 7"/>
          <p:cNvSpPr/>
          <p:nvPr/>
        </p:nvSpPr>
        <p:spPr>
          <a:xfrm>
            <a:off x="4628659" y="4055190"/>
            <a:ext cx="1285884" cy="2071702"/>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9" name="Arc 8"/>
          <p:cNvSpPr/>
          <p:nvPr/>
        </p:nvSpPr>
        <p:spPr>
          <a:xfrm>
            <a:off x="4954319" y="2813643"/>
            <a:ext cx="201006" cy="1395749"/>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0" name="Arc 9"/>
          <p:cNvSpPr/>
          <p:nvPr/>
        </p:nvSpPr>
        <p:spPr>
          <a:xfrm flipV="1">
            <a:off x="1428728" y="3786190"/>
            <a:ext cx="2643206" cy="1928826"/>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 name="Cloud 10"/>
          <p:cNvSpPr/>
          <p:nvPr/>
        </p:nvSpPr>
        <p:spPr>
          <a:xfrm>
            <a:off x="285720" y="2428868"/>
            <a:ext cx="2589005" cy="142876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administratively</a:t>
            </a:r>
            <a:endParaRPr lang="en-US" dirty="0"/>
          </a:p>
        </p:txBody>
      </p:sp>
      <p:sp>
        <p:nvSpPr>
          <p:cNvPr id="12" name="Cloud 11"/>
          <p:cNvSpPr/>
          <p:nvPr/>
        </p:nvSpPr>
        <p:spPr>
          <a:xfrm>
            <a:off x="4571999" y="1714488"/>
            <a:ext cx="2238703" cy="114300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economically</a:t>
            </a:r>
            <a:endParaRPr lang="en-US" dirty="0"/>
          </a:p>
        </p:txBody>
      </p:sp>
      <p:sp>
        <p:nvSpPr>
          <p:cNvPr id="13" name="Cloud 12"/>
          <p:cNvSpPr/>
          <p:nvPr/>
        </p:nvSpPr>
        <p:spPr>
          <a:xfrm>
            <a:off x="5572132" y="4786322"/>
            <a:ext cx="2000264" cy="1214446"/>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design of the </a:t>
            </a:r>
          </a:p>
          <a:p>
            <a:pPr algn="ctr"/>
            <a:r>
              <a:rPr lang="en-US" dirty="0" smtClean="0"/>
              <a:t>building</a:t>
            </a:r>
            <a:endParaRPr lang="en-US" dirty="0"/>
          </a:p>
        </p:txBody>
      </p:sp>
      <p:sp>
        <p:nvSpPr>
          <p:cNvPr id="14" name="Cloud 13"/>
          <p:cNvSpPr/>
          <p:nvPr/>
        </p:nvSpPr>
        <p:spPr>
          <a:xfrm>
            <a:off x="928662" y="5500702"/>
            <a:ext cx="2286016" cy="1000132"/>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educationally</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03284" y="503022"/>
            <a:ext cx="3024336" cy="1593177"/>
          </a:xfrm>
          <a:prstGeom prst="rect">
            <a:avLst/>
          </a:prstGeom>
          <a:gradFill>
            <a:gsLst>
              <a:gs pos="0">
                <a:srgbClr val="CCCCFF"/>
              </a:gs>
              <a:gs pos="17999">
                <a:srgbClr val="99CCFF"/>
              </a:gs>
              <a:gs pos="36000">
                <a:srgbClr val="9966FF"/>
              </a:gs>
              <a:gs pos="61000">
                <a:srgbClr val="CC99FF"/>
              </a:gs>
              <a:gs pos="82001">
                <a:srgbClr val="99CCFF"/>
              </a:gs>
              <a:gs pos="100000">
                <a:srgbClr val="CCCCFF"/>
              </a:gs>
            </a:gsLst>
            <a:lin ang="16200000" scaled="0"/>
          </a:gradFill>
          <a:ln w="57150"/>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800" b="1" dirty="0" smtClean="0"/>
              <a:t>mismanagement</a:t>
            </a:r>
            <a:endParaRPr lang="en-US" sz="2800" b="1" dirty="0"/>
          </a:p>
        </p:txBody>
      </p:sp>
      <p:sp>
        <p:nvSpPr>
          <p:cNvPr id="5" name="Rounded Rectangle 4"/>
          <p:cNvSpPr/>
          <p:nvPr/>
        </p:nvSpPr>
        <p:spPr>
          <a:xfrm>
            <a:off x="611560" y="2128354"/>
            <a:ext cx="2153994" cy="1251139"/>
          </a:xfrm>
          <a:prstGeom prst="roundRect">
            <a:avLst/>
          </a:prstGeom>
          <a:gradFill>
            <a:gsLst>
              <a:gs pos="0">
                <a:srgbClr val="CCCCFF"/>
              </a:gs>
              <a:gs pos="17999">
                <a:srgbClr val="99CCFF"/>
              </a:gs>
              <a:gs pos="36000">
                <a:srgbClr val="9966FF"/>
              </a:gs>
              <a:gs pos="61000">
                <a:srgbClr val="CC99FF"/>
              </a:gs>
              <a:gs pos="82001">
                <a:srgbClr val="99CCFF"/>
              </a:gs>
              <a:gs pos="100000">
                <a:srgbClr val="CCCCFF"/>
              </a:gs>
            </a:gsLst>
            <a:lin ang="16200000" scaled="0"/>
          </a:gradFill>
        </p:spPr>
        <p:style>
          <a:lnRef idx="1">
            <a:schemeClr val="accent1"/>
          </a:lnRef>
          <a:fillRef idx="2">
            <a:schemeClr val="accent1"/>
          </a:fillRef>
          <a:effectRef idx="1">
            <a:schemeClr val="accent1"/>
          </a:effectRef>
          <a:fontRef idx="minor">
            <a:schemeClr val="dk1"/>
          </a:fontRef>
        </p:style>
        <p:txBody>
          <a:bodyPr rtlCol="0" anchor="ctr"/>
          <a:lstStyle/>
          <a:p>
            <a:pPr algn="ctr"/>
            <a:r>
              <a:rPr lang="en-US" b="1" dirty="0" smtClean="0"/>
              <a:t>miscommunication</a:t>
            </a:r>
          </a:p>
          <a:p>
            <a:pPr algn="ctr"/>
            <a:endParaRPr lang="en-US" b="1" dirty="0"/>
          </a:p>
        </p:txBody>
      </p:sp>
      <p:sp>
        <p:nvSpPr>
          <p:cNvPr id="8" name="Rounded Rectangle 7"/>
          <p:cNvSpPr/>
          <p:nvPr/>
        </p:nvSpPr>
        <p:spPr>
          <a:xfrm>
            <a:off x="1571604" y="4071942"/>
            <a:ext cx="2160240" cy="1242138"/>
          </a:xfrm>
          <a:prstGeom prst="roundRect">
            <a:avLst/>
          </a:prstGeom>
          <a:gradFill>
            <a:gsLst>
              <a:gs pos="0">
                <a:srgbClr val="CCCCFF"/>
              </a:gs>
              <a:gs pos="17999">
                <a:srgbClr val="99CCFF"/>
              </a:gs>
              <a:gs pos="36000">
                <a:srgbClr val="9966FF"/>
              </a:gs>
              <a:gs pos="61000">
                <a:srgbClr val="CC99FF"/>
              </a:gs>
              <a:gs pos="82001">
                <a:srgbClr val="99CCFF"/>
              </a:gs>
              <a:gs pos="100000">
                <a:srgbClr val="CCCCFF"/>
              </a:gs>
            </a:gsLst>
            <a:lin ang="16200000" scaled="0"/>
          </a:gradFill>
        </p:spPr>
        <p:style>
          <a:lnRef idx="1">
            <a:schemeClr val="accent1"/>
          </a:lnRef>
          <a:fillRef idx="2">
            <a:schemeClr val="accent1"/>
          </a:fillRef>
          <a:effectRef idx="1">
            <a:schemeClr val="accent1"/>
          </a:effectRef>
          <a:fontRef idx="minor">
            <a:schemeClr val="dk1"/>
          </a:fontRef>
        </p:style>
        <p:txBody>
          <a:bodyPr rtlCol="0" anchor="ctr"/>
          <a:lstStyle/>
          <a:p>
            <a:pPr algn="ctr"/>
            <a:r>
              <a:rPr lang="en-US" b="1" dirty="0" smtClean="0"/>
              <a:t>Misunderstanding of tasks</a:t>
            </a:r>
          </a:p>
          <a:p>
            <a:pPr algn="ctr"/>
            <a:endParaRPr lang="en-US" b="1" dirty="0"/>
          </a:p>
        </p:txBody>
      </p:sp>
      <p:sp>
        <p:nvSpPr>
          <p:cNvPr id="9" name="Rounded Rectangle 8"/>
          <p:cNvSpPr/>
          <p:nvPr/>
        </p:nvSpPr>
        <p:spPr>
          <a:xfrm>
            <a:off x="4357686" y="4071942"/>
            <a:ext cx="2232248" cy="1394155"/>
          </a:xfrm>
          <a:prstGeom prst="roundRect">
            <a:avLst/>
          </a:prstGeom>
          <a:gradFill>
            <a:gsLst>
              <a:gs pos="0">
                <a:srgbClr val="CCCCFF"/>
              </a:gs>
              <a:gs pos="17999">
                <a:srgbClr val="99CCFF"/>
              </a:gs>
              <a:gs pos="36000">
                <a:srgbClr val="9966FF"/>
              </a:gs>
              <a:gs pos="61000">
                <a:srgbClr val="CC99FF"/>
              </a:gs>
              <a:gs pos="82001">
                <a:srgbClr val="99CCFF"/>
              </a:gs>
              <a:gs pos="100000">
                <a:srgbClr val="CCCCFF"/>
              </a:gs>
            </a:gsLst>
            <a:lin ang="16200000" scaled="0"/>
          </a:gradFill>
        </p:spPr>
        <p:style>
          <a:lnRef idx="1">
            <a:schemeClr val="accent1"/>
          </a:lnRef>
          <a:fillRef idx="2">
            <a:schemeClr val="accent1"/>
          </a:fillRef>
          <a:effectRef idx="1">
            <a:schemeClr val="accent1"/>
          </a:effectRef>
          <a:fontRef idx="minor">
            <a:schemeClr val="dk1"/>
          </a:fontRef>
        </p:style>
        <p:txBody>
          <a:bodyPr rtlCol="0" anchor="ctr"/>
          <a:lstStyle/>
          <a:p>
            <a:pPr algn="ctr"/>
            <a:r>
              <a:rPr lang="en-US" b="1" dirty="0" smtClean="0"/>
              <a:t>Problems between union and parents</a:t>
            </a:r>
          </a:p>
          <a:p>
            <a:pPr algn="ctr"/>
            <a:endParaRPr lang="en-US" b="1" dirty="0"/>
          </a:p>
        </p:txBody>
      </p:sp>
      <p:sp>
        <p:nvSpPr>
          <p:cNvPr id="12" name="Rounded Rectangle 11"/>
          <p:cNvSpPr/>
          <p:nvPr/>
        </p:nvSpPr>
        <p:spPr>
          <a:xfrm>
            <a:off x="6572264" y="2714620"/>
            <a:ext cx="2214578" cy="1500198"/>
          </a:xfrm>
          <a:prstGeom prst="roundRect">
            <a:avLst/>
          </a:prstGeom>
          <a:gradFill>
            <a:gsLst>
              <a:gs pos="0">
                <a:srgbClr val="CCCCFF"/>
              </a:gs>
              <a:gs pos="17999">
                <a:srgbClr val="99CCFF"/>
              </a:gs>
              <a:gs pos="36000">
                <a:srgbClr val="9966FF"/>
              </a:gs>
              <a:gs pos="61000">
                <a:srgbClr val="CC99FF"/>
              </a:gs>
              <a:gs pos="82001">
                <a:srgbClr val="99CCFF"/>
              </a:gs>
              <a:gs pos="100000">
                <a:srgbClr val="CCCCFF"/>
              </a:gs>
            </a:gsLst>
            <a:lin ang="16200000" scaled="0"/>
          </a:gradFill>
        </p:spPr>
        <p:style>
          <a:lnRef idx="1">
            <a:schemeClr val="accent1"/>
          </a:lnRef>
          <a:fillRef idx="2">
            <a:schemeClr val="accent1"/>
          </a:fillRef>
          <a:effectRef idx="1">
            <a:schemeClr val="accent1"/>
          </a:effectRef>
          <a:fontRef idx="minor">
            <a:schemeClr val="dk1"/>
          </a:fontRef>
        </p:style>
        <p:txBody>
          <a:bodyPr rtlCol="0" anchor="ctr"/>
          <a:lstStyle/>
          <a:p>
            <a:pPr algn="ctr"/>
            <a:r>
              <a:rPr lang="en-US" b="1" dirty="0" smtClean="0"/>
              <a:t>Problems between workers themselves </a:t>
            </a:r>
          </a:p>
          <a:p>
            <a:pPr algn="ctr"/>
            <a:endParaRPr lang="en-US" b="1" dirty="0"/>
          </a:p>
        </p:txBody>
      </p:sp>
      <p:cxnSp>
        <p:nvCxnSpPr>
          <p:cNvPr id="14" name="Straight Connector 13"/>
          <p:cNvCxnSpPr>
            <a:endCxn id="5" idx="3"/>
          </p:cNvCxnSpPr>
          <p:nvPr/>
        </p:nvCxnSpPr>
        <p:spPr>
          <a:xfrm flipH="1">
            <a:off x="2765554" y="2096200"/>
            <a:ext cx="784390" cy="657724"/>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3203848" y="2096199"/>
            <a:ext cx="1008112" cy="198087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4286247" y="2643183"/>
            <a:ext cx="2000266" cy="85725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6215074" y="1643050"/>
            <a:ext cx="1214446" cy="1071570"/>
          </a:xfrm>
          <a:prstGeom prst="line">
            <a:avLst/>
          </a:prstGeom>
          <a:ln w="25400" cmpd="sng"/>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3071802" y="500042"/>
            <a:ext cx="3024336" cy="1593177"/>
          </a:xfrm>
          <a:prstGeom prst="rect">
            <a:avLst/>
          </a:prstGeom>
          <a:gradFill>
            <a:gsLst>
              <a:gs pos="0">
                <a:srgbClr val="CCCCFF"/>
              </a:gs>
              <a:gs pos="17999">
                <a:srgbClr val="99CCFF"/>
              </a:gs>
              <a:gs pos="36000">
                <a:srgbClr val="9966FF"/>
              </a:gs>
              <a:gs pos="61000">
                <a:srgbClr val="CC99FF"/>
              </a:gs>
              <a:gs pos="82001">
                <a:srgbClr val="99CCFF"/>
              </a:gs>
              <a:gs pos="100000">
                <a:srgbClr val="CCCCFF"/>
              </a:gs>
            </a:gsLst>
            <a:lin ang="16200000" scaled="0"/>
          </a:gradFill>
          <a:ln w="57150"/>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800" b="1" dirty="0" smtClean="0"/>
              <a:t>mismanagement</a:t>
            </a:r>
            <a:endParaRPr lang="en-US" sz="2800" b="1" dirty="0"/>
          </a:p>
        </p:txBody>
      </p:sp>
    </p:spTree>
    <p:extLst>
      <p:ext uri="{BB962C8B-B14F-4D97-AF65-F5344CB8AC3E}">
        <p14:creationId xmlns="" xmlns:p14="http://schemas.microsoft.com/office/powerpoint/2010/main" val="36616539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3" cstate="print"/>
          <a:srcRect r="788"/>
          <a:stretch>
            <a:fillRect/>
          </a:stretch>
        </p:blipFill>
        <p:spPr>
          <a:xfrm>
            <a:off x="0" y="-27384"/>
            <a:ext cx="9144000" cy="6854851"/>
          </a:xfrm>
          <a:prstGeom prst="rect">
            <a:avLst/>
          </a:prstGeom>
        </p:spPr>
      </p:pic>
      <p:sp>
        <p:nvSpPr>
          <p:cNvPr id="2" name="Title 1"/>
          <p:cNvSpPr>
            <a:spLocks noGrp="1"/>
          </p:cNvSpPr>
          <p:nvPr>
            <p:ph type="title"/>
          </p:nvPr>
        </p:nvSpPr>
        <p:spPr/>
        <p:txBody>
          <a:bodyPr>
            <a:normAutofit/>
          </a:bodyPr>
          <a:lstStyle/>
          <a:p>
            <a:pPr algn="l" rtl="0"/>
            <a:r>
              <a:rPr lang="en-US" sz="2400" b="1" u="sng" dirty="0" smtClean="0">
                <a:latin typeface="MV Boli" pitchFamily="2" charset="0"/>
                <a:cs typeface="MV Boli" pitchFamily="2" charset="0"/>
              </a:rPr>
              <a:t>Educational process</a:t>
            </a:r>
            <a:r>
              <a:rPr lang="en-US" sz="2400" u="sng" dirty="0" smtClean="0">
                <a:latin typeface="MV Boli" pitchFamily="2" charset="0"/>
                <a:cs typeface="MV Boli" pitchFamily="2" charset="0"/>
              </a:rPr>
              <a:t>:</a:t>
            </a:r>
            <a:r>
              <a:rPr lang="en-US" sz="2400" dirty="0" smtClean="0">
                <a:latin typeface="MV Boli" pitchFamily="2" charset="0"/>
                <a:cs typeface="MV Boli" pitchFamily="2" charset="0"/>
              </a:rPr>
              <a:t/>
            </a:r>
            <a:br>
              <a:rPr lang="en-US" sz="2400" dirty="0" smtClean="0">
                <a:latin typeface="MV Boli" pitchFamily="2" charset="0"/>
                <a:cs typeface="MV Boli" pitchFamily="2" charset="0"/>
              </a:rPr>
            </a:br>
            <a:endParaRPr lang="ar-SA" sz="2400" b="1" u="sng" dirty="0">
              <a:latin typeface="MV Boli" pitchFamily="2" charset="0"/>
            </a:endParaRPr>
          </a:p>
        </p:txBody>
      </p:sp>
      <p:sp>
        <p:nvSpPr>
          <p:cNvPr id="3" name="Content Placeholder 2"/>
          <p:cNvSpPr>
            <a:spLocks noGrp="1"/>
          </p:cNvSpPr>
          <p:nvPr>
            <p:ph idx="1"/>
          </p:nvPr>
        </p:nvSpPr>
        <p:spPr>
          <a:xfrm>
            <a:off x="500034" y="1214422"/>
            <a:ext cx="8229600" cy="4525963"/>
          </a:xfrm>
        </p:spPr>
        <p:txBody>
          <a:bodyPr>
            <a:noAutofit/>
          </a:bodyPr>
          <a:lstStyle/>
          <a:p>
            <a:pPr algn="l" rtl="0"/>
            <a:r>
              <a:rPr lang="en-US" sz="2400" dirty="0" smtClean="0">
                <a:latin typeface="MV Boli" pitchFamily="2" charset="0"/>
                <a:cs typeface="MV Boli" pitchFamily="2" charset="0"/>
              </a:rPr>
              <a:t>The current day care failed in satisfying this term, due to different reasons, like:</a:t>
            </a:r>
          </a:p>
          <a:p>
            <a:pPr lvl="0" algn="l" rtl="0">
              <a:buNone/>
            </a:pPr>
            <a:r>
              <a:rPr lang="en-US" sz="2400" dirty="0" smtClean="0">
                <a:latin typeface="MV Boli" pitchFamily="2" charset="0"/>
                <a:cs typeface="MV Boli" pitchFamily="2" charset="0"/>
              </a:rPr>
              <a:t>1- The ages of the babysitters</a:t>
            </a:r>
          </a:p>
          <a:p>
            <a:pPr lvl="0" algn="l" rtl="0">
              <a:buNone/>
            </a:pPr>
            <a:r>
              <a:rPr lang="en-US" sz="2400" dirty="0" smtClean="0">
                <a:latin typeface="MV Boli" pitchFamily="2" charset="0"/>
                <a:cs typeface="MV Boli" pitchFamily="2" charset="0"/>
              </a:rPr>
              <a:t>2- The educational aims in the current day care limited on social sides not educational.</a:t>
            </a:r>
          </a:p>
          <a:p>
            <a:pPr lvl="0" algn="l" rtl="0">
              <a:buNone/>
            </a:pPr>
            <a:r>
              <a:rPr lang="en-US" sz="2400" dirty="0" smtClean="0">
                <a:latin typeface="MV Boli" pitchFamily="2" charset="0"/>
                <a:cs typeface="MV Boli" pitchFamily="2" charset="0"/>
              </a:rPr>
              <a:t>3- There is no learning materials.</a:t>
            </a:r>
          </a:p>
          <a:p>
            <a:pPr lvl="0" algn="l" rtl="0">
              <a:buNone/>
            </a:pPr>
            <a:r>
              <a:rPr lang="en-US" sz="2400" dirty="0" smtClean="0">
                <a:latin typeface="MV Boli" pitchFamily="2" charset="0"/>
                <a:cs typeface="MV Boli" pitchFamily="2" charset="0"/>
              </a:rPr>
              <a:t>4- There is no teaching rooms due to the bad design of the day care. </a:t>
            </a:r>
          </a:p>
          <a:p>
            <a:pPr lvl="0" algn="l" rtl="0">
              <a:buNone/>
            </a:pPr>
            <a:r>
              <a:rPr lang="en-US" sz="2400" dirty="0" smtClean="0">
                <a:latin typeface="MV Boli" pitchFamily="2" charset="0"/>
                <a:cs typeface="MV Boli" pitchFamily="2" charset="0"/>
              </a:rPr>
              <a:t>5- There is no rule to separate the kids in age groups, to provide each group in the suitable educational service</a:t>
            </a:r>
            <a:endParaRPr lang="ar-SA" sz="2400" dirty="0">
              <a:latin typeface="MV Boli" pitchFamily="2"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3" cstate="print"/>
          <a:srcRect r="788"/>
          <a:stretch>
            <a:fillRect/>
          </a:stretch>
        </p:blipFill>
        <p:spPr>
          <a:xfrm>
            <a:off x="0" y="-24"/>
            <a:ext cx="9144000" cy="6854851"/>
          </a:xfrm>
          <a:prstGeom prst="rect">
            <a:avLst/>
          </a:prstGeom>
        </p:spPr>
      </p:pic>
      <p:sp>
        <p:nvSpPr>
          <p:cNvPr id="2" name="Title 1"/>
          <p:cNvSpPr>
            <a:spLocks noGrp="1"/>
          </p:cNvSpPr>
          <p:nvPr>
            <p:ph type="title"/>
          </p:nvPr>
        </p:nvSpPr>
        <p:spPr/>
        <p:txBody>
          <a:bodyPr>
            <a:normAutofit/>
          </a:bodyPr>
          <a:lstStyle/>
          <a:p>
            <a:pPr algn="l" rtl="0"/>
            <a:r>
              <a:rPr lang="en-US" sz="2400" b="1" u="sng" dirty="0" smtClean="0">
                <a:latin typeface="MV Boli" pitchFamily="2" charset="0"/>
                <a:cs typeface="MV Boli" pitchFamily="2" charset="0"/>
              </a:rPr>
              <a:t>Design of the building:</a:t>
            </a:r>
            <a:r>
              <a:rPr lang="en-US" sz="2400" dirty="0" smtClean="0">
                <a:latin typeface="MV Boli" pitchFamily="2" charset="0"/>
                <a:cs typeface="MV Boli" pitchFamily="2" charset="0"/>
              </a:rPr>
              <a:t/>
            </a:r>
            <a:br>
              <a:rPr lang="en-US" sz="2400" dirty="0" smtClean="0">
                <a:latin typeface="MV Boli" pitchFamily="2" charset="0"/>
                <a:cs typeface="MV Boli" pitchFamily="2" charset="0"/>
              </a:rPr>
            </a:br>
            <a:endParaRPr lang="ar-SA" sz="2400" b="1" dirty="0">
              <a:latin typeface="MV Boli" pitchFamily="2" charset="0"/>
            </a:endParaRPr>
          </a:p>
        </p:txBody>
      </p:sp>
      <p:sp>
        <p:nvSpPr>
          <p:cNvPr id="3" name="Content Placeholder 2"/>
          <p:cNvSpPr>
            <a:spLocks noGrp="1"/>
          </p:cNvSpPr>
          <p:nvPr>
            <p:ph idx="1"/>
          </p:nvPr>
        </p:nvSpPr>
        <p:spPr>
          <a:xfrm>
            <a:off x="500034" y="1357299"/>
            <a:ext cx="8229600" cy="4786346"/>
          </a:xfrm>
        </p:spPr>
        <p:txBody>
          <a:bodyPr>
            <a:normAutofit/>
          </a:bodyPr>
          <a:lstStyle/>
          <a:p>
            <a:pPr algn="l" rtl="0">
              <a:buNone/>
            </a:pPr>
            <a:r>
              <a:rPr lang="en-US" sz="2400" dirty="0" smtClean="0">
                <a:latin typeface="MV Boli" pitchFamily="2" charset="0"/>
                <a:cs typeface="MV Boli" pitchFamily="2" charset="0"/>
              </a:rPr>
              <a:t>Description of the building:</a:t>
            </a:r>
          </a:p>
          <a:p>
            <a:pPr lvl="0" algn="l" rtl="0"/>
            <a:r>
              <a:rPr lang="en-US" sz="2400" dirty="0" smtClean="0">
                <a:latin typeface="MV Boli" pitchFamily="2" charset="0"/>
                <a:cs typeface="MV Boli" pitchFamily="2" charset="0"/>
              </a:rPr>
              <a:t>Two rooms for kids, for different ages</a:t>
            </a:r>
          </a:p>
          <a:p>
            <a:pPr lvl="0" algn="l" rtl="0"/>
            <a:r>
              <a:rPr lang="en-US" sz="2400" dirty="0" smtClean="0">
                <a:latin typeface="MV Boli" pitchFamily="2" charset="0"/>
                <a:cs typeface="MV Boli" pitchFamily="2" charset="0"/>
              </a:rPr>
              <a:t>One room for playing, having television, and small number of simple toys which not suitable for all Childs. </a:t>
            </a:r>
          </a:p>
          <a:p>
            <a:pPr lvl="0" algn="l" rtl="0"/>
            <a:r>
              <a:rPr lang="en-US" sz="2400" dirty="0" smtClean="0">
                <a:latin typeface="MV Boli" pitchFamily="2" charset="0"/>
                <a:cs typeface="MV Boli" pitchFamily="2" charset="0"/>
              </a:rPr>
              <a:t>Small kitchen, having refrigerator and gas.   </a:t>
            </a:r>
          </a:p>
          <a:p>
            <a:pPr lvl="0" algn="l" rtl="0"/>
            <a:r>
              <a:rPr lang="en-US" sz="2400" dirty="0" smtClean="0">
                <a:latin typeface="MV Boli" pitchFamily="2" charset="0"/>
                <a:cs typeface="MV Boli" pitchFamily="2" charset="0"/>
              </a:rPr>
              <a:t> Two bathrooms, one for the kids, the other for the nannies</a:t>
            </a:r>
            <a:endParaRPr lang="ar-SA" sz="2400" dirty="0">
              <a:latin typeface="MV Boli" pitchFamily="2"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3" cstate="print"/>
          <a:srcRect r="788"/>
          <a:stretch>
            <a:fillRect/>
          </a:stretch>
        </p:blipFill>
        <p:spPr>
          <a:xfrm>
            <a:off x="0" y="3149"/>
            <a:ext cx="9144000" cy="6854851"/>
          </a:xfrm>
          <a:prstGeom prst="rect">
            <a:avLst/>
          </a:prstGeom>
        </p:spPr>
      </p:pic>
      <p:sp>
        <p:nvSpPr>
          <p:cNvPr id="2" name="Title 1"/>
          <p:cNvSpPr>
            <a:spLocks noGrp="1"/>
          </p:cNvSpPr>
          <p:nvPr>
            <p:ph type="title"/>
          </p:nvPr>
        </p:nvSpPr>
        <p:spPr/>
        <p:txBody>
          <a:bodyPr>
            <a:normAutofit/>
          </a:bodyPr>
          <a:lstStyle/>
          <a:p>
            <a:pPr algn="l" rtl="0"/>
            <a:r>
              <a:rPr lang="en-US" sz="2400" b="1" u="sng" dirty="0" smtClean="0">
                <a:latin typeface="MV Boli" pitchFamily="2" charset="0"/>
                <a:cs typeface="MV Boli" pitchFamily="2" charset="0"/>
              </a:rPr>
              <a:t>problems on the building</a:t>
            </a:r>
            <a:endParaRPr lang="ar-SA" sz="2400" b="1" u="sng" dirty="0">
              <a:latin typeface="MV Boli" pitchFamily="2" charset="0"/>
            </a:endParaRPr>
          </a:p>
        </p:txBody>
      </p:sp>
      <p:sp>
        <p:nvSpPr>
          <p:cNvPr id="3" name="Content Placeholder 2"/>
          <p:cNvSpPr>
            <a:spLocks noGrp="1"/>
          </p:cNvSpPr>
          <p:nvPr>
            <p:ph idx="1"/>
          </p:nvPr>
        </p:nvSpPr>
        <p:spPr>
          <a:xfrm>
            <a:off x="500034" y="1214422"/>
            <a:ext cx="8229600" cy="4525963"/>
          </a:xfrm>
        </p:spPr>
        <p:txBody>
          <a:bodyPr>
            <a:noAutofit/>
          </a:bodyPr>
          <a:lstStyle/>
          <a:p>
            <a:pPr algn="l" rtl="0">
              <a:buNone/>
            </a:pPr>
            <a:r>
              <a:rPr lang="en-US" sz="2000" dirty="0" smtClean="0">
                <a:latin typeface="MV Boli" pitchFamily="2" charset="0"/>
                <a:cs typeface="MV Boli" pitchFamily="2" charset="0"/>
              </a:rPr>
              <a:t>1- limited area of  the day care</a:t>
            </a:r>
          </a:p>
          <a:p>
            <a:pPr algn="l" rtl="0">
              <a:buNone/>
            </a:pPr>
            <a:endParaRPr lang="en-US" sz="2000" dirty="0" smtClean="0">
              <a:latin typeface="MV Boli" pitchFamily="2" charset="0"/>
              <a:cs typeface="MV Boli" pitchFamily="2" charset="0"/>
            </a:endParaRPr>
          </a:p>
          <a:p>
            <a:pPr algn="l" rtl="0">
              <a:buNone/>
            </a:pPr>
            <a:r>
              <a:rPr lang="en-US" sz="2000" dirty="0" smtClean="0">
                <a:latin typeface="MV Boli" pitchFamily="2" charset="0"/>
                <a:cs typeface="MV Boli" pitchFamily="2" charset="0"/>
              </a:rPr>
              <a:t>2- limited area for the playground</a:t>
            </a:r>
          </a:p>
          <a:p>
            <a:pPr lvl="0" algn="l" rtl="0">
              <a:buNone/>
            </a:pPr>
            <a:endParaRPr lang="en-US" sz="2000" dirty="0" smtClean="0">
              <a:latin typeface="MV Boli" pitchFamily="2" charset="0"/>
              <a:cs typeface="MV Boli" pitchFamily="2" charset="0"/>
            </a:endParaRPr>
          </a:p>
          <a:p>
            <a:pPr lvl="0" algn="l" rtl="0">
              <a:buNone/>
            </a:pPr>
            <a:r>
              <a:rPr lang="en-US" sz="2000" dirty="0" smtClean="0">
                <a:latin typeface="MV Boli" pitchFamily="2" charset="0"/>
                <a:cs typeface="MV Boli" pitchFamily="2" charset="0"/>
              </a:rPr>
              <a:t>3- The fact that  the building doesn’t own but rented</a:t>
            </a:r>
          </a:p>
          <a:p>
            <a:pPr lvl="0" algn="l" rtl="0">
              <a:buNone/>
            </a:pPr>
            <a:endParaRPr lang="en-US" sz="2000" dirty="0" smtClean="0">
              <a:latin typeface="MV Boli" pitchFamily="2" charset="0"/>
              <a:cs typeface="MV Boli" pitchFamily="2" charset="0"/>
            </a:endParaRPr>
          </a:p>
          <a:p>
            <a:pPr lvl="0" algn="l" rtl="0">
              <a:buNone/>
            </a:pPr>
            <a:r>
              <a:rPr lang="en-US" sz="2000" dirty="0" smtClean="0">
                <a:latin typeface="MV Boli" pitchFamily="2" charset="0"/>
                <a:cs typeface="MV Boli" pitchFamily="2" charset="0"/>
              </a:rPr>
              <a:t>4- Lighting, ventilation and wetness</a:t>
            </a:r>
          </a:p>
          <a:p>
            <a:pPr lvl="0" algn="l" rtl="0">
              <a:buNone/>
            </a:pPr>
            <a:endParaRPr lang="en-US" sz="2000" dirty="0" smtClean="0">
              <a:latin typeface="MV Boli" pitchFamily="2" charset="0"/>
              <a:cs typeface="MV Boli" pitchFamily="2" charset="0"/>
            </a:endParaRPr>
          </a:p>
          <a:p>
            <a:pPr lvl="0" algn="l" rtl="0">
              <a:buNone/>
            </a:pPr>
            <a:r>
              <a:rPr lang="en-US" sz="2000" dirty="0" smtClean="0">
                <a:latin typeface="MV Boli" pitchFamily="2" charset="0"/>
                <a:cs typeface="MV Boli" pitchFamily="2" charset="0"/>
              </a:rPr>
              <a:t>5- safety factors that missed in the building </a:t>
            </a:r>
          </a:p>
          <a:p>
            <a:pPr lvl="0" algn="l" rtl="0"/>
            <a:endParaRPr lang="en-US" sz="1600" dirty="0" smtClean="0">
              <a:latin typeface="MV Boli" pitchFamily="2" charset="0"/>
              <a:cs typeface="MV Boli" pitchFamily="2" charset="0"/>
            </a:endParaRPr>
          </a:p>
          <a:p>
            <a:pPr lvl="0" algn="l" rtl="0">
              <a:buNone/>
            </a:pPr>
            <a:endParaRPr lang="en-US" sz="2800" b="1" u="sng" dirty="0" smtClean="0"/>
          </a:p>
          <a:p>
            <a:pPr lvl="0" algn="l" rtl="0">
              <a:buNone/>
            </a:pPr>
            <a:endParaRPr lang="ar-SA" sz="2800" dirty="0">
              <a:latin typeface="MV Boli" pitchFamily="2"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3" cstate="print"/>
          <a:srcRect r="788"/>
          <a:stretch>
            <a:fillRect/>
          </a:stretch>
        </p:blipFill>
        <p:spPr>
          <a:xfrm>
            <a:off x="0" y="3149"/>
            <a:ext cx="9144000" cy="6854851"/>
          </a:xfrm>
          <a:prstGeom prst="rect">
            <a:avLst/>
          </a:prstGeom>
        </p:spPr>
      </p:pic>
      <p:sp>
        <p:nvSpPr>
          <p:cNvPr id="2" name="Title 1"/>
          <p:cNvSpPr>
            <a:spLocks noGrp="1"/>
          </p:cNvSpPr>
          <p:nvPr>
            <p:ph type="title"/>
          </p:nvPr>
        </p:nvSpPr>
        <p:spPr/>
        <p:txBody>
          <a:bodyPr>
            <a:normAutofit/>
          </a:bodyPr>
          <a:lstStyle/>
          <a:p>
            <a:pPr lvl="0" algn="l" rtl="0"/>
            <a:r>
              <a:rPr lang="en-US" sz="2400" b="1" u="sng" dirty="0" smtClean="0">
                <a:latin typeface="MV Boli" pitchFamily="2" charset="0"/>
                <a:cs typeface="MV Boli" pitchFamily="2" charset="0"/>
              </a:rPr>
              <a:t>Cost analysis:</a:t>
            </a:r>
            <a:br>
              <a:rPr lang="en-US" sz="2400" b="1" u="sng" dirty="0" smtClean="0">
                <a:latin typeface="MV Boli" pitchFamily="2" charset="0"/>
                <a:cs typeface="MV Boli" pitchFamily="2" charset="0"/>
              </a:rPr>
            </a:br>
            <a:endParaRPr lang="ar-SA" sz="2400" b="1" u="sng" dirty="0">
              <a:latin typeface="MV Boli" pitchFamily="2" charset="0"/>
            </a:endParaRPr>
          </a:p>
        </p:txBody>
      </p:sp>
      <p:sp>
        <p:nvSpPr>
          <p:cNvPr id="3" name="Content Placeholder 2"/>
          <p:cNvSpPr>
            <a:spLocks noGrp="1"/>
          </p:cNvSpPr>
          <p:nvPr>
            <p:ph idx="1"/>
          </p:nvPr>
        </p:nvSpPr>
        <p:spPr>
          <a:xfrm>
            <a:off x="500034" y="1214422"/>
            <a:ext cx="8229600" cy="4525963"/>
          </a:xfrm>
        </p:spPr>
        <p:txBody>
          <a:bodyPr>
            <a:noAutofit/>
          </a:bodyPr>
          <a:lstStyle/>
          <a:p>
            <a:pPr lvl="0" algn="l" rtl="0"/>
            <a:endParaRPr lang="en-US" sz="1600" dirty="0" smtClean="0">
              <a:latin typeface="MV Boli" pitchFamily="2" charset="0"/>
              <a:cs typeface="MV Boli" pitchFamily="2" charset="0"/>
            </a:endParaRPr>
          </a:p>
          <a:p>
            <a:pPr algn="l" rtl="0"/>
            <a:r>
              <a:rPr lang="en-US" sz="2000" dirty="0" smtClean="0">
                <a:latin typeface="MV Boli" pitchFamily="2" charset="0"/>
                <a:cs typeface="MV Boli" pitchFamily="2" charset="0"/>
              </a:rPr>
              <a:t>the reason from financial view</a:t>
            </a:r>
            <a:r>
              <a:rPr lang="ar-JO" sz="2000" dirty="0" smtClean="0">
                <a:latin typeface="MV Boli" pitchFamily="2" charset="0"/>
              </a:rPr>
              <a:t>:</a:t>
            </a:r>
            <a:endParaRPr lang="en-US" sz="2000" dirty="0" smtClean="0">
              <a:latin typeface="MV Boli" pitchFamily="2" charset="0"/>
              <a:cs typeface="MV Boli" pitchFamily="2" charset="0"/>
            </a:endParaRPr>
          </a:p>
          <a:p>
            <a:pPr lvl="0" algn="l" rtl="0">
              <a:buNone/>
            </a:pPr>
            <a:r>
              <a:rPr lang="en-US" sz="2000" dirty="0" smtClean="0">
                <a:latin typeface="MV Boli" pitchFamily="2" charset="0"/>
                <a:cs typeface="MV Boli" pitchFamily="2" charset="0"/>
              </a:rPr>
              <a:t>1- Mismanagement</a:t>
            </a:r>
          </a:p>
          <a:p>
            <a:pPr lvl="0" algn="l" rtl="0">
              <a:buNone/>
            </a:pPr>
            <a:endParaRPr lang="en-US" sz="2000" dirty="0" smtClean="0">
              <a:latin typeface="MV Boli" pitchFamily="2" charset="0"/>
              <a:cs typeface="MV Boli" pitchFamily="2" charset="0"/>
            </a:endParaRPr>
          </a:p>
          <a:p>
            <a:pPr lvl="0" algn="l" rtl="0">
              <a:buNone/>
            </a:pPr>
            <a:r>
              <a:rPr lang="en-US" sz="2000" dirty="0" smtClean="0">
                <a:latin typeface="MV Boli" pitchFamily="2" charset="0"/>
                <a:cs typeface="MV Boli" pitchFamily="2" charset="0"/>
              </a:rPr>
              <a:t>2- No business plan</a:t>
            </a:r>
          </a:p>
          <a:p>
            <a:pPr lvl="0" algn="l" rtl="0">
              <a:buNone/>
            </a:pPr>
            <a:endParaRPr lang="en-US" sz="2000" dirty="0" smtClean="0">
              <a:latin typeface="MV Boli" pitchFamily="2" charset="0"/>
              <a:cs typeface="MV Boli" pitchFamily="2" charset="0"/>
            </a:endParaRPr>
          </a:p>
          <a:p>
            <a:pPr lvl="0" algn="l" rtl="0">
              <a:buNone/>
            </a:pPr>
            <a:r>
              <a:rPr lang="en-US" sz="2000" dirty="0" smtClean="0">
                <a:latin typeface="MV Boli" pitchFamily="2" charset="0"/>
                <a:cs typeface="MV Boli" pitchFamily="2" charset="0"/>
              </a:rPr>
              <a:t>3- Decreasing the number of  child's on the daycare's</a:t>
            </a:r>
          </a:p>
          <a:p>
            <a:pPr lvl="0" algn="l" rtl="0">
              <a:buNone/>
            </a:pPr>
            <a:endParaRPr lang="en-US" sz="2800" b="1" u="sng" dirty="0" smtClean="0"/>
          </a:p>
          <a:p>
            <a:pPr lvl="0" algn="l" rtl="0">
              <a:buNone/>
            </a:pPr>
            <a:endParaRPr lang="ar-SA" sz="2800" dirty="0">
              <a:latin typeface="MV Boli" pitchFamily="2"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3" cstate="print"/>
          <a:srcRect r="788"/>
          <a:stretch>
            <a:fillRect/>
          </a:stretch>
        </p:blipFill>
        <p:spPr>
          <a:xfrm>
            <a:off x="0" y="3149"/>
            <a:ext cx="9144000" cy="6854851"/>
          </a:xfrm>
          <a:prstGeom prst="rect">
            <a:avLst/>
          </a:prstGeom>
        </p:spPr>
      </p:pic>
      <p:sp>
        <p:nvSpPr>
          <p:cNvPr id="3" name="Content Placeholder 2"/>
          <p:cNvSpPr>
            <a:spLocks noGrp="1"/>
          </p:cNvSpPr>
          <p:nvPr>
            <p:ph idx="1"/>
          </p:nvPr>
        </p:nvSpPr>
        <p:spPr>
          <a:xfrm>
            <a:off x="457200" y="500042"/>
            <a:ext cx="8229600" cy="5626121"/>
          </a:xfrm>
        </p:spPr>
        <p:txBody>
          <a:bodyPr>
            <a:normAutofit/>
          </a:bodyPr>
          <a:lstStyle/>
          <a:p>
            <a:pPr algn="l" rtl="0"/>
            <a:r>
              <a:rPr lang="en-US" sz="2400" dirty="0" smtClean="0">
                <a:latin typeface="MV Boli" pitchFamily="2" charset="0"/>
                <a:cs typeface="MV Boli" pitchFamily="2" charset="0"/>
              </a:rPr>
              <a:t>The cost in the day car divided into two types:</a:t>
            </a:r>
          </a:p>
          <a:p>
            <a:pPr algn="l" rtl="0">
              <a:buNone/>
            </a:pPr>
            <a:r>
              <a:rPr lang="en-US" sz="2400" b="1" dirty="0" smtClean="0">
                <a:latin typeface="MV Boli" pitchFamily="2" charset="0"/>
                <a:cs typeface="MV Boli" pitchFamily="2" charset="0"/>
              </a:rPr>
              <a:t>     1- fixed cost:</a:t>
            </a:r>
          </a:p>
          <a:p>
            <a:pPr algn="l" rtl="0">
              <a:buNone/>
            </a:pPr>
            <a:endParaRPr lang="en-US" sz="2400" dirty="0" smtClean="0">
              <a:latin typeface="MV Boli" pitchFamily="2" charset="0"/>
              <a:cs typeface="MV Boli" pitchFamily="2" charset="0"/>
            </a:endParaRPr>
          </a:p>
          <a:p>
            <a:pPr algn="l" rtl="0">
              <a:buNone/>
            </a:pPr>
            <a:endParaRPr lang="ar-SA" sz="2400" dirty="0">
              <a:latin typeface="MV Boli" pitchFamily="2" charset="0"/>
            </a:endParaRPr>
          </a:p>
        </p:txBody>
      </p:sp>
      <p:graphicFrame>
        <p:nvGraphicFramePr>
          <p:cNvPr id="5" name="Table 4"/>
          <p:cNvGraphicFramePr>
            <a:graphicFrameLocks noGrp="1"/>
          </p:cNvGraphicFramePr>
          <p:nvPr/>
        </p:nvGraphicFramePr>
        <p:xfrm>
          <a:off x="838200" y="1714489"/>
          <a:ext cx="3048000" cy="1531880"/>
        </p:xfrm>
        <a:graphic>
          <a:graphicData uri="http://schemas.openxmlformats.org/drawingml/2006/table">
            <a:tbl>
              <a:tblPr firstRow="1" bandRow="1">
                <a:tableStyleId>{8A107856-5554-42FB-B03E-39F5DBC370BA}</a:tableStyleId>
              </a:tblPr>
              <a:tblGrid>
                <a:gridCol w="1524000"/>
                <a:gridCol w="1524000"/>
              </a:tblGrid>
              <a:tr h="445900">
                <a:tc>
                  <a:txBody>
                    <a:bodyPr/>
                    <a:lstStyle/>
                    <a:p>
                      <a:pPr algn="l"/>
                      <a:r>
                        <a:rPr lang="en-US" dirty="0" smtClean="0"/>
                        <a:t>cost</a:t>
                      </a:r>
                      <a:endParaRPr lang="en-US" dirty="0"/>
                    </a:p>
                  </a:txBody>
                  <a:tcPr/>
                </a:tc>
                <a:tc>
                  <a:txBody>
                    <a:bodyPr/>
                    <a:lstStyle/>
                    <a:p>
                      <a:pPr algn="l"/>
                      <a:r>
                        <a:rPr lang="en-US" dirty="0" smtClean="0"/>
                        <a:t>Value</a:t>
                      </a:r>
                      <a:endParaRPr lang="en-US" dirty="0"/>
                    </a:p>
                  </a:txBody>
                  <a:tcPr/>
                </a:tc>
              </a:tr>
              <a:tr h="445900">
                <a:tc>
                  <a:txBody>
                    <a:bodyPr/>
                    <a:lstStyle/>
                    <a:p>
                      <a:pPr algn="l"/>
                      <a:r>
                        <a:rPr lang="en-US" dirty="0" smtClean="0"/>
                        <a:t>Salary</a:t>
                      </a:r>
                      <a:endParaRPr lang="en-US" dirty="0"/>
                    </a:p>
                  </a:txBody>
                  <a:tcPr/>
                </a:tc>
                <a:tc>
                  <a:txBody>
                    <a:bodyPr/>
                    <a:lstStyle/>
                    <a:p>
                      <a:pPr algn="l"/>
                      <a:r>
                        <a:rPr lang="en-US" dirty="0" smtClean="0"/>
                        <a:t>740 JD</a:t>
                      </a:r>
                      <a:endParaRPr lang="en-US" dirty="0"/>
                    </a:p>
                  </a:txBody>
                  <a:tcPr/>
                </a:tc>
              </a:tr>
              <a:tr h="608398">
                <a:tc>
                  <a:txBody>
                    <a:bodyPr/>
                    <a:lstStyle/>
                    <a:p>
                      <a:pPr algn="l"/>
                      <a:r>
                        <a:rPr lang="en-US" dirty="0" smtClean="0"/>
                        <a:t>Others</a:t>
                      </a:r>
                    </a:p>
                    <a:p>
                      <a:pPr algn="l"/>
                      <a:r>
                        <a:rPr lang="en-US" dirty="0" smtClean="0"/>
                        <a:t>( rents )</a:t>
                      </a:r>
                      <a:endParaRPr lang="en-US" dirty="0"/>
                    </a:p>
                  </a:txBody>
                  <a:tcPr/>
                </a:tc>
                <a:tc>
                  <a:txBody>
                    <a:bodyPr/>
                    <a:lstStyle/>
                    <a:p>
                      <a:pPr algn="l"/>
                      <a:r>
                        <a:rPr lang="en-US" dirty="0" smtClean="0"/>
                        <a:t>1600 JD</a:t>
                      </a:r>
                      <a:endParaRPr lang="en-US" dirty="0"/>
                    </a:p>
                  </a:txBody>
                  <a:tcPr/>
                </a:tc>
              </a:tr>
            </a:tbl>
          </a:graphicData>
        </a:graphic>
      </p:graphicFrame>
      <p:graphicFrame>
        <p:nvGraphicFramePr>
          <p:cNvPr id="6" name="Table 5"/>
          <p:cNvGraphicFramePr>
            <a:graphicFrameLocks noGrp="1"/>
          </p:cNvGraphicFramePr>
          <p:nvPr/>
        </p:nvGraphicFramePr>
        <p:xfrm>
          <a:off x="762000" y="3571876"/>
          <a:ext cx="4632960" cy="1571636"/>
        </p:xfrm>
        <a:graphic>
          <a:graphicData uri="http://schemas.openxmlformats.org/drawingml/2006/table">
            <a:tbl>
              <a:tblPr firstRow="1" bandRow="1">
                <a:tableStyleId>{8A107856-5554-42FB-B03E-39F5DBC370BA}</a:tableStyleId>
              </a:tblPr>
              <a:tblGrid>
                <a:gridCol w="2316480"/>
                <a:gridCol w="2316480"/>
              </a:tblGrid>
              <a:tr h="392909">
                <a:tc>
                  <a:txBody>
                    <a:bodyPr/>
                    <a:lstStyle/>
                    <a:p>
                      <a:pPr algn="l"/>
                      <a:r>
                        <a:rPr lang="en-US" dirty="0" smtClean="0"/>
                        <a:t>workers</a:t>
                      </a:r>
                      <a:endParaRPr lang="en-US" dirty="0"/>
                    </a:p>
                  </a:txBody>
                  <a:tcPr/>
                </a:tc>
                <a:tc>
                  <a:txBody>
                    <a:bodyPr/>
                    <a:lstStyle/>
                    <a:p>
                      <a:pPr algn="l"/>
                      <a:r>
                        <a:rPr lang="en-US" dirty="0" smtClean="0"/>
                        <a:t>Salary</a:t>
                      </a:r>
                      <a:endParaRPr lang="en-US" dirty="0"/>
                    </a:p>
                  </a:txBody>
                  <a:tcPr/>
                </a:tc>
              </a:tr>
              <a:tr h="392909">
                <a:tc>
                  <a:txBody>
                    <a:bodyPr/>
                    <a:lstStyle/>
                    <a:p>
                      <a:pPr algn="l"/>
                      <a:r>
                        <a:rPr lang="en-US" dirty="0" smtClean="0"/>
                        <a:t>babysitters</a:t>
                      </a:r>
                      <a:endParaRPr lang="en-US" dirty="0"/>
                    </a:p>
                  </a:txBody>
                  <a:tcPr/>
                </a:tc>
                <a:tc>
                  <a:txBody>
                    <a:bodyPr/>
                    <a:lstStyle/>
                    <a:p>
                      <a:pPr algn="l"/>
                      <a:r>
                        <a:rPr lang="en-US" dirty="0" smtClean="0"/>
                        <a:t>620 JD</a:t>
                      </a:r>
                      <a:endParaRPr lang="en-US" dirty="0"/>
                    </a:p>
                  </a:txBody>
                  <a:tcPr/>
                </a:tc>
              </a:tr>
              <a:tr h="392909">
                <a:tc>
                  <a:txBody>
                    <a:bodyPr/>
                    <a:lstStyle/>
                    <a:p>
                      <a:pPr algn="l"/>
                      <a:r>
                        <a:rPr lang="en-US" dirty="0" smtClean="0"/>
                        <a:t>Cleaner</a:t>
                      </a:r>
                      <a:endParaRPr lang="en-US" dirty="0"/>
                    </a:p>
                  </a:txBody>
                  <a:tcPr/>
                </a:tc>
                <a:tc>
                  <a:txBody>
                    <a:bodyPr/>
                    <a:lstStyle/>
                    <a:p>
                      <a:pPr algn="l"/>
                      <a:r>
                        <a:rPr lang="en-US" dirty="0" smtClean="0"/>
                        <a:t>120 JD</a:t>
                      </a:r>
                      <a:endParaRPr lang="en-US" dirty="0"/>
                    </a:p>
                  </a:txBody>
                  <a:tcPr/>
                </a:tc>
              </a:tr>
              <a:tr h="392909">
                <a:tc>
                  <a:txBody>
                    <a:bodyPr/>
                    <a:lstStyle/>
                    <a:p>
                      <a:pPr algn="l"/>
                      <a:r>
                        <a:rPr lang="en-US" dirty="0" smtClean="0"/>
                        <a:t>Total</a:t>
                      </a:r>
                      <a:endParaRPr lang="en-US" dirty="0"/>
                    </a:p>
                  </a:txBody>
                  <a:tcPr/>
                </a:tc>
                <a:tc>
                  <a:txBody>
                    <a:bodyPr/>
                    <a:lstStyle/>
                    <a:p>
                      <a:pPr algn="l"/>
                      <a:r>
                        <a:rPr lang="en-US" dirty="0" smtClean="0"/>
                        <a:t>740 JD</a:t>
                      </a:r>
                      <a:endParaRPr lang="en-US" dirty="0"/>
                    </a:p>
                  </a:txBody>
                  <a:tcPr/>
                </a:tc>
              </a:tr>
            </a:tbl>
          </a:graphicData>
        </a:graphic>
      </p:graphicFrame>
      <p:sp>
        <p:nvSpPr>
          <p:cNvPr id="7" name="Rectangle 6"/>
          <p:cNvSpPr/>
          <p:nvPr/>
        </p:nvSpPr>
        <p:spPr>
          <a:xfrm>
            <a:off x="857224" y="5357826"/>
            <a:ext cx="5832567" cy="830997"/>
          </a:xfrm>
          <a:prstGeom prst="rect">
            <a:avLst/>
          </a:prstGeom>
        </p:spPr>
        <p:txBody>
          <a:bodyPr wrap="square">
            <a:spAutoFit/>
          </a:bodyPr>
          <a:lstStyle/>
          <a:p>
            <a:pPr algn="l">
              <a:buNone/>
            </a:pPr>
            <a:r>
              <a:rPr lang="en-US" sz="2400" b="1" dirty="0" smtClean="0">
                <a:latin typeface="MV Boli" pitchFamily="2" charset="0"/>
                <a:cs typeface="MV Boli" pitchFamily="2" charset="0"/>
              </a:rPr>
              <a:t>2- variable cost: it ranges from 100- 150 JD</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691680" y="404664"/>
          <a:ext cx="5698095" cy="3543312"/>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945931" y="4061390"/>
            <a:ext cx="7154461" cy="1815882"/>
          </a:xfrm>
          <a:prstGeom prst="rect">
            <a:avLst/>
          </a:prstGeom>
        </p:spPr>
        <p:txBody>
          <a:bodyPr wrap="square">
            <a:spAutoFit/>
          </a:bodyPr>
          <a:lstStyle/>
          <a:p>
            <a:pPr algn="l"/>
            <a:r>
              <a:rPr lang="en-US" sz="2800" dirty="0" smtClean="0">
                <a:latin typeface="MV Boli" pitchFamily="2" charset="0"/>
                <a:cs typeface="MV Boli" pitchFamily="2" charset="0"/>
              </a:rPr>
              <a:t>the profit= 45* 18 = 810JD/ months </a:t>
            </a:r>
          </a:p>
          <a:p>
            <a:pPr algn="l"/>
            <a:r>
              <a:rPr lang="en-US" sz="2800" dirty="0" smtClean="0">
                <a:latin typeface="MV Boli" pitchFamily="2" charset="0"/>
                <a:cs typeface="MV Boli" pitchFamily="2" charset="0"/>
              </a:rPr>
              <a:t>the cost = 840JD/ month</a:t>
            </a:r>
            <a:endParaRPr lang="ar-JO" sz="2800" dirty="0" smtClean="0">
              <a:latin typeface="MV Boli" pitchFamily="2" charset="0"/>
            </a:endParaRPr>
          </a:p>
          <a:p>
            <a:pPr algn="l"/>
            <a:r>
              <a:rPr lang="en-US" sz="2800" dirty="0" smtClean="0">
                <a:latin typeface="MV Boli" pitchFamily="2" charset="0"/>
                <a:cs typeface="MV Boli" pitchFamily="2" charset="0"/>
              </a:rPr>
              <a:t>from these result we can know that the day care is economically failed</a:t>
            </a:r>
            <a:endParaRPr lang="en-US" sz="2800" dirty="0">
              <a:latin typeface="MV Boli" pitchFamily="2" charset="0"/>
              <a:cs typeface="MV Boli" pitchFamily="2"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3" cstate="print"/>
          <a:srcRect r="788"/>
          <a:stretch>
            <a:fillRect/>
          </a:stretch>
        </p:blipFill>
        <p:spPr>
          <a:xfrm>
            <a:off x="0" y="0"/>
            <a:ext cx="9144000" cy="6854851"/>
          </a:xfrm>
          <a:prstGeom prst="rect">
            <a:avLst/>
          </a:prstGeom>
        </p:spPr>
      </p:pic>
      <p:sp>
        <p:nvSpPr>
          <p:cNvPr id="2" name="Title 1"/>
          <p:cNvSpPr>
            <a:spLocks noGrp="1"/>
          </p:cNvSpPr>
          <p:nvPr>
            <p:ph type="title"/>
          </p:nvPr>
        </p:nvSpPr>
        <p:spPr/>
        <p:txBody>
          <a:bodyPr>
            <a:normAutofit/>
          </a:bodyPr>
          <a:lstStyle/>
          <a:p>
            <a:pPr algn="l" rtl="0"/>
            <a:r>
              <a:rPr lang="en-US" sz="2400" b="1" dirty="0" smtClean="0"/>
              <a:t>The possibility of development</a:t>
            </a:r>
            <a:r>
              <a:rPr lang="en-US" sz="2400" dirty="0" smtClean="0"/>
              <a:t>:</a:t>
            </a:r>
            <a:endParaRPr lang="ar-SA" sz="2400" b="1" u="sng" dirty="0">
              <a:latin typeface="MV Boli" pitchFamily="2" charset="0"/>
            </a:endParaRPr>
          </a:p>
        </p:txBody>
      </p:sp>
      <p:sp>
        <p:nvSpPr>
          <p:cNvPr id="3" name="Content Placeholder 2"/>
          <p:cNvSpPr>
            <a:spLocks noGrp="1"/>
          </p:cNvSpPr>
          <p:nvPr>
            <p:ph idx="1"/>
          </p:nvPr>
        </p:nvSpPr>
        <p:spPr>
          <a:xfrm>
            <a:off x="500034" y="1214422"/>
            <a:ext cx="8229600" cy="4525963"/>
          </a:xfrm>
        </p:spPr>
        <p:txBody>
          <a:bodyPr>
            <a:noAutofit/>
          </a:bodyPr>
          <a:lstStyle/>
          <a:p>
            <a:pPr algn="l" rtl="0">
              <a:buNone/>
            </a:pPr>
            <a:r>
              <a:rPr lang="en-US" sz="2400" dirty="0" smtClean="0">
                <a:latin typeface="MV Boli" pitchFamily="2" charset="0"/>
                <a:cs typeface="MV Boli" pitchFamily="2" charset="0"/>
              </a:rPr>
              <a:t>  we want to exploits the advantage of the current day care from the closeness and the cheep rent, and try to improve and  avoid the loss, we need to expanding the day car, and this solution is not available, because the owner of the building  as we know from them when we had a meeting with them,  that they rejected the idea itself of existing day care , moreover they want to stop rent the building, to use the building for different issue, even that the day car got evacuation warning for three times, so it’s impossible to expand the day care, and if the day care still cause loss in money the union will close it soon</a:t>
            </a:r>
          </a:p>
          <a:p>
            <a:pPr algn="l" rtl="0">
              <a:buNone/>
            </a:pPr>
            <a:endParaRPr lang="ar-SA" sz="2800" dirty="0">
              <a:latin typeface="MV Boli" pitchFamily="2"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3" cstate="print"/>
          <a:srcRect r="788"/>
          <a:stretch>
            <a:fillRect/>
          </a:stretch>
        </p:blipFill>
        <p:spPr>
          <a:xfrm>
            <a:off x="0" y="3149"/>
            <a:ext cx="9144000" cy="6854851"/>
          </a:xfrm>
          <a:prstGeom prst="rect">
            <a:avLst/>
          </a:prstGeom>
        </p:spPr>
      </p:pic>
      <p:sp>
        <p:nvSpPr>
          <p:cNvPr id="2" name="Title 1"/>
          <p:cNvSpPr>
            <a:spLocks noGrp="1"/>
          </p:cNvSpPr>
          <p:nvPr>
            <p:ph type="title"/>
          </p:nvPr>
        </p:nvSpPr>
        <p:spPr/>
        <p:txBody>
          <a:bodyPr>
            <a:normAutofit/>
          </a:bodyPr>
          <a:lstStyle/>
          <a:p>
            <a:pPr algn="l"/>
            <a:r>
              <a:rPr lang="en-US" sz="3200" b="1" u="sng" dirty="0" smtClean="0">
                <a:latin typeface="MV Boli" pitchFamily="2" charset="0"/>
              </a:rPr>
              <a:t>Facility planning</a:t>
            </a:r>
            <a:endParaRPr lang="ar-SA" sz="3200" b="1" u="sng" dirty="0">
              <a:latin typeface="MV Boli" pitchFamily="2" charset="0"/>
            </a:endParaRPr>
          </a:p>
        </p:txBody>
      </p:sp>
      <p:sp>
        <p:nvSpPr>
          <p:cNvPr id="3" name="Content Placeholder 2"/>
          <p:cNvSpPr>
            <a:spLocks noGrp="1"/>
          </p:cNvSpPr>
          <p:nvPr>
            <p:ph idx="1"/>
          </p:nvPr>
        </p:nvSpPr>
        <p:spPr>
          <a:xfrm>
            <a:off x="500034" y="1428736"/>
            <a:ext cx="8229600" cy="4525963"/>
          </a:xfrm>
        </p:spPr>
        <p:txBody>
          <a:bodyPr>
            <a:normAutofit/>
          </a:bodyPr>
          <a:lstStyle/>
          <a:p>
            <a:pPr algn="l" rtl="0">
              <a:buNone/>
            </a:pPr>
            <a:endParaRPr lang="en-US" sz="2400" dirty="0" smtClean="0">
              <a:latin typeface="MV Boli" pitchFamily="2" charset="0"/>
              <a:cs typeface="MV Boli" pitchFamily="2" charset="0"/>
            </a:endParaRPr>
          </a:p>
          <a:p>
            <a:pPr algn="l" rtl="0">
              <a:buNone/>
            </a:pPr>
            <a:endParaRPr lang="en-US" sz="2400" dirty="0" smtClean="0">
              <a:latin typeface="MV Boli" pitchFamily="2" charset="0"/>
              <a:cs typeface="MV Boli" pitchFamily="2" charset="0"/>
            </a:endParaRPr>
          </a:p>
          <a:p>
            <a:pPr algn="l" rtl="0">
              <a:buNone/>
            </a:pPr>
            <a:r>
              <a:rPr lang="en-US" sz="2400" dirty="0" smtClean="0">
                <a:latin typeface="MV Boli" pitchFamily="2" charset="0"/>
                <a:cs typeface="MV Boli" pitchFamily="2" charset="0"/>
              </a:rPr>
              <a:t>Methodology:</a:t>
            </a:r>
            <a:r>
              <a:rPr lang="en-US" sz="2400" dirty="0" smtClean="0">
                <a:latin typeface="MV Boli" pitchFamily="2" charset="0"/>
                <a:cs typeface="MV Boli" pitchFamily="2" charset="0"/>
              </a:rPr>
              <a:t/>
            </a:r>
            <a:br>
              <a:rPr lang="en-US" sz="2400" dirty="0" smtClean="0">
                <a:latin typeface="MV Boli" pitchFamily="2" charset="0"/>
                <a:cs typeface="MV Boli" pitchFamily="2" charset="0"/>
              </a:rPr>
            </a:br>
            <a:endParaRPr lang="en-US" sz="2400" dirty="0" smtClean="0">
              <a:latin typeface="MV Boli" pitchFamily="2" charset="0"/>
              <a:cs typeface="MV Boli" pitchFamily="2" charset="0"/>
            </a:endParaRPr>
          </a:p>
          <a:p>
            <a:pPr algn="l" rtl="0"/>
            <a:r>
              <a:rPr lang="en-US" sz="2400" dirty="0" smtClean="0">
                <a:latin typeface="MV Boli" pitchFamily="2" charset="0"/>
                <a:cs typeface="MV Boli" pitchFamily="2" charset="0"/>
              </a:rPr>
              <a:t>Facility </a:t>
            </a:r>
            <a:r>
              <a:rPr lang="en-US" sz="2400" dirty="0" smtClean="0">
                <a:latin typeface="MV Boli" pitchFamily="2" charset="0"/>
                <a:cs typeface="MV Boli" pitchFamily="2" charset="0"/>
              </a:rPr>
              <a:t>Location</a:t>
            </a:r>
          </a:p>
          <a:p>
            <a:pPr algn="l" rtl="0"/>
            <a:r>
              <a:rPr lang="en-US" sz="2400" dirty="0" smtClean="0">
                <a:latin typeface="MV Boli" pitchFamily="2" charset="0"/>
                <a:cs typeface="MV Boli" pitchFamily="2" charset="0"/>
              </a:rPr>
              <a:t>Facility layout </a:t>
            </a:r>
          </a:p>
          <a:p>
            <a:pPr algn="l" rtl="0"/>
            <a:r>
              <a:rPr lang="en-US" sz="2400" dirty="0" smtClean="0">
                <a:latin typeface="MV Boli" pitchFamily="2" charset="0"/>
                <a:cs typeface="MV Boli" pitchFamily="2" charset="0"/>
              </a:rPr>
              <a:t>Furniture </a:t>
            </a:r>
            <a:endParaRPr lang="en-US" sz="2400" dirty="0" smtClean="0">
              <a:latin typeface="MV Boli" pitchFamily="2" charset="0"/>
              <a:cs typeface="MV Boli" pitchFamily="2" charset="0"/>
            </a:endParaRPr>
          </a:p>
          <a:p>
            <a:pPr algn="l" rtl="0">
              <a:buNone/>
            </a:pPr>
            <a:r>
              <a:rPr lang="en-US" sz="2400" dirty="0" smtClean="0"/>
              <a:t> </a:t>
            </a:r>
            <a:r>
              <a:rPr lang="en-US" sz="2400" dirty="0" smtClean="0">
                <a:latin typeface="MV Boli" pitchFamily="2" charset="0"/>
                <a:cs typeface="MV Boli" pitchFamily="2" charset="0"/>
              </a:rPr>
              <a:t>  </a:t>
            </a:r>
          </a:p>
          <a:p>
            <a:pPr algn="l" rtl="0">
              <a:buNone/>
            </a:pPr>
            <a:endParaRPr lang="en-US" sz="2400" b="1" dirty="0" smtClean="0">
              <a:latin typeface="MV Boli" pitchFamily="2" charset="0"/>
              <a:cs typeface="MV Boli" pitchFamily="2"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3" cstate="print"/>
          <a:srcRect r="788"/>
          <a:stretch>
            <a:fillRect/>
          </a:stretch>
        </p:blipFill>
        <p:spPr>
          <a:xfrm>
            <a:off x="0" y="3149"/>
            <a:ext cx="9144000" cy="6854851"/>
          </a:xfrm>
          <a:prstGeom prst="rect">
            <a:avLst/>
          </a:prstGeom>
        </p:spPr>
      </p:pic>
      <p:sp>
        <p:nvSpPr>
          <p:cNvPr id="5" name="TextBox 4"/>
          <p:cNvSpPr txBox="1"/>
          <p:nvPr/>
        </p:nvSpPr>
        <p:spPr>
          <a:xfrm>
            <a:off x="357158" y="285728"/>
            <a:ext cx="8358246" cy="8710077"/>
          </a:xfrm>
          <a:prstGeom prst="rect">
            <a:avLst/>
          </a:prstGeom>
          <a:noFill/>
        </p:spPr>
        <p:txBody>
          <a:bodyPr wrap="square" rtlCol="1">
            <a:spAutoFit/>
          </a:bodyPr>
          <a:lstStyle/>
          <a:p>
            <a:pPr algn="l" rtl="0"/>
            <a:r>
              <a:rPr lang="en-US" sz="2800" b="1" u="sng" dirty="0" smtClean="0">
                <a:latin typeface="MV Boli" pitchFamily="2" charset="0"/>
                <a:cs typeface="MV Boli" pitchFamily="2" charset="0"/>
              </a:rPr>
              <a:t>Agenda</a:t>
            </a:r>
          </a:p>
          <a:p>
            <a:pPr algn="l" rtl="0"/>
            <a:endParaRPr lang="en-US" sz="2800" dirty="0" smtClean="0">
              <a:latin typeface="MV Boli" pitchFamily="2" charset="0"/>
              <a:cs typeface="MV Boli" pitchFamily="2" charset="0"/>
            </a:endParaRPr>
          </a:p>
          <a:p>
            <a:pPr algn="l" rtl="0"/>
            <a:r>
              <a:rPr lang="en-US" sz="2800" b="1" dirty="0" smtClean="0">
                <a:latin typeface="MV Boli" pitchFamily="2" charset="0"/>
                <a:cs typeface="MV Boli" pitchFamily="2" charset="0"/>
              </a:rPr>
              <a:t>Introduction</a:t>
            </a:r>
          </a:p>
          <a:p>
            <a:pPr algn="l" rtl="0"/>
            <a:r>
              <a:rPr lang="en-US" sz="2800" b="1" dirty="0" smtClean="0">
                <a:latin typeface="MV Boli" pitchFamily="2" charset="0"/>
                <a:cs typeface="MV Boli" pitchFamily="2" charset="0"/>
              </a:rPr>
              <a:t/>
            </a:r>
            <a:br>
              <a:rPr lang="en-US" sz="2800" b="1" dirty="0" smtClean="0">
                <a:latin typeface="MV Boli" pitchFamily="2" charset="0"/>
                <a:cs typeface="MV Boli" pitchFamily="2" charset="0"/>
              </a:rPr>
            </a:br>
            <a:r>
              <a:rPr lang="en-US" sz="2800" b="1" dirty="0" smtClean="0">
                <a:latin typeface="MV Boli" pitchFamily="2" charset="0"/>
                <a:cs typeface="MV Boli" pitchFamily="2" charset="0"/>
              </a:rPr>
              <a:t>Market Study</a:t>
            </a:r>
          </a:p>
          <a:p>
            <a:pPr algn="l" rtl="0"/>
            <a:endParaRPr lang="en-US" sz="2800" b="1" dirty="0" smtClean="0">
              <a:latin typeface="MV Boli" pitchFamily="2" charset="0"/>
              <a:cs typeface="MV Boli" pitchFamily="2" charset="0"/>
            </a:endParaRPr>
          </a:p>
          <a:p>
            <a:pPr algn="l" rtl="0"/>
            <a:r>
              <a:rPr lang="en-US" sz="2800" b="1" dirty="0" smtClean="0">
                <a:latin typeface="MV Boli" pitchFamily="2" charset="0"/>
                <a:cs typeface="MV Boli" pitchFamily="2" charset="0"/>
              </a:rPr>
              <a:t>Facility planning</a:t>
            </a:r>
          </a:p>
          <a:p>
            <a:pPr algn="l" rtl="0"/>
            <a:endParaRPr lang="en-US" sz="2800" b="1" dirty="0" smtClean="0">
              <a:latin typeface="MV Boli" pitchFamily="2" charset="0"/>
              <a:cs typeface="MV Boli" pitchFamily="2" charset="0"/>
            </a:endParaRPr>
          </a:p>
          <a:p>
            <a:pPr algn="l" rtl="0"/>
            <a:r>
              <a:rPr lang="en-US" sz="2800" b="1" dirty="0" smtClean="0">
                <a:latin typeface="MV Boli" pitchFamily="2" charset="0"/>
                <a:cs typeface="MV Boli" pitchFamily="2" charset="0"/>
              </a:rPr>
              <a:t>Organization Structure</a:t>
            </a:r>
          </a:p>
          <a:p>
            <a:pPr algn="l" rtl="0"/>
            <a:endParaRPr lang="en-US" sz="2800" b="1" dirty="0" smtClean="0">
              <a:latin typeface="MV Boli" pitchFamily="2" charset="0"/>
              <a:cs typeface="MV Boli" pitchFamily="2" charset="0"/>
            </a:endParaRPr>
          </a:p>
          <a:p>
            <a:pPr algn="l" rtl="0"/>
            <a:r>
              <a:rPr lang="en-US" sz="2800" b="1" dirty="0" smtClean="0">
                <a:latin typeface="MV Boli" pitchFamily="2" charset="0"/>
                <a:cs typeface="MV Boli" pitchFamily="2" charset="0"/>
              </a:rPr>
              <a:t>Financial Feasibility Study</a:t>
            </a:r>
          </a:p>
          <a:p>
            <a:pPr algn="l" rtl="0"/>
            <a:endParaRPr lang="en-US" sz="2800" b="1" dirty="0" smtClean="0">
              <a:latin typeface="MV Boli" pitchFamily="2" charset="0"/>
              <a:cs typeface="MV Boli" pitchFamily="2" charset="0"/>
            </a:endParaRPr>
          </a:p>
          <a:p>
            <a:pPr algn="l" rtl="0"/>
            <a:r>
              <a:rPr lang="en-US" sz="2800" b="1" dirty="0" smtClean="0">
                <a:latin typeface="MV Boli" pitchFamily="2" charset="0"/>
                <a:cs typeface="MV Boli" pitchFamily="2" charset="0"/>
              </a:rPr>
              <a:t>Strategic Planning</a:t>
            </a:r>
            <a:endParaRPr lang="en-US" sz="2800" b="1" dirty="0" smtClean="0">
              <a:latin typeface="MV Boli" pitchFamily="2" charset="0"/>
              <a:cs typeface="MV Boli" pitchFamily="2" charset="0"/>
            </a:endParaRPr>
          </a:p>
          <a:p>
            <a:pPr algn="l" rtl="0"/>
            <a:r>
              <a:rPr lang="en-US" sz="2800" b="1" dirty="0" smtClean="0">
                <a:latin typeface="MV Boli" pitchFamily="2" charset="0"/>
                <a:cs typeface="MV Boli" pitchFamily="2" charset="0"/>
              </a:rPr>
              <a:t/>
            </a:r>
            <a:br>
              <a:rPr lang="en-US" sz="2800" b="1" dirty="0" smtClean="0">
                <a:latin typeface="MV Boli" pitchFamily="2" charset="0"/>
                <a:cs typeface="MV Boli" pitchFamily="2" charset="0"/>
              </a:rPr>
            </a:br>
            <a:r>
              <a:rPr lang="en-US" sz="2800" b="1" dirty="0" smtClean="0">
                <a:latin typeface="MV Boli" pitchFamily="2" charset="0"/>
                <a:cs typeface="MV Boli" pitchFamily="2" charset="0"/>
              </a:rPr>
              <a:t/>
            </a:r>
            <a:br>
              <a:rPr lang="en-US" sz="2800" b="1" dirty="0" smtClean="0">
                <a:latin typeface="MV Boli" pitchFamily="2" charset="0"/>
                <a:cs typeface="MV Boli" pitchFamily="2" charset="0"/>
              </a:rPr>
            </a:br>
            <a:endParaRPr lang="en-US" sz="2800" b="1" dirty="0" smtClean="0">
              <a:latin typeface="MV Boli" pitchFamily="2" charset="0"/>
              <a:cs typeface="MV Boli" pitchFamily="2" charset="0"/>
            </a:endParaRPr>
          </a:p>
          <a:p>
            <a:pPr algn="l" rtl="0"/>
            <a:endParaRPr lang="en-US" sz="2800" b="1" dirty="0">
              <a:latin typeface="MV Boli" pitchFamily="2" charset="0"/>
              <a:cs typeface="MV Boli" pitchFamily="2" charset="0"/>
            </a:endParaRPr>
          </a:p>
          <a:p>
            <a:pPr algn="l" rtl="0"/>
            <a:endParaRPr lang="en-US" sz="2800" b="1" dirty="0" smtClean="0">
              <a:latin typeface="MV Boli" pitchFamily="2" charset="0"/>
              <a:cs typeface="MV Boli" pitchFamily="2" charset="0"/>
            </a:endParaRPr>
          </a:p>
          <a:p>
            <a:pPr algn="l" rtl="0"/>
            <a:endParaRPr lang="en-US" sz="2800" b="1" dirty="0">
              <a:latin typeface="MV Boli" pitchFamily="2" charset="0"/>
              <a:cs typeface="MV Boli" pitchFamily="2" charset="0"/>
            </a:endParaRPr>
          </a:p>
          <a:p>
            <a:pPr algn="l" rtl="0"/>
            <a:endParaRPr lang="en-US" sz="2800" b="1" dirty="0">
              <a:latin typeface="MV Boli" pitchFamily="2" charset="0"/>
              <a:cs typeface="MV Boli" pitchFamily="2"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3" cstate="print"/>
          <a:srcRect r="788"/>
          <a:stretch>
            <a:fillRect/>
          </a:stretch>
        </p:blipFill>
        <p:spPr>
          <a:xfrm>
            <a:off x="0" y="3149"/>
            <a:ext cx="9144000" cy="6854851"/>
          </a:xfrm>
          <a:prstGeom prst="rect">
            <a:avLst/>
          </a:prstGeom>
        </p:spPr>
      </p:pic>
      <p:pic>
        <p:nvPicPr>
          <p:cNvPr id="6" name="Picture 5"/>
          <p:cNvPicPr/>
          <p:nvPr/>
        </p:nvPicPr>
        <p:blipFill>
          <a:blip r:embed="rId4"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928662" y="2235644"/>
            <a:ext cx="3071834" cy="3857652"/>
          </a:xfrm>
          <a:prstGeom prst="rect">
            <a:avLst/>
          </a:prstGeom>
          <a:noFill/>
          <a:ln>
            <a:noFill/>
          </a:ln>
        </p:spPr>
      </p:pic>
      <p:pic>
        <p:nvPicPr>
          <p:cNvPr id="7" name="Picture 6"/>
          <p:cNvPicPr/>
          <p:nvPr/>
        </p:nvPicPr>
        <p:blipFill>
          <a:blip r:embed="rId5"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5000628" y="2211841"/>
            <a:ext cx="2833701" cy="3881455"/>
          </a:xfrm>
          <a:prstGeom prst="rect">
            <a:avLst/>
          </a:prstGeom>
          <a:noFill/>
        </p:spPr>
      </p:pic>
      <p:sp>
        <p:nvSpPr>
          <p:cNvPr id="8" name="TextBox 7"/>
          <p:cNvSpPr txBox="1"/>
          <p:nvPr/>
        </p:nvSpPr>
        <p:spPr>
          <a:xfrm>
            <a:off x="1142976" y="285728"/>
            <a:ext cx="6929486" cy="1938992"/>
          </a:xfrm>
          <a:prstGeom prst="rect">
            <a:avLst/>
          </a:prstGeom>
          <a:noFill/>
        </p:spPr>
        <p:txBody>
          <a:bodyPr wrap="square" rtlCol="1">
            <a:spAutoFit/>
          </a:bodyPr>
          <a:lstStyle/>
          <a:p>
            <a:pPr algn="l"/>
            <a:r>
              <a:rPr lang="en-US" sz="2400" b="1" dirty="0" smtClean="0">
                <a:latin typeface="MV Boli" pitchFamily="2" charset="0"/>
                <a:cs typeface="MV Boli" pitchFamily="2" charset="0"/>
              </a:rPr>
              <a:t>Location</a:t>
            </a:r>
          </a:p>
          <a:p>
            <a:pPr algn="l"/>
            <a:r>
              <a:rPr lang="en-US" sz="2400" dirty="0" smtClean="0">
                <a:latin typeface="MV Boli" pitchFamily="2" charset="0"/>
                <a:cs typeface="MV Boli" pitchFamily="2" charset="0"/>
              </a:rPr>
              <a:t>Having </a:t>
            </a:r>
            <a:r>
              <a:rPr lang="en-US" sz="2400" dirty="0" smtClean="0">
                <a:latin typeface="MV Boli" pitchFamily="2" charset="0"/>
                <a:cs typeface="MV Boli" pitchFamily="2" charset="0"/>
              </a:rPr>
              <a:t>the campus as a location of our day care made things really easier for us.</a:t>
            </a:r>
            <a:br>
              <a:rPr lang="en-US" sz="2400" dirty="0" smtClean="0">
                <a:latin typeface="MV Boli" pitchFamily="2" charset="0"/>
                <a:cs typeface="MV Boli" pitchFamily="2" charset="0"/>
              </a:rPr>
            </a:br>
            <a:r>
              <a:rPr lang="en-US" sz="2400" dirty="0" smtClean="0">
                <a:latin typeface="MV Boli" pitchFamily="2" charset="0"/>
                <a:cs typeface="MV Boli" pitchFamily="2" charset="0"/>
              </a:rPr>
              <a:t>The only available lands inside the campus were two:</a:t>
            </a:r>
            <a:endParaRPr lang="en-US" sz="2400" dirty="0">
              <a:latin typeface="MV Boli" pitchFamily="2" charset="0"/>
              <a:cs typeface="MV Boli" pitchFamily="2"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3" cstate="print"/>
          <a:srcRect r="788"/>
          <a:stretch>
            <a:fillRect/>
          </a:stretch>
        </p:blipFill>
        <p:spPr>
          <a:xfrm>
            <a:off x="0" y="3149"/>
            <a:ext cx="9144000" cy="6854851"/>
          </a:xfrm>
          <a:prstGeom prst="rect">
            <a:avLst/>
          </a:prstGeom>
        </p:spPr>
      </p:pic>
      <p:sp>
        <p:nvSpPr>
          <p:cNvPr id="2" name="Title 1"/>
          <p:cNvSpPr>
            <a:spLocks noGrp="1"/>
          </p:cNvSpPr>
          <p:nvPr>
            <p:ph type="title"/>
          </p:nvPr>
        </p:nvSpPr>
        <p:spPr/>
        <p:txBody>
          <a:bodyPr>
            <a:normAutofit/>
          </a:bodyPr>
          <a:lstStyle/>
          <a:p>
            <a:pPr algn="l"/>
            <a:r>
              <a:rPr lang="en-US" sz="2400" b="1" dirty="0" smtClean="0">
                <a:latin typeface="MV Boli" pitchFamily="2" charset="0"/>
              </a:rPr>
              <a:t>Layout:</a:t>
            </a:r>
            <a:endParaRPr lang="ar-SA" sz="2400" b="1" dirty="0">
              <a:latin typeface="MV Boli" pitchFamily="2" charset="0"/>
            </a:endParaRPr>
          </a:p>
        </p:txBody>
      </p:sp>
      <p:sp>
        <p:nvSpPr>
          <p:cNvPr id="3" name="Content Placeholder 2"/>
          <p:cNvSpPr>
            <a:spLocks noGrp="1"/>
          </p:cNvSpPr>
          <p:nvPr>
            <p:ph idx="1"/>
          </p:nvPr>
        </p:nvSpPr>
        <p:spPr/>
        <p:txBody>
          <a:bodyPr>
            <a:normAutofit/>
          </a:bodyPr>
          <a:lstStyle/>
          <a:p>
            <a:pPr algn="l" rtl="0">
              <a:buNone/>
            </a:pPr>
            <a:r>
              <a:rPr lang="en-US" sz="2400" dirty="0" smtClean="0">
                <a:latin typeface="MV Boli" pitchFamily="2" charset="0"/>
                <a:cs typeface="MV Boli" pitchFamily="2" charset="0"/>
              </a:rPr>
              <a:t>  An effective facility layout ensures that there is a smooth and steady flow of production material, equipment and manpower at minimum cost. Facility layout looks at physical allocation of space for economic activity in the plant. Therefore, the main objective of the facility layout planning is to design effective workflow as to make equipment and workers more productive </a:t>
            </a:r>
            <a:endParaRPr lang="ar-SA" sz="2400" dirty="0">
              <a:latin typeface="MV Boli" pitchFamily="2"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3" cstate="print"/>
          <a:srcRect r="788"/>
          <a:stretch>
            <a:fillRect/>
          </a:stretch>
        </p:blipFill>
        <p:spPr>
          <a:xfrm>
            <a:off x="0" y="0"/>
            <a:ext cx="9144000" cy="6854851"/>
          </a:xfrm>
          <a:prstGeom prst="rect">
            <a:avLst/>
          </a:prstGeom>
        </p:spPr>
      </p:pic>
      <p:graphicFrame>
        <p:nvGraphicFramePr>
          <p:cNvPr id="5" name="جدول 4"/>
          <p:cNvGraphicFramePr>
            <a:graphicFrameLocks noGrp="1"/>
          </p:cNvGraphicFramePr>
          <p:nvPr/>
        </p:nvGraphicFramePr>
        <p:xfrm>
          <a:off x="1259632" y="1412773"/>
          <a:ext cx="6408711" cy="4634572"/>
        </p:xfrm>
        <a:graphic>
          <a:graphicData uri="http://schemas.openxmlformats.org/drawingml/2006/table">
            <a:tbl>
              <a:tblPr/>
              <a:tblGrid>
                <a:gridCol w="1089924"/>
                <a:gridCol w="2096797"/>
                <a:gridCol w="1928416"/>
                <a:gridCol w="1293574"/>
              </a:tblGrid>
              <a:tr h="506661">
                <a:tc>
                  <a:txBody>
                    <a:bodyPr/>
                    <a:lstStyle/>
                    <a:p>
                      <a:pPr marL="301625" indent="-73025" algn="just">
                        <a:lnSpc>
                          <a:spcPct val="150000"/>
                        </a:lnSpc>
                        <a:spcAft>
                          <a:spcPts val="0"/>
                        </a:spcAft>
                      </a:pPr>
                      <a:r>
                        <a:rPr lang="en-US" sz="700" b="1" dirty="0">
                          <a:solidFill>
                            <a:srgbClr val="000000"/>
                          </a:solidFill>
                          <a:latin typeface="Times New Roman"/>
                          <a:ea typeface="Calibri"/>
                          <a:cs typeface="MS Serif"/>
                        </a:rPr>
                        <a:t>Nom.</a:t>
                      </a:r>
                      <a:endParaRPr lang="en-US" sz="600" dirty="0">
                        <a:solidFill>
                          <a:srgbClr val="943634"/>
                        </a:solidFill>
                        <a:latin typeface="Calibri"/>
                        <a:ea typeface="Calibri"/>
                        <a:cs typeface="MS Serif"/>
                      </a:endParaRPr>
                    </a:p>
                  </a:txBody>
                  <a:tcPr marL="37630" marR="37630"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301625" indent="-73025" algn="just">
                        <a:lnSpc>
                          <a:spcPct val="150000"/>
                        </a:lnSpc>
                        <a:spcAft>
                          <a:spcPts val="0"/>
                        </a:spcAft>
                      </a:pPr>
                      <a:r>
                        <a:rPr lang="en-US" sz="700" b="1" dirty="0">
                          <a:solidFill>
                            <a:srgbClr val="000000"/>
                          </a:solidFill>
                          <a:latin typeface="Times New Roman"/>
                          <a:ea typeface="Calibri"/>
                          <a:cs typeface="MS Serif"/>
                        </a:rPr>
                        <a:t>Name of area</a:t>
                      </a:r>
                      <a:endParaRPr lang="en-US" sz="600" dirty="0">
                        <a:solidFill>
                          <a:srgbClr val="943634"/>
                        </a:solidFill>
                        <a:latin typeface="Calibri"/>
                        <a:ea typeface="Calibri"/>
                        <a:cs typeface="MS Serif"/>
                      </a:endParaRPr>
                    </a:p>
                  </a:txBody>
                  <a:tcPr marL="37630" marR="37630"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301625" indent="-73025" algn="just">
                        <a:lnSpc>
                          <a:spcPct val="150000"/>
                        </a:lnSpc>
                        <a:spcAft>
                          <a:spcPts val="0"/>
                        </a:spcAft>
                      </a:pPr>
                      <a:r>
                        <a:rPr lang="en-US" sz="700" b="1" dirty="0">
                          <a:solidFill>
                            <a:srgbClr val="000000"/>
                          </a:solidFill>
                          <a:latin typeface="Times New Roman"/>
                          <a:ea typeface="Calibri"/>
                          <a:cs typeface="MS Serif"/>
                        </a:rPr>
                        <a:t>Age group</a:t>
                      </a:r>
                      <a:endParaRPr lang="en-US" sz="600" dirty="0">
                        <a:solidFill>
                          <a:srgbClr val="943634"/>
                        </a:solidFill>
                        <a:latin typeface="Calibri"/>
                        <a:ea typeface="Calibri"/>
                        <a:cs typeface="MS Serif"/>
                      </a:endParaRPr>
                    </a:p>
                  </a:txBody>
                  <a:tcPr marL="37630" marR="37630"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301625" indent="-73025" algn="just">
                        <a:lnSpc>
                          <a:spcPct val="150000"/>
                        </a:lnSpc>
                        <a:spcAft>
                          <a:spcPts val="0"/>
                        </a:spcAft>
                      </a:pPr>
                      <a:r>
                        <a:rPr lang="en-US" sz="700" b="1" dirty="0">
                          <a:solidFill>
                            <a:srgbClr val="000000"/>
                          </a:solidFill>
                          <a:latin typeface="Times New Roman"/>
                          <a:ea typeface="Calibri"/>
                          <a:cs typeface="MS Serif"/>
                        </a:rPr>
                        <a:t>Quantity</a:t>
                      </a:r>
                      <a:endParaRPr lang="en-US" sz="600" dirty="0">
                        <a:solidFill>
                          <a:srgbClr val="943634"/>
                        </a:solidFill>
                        <a:latin typeface="Calibri"/>
                        <a:ea typeface="Calibri"/>
                        <a:cs typeface="MS Serif"/>
                      </a:endParaRPr>
                    </a:p>
                  </a:txBody>
                  <a:tcPr marL="37630" marR="37630"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179548">
                <a:tc>
                  <a:txBody>
                    <a:bodyPr/>
                    <a:lstStyle/>
                    <a:p>
                      <a:pPr marL="301625" indent="-73025" algn="just">
                        <a:lnSpc>
                          <a:spcPct val="150000"/>
                        </a:lnSpc>
                        <a:spcAft>
                          <a:spcPts val="0"/>
                        </a:spcAft>
                      </a:pPr>
                      <a:r>
                        <a:rPr lang="en-US" sz="700" b="1" dirty="0">
                          <a:solidFill>
                            <a:srgbClr val="000000"/>
                          </a:solidFill>
                          <a:latin typeface="Times New Roman"/>
                          <a:ea typeface="Calibri"/>
                          <a:cs typeface="MS Serif"/>
                        </a:rPr>
                        <a:t>1</a:t>
                      </a:r>
                      <a:endParaRPr lang="en-US" sz="600" dirty="0">
                        <a:solidFill>
                          <a:srgbClr val="943634"/>
                        </a:solidFill>
                        <a:latin typeface="Calibri"/>
                        <a:ea typeface="Calibri"/>
                        <a:cs typeface="MS Serif"/>
                      </a:endParaRPr>
                    </a:p>
                  </a:txBody>
                  <a:tcPr marL="37630" marR="37630" marT="0" marB="0">
                    <a:lnL>
                      <a:noFill/>
                    </a:lnL>
                    <a:lnR>
                      <a:noFill/>
                    </a:lnR>
                    <a:lnT w="12700" cap="flat" cmpd="sng" algn="ctr">
                      <a:solidFill>
                        <a:srgbClr val="C0504D"/>
                      </a:solidFill>
                      <a:prstDash val="solid"/>
                      <a:round/>
                      <a:headEnd type="none" w="med" len="med"/>
                      <a:tailEnd type="none" w="med" len="med"/>
                    </a:lnT>
                    <a:lnB>
                      <a:noFill/>
                    </a:lnB>
                    <a:solidFill>
                      <a:srgbClr val="EFD3D2"/>
                    </a:solidFill>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Lobby</a:t>
                      </a:r>
                      <a:endParaRPr lang="en-US" sz="600" dirty="0">
                        <a:solidFill>
                          <a:srgbClr val="943634"/>
                        </a:solidFill>
                        <a:latin typeface="Calibri"/>
                        <a:ea typeface="Calibri"/>
                        <a:cs typeface="MS Serif"/>
                      </a:endParaRPr>
                    </a:p>
                  </a:txBody>
                  <a:tcPr marL="37630" marR="37630" marT="0" marB="0">
                    <a:lnL>
                      <a:noFill/>
                    </a:lnL>
                    <a:lnR>
                      <a:noFill/>
                    </a:lnR>
                    <a:lnT w="12700" cap="flat" cmpd="sng" algn="ctr">
                      <a:solidFill>
                        <a:srgbClr val="C0504D"/>
                      </a:solidFill>
                      <a:prstDash val="solid"/>
                      <a:round/>
                      <a:headEnd type="none" w="med" len="med"/>
                      <a:tailEnd type="none" w="med" len="med"/>
                    </a:lnT>
                    <a:lnB>
                      <a:noFill/>
                    </a:lnB>
                    <a:solidFill>
                      <a:srgbClr val="EFD3D2"/>
                    </a:solidFill>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a:t>
                      </a:r>
                      <a:endParaRPr lang="en-US" sz="600" dirty="0">
                        <a:solidFill>
                          <a:srgbClr val="943634"/>
                        </a:solidFill>
                        <a:latin typeface="Calibri"/>
                        <a:ea typeface="Calibri"/>
                        <a:cs typeface="MS Serif"/>
                      </a:endParaRPr>
                    </a:p>
                  </a:txBody>
                  <a:tcPr marL="37630" marR="37630" marT="0" marB="0">
                    <a:lnL>
                      <a:noFill/>
                    </a:lnL>
                    <a:lnR>
                      <a:noFill/>
                    </a:lnR>
                    <a:lnT w="12700" cap="flat" cmpd="sng" algn="ctr">
                      <a:solidFill>
                        <a:srgbClr val="C0504D"/>
                      </a:solidFill>
                      <a:prstDash val="solid"/>
                      <a:round/>
                      <a:headEnd type="none" w="med" len="med"/>
                      <a:tailEnd type="none" w="med" len="med"/>
                    </a:lnT>
                    <a:lnB>
                      <a:noFill/>
                    </a:lnB>
                    <a:solidFill>
                      <a:srgbClr val="EFD3D2"/>
                    </a:solidFill>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1</a:t>
                      </a:r>
                      <a:endParaRPr lang="en-US" sz="600" dirty="0">
                        <a:solidFill>
                          <a:srgbClr val="943634"/>
                        </a:solidFill>
                        <a:latin typeface="Calibri"/>
                        <a:ea typeface="Calibri"/>
                        <a:cs typeface="MS Serif"/>
                      </a:endParaRPr>
                    </a:p>
                  </a:txBody>
                  <a:tcPr marL="37630" marR="37630" marT="0" marB="0">
                    <a:lnL>
                      <a:noFill/>
                    </a:lnL>
                    <a:lnR>
                      <a:noFill/>
                    </a:lnR>
                    <a:lnT w="12700" cap="flat" cmpd="sng" algn="ctr">
                      <a:solidFill>
                        <a:srgbClr val="C0504D"/>
                      </a:solidFill>
                      <a:prstDash val="solid"/>
                      <a:round/>
                      <a:headEnd type="none" w="med" len="med"/>
                      <a:tailEnd type="none" w="med" len="med"/>
                    </a:lnT>
                    <a:lnB>
                      <a:noFill/>
                    </a:lnB>
                    <a:solidFill>
                      <a:srgbClr val="EFD3D2"/>
                    </a:solidFill>
                  </a:tcPr>
                </a:tc>
              </a:tr>
              <a:tr h="337773">
                <a:tc>
                  <a:txBody>
                    <a:bodyPr/>
                    <a:lstStyle/>
                    <a:p>
                      <a:pPr marL="301625" indent="-73025" algn="just">
                        <a:lnSpc>
                          <a:spcPct val="150000"/>
                        </a:lnSpc>
                        <a:spcAft>
                          <a:spcPts val="0"/>
                        </a:spcAft>
                      </a:pPr>
                      <a:r>
                        <a:rPr lang="en-US" sz="700" b="1" dirty="0">
                          <a:solidFill>
                            <a:srgbClr val="000000"/>
                          </a:solidFill>
                          <a:latin typeface="Times New Roman"/>
                          <a:ea typeface="Calibri"/>
                          <a:cs typeface="MS Serif"/>
                        </a:rPr>
                        <a:t>2</a:t>
                      </a:r>
                      <a:endParaRPr lang="en-US" sz="600" dirty="0">
                        <a:solidFill>
                          <a:srgbClr val="943634"/>
                        </a:solidFill>
                        <a:latin typeface="Calibri"/>
                        <a:ea typeface="Calibri"/>
                        <a:cs typeface="MS Serif"/>
                      </a:endParaRPr>
                    </a:p>
                  </a:txBody>
                  <a:tcPr marL="37630" marR="37630" marT="0" marB="0">
                    <a:lnL>
                      <a:noFill/>
                    </a:lnL>
                    <a:lnR>
                      <a:noFill/>
                    </a:lnR>
                    <a:lnT>
                      <a:noFill/>
                    </a:lnT>
                    <a:lnB>
                      <a:noFill/>
                    </a:lnB>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Reception area</a:t>
                      </a:r>
                      <a:endParaRPr lang="en-US" sz="600" dirty="0">
                        <a:solidFill>
                          <a:srgbClr val="943634"/>
                        </a:solidFill>
                        <a:latin typeface="Calibri"/>
                        <a:ea typeface="Calibri"/>
                        <a:cs typeface="MS Serif"/>
                      </a:endParaRPr>
                    </a:p>
                  </a:txBody>
                  <a:tcPr marL="37630" marR="37630" marT="0" marB="0">
                    <a:lnL>
                      <a:noFill/>
                    </a:lnL>
                    <a:lnR>
                      <a:noFill/>
                    </a:lnR>
                    <a:lnT>
                      <a:noFill/>
                    </a:lnT>
                    <a:lnB>
                      <a:noFill/>
                    </a:lnB>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a:t>
                      </a:r>
                      <a:endParaRPr lang="en-US" sz="600" dirty="0">
                        <a:solidFill>
                          <a:srgbClr val="943634"/>
                        </a:solidFill>
                        <a:latin typeface="Calibri"/>
                        <a:ea typeface="Calibri"/>
                        <a:cs typeface="MS Serif"/>
                      </a:endParaRPr>
                    </a:p>
                  </a:txBody>
                  <a:tcPr marL="37630" marR="37630" marT="0" marB="0">
                    <a:lnL>
                      <a:noFill/>
                    </a:lnL>
                    <a:lnR>
                      <a:noFill/>
                    </a:lnR>
                    <a:lnT>
                      <a:noFill/>
                    </a:lnT>
                    <a:lnB>
                      <a:noFill/>
                    </a:lnB>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1</a:t>
                      </a:r>
                      <a:endParaRPr lang="en-US" sz="600" dirty="0">
                        <a:solidFill>
                          <a:srgbClr val="943634"/>
                        </a:solidFill>
                        <a:latin typeface="Calibri"/>
                        <a:ea typeface="Calibri"/>
                        <a:cs typeface="MS Serif"/>
                      </a:endParaRPr>
                    </a:p>
                  </a:txBody>
                  <a:tcPr marL="37630" marR="37630" marT="0" marB="0">
                    <a:lnL>
                      <a:noFill/>
                    </a:lnL>
                    <a:lnR>
                      <a:noFill/>
                    </a:lnR>
                    <a:lnT>
                      <a:noFill/>
                    </a:lnT>
                    <a:lnB>
                      <a:noFill/>
                    </a:lnB>
                  </a:tcPr>
                </a:tc>
              </a:tr>
              <a:tr h="179548">
                <a:tc>
                  <a:txBody>
                    <a:bodyPr/>
                    <a:lstStyle/>
                    <a:p>
                      <a:pPr marL="301625" indent="-73025" algn="just">
                        <a:lnSpc>
                          <a:spcPct val="150000"/>
                        </a:lnSpc>
                        <a:spcAft>
                          <a:spcPts val="0"/>
                        </a:spcAft>
                      </a:pPr>
                      <a:r>
                        <a:rPr lang="en-US" sz="700" b="1" dirty="0">
                          <a:solidFill>
                            <a:srgbClr val="000000"/>
                          </a:solidFill>
                          <a:latin typeface="Times New Roman"/>
                          <a:ea typeface="Calibri"/>
                          <a:cs typeface="MS Serif"/>
                        </a:rPr>
                        <a:t>3</a:t>
                      </a:r>
                      <a:endParaRPr lang="en-US" sz="600" dirty="0">
                        <a:solidFill>
                          <a:srgbClr val="943634"/>
                        </a:solidFill>
                        <a:latin typeface="Calibri"/>
                        <a:ea typeface="Calibri"/>
                        <a:cs typeface="MS Serif"/>
                      </a:endParaRPr>
                    </a:p>
                  </a:txBody>
                  <a:tcPr marL="37630" marR="37630" marT="0" marB="0">
                    <a:lnL>
                      <a:noFill/>
                    </a:lnL>
                    <a:lnR>
                      <a:noFill/>
                    </a:lnR>
                    <a:lnT>
                      <a:noFill/>
                    </a:lnT>
                    <a:lnB>
                      <a:noFill/>
                    </a:lnB>
                    <a:solidFill>
                      <a:srgbClr val="EFD3D2"/>
                    </a:solidFill>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Office</a:t>
                      </a:r>
                      <a:endParaRPr lang="en-US" sz="600" dirty="0">
                        <a:solidFill>
                          <a:srgbClr val="943634"/>
                        </a:solidFill>
                        <a:latin typeface="Calibri"/>
                        <a:ea typeface="Calibri"/>
                        <a:cs typeface="MS Serif"/>
                      </a:endParaRPr>
                    </a:p>
                  </a:txBody>
                  <a:tcPr marL="37630" marR="37630" marT="0" marB="0">
                    <a:lnL>
                      <a:noFill/>
                    </a:lnL>
                    <a:lnR>
                      <a:noFill/>
                    </a:lnR>
                    <a:lnT>
                      <a:noFill/>
                    </a:lnT>
                    <a:lnB>
                      <a:noFill/>
                    </a:lnB>
                    <a:solidFill>
                      <a:srgbClr val="EFD3D2"/>
                    </a:solidFill>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a:t>
                      </a:r>
                      <a:endParaRPr lang="en-US" sz="600" dirty="0">
                        <a:solidFill>
                          <a:srgbClr val="943634"/>
                        </a:solidFill>
                        <a:latin typeface="Calibri"/>
                        <a:ea typeface="Calibri"/>
                        <a:cs typeface="MS Serif"/>
                      </a:endParaRPr>
                    </a:p>
                  </a:txBody>
                  <a:tcPr marL="37630" marR="37630" marT="0" marB="0">
                    <a:lnL>
                      <a:noFill/>
                    </a:lnL>
                    <a:lnR>
                      <a:noFill/>
                    </a:lnR>
                    <a:lnT>
                      <a:noFill/>
                    </a:lnT>
                    <a:lnB>
                      <a:noFill/>
                    </a:lnB>
                    <a:solidFill>
                      <a:srgbClr val="EFD3D2"/>
                    </a:solidFill>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2</a:t>
                      </a:r>
                      <a:endParaRPr lang="en-US" sz="600" dirty="0">
                        <a:solidFill>
                          <a:srgbClr val="943634"/>
                        </a:solidFill>
                        <a:latin typeface="Calibri"/>
                        <a:ea typeface="Calibri"/>
                        <a:cs typeface="MS Serif"/>
                      </a:endParaRPr>
                    </a:p>
                  </a:txBody>
                  <a:tcPr marL="37630" marR="37630" marT="0" marB="0">
                    <a:lnL>
                      <a:noFill/>
                    </a:lnL>
                    <a:lnR>
                      <a:noFill/>
                    </a:lnR>
                    <a:lnT>
                      <a:noFill/>
                    </a:lnT>
                    <a:lnB>
                      <a:noFill/>
                    </a:lnB>
                    <a:solidFill>
                      <a:srgbClr val="EFD3D2"/>
                    </a:solidFill>
                  </a:tcPr>
                </a:tc>
              </a:tr>
              <a:tr h="179548">
                <a:tc>
                  <a:txBody>
                    <a:bodyPr/>
                    <a:lstStyle/>
                    <a:p>
                      <a:pPr marL="301625" indent="-73025" algn="just">
                        <a:lnSpc>
                          <a:spcPct val="150000"/>
                        </a:lnSpc>
                        <a:spcAft>
                          <a:spcPts val="0"/>
                        </a:spcAft>
                      </a:pPr>
                      <a:r>
                        <a:rPr lang="en-US" sz="700" b="1" dirty="0">
                          <a:solidFill>
                            <a:srgbClr val="000000"/>
                          </a:solidFill>
                          <a:latin typeface="Times New Roman"/>
                          <a:ea typeface="Calibri"/>
                          <a:cs typeface="MS Serif"/>
                        </a:rPr>
                        <a:t>4</a:t>
                      </a:r>
                      <a:endParaRPr lang="en-US" sz="600" dirty="0">
                        <a:solidFill>
                          <a:srgbClr val="943634"/>
                        </a:solidFill>
                        <a:latin typeface="Calibri"/>
                        <a:ea typeface="Calibri"/>
                        <a:cs typeface="MS Serif"/>
                      </a:endParaRPr>
                    </a:p>
                  </a:txBody>
                  <a:tcPr marL="37630" marR="37630" marT="0" marB="0">
                    <a:lnL>
                      <a:noFill/>
                    </a:lnL>
                    <a:lnR>
                      <a:noFill/>
                    </a:lnR>
                    <a:lnT>
                      <a:noFill/>
                    </a:lnT>
                    <a:lnB>
                      <a:noFill/>
                    </a:lnB>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Staff room</a:t>
                      </a:r>
                      <a:endParaRPr lang="en-US" sz="600" dirty="0">
                        <a:solidFill>
                          <a:srgbClr val="943634"/>
                        </a:solidFill>
                        <a:latin typeface="Calibri"/>
                        <a:ea typeface="Calibri"/>
                        <a:cs typeface="MS Serif"/>
                      </a:endParaRPr>
                    </a:p>
                  </a:txBody>
                  <a:tcPr marL="37630" marR="37630" marT="0" marB="0">
                    <a:lnL>
                      <a:noFill/>
                    </a:lnL>
                    <a:lnR>
                      <a:noFill/>
                    </a:lnR>
                    <a:lnT>
                      <a:noFill/>
                    </a:lnT>
                    <a:lnB>
                      <a:noFill/>
                    </a:lnB>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a:t>
                      </a:r>
                      <a:endParaRPr lang="en-US" sz="600" dirty="0">
                        <a:solidFill>
                          <a:srgbClr val="943634"/>
                        </a:solidFill>
                        <a:latin typeface="Calibri"/>
                        <a:ea typeface="Calibri"/>
                        <a:cs typeface="MS Serif"/>
                      </a:endParaRPr>
                    </a:p>
                  </a:txBody>
                  <a:tcPr marL="37630" marR="37630" marT="0" marB="0">
                    <a:lnL>
                      <a:noFill/>
                    </a:lnL>
                    <a:lnR>
                      <a:noFill/>
                    </a:lnR>
                    <a:lnT>
                      <a:noFill/>
                    </a:lnT>
                    <a:lnB>
                      <a:noFill/>
                    </a:lnB>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1</a:t>
                      </a:r>
                      <a:endParaRPr lang="en-US" sz="600" dirty="0">
                        <a:solidFill>
                          <a:srgbClr val="943634"/>
                        </a:solidFill>
                        <a:latin typeface="Calibri"/>
                        <a:ea typeface="Calibri"/>
                        <a:cs typeface="MS Serif"/>
                      </a:endParaRPr>
                    </a:p>
                  </a:txBody>
                  <a:tcPr marL="37630" marR="37630" marT="0" marB="0">
                    <a:lnL>
                      <a:noFill/>
                    </a:lnL>
                    <a:lnR>
                      <a:noFill/>
                    </a:lnR>
                    <a:lnT>
                      <a:noFill/>
                    </a:lnT>
                    <a:lnB>
                      <a:noFill/>
                    </a:lnB>
                  </a:tcPr>
                </a:tc>
              </a:tr>
              <a:tr h="179548">
                <a:tc>
                  <a:txBody>
                    <a:bodyPr/>
                    <a:lstStyle/>
                    <a:p>
                      <a:pPr marL="301625" indent="-73025" algn="just">
                        <a:lnSpc>
                          <a:spcPct val="150000"/>
                        </a:lnSpc>
                        <a:spcAft>
                          <a:spcPts val="0"/>
                        </a:spcAft>
                      </a:pPr>
                      <a:r>
                        <a:rPr lang="en-US" sz="700" b="1" dirty="0">
                          <a:solidFill>
                            <a:srgbClr val="000000"/>
                          </a:solidFill>
                          <a:latin typeface="Times New Roman"/>
                          <a:ea typeface="Calibri"/>
                          <a:cs typeface="MS Serif"/>
                        </a:rPr>
                        <a:t>5</a:t>
                      </a:r>
                      <a:endParaRPr lang="en-US" sz="600" dirty="0">
                        <a:solidFill>
                          <a:srgbClr val="943634"/>
                        </a:solidFill>
                        <a:latin typeface="Calibri"/>
                        <a:ea typeface="Calibri"/>
                        <a:cs typeface="MS Serif"/>
                      </a:endParaRPr>
                    </a:p>
                  </a:txBody>
                  <a:tcPr marL="37630" marR="37630" marT="0" marB="0">
                    <a:lnL>
                      <a:noFill/>
                    </a:lnL>
                    <a:lnR>
                      <a:noFill/>
                    </a:lnR>
                    <a:lnT>
                      <a:noFill/>
                    </a:lnT>
                    <a:lnB>
                      <a:noFill/>
                    </a:lnB>
                    <a:solidFill>
                      <a:srgbClr val="EFD3D2"/>
                    </a:solidFill>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Clinic</a:t>
                      </a:r>
                      <a:endParaRPr lang="en-US" sz="600" dirty="0">
                        <a:solidFill>
                          <a:srgbClr val="943634"/>
                        </a:solidFill>
                        <a:latin typeface="Calibri"/>
                        <a:ea typeface="Calibri"/>
                        <a:cs typeface="MS Serif"/>
                      </a:endParaRPr>
                    </a:p>
                  </a:txBody>
                  <a:tcPr marL="37630" marR="37630" marT="0" marB="0">
                    <a:lnL>
                      <a:noFill/>
                    </a:lnL>
                    <a:lnR>
                      <a:noFill/>
                    </a:lnR>
                    <a:lnT>
                      <a:noFill/>
                    </a:lnT>
                    <a:lnB>
                      <a:noFill/>
                    </a:lnB>
                    <a:solidFill>
                      <a:srgbClr val="EFD3D2"/>
                    </a:solidFill>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a:t>
                      </a:r>
                      <a:endParaRPr lang="en-US" sz="600" dirty="0">
                        <a:solidFill>
                          <a:srgbClr val="943634"/>
                        </a:solidFill>
                        <a:latin typeface="Calibri"/>
                        <a:ea typeface="Calibri"/>
                        <a:cs typeface="MS Serif"/>
                      </a:endParaRPr>
                    </a:p>
                  </a:txBody>
                  <a:tcPr marL="37630" marR="37630" marT="0" marB="0">
                    <a:lnL>
                      <a:noFill/>
                    </a:lnL>
                    <a:lnR>
                      <a:noFill/>
                    </a:lnR>
                    <a:lnT>
                      <a:noFill/>
                    </a:lnT>
                    <a:lnB>
                      <a:noFill/>
                    </a:lnB>
                    <a:solidFill>
                      <a:srgbClr val="EFD3D2"/>
                    </a:solidFill>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1</a:t>
                      </a:r>
                      <a:endParaRPr lang="en-US" sz="600" dirty="0">
                        <a:solidFill>
                          <a:srgbClr val="943634"/>
                        </a:solidFill>
                        <a:latin typeface="Calibri"/>
                        <a:ea typeface="Calibri"/>
                        <a:cs typeface="MS Serif"/>
                      </a:endParaRPr>
                    </a:p>
                  </a:txBody>
                  <a:tcPr marL="37630" marR="37630" marT="0" marB="0">
                    <a:lnL>
                      <a:noFill/>
                    </a:lnL>
                    <a:lnR>
                      <a:noFill/>
                    </a:lnR>
                    <a:lnT>
                      <a:noFill/>
                    </a:lnT>
                    <a:lnB>
                      <a:noFill/>
                    </a:lnB>
                    <a:solidFill>
                      <a:srgbClr val="EFD3D2"/>
                    </a:solidFill>
                  </a:tcPr>
                </a:tc>
              </a:tr>
              <a:tr h="337773">
                <a:tc>
                  <a:txBody>
                    <a:bodyPr/>
                    <a:lstStyle/>
                    <a:p>
                      <a:pPr marL="301625" indent="-73025" algn="just">
                        <a:lnSpc>
                          <a:spcPct val="150000"/>
                        </a:lnSpc>
                        <a:spcAft>
                          <a:spcPts val="0"/>
                        </a:spcAft>
                      </a:pPr>
                      <a:r>
                        <a:rPr lang="en-US" sz="700" b="1" dirty="0">
                          <a:solidFill>
                            <a:srgbClr val="000000"/>
                          </a:solidFill>
                          <a:latin typeface="Times New Roman"/>
                          <a:ea typeface="Calibri"/>
                          <a:cs typeface="MS Serif"/>
                        </a:rPr>
                        <a:t>6</a:t>
                      </a:r>
                      <a:endParaRPr lang="en-US" sz="600" dirty="0">
                        <a:solidFill>
                          <a:srgbClr val="943634"/>
                        </a:solidFill>
                        <a:latin typeface="Calibri"/>
                        <a:ea typeface="Calibri"/>
                        <a:cs typeface="MS Serif"/>
                      </a:endParaRPr>
                    </a:p>
                  </a:txBody>
                  <a:tcPr marL="37630" marR="37630" marT="0" marB="0">
                    <a:lnL>
                      <a:noFill/>
                    </a:lnL>
                    <a:lnR>
                      <a:noFill/>
                    </a:lnR>
                    <a:lnT>
                      <a:noFill/>
                    </a:lnT>
                    <a:lnB>
                      <a:noFill/>
                    </a:lnB>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Laundry room</a:t>
                      </a:r>
                      <a:endParaRPr lang="en-US" sz="600" dirty="0">
                        <a:solidFill>
                          <a:srgbClr val="943634"/>
                        </a:solidFill>
                        <a:latin typeface="Calibri"/>
                        <a:ea typeface="Calibri"/>
                        <a:cs typeface="MS Serif"/>
                      </a:endParaRPr>
                    </a:p>
                  </a:txBody>
                  <a:tcPr marL="37630" marR="37630" marT="0" marB="0">
                    <a:lnL>
                      <a:noFill/>
                    </a:lnL>
                    <a:lnR>
                      <a:noFill/>
                    </a:lnR>
                    <a:lnT>
                      <a:noFill/>
                    </a:lnT>
                    <a:lnB>
                      <a:noFill/>
                    </a:lnB>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a:t>
                      </a:r>
                      <a:endParaRPr lang="en-US" sz="600" dirty="0">
                        <a:solidFill>
                          <a:srgbClr val="943634"/>
                        </a:solidFill>
                        <a:latin typeface="Calibri"/>
                        <a:ea typeface="Calibri"/>
                        <a:cs typeface="MS Serif"/>
                      </a:endParaRPr>
                    </a:p>
                  </a:txBody>
                  <a:tcPr marL="37630" marR="37630" marT="0" marB="0">
                    <a:lnL>
                      <a:noFill/>
                    </a:lnL>
                    <a:lnR>
                      <a:noFill/>
                    </a:lnR>
                    <a:lnT>
                      <a:noFill/>
                    </a:lnT>
                    <a:lnB>
                      <a:noFill/>
                    </a:lnB>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1</a:t>
                      </a:r>
                      <a:endParaRPr lang="en-US" sz="600" dirty="0">
                        <a:solidFill>
                          <a:srgbClr val="943634"/>
                        </a:solidFill>
                        <a:latin typeface="Calibri"/>
                        <a:ea typeface="Calibri"/>
                        <a:cs typeface="MS Serif"/>
                      </a:endParaRPr>
                    </a:p>
                  </a:txBody>
                  <a:tcPr marL="37630" marR="37630" marT="0" marB="0">
                    <a:lnL>
                      <a:noFill/>
                    </a:lnL>
                    <a:lnR>
                      <a:noFill/>
                    </a:lnR>
                    <a:lnT>
                      <a:noFill/>
                    </a:lnT>
                    <a:lnB>
                      <a:noFill/>
                    </a:lnB>
                  </a:tcPr>
                </a:tc>
              </a:tr>
              <a:tr h="506661">
                <a:tc>
                  <a:txBody>
                    <a:bodyPr/>
                    <a:lstStyle/>
                    <a:p>
                      <a:pPr marL="301625" indent="-73025" algn="just">
                        <a:lnSpc>
                          <a:spcPct val="150000"/>
                        </a:lnSpc>
                        <a:spcAft>
                          <a:spcPts val="0"/>
                        </a:spcAft>
                      </a:pPr>
                      <a:r>
                        <a:rPr lang="en-US" sz="700" b="1" dirty="0">
                          <a:solidFill>
                            <a:srgbClr val="000000"/>
                          </a:solidFill>
                          <a:latin typeface="Times New Roman"/>
                          <a:ea typeface="Calibri"/>
                          <a:cs typeface="MS Serif"/>
                        </a:rPr>
                        <a:t>7</a:t>
                      </a:r>
                      <a:endParaRPr lang="en-US" sz="600" dirty="0">
                        <a:solidFill>
                          <a:srgbClr val="943634"/>
                        </a:solidFill>
                        <a:latin typeface="Calibri"/>
                        <a:ea typeface="Calibri"/>
                        <a:cs typeface="MS Serif"/>
                      </a:endParaRPr>
                    </a:p>
                  </a:txBody>
                  <a:tcPr marL="37630" marR="37630" marT="0" marB="0">
                    <a:lnL>
                      <a:noFill/>
                    </a:lnL>
                    <a:lnR>
                      <a:noFill/>
                    </a:lnR>
                    <a:lnT>
                      <a:noFill/>
                    </a:lnT>
                    <a:lnB>
                      <a:noFill/>
                    </a:lnB>
                    <a:solidFill>
                      <a:srgbClr val="EFD3D2"/>
                    </a:solidFill>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Cafeteria</a:t>
                      </a:r>
                      <a:endParaRPr lang="en-US" sz="600" dirty="0">
                        <a:solidFill>
                          <a:srgbClr val="943634"/>
                        </a:solidFill>
                        <a:latin typeface="Calibri"/>
                        <a:ea typeface="Calibri"/>
                        <a:cs typeface="MS Serif"/>
                      </a:endParaRPr>
                    </a:p>
                  </a:txBody>
                  <a:tcPr marL="37630" marR="37630" marT="0" marB="0">
                    <a:lnL>
                      <a:noFill/>
                    </a:lnL>
                    <a:lnR>
                      <a:noFill/>
                    </a:lnR>
                    <a:lnT>
                      <a:noFill/>
                    </a:lnT>
                    <a:lnB>
                      <a:noFill/>
                    </a:lnB>
                    <a:solidFill>
                      <a:srgbClr val="EFD3D2"/>
                    </a:solidFill>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 children (toddlers\pre-k\k)</a:t>
                      </a:r>
                      <a:endParaRPr lang="en-US" sz="600" dirty="0">
                        <a:solidFill>
                          <a:srgbClr val="943634"/>
                        </a:solidFill>
                        <a:latin typeface="Calibri"/>
                        <a:ea typeface="Calibri"/>
                        <a:cs typeface="MS Serif"/>
                      </a:endParaRPr>
                    </a:p>
                  </a:txBody>
                  <a:tcPr marL="37630" marR="37630" marT="0" marB="0">
                    <a:lnL>
                      <a:noFill/>
                    </a:lnL>
                    <a:lnR>
                      <a:noFill/>
                    </a:lnR>
                    <a:lnT>
                      <a:noFill/>
                    </a:lnT>
                    <a:lnB>
                      <a:noFill/>
                    </a:lnB>
                    <a:solidFill>
                      <a:srgbClr val="EFD3D2"/>
                    </a:solidFill>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1</a:t>
                      </a:r>
                      <a:endParaRPr lang="en-US" sz="600" dirty="0">
                        <a:solidFill>
                          <a:srgbClr val="943634"/>
                        </a:solidFill>
                        <a:latin typeface="Calibri"/>
                        <a:ea typeface="Calibri"/>
                        <a:cs typeface="MS Serif"/>
                      </a:endParaRPr>
                    </a:p>
                  </a:txBody>
                  <a:tcPr marL="37630" marR="37630" marT="0" marB="0">
                    <a:lnL>
                      <a:noFill/>
                    </a:lnL>
                    <a:lnR>
                      <a:noFill/>
                    </a:lnR>
                    <a:lnT>
                      <a:noFill/>
                    </a:lnT>
                    <a:lnB>
                      <a:noFill/>
                    </a:lnB>
                    <a:solidFill>
                      <a:srgbClr val="EFD3D2"/>
                    </a:solidFill>
                  </a:tcPr>
                </a:tc>
              </a:tr>
              <a:tr h="179548">
                <a:tc>
                  <a:txBody>
                    <a:bodyPr/>
                    <a:lstStyle/>
                    <a:p>
                      <a:pPr marL="301625" indent="-73025" algn="just">
                        <a:lnSpc>
                          <a:spcPct val="150000"/>
                        </a:lnSpc>
                        <a:spcAft>
                          <a:spcPts val="0"/>
                        </a:spcAft>
                      </a:pPr>
                      <a:r>
                        <a:rPr lang="en-US" sz="700" b="1" dirty="0">
                          <a:solidFill>
                            <a:srgbClr val="000000"/>
                          </a:solidFill>
                          <a:latin typeface="Times New Roman"/>
                          <a:ea typeface="Calibri"/>
                          <a:cs typeface="MS Serif"/>
                        </a:rPr>
                        <a:t>8</a:t>
                      </a:r>
                      <a:endParaRPr lang="en-US" sz="600" dirty="0">
                        <a:solidFill>
                          <a:srgbClr val="943634"/>
                        </a:solidFill>
                        <a:latin typeface="Calibri"/>
                        <a:ea typeface="Calibri"/>
                        <a:cs typeface="MS Serif"/>
                      </a:endParaRPr>
                    </a:p>
                  </a:txBody>
                  <a:tcPr marL="37630" marR="37630" marT="0" marB="0">
                    <a:lnL>
                      <a:noFill/>
                    </a:lnL>
                    <a:lnR>
                      <a:noFill/>
                    </a:lnR>
                    <a:lnT>
                      <a:noFill/>
                    </a:lnT>
                    <a:lnB>
                      <a:noFill/>
                    </a:lnB>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Kitchen</a:t>
                      </a:r>
                      <a:endParaRPr lang="en-US" sz="600" dirty="0">
                        <a:solidFill>
                          <a:srgbClr val="943634"/>
                        </a:solidFill>
                        <a:latin typeface="Calibri"/>
                        <a:ea typeface="Calibri"/>
                        <a:cs typeface="MS Serif"/>
                      </a:endParaRPr>
                    </a:p>
                  </a:txBody>
                  <a:tcPr marL="37630" marR="37630" marT="0" marB="0">
                    <a:lnL>
                      <a:noFill/>
                    </a:lnL>
                    <a:lnR>
                      <a:noFill/>
                    </a:lnR>
                    <a:lnT>
                      <a:noFill/>
                    </a:lnT>
                    <a:lnB>
                      <a:noFill/>
                    </a:lnB>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For cooks</a:t>
                      </a:r>
                      <a:endParaRPr lang="en-US" sz="600" dirty="0">
                        <a:solidFill>
                          <a:srgbClr val="943634"/>
                        </a:solidFill>
                        <a:latin typeface="Calibri"/>
                        <a:ea typeface="Calibri"/>
                        <a:cs typeface="MS Serif"/>
                      </a:endParaRPr>
                    </a:p>
                  </a:txBody>
                  <a:tcPr marL="37630" marR="37630" marT="0" marB="0">
                    <a:lnL>
                      <a:noFill/>
                    </a:lnL>
                    <a:lnR>
                      <a:noFill/>
                    </a:lnR>
                    <a:lnT>
                      <a:noFill/>
                    </a:lnT>
                    <a:lnB>
                      <a:noFill/>
                    </a:lnB>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1</a:t>
                      </a:r>
                      <a:endParaRPr lang="en-US" sz="600" dirty="0">
                        <a:solidFill>
                          <a:srgbClr val="943634"/>
                        </a:solidFill>
                        <a:latin typeface="Calibri"/>
                        <a:ea typeface="Calibri"/>
                        <a:cs typeface="MS Serif"/>
                      </a:endParaRPr>
                    </a:p>
                  </a:txBody>
                  <a:tcPr marL="37630" marR="37630" marT="0" marB="0">
                    <a:lnL>
                      <a:noFill/>
                    </a:lnL>
                    <a:lnR>
                      <a:noFill/>
                    </a:lnR>
                    <a:lnT>
                      <a:noFill/>
                    </a:lnT>
                    <a:lnB>
                      <a:noFill/>
                    </a:lnB>
                  </a:tcPr>
                </a:tc>
              </a:tr>
              <a:tr h="506661">
                <a:tc>
                  <a:txBody>
                    <a:bodyPr/>
                    <a:lstStyle/>
                    <a:p>
                      <a:pPr marL="301625" indent="-73025" algn="just">
                        <a:lnSpc>
                          <a:spcPct val="150000"/>
                        </a:lnSpc>
                        <a:spcAft>
                          <a:spcPts val="0"/>
                        </a:spcAft>
                      </a:pPr>
                      <a:r>
                        <a:rPr lang="en-US" sz="700" b="1" dirty="0">
                          <a:solidFill>
                            <a:srgbClr val="000000"/>
                          </a:solidFill>
                          <a:latin typeface="Times New Roman"/>
                          <a:ea typeface="Calibri"/>
                          <a:cs typeface="MS Serif"/>
                        </a:rPr>
                        <a:t>9</a:t>
                      </a:r>
                      <a:endParaRPr lang="en-US" sz="600" dirty="0">
                        <a:solidFill>
                          <a:srgbClr val="943634"/>
                        </a:solidFill>
                        <a:latin typeface="Calibri"/>
                        <a:ea typeface="Calibri"/>
                        <a:cs typeface="MS Serif"/>
                      </a:endParaRPr>
                    </a:p>
                  </a:txBody>
                  <a:tcPr marL="37630" marR="37630" marT="0" marB="0">
                    <a:lnL>
                      <a:noFill/>
                    </a:lnL>
                    <a:lnR>
                      <a:noFill/>
                    </a:lnR>
                    <a:lnT>
                      <a:noFill/>
                    </a:lnT>
                    <a:lnB>
                      <a:noFill/>
                    </a:lnB>
                    <a:solidFill>
                      <a:srgbClr val="EFD3D2"/>
                    </a:solidFill>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Computer &amp; reading lab.</a:t>
                      </a:r>
                      <a:endParaRPr lang="en-US" sz="600" dirty="0">
                        <a:solidFill>
                          <a:srgbClr val="943634"/>
                        </a:solidFill>
                        <a:latin typeface="Calibri"/>
                        <a:ea typeface="Calibri"/>
                        <a:cs typeface="MS Serif"/>
                      </a:endParaRPr>
                    </a:p>
                  </a:txBody>
                  <a:tcPr marL="37630" marR="37630" marT="0" marB="0">
                    <a:lnL>
                      <a:noFill/>
                    </a:lnL>
                    <a:lnR>
                      <a:noFill/>
                    </a:lnR>
                    <a:lnT>
                      <a:noFill/>
                    </a:lnT>
                    <a:lnB>
                      <a:noFill/>
                    </a:lnB>
                    <a:solidFill>
                      <a:srgbClr val="EFD3D2"/>
                    </a:solidFill>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children (toddlers\pre-k\k)</a:t>
                      </a:r>
                      <a:endParaRPr lang="en-US" sz="600" dirty="0">
                        <a:solidFill>
                          <a:srgbClr val="943634"/>
                        </a:solidFill>
                        <a:latin typeface="Calibri"/>
                        <a:ea typeface="Calibri"/>
                        <a:cs typeface="MS Serif"/>
                      </a:endParaRPr>
                    </a:p>
                  </a:txBody>
                  <a:tcPr marL="37630" marR="37630" marT="0" marB="0">
                    <a:lnL>
                      <a:noFill/>
                    </a:lnL>
                    <a:lnR>
                      <a:noFill/>
                    </a:lnR>
                    <a:lnT>
                      <a:noFill/>
                    </a:lnT>
                    <a:lnB>
                      <a:noFill/>
                    </a:lnB>
                    <a:solidFill>
                      <a:srgbClr val="EFD3D2"/>
                    </a:solidFill>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1</a:t>
                      </a:r>
                      <a:endParaRPr lang="en-US" sz="600" dirty="0">
                        <a:solidFill>
                          <a:srgbClr val="943634"/>
                        </a:solidFill>
                        <a:latin typeface="Calibri"/>
                        <a:ea typeface="Calibri"/>
                        <a:cs typeface="MS Serif"/>
                      </a:endParaRPr>
                    </a:p>
                  </a:txBody>
                  <a:tcPr marL="37630" marR="37630" marT="0" marB="0">
                    <a:lnL>
                      <a:noFill/>
                    </a:lnL>
                    <a:lnR>
                      <a:noFill/>
                    </a:lnR>
                    <a:lnT>
                      <a:noFill/>
                    </a:lnT>
                    <a:lnB>
                      <a:noFill/>
                    </a:lnB>
                    <a:solidFill>
                      <a:srgbClr val="EFD3D2"/>
                    </a:solidFill>
                  </a:tcPr>
                </a:tc>
              </a:tr>
              <a:tr h="337773">
                <a:tc>
                  <a:txBody>
                    <a:bodyPr/>
                    <a:lstStyle/>
                    <a:p>
                      <a:pPr marL="301625" indent="-73025" algn="just">
                        <a:lnSpc>
                          <a:spcPct val="150000"/>
                        </a:lnSpc>
                        <a:spcAft>
                          <a:spcPts val="0"/>
                        </a:spcAft>
                      </a:pPr>
                      <a:r>
                        <a:rPr lang="en-US" sz="700" b="1" dirty="0">
                          <a:solidFill>
                            <a:srgbClr val="000000"/>
                          </a:solidFill>
                          <a:latin typeface="Times New Roman"/>
                          <a:ea typeface="Calibri"/>
                          <a:cs typeface="MS Serif"/>
                        </a:rPr>
                        <a:t>10</a:t>
                      </a:r>
                      <a:endParaRPr lang="en-US" sz="600" dirty="0">
                        <a:solidFill>
                          <a:srgbClr val="943634"/>
                        </a:solidFill>
                        <a:latin typeface="Calibri"/>
                        <a:ea typeface="Calibri"/>
                        <a:cs typeface="MS Serif"/>
                      </a:endParaRPr>
                    </a:p>
                  </a:txBody>
                  <a:tcPr marL="37630" marR="37630" marT="0" marB="0">
                    <a:lnL>
                      <a:noFill/>
                    </a:lnL>
                    <a:lnR>
                      <a:noFill/>
                    </a:lnR>
                    <a:lnT>
                      <a:noFill/>
                    </a:lnT>
                    <a:lnB>
                      <a:noFill/>
                    </a:lnB>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Infants room</a:t>
                      </a:r>
                      <a:endParaRPr lang="en-US" sz="600" dirty="0">
                        <a:solidFill>
                          <a:srgbClr val="943634"/>
                        </a:solidFill>
                        <a:latin typeface="Calibri"/>
                        <a:ea typeface="Calibri"/>
                        <a:cs typeface="MS Serif"/>
                      </a:endParaRPr>
                    </a:p>
                  </a:txBody>
                  <a:tcPr marL="37630" marR="37630" marT="0" marB="0">
                    <a:lnL>
                      <a:noFill/>
                    </a:lnL>
                    <a:lnR>
                      <a:noFill/>
                    </a:lnR>
                    <a:lnT>
                      <a:noFill/>
                    </a:lnT>
                    <a:lnB>
                      <a:noFill/>
                    </a:lnB>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1-12 months</a:t>
                      </a:r>
                      <a:endParaRPr lang="en-US" sz="600" dirty="0">
                        <a:solidFill>
                          <a:srgbClr val="943634"/>
                        </a:solidFill>
                        <a:latin typeface="Calibri"/>
                        <a:ea typeface="Calibri"/>
                        <a:cs typeface="MS Serif"/>
                      </a:endParaRPr>
                    </a:p>
                  </a:txBody>
                  <a:tcPr marL="37630" marR="37630" marT="0" marB="0">
                    <a:lnL>
                      <a:noFill/>
                    </a:lnL>
                    <a:lnR>
                      <a:noFill/>
                    </a:lnR>
                    <a:lnT>
                      <a:noFill/>
                    </a:lnT>
                    <a:lnB>
                      <a:noFill/>
                    </a:lnB>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1</a:t>
                      </a:r>
                      <a:endParaRPr lang="en-US" sz="600" dirty="0">
                        <a:solidFill>
                          <a:srgbClr val="943634"/>
                        </a:solidFill>
                        <a:latin typeface="Calibri"/>
                        <a:ea typeface="Calibri"/>
                        <a:cs typeface="MS Serif"/>
                      </a:endParaRPr>
                    </a:p>
                  </a:txBody>
                  <a:tcPr marL="37630" marR="37630" marT="0" marB="0">
                    <a:lnL>
                      <a:noFill/>
                    </a:lnL>
                    <a:lnR>
                      <a:noFill/>
                    </a:lnR>
                    <a:lnT>
                      <a:noFill/>
                    </a:lnT>
                    <a:lnB>
                      <a:noFill/>
                    </a:lnB>
                  </a:tcPr>
                </a:tc>
              </a:tr>
              <a:tr h="337773">
                <a:tc>
                  <a:txBody>
                    <a:bodyPr/>
                    <a:lstStyle/>
                    <a:p>
                      <a:pPr marL="301625" indent="-73025" algn="just">
                        <a:lnSpc>
                          <a:spcPct val="150000"/>
                        </a:lnSpc>
                        <a:spcAft>
                          <a:spcPts val="0"/>
                        </a:spcAft>
                      </a:pPr>
                      <a:r>
                        <a:rPr lang="en-US" sz="700" b="1" dirty="0">
                          <a:solidFill>
                            <a:srgbClr val="000000"/>
                          </a:solidFill>
                          <a:latin typeface="Times New Roman"/>
                          <a:ea typeface="Calibri"/>
                          <a:cs typeface="MS Serif"/>
                        </a:rPr>
                        <a:t>11</a:t>
                      </a:r>
                      <a:endParaRPr lang="en-US" sz="600" dirty="0">
                        <a:solidFill>
                          <a:srgbClr val="943634"/>
                        </a:solidFill>
                        <a:latin typeface="Calibri"/>
                        <a:ea typeface="Calibri"/>
                        <a:cs typeface="MS Serif"/>
                      </a:endParaRPr>
                    </a:p>
                  </a:txBody>
                  <a:tcPr marL="37630" marR="37630" marT="0" marB="0">
                    <a:lnL>
                      <a:noFill/>
                    </a:lnL>
                    <a:lnR>
                      <a:noFill/>
                    </a:lnR>
                    <a:lnT>
                      <a:noFill/>
                    </a:lnT>
                    <a:lnB>
                      <a:noFill/>
                    </a:lnB>
                    <a:solidFill>
                      <a:srgbClr val="EFD3D2"/>
                    </a:solidFill>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Toddlers' room </a:t>
                      </a:r>
                      <a:endParaRPr lang="en-US" sz="600" dirty="0">
                        <a:solidFill>
                          <a:srgbClr val="943634"/>
                        </a:solidFill>
                        <a:latin typeface="Calibri"/>
                        <a:ea typeface="Calibri"/>
                        <a:cs typeface="MS Serif"/>
                      </a:endParaRPr>
                    </a:p>
                  </a:txBody>
                  <a:tcPr marL="37630" marR="37630" marT="0" marB="0">
                    <a:lnL>
                      <a:noFill/>
                    </a:lnL>
                    <a:lnR>
                      <a:noFill/>
                    </a:lnR>
                    <a:lnT>
                      <a:noFill/>
                    </a:lnT>
                    <a:lnB>
                      <a:noFill/>
                    </a:lnB>
                    <a:solidFill>
                      <a:srgbClr val="EFD3D2"/>
                    </a:solidFill>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12 months -3 years</a:t>
                      </a:r>
                      <a:endParaRPr lang="en-US" sz="600" dirty="0">
                        <a:solidFill>
                          <a:srgbClr val="943634"/>
                        </a:solidFill>
                        <a:latin typeface="Calibri"/>
                        <a:ea typeface="Calibri"/>
                        <a:cs typeface="MS Serif"/>
                      </a:endParaRPr>
                    </a:p>
                  </a:txBody>
                  <a:tcPr marL="37630" marR="37630" marT="0" marB="0">
                    <a:lnL>
                      <a:noFill/>
                    </a:lnL>
                    <a:lnR>
                      <a:noFill/>
                    </a:lnR>
                    <a:lnT>
                      <a:noFill/>
                    </a:lnT>
                    <a:lnB>
                      <a:noFill/>
                    </a:lnB>
                    <a:solidFill>
                      <a:srgbClr val="EFD3D2"/>
                    </a:solidFill>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2</a:t>
                      </a:r>
                      <a:endParaRPr lang="en-US" sz="600" dirty="0">
                        <a:solidFill>
                          <a:srgbClr val="943634"/>
                        </a:solidFill>
                        <a:latin typeface="Calibri"/>
                        <a:ea typeface="Calibri"/>
                        <a:cs typeface="MS Serif"/>
                      </a:endParaRPr>
                    </a:p>
                  </a:txBody>
                  <a:tcPr marL="37630" marR="37630" marT="0" marB="0">
                    <a:lnL>
                      <a:noFill/>
                    </a:lnL>
                    <a:lnR>
                      <a:noFill/>
                    </a:lnR>
                    <a:lnT>
                      <a:noFill/>
                    </a:lnT>
                    <a:lnB>
                      <a:noFill/>
                    </a:lnB>
                    <a:solidFill>
                      <a:srgbClr val="EFD3D2"/>
                    </a:solidFill>
                  </a:tcPr>
                </a:tc>
              </a:tr>
              <a:tr h="506661">
                <a:tc>
                  <a:txBody>
                    <a:bodyPr/>
                    <a:lstStyle/>
                    <a:p>
                      <a:pPr marL="301625" indent="-73025" algn="just">
                        <a:lnSpc>
                          <a:spcPct val="150000"/>
                        </a:lnSpc>
                        <a:spcAft>
                          <a:spcPts val="0"/>
                        </a:spcAft>
                      </a:pPr>
                      <a:r>
                        <a:rPr lang="en-US" sz="700" b="1" dirty="0">
                          <a:solidFill>
                            <a:srgbClr val="000000"/>
                          </a:solidFill>
                          <a:latin typeface="Times New Roman"/>
                          <a:ea typeface="Calibri"/>
                          <a:cs typeface="MS Serif"/>
                        </a:rPr>
                        <a:t>12</a:t>
                      </a:r>
                      <a:endParaRPr lang="en-US" sz="600" dirty="0">
                        <a:solidFill>
                          <a:srgbClr val="943634"/>
                        </a:solidFill>
                        <a:latin typeface="Calibri"/>
                        <a:ea typeface="Calibri"/>
                        <a:cs typeface="MS Serif"/>
                      </a:endParaRPr>
                    </a:p>
                  </a:txBody>
                  <a:tcPr marL="37630" marR="37630" marT="0" marB="0">
                    <a:lnL>
                      <a:noFill/>
                    </a:lnL>
                    <a:lnR>
                      <a:noFill/>
                    </a:lnR>
                    <a:lnT>
                      <a:noFill/>
                    </a:lnT>
                    <a:lnB>
                      <a:noFill/>
                    </a:lnB>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Pre-kindergarten</a:t>
                      </a:r>
                      <a:endParaRPr lang="en-US" sz="600" dirty="0">
                        <a:solidFill>
                          <a:srgbClr val="943634"/>
                        </a:solidFill>
                        <a:latin typeface="Calibri"/>
                        <a:ea typeface="Calibri"/>
                        <a:cs typeface="MS Serif"/>
                      </a:endParaRPr>
                    </a:p>
                  </a:txBody>
                  <a:tcPr marL="37630" marR="37630" marT="0" marB="0">
                    <a:lnL>
                      <a:noFill/>
                    </a:lnL>
                    <a:lnR>
                      <a:noFill/>
                    </a:lnR>
                    <a:lnT>
                      <a:noFill/>
                    </a:lnT>
                    <a:lnB>
                      <a:noFill/>
                    </a:lnB>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3-5 years</a:t>
                      </a:r>
                      <a:endParaRPr lang="en-US" sz="600" dirty="0">
                        <a:solidFill>
                          <a:srgbClr val="943634"/>
                        </a:solidFill>
                        <a:latin typeface="Calibri"/>
                        <a:ea typeface="Calibri"/>
                        <a:cs typeface="MS Serif"/>
                      </a:endParaRPr>
                    </a:p>
                  </a:txBody>
                  <a:tcPr marL="37630" marR="37630" marT="0" marB="0">
                    <a:lnL>
                      <a:noFill/>
                    </a:lnL>
                    <a:lnR>
                      <a:noFill/>
                    </a:lnR>
                    <a:lnT>
                      <a:noFill/>
                    </a:lnT>
                    <a:lnB>
                      <a:noFill/>
                    </a:lnB>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2</a:t>
                      </a:r>
                      <a:endParaRPr lang="en-US" sz="600" dirty="0">
                        <a:solidFill>
                          <a:srgbClr val="943634"/>
                        </a:solidFill>
                        <a:latin typeface="Calibri"/>
                        <a:ea typeface="Calibri"/>
                        <a:cs typeface="MS Serif"/>
                      </a:endParaRPr>
                    </a:p>
                  </a:txBody>
                  <a:tcPr marL="37630" marR="37630" marT="0" marB="0">
                    <a:lnL>
                      <a:noFill/>
                    </a:lnL>
                    <a:lnR>
                      <a:noFill/>
                    </a:lnR>
                    <a:lnT>
                      <a:noFill/>
                    </a:lnT>
                    <a:lnB>
                      <a:noFill/>
                    </a:lnB>
                  </a:tcPr>
                </a:tc>
              </a:tr>
              <a:tr h="179548">
                <a:tc>
                  <a:txBody>
                    <a:bodyPr/>
                    <a:lstStyle/>
                    <a:p>
                      <a:pPr marL="301625" indent="-73025" algn="just">
                        <a:lnSpc>
                          <a:spcPct val="150000"/>
                        </a:lnSpc>
                        <a:spcAft>
                          <a:spcPts val="0"/>
                        </a:spcAft>
                      </a:pPr>
                      <a:r>
                        <a:rPr lang="en-US" sz="700" b="1" dirty="0">
                          <a:solidFill>
                            <a:srgbClr val="000000"/>
                          </a:solidFill>
                          <a:latin typeface="Times New Roman"/>
                          <a:ea typeface="Calibri"/>
                          <a:cs typeface="MS Serif"/>
                        </a:rPr>
                        <a:t>13</a:t>
                      </a:r>
                      <a:endParaRPr lang="en-US" sz="600" dirty="0">
                        <a:solidFill>
                          <a:srgbClr val="943634"/>
                        </a:solidFill>
                        <a:latin typeface="Calibri"/>
                        <a:ea typeface="Calibri"/>
                        <a:cs typeface="MS Serif"/>
                      </a:endParaRPr>
                    </a:p>
                  </a:txBody>
                  <a:tcPr marL="37630" marR="37630" marT="0" marB="0">
                    <a:lnL>
                      <a:noFill/>
                    </a:lnL>
                    <a:lnR>
                      <a:noFill/>
                    </a:lnR>
                    <a:lnT>
                      <a:noFill/>
                    </a:lnT>
                    <a:lnB>
                      <a:noFill/>
                    </a:lnB>
                    <a:solidFill>
                      <a:srgbClr val="EFD3D2"/>
                    </a:solidFill>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Kindergarten</a:t>
                      </a:r>
                      <a:endParaRPr lang="en-US" sz="600" dirty="0">
                        <a:solidFill>
                          <a:srgbClr val="943634"/>
                        </a:solidFill>
                        <a:latin typeface="Calibri"/>
                        <a:ea typeface="Calibri"/>
                        <a:cs typeface="MS Serif"/>
                      </a:endParaRPr>
                    </a:p>
                  </a:txBody>
                  <a:tcPr marL="37630" marR="37630" marT="0" marB="0">
                    <a:lnL>
                      <a:noFill/>
                    </a:lnL>
                    <a:lnR>
                      <a:noFill/>
                    </a:lnR>
                    <a:lnT>
                      <a:noFill/>
                    </a:lnT>
                    <a:lnB>
                      <a:noFill/>
                    </a:lnB>
                    <a:solidFill>
                      <a:srgbClr val="EFD3D2"/>
                    </a:solidFill>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5-6 years</a:t>
                      </a:r>
                      <a:endParaRPr lang="en-US" sz="600" dirty="0">
                        <a:solidFill>
                          <a:srgbClr val="943634"/>
                        </a:solidFill>
                        <a:latin typeface="Calibri"/>
                        <a:ea typeface="Calibri"/>
                        <a:cs typeface="MS Serif"/>
                      </a:endParaRPr>
                    </a:p>
                  </a:txBody>
                  <a:tcPr marL="37630" marR="37630" marT="0" marB="0">
                    <a:lnL>
                      <a:noFill/>
                    </a:lnL>
                    <a:lnR>
                      <a:noFill/>
                    </a:lnR>
                    <a:lnT>
                      <a:noFill/>
                    </a:lnT>
                    <a:lnB>
                      <a:noFill/>
                    </a:lnB>
                    <a:solidFill>
                      <a:srgbClr val="EFD3D2"/>
                    </a:solidFill>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1</a:t>
                      </a:r>
                      <a:endParaRPr lang="en-US" sz="600" dirty="0">
                        <a:solidFill>
                          <a:srgbClr val="943634"/>
                        </a:solidFill>
                        <a:latin typeface="Calibri"/>
                        <a:ea typeface="Calibri"/>
                        <a:cs typeface="MS Serif"/>
                      </a:endParaRPr>
                    </a:p>
                  </a:txBody>
                  <a:tcPr marL="37630" marR="37630" marT="0" marB="0">
                    <a:lnL>
                      <a:noFill/>
                    </a:lnL>
                    <a:lnR>
                      <a:noFill/>
                    </a:lnR>
                    <a:lnT>
                      <a:noFill/>
                    </a:lnT>
                    <a:lnB>
                      <a:noFill/>
                    </a:lnB>
                    <a:solidFill>
                      <a:srgbClr val="EFD3D2"/>
                    </a:solidFill>
                  </a:tcPr>
                </a:tc>
              </a:tr>
              <a:tr h="179548">
                <a:tc>
                  <a:txBody>
                    <a:bodyPr/>
                    <a:lstStyle/>
                    <a:p>
                      <a:pPr marL="301625" indent="-73025" algn="just">
                        <a:lnSpc>
                          <a:spcPct val="150000"/>
                        </a:lnSpc>
                        <a:spcAft>
                          <a:spcPts val="0"/>
                        </a:spcAft>
                      </a:pPr>
                      <a:r>
                        <a:rPr lang="en-US" sz="700" b="1" dirty="0">
                          <a:solidFill>
                            <a:srgbClr val="000000"/>
                          </a:solidFill>
                          <a:latin typeface="Times New Roman"/>
                          <a:ea typeface="Calibri"/>
                          <a:cs typeface="MS Serif"/>
                        </a:rPr>
                        <a:t>14</a:t>
                      </a:r>
                      <a:endParaRPr lang="en-US" sz="600" dirty="0">
                        <a:solidFill>
                          <a:srgbClr val="943634"/>
                        </a:solidFill>
                        <a:latin typeface="Calibri"/>
                        <a:ea typeface="Calibri"/>
                        <a:cs typeface="MS Serif"/>
                      </a:endParaRPr>
                    </a:p>
                  </a:txBody>
                  <a:tcPr marL="37630" marR="37630" marT="0" marB="0">
                    <a:lnL>
                      <a:noFill/>
                    </a:lnL>
                    <a:lnR>
                      <a:noFill/>
                    </a:lnR>
                    <a:lnT>
                      <a:noFill/>
                    </a:lnT>
                    <a:lnB w="12700" cap="flat" cmpd="sng" algn="ctr">
                      <a:solidFill>
                        <a:srgbClr val="C0504D"/>
                      </a:solidFill>
                      <a:prstDash val="solid"/>
                      <a:round/>
                      <a:headEnd type="none" w="med" len="med"/>
                      <a:tailEnd type="none" w="med" len="med"/>
                    </a:lnB>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Storage area</a:t>
                      </a:r>
                      <a:endParaRPr lang="en-US" sz="600" dirty="0">
                        <a:solidFill>
                          <a:srgbClr val="943634"/>
                        </a:solidFill>
                        <a:latin typeface="Calibri"/>
                        <a:ea typeface="Calibri"/>
                        <a:cs typeface="MS Serif"/>
                      </a:endParaRPr>
                    </a:p>
                  </a:txBody>
                  <a:tcPr marL="37630" marR="37630" marT="0" marB="0">
                    <a:lnL>
                      <a:noFill/>
                    </a:lnL>
                    <a:lnR>
                      <a:noFill/>
                    </a:lnR>
                    <a:lnT>
                      <a:noFill/>
                    </a:lnT>
                    <a:lnB w="12700" cap="flat" cmpd="sng" algn="ctr">
                      <a:solidFill>
                        <a:srgbClr val="C0504D"/>
                      </a:solidFill>
                      <a:prstDash val="solid"/>
                      <a:round/>
                      <a:headEnd type="none" w="med" len="med"/>
                      <a:tailEnd type="none" w="med" len="med"/>
                    </a:lnB>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a:t>
                      </a:r>
                      <a:endParaRPr lang="en-US" sz="600" dirty="0">
                        <a:solidFill>
                          <a:srgbClr val="943634"/>
                        </a:solidFill>
                        <a:latin typeface="Calibri"/>
                        <a:ea typeface="Calibri"/>
                        <a:cs typeface="MS Serif"/>
                      </a:endParaRPr>
                    </a:p>
                  </a:txBody>
                  <a:tcPr marL="37630" marR="37630" marT="0" marB="0">
                    <a:lnL>
                      <a:noFill/>
                    </a:lnL>
                    <a:lnR>
                      <a:noFill/>
                    </a:lnR>
                    <a:lnT>
                      <a:noFill/>
                    </a:lnT>
                    <a:lnB w="12700" cap="flat" cmpd="sng" algn="ctr">
                      <a:solidFill>
                        <a:srgbClr val="C0504D"/>
                      </a:solidFill>
                      <a:prstDash val="solid"/>
                      <a:round/>
                      <a:headEnd type="none" w="med" len="med"/>
                      <a:tailEnd type="none" w="med" len="med"/>
                    </a:lnB>
                  </a:tcPr>
                </a:tc>
                <a:tc>
                  <a:txBody>
                    <a:bodyPr/>
                    <a:lstStyle/>
                    <a:p>
                      <a:pPr marL="301625" indent="-73025" algn="just">
                        <a:lnSpc>
                          <a:spcPct val="150000"/>
                        </a:lnSpc>
                        <a:spcAft>
                          <a:spcPts val="0"/>
                        </a:spcAft>
                      </a:pPr>
                      <a:r>
                        <a:rPr lang="en-US" sz="700" dirty="0">
                          <a:solidFill>
                            <a:srgbClr val="000000"/>
                          </a:solidFill>
                          <a:latin typeface="Times New Roman"/>
                          <a:ea typeface="Calibri"/>
                          <a:cs typeface="MS Serif"/>
                        </a:rPr>
                        <a:t>1</a:t>
                      </a:r>
                      <a:endParaRPr lang="en-US" sz="600" dirty="0">
                        <a:solidFill>
                          <a:srgbClr val="943634"/>
                        </a:solidFill>
                        <a:latin typeface="Calibri"/>
                        <a:ea typeface="Calibri"/>
                        <a:cs typeface="MS Serif"/>
                      </a:endParaRPr>
                    </a:p>
                  </a:txBody>
                  <a:tcPr marL="37630" marR="37630" marT="0" marB="0">
                    <a:lnL>
                      <a:noFill/>
                    </a:lnL>
                    <a:lnR>
                      <a:noFill/>
                    </a:lnR>
                    <a:lnT>
                      <a:noFill/>
                    </a:lnT>
                    <a:lnB w="12700" cap="flat" cmpd="sng" algn="ctr">
                      <a:solidFill>
                        <a:srgbClr val="C0504D"/>
                      </a:solidFill>
                      <a:prstDash val="solid"/>
                      <a:round/>
                      <a:headEnd type="none" w="med" len="med"/>
                      <a:tailEnd type="none" w="med" len="med"/>
                    </a:lnB>
                  </a:tcPr>
                </a:tc>
              </a:tr>
            </a:tbl>
          </a:graphicData>
        </a:graphic>
      </p:graphicFrame>
      <p:sp>
        <p:nvSpPr>
          <p:cNvPr id="6" name="مستطيل 5"/>
          <p:cNvSpPr/>
          <p:nvPr/>
        </p:nvSpPr>
        <p:spPr>
          <a:xfrm>
            <a:off x="539552" y="548680"/>
            <a:ext cx="4392488" cy="461665"/>
          </a:xfrm>
          <a:prstGeom prst="rect">
            <a:avLst/>
          </a:prstGeom>
        </p:spPr>
        <p:txBody>
          <a:bodyPr wrap="square">
            <a:spAutoFit/>
          </a:bodyPr>
          <a:lstStyle/>
          <a:p>
            <a:pPr algn="l"/>
            <a:r>
              <a:rPr lang="en-US" sz="2400" b="1" dirty="0" smtClean="0">
                <a:latin typeface="MV Boli" pitchFamily="2" charset="0"/>
                <a:cs typeface="MV Boli" pitchFamily="2" charset="0"/>
              </a:rPr>
              <a:t>Facilities of the Day care </a:t>
            </a:r>
            <a:endParaRPr lang="ar-SA" sz="2400" b="1" dirty="0">
              <a:latin typeface="MV Boli" pitchFamily="2"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2" cstate="print"/>
          <a:srcRect r="788"/>
          <a:stretch>
            <a:fillRect/>
          </a:stretch>
        </p:blipFill>
        <p:spPr>
          <a:xfrm>
            <a:off x="0" y="0"/>
            <a:ext cx="9144000" cy="6854851"/>
          </a:xfrm>
          <a:prstGeom prst="rect">
            <a:avLst/>
          </a:prstGeom>
        </p:spPr>
      </p:pic>
      <p:sp>
        <p:nvSpPr>
          <p:cNvPr id="5" name="مستطيل 4"/>
          <p:cNvSpPr/>
          <p:nvPr/>
        </p:nvSpPr>
        <p:spPr>
          <a:xfrm>
            <a:off x="0" y="332656"/>
            <a:ext cx="3347864" cy="738664"/>
          </a:xfrm>
          <a:prstGeom prst="rect">
            <a:avLst/>
          </a:prstGeom>
        </p:spPr>
        <p:txBody>
          <a:bodyPr wrap="square">
            <a:spAutoFit/>
          </a:bodyPr>
          <a:lstStyle/>
          <a:p>
            <a:r>
              <a:rPr lang="en-US" sz="2400" b="1" dirty="0" smtClean="0">
                <a:latin typeface="MV Boli" pitchFamily="2" charset="0"/>
                <a:cs typeface="MV Boli" pitchFamily="2" charset="0"/>
              </a:rPr>
              <a:t>Layout procedure</a:t>
            </a:r>
            <a:r>
              <a:rPr lang="en-US" b="1" dirty="0" smtClean="0"/>
              <a:t/>
            </a:r>
            <a:br>
              <a:rPr lang="en-US" b="1" dirty="0" smtClean="0"/>
            </a:br>
            <a:endParaRPr lang="ar-SA" dirty="0"/>
          </a:p>
        </p:txBody>
      </p:sp>
      <p:sp>
        <p:nvSpPr>
          <p:cNvPr id="6" name="مستطيل 5"/>
          <p:cNvSpPr/>
          <p:nvPr/>
        </p:nvSpPr>
        <p:spPr>
          <a:xfrm>
            <a:off x="323528" y="1268760"/>
            <a:ext cx="8424936" cy="646331"/>
          </a:xfrm>
          <a:prstGeom prst="rect">
            <a:avLst/>
          </a:prstGeom>
        </p:spPr>
        <p:txBody>
          <a:bodyPr wrap="square">
            <a:spAutoFit/>
          </a:bodyPr>
          <a:lstStyle/>
          <a:p>
            <a:r>
              <a:rPr lang="en-US" dirty="0" smtClean="0">
                <a:solidFill>
                  <a:srgbClr val="000000"/>
                </a:solidFill>
                <a:latin typeface="MV Boli" pitchFamily="2" charset="0"/>
                <a:ea typeface="Times New Roman" pitchFamily="18" charset="0"/>
                <a:cs typeface="MV Boli" pitchFamily="2" charset="0"/>
              </a:rPr>
              <a:t>using here is </a:t>
            </a:r>
            <a:r>
              <a:rPr lang="en-US" dirty="0" smtClean="0">
                <a:solidFill>
                  <a:srgbClr val="000000"/>
                </a:solidFill>
                <a:latin typeface="MV Boli" pitchFamily="2" charset="0"/>
                <a:ea typeface="Times New Roman" pitchFamily="18" charset="0"/>
                <a:cs typeface="MV Boli" pitchFamily="2" charset="0"/>
              </a:rPr>
              <a:t>Muther's</a:t>
            </a:r>
            <a:r>
              <a:rPr lang="en-US" dirty="0" smtClean="0">
                <a:solidFill>
                  <a:srgbClr val="000000"/>
                </a:solidFill>
                <a:latin typeface="MV Boli" pitchFamily="2" charset="0"/>
                <a:ea typeface="Times New Roman" pitchFamily="18" charset="0"/>
                <a:cs typeface="MV Boli" pitchFamily="2" charset="0"/>
              </a:rPr>
              <a:t> Systematic Layout Planning (SLP) Procedure</a:t>
            </a:r>
            <a:r>
              <a:rPr lang="en-US" b="1" dirty="0" smtClean="0">
                <a:solidFill>
                  <a:srgbClr val="000000"/>
                </a:solidFill>
                <a:latin typeface="Arial" pitchFamily="34" charset="0"/>
                <a:ea typeface="Times New Roman" pitchFamily="18" charset="0"/>
                <a:cs typeface="MS Serif" charset="0"/>
              </a:rPr>
              <a:t>.</a:t>
            </a:r>
          </a:p>
          <a:p>
            <a:endParaRPr lang="ar-SA" dirty="0"/>
          </a:p>
        </p:txBody>
      </p:sp>
      <p:sp>
        <p:nvSpPr>
          <p:cNvPr id="7" name="مستطيل 6"/>
          <p:cNvSpPr/>
          <p:nvPr/>
        </p:nvSpPr>
        <p:spPr>
          <a:xfrm>
            <a:off x="899592" y="2708920"/>
            <a:ext cx="2598595" cy="369332"/>
          </a:xfrm>
          <a:prstGeom prst="rect">
            <a:avLst/>
          </a:prstGeom>
        </p:spPr>
        <p:txBody>
          <a:bodyPr wrap="none">
            <a:spAutoFit/>
          </a:bodyPr>
          <a:lstStyle/>
          <a:p>
            <a:pPr algn="l"/>
            <a:r>
              <a:rPr lang="en-US" altLang="zh-CN" dirty="0" smtClean="0" bmk="_Toc355391567">
                <a:latin typeface="Times New Roman" pitchFamily="18" charset="0"/>
                <a:ea typeface="SimSun" pitchFamily="2" charset="-122"/>
                <a:cs typeface="Times New Roman" pitchFamily="18" charset="0"/>
              </a:rPr>
              <a:t>Factors and their Weights</a:t>
            </a:r>
            <a:r>
              <a:rPr lang="en-US" altLang="zh-CN" dirty="0" smtClean="0">
                <a:latin typeface="Times New Roman" pitchFamily="18" charset="0"/>
                <a:ea typeface="SimSun" pitchFamily="2" charset="-122"/>
                <a:cs typeface="Times New Roman" pitchFamily="18" charset="0"/>
              </a:rPr>
              <a:t> </a:t>
            </a:r>
            <a:endParaRPr lang="ar-SA" dirty="0"/>
          </a:p>
        </p:txBody>
      </p:sp>
      <p:graphicFrame>
        <p:nvGraphicFramePr>
          <p:cNvPr id="8" name="جدول 7"/>
          <p:cNvGraphicFramePr>
            <a:graphicFrameLocks noGrp="1"/>
          </p:cNvGraphicFramePr>
          <p:nvPr/>
        </p:nvGraphicFramePr>
        <p:xfrm>
          <a:off x="1835696" y="3284984"/>
          <a:ext cx="5400600" cy="2880323"/>
        </p:xfrm>
        <a:graphic>
          <a:graphicData uri="http://schemas.openxmlformats.org/drawingml/2006/table">
            <a:tbl>
              <a:tblPr/>
              <a:tblGrid>
                <a:gridCol w="853148"/>
                <a:gridCol w="2416084"/>
                <a:gridCol w="2131368"/>
              </a:tblGrid>
              <a:tr h="588628">
                <a:tc>
                  <a:txBody>
                    <a:bodyPr/>
                    <a:lstStyle/>
                    <a:p>
                      <a:pPr marL="301625" indent="-73025" algn="ctr">
                        <a:lnSpc>
                          <a:spcPct val="150000"/>
                        </a:lnSpc>
                        <a:spcAft>
                          <a:spcPts val="0"/>
                        </a:spcAft>
                      </a:pPr>
                      <a:endParaRPr lang="en-US" sz="1100" dirty="0">
                        <a:solidFill>
                          <a:srgbClr val="943634"/>
                        </a:solidFill>
                        <a:latin typeface="Calibri"/>
                        <a:ea typeface="Calibri"/>
                        <a:cs typeface="MS Serif"/>
                      </a:endParaRPr>
                    </a:p>
                  </a:txBody>
                  <a:tcPr marL="68580" marR="68580"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301625" indent="-73025" algn="ctr">
                        <a:lnSpc>
                          <a:spcPct val="150000"/>
                        </a:lnSpc>
                        <a:spcAft>
                          <a:spcPts val="0"/>
                        </a:spcAft>
                      </a:pPr>
                      <a:r>
                        <a:rPr lang="en-US" sz="1200" b="1" dirty="0">
                          <a:solidFill>
                            <a:srgbClr val="000000"/>
                          </a:solidFill>
                          <a:latin typeface="Times New Roman"/>
                          <a:ea typeface="Calibri"/>
                          <a:cs typeface="MS Serif"/>
                        </a:rPr>
                        <a:t>Factor</a:t>
                      </a:r>
                      <a:endParaRPr lang="en-US" sz="1100" dirty="0">
                        <a:solidFill>
                          <a:srgbClr val="943634"/>
                        </a:solidFill>
                        <a:latin typeface="Calibri"/>
                        <a:ea typeface="Calibri"/>
                        <a:cs typeface="MS Serif"/>
                      </a:endParaRPr>
                    </a:p>
                  </a:txBody>
                  <a:tcPr marL="68580" marR="68580"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301625" indent="-73025" algn="ctr">
                        <a:lnSpc>
                          <a:spcPct val="150000"/>
                        </a:lnSpc>
                        <a:spcAft>
                          <a:spcPts val="0"/>
                        </a:spcAft>
                      </a:pPr>
                      <a:r>
                        <a:rPr lang="en-US" sz="1200" b="1" dirty="0">
                          <a:solidFill>
                            <a:srgbClr val="000000"/>
                          </a:solidFill>
                          <a:latin typeface="Times New Roman"/>
                          <a:ea typeface="Calibri"/>
                          <a:cs typeface="MS Serif"/>
                        </a:rPr>
                        <a:t>weight</a:t>
                      </a:r>
                      <a:endParaRPr lang="en-US" sz="1100" dirty="0">
                        <a:solidFill>
                          <a:srgbClr val="943634"/>
                        </a:solidFill>
                        <a:latin typeface="Calibri"/>
                        <a:ea typeface="Calibri"/>
                        <a:cs typeface="MS Serif"/>
                      </a:endParaRPr>
                    </a:p>
                  </a:txBody>
                  <a:tcPr marL="68580" marR="68580"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1114439">
                <a:tc>
                  <a:txBody>
                    <a:bodyPr/>
                    <a:lstStyle/>
                    <a:p>
                      <a:pPr marL="301625" indent="-73025" algn="ctr">
                        <a:lnSpc>
                          <a:spcPct val="150000"/>
                        </a:lnSpc>
                        <a:spcAft>
                          <a:spcPts val="0"/>
                        </a:spcAft>
                      </a:pPr>
                      <a:r>
                        <a:rPr lang="en-US" sz="1200" b="1" dirty="0">
                          <a:solidFill>
                            <a:srgbClr val="000000"/>
                          </a:solidFill>
                          <a:latin typeface="Times New Roman"/>
                          <a:ea typeface="Calibri"/>
                          <a:cs typeface="MS Serif"/>
                        </a:rPr>
                        <a:t>1</a:t>
                      </a:r>
                      <a:endParaRPr lang="en-US" sz="1100" dirty="0">
                        <a:solidFill>
                          <a:srgbClr val="943634"/>
                        </a:solidFill>
                        <a:latin typeface="Calibri"/>
                        <a:ea typeface="Calibri"/>
                        <a:cs typeface="MS Serif"/>
                      </a:endParaRPr>
                    </a:p>
                  </a:txBody>
                  <a:tcPr marL="68580" marR="68580" marT="0" marB="0">
                    <a:lnL>
                      <a:noFill/>
                    </a:lnL>
                    <a:lnR>
                      <a:noFill/>
                    </a:lnR>
                    <a:lnT w="12700" cap="flat" cmpd="sng" algn="ctr">
                      <a:solidFill>
                        <a:srgbClr val="C0504D"/>
                      </a:solidFill>
                      <a:prstDash val="solid"/>
                      <a:round/>
                      <a:headEnd type="none" w="med" len="med"/>
                      <a:tailEnd type="none" w="med" len="med"/>
                    </a:lnT>
                    <a:lnB>
                      <a:noFill/>
                    </a:lnB>
                    <a:solidFill>
                      <a:srgbClr val="EFD3D2"/>
                    </a:solidFill>
                  </a:tcPr>
                </a:tc>
                <a:tc>
                  <a:txBody>
                    <a:bodyPr/>
                    <a:lstStyle/>
                    <a:p>
                      <a:pPr marL="301625" indent="-73025" algn="ctr">
                        <a:lnSpc>
                          <a:spcPct val="150000"/>
                        </a:lnSpc>
                        <a:spcAft>
                          <a:spcPts val="0"/>
                        </a:spcAft>
                      </a:pPr>
                      <a:r>
                        <a:rPr lang="en-US" sz="1200" dirty="0">
                          <a:solidFill>
                            <a:srgbClr val="000000"/>
                          </a:solidFill>
                          <a:latin typeface="Times New Roman"/>
                          <a:ea typeface="Calibri"/>
                          <a:cs typeface="MS Serif"/>
                        </a:rPr>
                        <a:t>Closeness (distance)</a:t>
                      </a:r>
                      <a:endParaRPr lang="en-US" sz="1100" dirty="0">
                        <a:solidFill>
                          <a:srgbClr val="943634"/>
                        </a:solidFill>
                        <a:latin typeface="Calibri"/>
                        <a:ea typeface="Calibri"/>
                        <a:cs typeface="MS Serif"/>
                      </a:endParaRPr>
                    </a:p>
                  </a:txBody>
                  <a:tcPr marL="68580" marR="68580" marT="0" marB="0">
                    <a:lnL>
                      <a:noFill/>
                    </a:lnL>
                    <a:lnR>
                      <a:noFill/>
                    </a:lnR>
                    <a:lnT w="12700" cap="flat" cmpd="sng" algn="ctr">
                      <a:solidFill>
                        <a:srgbClr val="C0504D"/>
                      </a:solidFill>
                      <a:prstDash val="solid"/>
                      <a:round/>
                      <a:headEnd type="none" w="med" len="med"/>
                      <a:tailEnd type="none" w="med" len="med"/>
                    </a:lnT>
                    <a:lnB>
                      <a:noFill/>
                    </a:lnB>
                    <a:solidFill>
                      <a:srgbClr val="EFD3D2"/>
                    </a:solidFill>
                  </a:tcPr>
                </a:tc>
                <a:tc>
                  <a:txBody>
                    <a:bodyPr/>
                    <a:lstStyle/>
                    <a:p>
                      <a:pPr marL="301625" indent="-73025" algn="ctr">
                        <a:lnSpc>
                          <a:spcPct val="150000"/>
                        </a:lnSpc>
                        <a:spcAft>
                          <a:spcPts val="0"/>
                        </a:spcAft>
                      </a:pPr>
                      <a:r>
                        <a:rPr lang="en-US" sz="1200" dirty="0">
                          <a:solidFill>
                            <a:srgbClr val="000000"/>
                          </a:solidFill>
                          <a:latin typeface="Times New Roman"/>
                          <a:ea typeface="Calibri"/>
                          <a:cs typeface="MS Serif"/>
                        </a:rPr>
                        <a:t>0.5</a:t>
                      </a:r>
                      <a:endParaRPr lang="en-US" sz="1100" dirty="0">
                        <a:solidFill>
                          <a:srgbClr val="943634"/>
                        </a:solidFill>
                        <a:latin typeface="Calibri"/>
                        <a:ea typeface="Calibri"/>
                        <a:cs typeface="MS Serif"/>
                      </a:endParaRPr>
                    </a:p>
                  </a:txBody>
                  <a:tcPr marL="68580" marR="68580" marT="0" marB="0">
                    <a:lnL>
                      <a:noFill/>
                    </a:lnL>
                    <a:lnR>
                      <a:noFill/>
                    </a:lnR>
                    <a:lnT w="12700" cap="flat" cmpd="sng" algn="ctr">
                      <a:solidFill>
                        <a:srgbClr val="C0504D"/>
                      </a:solidFill>
                      <a:prstDash val="solid"/>
                      <a:round/>
                      <a:headEnd type="none" w="med" len="med"/>
                      <a:tailEnd type="none" w="med" len="med"/>
                    </a:lnT>
                    <a:lnB>
                      <a:noFill/>
                    </a:lnB>
                    <a:solidFill>
                      <a:srgbClr val="EFD3D2"/>
                    </a:solidFill>
                  </a:tcPr>
                </a:tc>
              </a:tr>
              <a:tr h="588628">
                <a:tc>
                  <a:txBody>
                    <a:bodyPr/>
                    <a:lstStyle/>
                    <a:p>
                      <a:pPr marL="301625" indent="-73025" algn="ctr">
                        <a:lnSpc>
                          <a:spcPct val="150000"/>
                        </a:lnSpc>
                        <a:spcAft>
                          <a:spcPts val="0"/>
                        </a:spcAft>
                      </a:pPr>
                      <a:r>
                        <a:rPr lang="en-US" sz="1200" b="1" dirty="0">
                          <a:solidFill>
                            <a:srgbClr val="000000"/>
                          </a:solidFill>
                          <a:latin typeface="Times New Roman"/>
                          <a:ea typeface="Calibri"/>
                          <a:cs typeface="MS Serif"/>
                        </a:rPr>
                        <a:t>2</a:t>
                      </a:r>
                      <a:endParaRPr lang="en-US" sz="1100" dirty="0">
                        <a:solidFill>
                          <a:srgbClr val="943634"/>
                        </a:solidFill>
                        <a:latin typeface="Calibri"/>
                        <a:ea typeface="Calibri"/>
                        <a:cs typeface="MS Serif"/>
                      </a:endParaRPr>
                    </a:p>
                  </a:txBody>
                  <a:tcPr marL="68580" marR="68580" marT="0" marB="0">
                    <a:lnL>
                      <a:noFill/>
                    </a:lnL>
                    <a:lnR>
                      <a:noFill/>
                    </a:lnR>
                    <a:lnT>
                      <a:noFill/>
                    </a:lnT>
                    <a:lnB>
                      <a:noFill/>
                    </a:lnB>
                  </a:tcPr>
                </a:tc>
                <a:tc>
                  <a:txBody>
                    <a:bodyPr/>
                    <a:lstStyle/>
                    <a:p>
                      <a:pPr marL="301625" indent="-73025" algn="ctr">
                        <a:lnSpc>
                          <a:spcPct val="150000"/>
                        </a:lnSpc>
                        <a:spcAft>
                          <a:spcPts val="0"/>
                        </a:spcAft>
                      </a:pPr>
                      <a:r>
                        <a:rPr lang="en-US" sz="1200" dirty="0">
                          <a:solidFill>
                            <a:srgbClr val="000000"/>
                          </a:solidFill>
                          <a:latin typeface="Times New Roman"/>
                          <a:ea typeface="Calibri"/>
                          <a:cs typeface="MS Serif"/>
                        </a:rPr>
                        <a:t>Noise level</a:t>
                      </a:r>
                      <a:endParaRPr lang="en-US" sz="1100" dirty="0">
                        <a:solidFill>
                          <a:srgbClr val="943634"/>
                        </a:solidFill>
                        <a:latin typeface="Calibri"/>
                        <a:ea typeface="Calibri"/>
                        <a:cs typeface="MS Serif"/>
                      </a:endParaRPr>
                    </a:p>
                  </a:txBody>
                  <a:tcPr marL="68580" marR="68580" marT="0" marB="0">
                    <a:lnL>
                      <a:noFill/>
                    </a:lnL>
                    <a:lnR>
                      <a:noFill/>
                    </a:lnR>
                    <a:lnT>
                      <a:noFill/>
                    </a:lnT>
                    <a:lnB>
                      <a:noFill/>
                    </a:lnB>
                  </a:tcPr>
                </a:tc>
                <a:tc>
                  <a:txBody>
                    <a:bodyPr/>
                    <a:lstStyle/>
                    <a:p>
                      <a:pPr marL="301625" indent="-73025" algn="ctr">
                        <a:lnSpc>
                          <a:spcPct val="150000"/>
                        </a:lnSpc>
                        <a:spcAft>
                          <a:spcPts val="0"/>
                        </a:spcAft>
                      </a:pPr>
                      <a:r>
                        <a:rPr lang="en-US" sz="1200" dirty="0">
                          <a:solidFill>
                            <a:srgbClr val="000000"/>
                          </a:solidFill>
                          <a:latin typeface="Times New Roman"/>
                          <a:ea typeface="Calibri"/>
                          <a:cs typeface="MS Serif"/>
                        </a:rPr>
                        <a:t>0.2</a:t>
                      </a:r>
                      <a:endParaRPr lang="en-US" sz="1100" dirty="0">
                        <a:solidFill>
                          <a:srgbClr val="943634"/>
                        </a:solidFill>
                        <a:latin typeface="Calibri"/>
                        <a:ea typeface="Calibri"/>
                        <a:cs typeface="MS Serif"/>
                      </a:endParaRPr>
                    </a:p>
                  </a:txBody>
                  <a:tcPr marL="68580" marR="68580" marT="0" marB="0">
                    <a:lnL>
                      <a:noFill/>
                    </a:lnL>
                    <a:lnR>
                      <a:noFill/>
                    </a:lnR>
                    <a:lnT>
                      <a:noFill/>
                    </a:lnT>
                    <a:lnB>
                      <a:noFill/>
                    </a:lnB>
                  </a:tcPr>
                </a:tc>
              </a:tr>
              <a:tr h="588628">
                <a:tc>
                  <a:txBody>
                    <a:bodyPr/>
                    <a:lstStyle/>
                    <a:p>
                      <a:pPr marL="301625" indent="-73025" algn="ctr">
                        <a:lnSpc>
                          <a:spcPct val="150000"/>
                        </a:lnSpc>
                        <a:spcAft>
                          <a:spcPts val="0"/>
                        </a:spcAft>
                      </a:pPr>
                      <a:r>
                        <a:rPr lang="en-US" sz="1200" b="1" dirty="0">
                          <a:solidFill>
                            <a:srgbClr val="000000"/>
                          </a:solidFill>
                          <a:latin typeface="Times New Roman"/>
                          <a:ea typeface="Calibri"/>
                          <a:cs typeface="MS Serif"/>
                        </a:rPr>
                        <a:t>3</a:t>
                      </a:r>
                      <a:endParaRPr lang="en-US" sz="1100" dirty="0">
                        <a:solidFill>
                          <a:srgbClr val="943634"/>
                        </a:solidFill>
                        <a:latin typeface="Calibri"/>
                        <a:ea typeface="Calibri"/>
                        <a:cs typeface="MS Serif"/>
                      </a:endParaRPr>
                    </a:p>
                  </a:txBody>
                  <a:tcPr marL="68580" marR="68580" marT="0" marB="0">
                    <a:lnL>
                      <a:noFill/>
                    </a:lnL>
                    <a:lnR>
                      <a:noFill/>
                    </a:lnR>
                    <a:lnT>
                      <a:noFill/>
                    </a:lnT>
                    <a:lnB w="12700" cap="flat" cmpd="sng" algn="ctr">
                      <a:solidFill>
                        <a:srgbClr val="C0504D"/>
                      </a:solidFill>
                      <a:prstDash val="solid"/>
                      <a:round/>
                      <a:headEnd type="none" w="med" len="med"/>
                      <a:tailEnd type="none" w="med" len="med"/>
                    </a:lnB>
                    <a:solidFill>
                      <a:srgbClr val="EFD3D2"/>
                    </a:solidFill>
                  </a:tcPr>
                </a:tc>
                <a:tc>
                  <a:txBody>
                    <a:bodyPr/>
                    <a:lstStyle/>
                    <a:p>
                      <a:pPr marL="301625" indent="-73025" algn="ctr">
                        <a:lnSpc>
                          <a:spcPct val="150000"/>
                        </a:lnSpc>
                        <a:spcAft>
                          <a:spcPts val="0"/>
                        </a:spcAft>
                      </a:pPr>
                      <a:r>
                        <a:rPr lang="en-US" sz="1200" dirty="0">
                          <a:solidFill>
                            <a:srgbClr val="000000"/>
                          </a:solidFill>
                          <a:latin typeface="Times New Roman"/>
                          <a:ea typeface="Calibri"/>
                          <a:cs typeface="MS Serif"/>
                        </a:rPr>
                        <a:t>Shared facility</a:t>
                      </a:r>
                      <a:endParaRPr lang="en-US" sz="1100" dirty="0">
                        <a:solidFill>
                          <a:srgbClr val="943634"/>
                        </a:solidFill>
                        <a:latin typeface="Calibri"/>
                        <a:ea typeface="Calibri"/>
                        <a:cs typeface="MS Serif"/>
                      </a:endParaRPr>
                    </a:p>
                  </a:txBody>
                  <a:tcPr marL="68580" marR="68580" marT="0" marB="0">
                    <a:lnL>
                      <a:noFill/>
                    </a:lnL>
                    <a:lnR>
                      <a:noFill/>
                    </a:lnR>
                    <a:lnT>
                      <a:noFill/>
                    </a:lnT>
                    <a:lnB w="12700" cap="flat" cmpd="sng" algn="ctr">
                      <a:solidFill>
                        <a:srgbClr val="C0504D"/>
                      </a:solidFill>
                      <a:prstDash val="solid"/>
                      <a:round/>
                      <a:headEnd type="none" w="med" len="med"/>
                      <a:tailEnd type="none" w="med" len="med"/>
                    </a:lnB>
                    <a:solidFill>
                      <a:srgbClr val="EFD3D2"/>
                    </a:solidFill>
                  </a:tcPr>
                </a:tc>
                <a:tc>
                  <a:txBody>
                    <a:bodyPr/>
                    <a:lstStyle/>
                    <a:p>
                      <a:pPr marL="301625" indent="-73025" algn="ctr">
                        <a:lnSpc>
                          <a:spcPct val="150000"/>
                        </a:lnSpc>
                        <a:spcAft>
                          <a:spcPts val="0"/>
                        </a:spcAft>
                      </a:pPr>
                      <a:r>
                        <a:rPr lang="en-US" sz="1200" dirty="0">
                          <a:solidFill>
                            <a:srgbClr val="000000"/>
                          </a:solidFill>
                          <a:latin typeface="Times New Roman"/>
                          <a:ea typeface="Calibri"/>
                          <a:cs typeface="MS Serif"/>
                        </a:rPr>
                        <a:t>0.3</a:t>
                      </a:r>
                      <a:endParaRPr lang="en-US" sz="1100" dirty="0">
                        <a:solidFill>
                          <a:srgbClr val="943634"/>
                        </a:solidFill>
                        <a:latin typeface="Calibri"/>
                        <a:ea typeface="Calibri"/>
                        <a:cs typeface="MS Serif"/>
                      </a:endParaRPr>
                    </a:p>
                  </a:txBody>
                  <a:tcPr marL="68580" marR="68580" marT="0" marB="0">
                    <a:lnL>
                      <a:noFill/>
                    </a:lnL>
                    <a:lnR>
                      <a:noFill/>
                    </a:lnR>
                    <a:lnT>
                      <a:noFill/>
                    </a:lnT>
                    <a:lnB w="12700" cap="flat" cmpd="sng" algn="ctr">
                      <a:solidFill>
                        <a:srgbClr val="C0504D"/>
                      </a:solidFill>
                      <a:prstDash val="solid"/>
                      <a:round/>
                      <a:headEnd type="none" w="med" len="med"/>
                      <a:tailEnd type="none" w="med" len="med"/>
                    </a:lnB>
                    <a:solidFill>
                      <a:srgbClr val="EFD3D2"/>
                    </a:solidFill>
                  </a:tcPr>
                </a:tc>
              </a:tr>
            </a:tbl>
          </a:graphicData>
        </a:graphic>
      </p:graphicFrame>
      <p:sp>
        <p:nvSpPr>
          <p:cNvPr id="9" name="مستطيل 8"/>
          <p:cNvSpPr/>
          <p:nvPr/>
        </p:nvSpPr>
        <p:spPr>
          <a:xfrm>
            <a:off x="827584" y="1772816"/>
            <a:ext cx="7776864" cy="646331"/>
          </a:xfrm>
          <a:prstGeom prst="rect">
            <a:avLst/>
          </a:prstGeom>
        </p:spPr>
        <p:txBody>
          <a:bodyPr wrap="square">
            <a:spAutoFit/>
          </a:bodyPr>
          <a:lstStyle/>
          <a:p>
            <a:pPr algn="l"/>
            <a:r>
              <a:rPr lang="en-US" dirty="0" smtClean="0">
                <a:solidFill>
                  <a:srgbClr val="000000"/>
                </a:solidFill>
                <a:latin typeface="MV Boli" pitchFamily="2" charset="0"/>
                <a:ea typeface="Times New Roman" pitchFamily="18" charset="0"/>
                <a:cs typeface="MV Boli" pitchFamily="2" charset="0"/>
              </a:rPr>
              <a:t>The first step was assigning the important Factors affecting our layout design. </a:t>
            </a:r>
            <a:endParaRPr lang="ar-SA" dirty="0" smtClean="0">
              <a:solidFill>
                <a:srgbClr val="000000"/>
              </a:solidFill>
              <a:latin typeface="MV Boli" pitchFamily="2" charset="0"/>
              <a:ea typeface="Times New Roman" pitchFamily="18" charset="0"/>
              <a:cs typeface="MV Boli" pitchFamily="2"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2" cstate="print"/>
          <a:srcRect r="788"/>
          <a:stretch>
            <a:fillRect/>
          </a:stretch>
        </p:blipFill>
        <p:spPr>
          <a:xfrm>
            <a:off x="0" y="3149"/>
            <a:ext cx="9144000" cy="6854851"/>
          </a:xfrm>
          <a:prstGeom prst="rect">
            <a:avLst/>
          </a:prstGeom>
        </p:spPr>
      </p:pic>
      <p:graphicFrame>
        <p:nvGraphicFramePr>
          <p:cNvPr id="5" name="جدول 4"/>
          <p:cNvGraphicFramePr>
            <a:graphicFrameLocks noGrp="1"/>
          </p:cNvGraphicFramePr>
          <p:nvPr/>
        </p:nvGraphicFramePr>
        <p:xfrm>
          <a:off x="395538" y="1256323"/>
          <a:ext cx="8424935" cy="4064000"/>
        </p:xfrm>
        <a:graphic>
          <a:graphicData uri="http://schemas.openxmlformats.org/drawingml/2006/table">
            <a:tbl>
              <a:tblPr rtl="1"/>
              <a:tblGrid>
                <a:gridCol w="429093"/>
                <a:gridCol w="430061"/>
                <a:gridCol w="428123"/>
                <a:gridCol w="428123"/>
                <a:gridCol w="428123"/>
                <a:gridCol w="428123"/>
                <a:gridCol w="428123"/>
                <a:gridCol w="428123"/>
                <a:gridCol w="434904"/>
                <a:gridCol w="365165"/>
                <a:gridCol w="383569"/>
                <a:gridCol w="386475"/>
                <a:gridCol w="440716"/>
                <a:gridCol w="440716"/>
                <a:gridCol w="440716"/>
                <a:gridCol w="436842"/>
                <a:gridCol w="839782"/>
                <a:gridCol w="828158"/>
              </a:tblGrid>
              <a:tr h="937846">
                <a:tc>
                  <a:txBody>
                    <a:bodyPr/>
                    <a:lstStyle/>
                    <a:p>
                      <a:pPr marL="301625" indent="-73025" algn="ctr" rtl="0">
                        <a:lnSpc>
                          <a:spcPct val="200000"/>
                        </a:lnSpc>
                        <a:spcAft>
                          <a:spcPts val="0"/>
                        </a:spcAft>
                      </a:pPr>
                      <a:r>
                        <a:rPr lang="en-US" sz="1000" b="1" dirty="0">
                          <a:solidFill>
                            <a:srgbClr val="943634"/>
                          </a:solidFill>
                          <a:latin typeface="Calibri"/>
                          <a:ea typeface="Calibri"/>
                          <a:cs typeface="Arial"/>
                        </a:rPr>
                        <a:t>17</a:t>
                      </a:r>
                      <a:endParaRPr lang="en-US" sz="1000" dirty="0">
                        <a:solidFill>
                          <a:srgbClr val="943634"/>
                        </a:solidFill>
                        <a:latin typeface="Calibri"/>
                        <a:ea typeface="Calibri"/>
                        <a:cs typeface="MS Serif"/>
                      </a:endParaRPr>
                    </a:p>
                  </a:txBody>
                  <a:tcPr marL="63944" marR="63944"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301625" indent="-73025" algn="ctr" rtl="0">
                        <a:lnSpc>
                          <a:spcPct val="200000"/>
                        </a:lnSpc>
                        <a:spcAft>
                          <a:spcPts val="0"/>
                        </a:spcAft>
                      </a:pPr>
                      <a:r>
                        <a:rPr lang="en-US" sz="1000" b="1" dirty="0">
                          <a:solidFill>
                            <a:srgbClr val="943634"/>
                          </a:solidFill>
                          <a:latin typeface="Calibri"/>
                          <a:ea typeface="Calibri"/>
                          <a:cs typeface="Arial"/>
                        </a:rPr>
                        <a:t>16</a:t>
                      </a:r>
                      <a:endParaRPr lang="en-US" sz="1000" dirty="0">
                        <a:solidFill>
                          <a:srgbClr val="943634"/>
                        </a:solidFill>
                        <a:latin typeface="Calibri"/>
                        <a:ea typeface="Calibri"/>
                        <a:cs typeface="MS Serif"/>
                      </a:endParaRPr>
                    </a:p>
                  </a:txBody>
                  <a:tcPr marL="63944" marR="63944"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301625" indent="-73025" algn="ctr" rtl="0">
                        <a:lnSpc>
                          <a:spcPct val="200000"/>
                        </a:lnSpc>
                        <a:spcAft>
                          <a:spcPts val="0"/>
                        </a:spcAft>
                      </a:pPr>
                      <a:r>
                        <a:rPr lang="en-US" sz="1000" b="1" dirty="0">
                          <a:solidFill>
                            <a:srgbClr val="943634"/>
                          </a:solidFill>
                          <a:latin typeface="Calibri"/>
                          <a:ea typeface="Calibri"/>
                          <a:cs typeface="Arial"/>
                        </a:rPr>
                        <a:t>15</a:t>
                      </a:r>
                      <a:endParaRPr lang="en-US" sz="1000" dirty="0">
                        <a:solidFill>
                          <a:srgbClr val="943634"/>
                        </a:solidFill>
                        <a:latin typeface="Calibri"/>
                        <a:ea typeface="Calibri"/>
                        <a:cs typeface="MS Serif"/>
                      </a:endParaRPr>
                    </a:p>
                  </a:txBody>
                  <a:tcPr marL="63944" marR="63944"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301625" indent="-73025" algn="ctr" rtl="0">
                        <a:lnSpc>
                          <a:spcPct val="200000"/>
                        </a:lnSpc>
                        <a:spcAft>
                          <a:spcPts val="0"/>
                        </a:spcAft>
                      </a:pPr>
                      <a:r>
                        <a:rPr lang="en-US" sz="1000" b="1" dirty="0">
                          <a:solidFill>
                            <a:srgbClr val="943634"/>
                          </a:solidFill>
                          <a:latin typeface="Calibri"/>
                          <a:ea typeface="Calibri"/>
                          <a:cs typeface="Arial"/>
                        </a:rPr>
                        <a:t>14</a:t>
                      </a:r>
                      <a:endParaRPr lang="en-US" sz="1000" dirty="0">
                        <a:solidFill>
                          <a:srgbClr val="943634"/>
                        </a:solidFill>
                        <a:latin typeface="Calibri"/>
                        <a:ea typeface="Calibri"/>
                        <a:cs typeface="MS Serif"/>
                      </a:endParaRPr>
                    </a:p>
                  </a:txBody>
                  <a:tcPr marL="63944" marR="63944"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301625" indent="-73025" algn="ctr" rtl="0">
                        <a:lnSpc>
                          <a:spcPct val="200000"/>
                        </a:lnSpc>
                        <a:spcAft>
                          <a:spcPts val="0"/>
                        </a:spcAft>
                      </a:pPr>
                      <a:r>
                        <a:rPr lang="en-US" sz="1000" b="1" dirty="0">
                          <a:solidFill>
                            <a:srgbClr val="943634"/>
                          </a:solidFill>
                          <a:latin typeface="Calibri"/>
                          <a:ea typeface="Calibri"/>
                          <a:cs typeface="Arial"/>
                        </a:rPr>
                        <a:t>13</a:t>
                      </a:r>
                      <a:endParaRPr lang="en-US" sz="1000" dirty="0">
                        <a:solidFill>
                          <a:srgbClr val="943634"/>
                        </a:solidFill>
                        <a:latin typeface="Calibri"/>
                        <a:ea typeface="Calibri"/>
                        <a:cs typeface="MS Serif"/>
                      </a:endParaRPr>
                    </a:p>
                  </a:txBody>
                  <a:tcPr marL="63944" marR="63944"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301625" indent="-73025" algn="ctr" rtl="0">
                        <a:lnSpc>
                          <a:spcPct val="200000"/>
                        </a:lnSpc>
                        <a:spcAft>
                          <a:spcPts val="0"/>
                        </a:spcAft>
                      </a:pPr>
                      <a:r>
                        <a:rPr lang="en-US" sz="1000" b="1" dirty="0">
                          <a:solidFill>
                            <a:srgbClr val="943634"/>
                          </a:solidFill>
                          <a:latin typeface="Calibri"/>
                          <a:ea typeface="Calibri"/>
                          <a:cs typeface="Arial"/>
                        </a:rPr>
                        <a:t>12</a:t>
                      </a:r>
                      <a:endParaRPr lang="en-US" sz="1000" dirty="0">
                        <a:solidFill>
                          <a:srgbClr val="943634"/>
                        </a:solidFill>
                        <a:latin typeface="Calibri"/>
                        <a:ea typeface="Calibri"/>
                        <a:cs typeface="MS Serif"/>
                      </a:endParaRPr>
                    </a:p>
                  </a:txBody>
                  <a:tcPr marL="63944" marR="63944"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301625" indent="-73025" algn="ctr" rtl="0">
                        <a:lnSpc>
                          <a:spcPct val="200000"/>
                        </a:lnSpc>
                        <a:spcAft>
                          <a:spcPts val="0"/>
                        </a:spcAft>
                      </a:pPr>
                      <a:r>
                        <a:rPr lang="en-US" sz="1000" b="1" dirty="0">
                          <a:solidFill>
                            <a:srgbClr val="943634"/>
                          </a:solidFill>
                          <a:latin typeface="Calibri"/>
                          <a:ea typeface="Calibri"/>
                          <a:cs typeface="Arial"/>
                        </a:rPr>
                        <a:t>11</a:t>
                      </a:r>
                      <a:endParaRPr lang="en-US" sz="1000" dirty="0">
                        <a:solidFill>
                          <a:srgbClr val="943634"/>
                        </a:solidFill>
                        <a:latin typeface="Calibri"/>
                        <a:ea typeface="Calibri"/>
                        <a:cs typeface="MS Serif"/>
                      </a:endParaRPr>
                    </a:p>
                  </a:txBody>
                  <a:tcPr marL="63944" marR="63944"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301625" indent="-73025" algn="ctr" rtl="0">
                        <a:lnSpc>
                          <a:spcPct val="200000"/>
                        </a:lnSpc>
                        <a:spcAft>
                          <a:spcPts val="0"/>
                        </a:spcAft>
                      </a:pPr>
                      <a:r>
                        <a:rPr lang="en-US" sz="1000" b="1" dirty="0">
                          <a:solidFill>
                            <a:srgbClr val="943634"/>
                          </a:solidFill>
                          <a:latin typeface="Calibri"/>
                          <a:ea typeface="Calibri"/>
                          <a:cs typeface="Arial"/>
                        </a:rPr>
                        <a:t>10</a:t>
                      </a:r>
                      <a:endParaRPr lang="en-US" sz="1000" dirty="0">
                        <a:solidFill>
                          <a:srgbClr val="943634"/>
                        </a:solidFill>
                        <a:latin typeface="Calibri"/>
                        <a:ea typeface="Calibri"/>
                        <a:cs typeface="MS Serif"/>
                      </a:endParaRPr>
                    </a:p>
                  </a:txBody>
                  <a:tcPr marL="63944" marR="63944"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301625" indent="-73025" algn="ctr" rtl="0">
                        <a:lnSpc>
                          <a:spcPct val="200000"/>
                        </a:lnSpc>
                        <a:spcAft>
                          <a:spcPts val="0"/>
                        </a:spcAft>
                      </a:pPr>
                      <a:r>
                        <a:rPr lang="en-US" sz="1000" b="1" dirty="0">
                          <a:solidFill>
                            <a:srgbClr val="943634"/>
                          </a:solidFill>
                          <a:latin typeface="Calibri"/>
                          <a:ea typeface="Calibri"/>
                          <a:cs typeface="Arial"/>
                        </a:rPr>
                        <a:t>9</a:t>
                      </a:r>
                      <a:endParaRPr lang="en-US" sz="1000" dirty="0">
                        <a:solidFill>
                          <a:srgbClr val="943634"/>
                        </a:solidFill>
                        <a:latin typeface="Calibri"/>
                        <a:ea typeface="Calibri"/>
                        <a:cs typeface="MS Serif"/>
                      </a:endParaRPr>
                    </a:p>
                  </a:txBody>
                  <a:tcPr marL="63944" marR="63944"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301625" indent="-73025" algn="ctr" rtl="0">
                        <a:lnSpc>
                          <a:spcPct val="200000"/>
                        </a:lnSpc>
                        <a:spcAft>
                          <a:spcPts val="0"/>
                        </a:spcAft>
                      </a:pPr>
                      <a:r>
                        <a:rPr lang="en-US" sz="1000" b="1" dirty="0">
                          <a:solidFill>
                            <a:srgbClr val="943634"/>
                          </a:solidFill>
                          <a:latin typeface="Calibri"/>
                          <a:ea typeface="Calibri"/>
                          <a:cs typeface="Arial"/>
                        </a:rPr>
                        <a:t>8</a:t>
                      </a:r>
                      <a:endParaRPr lang="en-US" sz="1000" dirty="0">
                        <a:solidFill>
                          <a:srgbClr val="943634"/>
                        </a:solidFill>
                        <a:latin typeface="Calibri"/>
                        <a:ea typeface="Calibri"/>
                        <a:cs typeface="MS Serif"/>
                      </a:endParaRPr>
                    </a:p>
                  </a:txBody>
                  <a:tcPr marL="63944" marR="63944"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301625" indent="-73025" algn="ctr" rtl="0">
                        <a:lnSpc>
                          <a:spcPct val="200000"/>
                        </a:lnSpc>
                        <a:spcAft>
                          <a:spcPts val="0"/>
                        </a:spcAft>
                      </a:pPr>
                      <a:r>
                        <a:rPr lang="en-US" sz="1000" b="1" dirty="0">
                          <a:solidFill>
                            <a:srgbClr val="943634"/>
                          </a:solidFill>
                          <a:latin typeface="Calibri"/>
                          <a:ea typeface="Calibri"/>
                          <a:cs typeface="Arial"/>
                        </a:rPr>
                        <a:t>7</a:t>
                      </a:r>
                      <a:endParaRPr lang="en-US" sz="1000" dirty="0">
                        <a:solidFill>
                          <a:srgbClr val="943634"/>
                        </a:solidFill>
                        <a:latin typeface="Calibri"/>
                        <a:ea typeface="Calibri"/>
                        <a:cs typeface="MS Serif"/>
                      </a:endParaRPr>
                    </a:p>
                  </a:txBody>
                  <a:tcPr marL="63944" marR="63944"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301625" indent="-73025" algn="ctr" rtl="0">
                        <a:lnSpc>
                          <a:spcPct val="200000"/>
                        </a:lnSpc>
                        <a:spcAft>
                          <a:spcPts val="0"/>
                        </a:spcAft>
                      </a:pPr>
                      <a:r>
                        <a:rPr lang="en-US" sz="1000" b="1" dirty="0">
                          <a:solidFill>
                            <a:srgbClr val="943634"/>
                          </a:solidFill>
                          <a:latin typeface="Calibri"/>
                          <a:ea typeface="Calibri"/>
                          <a:cs typeface="Arial"/>
                        </a:rPr>
                        <a:t>6</a:t>
                      </a:r>
                      <a:endParaRPr lang="en-US" sz="1000" dirty="0">
                        <a:solidFill>
                          <a:srgbClr val="943634"/>
                        </a:solidFill>
                        <a:latin typeface="Calibri"/>
                        <a:ea typeface="Calibri"/>
                        <a:cs typeface="MS Serif"/>
                      </a:endParaRPr>
                    </a:p>
                  </a:txBody>
                  <a:tcPr marL="63944" marR="63944"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301625" indent="-73025" algn="ctr" rtl="0">
                        <a:lnSpc>
                          <a:spcPct val="200000"/>
                        </a:lnSpc>
                        <a:spcAft>
                          <a:spcPts val="0"/>
                        </a:spcAft>
                      </a:pPr>
                      <a:r>
                        <a:rPr lang="en-US" sz="1000" b="1" dirty="0">
                          <a:solidFill>
                            <a:srgbClr val="943634"/>
                          </a:solidFill>
                          <a:latin typeface="Calibri"/>
                          <a:ea typeface="Calibri"/>
                          <a:cs typeface="Arial"/>
                        </a:rPr>
                        <a:t>5</a:t>
                      </a:r>
                      <a:endParaRPr lang="en-US" sz="1000" dirty="0">
                        <a:solidFill>
                          <a:srgbClr val="943634"/>
                        </a:solidFill>
                        <a:latin typeface="Calibri"/>
                        <a:ea typeface="Calibri"/>
                        <a:cs typeface="MS Serif"/>
                      </a:endParaRPr>
                    </a:p>
                  </a:txBody>
                  <a:tcPr marL="63944" marR="63944"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301625" indent="-73025" algn="ctr" rtl="0">
                        <a:lnSpc>
                          <a:spcPct val="200000"/>
                        </a:lnSpc>
                        <a:spcAft>
                          <a:spcPts val="0"/>
                        </a:spcAft>
                      </a:pPr>
                      <a:r>
                        <a:rPr lang="en-US" sz="1000" b="1" dirty="0">
                          <a:solidFill>
                            <a:srgbClr val="943634"/>
                          </a:solidFill>
                          <a:latin typeface="Calibri"/>
                          <a:ea typeface="Calibri"/>
                          <a:cs typeface="Arial"/>
                        </a:rPr>
                        <a:t>4</a:t>
                      </a:r>
                      <a:endParaRPr lang="en-US" sz="1000" dirty="0">
                        <a:solidFill>
                          <a:srgbClr val="943634"/>
                        </a:solidFill>
                        <a:latin typeface="Calibri"/>
                        <a:ea typeface="Calibri"/>
                        <a:cs typeface="MS Serif"/>
                      </a:endParaRPr>
                    </a:p>
                  </a:txBody>
                  <a:tcPr marL="63944" marR="63944"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301625" indent="-73025" algn="ctr" rtl="0">
                        <a:lnSpc>
                          <a:spcPct val="200000"/>
                        </a:lnSpc>
                        <a:spcAft>
                          <a:spcPts val="0"/>
                        </a:spcAft>
                      </a:pPr>
                      <a:r>
                        <a:rPr lang="en-US" sz="1000" b="1" dirty="0">
                          <a:solidFill>
                            <a:srgbClr val="943634"/>
                          </a:solidFill>
                          <a:latin typeface="Calibri"/>
                          <a:ea typeface="Calibri"/>
                          <a:cs typeface="Arial"/>
                        </a:rPr>
                        <a:t>3</a:t>
                      </a:r>
                      <a:endParaRPr lang="en-US" sz="1000" dirty="0">
                        <a:solidFill>
                          <a:srgbClr val="943634"/>
                        </a:solidFill>
                        <a:latin typeface="Calibri"/>
                        <a:ea typeface="Calibri"/>
                        <a:cs typeface="MS Serif"/>
                      </a:endParaRPr>
                    </a:p>
                  </a:txBody>
                  <a:tcPr marL="63944" marR="63944"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301625" indent="-73025" algn="ctr" rtl="0">
                        <a:lnSpc>
                          <a:spcPct val="200000"/>
                        </a:lnSpc>
                        <a:spcAft>
                          <a:spcPts val="0"/>
                        </a:spcAft>
                      </a:pPr>
                      <a:r>
                        <a:rPr lang="en-US" sz="1000" b="1" dirty="0">
                          <a:solidFill>
                            <a:srgbClr val="943634"/>
                          </a:solidFill>
                          <a:latin typeface="Calibri"/>
                          <a:ea typeface="Calibri"/>
                          <a:cs typeface="Arial"/>
                        </a:rPr>
                        <a:t>2</a:t>
                      </a:r>
                      <a:endParaRPr lang="en-US" sz="1000" dirty="0">
                        <a:solidFill>
                          <a:srgbClr val="943634"/>
                        </a:solidFill>
                        <a:latin typeface="Calibri"/>
                        <a:ea typeface="Calibri"/>
                        <a:cs typeface="MS Serif"/>
                      </a:endParaRPr>
                    </a:p>
                  </a:txBody>
                  <a:tcPr marL="63944" marR="63944"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301625" indent="-73025" algn="ctr" rtl="0">
                        <a:lnSpc>
                          <a:spcPct val="200000"/>
                        </a:lnSpc>
                        <a:spcAft>
                          <a:spcPts val="0"/>
                        </a:spcAft>
                      </a:pPr>
                      <a:r>
                        <a:rPr lang="en-US" sz="1000" b="1" dirty="0">
                          <a:solidFill>
                            <a:srgbClr val="943634"/>
                          </a:solidFill>
                          <a:latin typeface="Calibri"/>
                          <a:ea typeface="Calibri"/>
                          <a:cs typeface="Arial"/>
                        </a:rPr>
                        <a:t>Dep.1</a:t>
                      </a:r>
                      <a:endParaRPr lang="en-US" sz="1000" dirty="0">
                        <a:solidFill>
                          <a:srgbClr val="943634"/>
                        </a:solidFill>
                        <a:latin typeface="Calibri"/>
                        <a:ea typeface="Calibri"/>
                        <a:cs typeface="MS Serif"/>
                      </a:endParaRPr>
                    </a:p>
                  </a:txBody>
                  <a:tcPr marL="63944" marR="63944"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301625" indent="-73025" algn="ctr" rtl="0">
                        <a:lnSpc>
                          <a:spcPct val="200000"/>
                        </a:lnSpc>
                        <a:spcAft>
                          <a:spcPts val="0"/>
                        </a:spcAft>
                      </a:pPr>
                      <a:endParaRPr lang="en-US" sz="1000" dirty="0">
                        <a:solidFill>
                          <a:srgbClr val="943634"/>
                        </a:solidFill>
                        <a:latin typeface="Calibri"/>
                        <a:ea typeface="Calibri"/>
                        <a:cs typeface="MS Serif"/>
                      </a:endParaRPr>
                    </a:p>
                  </a:txBody>
                  <a:tcPr marL="63944" marR="63944"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1250461">
                <a:tc gridSpan="17">
                  <a:txBody>
                    <a:bodyPr/>
                    <a:lstStyle/>
                    <a:p>
                      <a:pPr marL="301625" indent="-73025" algn="ctr" rtl="0">
                        <a:lnSpc>
                          <a:spcPct val="200000"/>
                        </a:lnSpc>
                        <a:spcAft>
                          <a:spcPts val="0"/>
                        </a:spcAft>
                      </a:pPr>
                      <a:endParaRPr lang="en-US" sz="1000" dirty="0">
                        <a:solidFill>
                          <a:srgbClr val="943634"/>
                        </a:solidFill>
                        <a:latin typeface="Calibri"/>
                        <a:ea typeface="Calibri"/>
                        <a:cs typeface="MS Serif"/>
                      </a:endParaRPr>
                    </a:p>
                  </a:txBody>
                  <a:tcPr marL="63944" marR="63944" marT="0" marB="0">
                    <a:lnL>
                      <a:noFill/>
                    </a:lnL>
                    <a:lnR>
                      <a:noFill/>
                    </a:lnR>
                    <a:lnT w="12700" cap="flat" cmpd="sng" algn="ctr">
                      <a:solidFill>
                        <a:srgbClr val="C0504D"/>
                      </a:solidFill>
                      <a:prstDash val="solid"/>
                      <a:round/>
                      <a:headEnd type="none" w="med" len="med"/>
                      <a:tailEnd type="none" w="med" len="med"/>
                    </a:lnT>
                    <a:lnB>
                      <a:noFill/>
                    </a:lnB>
                    <a:solidFill>
                      <a:srgbClr val="EFD3D2"/>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a:txBody>
                    <a:bodyPr/>
                    <a:lstStyle/>
                    <a:p>
                      <a:pPr marL="301625" indent="-73025" algn="ctr" rtl="0">
                        <a:lnSpc>
                          <a:spcPct val="200000"/>
                        </a:lnSpc>
                        <a:spcAft>
                          <a:spcPts val="0"/>
                        </a:spcAft>
                      </a:pPr>
                      <a:r>
                        <a:rPr lang="en-US" sz="1000" b="1" dirty="0">
                          <a:solidFill>
                            <a:srgbClr val="943634"/>
                          </a:solidFill>
                          <a:latin typeface="Calibri"/>
                          <a:ea typeface="Calibri"/>
                          <a:cs typeface="Arial"/>
                        </a:rPr>
                        <a:t>Dep.1</a:t>
                      </a:r>
                      <a:endParaRPr lang="en-US" sz="1000" dirty="0">
                        <a:solidFill>
                          <a:srgbClr val="943634"/>
                        </a:solidFill>
                        <a:latin typeface="Calibri"/>
                        <a:ea typeface="Calibri"/>
                        <a:cs typeface="MS Serif"/>
                      </a:endParaRPr>
                    </a:p>
                  </a:txBody>
                  <a:tcPr marL="63944" marR="63944" marT="0" marB="0">
                    <a:lnL>
                      <a:noFill/>
                    </a:lnL>
                    <a:lnR>
                      <a:noFill/>
                    </a:lnR>
                    <a:lnT w="12700" cap="flat" cmpd="sng" algn="ctr">
                      <a:solidFill>
                        <a:srgbClr val="C0504D"/>
                      </a:solidFill>
                      <a:prstDash val="solid"/>
                      <a:round/>
                      <a:headEnd type="none" w="med" len="med"/>
                      <a:tailEnd type="none" w="med" len="med"/>
                    </a:lnT>
                    <a:lnB>
                      <a:noFill/>
                    </a:lnB>
                    <a:solidFill>
                      <a:srgbClr val="EFD3D2"/>
                    </a:solidFill>
                  </a:tcPr>
                </a:tc>
              </a:tr>
              <a:tr h="625231">
                <a:tc>
                  <a:txBody>
                    <a:bodyPr/>
                    <a:lstStyle/>
                    <a:p>
                      <a:pPr marL="301625" indent="-73025" algn="ctr" rtl="1">
                        <a:lnSpc>
                          <a:spcPct val="200000"/>
                        </a:lnSpc>
                        <a:spcAft>
                          <a:spcPts val="0"/>
                        </a:spcAft>
                      </a:pPr>
                      <a:r>
                        <a:rPr lang="ar-SA" sz="1000" b="1" dirty="0">
                          <a:solidFill>
                            <a:srgbClr val="943634"/>
                          </a:solidFill>
                          <a:latin typeface="Calibri"/>
                          <a:ea typeface="Calibri"/>
                          <a:cs typeface="Arial"/>
                        </a:rPr>
                        <a:t>_</a:t>
                      </a:r>
                      <a:endParaRPr lang="en-US" sz="1000" dirty="0">
                        <a:solidFill>
                          <a:srgbClr val="943634"/>
                        </a:solidFill>
                        <a:latin typeface="Calibri"/>
                        <a:ea typeface="Calibri"/>
                        <a:cs typeface="MS Serif"/>
                      </a:endParaRPr>
                    </a:p>
                  </a:txBody>
                  <a:tcPr marL="63944" marR="63944" marT="0" marB="0">
                    <a:lnL>
                      <a:noFill/>
                    </a:lnL>
                    <a:lnR>
                      <a:noFill/>
                    </a:lnR>
                    <a:lnT>
                      <a:noFill/>
                    </a:lnT>
                    <a:lnB>
                      <a:noFill/>
                    </a:lnB>
                  </a:tcPr>
                </a:tc>
                <a:tc>
                  <a:txBody>
                    <a:bodyPr/>
                    <a:lstStyle/>
                    <a:p>
                      <a:pPr marL="301625" indent="-73025" algn="ctr" rtl="0">
                        <a:lnSpc>
                          <a:spcPct val="200000"/>
                        </a:lnSpc>
                        <a:spcAft>
                          <a:spcPts val="0"/>
                        </a:spcAft>
                      </a:pPr>
                      <a:r>
                        <a:rPr lang="ar-SA" sz="1000" dirty="0">
                          <a:solidFill>
                            <a:srgbClr val="943634"/>
                          </a:solidFill>
                          <a:latin typeface="Calibri"/>
                          <a:ea typeface="Calibri"/>
                          <a:cs typeface="Arial"/>
                        </a:rPr>
                        <a:t>_</a:t>
                      </a:r>
                      <a:endParaRPr lang="en-US" sz="1000" dirty="0">
                        <a:solidFill>
                          <a:srgbClr val="943634"/>
                        </a:solidFill>
                        <a:latin typeface="Calibri"/>
                        <a:ea typeface="Calibri"/>
                        <a:cs typeface="MS Serif"/>
                      </a:endParaRPr>
                    </a:p>
                  </a:txBody>
                  <a:tcPr marL="63944" marR="63944" marT="0" marB="0">
                    <a:lnL>
                      <a:noFill/>
                    </a:lnL>
                    <a:lnR>
                      <a:noFill/>
                    </a:lnR>
                    <a:lnT>
                      <a:noFill/>
                    </a:lnT>
                    <a:lnB>
                      <a:noFill/>
                    </a:lnB>
                  </a:tcPr>
                </a:tc>
                <a:tc>
                  <a:txBody>
                    <a:bodyPr/>
                    <a:lstStyle/>
                    <a:p>
                      <a:pPr marL="301625" indent="-73025" algn="ctr" rtl="0">
                        <a:lnSpc>
                          <a:spcPct val="200000"/>
                        </a:lnSpc>
                        <a:spcAft>
                          <a:spcPts val="0"/>
                        </a:spcAft>
                      </a:pPr>
                      <a:r>
                        <a:rPr lang="ar-SA" sz="1000" dirty="0">
                          <a:solidFill>
                            <a:srgbClr val="943634"/>
                          </a:solidFill>
                          <a:latin typeface="Calibri"/>
                          <a:ea typeface="Calibri"/>
                          <a:cs typeface="Arial"/>
                        </a:rPr>
                        <a:t>_</a:t>
                      </a:r>
                      <a:endParaRPr lang="en-US" sz="1000" dirty="0">
                        <a:solidFill>
                          <a:srgbClr val="943634"/>
                        </a:solidFill>
                        <a:latin typeface="Calibri"/>
                        <a:ea typeface="Calibri"/>
                        <a:cs typeface="MS Serif"/>
                      </a:endParaRPr>
                    </a:p>
                  </a:txBody>
                  <a:tcPr marL="63944" marR="63944" marT="0" marB="0">
                    <a:lnL>
                      <a:noFill/>
                    </a:lnL>
                    <a:lnR>
                      <a:noFill/>
                    </a:lnR>
                    <a:lnT>
                      <a:noFill/>
                    </a:lnT>
                    <a:lnB>
                      <a:noFill/>
                    </a:lnB>
                  </a:tcPr>
                </a:tc>
                <a:tc>
                  <a:txBody>
                    <a:bodyPr/>
                    <a:lstStyle/>
                    <a:p>
                      <a:pPr marL="301625" indent="-73025" algn="ctr" rtl="0">
                        <a:lnSpc>
                          <a:spcPct val="200000"/>
                        </a:lnSpc>
                        <a:spcAft>
                          <a:spcPts val="0"/>
                        </a:spcAft>
                      </a:pPr>
                      <a:r>
                        <a:rPr lang="ar-SA" sz="1000" dirty="0">
                          <a:solidFill>
                            <a:srgbClr val="943634"/>
                          </a:solidFill>
                          <a:latin typeface="Calibri"/>
                          <a:ea typeface="Calibri"/>
                          <a:cs typeface="Arial"/>
                        </a:rPr>
                        <a:t>_</a:t>
                      </a:r>
                      <a:endParaRPr lang="en-US" sz="1000" dirty="0">
                        <a:solidFill>
                          <a:srgbClr val="943634"/>
                        </a:solidFill>
                        <a:latin typeface="Calibri"/>
                        <a:ea typeface="Calibri"/>
                        <a:cs typeface="MS Serif"/>
                      </a:endParaRPr>
                    </a:p>
                  </a:txBody>
                  <a:tcPr marL="63944" marR="63944" marT="0" marB="0">
                    <a:lnL>
                      <a:noFill/>
                    </a:lnL>
                    <a:lnR>
                      <a:noFill/>
                    </a:lnR>
                    <a:lnT>
                      <a:noFill/>
                    </a:lnT>
                    <a:lnB>
                      <a:noFill/>
                    </a:lnB>
                  </a:tcPr>
                </a:tc>
                <a:tc>
                  <a:txBody>
                    <a:bodyPr/>
                    <a:lstStyle/>
                    <a:p>
                      <a:pPr marL="301625" indent="-73025" algn="ctr" rtl="0">
                        <a:lnSpc>
                          <a:spcPct val="200000"/>
                        </a:lnSpc>
                        <a:spcAft>
                          <a:spcPts val="0"/>
                        </a:spcAft>
                      </a:pPr>
                      <a:r>
                        <a:rPr lang="ar-SA" sz="1000" dirty="0">
                          <a:solidFill>
                            <a:srgbClr val="943634"/>
                          </a:solidFill>
                          <a:latin typeface="Calibri"/>
                          <a:ea typeface="Calibri"/>
                          <a:cs typeface="Arial"/>
                        </a:rPr>
                        <a:t>_</a:t>
                      </a:r>
                      <a:endParaRPr lang="en-US" sz="1000" dirty="0">
                        <a:solidFill>
                          <a:srgbClr val="943634"/>
                        </a:solidFill>
                        <a:latin typeface="Calibri"/>
                        <a:ea typeface="Calibri"/>
                        <a:cs typeface="MS Serif"/>
                      </a:endParaRPr>
                    </a:p>
                  </a:txBody>
                  <a:tcPr marL="63944" marR="63944" marT="0" marB="0">
                    <a:lnL>
                      <a:noFill/>
                    </a:lnL>
                    <a:lnR>
                      <a:noFill/>
                    </a:lnR>
                    <a:lnT>
                      <a:noFill/>
                    </a:lnT>
                    <a:lnB>
                      <a:noFill/>
                    </a:lnB>
                  </a:tcPr>
                </a:tc>
                <a:tc>
                  <a:txBody>
                    <a:bodyPr/>
                    <a:lstStyle/>
                    <a:p>
                      <a:pPr marL="301625" indent="-73025" algn="ctr" rtl="0">
                        <a:lnSpc>
                          <a:spcPct val="200000"/>
                        </a:lnSpc>
                        <a:spcAft>
                          <a:spcPts val="0"/>
                        </a:spcAft>
                      </a:pPr>
                      <a:r>
                        <a:rPr lang="ar-SA" sz="1000" dirty="0">
                          <a:solidFill>
                            <a:srgbClr val="943634"/>
                          </a:solidFill>
                          <a:latin typeface="Calibri"/>
                          <a:ea typeface="Calibri"/>
                          <a:cs typeface="Arial"/>
                        </a:rPr>
                        <a:t>_</a:t>
                      </a:r>
                      <a:endParaRPr lang="en-US" sz="1000" dirty="0">
                        <a:solidFill>
                          <a:srgbClr val="943634"/>
                        </a:solidFill>
                        <a:latin typeface="Calibri"/>
                        <a:ea typeface="Calibri"/>
                        <a:cs typeface="MS Serif"/>
                      </a:endParaRPr>
                    </a:p>
                  </a:txBody>
                  <a:tcPr marL="63944" marR="63944" marT="0" marB="0">
                    <a:lnL>
                      <a:noFill/>
                    </a:lnL>
                    <a:lnR>
                      <a:noFill/>
                    </a:lnR>
                    <a:lnT>
                      <a:noFill/>
                    </a:lnT>
                    <a:lnB>
                      <a:noFill/>
                    </a:lnB>
                  </a:tcPr>
                </a:tc>
                <a:tc>
                  <a:txBody>
                    <a:bodyPr/>
                    <a:lstStyle/>
                    <a:p>
                      <a:pPr marL="301625" indent="-73025" algn="ctr" rtl="0">
                        <a:lnSpc>
                          <a:spcPct val="200000"/>
                        </a:lnSpc>
                        <a:spcAft>
                          <a:spcPts val="0"/>
                        </a:spcAft>
                      </a:pPr>
                      <a:r>
                        <a:rPr lang="ar-SA" sz="1000" dirty="0">
                          <a:solidFill>
                            <a:srgbClr val="943634"/>
                          </a:solidFill>
                          <a:latin typeface="Calibri"/>
                          <a:ea typeface="Calibri"/>
                          <a:cs typeface="Arial"/>
                        </a:rPr>
                        <a:t>_</a:t>
                      </a:r>
                      <a:endParaRPr lang="en-US" sz="1000" dirty="0">
                        <a:solidFill>
                          <a:srgbClr val="943634"/>
                        </a:solidFill>
                        <a:latin typeface="Calibri"/>
                        <a:ea typeface="Calibri"/>
                        <a:cs typeface="MS Serif"/>
                      </a:endParaRPr>
                    </a:p>
                  </a:txBody>
                  <a:tcPr marL="63944" marR="63944" marT="0" marB="0">
                    <a:lnL>
                      <a:noFill/>
                    </a:lnL>
                    <a:lnR>
                      <a:noFill/>
                    </a:lnR>
                    <a:lnT>
                      <a:noFill/>
                    </a:lnT>
                    <a:lnB>
                      <a:noFill/>
                    </a:lnB>
                  </a:tcPr>
                </a:tc>
                <a:tc>
                  <a:txBody>
                    <a:bodyPr/>
                    <a:lstStyle/>
                    <a:p>
                      <a:pPr marL="301625" indent="-73025" algn="ctr" rtl="0">
                        <a:lnSpc>
                          <a:spcPct val="200000"/>
                        </a:lnSpc>
                        <a:spcAft>
                          <a:spcPts val="0"/>
                        </a:spcAft>
                      </a:pPr>
                      <a:r>
                        <a:rPr lang="ar-SA" sz="1000" dirty="0">
                          <a:solidFill>
                            <a:srgbClr val="943634"/>
                          </a:solidFill>
                          <a:latin typeface="Calibri"/>
                          <a:ea typeface="Calibri"/>
                          <a:cs typeface="Arial"/>
                        </a:rPr>
                        <a:t>_</a:t>
                      </a:r>
                      <a:endParaRPr lang="en-US" sz="1000" dirty="0">
                        <a:solidFill>
                          <a:srgbClr val="943634"/>
                        </a:solidFill>
                        <a:latin typeface="Calibri"/>
                        <a:ea typeface="Calibri"/>
                        <a:cs typeface="MS Serif"/>
                      </a:endParaRPr>
                    </a:p>
                  </a:txBody>
                  <a:tcPr marL="63944" marR="63944" marT="0" marB="0">
                    <a:lnL>
                      <a:noFill/>
                    </a:lnL>
                    <a:lnR>
                      <a:noFill/>
                    </a:lnR>
                    <a:lnT>
                      <a:noFill/>
                    </a:lnT>
                    <a:lnB>
                      <a:noFill/>
                    </a:lnB>
                  </a:tcPr>
                </a:tc>
                <a:tc>
                  <a:txBody>
                    <a:bodyPr/>
                    <a:lstStyle/>
                    <a:p>
                      <a:pPr marL="301625" indent="-73025" algn="ctr" rtl="0">
                        <a:lnSpc>
                          <a:spcPct val="200000"/>
                        </a:lnSpc>
                        <a:spcAft>
                          <a:spcPts val="0"/>
                        </a:spcAft>
                      </a:pPr>
                      <a:r>
                        <a:rPr lang="ar-SA" sz="1000" dirty="0">
                          <a:solidFill>
                            <a:srgbClr val="943634"/>
                          </a:solidFill>
                          <a:latin typeface="Calibri"/>
                          <a:ea typeface="Calibri"/>
                          <a:cs typeface="Arial"/>
                        </a:rPr>
                        <a:t>_</a:t>
                      </a:r>
                      <a:endParaRPr lang="en-US" sz="1000" dirty="0">
                        <a:solidFill>
                          <a:srgbClr val="943634"/>
                        </a:solidFill>
                        <a:latin typeface="Calibri"/>
                        <a:ea typeface="Calibri"/>
                        <a:cs typeface="MS Serif"/>
                      </a:endParaRPr>
                    </a:p>
                  </a:txBody>
                  <a:tcPr marL="63944" marR="63944" marT="0" marB="0">
                    <a:lnL>
                      <a:noFill/>
                    </a:lnL>
                    <a:lnR>
                      <a:noFill/>
                    </a:lnR>
                    <a:lnT>
                      <a:noFill/>
                    </a:lnT>
                    <a:lnB>
                      <a:noFill/>
                    </a:lnB>
                  </a:tcPr>
                </a:tc>
                <a:tc>
                  <a:txBody>
                    <a:bodyPr/>
                    <a:lstStyle/>
                    <a:p>
                      <a:pPr marL="301625" indent="-73025" algn="ctr" rtl="0">
                        <a:lnSpc>
                          <a:spcPct val="200000"/>
                        </a:lnSpc>
                        <a:spcAft>
                          <a:spcPts val="0"/>
                        </a:spcAft>
                      </a:pPr>
                      <a:r>
                        <a:rPr lang="ar-SA" sz="1000" dirty="0">
                          <a:solidFill>
                            <a:srgbClr val="943634"/>
                          </a:solidFill>
                          <a:latin typeface="Calibri"/>
                          <a:ea typeface="Calibri"/>
                          <a:cs typeface="Arial"/>
                        </a:rPr>
                        <a:t>_</a:t>
                      </a:r>
                      <a:endParaRPr lang="en-US" sz="1000" dirty="0">
                        <a:solidFill>
                          <a:srgbClr val="943634"/>
                        </a:solidFill>
                        <a:latin typeface="Calibri"/>
                        <a:ea typeface="Calibri"/>
                        <a:cs typeface="MS Serif"/>
                      </a:endParaRPr>
                    </a:p>
                  </a:txBody>
                  <a:tcPr marL="63944" marR="63944" marT="0" marB="0">
                    <a:lnL>
                      <a:noFill/>
                    </a:lnL>
                    <a:lnR>
                      <a:noFill/>
                    </a:lnR>
                    <a:lnT>
                      <a:noFill/>
                    </a:lnT>
                    <a:lnB>
                      <a:noFill/>
                    </a:lnB>
                  </a:tcPr>
                </a:tc>
                <a:tc>
                  <a:txBody>
                    <a:bodyPr/>
                    <a:lstStyle/>
                    <a:p>
                      <a:pPr marL="301625" indent="-73025" algn="ctr" rtl="0">
                        <a:lnSpc>
                          <a:spcPct val="200000"/>
                        </a:lnSpc>
                        <a:spcAft>
                          <a:spcPts val="0"/>
                        </a:spcAft>
                      </a:pPr>
                      <a:r>
                        <a:rPr lang="ar-SA" sz="1000" dirty="0">
                          <a:solidFill>
                            <a:srgbClr val="943634"/>
                          </a:solidFill>
                          <a:latin typeface="Calibri"/>
                          <a:ea typeface="Calibri"/>
                          <a:cs typeface="Arial"/>
                        </a:rPr>
                        <a:t>_</a:t>
                      </a:r>
                      <a:endParaRPr lang="en-US" sz="1000" dirty="0">
                        <a:solidFill>
                          <a:srgbClr val="943634"/>
                        </a:solidFill>
                        <a:latin typeface="Calibri"/>
                        <a:ea typeface="Calibri"/>
                        <a:cs typeface="MS Serif"/>
                      </a:endParaRPr>
                    </a:p>
                  </a:txBody>
                  <a:tcPr marL="63944" marR="63944" marT="0" marB="0">
                    <a:lnL>
                      <a:noFill/>
                    </a:lnL>
                    <a:lnR>
                      <a:noFill/>
                    </a:lnR>
                    <a:lnT>
                      <a:noFill/>
                    </a:lnT>
                    <a:lnB>
                      <a:noFill/>
                    </a:lnB>
                  </a:tcPr>
                </a:tc>
                <a:tc>
                  <a:txBody>
                    <a:bodyPr/>
                    <a:lstStyle/>
                    <a:p>
                      <a:pPr marL="301625" indent="-73025" algn="ctr" rtl="0">
                        <a:lnSpc>
                          <a:spcPct val="200000"/>
                        </a:lnSpc>
                        <a:spcAft>
                          <a:spcPts val="0"/>
                        </a:spcAft>
                      </a:pPr>
                      <a:r>
                        <a:rPr lang="en-US" sz="1000" dirty="0">
                          <a:solidFill>
                            <a:srgbClr val="943634"/>
                          </a:solidFill>
                          <a:latin typeface="Calibri"/>
                          <a:ea typeface="Calibri"/>
                          <a:cs typeface="Arial"/>
                        </a:rPr>
                        <a:t>5</a:t>
                      </a:r>
                      <a:endParaRPr lang="en-US" sz="1000" dirty="0">
                        <a:solidFill>
                          <a:srgbClr val="943634"/>
                        </a:solidFill>
                        <a:latin typeface="Calibri"/>
                        <a:ea typeface="Calibri"/>
                        <a:cs typeface="MS Serif"/>
                      </a:endParaRPr>
                    </a:p>
                  </a:txBody>
                  <a:tcPr marL="63944" marR="63944" marT="0" marB="0">
                    <a:lnL>
                      <a:noFill/>
                    </a:lnL>
                    <a:lnR>
                      <a:noFill/>
                    </a:lnR>
                    <a:lnT>
                      <a:noFill/>
                    </a:lnT>
                    <a:lnB>
                      <a:noFill/>
                    </a:lnB>
                  </a:tcPr>
                </a:tc>
                <a:tc>
                  <a:txBody>
                    <a:bodyPr/>
                    <a:lstStyle/>
                    <a:p>
                      <a:pPr marL="301625" indent="-73025" algn="ctr" rtl="0">
                        <a:lnSpc>
                          <a:spcPct val="200000"/>
                        </a:lnSpc>
                        <a:spcAft>
                          <a:spcPts val="0"/>
                        </a:spcAft>
                      </a:pPr>
                      <a:r>
                        <a:rPr lang="en-US" sz="1000" dirty="0">
                          <a:solidFill>
                            <a:srgbClr val="943634"/>
                          </a:solidFill>
                          <a:latin typeface="Calibri"/>
                          <a:ea typeface="Calibri"/>
                          <a:cs typeface="Arial"/>
                        </a:rPr>
                        <a:t>6</a:t>
                      </a:r>
                      <a:endParaRPr lang="en-US" sz="1000" dirty="0">
                        <a:solidFill>
                          <a:srgbClr val="943634"/>
                        </a:solidFill>
                        <a:latin typeface="Calibri"/>
                        <a:ea typeface="Calibri"/>
                        <a:cs typeface="MS Serif"/>
                      </a:endParaRPr>
                    </a:p>
                  </a:txBody>
                  <a:tcPr marL="63944" marR="63944" marT="0" marB="0">
                    <a:lnL>
                      <a:noFill/>
                    </a:lnL>
                    <a:lnR>
                      <a:noFill/>
                    </a:lnR>
                    <a:lnT>
                      <a:noFill/>
                    </a:lnT>
                    <a:lnB>
                      <a:noFill/>
                    </a:lnB>
                  </a:tcPr>
                </a:tc>
                <a:tc>
                  <a:txBody>
                    <a:bodyPr/>
                    <a:lstStyle/>
                    <a:p>
                      <a:pPr marL="301625" indent="-73025" algn="ctr" rtl="0">
                        <a:lnSpc>
                          <a:spcPct val="200000"/>
                        </a:lnSpc>
                        <a:spcAft>
                          <a:spcPts val="0"/>
                        </a:spcAft>
                      </a:pPr>
                      <a:r>
                        <a:rPr lang="en-US" sz="1000" dirty="0">
                          <a:solidFill>
                            <a:srgbClr val="943634"/>
                          </a:solidFill>
                          <a:latin typeface="Calibri"/>
                          <a:ea typeface="Calibri"/>
                          <a:cs typeface="Arial"/>
                        </a:rPr>
                        <a:t>9</a:t>
                      </a:r>
                      <a:endParaRPr lang="en-US" sz="1000" dirty="0">
                        <a:solidFill>
                          <a:srgbClr val="943634"/>
                        </a:solidFill>
                        <a:latin typeface="Calibri"/>
                        <a:ea typeface="Calibri"/>
                        <a:cs typeface="MS Serif"/>
                      </a:endParaRPr>
                    </a:p>
                  </a:txBody>
                  <a:tcPr marL="63944" marR="63944" marT="0" marB="0">
                    <a:lnL>
                      <a:noFill/>
                    </a:lnL>
                    <a:lnR>
                      <a:noFill/>
                    </a:lnR>
                    <a:lnT>
                      <a:noFill/>
                    </a:lnT>
                    <a:lnB>
                      <a:noFill/>
                    </a:lnB>
                  </a:tcPr>
                </a:tc>
                <a:tc>
                  <a:txBody>
                    <a:bodyPr/>
                    <a:lstStyle/>
                    <a:p>
                      <a:pPr marL="301625" indent="-73025" algn="ctr" rtl="0">
                        <a:lnSpc>
                          <a:spcPct val="200000"/>
                        </a:lnSpc>
                        <a:spcAft>
                          <a:spcPts val="0"/>
                        </a:spcAft>
                      </a:pPr>
                      <a:r>
                        <a:rPr lang="en-US" sz="1000" dirty="0">
                          <a:solidFill>
                            <a:srgbClr val="943634"/>
                          </a:solidFill>
                          <a:latin typeface="Calibri"/>
                          <a:ea typeface="Calibri"/>
                          <a:cs typeface="Arial"/>
                        </a:rPr>
                        <a:t>9</a:t>
                      </a:r>
                      <a:endParaRPr lang="en-US" sz="1000" dirty="0">
                        <a:solidFill>
                          <a:srgbClr val="943634"/>
                        </a:solidFill>
                        <a:latin typeface="Calibri"/>
                        <a:ea typeface="Calibri"/>
                        <a:cs typeface="MS Serif"/>
                      </a:endParaRPr>
                    </a:p>
                  </a:txBody>
                  <a:tcPr marL="63944" marR="63944" marT="0" marB="0">
                    <a:lnL>
                      <a:noFill/>
                    </a:lnL>
                    <a:lnR>
                      <a:noFill/>
                    </a:lnR>
                    <a:lnT>
                      <a:noFill/>
                    </a:lnT>
                    <a:lnB>
                      <a:noFill/>
                    </a:lnB>
                  </a:tcPr>
                </a:tc>
                <a:tc>
                  <a:txBody>
                    <a:bodyPr/>
                    <a:lstStyle/>
                    <a:p>
                      <a:pPr marL="301625" indent="-73025" algn="ctr" rtl="0">
                        <a:lnSpc>
                          <a:spcPct val="200000"/>
                        </a:lnSpc>
                        <a:spcAft>
                          <a:spcPts val="0"/>
                        </a:spcAft>
                      </a:pPr>
                      <a:r>
                        <a:rPr lang="en-US" sz="1000" dirty="0">
                          <a:solidFill>
                            <a:srgbClr val="943634"/>
                          </a:solidFill>
                          <a:latin typeface="Calibri"/>
                          <a:ea typeface="Calibri"/>
                          <a:cs typeface="Arial"/>
                        </a:rPr>
                        <a:t>10</a:t>
                      </a:r>
                      <a:endParaRPr lang="en-US" sz="1000" dirty="0">
                        <a:solidFill>
                          <a:srgbClr val="943634"/>
                        </a:solidFill>
                        <a:latin typeface="Calibri"/>
                        <a:ea typeface="Calibri"/>
                        <a:cs typeface="MS Serif"/>
                      </a:endParaRPr>
                    </a:p>
                  </a:txBody>
                  <a:tcPr marL="63944" marR="63944" marT="0" marB="0">
                    <a:lnL>
                      <a:noFill/>
                    </a:lnL>
                    <a:lnR>
                      <a:noFill/>
                    </a:lnR>
                    <a:lnT>
                      <a:noFill/>
                    </a:lnT>
                    <a:lnB>
                      <a:noFill/>
                    </a:lnB>
                  </a:tcPr>
                </a:tc>
                <a:tc>
                  <a:txBody>
                    <a:bodyPr/>
                    <a:lstStyle/>
                    <a:p>
                      <a:pPr marL="301625" indent="-73025" algn="ctr" rtl="1">
                        <a:lnSpc>
                          <a:spcPct val="200000"/>
                        </a:lnSpc>
                        <a:spcAft>
                          <a:spcPts val="0"/>
                        </a:spcAft>
                      </a:pPr>
                      <a:r>
                        <a:rPr lang="ar-SA" sz="1000" dirty="0">
                          <a:solidFill>
                            <a:srgbClr val="943634"/>
                          </a:solidFill>
                          <a:latin typeface="Calibri"/>
                          <a:ea typeface="Calibri"/>
                          <a:cs typeface="Arial"/>
                        </a:rPr>
                        <a:t>_</a:t>
                      </a:r>
                      <a:endParaRPr lang="en-US" sz="1000" dirty="0">
                        <a:solidFill>
                          <a:srgbClr val="943634"/>
                        </a:solidFill>
                        <a:latin typeface="Calibri"/>
                        <a:ea typeface="Calibri"/>
                        <a:cs typeface="MS Serif"/>
                      </a:endParaRPr>
                    </a:p>
                  </a:txBody>
                  <a:tcPr marL="63944" marR="63944" marT="0" marB="0">
                    <a:lnL>
                      <a:noFill/>
                    </a:lnL>
                    <a:lnR>
                      <a:noFill/>
                    </a:lnR>
                    <a:lnT>
                      <a:noFill/>
                    </a:lnT>
                    <a:lnB>
                      <a:noFill/>
                    </a:lnB>
                  </a:tcPr>
                </a:tc>
                <a:tc>
                  <a:txBody>
                    <a:bodyPr/>
                    <a:lstStyle/>
                    <a:p>
                      <a:pPr marL="301625" indent="-73025" algn="ctr" rtl="0">
                        <a:lnSpc>
                          <a:spcPct val="200000"/>
                        </a:lnSpc>
                        <a:spcAft>
                          <a:spcPts val="0"/>
                        </a:spcAft>
                      </a:pPr>
                      <a:r>
                        <a:rPr lang="en-US" sz="1000" b="1" dirty="0">
                          <a:solidFill>
                            <a:srgbClr val="943634"/>
                          </a:solidFill>
                          <a:latin typeface="Calibri"/>
                          <a:ea typeface="Calibri"/>
                          <a:cs typeface="Arial"/>
                        </a:rPr>
                        <a:t>F.1</a:t>
                      </a:r>
                      <a:endParaRPr lang="en-US" sz="1000" dirty="0">
                        <a:solidFill>
                          <a:srgbClr val="943634"/>
                        </a:solidFill>
                        <a:latin typeface="Calibri"/>
                        <a:ea typeface="Calibri"/>
                        <a:cs typeface="MS Serif"/>
                      </a:endParaRPr>
                    </a:p>
                  </a:txBody>
                  <a:tcPr marL="63944" marR="63944" marT="0" marB="0">
                    <a:lnL>
                      <a:noFill/>
                    </a:lnL>
                    <a:lnR>
                      <a:noFill/>
                    </a:lnR>
                    <a:lnT>
                      <a:noFill/>
                    </a:lnT>
                    <a:lnB>
                      <a:noFill/>
                    </a:lnB>
                  </a:tcPr>
                </a:tc>
              </a:tr>
              <a:tr h="625231">
                <a:tc>
                  <a:txBody>
                    <a:bodyPr/>
                    <a:lstStyle/>
                    <a:p>
                      <a:pPr marL="301625" indent="-73025" algn="ctr" rtl="0">
                        <a:lnSpc>
                          <a:spcPct val="200000"/>
                        </a:lnSpc>
                        <a:spcAft>
                          <a:spcPts val="0"/>
                        </a:spcAft>
                      </a:pPr>
                      <a:endParaRPr lang="en-US" sz="1000" dirty="0">
                        <a:solidFill>
                          <a:srgbClr val="943634"/>
                        </a:solidFill>
                        <a:latin typeface="Calibri"/>
                        <a:ea typeface="Calibri"/>
                        <a:cs typeface="MS Serif"/>
                      </a:endParaRPr>
                    </a:p>
                  </a:txBody>
                  <a:tcPr marL="63944" marR="63944" marT="0" marB="0">
                    <a:lnL>
                      <a:noFill/>
                    </a:lnL>
                    <a:lnR>
                      <a:noFill/>
                    </a:lnR>
                    <a:lnT>
                      <a:noFill/>
                    </a:lnT>
                    <a:lnB>
                      <a:noFill/>
                    </a:lnB>
                    <a:solidFill>
                      <a:srgbClr val="EFD3D2"/>
                    </a:solidFill>
                  </a:tcPr>
                </a:tc>
                <a:tc>
                  <a:txBody>
                    <a:bodyPr/>
                    <a:lstStyle/>
                    <a:p>
                      <a:pPr marL="301625" indent="-73025" algn="ctr" rtl="1">
                        <a:lnSpc>
                          <a:spcPct val="200000"/>
                        </a:lnSpc>
                        <a:spcAft>
                          <a:spcPts val="0"/>
                        </a:spcAft>
                      </a:pPr>
                      <a:endParaRPr lang="ar-SA" sz="1000" dirty="0">
                        <a:solidFill>
                          <a:srgbClr val="943634"/>
                        </a:solidFill>
                        <a:latin typeface="Calibri"/>
                        <a:ea typeface="Calibri"/>
                        <a:cs typeface="Arial"/>
                      </a:endParaRPr>
                    </a:p>
                  </a:txBody>
                  <a:tcPr marL="63944" marR="63944" marT="0" marB="0">
                    <a:lnL>
                      <a:noFill/>
                    </a:lnL>
                    <a:lnR>
                      <a:noFill/>
                    </a:lnR>
                    <a:lnT>
                      <a:noFill/>
                    </a:lnT>
                    <a:lnB>
                      <a:noFill/>
                    </a:lnB>
                    <a:solidFill>
                      <a:srgbClr val="EFD3D2"/>
                    </a:solidFill>
                  </a:tcPr>
                </a:tc>
                <a:tc>
                  <a:txBody>
                    <a:bodyPr/>
                    <a:lstStyle/>
                    <a:p>
                      <a:pPr marL="301625" indent="-73025" algn="ctr" rtl="1">
                        <a:lnSpc>
                          <a:spcPct val="200000"/>
                        </a:lnSpc>
                        <a:spcAft>
                          <a:spcPts val="0"/>
                        </a:spcAft>
                      </a:pPr>
                      <a:endParaRPr lang="ar-SA" sz="1000" dirty="0">
                        <a:solidFill>
                          <a:srgbClr val="943634"/>
                        </a:solidFill>
                        <a:latin typeface="Calibri"/>
                        <a:ea typeface="Calibri"/>
                        <a:cs typeface="Arial"/>
                      </a:endParaRPr>
                    </a:p>
                  </a:txBody>
                  <a:tcPr marL="63944" marR="63944" marT="0" marB="0">
                    <a:lnL>
                      <a:noFill/>
                    </a:lnL>
                    <a:lnR>
                      <a:noFill/>
                    </a:lnR>
                    <a:lnT>
                      <a:noFill/>
                    </a:lnT>
                    <a:lnB>
                      <a:noFill/>
                    </a:lnB>
                    <a:solidFill>
                      <a:srgbClr val="EFD3D2"/>
                    </a:solidFill>
                  </a:tcPr>
                </a:tc>
                <a:tc>
                  <a:txBody>
                    <a:bodyPr/>
                    <a:lstStyle/>
                    <a:p>
                      <a:pPr marL="301625" indent="-73025" algn="ctr" rtl="1">
                        <a:lnSpc>
                          <a:spcPct val="200000"/>
                        </a:lnSpc>
                        <a:spcAft>
                          <a:spcPts val="0"/>
                        </a:spcAft>
                      </a:pPr>
                      <a:endParaRPr lang="ar-SA" sz="1000" dirty="0">
                        <a:solidFill>
                          <a:srgbClr val="943634"/>
                        </a:solidFill>
                        <a:latin typeface="Calibri"/>
                        <a:ea typeface="Calibri"/>
                        <a:cs typeface="Arial"/>
                      </a:endParaRPr>
                    </a:p>
                  </a:txBody>
                  <a:tcPr marL="63944" marR="63944" marT="0" marB="0">
                    <a:lnL>
                      <a:noFill/>
                    </a:lnL>
                    <a:lnR>
                      <a:noFill/>
                    </a:lnR>
                    <a:lnT>
                      <a:noFill/>
                    </a:lnT>
                    <a:lnB>
                      <a:noFill/>
                    </a:lnB>
                    <a:solidFill>
                      <a:srgbClr val="EFD3D2"/>
                    </a:solidFill>
                  </a:tcPr>
                </a:tc>
                <a:tc>
                  <a:txBody>
                    <a:bodyPr/>
                    <a:lstStyle/>
                    <a:p>
                      <a:pPr marL="301625" indent="-73025" algn="ctr" rtl="1">
                        <a:lnSpc>
                          <a:spcPct val="200000"/>
                        </a:lnSpc>
                        <a:spcAft>
                          <a:spcPts val="0"/>
                        </a:spcAft>
                      </a:pPr>
                      <a:endParaRPr lang="ar-SA" sz="1000" dirty="0">
                        <a:solidFill>
                          <a:srgbClr val="943634"/>
                        </a:solidFill>
                        <a:latin typeface="Calibri"/>
                        <a:ea typeface="Calibri"/>
                        <a:cs typeface="Arial"/>
                      </a:endParaRPr>
                    </a:p>
                  </a:txBody>
                  <a:tcPr marL="63944" marR="63944" marT="0" marB="0">
                    <a:lnL>
                      <a:noFill/>
                    </a:lnL>
                    <a:lnR>
                      <a:noFill/>
                    </a:lnR>
                    <a:lnT>
                      <a:noFill/>
                    </a:lnT>
                    <a:lnB>
                      <a:noFill/>
                    </a:lnB>
                    <a:solidFill>
                      <a:srgbClr val="EFD3D2"/>
                    </a:solidFill>
                  </a:tcPr>
                </a:tc>
                <a:tc>
                  <a:txBody>
                    <a:bodyPr/>
                    <a:lstStyle/>
                    <a:p>
                      <a:pPr marL="301625" indent="-73025" algn="ctr" rtl="1">
                        <a:lnSpc>
                          <a:spcPct val="200000"/>
                        </a:lnSpc>
                        <a:spcAft>
                          <a:spcPts val="0"/>
                        </a:spcAft>
                      </a:pPr>
                      <a:endParaRPr lang="ar-SA" sz="1000" dirty="0">
                        <a:solidFill>
                          <a:srgbClr val="943634"/>
                        </a:solidFill>
                        <a:latin typeface="Calibri"/>
                        <a:ea typeface="Calibri"/>
                        <a:cs typeface="Arial"/>
                      </a:endParaRPr>
                    </a:p>
                  </a:txBody>
                  <a:tcPr marL="63944" marR="63944" marT="0" marB="0">
                    <a:lnL>
                      <a:noFill/>
                    </a:lnL>
                    <a:lnR>
                      <a:noFill/>
                    </a:lnR>
                    <a:lnT>
                      <a:noFill/>
                    </a:lnT>
                    <a:lnB>
                      <a:noFill/>
                    </a:lnB>
                    <a:solidFill>
                      <a:srgbClr val="EFD3D2"/>
                    </a:solidFill>
                  </a:tcPr>
                </a:tc>
                <a:tc>
                  <a:txBody>
                    <a:bodyPr/>
                    <a:lstStyle/>
                    <a:p>
                      <a:pPr marL="301625" indent="-73025" algn="ctr" rtl="1">
                        <a:lnSpc>
                          <a:spcPct val="200000"/>
                        </a:lnSpc>
                        <a:spcAft>
                          <a:spcPts val="0"/>
                        </a:spcAft>
                      </a:pPr>
                      <a:endParaRPr lang="ar-SA" sz="1000" dirty="0">
                        <a:solidFill>
                          <a:srgbClr val="943634"/>
                        </a:solidFill>
                        <a:latin typeface="Calibri"/>
                        <a:ea typeface="Calibri"/>
                        <a:cs typeface="Arial"/>
                      </a:endParaRPr>
                    </a:p>
                  </a:txBody>
                  <a:tcPr marL="63944" marR="63944" marT="0" marB="0">
                    <a:lnL>
                      <a:noFill/>
                    </a:lnL>
                    <a:lnR>
                      <a:noFill/>
                    </a:lnR>
                    <a:lnT>
                      <a:noFill/>
                    </a:lnT>
                    <a:lnB>
                      <a:noFill/>
                    </a:lnB>
                    <a:solidFill>
                      <a:srgbClr val="EFD3D2"/>
                    </a:solidFill>
                  </a:tcPr>
                </a:tc>
                <a:tc>
                  <a:txBody>
                    <a:bodyPr/>
                    <a:lstStyle/>
                    <a:p>
                      <a:pPr marL="301625" indent="-73025" algn="ctr" rtl="1">
                        <a:lnSpc>
                          <a:spcPct val="200000"/>
                        </a:lnSpc>
                        <a:spcAft>
                          <a:spcPts val="0"/>
                        </a:spcAft>
                      </a:pPr>
                      <a:endParaRPr lang="ar-SA" sz="1000" dirty="0">
                        <a:solidFill>
                          <a:srgbClr val="943634"/>
                        </a:solidFill>
                        <a:latin typeface="Calibri"/>
                        <a:ea typeface="Calibri"/>
                        <a:cs typeface="Arial"/>
                      </a:endParaRPr>
                    </a:p>
                  </a:txBody>
                  <a:tcPr marL="63944" marR="63944" marT="0" marB="0">
                    <a:lnL>
                      <a:noFill/>
                    </a:lnL>
                    <a:lnR>
                      <a:noFill/>
                    </a:lnR>
                    <a:lnT>
                      <a:noFill/>
                    </a:lnT>
                    <a:lnB>
                      <a:noFill/>
                    </a:lnB>
                    <a:solidFill>
                      <a:srgbClr val="EFD3D2"/>
                    </a:solidFill>
                  </a:tcPr>
                </a:tc>
                <a:tc>
                  <a:txBody>
                    <a:bodyPr/>
                    <a:lstStyle/>
                    <a:p>
                      <a:pPr marL="301625" indent="-73025" algn="ctr" rtl="1">
                        <a:lnSpc>
                          <a:spcPct val="200000"/>
                        </a:lnSpc>
                        <a:spcAft>
                          <a:spcPts val="0"/>
                        </a:spcAft>
                      </a:pPr>
                      <a:endParaRPr lang="ar-SA" sz="1000" dirty="0">
                        <a:solidFill>
                          <a:srgbClr val="943634"/>
                        </a:solidFill>
                        <a:latin typeface="Calibri"/>
                        <a:ea typeface="Calibri"/>
                        <a:cs typeface="Arial"/>
                      </a:endParaRPr>
                    </a:p>
                  </a:txBody>
                  <a:tcPr marL="63944" marR="63944" marT="0" marB="0">
                    <a:lnL>
                      <a:noFill/>
                    </a:lnL>
                    <a:lnR>
                      <a:noFill/>
                    </a:lnR>
                    <a:lnT>
                      <a:noFill/>
                    </a:lnT>
                    <a:lnB>
                      <a:noFill/>
                    </a:lnB>
                    <a:solidFill>
                      <a:srgbClr val="EFD3D2"/>
                    </a:solidFill>
                  </a:tcPr>
                </a:tc>
                <a:tc>
                  <a:txBody>
                    <a:bodyPr/>
                    <a:lstStyle/>
                    <a:p>
                      <a:pPr marL="301625" indent="-73025" algn="ctr" rtl="1">
                        <a:lnSpc>
                          <a:spcPct val="200000"/>
                        </a:lnSpc>
                        <a:spcAft>
                          <a:spcPts val="0"/>
                        </a:spcAft>
                      </a:pPr>
                      <a:endParaRPr lang="ar-SA" sz="1000" dirty="0">
                        <a:solidFill>
                          <a:srgbClr val="943634"/>
                        </a:solidFill>
                        <a:latin typeface="Calibri"/>
                        <a:ea typeface="Calibri"/>
                        <a:cs typeface="Arial"/>
                      </a:endParaRPr>
                    </a:p>
                  </a:txBody>
                  <a:tcPr marL="63944" marR="63944" marT="0" marB="0">
                    <a:lnL>
                      <a:noFill/>
                    </a:lnL>
                    <a:lnR>
                      <a:noFill/>
                    </a:lnR>
                    <a:lnT>
                      <a:noFill/>
                    </a:lnT>
                    <a:lnB>
                      <a:noFill/>
                    </a:lnB>
                    <a:solidFill>
                      <a:srgbClr val="EFD3D2"/>
                    </a:solidFill>
                  </a:tcPr>
                </a:tc>
                <a:tc>
                  <a:txBody>
                    <a:bodyPr/>
                    <a:lstStyle/>
                    <a:p>
                      <a:pPr marL="301625" indent="-73025" algn="ctr" rtl="1">
                        <a:lnSpc>
                          <a:spcPct val="200000"/>
                        </a:lnSpc>
                        <a:spcAft>
                          <a:spcPts val="0"/>
                        </a:spcAft>
                      </a:pPr>
                      <a:endParaRPr lang="ar-SA" sz="1000" dirty="0">
                        <a:solidFill>
                          <a:srgbClr val="943634"/>
                        </a:solidFill>
                        <a:latin typeface="Calibri"/>
                        <a:ea typeface="Calibri"/>
                        <a:cs typeface="Arial"/>
                      </a:endParaRPr>
                    </a:p>
                  </a:txBody>
                  <a:tcPr marL="63944" marR="63944" marT="0" marB="0">
                    <a:lnL>
                      <a:noFill/>
                    </a:lnL>
                    <a:lnR>
                      <a:noFill/>
                    </a:lnR>
                    <a:lnT>
                      <a:noFill/>
                    </a:lnT>
                    <a:lnB>
                      <a:noFill/>
                    </a:lnB>
                    <a:solidFill>
                      <a:srgbClr val="EFD3D2"/>
                    </a:solidFill>
                  </a:tcPr>
                </a:tc>
                <a:tc>
                  <a:txBody>
                    <a:bodyPr/>
                    <a:lstStyle/>
                    <a:p>
                      <a:pPr marL="301625" indent="-73025" algn="ctr" rtl="0">
                        <a:lnSpc>
                          <a:spcPct val="200000"/>
                        </a:lnSpc>
                        <a:spcAft>
                          <a:spcPts val="0"/>
                        </a:spcAft>
                      </a:pPr>
                      <a:r>
                        <a:rPr lang="en-US" sz="1000" dirty="0">
                          <a:solidFill>
                            <a:srgbClr val="943634"/>
                          </a:solidFill>
                          <a:latin typeface="Calibri"/>
                          <a:ea typeface="Calibri"/>
                          <a:cs typeface="Arial"/>
                        </a:rPr>
                        <a:t>2</a:t>
                      </a:r>
                      <a:endParaRPr lang="en-US" sz="1000" dirty="0">
                        <a:solidFill>
                          <a:srgbClr val="943634"/>
                        </a:solidFill>
                        <a:latin typeface="Calibri"/>
                        <a:ea typeface="Calibri"/>
                        <a:cs typeface="MS Serif"/>
                      </a:endParaRPr>
                    </a:p>
                  </a:txBody>
                  <a:tcPr marL="63944" marR="63944" marT="0" marB="0">
                    <a:lnL>
                      <a:noFill/>
                    </a:lnL>
                    <a:lnR>
                      <a:noFill/>
                    </a:lnR>
                    <a:lnT>
                      <a:noFill/>
                    </a:lnT>
                    <a:lnB>
                      <a:noFill/>
                    </a:lnB>
                    <a:solidFill>
                      <a:srgbClr val="EFD3D2"/>
                    </a:solidFill>
                  </a:tcPr>
                </a:tc>
                <a:tc>
                  <a:txBody>
                    <a:bodyPr/>
                    <a:lstStyle/>
                    <a:p>
                      <a:pPr marL="301625" indent="-73025" algn="ctr" rtl="0">
                        <a:lnSpc>
                          <a:spcPct val="200000"/>
                        </a:lnSpc>
                        <a:spcAft>
                          <a:spcPts val="0"/>
                        </a:spcAft>
                      </a:pPr>
                      <a:r>
                        <a:rPr lang="en-US" sz="1000" dirty="0">
                          <a:solidFill>
                            <a:srgbClr val="943634"/>
                          </a:solidFill>
                          <a:latin typeface="Calibri"/>
                          <a:ea typeface="Calibri"/>
                          <a:cs typeface="Arial"/>
                        </a:rPr>
                        <a:t>2</a:t>
                      </a:r>
                      <a:endParaRPr lang="en-US" sz="1000" dirty="0">
                        <a:solidFill>
                          <a:srgbClr val="943634"/>
                        </a:solidFill>
                        <a:latin typeface="Calibri"/>
                        <a:ea typeface="Calibri"/>
                        <a:cs typeface="MS Serif"/>
                      </a:endParaRPr>
                    </a:p>
                  </a:txBody>
                  <a:tcPr marL="63944" marR="63944" marT="0" marB="0">
                    <a:lnL>
                      <a:noFill/>
                    </a:lnL>
                    <a:lnR>
                      <a:noFill/>
                    </a:lnR>
                    <a:lnT>
                      <a:noFill/>
                    </a:lnT>
                    <a:lnB>
                      <a:noFill/>
                    </a:lnB>
                    <a:solidFill>
                      <a:srgbClr val="EFD3D2"/>
                    </a:solidFill>
                  </a:tcPr>
                </a:tc>
                <a:tc>
                  <a:txBody>
                    <a:bodyPr/>
                    <a:lstStyle/>
                    <a:p>
                      <a:pPr marL="301625" indent="-73025" algn="ctr" rtl="0">
                        <a:lnSpc>
                          <a:spcPct val="200000"/>
                        </a:lnSpc>
                        <a:spcAft>
                          <a:spcPts val="0"/>
                        </a:spcAft>
                      </a:pPr>
                      <a:r>
                        <a:rPr lang="en-US" sz="1000" dirty="0">
                          <a:solidFill>
                            <a:srgbClr val="943634"/>
                          </a:solidFill>
                          <a:latin typeface="Calibri"/>
                          <a:ea typeface="Calibri"/>
                          <a:cs typeface="Arial"/>
                        </a:rPr>
                        <a:t>8</a:t>
                      </a:r>
                      <a:endParaRPr lang="en-US" sz="1000" dirty="0">
                        <a:solidFill>
                          <a:srgbClr val="943634"/>
                        </a:solidFill>
                        <a:latin typeface="Calibri"/>
                        <a:ea typeface="Calibri"/>
                        <a:cs typeface="MS Serif"/>
                      </a:endParaRPr>
                    </a:p>
                  </a:txBody>
                  <a:tcPr marL="63944" marR="63944" marT="0" marB="0">
                    <a:lnL>
                      <a:noFill/>
                    </a:lnL>
                    <a:lnR>
                      <a:noFill/>
                    </a:lnR>
                    <a:lnT>
                      <a:noFill/>
                    </a:lnT>
                    <a:lnB>
                      <a:noFill/>
                    </a:lnB>
                    <a:solidFill>
                      <a:srgbClr val="EFD3D2"/>
                    </a:solidFill>
                  </a:tcPr>
                </a:tc>
                <a:tc>
                  <a:txBody>
                    <a:bodyPr/>
                    <a:lstStyle/>
                    <a:p>
                      <a:pPr marL="301625" indent="-73025" algn="ctr" rtl="0">
                        <a:lnSpc>
                          <a:spcPct val="200000"/>
                        </a:lnSpc>
                        <a:spcAft>
                          <a:spcPts val="0"/>
                        </a:spcAft>
                      </a:pPr>
                      <a:r>
                        <a:rPr lang="en-US" sz="1000" dirty="0">
                          <a:solidFill>
                            <a:srgbClr val="943634"/>
                          </a:solidFill>
                          <a:latin typeface="Calibri"/>
                          <a:ea typeface="Calibri"/>
                          <a:cs typeface="Arial"/>
                        </a:rPr>
                        <a:t>9</a:t>
                      </a:r>
                      <a:endParaRPr lang="en-US" sz="1000" dirty="0">
                        <a:solidFill>
                          <a:srgbClr val="943634"/>
                        </a:solidFill>
                        <a:latin typeface="Calibri"/>
                        <a:ea typeface="Calibri"/>
                        <a:cs typeface="MS Serif"/>
                      </a:endParaRPr>
                    </a:p>
                  </a:txBody>
                  <a:tcPr marL="63944" marR="63944" marT="0" marB="0">
                    <a:lnL>
                      <a:noFill/>
                    </a:lnL>
                    <a:lnR>
                      <a:noFill/>
                    </a:lnR>
                    <a:lnT>
                      <a:noFill/>
                    </a:lnT>
                    <a:lnB>
                      <a:noFill/>
                    </a:lnB>
                    <a:solidFill>
                      <a:srgbClr val="EFD3D2"/>
                    </a:solidFill>
                  </a:tcPr>
                </a:tc>
                <a:tc>
                  <a:txBody>
                    <a:bodyPr/>
                    <a:lstStyle/>
                    <a:p>
                      <a:pPr marL="301625" indent="-73025" algn="ctr" rtl="0">
                        <a:lnSpc>
                          <a:spcPct val="200000"/>
                        </a:lnSpc>
                        <a:spcAft>
                          <a:spcPts val="0"/>
                        </a:spcAft>
                      </a:pPr>
                      <a:r>
                        <a:rPr lang="en-US" sz="1000" dirty="0">
                          <a:solidFill>
                            <a:srgbClr val="943634"/>
                          </a:solidFill>
                          <a:latin typeface="Calibri"/>
                          <a:ea typeface="Calibri"/>
                          <a:cs typeface="Arial"/>
                        </a:rPr>
                        <a:t>10</a:t>
                      </a:r>
                      <a:endParaRPr lang="en-US" sz="1000" dirty="0">
                        <a:solidFill>
                          <a:srgbClr val="943634"/>
                        </a:solidFill>
                        <a:latin typeface="Calibri"/>
                        <a:ea typeface="Calibri"/>
                        <a:cs typeface="MS Serif"/>
                      </a:endParaRPr>
                    </a:p>
                  </a:txBody>
                  <a:tcPr marL="63944" marR="63944" marT="0" marB="0">
                    <a:lnL>
                      <a:noFill/>
                    </a:lnL>
                    <a:lnR>
                      <a:noFill/>
                    </a:lnR>
                    <a:lnT>
                      <a:noFill/>
                    </a:lnT>
                    <a:lnB>
                      <a:noFill/>
                    </a:lnB>
                    <a:solidFill>
                      <a:srgbClr val="EFD3D2"/>
                    </a:solidFill>
                  </a:tcPr>
                </a:tc>
                <a:tc>
                  <a:txBody>
                    <a:bodyPr/>
                    <a:lstStyle/>
                    <a:p>
                      <a:pPr marL="301625" indent="-73025" algn="ctr" rtl="1">
                        <a:lnSpc>
                          <a:spcPct val="200000"/>
                        </a:lnSpc>
                        <a:spcAft>
                          <a:spcPts val="0"/>
                        </a:spcAft>
                      </a:pPr>
                      <a:endParaRPr lang="ar-SA" sz="1000" dirty="0">
                        <a:solidFill>
                          <a:srgbClr val="943634"/>
                        </a:solidFill>
                        <a:latin typeface="Calibri"/>
                        <a:ea typeface="Calibri"/>
                        <a:cs typeface="Arial"/>
                      </a:endParaRPr>
                    </a:p>
                  </a:txBody>
                  <a:tcPr marL="63944" marR="63944" marT="0" marB="0">
                    <a:lnL>
                      <a:noFill/>
                    </a:lnL>
                    <a:lnR>
                      <a:noFill/>
                    </a:lnR>
                    <a:lnT>
                      <a:noFill/>
                    </a:lnT>
                    <a:lnB>
                      <a:noFill/>
                    </a:lnB>
                    <a:solidFill>
                      <a:srgbClr val="EFD3D2"/>
                    </a:solidFill>
                  </a:tcPr>
                </a:tc>
                <a:tc>
                  <a:txBody>
                    <a:bodyPr/>
                    <a:lstStyle/>
                    <a:p>
                      <a:pPr marL="301625" indent="-73025" algn="ctr" rtl="0">
                        <a:lnSpc>
                          <a:spcPct val="200000"/>
                        </a:lnSpc>
                        <a:spcAft>
                          <a:spcPts val="0"/>
                        </a:spcAft>
                      </a:pPr>
                      <a:r>
                        <a:rPr lang="en-US" sz="1000" b="1" dirty="0">
                          <a:solidFill>
                            <a:srgbClr val="943634"/>
                          </a:solidFill>
                          <a:latin typeface="Calibri"/>
                          <a:ea typeface="Calibri"/>
                          <a:cs typeface="Arial"/>
                        </a:rPr>
                        <a:t>F.2</a:t>
                      </a:r>
                      <a:endParaRPr lang="en-US" sz="1000" dirty="0">
                        <a:solidFill>
                          <a:srgbClr val="943634"/>
                        </a:solidFill>
                        <a:latin typeface="Calibri"/>
                        <a:ea typeface="Calibri"/>
                        <a:cs typeface="MS Serif"/>
                      </a:endParaRPr>
                    </a:p>
                  </a:txBody>
                  <a:tcPr marL="63944" marR="63944" marT="0" marB="0">
                    <a:lnL>
                      <a:noFill/>
                    </a:lnL>
                    <a:lnR>
                      <a:noFill/>
                    </a:lnR>
                    <a:lnT>
                      <a:noFill/>
                    </a:lnT>
                    <a:lnB>
                      <a:noFill/>
                    </a:lnB>
                    <a:solidFill>
                      <a:srgbClr val="EFD3D2"/>
                    </a:solidFill>
                  </a:tcPr>
                </a:tc>
              </a:tr>
              <a:tr h="625231">
                <a:tc>
                  <a:txBody>
                    <a:bodyPr/>
                    <a:lstStyle/>
                    <a:p>
                      <a:pPr marL="301625" indent="-73025" algn="ctr" rtl="0">
                        <a:lnSpc>
                          <a:spcPct val="200000"/>
                        </a:lnSpc>
                        <a:spcAft>
                          <a:spcPts val="0"/>
                        </a:spcAft>
                      </a:pPr>
                      <a:endParaRPr lang="en-US" sz="1000" dirty="0">
                        <a:solidFill>
                          <a:srgbClr val="943634"/>
                        </a:solidFill>
                        <a:latin typeface="Calibri"/>
                        <a:ea typeface="Calibri"/>
                        <a:cs typeface="MS Serif"/>
                      </a:endParaRPr>
                    </a:p>
                  </a:txBody>
                  <a:tcPr marL="63944" marR="63944"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301625" indent="-73025" algn="ctr" rtl="1">
                        <a:lnSpc>
                          <a:spcPct val="200000"/>
                        </a:lnSpc>
                        <a:spcAft>
                          <a:spcPts val="0"/>
                        </a:spcAft>
                      </a:pPr>
                      <a:endParaRPr lang="ar-SA" sz="1000" dirty="0">
                        <a:solidFill>
                          <a:srgbClr val="943634"/>
                        </a:solidFill>
                        <a:latin typeface="Calibri"/>
                        <a:ea typeface="Calibri"/>
                        <a:cs typeface="Arial"/>
                      </a:endParaRPr>
                    </a:p>
                  </a:txBody>
                  <a:tcPr marL="63944" marR="63944"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301625" indent="-73025" algn="ctr" rtl="1">
                        <a:lnSpc>
                          <a:spcPct val="200000"/>
                        </a:lnSpc>
                        <a:spcAft>
                          <a:spcPts val="0"/>
                        </a:spcAft>
                      </a:pPr>
                      <a:endParaRPr lang="ar-SA" sz="1000" dirty="0">
                        <a:solidFill>
                          <a:srgbClr val="943634"/>
                        </a:solidFill>
                        <a:latin typeface="Calibri"/>
                        <a:ea typeface="Calibri"/>
                        <a:cs typeface="Arial"/>
                      </a:endParaRPr>
                    </a:p>
                  </a:txBody>
                  <a:tcPr marL="63944" marR="63944"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301625" indent="-73025" algn="ctr" rtl="1">
                        <a:lnSpc>
                          <a:spcPct val="200000"/>
                        </a:lnSpc>
                        <a:spcAft>
                          <a:spcPts val="0"/>
                        </a:spcAft>
                      </a:pPr>
                      <a:endParaRPr lang="ar-SA" sz="1000" dirty="0">
                        <a:solidFill>
                          <a:srgbClr val="943634"/>
                        </a:solidFill>
                        <a:latin typeface="Calibri"/>
                        <a:ea typeface="Calibri"/>
                        <a:cs typeface="Arial"/>
                      </a:endParaRPr>
                    </a:p>
                  </a:txBody>
                  <a:tcPr marL="63944" marR="63944"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301625" indent="-73025" algn="ctr" rtl="1">
                        <a:lnSpc>
                          <a:spcPct val="200000"/>
                        </a:lnSpc>
                        <a:spcAft>
                          <a:spcPts val="0"/>
                        </a:spcAft>
                      </a:pPr>
                      <a:endParaRPr lang="ar-SA" sz="1000" dirty="0">
                        <a:solidFill>
                          <a:srgbClr val="943634"/>
                        </a:solidFill>
                        <a:latin typeface="Calibri"/>
                        <a:ea typeface="Calibri"/>
                        <a:cs typeface="Arial"/>
                      </a:endParaRPr>
                    </a:p>
                  </a:txBody>
                  <a:tcPr marL="63944" marR="63944"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301625" indent="-73025" algn="ctr" rtl="1">
                        <a:lnSpc>
                          <a:spcPct val="200000"/>
                        </a:lnSpc>
                        <a:spcAft>
                          <a:spcPts val="0"/>
                        </a:spcAft>
                      </a:pPr>
                      <a:endParaRPr lang="ar-SA" sz="1000" dirty="0">
                        <a:solidFill>
                          <a:srgbClr val="943634"/>
                        </a:solidFill>
                        <a:latin typeface="Calibri"/>
                        <a:ea typeface="Calibri"/>
                        <a:cs typeface="Arial"/>
                      </a:endParaRPr>
                    </a:p>
                  </a:txBody>
                  <a:tcPr marL="63944" marR="63944"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301625" indent="-73025" algn="ctr" rtl="1">
                        <a:lnSpc>
                          <a:spcPct val="200000"/>
                        </a:lnSpc>
                        <a:spcAft>
                          <a:spcPts val="0"/>
                        </a:spcAft>
                      </a:pPr>
                      <a:endParaRPr lang="ar-SA" sz="1000" dirty="0">
                        <a:solidFill>
                          <a:srgbClr val="943634"/>
                        </a:solidFill>
                        <a:latin typeface="Calibri"/>
                        <a:ea typeface="Calibri"/>
                        <a:cs typeface="Arial"/>
                      </a:endParaRPr>
                    </a:p>
                  </a:txBody>
                  <a:tcPr marL="63944" marR="63944"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301625" indent="-73025" algn="ctr" rtl="1">
                        <a:lnSpc>
                          <a:spcPct val="200000"/>
                        </a:lnSpc>
                        <a:spcAft>
                          <a:spcPts val="0"/>
                        </a:spcAft>
                      </a:pPr>
                      <a:endParaRPr lang="ar-SA" sz="1000" dirty="0">
                        <a:solidFill>
                          <a:srgbClr val="943634"/>
                        </a:solidFill>
                        <a:latin typeface="Calibri"/>
                        <a:ea typeface="Calibri"/>
                        <a:cs typeface="Arial"/>
                      </a:endParaRPr>
                    </a:p>
                  </a:txBody>
                  <a:tcPr marL="63944" marR="63944"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301625" indent="-73025" algn="ctr" rtl="1">
                        <a:lnSpc>
                          <a:spcPct val="200000"/>
                        </a:lnSpc>
                        <a:spcAft>
                          <a:spcPts val="0"/>
                        </a:spcAft>
                      </a:pPr>
                      <a:endParaRPr lang="ar-SA" sz="1000" dirty="0">
                        <a:solidFill>
                          <a:srgbClr val="943634"/>
                        </a:solidFill>
                        <a:latin typeface="Calibri"/>
                        <a:ea typeface="Calibri"/>
                        <a:cs typeface="Arial"/>
                      </a:endParaRPr>
                    </a:p>
                  </a:txBody>
                  <a:tcPr marL="63944" marR="63944"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301625" indent="-73025" algn="ctr" rtl="1">
                        <a:lnSpc>
                          <a:spcPct val="200000"/>
                        </a:lnSpc>
                        <a:spcAft>
                          <a:spcPts val="0"/>
                        </a:spcAft>
                      </a:pPr>
                      <a:endParaRPr lang="ar-SA" sz="1000" dirty="0">
                        <a:solidFill>
                          <a:srgbClr val="943634"/>
                        </a:solidFill>
                        <a:latin typeface="Calibri"/>
                        <a:ea typeface="Calibri"/>
                        <a:cs typeface="Arial"/>
                      </a:endParaRPr>
                    </a:p>
                  </a:txBody>
                  <a:tcPr marL="63944" marR="63944"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301625" indent="-73025" algn="ctr" rtl="1">
                        <a:lnSpc>
                          <a:spcPct val="200000"/>
                        </a:lnSpc>
                        <a:spcAft>
                          <a:spcPts val="0"/>
                        </a:spcAft>
                      </a:pPr>
                      <a:endParaRPr lang="ar-SA" sz="1000" dirty="0">
                        <a:solidFill>
                          <a:srgbClr val="943634"/>
                        </a:solidFill>
                        <a:latin typeface="Calibri"/>
                        <a:ea typeface="Calibri"/>
                        <a:cs typeface="Arial"/>
                      </a:endParaRPr>
                    </a:p>
                  </a:txBody>
                  <a:tcPr marL="63944" marR="63944"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301625" indent="-73025" algn="ctr" rtl="0">
                        <a:lnSpc>
                          <a:spcPct val="200000"/>
                        </a:lnSpc>
                        <a:spcAft>
                          <a:spcPts val="0"/>
                        </a:spcAft>
                      </a:pPr>
                      <a:r>
                        <a:rPr lang="en-US" sz="1000" dirty="0">
                          <a:solidFill>
                            <a:srgbClr val="943634"/>
                          </a:solidFill>
                          <a:latin typeface="Calibri"/>
                          <a:ea typeface="Calibri"/>
                          <a:cs typeface="Arial"/>
                        </a:rPr>
                        <a:t>3</a:t>
                      </a:r>
                      <a:endParaRPr lang="en-US" sz="1000" dirty="0">
                        <a:solidFill>
                          <a:srgbClr val="943634"/>
                        </a:solidFill>
                        <a:latin typeface="Calibri"/>
                        <a:ea typeface="Calibri"/>
                        <a:cs typeface="MS Serif"/>
                      </a:endParaRPr>
                    </a:p>
                  </a:txBody>
                  <a:tcPr marL="63944" marR="63944"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301625" indent="-73025" algn="ctr" rtl="0">
                        <a:lnSpc>
                          <a:spcPct val="200000"/>
                        </a:lnSpc>
                        <a:spcAft>
                          <a:spcPts val="0"/>
                        </a:spcAft>
                      </a:pPr>
                      <a:r>
                        <a:rPr lang="en-US" sz="1000" dirty="0">
                          <a:solidFill>
                            <a:srgbClr val="943634"/>
                          </a:solidFill>
                          <a:latin typeface="Calibri"/>
                          <a:ea typeface="Calibri"/>
                          <a:cs typeface="Arial"/>
                        </a:rPr>
                        <a:t>7</a:t>
                      </a:r>
                      <a:endParaRPr lang="en-US" sz="1000" dirty="0">
                        <a:solidFill>
                          <a:srgbClr val="943634"/>
                        </a:solidFill>
                        <a:latin typeface="Calibri"/>
                        <a:ea typeface="Calibri"/>
                        <a:cs typeface="MS Serif"/>
                      </a:endParaRPr>
                    </a:p>
                  </a:txBody>
                  <a:tcPr marL="63944" marR="63944"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301625" indent="-73025" algn="ctr" rtl="0">
                        <a:lnSpc>
                          <a:spcPct val="200000"/>
                        </a:lnSpc>
                        <a:spcAft>
                          <a:spcPts val="0"/>
                        </a:spcAft>
                      </a:pPr>
                      <a:r>
                        <a:rPr lang="en-US" sz="1000" dirty="0">
                          <a:solidFill>
                            <a:srgbClr val="943634"/>
                          </a:solidFill>
                          <a:latin typeface="Calibri"/>
                          <a:ea typeface="Calibri"/>
                          <a:cs typeface="Arial"/>
                        </a:rPr>
                        <a:t>8</a:t>
                      </a:r>
                      <a:endParaRPr lang="en-US" sz="1000" dirty="0">
                        <a:solidFill>
                          <a:srgbClr val="943634"/>
                        </a:solidFill>
                        <a:latin typeface="Calibri"/>
                        <a:ea typeface="Calibri"/>
                        <a:cs typeface="MS Serif"/>
                      </a:endParaRPr>
                    </a:p>
                  </a:txBody>
                  <a:tcPr marL="63944" marR="63944"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301625" indent="-73025" algn="ctr" rtl="0">
                        <a:lnSpc>
                          <a:spcPct val="200000"/>
                        </a:lnSpc>
                        <a:spcAft>
                          <a:spcPts val="0"/>
                        </a:spcAft>
                      </a:pPr>
                      <a:r>
                        <a:rPr lang="en-US" sz="1000" dirty="0">
                          <a:solidFill>
                            <a:srgbClr val="943634"/>
                          </a:solidFill>
                          <a:latin typeface="Calibri"/>
                          <a:ea typeface="Calibri"/>
                          <a:cs typeface="Arial"/>
                        </a:rPr>
                        <a:t>9</a:t>
                      </a:r>
                      <a:endParaRPr lang="en-US" sz="1000" dirty="0">
                        <a:solidFill>
                          <a:srgbClr val="943634"/>
                        </a:solidFill>
                        <a:latin typeface="Calibri"/>
                        <a:ea typeface="Calibri"/>
                        <a:cs typeface="MS Serif"/>
                      </a:endParaRPr>
                    </a:p>
                  </a:txBody>
                  <a:tcPr marL="63944" marR="63944"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301625" indent="-73025" algn="ctr" rtl="0">
                        <a:lnSpc>
                          <a:spcPct val="200000"/>
                        </a:lnSpc>
                        <a:spcAft>
                          <a:spcPts val="0"/>
                        </a:spcAft>
                      </a:pPr>
                      <a:r>
                        <a:rPr lang="en-US" sz="1000" dirty="0">
                          <a:solidFill>
                            <a:srgbClr val="943634"/>
                          </a:solidFill>
                          <a:latin typeface="Calibri"/>
                          <a:ea typeface="Calibri"/>
                          <a:cs typeface="Arial"/>
                        </a:rPr>
                        <a:t>10</a:t>
                      </a:r>
                      <a:endParaRPr lang="en-US" sz="1000" dirty="0">
                        <a:solidFill>
                          <a:srgbClr val="943634"/>
                        </a:solidFill>
                        <a:latin typeface="Calibri"/>
                        <a:ea typeface="Calibri"/>
                        <a:cs typeface="MS Serif"/>
                      </a:endParaRPr>
                    </a:p>
                  </a:txBody>
                  <a:tcPr marL="63944" marR="63944"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301625" indent="-73025" algn="ctr" rtl="1">
                        <a:lnSpc>
                          <a:spcPct val="200000"/>
                        </a:lnSpc>
                        <a:spcAft>
                          <a:spcPts val="0"/>
                        </a:spcAft>
                      </a:pPr>
                      <a:endParaRPr lang="ar-SA" sz="1000" dirty="0">
                        <a:solidFill>
                          <a:srgbClr val="943634"/>
                        </a:solidFill>
                        <a:latin typeface="Calibri"/>
                        <a:ea typeface="Calibri"/>
                        <a:cs typeface="Arial"/>
                      </a:endParaRPr>
                    </a:p>
                  </a:txBody>
                  <a:tcPr marL="63944" marR="63944"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301625" indent="-73025" algn="ctr" rtl="0">
                        <a:lnSpc>
                          <a:spcPct val="200000"/>
                        </a:lnSpc>
                        <a:spcAft>
                          <a:spcPts val="0"/>
                        </a:spcAft>
                      </a:pPr>
                      <a:r>
                        <a:rPr lang="en-US" sz="1000" b="1" dirty="0">
                          <a:solidFill>
                            <a:srgbClr val="943634"/>
                          </a:solidFill>
                          <a:latin typeface="Calibri"/>
                          <a:ea typeface="Calibri"/>
                          <a:cs typeface="Arial"/>
                        </a:rPr>
                        <a:t>F.3</a:t>
                      </a:r>
                      <a:endParaRPr lang="en-US" sz="1000" dirty="0">
                        <a:solidFill>
                          <a:srgbClr val="943634"/>
                        </a:solidFill>
                        <a:latin typeface="Calibri"/>
                        <a:ea typeface="Calibri"/>
                        <a:cs typeface="MS Serif"/>
                      </a:endParaRPr>
                    </a:p>
                  </a:txBody>
                  <a:tcPr marL="63944" marR="63944"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6145" name="Rectangle 1"/>
          <p:cNvSpPr>
            <a:spLocks noChangeArrowheads="1"/>
          </p:cNvSpPr>
          <p:nvPr/>
        </p:nvSpPr>
        <p:spPr bwMode="auto">
          <a:xfrm>
            <a:off x="0" y="325564"/>
            <a:ext cx="914400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altLang="zh-CN" sz="2400" b="1" i="0" u="none" strike="noStrike" cap="none" normalizeH="0" baseline="0" dirty="0" smtClean="0" bmk="_Toc355477333">
                <a:ln>
                  <a:noFill/>
                </a:ln>
                <a:solidFill>
                  <a:schemeClr val="tx1"/>
                </a:solidFill>
                <a:effectLst/>
                <a:latin typeface="MV Boli" pitchFamily="2" charset="0"/>
                <a:ea typeface="SimSun" pitchFamily="2" charset="-122"/>
                <a:cs typeface="MV Boli" pitchFamily="2" charset="0"/>
              </a:rPr>
              <a:t>Relationship Scores between Departments</a:t>
            </a:r>
            <a:endParaRPr kumimoji="0" lang="en-US" altLang="zh-CN" sz="2400" b="1" i="0" u="none" strike="noStrike" cap="none" normalizeH="0" baseline="0" dirty="0" smtClean="0">
              <a:ln>
                <a:noFill/>
              </a:ln>
              <a:solidFill>
                <a:schemeClr val="tx1"/>
              </a:solidFill>
              <a:effectLst/>
              <a:latin typeface="MV Boli" pitchFamily="2" charset="0"/>
              <a:cs typeface="MV Boli" pitchFamily="2"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2" cstate="print"/>
          <a:srcRect r="788"/>
          <a:stretch>
            <a:fillRect/>
          </a:stretch>
        </p:blipFill>
        <p:spPr>
          <a:xfrm>
            <a:off x="0" y="3149"/>
            <a:ext cx="9144000" cy="6854851"/>
          </a:xfrm>
          <a:prstGeom prst="rect">
            <a:avLst/>
          </a:prstGeom>
        </p:spPr>
      </p:pic>
      <p:pic>
        <p:nvPicPr>
          <p:cNvPr id="5" name="Picture 33"/>
          <p:cNvPicPr/>
          <p:nvPr/>
        </p:nvPicPr>
        <p:blipFill>
          <a:blip r:embed="rId3"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755576" y="1412776"/>
            <a:ext cx="7416824" cy="4931031"/>
          </a:xfrm>
          <a:prstGeom prst="rect">
            <a:avLst/>
          </a:prstGeom>
          <a:noFill/>
          <a:ln>
            <a:noFill/>
          </a:ln>
        </p:spPr>
      </p:pic>
      <p:sp>
        <p:nvSpPr>
          <p:cNvPr id="6" name="مستطيل 5"/>
          <p:cNvSpPr/>
          <p:nvPr/>
        </p:nvSpPr>
        <p:spPr>
          <a:xfrm>
            <a:off x="395536" y="404664"/>
            <a:ext cx="5721438" cy="461665"/>
          </a:xfrm>
          <a:prstGeom prst="rect">
            <a:avLst/>
          </a:prstGeom>
        </p:spPr>
        <p:txBody>
          <a:bodyPr wrap="none">
            <a:spAutoFit/>
          </a:bodyPr>
          <a:lstStyle/>
          <a:p>
            <a:r>
              <a:rPr lang="en-US" altLang="zh-CN" sz="2400" b="1" dirty="0" smtClean="0" bmk="_Toc355391569">
                <a:latin typeface="MV Boli" pitchFamily="2" charset="0"/>
                <a:ea typeface="SimSun" pitchFamily="2" charset="-122"/>
                <a:cs typeface="MV Boli" pitchFamily="2" charset="0"/>
              </a:rPr>
              <a:t>the total weight for each relationship</a:t>
            </a:r>
            <a:endParaRPr lang="ar-SA" sz="2400" b="1" dirty="0">
              <a:latin typeface="MV Boli" pitchFamily="2"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2" cstate="print"/>
          <a:srcRect r="788"/>
          <a:stretch>
            <a:fillRect/>
          </a:stretch>
        </p:blipFill>
        <p:spPr>
          <a:xfrm>
            <a:off x="0" y="3149"/>
            <a:ext cx="9144000" cy="6854851"/>
          </a:xfrm>
          <a:prstGeom prst="rect">
            <a:avLst/>
          </a:prstGeom>
        </p:spPr>
      </p:pic>
      <p:pic>
        <p:nvPicPr>
          <p:cNvPr id="5" name="Picture 55"/>
          <p:cNvPicPr/>
          <p:nvPr/>
        </p:nvPicPr>
        <p:blipFill>
          <a:blip r:embed="rId3"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467544" y="1052736"/>
            <a:ext cx="7272808" cy="5434930"/>
          </a:xfrm>
          <a:prstGeom prst="rect">
            <a:avLst/>
          </a:prstGeom>
          <a:noFill/>
        </p:spPr>
      </p:pic>
      <p:sp>
        <p:nvSpPr>
          <p:cNvPr id="7" name="مستطيل 6"/>
          <p:cNvSpPr/>
          <p:nvPr/>
        </p:nvSpPr>
        <p:spPr>
          <a:xfrm>
            <a:off x="323528" y="404664"/>
            <a:ext cx="8136904" cy="461665"/>
          </a:xfrm>
          <a:prstGeom prst="rect">
            <a:avLst/>
          </a:prstGeom>
        </p:spPr>
        <p:txBody>
          <a:bodyPr wrap="square">
            <a:spAutoFit/>
          </a:bodyPr>
          <a:lstStyle/>
          <a:p>
            <a:pPr algn="l"/>
            <a:r>
              <a:rPr lang="en-US" altLang="zh-CN" sz="2400" dirty="0" smtClean="0" bmk="_Toc355481080">
                <a:latin typeface="MV Boli" pitchFamily="2" charset="0"/>
                <a:ea typeface="SimSun" pitchFamily="2" charset="-122"/>
                <a:cs typeface="MV Boli" pitchFamily="2" charset="0"/>
              </a:rPr>
              <a:t>relationship chart using BLOCKPLAN software</a:t>
            </a:r>
            <a:endParaRPr lang="ar-SA" sz="2400" dirty="0">
              <a:latin typeface="MV Boli" pitchFamily="2"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2" cstate="print"/>
          <a:srcRect r="788"/>
          <a:stretch>
            <a:fillRect/>
          </a:stretch>
        </p:blipFill>
        <p:spPr>
          <a:xfrm>
            <a:off x="0" y="3149"/>
            <a:ext cx="9144000" cy="6854851"/>
          </a:xfrm>
          <a:prstGeom prst="rect">
            <a:avLst/>
          </a:prstGeom>
        </p:spPr>
      </p:pic>
      <p:pic>
        <p:nvPicPr>
          <p:cNvPr id="5" name="Picture 56"/>
          <p:cNvPicPr/>
          <p:nvPr/>
        </p:nvPicPr>
        <p:blipFill>
          <a:blip r:embed="rId3"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827584" y="1340768"/>
            <a:ext cx="6408712" cy="5112568"/>
          </a:xfrm>
          <a:prstGeom prst="rect">
            <a:avLst/>
          </a:prstGeom>
          <a:noFill/>
        </p:spPr>
      </p:pic>
      <p:sp>
        <p:nvSpPr>
          <p:cNvPr id="6" name="مستطيل 5"/>
          <p:cNvSpPr/>
          <p:nvPr/>
        </p:nvSpPr>
        <p:spPr>
          <a:xfrm>
            <a:off x="539552" y="548680"/>
            <a:ext cx="5751856" cy="461665"/>
          </a:xfrm>
          <a:prstGeom prst="rect">
            <a:avLst/>
          </a:prstGeom>
        </p:spPr>
        <p:txBody>
          <a:bodyPr wrap="square">
            <a:spAutoFit/>
          </a:bodyPr>
          <a:lstStyle/>
          <a:p>
            <a:pPr algn="l"/>
            <a:r>
              <a:rPr lang="en-US" altLang="zh-CN" sz="2400" b="1" dirty="0" smtClean="0" bmk="_Toc355481081">
                <a:latin typeface="MV Boli" pitchFamily="2" charset="0"/>
                <a:ea typeface="SimSun" pitchFamily="2" charset="-122"/>
                <a:cs typeface="MV Boli" pitchFamily="2" charset="0"/>
              </a:rPr>
              <a:t>Best layout by PLOCKPLAN program</a:t>
            </a:r>
            <a:endParaRPr lang="ar-SA" sz="2400" b="1" dirty="0">
              <a:latin typeface="MV Boli" pitchFamily="2"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pic>
        <p:nvPicPr>
          <p:cNvPr id="4" name="Picture 3" descr="Untitled 2.png"/>
          <p:cNvPicPr>
            <a:picLocks noChangeAspect="1"/>
          </p:cNvPicPr>
          <p:nvPr/>
        </p:nvPicPr>
        <p:blipFill>
          <a:blip r:embed="rId2" cstate="print"/>
          <a:srcRect r="788"/>
          <a:stretch>
            <a:fillRect/>
          </a:stretch>
        </p:blipFill>
        <p:spPr>
          <a:xfrm>
            <a:off x="0" y="3149"/>
            <a:ext cx="9144000" cy="6854851"/>
          </a:xfrm>
          <a:prstGeom prst="rect">
            <a:avLst/>
          </a:prstGeom>
        </p:spPr>
      </p:pic>
      <p:pic>
        <p:nvPicPr>
          <p:cNvPr id="6" name="عنصر نائب للمحتوى 5" descr="1425522_259005120915288_272919151_n.jpg"/>
          <p:cNvPicPr>
            <a:picLocks noGrp="1" noChangeAspect="1"/>
          </p:cNvPicPr>
          <p:nvPr>
            <p:ph idx="1"/>
          </p:nvPr>
        </p:nvPicPr>
        <p:blipFill>
          <a:blip r:embed="rId3" cstate="print"/>
          <a:srcRect l="3544" t="11111" r="9406" b="2469"/>
          <a:stretch>
            <a:fillRect/>
          </a:stretch>
        </p:blipFill>
        <p:spPr>
          <a:xfrm>
            <a:off x="0" y="235065"/>
            <a:ext cx="9144000" cy="6622935"/>
          </a:xfr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Untitled 2.png"/>
          <p:cNvPicPr>
            <a:picLocks noChangeAspect="1"/>
          </p:cNvPicPr>
          <p:nvPr/>
        </p:nvPicPr>
        <p:blipFill>
          <a:blip r:embed="rId3" cstate="print"/>
          <a:srcRect r="788"/>
          <a:stretch>
            <a:fillRect/>
          </a:stretch>
        </p:blipFill>
        <p:spPr>
          <a:xfrm>
            <a:off x="0" y="3149"/>
            <a:ext cx="9144000" cy="6854851"/>
          </a:xfrm>
          <a:prstGeom prst="rect">
            <a:avLst/>
          </a:prstGeom>
        </p:spPr>
      </p:pic>
      <p:sp>
        <p:nvSpPr>
          <p:cNvPr id="2" name="عنوان 1"/>
          <p:cNvSpPr>
            <a:spLocks noGrp="1"/>
          </p:cNvSpPr>
          <p:nvPr>
            <p:ph type="title"/>
          </p:nvPr>
        </p:nvSpPr>
        <p:spPr/>
        <p:txBody>
          <a:bodyPr>
            <a:normAutofit/>
          </a:bodyPr>
          <a:lstStyle/>
          <a:p>
            <a:pPr algn="l"/>
            <a:r>
              <a:rPr lang="en-US" sz="2400" b="1" dirty="0" smtClean="0">
                <a:latin typeface="MV Boli" pitchFamily="2" charset="0"/>
                <a:cs typeface="MV Boli" pitchFamily="2" charset="0"/>
              </a:rPr>
              <a:t>Furniture</a:t>
            </a:r>
            <a:endParaRPr lang="en-US" sz="2400" b="1" dirty="0">
              <a:latin typeface="MV Boli" pitchFamily="2" charset="0"/>
              <a:cs typeface="MV Boli" pitchFamily="2" charset="0"/>
            </a:endParaRPr>
          </a:p>
        </p:txBody>
      </p:sp>
      <p:sp>
        <p:nvSpPr>
          <p:cNvPr id="3" name="عنصر نائب للمحتوى 2"/>
          <p:cNvSpPr>
            <a:spLocks noGrp="1"/>
          </p:cNvSpPr>
          <p:nvPr>
            <p:ph idx="1"/>
          </p:nvPr>
        </p:nvSpPr>
        <p:spPr/>
        <p:txBody>
          <a:bodyPr/>
          <a:lstStyle/>
          <a:p>
            <a:pPr algn="l" rtl="0">
              <a:buNone/>
            </a:pPr>
            <a:endParaRPr lang="en-US" dirty="0" smtClean="0"/>
          </a:p>
          <a:p>
            <a:pPr algn="l" rtl="0"/>
            <a:r>
              <a:rPr lang="en-US" dirty="0" smtClean="0"/>
              <a:t>Office requirements</a:t>
            </a:r>
          </a:p>
          <a:p>
            <a:pPr algn="l" rtl="0"/>
            <a:r>
              <a:rPr lang="en-US" dirty="0" smtClean="0"/>
              <a:t>Classes requirements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3" cstate="print"/>
          <a:srcRect r="788"/>
          <a:stretch>
            <a:fillRect/>
          </a:stretch>
        </p:blipFill>
        <p:spPr>
          <a:xfrm>
            <a:off x="0" y="3149"/>
            <a:ext cx="9144000" cy="6854851"/>
          </a:xfrm>
          <a:prstGeom prst="rect">
            <a:avLst/>
          </a:prstGeom>
        </p:spPr>
      </p:pic>
      <p:sp>
        <p:nvSpPr>
          <p:cNvPr id="2" name="Title 1"/>
          <p:cNvSpPr>
            <a:spLocks noGrp="1"/>
          </p:cNvSpPr>
          <p:nvPr>
            <p:ph type="title"/>
          </p:nvPr>
        </p:nvSpPr>
        <p:spPr/>
        <p:txBody>
          <a:bodyPr>
            <a:normAutofit/>
          </a:bodyPr>
          <a:lstStyle/>
          <a:p>
            <a:pPr algn="l"/>
            <a:r>
              <a:rPr lang="en-US" sz="3200" b="1" u="sng" dirty="0" smtClean="0">
                <a:latin typeface="MV Boli" pitchFamily="2" charset="0"/>
                <a:cs typeface="MV Boli" pitchFamily="2" charset="0"/>
              </a:rPr>
              <a:t>Introduction</a:t>
            </a:r>
            <a:endParaRPr lang="ar-SA" sz="3200" b="1" u="sng" dirty="0">
              <a:latin typeface="MV Boli" pitchFamily="2" charset="0"/>
            </a:endParaRPr>
          </a:p>
        </p:txBody>
      </p:sp>
      <p:sp>
        <p:nvSpPr>
          <p:cNvPr id="3" name="Content Placeholder 2"/>
          <p:cNvSpPr>
            <a:spLocks noGrp="1"/>
          </p:cNvSpPr>
          <p:nvPr>
            <p:ph idx="1"/>
          </p:nvPr>
        </p:nvSpPr>
        <p:spPr/>
        <p:txBody>
          <a:bodyPr>
            <a:normAutofit fontScale="85000" lnSpcReduction="10000"/>
          </a:bodyPr>
          <a:lstStyle/>
          <a:p>
            <a:pPr algn="l" rtl="0"/>
            <a:r>
              <a:rPr lang="en-US" sz="2800" dirty="0" smtClean="0">
                <a:latin typeface="MV Boli" pitchFamily="2" charset="0"/>
                <a:cs typeface="MV Boli" pitchFamily="2" charset="0"/>
              </a:rPr>
              <a:t> Child care or day care is the care of a child during the day by a person other than the child's legal guardians, typically performed by someone outside the child's immediate family. Day care is an ongoing service during parents' time at work.</a:t>
            </a:r>
            <a:br>
              <a:rPr lang="en-US" sz="2800" dirty="0" smtClean="0">
                <a:latin typeface="MV Boli" pitchFamily="2" charset="0"/>
                <a:cs typeface="MV Boli" pitchFamily="2" charset="0"/>
              </a:rPr>
            </a:br>
            <a:endParaRPr lang="en-US" sz="2800" dirty="0" smtClean="0">
              <a:latin typeface="MV Boli" pitchFamily="2" charset="0"/>
              <a:cs typeface="MV Boli" pitchFamily="2" charset="0"/>
            </a:endParaRPr>
          </a:p>
          <a:p>
            <a:pPr algn="l" rtl="0"/>
            <a:r>
              <a:rPr lang="en-US" sz="2800" dirty="0" smtClean="0">
                <a:latin typeface="MV Boli" pitchFamily="2" charset="0"/>
                <a:cs typeface="MV Boli" pitchFamily="2" charset="0"/>
              </a:rPr>
              <a:t>it is difficult to select a day care arrangement because of the enormous differences of the quality of care offered;</a:t>
            </a:r>
            <a:br>
              <a:rPr lang="en-US" sz="2800" dirty="0" smtClean="0">
                <a:latin typeface="MV Boli" pitchFamily="2" charset="0"/>
                <a:cs typeface="MV Boli" pitchFamily="2" charset="0"/>
              </a:rPr>
            </a:br>
            <a:endParaRPr lang="en-US" sz="2800" dirty="0" smtClean="0">
              <a:latin typeface="MV Boli" pitchFamily="2" charset="0"/>
              <a:cs typeface="MV Boli" pitchFamily="2" charset="0"/>
            </a:endParaRPr>
          </a:p>
          <a:p>
            <a:pPr algn="l" rtl="0"/>
            <a:r>
              <a:rPr lang="en-US" sz="2800" dirty="0" smtClean="0">
                <a:latin typeface="MV Boli" pitchFamily="2" charset="0"/>
                <a:cs typeface="MV Boli" pitchFamily="2" charset="0"/>
              </a:rPr>
              <a:t>Each family has to make decisions with what it can find in its neighborhood, within its budget, and fitting its schedule.</a:t>
            </a:r>
          </a:p>
          <a:p>
            <a:pPr algn="l" rtl="0"/>
            <a:endParaRPr lang="en-US" sz="2800" dirty="0" smtClean="0">
              <a:latin typeface="MV Boli" pitchFamily="2" charset="0"/>
              <a:cs typeface="MV Boli" pitchFamily="2" charset="0"/>
            </a:endParaRPr>
          </a:p>
          <a:p>
            <a:pPr algn="l" rtl="0"/>
            <a:endParaRPr lang="ar-SA" sz="2800" dirty="0">
              <a:latin typeface="MV Boli" pitchFamily="2"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pic>
        <p:nvPicPr>
          <p:cNvPr id="4" name="عنصر نائب للمحتوى 3" descr="1461843_259005040915296_1053203825_n.jpg"/>
          <p:cNvPicPr>
            <a:picLocks noGrp="1" noChangeAspect="1"/>
          </p:cNvPicPr>
          <p:nvPr>
            <p:ph idx="1"/>
          </p:nvPr>
        </p:nvPicPr>
        <p:blipFill>
          <a:blip r:embed="rId2" cstate="print"/>
          <a:stretch>
            <a:fillRect/>
          </a:stretch>
        </p:blipFill>
        <p:spPr>
          <a:xfrm>
            <a:off x="-612576" y="-27384"/>
            <a:ext cx="9976344" cy="7131379"/>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l" rtl="0"/>
            <a:r>
              <a:rPr lang="en-US" sz="5400" dirty="0" smtClean="0"/>
              <a:t>Video to be added!!! :D</a:t>
            </a:r>
            <a:endParaRPr lang="en-US" sz="54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3" descr="Untitled 2.png"/>
          <p:cNvPicPr>
            <a:picLocks noChangeAspect="1"/>
          </p:cNvPicPr>
          <p:nvPr/>
        </p:nvPicPr>
        <p:blipFill>
          <a:blip r:embed="rId2" cstate="print"/>
          <a:srcRect r="787"/>
          <a:stretch>
            <a:fillRect/>
          </a:stretch>
        </p:blipFill>
        <p:spPr bwMode="auto">
          <a:xfrm>
            <a:off x="0" y="3175"/>
            <a:ext cx="9144000" cy="6854825"/>
          </a:xfrm>
          <a:prstGeom prst="rect">
            <a:avLst/>
          </a:prstGeom>
          <a:noFill/>
          <a:ln w="9525">
            <a:noFill/>
            <a:miter lim="800000"/>
            <a:headEnd/>
            <a:tailEnd/>
          </a:ln>
        </p:spPr>
      </p:pic>
      <p:sp>
        <p:nvSpPr>
          <p:cNvPr id="12293" name="Rectangle 5"/>
          <p:cNvSpPr>
            <a:spLocks noChangeArrowheads="1"/>
          </p:cNvSpPr>
          <p:nvPr/>
        </p:nvSpPr>
        <p:spPr bwMode="auto">
          <a:xfrm>
            <a:off x="827088" y="1700213"/>
            <a:ext cx="6840537" cy="4154984"/>
          </a:xfrm>
          <a:prstGeom prst="rect">
            <a:avLst/>
          </a:prstGeom>
          <a:noFill/>
          <a:ln w="9525">
            <a:noFill/>
            <a:miter lim="800000"/>
            <a:headEnd/>
            <a:tailEnd/>
          </a:ln>
          <a:effectLst/>
        </p:spPr>
        <p:txBody>
          <a:bodyPr>
            <a:spAutoFit/>
          </a:bodyPr>
          <a:lstStyle/>
          <a:p>
            <a:pPr marL="457200" indent="-457200" algn="l" rtl="0"/>
            <a:r>
              <a:rPr lang="en-US" sz="2400" dirty="0">
                <a:latin typeface="MV Boli" pitchFamily="2" charset="0"/>
                <a:cs typeface="MV Boli" pitchFamily="2" charset="0"/>
              </a:rPr>
              <a:t>Organizational structure effects on organizational action:</a:t>
            </a:r>
          </a:p>
          <a:p>
            <a:pPr marL="457200" indent="-457200" algn="l" rtl="0">
              <a:buFontTx/>
              <a:buChar char="•"/>
            </a:pPr>
            <a:endParaRPr lang="en-US" sz="2400" dirty="0">
              <a:latin typeface="MV Boli" pitchFamily="2" charset="0"/>
              <a:cs typeface="MV Boli" pitchFamily="2" charset="0"/>
            </a:endParaRPr>
          </a:p>
          <a:p>
            <a:pPr marL="457200" indent="-457200" algn="l" rtl="0">
              <a:buFontTx/>
              <a:buChar char="•"/>
            </a:pPr>
            <a:r>
              <a:rPr lang="en-US" sz="2400" dirty="0">
                <a:latin typeface="MV Boli" pitchFamily="2" charset="0"/>
                <a:cs typeface="MV Boli" pitchFamily="2" charset="0"/>
              </a:rPr>
              <a:t>Provides the foundation on which standard operating procedures and routines rest. </a:t>
            </a:r>
            <a:endParaRPr lang="ar-SA" sz="2400" dirty="0">
              <a:latin typeface="MV Boli" pitchFamily="2" charset="0"/>
            </a:endParaRPr>
          </a:p>
          <a:p>
            <a:pPr marL="457200" indent="-457200" algn="l" rtl="0">
              <a:buFontTx/>
              <a:buChar char="•"/>
            </a:pPr>
            <a:endParaRPr lang="en-US" sz="2400" dirty="0">
              <a:latin typeface="MV Boli" pitchFamily="2" charset="0"/>
              <a:cs typeface="MV Boli" pitchFamily="2" charset="0"/>
            </a:endParaRPr>
          </a:p>
          <a:p>
            <a:pPr marL="457200" indent="-457200" algn="l" rtl="0">
              <a:buFontTx/>
              <a:buChar char="•"/>
            </a:pPr>
            <a:r>
              <a:rPr lang="en-US" sz="2400" dirty="0">
                <a:latin typeface="MV Boli" pitchFamily="2" charset="0"/>
                <a:cs typeface="MV Boli" pitchFamily="2" charset="0"/>
              </a:rPr>
              <a:t>Determines which individuals get to participate in which decision-making processes, and thus to what extent their views shape the organization’s actions</a:t>
            </a:r>
          </a:p>
        </p:txBody>
      </p:sp>
      <p:sp>
        <p:nvSpPr>
          <p:cNvPr id="12294" name="Rectangle 6"/>
          <p:cNvSpPr>
            <a:spLocks noChangeArrowheads="1"/>
          </p:cNvSpPr>
          <p:nvPr/>
        </p:nvSpPr>
        <p:spPr bwMode="auto">
          <a:xfrm>
            <a:off x="611188" y="836613"/>
            <a:ext cx="7705725" cy="1077218"/>
          </a:xfrm>
          <a:prstGeom prst="rect">
            <a:avLst/>
          </a:prstGeom>
          <a:noFill/>
          <a:ln w="9525">
            <a:noFill/>
            <a:miter lim="800000"/>
            <a:headEnd/>
            <a:tailEnd/>
          </a:ln>
          <a:effectLst/>
        </p:spPr>
        <p:txBody>
          <a:bodyPr>
            <a:spAutoFit/>
          </a:bodyPr>
          <a:lstStyle/>
          <a:p>
            <a:pPr algn="l" rtl="0"/>
            <a:r>
              <a:rPr lang="en-US" sz="3200" b="1" u="sng" dirty="0">
                <a:latin typeface="MV Boli" pitchFamily="2" charset="0"/>
                <a:cs typeface="MV Boli" pitchFamily="2" charset="0"/>
              </a:rPr>
              <a:t>ORGANIZATION STRUCTURE</a:t>
            </a:r>
            <a:br>
              <a:rPr lang="en-US" sz="3200" b="1" u="sng" dirty="0">
                <a:latin typeface="MV Boli" pitchFamily="2" charset="0"/>
                <a:cs typeface="MV Boli" pitchFamily="2" charset="0"/>
              </a:rPr>
            </a:br>
            <a:endParaRPr lang="en-US" sz="3200" b="1" u="sng" dirty="0">
              <a:latin typeface="MV Boli" pitchFamily="2" charset="0"/>
              <a:cs typeface="MV Boli" pitchFamily="2"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3" descr="Untitled 2.png"/>
          <p:cNvPicPr>
            <a:picLocks noChangeAspect="1"/>
          </p:cNvPicPr>
          <p:nvPr/>
        </p:nvPicPr>
        <p:blipFill>
          <a:blip r:embed="rId3" cstate="print"/>
          <a:srcRect r="787"/>
          <a:stretch>
            <a:fillRect/>
          </a:stretch>
        </p:blipFill>
        <p:spPr bwMode="auto">
          <a:xfrm>
            <a:off x="0" y="3175"/>
            <a:ext cx="9144000" cy="6854825"/>
          </a:xfrm>
          <a:prstGeom prst="rect">
            <a:avLst/>
          </a:prstGeom>
          <a:noFill/>
          <a:ln w="9525">
            <a:noFill/>
            <a:miter lim="800000"/>
            <a:headEnd/>
            <a:tailEnd/>
          </a:ln>
        </p:spPr>
      </p:pic>
      <p:pic>
        <p:nvPicPr>
          <p:cNvPr id="9223" name="Picture 7"/>
          <p:cNvPicPr>
            <a:picLocks noChangeAspect="1" noChangeArrowheads="1"/>
          </p:cNvPicPr>
          <p:nvPr/>
        </p:nvPicPr>
        <p:blipFill>
          <a:blip r:embed="rId4" cstate="print"/>
          <a:srcRect/>
          <a:stretch>
            <a:fillRect/>
          </a:stretch>
        </p:blipFill>
        <p:spPr bwMode="auto">
          <a:xfrm>
            <a:off x="1258888" y="332656"/>
            <a:ext cx="6408737" cy="5784850"/>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3" descr="Untitled 2.png"/>
          <p:cNvPicPr>
            <a:picLocks noChangeAspect="1"/>
          </p:cNvPicPr>
          <p:nvPr/>
        </p:nvPicPr>
        <p:blipFill>
          <a:blip r:embed="rId3" cstate="print"/>
          <a:srcRect r="787"/>
          <a:stretch>
            <a:fillRect/>
          </a:stretch>
        </p:blipFill>
        <p:spPr bwMode="auto">
          <a:xfrm>
            <a:off x="0" y="3175"/>
            <a:ext cx="9144000" cy="6854825"/>
          </a:xfrm>
          <a:prstGeom prst="rect">
            <a:avLst/>
          </a:prstGeom>
          <a:noFill/>
          <a:ln w="9525">
            <a:noFill/>
            <a:miter lim="800000"/>
            <a:headEnd/>
            <a:tailEnd/>
          </a:ln>
        </p:spPr>
      </p:pic>
      <p:sp>
        <p:nvSpPr>
          <p:cNvPr id="13317" name="Rectangle 5"/>
          <p:cNvSpPr>
            <a:spLocks noChangeArrowheads="1"/>
          </p:cNvSpPr>
          <p:nvPr/>
        </p:nvSpPr>
        <p:spPr bwMode="auto">
          <a:xfrm>
            <a:off x="467544" y="1844824"/>
            <a:ext cx="8064500" cy="1200329"/>
          </a:xfrm>
          <a:prstGeom prst="rect">
            <a:avLst/>
          </a:prstGeom>
          <a:noFill/>
          <a:ln w="9525">
            <a:noFill/>
            <a:miter lim="800000"/>
            <a:headEnd/>
            <a:tailEnd/>
          </a:ln>
          <a:effectLst/>
        </p:spPr>
        <p:txBody>
          <a:bodyPr anchor="ctr">
            <a:spAutoFit/>
          </a:bodyPr>
          <a:lstStyle/>
          <a:p>
            <a:pPr algn="l" rtl="0"/>
            <a:r>
              <a:rPr lang="en-US" sz="2400" dirty="0">
                <a:latin typeface="MV Boli" pitchFamily="2" charset="0"/>
                <a:cs typeface="MV Boli" pitchFamily="2" charset="0"/>
              </a:rPr>
              <a:t>It’s a list that </a:t>
            </a:r>
            <a:r>
              <a:rPr lang="en-US" sz="2400" dirty="0" smtClean="0">
                <a:latin typeface="MV Boli" pitchFamily="2" charset="0"/>
                <a:cs typeface="MV Boli" pitchFamily="2" charset="0"/>
              </a:rPr>
              <a:t>used </a:t>
            </a:r>
            <a:r>
              <a:rPr lang="en-US" sz="2400" dirty="0">
                <a:latin typeface="MV Boli" pitchFamily="2" charset="0"/>
                <a:cs typeface="MV Boli" pitchFamily="2" charset="0"/>
              </a:rPr>
              <a:t>for general tasks, functions, and responsibilities of a </a:t>
            </a:r>
            <a:r>
              <a:rPr lang="en-US" sz="2400" dirty="0" smtClean="0">
                <a:latin typeface="MV Boli" pitchFamily="2" charset="0"/>
                <a:cs typeface="MV Boli" pitchFamily="2" charset="0"/>
              </a:rPr>
              <a:t>position, Its </a:t>
            </a:r>
            <a:r>
              <a:rPr lang="en-US" sz="2400" dirty="0">
                <a:latin typeface="MV Boli" pitchFamily="2" charset="0"/>
                <a:cs typeface="MV Boli" pitchFamily="2" charset="0"/>
              </a:rPr>
              <a:t>qualifications or skills needed</a:t>
            </a:r>
            <a:r>
              <a:rPr lang="en-US" sz="2400" dirty="0" smtClean="0">
                <a:latin typeface="MV Boli" pitchFamily="2" charset="0"/>
                <a:cs typeface="MV Boli" pitchFamily="2" charset="0"/>
              </a:rPr>
              <a:t>.</a:t>
            </a:r>
            <a:endParaRPr lang="ar-SA" sz="2400" dirty="0">
              <a:latin typeface="MV Boli" pitchFamily="2" charset="0"/>
            </a:endParaRPr>
          </a:p>
        </p:txBody>
      </p:sp>
      <p:sp>
        <p:nvSpPr>
          <p:cNvPr id="13318" name="Rectangle 6"/>
          <p:cNvSpPr>
            <a:spLocks noChangeArrowheads="1"/>
          </p:cNvSpPr>
          <p:nvPr/>
        </p:nvSpPr>
        <p:spPr bwMode="auto">
          <a:xfrm>
            <a:off x="539552" y="663079"/>
            <a:ext cx="3457575" cy="461665"/>
          </a:xfrm>
          <a:prstGeom prst="rect">
            <a:avLst/>
          </a:prstGeom>
          <a:noFill/>
          <a:ln w="9525">
            <a:noFill/>
            <a:miter lim="800000"/>
            <a:headEnd/>
            <a:tailEnd/>
          </a:ln>
          <a:effectLst/>
        </p:spPr>
        <p:txBody>
          <a:bodyPr anchor="ctr">
            <a:spAutoFit/>
          </a:bodyPr>
          <a:lstStyle/>
          <a:p>
            <a:pPr algn="l" rtl="0"/>
            <a:r>
              <a:rPr lang="en-US" sz="2400" b="1" dirty="0">
                <a:latin typeface="MV Boli" pitchFamily="2" charset="0"/>
                <a:cs typeface="MV Boli" pitchFamily="2" charset="0"/>
              </a:rPr>
              <a:t>Job description</a:t>
            </a:r>
            <a:r>
              <a:rPr lang="ar-SA" sz="2400" b="1" dirty="0">
                <a:latin typeface="MV Boli" pitchFamily="2" charset="0"/>
              </a:rPr>
              <a:t>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3" descr="Untitled 2.png"/>
          <p:cNvPicPr>
            <a:picLocks noChangeAspect="1"/>
          </p:cNvPicPr>
          <p:nvPr/>
        </p:nvPicPr>
        <p:blipFill>
          <a:blip r:embed="rId3" cstate="print"/>
          <a:srcRect r="787"/>
          <a:stretch>
            <a:fillRect/>
          </a:stretch>
        </p:blipFill>
        <p:spPr bwMode="auto">
          <a:xfrm>
            <a:off x="0" y="3175"/>
            <a:ext cx="9144000" cy="6854825"/>
          </a:xfrm>
          <a:prstGeom prst="rect">
            <a:avLst/>
          </a:prstGeom>
          <a:noFill/>
          <a:ln w="9525">
            <a:noFill/>
            <a:miter lim="800000"/>
            <a:headEnd/>
            <a:tailEnd/>
          </a:ln>
        </p:spPr>
      </p:pic>
      <p:graphicFrame>
        <p:nvGraphicFramePr>
          <p:cNvPr id="15406" name="Group 46"/>
          <p:cNvGraphicFramePr>
            <a:graphicFrameLocks noGrp="1"/>
          </p:cNvGraphicFramePr>
          <p:nvPr>
            <p:ph/>
          </p:nvPr>
        </p:nvGraphicFramePr>
        <p:xfrm>
          <a:off x="685800" y="609600"/>
          <a:ext cx="7772400" cy="5690871"/>
        </p:xfrm>
        <a:graphic>
          <a:graphicData uri="http://schemas.openxmlformats.org/drawingml/2006/table">
            <a:tbl>
              <a:tblPr rtl="1">
                <a:tableStyleId>{0E3FDE45-AF77-4B5C-9715-49D594BDF05E}</a:tableStyleId>
              </a:tblPr>
              <a:tblGrid>
                <a:gridCol w="7772400"/>
              </a:tblGrid>
              <a:tr h="422275">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Job description card</a:t>
                      </a:r>
                      <a:endParaRPr kumimoji="0" lang="en-US" sz="1800" b="0" i="0" u="none" strike="noStrike" cap="none" normalizeH="0" baseline="0" dirty="0" smtClean="0">
                        <a:ln>
                          <a:noFill/>
                        </a:ln>
                        <a:solidFill>
                          <a:schemeClr val="tx1"/>
                        </a:solidFill>
                        <a:effectLst/>
                        <a:latin typeface="Times New Roman" pitchFamily="18" charset="0"/>
                        <a:cs typeface="Arial" charset="0"/>
                      </a:endParaRPr>
                    </a:p>
                  </a:txBody>
                  <a:tcPr horzOverflow="overflow"/>
                </a:tc>
              </a:tr>
              <a:tr h="423863">
                <a:tc>
                  <a:txBody>
                    <a:bodyPr/>
                    <a:lstStyle/>
                    <a:p>
                      <a:pPr marL="342900" marR="0" lvl="0" indent="-342900" algn="l" defTabSz="914400" rtl="1"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Job description: daycare manager        </a:t>
                      </a:r>
                      <a:endParaRPr kumimoji="0" lang="en-US" sz="1800" b="0" i="0" u="none" strike="noStrike" cap="none" normalizeH="0" baseline="0" dirty="0" smtClean="0">
                        <a:ln>
                          <a:noFill/>
                        </a:ln>
                        <a:solidFill>
                          <a:schemeClr val="tx1"/>
                        </a:solidFill>
                        <a:effectLst/>
                        <a:latin typeface="Times New Roman" pitchFamily="18" charset="0"/>
                        <a:cs typeface="Arial" charset="0"/>
                      </a:endParaRPr>
                    </a:p>
                  </a:txBody>
                  <a:tcPr horzOverflow="overflow"/>
                </a:tc>
              </a:tr>
              <a:tr h="422275">
                <a:tc>
                  <a:txBody>
                    <a:bodyPr/>
                    <a:lstStyle/>
                    <a:p>
                      <a:pPr marL="342900" marR="0" lvl="0" indent="-342900" algn="l" defTabSz="914400" rtl="1"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Management: academic affairs for An-Najah University                                       </a:t>
                      </a:r>
                      <a:endParaRPr kumimoji="0" lang="en-US" sz="1800" b="0" i="0" u="none" strike="noStrike" cap="none" normalizeH="0" baseline="0" dirty="0" smtClean="0">
                        <a:ln>
                          <a:noFill/>
                        </a:ln>
                        <a:solidFill>
                          <a:schemeClr val="tx1"/>
                        </a:solidFill>
                        <a:effectLst/>
                        <a:latin typeface="Times New Roman" pitchFamily="18" charset="0"/>
                        <a:cs typeface="Arial" charset="0"/>
                      </a:endParaRPr>
                    </a:p>
                  </a:txBody>
                  <a:tcPr horzOverflow="overflow"/>
                </a:tc>
              </a:tr>
              <a:tr h="982663">
                <a:tc>
                  <a:txBody>
                    <a:bodyPr/>
                    <a:lstStyle/>
                    <a:p>
                      <a:pPr marL="342900" marR="0" lvl="0" indent="-228600" algn="l" defTabSz="914400" rtl="1"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Responsible: vice- president for academic affairs</a:t>
                      </a:r>
                    </a:p>
                    <a:p>
                      <a:pPr marL="342900" marR="0" lvl="0" indent="-228600" algn="l" defTabSz="914400" rtl="1"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Category: administrative</a:t>
                      </a:r>
                      <a:endParaRPr kumimoji="0" lang="en-US" sz="1800" b="0" i="0" u="none" strike="noStrike" cap="none" normalizeH="0" baseline="0" dirty="0" smtClean="0">
                        <a:ln>
                          <a:noFill/>
                        </a:ln>
                        <a:solidFill>
                          <a:schemeClr val="tx1"/>
                        </a:solidFill>
                        <a:effectLst/>
                        <a:latin typeface="Times New Roman" pitchFamily="18" charset="0"/>
                        <a:cs typeface="Arial" charset="0"/>
                      </a:endParaRPr>
                    </a:p>
                  </a:txBody>
                  <a:tcPr horzOverflow="overflow"/>
                </a:tc>
              </a:tr>
              <a:tr h="984250">
                <a:tc>
                  <a:txBody>
                    <a:bodyPr/>
                    <a:lstStyle/>
                    <a:p>
                      <a:pPr marL="342900" marR="0" lvl="0" indent="-228600" algn="l" defTabSz="914400" rtl="1"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The main aim for the job:</a:t>
                      </a:r>
                    </a:p>
                    <a:p>
                      <a:pPr marL="342900" marR="0" lvl="0" indent="-228600" algn="l" defTabSz="914400" rtl="0" eaLnBrk="0" fontAlgn="base" latinLnBrk="0" hangingPunct="0">
                        <a:lnSpc>
                          <a:spcPct val="100000"/>
                        </a:lnSpc>
                        <a:spcBef>
                          <a:spcPct val="0"/>
                        </a:spcBef>
                        <a:spcAft>
                          <a:spcPct val="0"/>
                        </a:spcAft>
                        <a:buClrTx/>
                        <a:buSzTx/>
                        <a:buFontTx/>
                        <a:buNone/>
                        <a:tabLst/>
                      </a:pPr>
                      <a:r>
                        <a:rPr kumimoji="0" lang="en-US" sz="1800" u="none" strike="noStrike" cap="none" normalizeH="0" baseline="0" dirty="0" smtClean="0">
                          <a:ln>
                            <a:noFill/>
                          </a:ln>
                          <a:effectLst/>
                        </a:rPr>
                        <a:t> Follow up the works daycare, and follow all the meeting with the general administration, moreover prepare the business development studies, and public budget.</a:t>
                      </a:r>
                      <a:endParaRPr kumimoji="0" lang="en-US" sz="1800" b="0" i="0" u="none" strike="noStrike" cap="none" normalizeH="0" baseline="0" dirty="0" smtClean="0">
                        <a:ln>
                          <a:noFill/>
                        </a:ln>
                        <a:solidFill>
                          <a:schemeClr val="tx1"/>
                        </a:solidFill>
                        <a:effectLst/>
                        <a:latin typeface="Times New Roman" pitchFamily="18" charset="0"/>
                        <a:cs typeface="Arial" charset="0"/>
                      </a:endParaRPr>
                    </a:p>
                  </a:txBody>
                  <a:tcPr horzOverflow="overflow"/>
                </a:tc>
              </a:tr>
              <a:tr h="1266825">
                <a:tc>
                  <a:txBody>
                    <a:bodyPr/>
                    <a:lstStyle/>
                    <a:p>
                      <a:pPr marL="342900" marR="0" lvl="0" indent="-228600" algn="l" defTabSz="914400" rtl="1"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Tasks and activities:</a:t>
                      </a:r>
                    </a:p>
                    <a:p>
                      <a:pPr marL="342900" marR="0" lvl="0" indent="-22860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1800" u="none" strike="noStrike" cap="none" normalizeH="0" baseline="0" dirty="0" smtClean="0">
                          <a:ln>
                            <a:noFill/>
                          </a:ln>
                          <a:effectLst/>
                        </a:rPr>
                        <a:t>Prepare the annual budget for the daycare</a:t>
                      </a:r>
                    </a:p>
                    <a:p>
                      <a:pPr marL="342900" marR="0" lvl="0" indent="-22860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1800" u="none" strike="noStrike" cap="none" normalizeH="0" baseline="0" dirty="0" smtClean="0">
                          <a:ln>
                            <a:noFill/>
                          </a:ln>
                          <a:effectLst/>
                        </a:rPr>
                        <a:t>Planning and budgeting</a:t>
                      </a:r>
                    </a:p>
                    <a:p>
                      <a:pPr marL="342900" marR="0" lvl="0" indent="-228600" algn="l" defTabSz="914400" rtl="0" eaLnBrk="0" fontAlgn="base" latinLnBrk="0" hangingPunct="0">
                        <a:lnSpc>
                          <a:spcPct val="100000"/>
                        </a:lnSpc>
                        <a:spcBef>
                          <a:spcPct val="0"/>
                        </a:spcBef>
                        <a:spcAft>
                          <a:spcPct val="0"/>
                        </a:spcAft>
                        <a:buClrTx/>
                        <a:buSzTx/>
                        <a:buFont typeface="Symbol" pitchFamily="18" charset="2"/>
                        <a:buChar char=""/>
                        <a:tabLst/>
                      </a:pPr>
                      <a:r>
                        <a:rPr kumimoji="0" lang="en-CA" sz="1800" u="none" strike="noStrike" cap="none" normalizeH="0" baseline="0" dirty="0" smtClean="0">
                          <a:ln>
                            <a:noFill/>
                          </a:ln>
                          <a:effectLst/>
                        </a:rPr>
                        <a:t>Follow up the annual budget.</a:t>
                      </a:r>
                      <a:endParaRPr kumimoji="0" lang="en-CA" sz="1800" b="0" i="0" u="none" strike="noStrike" cap="none" normalizeH="0" baseline="0" dirty="0" smtClean="0">
                        <a:ln>
                          <a:noFill/>
                        </a:ln>
                        <a:solidFill>
                          <a:schemeClr val="tx1"/>
                        </a:solidFill>
                        <a:effectLst/>
                        <a:latin typeface="Times New Roman" pitchFamily="18" charset="0"/>
                        <a:cs typeface="Arial" charset="0"/>
                      </a:endParaRPr>
                    </a:p>
                  </a:txBody>
                  <a:tcPr horzOverflow="overflow"/>
                </a:tc>
              </a:tr>
              <a:tr h="984250">
                <a:tc>
                  <a:txBody>
                    <a:bodyPr/>
                    <a:lstStyle/>
                    <a:p>
                      <a:pPr marL="342900" marR="0" lvl="0" indent="-228600" algn="l" defTabSz="914400" rtl="1"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Meetings of the Board of Legislators</a:t>
                      </a:r>
                    </a:p>
                    <a:p>
                      <a:pPr marL="342900" marR="0" lvl="0" indent="-228600" algn="l" defTabSz="914400" rtl="0" eaLnBrk="0" fontAlgn="base" latinLnBrk="0" hangingPunct="0">
                        <a:lnSpc>
                          <a:spcPct val="100000"/>
                        </a:lnSpc>
                        <a:spcBef>
                          <a:spcPct val="0"/>
                        </a:spcBef>
                        <a:spcAft>
                          <a:spcPct val="0"/>
                        </a:spcAft>
                        <a:buClrTx/>
                        <a:buSzTx/>
                        <a:buFont typeface="Symbol" pitchFamily="18" charset="2"/>
                        <a:buChar char=""/>
                        <a:tabLst/>
                      </a:pPr>
                      <a:r>
                        <a:rPr kumimoji="0" lang="en-CA" sz="1800" u="none" strike="noStrike" cap="none" normalizeH="0" baseline="0" dirty="0" smtClean="0">
                          <a:ln>
                            <a:noFill/>
                          </a:ln>
                          <a:effectLst/>
                        </a:rPr>
                        <a:t>Documentation the meetings. </a:t>
                      </a:r>
                      <a:endParaRPr kumimoji="0" lang="en-US" sz="1800" u="none" strike="noStrike" cap="none" normalizeH="0" baseline="0" dirty="0" smtClean="0">
                        <a:ln>
                          <a:noFill/>
                        </a:ln>
                        <a:effectLst/>
                      </a:endParaRPr>
                    </a:p>
                    <a:p>
                      <a:pPr marL="342900" marR="0" lvl="0" indent="-228600" algn="l" defTabSz="914400" rtl="0" eaLnBrk="0" fontAlgn="base" latinLnBrk="0" hangingPunct="0">
                        <a:lnSpc>
                          <a:spcPct val="100000"/>
                        </a:lnSpc>
                        <a:spcBef>
                          <a:spcPct val="0"/>
                        </a:spcBef>
                        <a:spcAft>
                          <a:spcPct val="0"/>
                        </a:spcAft>
                        <a:buClrTx/>
                        <a:buSzTx/>
                        <a:buFont typeface="Symbol" pitchFamily="18" charset="2"/>
                        <a:buChar char=""/>
                        <a:tabLst/>
                      </a:pPr>
                      <a:r>
                        <a:rPr kumimoji="0" lang="en-CA" sz="1800" u="none" strike="noStrike" cap="none" normalizeH="0" baseline="0" dirty="0" smtClean="0">
                          <a:ln>
                            <a:noFill/>
                          </a:ln>
                          <a:effectLst/>
                        </a:rPr>
                        <a:t>Follow up the implementation the decisions of the board of legislators.</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tc>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3" descr="Untitled 2.png"/>
          <p:cNvPicPr>
            <a:picLocks noChangeAspect="1"/>
          </p:cNvPicPr>
          <p:nvPr/>
        </p:nvPicPr>
        <p:blipFill>
          <a:blip r:embed="rId3" cstate="print"/>
          <a:srcRect r="787"/>
          <a:stretch>
            <a:fillRect/>
          </a:stretch>
        </p:blipFill>
        <p:spPr bwMode="auto">
          <a:xfrm>
            <a:off x="0" y="3175"/>
            <a:ext cx="9144000" cy="6854825"/>
          </a:xfrm>
          <a:prstGeom prst="rect">
            <a:avLst/>
          </a:prstGeom>
          <a:noFill/>
          <a:ln w="9525">
            <a:noFill/>
            <a:miter lim="800000"/>
            <a:headEnd/>
            <a:tailEnd/>
          </a:ln>
        </p:spPr>
      </p:pic>
      <p:graphicFrame>
        <p:nvGraphicFramePr>
          <p:cNvPr id="14352" name="Group 16"/>
          <p:cNvGraphicFramePr>
            <a:graphicFrameLocks noGrp="1"/>
          </p:cNvGraphicFramePr>
          <p:nvPr>
            <p:ph/>
          </p:nvPr>
        </p:nvGraphicFramePr>
        <p:xfrm>
          <a:off x="685800" y="609600"/>
          <a:ext cx="7772400" cy="5577840"/>
        </p:xfrm>
        <a:graphic>
          <a:graphicData uri="http://schemas.openxmlformats.org/drawingml/2006/table">
            <a:tbl>
              <a:tblPr rtl="1">
                <a:tableStyleId>{0E3FDE45-AF77-4B5C-9715-49D594BDF05E}</a:tableStyleId>
              </a:tblPr>
              <a:tblGrid>
                <a:gridCol w="7772400"/>
              </a:tblGrid>
              <a:tr h="5486400">
                <a:tc>
                  <a:txBody>
                    <a:bodyPr/>
                    <a:lstStyle/>
                    <a:p>
                      <a:pPr marL="342900" marR="0" lvl="0" indent="-228600" algn="l" defTabSz="914400" rtl="1"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Follow up the jobs for the department</a:t>
                      </a:r>
                    </a:p>
                    <a:p>
                      <a:pPr marL="342900" marR="0" lvl="0" indent="-228600" algn="l" defTabSz="914400" rtl="0" eaLnBrk="0" fontAlgn="base" latinLnBrk="0" hangingPunct="0">
                        <a:lnSpc>
                          <a:spcPct val="100000"/>
                        </a:lnSpc>
                        <a:spcBef>
                          <a:spcPct val="0"/>
                        </a:spcBef>
                        <a:spcAft>
                          <a:spcPct val="0"/>
                        </a:spcAft>
                        <a:buClrTx/>
                        <a:buSzTx/>
                        <a:buFontTx/>
                        <a:buNone/>
                        <a:tabLst/>
                      </a:pPr>
                      <a:r>
                        <a:rPr kumimoji="0" lang="en-US" sz="1800" u="sng" strike="noStrike" cap="none" normalizeH="0" baseline="0" dirty="0" smtClean="0">
                          <a:ln>
                            <a:noFill/>
                          </a:ln>
                          <a:effectLst/>
                        </a:rPr>
                        <a:t>Administrative issues:</a:t>
                      </a:r>
                      <a:endParaRPr kumimoji="0" lang="en-US" sz="1800" u="none" strike="noStrike" cap="none" normalizeH="0" baseline="0" dirty="0" smtClean="0">
                        <a:ln>
                          <a:noFill/>
                        </a:ln>
                        <a:effectLst/>
                      </a:endParaRPr>
                    </a:p>
                    <a:p>
                      <a:pPr marL="342900" marR="0" lvl="0" indent="-228600" algn="l" defTabSz="914400" rtl="0" eaLnBrk="0" fontAlgn="base" latinLnBrk="0" hangingPunct="0">
                        <a:lnSpc>
                          <a:spcPct val="100000"/>
                        </a:lnSpc>
                        <a:spcBef>
                          <a:spcPct val="0"/>
                        </a:spcBef>
                        <a:spcAft>
                          <a:spcPct val="0"/>
                        </a:spcAft>
                        <a:buClr>
                          <a:schemeClr val="tx1"/>
                        </a:buClr>
                        <a:buSzTx/>
                        <a:buFont typeface="Symbol" pitchFamily="18" charset="2"/>
                        <a:buChar char=""/>
                        <a:tabLst/>
                      </a:pPr>
                      <a:r>
                        <a:rPr kumimoji="0" lang="en-CA" sz="1800" u="none" strike="noStrike" cap="none" normalizeH="0" baseline="0" dirty="0" smtClean="0">
                          <a:ln>
                            <a:noFill/>
                          </a:ln>
                          <a:effectLst/>
                        </a:rPr>
                        <a:t>Coordinate all aspect of the daycare; include ensuring compliance with all applicable licensing, regulatory, and accrediting.   </a:t>
                      </a:r>
                      <a:endParaRPr kumimoji="0" lang="en-US" sz="1800" u="none" strike="noStrike" cap="none" normalizeH="0" baseline="0" dirty="0" smtClean="0">
                        <a:ln>
                          <a:noFill/>
                        </a:ln>
                        <a:effectLst/>
                      </a:endParaRPr>
                    </a:p>
                    <a:p>
                      <a:pPr marL="342900" marR="0" lvl="0" indent="-228600" algn="l" defTabSz="914400" rtl="0" eaLnBrk="0" fontAlgn="base" latinLnBrk="0" hangingPunct="0">
                        <a:lnSpc>
                          <a:spcPct val="100000"/>
                        </a:lnSpc>
                        <a:spcBef>
                          <a:spcPct val="0"/>
                        </a:spcBef>
                        <a:spcAft>
                          <a:spcPct val="0"/>
                        </a:spcAft>
                        <a:buClr>
                          <a:schemeClr val="tx1"/>
                        </a:buClr>
                        <a:buSzTx/>
                        <a:buFont typeface="Symbol" pitchFamily="18" charset="2"/>
                        <a:buChar char=""/>
                        <a:tabLst/>
                      </a:pPr>
                      <a:r>
                        <a:rPr kumimoji="0" lang="en-US" sz="1800" u="none" strike="noStrike" cap="none" normalizeH="0" baseline="0" dirty="0" smtClean="0">
                          <a:ln>
                            <a:noFill/>
                          </a:ln>
                          <a:effectLst/>
                        </a:rPr>
                        <a:t>Follow up all about the workers issue.</a:t>
                      </a:r>
                    </a:p>
                    <a:p>
                      <a:pPr marL="342900" marR="0" lvl="0" indent="-228600" algn="l" defTabSz="914400" rtl="0" eaLnBrk="0" fontAlgn="base" latinLnBrk="0" hangingPunct="0">
                        <a:lnSpc>
                          <a:spcPct val="100000"/>
                        </a:lnSpc>
                        <a:spcBef>
                          <a:spcPct val="0"/>
                        </a:spcBef>
                        <a:spcAft>
                          <a:spcPct val="0"/>
                        </a:spcAft>
                        <a:buClr>
                          <a:schemeClr val="tx1"/>
                        </a:buClr>
                        <a:buSzTx/>
                        <a:buFont typeface="Symbol" pitchFamily="18" charset="2"/>
                        <a:buChar char=""/>
                        <a:tabLst/>
                      </a:pPr>
                      <a:r>
                        <a:rPr kumimoji="0" lang="en-US" sz="1800" u="none" strike="noStrike" cap="none" normalizeH="0" baseline="0" dirty="0" smtClean="0">
                          <a:ln>
                            <a:noFill/>
                          </a:ln>
                          <a:effectLst/>
                        </a:rPr>
                        <a:t>Coordinate parent partnership plan including orientations, workshops, parent groups, use of Parent Resource Room, newsletters, bulletin boards and class parent involvement activities</a:t>
                      </a:r>
                    </a:p>
                    <a:p>
                      <a:pPr marL="342900" marR="0" lvl="0" indent="-228600" algn="l" defTabSz="914400" rtl="0" eaLnBrk="0" fontAlgn="base" latinLnBrk="0" hangingPunct="0">
                        <a:lnSpc>
                          <a:spcPct val="100000"/>
                        </a:lnSpc>
                        <a:spcBef>
                          <a:spcPct val="0"/>
                        </a:spcBef>
                        <a:spcAft>
                          <a:spcPct val="0"/>
                        </a:spcAft>
                        <a:buClr>
                          <a:schemeClr val="tx1"/>
                        </a:buClr>
                        <a:buSzTx/>
                        <a:buFont typeface="Symbol" pitchFamily="18" charset="2"/>
                        <a:buChar char=""/>
                        <a:tabLst/>
                      </a:pPr>
                      <a:r>
                        <a:rPr kumimoji="0" lang="en-US" sz="1800" u="none" strike="noStrike" cap="none" normalizeH="0" baseline="0" dirty="0" smtClean="0">
                          <a:ln>
                            <a:noFill/>
                          </a:ln>
                          <a:effectLst/>
                        </a:rPr>
                        <a:t>train and supervise professional and paraprofessional staff</a:t>
                      </a:r>
                    </a:p>
                    <a:p>
                      <a:pPr marL="342900" marR="0" lvl="0" indent="-228600" algn="l" defTabSz="914400" rtl="0" eaLnBrk="0" fontAlgn="base" latinLnBrk="0" hangingPunct="0">
                        <a:lnSpc>
                          <a:spcPct val="100000"/>
                        </a:lnSpc>
                        <a:spcBef>
                          <a:spcPct val="0"/>
                        </a:spcBef>
                        <a:spcAft>
                          <a:spcPct val="0"/>
                        </a:spcAft>
                        <a:buClr>
                          <a:schemeClr val="tx1"/>
                        </a:buClr>
                        <a:buSzTx/>
                        <a:buFont typeface="Symbol" pitchFamily="18" charset="2"/>
                        <a:buChar char=""/>
                        <a:tabLst/>
                      </a:pPr>
                      <a:r>
                        <a:rPr kumimoji="0" lang="en-US" sz="1800" u="none" strike="noStrike" cap="none" normalizeH="0" baseline="0" dirty="0" smtClean="0">
                          <a:ln>
                            <a:noFill/>
                          </a:ln>
                          <a:effectLst/>
                        </a:rPr>
                        <a:t>Develop and supervise classroom program, curriculum and schedules to ensure best practices and developmentally appropriate practices.  Oversee food service</a:t>
                      </a:r>
                    </a:p>
                    <a:p>
                      <a:pPr marL="342900" marR="0" lvl="0" indent="-228600" algn="l" defTabSz="914400" rtl="0" eaLnBrk="0" fontAlgn="base" latinLnBrk="0" hangingPunct="0">
                        <a:lnSpc>
                          <a:spcPct val="100000"/>
                        </a:lnSpc>
                        <a:spcBef>
                          <a:spcPct val="0"/>
                        </a:spcBef>
                        <a:spcAft>
                          <a:spcPct val="0"/>
                        </a:spcAft>
                        <a:buClr>
                          <a:schemeClr val="tx1"/>
                        </a:buClr>
                        <a:buSzTx/>
                        <a:buFont typeface="Symbol" pitchFamily="18" charset="2"/>
                        <a:buChar char=""/>
                        <a:tabLst/>
                      </a:pPr>
                      <a:r>
                        <a:rPr kumimoji="0" lang="en-US" sz="1800" u="none" strike="noStrike" cap="none" normalizeH="0" baseline="0" dirty="0" smtClean="0">
                          <a:ln>
                            <a:noFill/>
                          </a:ln>
                          <a:effectLst/>
                        </a:rPr>
                        <a:t>Determine safety, maintenance and security requirements for the facility</a:t>
                      </a:r>
                    </a:p>
                    <a:p>
                      <a:pPr marL="342900" marR="0" lvl="0" indent="-228600" algn="l" defTabSz="914400" rtl="0" eaLnBrk="0" fontAlgn="base" latinLnBrk="0" hangingPunct="0">
                        <a:lnSpc>
                          <a:spcPct val="100000"/>
                        </a:lnSpc>
                        <a:spcBef>
                          <a:spcPct val="0"/>
                        </a:spcBef>
                        <a:spcAft>
                          <a:spcPct val="0"/>
                        </a:spcAft>
                        <a:buClrTx/>
                        <a:buSzTx/>
                        <a:buFontTx/>
                        <a:buNone/>
                        <a:tabLst/>
                      </a:pPr>
                      <a:r>
                        <a:rPr kumimoji="0" lang="en-US" sz="1800" u="sng" strike="noStrike" cap="none" normalizeH="0" baseline="0" dirty="0" smtClean="0">
                          <a:ln>
                            <a:noFill/>
                          </a:ln>
                          <a:effectLst/>
                        </a:rPr>
                        <a:t>Purchasing and Procurement issues:</a:t>
                      </a:r>
                      <a:endParaRPr kumimoji="0" lang="en-US" sz="1800" u="none" strike="noStrike" cap="none" normalizeH="0" baseline="0" dirty="0" smtClean="0">
                        <a:ln>
                          <a:noFill/>
                        </a:ln>
                        <a:effectLst/>
                      </a:endParaRPr>
                    </a:p>
                    <a:p>
                      <a:pPr marL="342900" marR="0" lvl="0" indent="-228600" algn="l" defTabSz="914400" rtl="0" eaLnBrk="0" fontAlgn="base" latinLnBrk="0" hangingPunct="0">
                        <a:lnSpc>
                          <a:spcPct val="100000"/>
                        </a:lnSpc>
                        <a:spcBef>
                          <a:spcPct val="0"/>
                        </a:spcBef>
                        <a:spcAft>
                          <a:spcPct val="0"/>
                        </a:spcAft>
                        <a:buClr>
                          <a:schemeClr val="tx1"/>
                        </a:buClr>
                        <a:buSzTx/>
                        <a:buFont typeface="Symbol" pitchFamily="18" charset="2"/>
                        <a:buChar char=""/>
                        <a:tabLst/>
                      </a:pPr>
                      <a:r>
                        <a:rPr kumimoji="0" lang="en-US" sz="1800" u="none" strike="noStrike" cap="none" normalizeH="0" baseline="0" dirty="0" smtClean="0">
                          <a:ln>
                            <a:noFill/>
                          </a:ln>
                          <a:effectLst/>
                        </a:rPr>
                        <a:t>Prepare purchasing orders.</a:t>
                      </a:r>
                    </a:p>
                    <a:p>
                      <a:pPr marL="342900" marR="0" lvl="0" indent="-228600" algn="l" defTabSz="914400" rtl="0" eaLnBrk="0" fontAlgn="base" latinLnBrk="0" hangingPunct="0">
                        <a:lnSpc>
                          <a:spcPct val="100000"/>
                        </a:lnSpc>
                        <a:spcBef>
                          <a:spcPct val="0"/>
                        </a:spcBef>
                        <a:spcAft>
                          <a:spcPct val="0"/>
                        </a:spcAft>
                        <a:buClr>
                          <a:schemeClr val="tx1"/>
                        </a:buClr>
                        <a:buSzTx/>
                        <a:buFont typeface="Symbol" pitchFamily="18" charset="2"/>
                        <a:buChar char=""/>
                        <a:tabLst/>
                      </a:pPr>
                      <a:r>
                        <a:rPr kumimoji="0" lang="en-US" sz="1800" u="none" strike="noStrike" cap="none" normalizeH="0" baseline="0" dirty="0" smtClean="0">
                          <a:ln>
                            <a:noFill/>
                          </a:ln>
                          <a:effectLst/>
                        </a:rPr>
                        <a:t>Follow up the provides the services and material needed for the daycare.</a:t>
                      </a:r>
                    </a:p>
                    <a:p>
                      <a:pPr marL="342900" marR="0" lvl="0" indent="-228600" algn="l" defTabSz="914400" rtl="0" eaLnBrk="0" fontAlgn="base" latinLnBrk="0" hangingPunct="0">
                        <a:lnSpc>
                          <a:spcPct val="100000"/>
                        </a:lnSpc>
                        <a:spcBef>
                          <a:spcPct val="0"/>
                        </a:spcBef>
                        <a:spcAft>
                          <a:spcPct val="0"/>
                        </a:spcAft>
                        <a:buClr>
                          <a:schemeClr val="tx1"/>
                        </a:buClr>
                        <a:buSzTx/>
                        <a:buFont typeface="Symbol" pitchFamily="18" charset="2"/>
                        <a:buChar char=""/>
                        <a:tabLst/>
                      </a:pPr>
                      <a:r>
                        <a:rPr kumimoji="0" lang="en-US" sz="1800" u="none" strike="noStrike" cap="none" normalizeH="0" baseline="0" dirty="0" smtClean="0">
                          <a:ln>
                            <a:noFill/>
                          </a:ln>
                          <a:effectLst/>
                        </a:rPr>
                        <a:t> Follow up the annual inventory.</a:t>
                      </a:r>
                    </a:p>
                    <a:p>
                      <a:pPr marL="342900" marR="0" lvl="0" indent="-228600" algn="l" defTabSz="914400" rtl="0" eaLnBrk="0" fontAlgn="base" latinLnBrk="0" hangingPunct="0">
                        <a:lnSpc>
                          <a:spcPct val="100000"/>
                        </a:lnSpc>
                        <a:spcBef>
                          <a:spcPct val="0"/>
                        </a:spcBef>
                        <a:spcAft>
                          <a:spcPct val="0"/>
                        </a:spcAft>
                        <a:buClrTx/>
                        <a:buSzTx/>
                        <a:buFontTx/>
                        <a:buNone/>
                        <a:tabLst/>
                      </a:pPr>
                      <a:r>
                        <a:rPr kumimoji="0" lang="en-US" sz="1800" u="sng" strike="noStrike" cap="none" normalizeH="0" baseline="0" dirty="0" smtClean="0">
                          <a:ln>
                            <a:noFill/>
                          </a:ln>
                          <a:effectLst/>
                        </a:rPr>
                        <a:t>Others:</a:t>
                      </a:r>
                      <a:endParaRPr kumimoji="0" lang="en-US" sz="1800" u="none" strike="noStrike" cap="none" normalizeH="0" baseline="0" dirty="0" smtClean="0">
                        <a:ln>
                          <a:noFill/>
                        </a:ln>
                        <a:effectLst/>
                      </a:endParaRPr>
                    </a:p>
                    <a:p>
                      <a:pPr marL="342900" marR="0" lvl="0" indent="-228600" algn="l" defTabSz="914400" rtl="0" eaLnBrk="0" fontAlgn="base" latinLnBrk="0" hangingPunct="0">
                        <a:lnSpc>
                          <a:spcPct val="100000"/>
                        </a:lnSpc>
                        <a:spcBef>
                          <a:spcPct val="0"/>
                        </a:spcBef>
                        <a:spcAft>
                          <a:spcPct val="0"/>
                        </a:spcAft>
                        <a:buClr>
                          <a:schemeClr val="tx1"/>
                        </a:buClr>
                        <a:buSzTx/>
                        <a:buFont typeface="Symbol" pitchFamily="18" charset="2"/>
                        <a:buChar char=""/>
                        <a:tabLst/>
                      </a:pPr>
                      <a:r>
                        <a:rPr kumimoji="0" lang="en-US" sz="1800" u="none" strike="noStrike" cap="none" normalizeH="0" baseline="0" dirty="0" smtClean="0">
                          <a:ln>
                            <a:noFill/>
                          </a:ln>
                          <a:effectLst/>
                        </a:rPr>
                        <a:t>Prepare different reports about the overall performance of the daycare.</a:t>
                      </a:r>
                    </a:p>
                    <a:p>
                      <a:pPr marL="342900" marR="0" lvl="0" indent="-228600" algn="l" defTabSz="914400" rtl="0" eaLnBrk="0" fontAlgn="base" latinLnBrk="0" hangingPunct="0">
                        <a:lnSpc>
                          <a:spcPct val="100000"/>
                        </a:lnSpc>
                        <a:spcBef>
                          <a:spcPct val="0"/>
                        </a:spcBef>
                        <a:spcAft>
                          <a:spcPct val="0"/>
                        </a:spcAft>
                        <a:buClr>
                          <a:schemeClr val="tx1"/>
                        </a:buClr>
                        <a:buSzTx/>
                        <a:buFont typeface="Symbol" pitchFamily="18" charset="2"/>
                        <a:buChar char=""/>
                        <a:tabLst/>
                      </a:pPr>
                      <a:r>
                        <a:rPr kumimoji="0" lang="en-US" sz="1800" u="none" strike="noStrike" cap="none" normalizeH="0" baseline="0" dirty="0" smtClean="0">
                          <a:ln>
                            <a:noFill/>
                          </a:ln>
                          <a:effectLst/>
                        </a:rPr>
                        <a:t>Provide different developmental proposal for the university. </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1116013" y="-5129213"/>
            <a:ext cx="6840537" cy="457200"/>
          </a:xfrm>
          <a:prstGeom prst="rect">
            <a:avLst/>
          </a:prstGeom>
          <a:noFill/>
          <a:ln w="9525">
            <a:noFill/>
            <a:miter lim="800000"/>
            <a:headEnd/>
            <a:tailEnd/>
          </a:ln>
          <a:effectLst/>
        </p:spPr>
        <p:txBody>
          <a:bodyPr>
            <a:spAutoFit/>
          </a:bodyPr>
          <a:lstStyle/>
          <a:p>
            <a:pPr rtl="0" eaLnBrk="0" hangingPunct="0">
              <a:spcBef>
                <a:spcPct val="50000"/>
              </a:spcBef>
            </a:pPr>
            <a:endParaRPr lang="en-US" sz="2400"/>
          </a:p>
        </p:txBody>
      </p:sp>
      <p:pic>
        <p:nvPicPr>
          <p:cNvPr id="30723" name="Picture 3" descr="Untitled 2.png"/>
          <p:cNvPicPr>
            <a:picLocks noChangeAspect="1"/>
          </p:cNvPicPr>
          <p:nvPr/>
        </p:nvPicPr>
        <p:blipFill>
          <a:blip r:embed="rId2" cstate="print"/>
          <a:srcRect r="787"/>
          <a:stretch>
            <a:fillRect/>
          </a:stretch>
        </p:blipFill>
        <p:spPr bwMode="auto">
          <a:xfrm>
            <a:off x="0" y="3175"/>
            <a:ext cx="9144000" cy="6854825"/>
          </a:xfrm>
          <a:prstGeom prst="rect">
            <a:avLst/>
          </a:prstGeom>
          <a:noFill/>
          <a:ln w="9525">
            <a:noFill/>
            <a:miter lim="800000"/>
            <a:headEnd/>
            <a:tailEnd/>
          </a:ln>
        </p:spPr>
      </p:pic>
      <p:sp>
        <p:nvSpPr>
          <p:cNvPr id="30724" name="Rectangle 4"/>
          <p:cNvSpPr>
            <a:spLocks noChangeArrowheads="1"/>
          </p:cNvSpPr>
          <p:nvPr/>
        </p:nvSpPr>
        <p:spPr bwMode="auto">
          <a:xfrm>
            <a:off x="468313" y="765175"/>
            <a:ext cx="7488237" cy="915988"/>
          </a:xfrm>
          <a:prstGeom prst="rect">
            <a:avLst/>
          </a:prstGeom>
          <a:noFill/>
          <a:ln w="9525">
            <a:noFill/>
            <a:miter lim="800000"/>
            <a:headEnd/>
            <a:tailEnd/>
          </a:ln>
          <a:effectLst/>
        </p:spPr>
        <p:txBody>
          <a:bodyPr>
            <a:spAutoFit/>
          </a:bodyPr>
          <a:lstStyle/>
          <a:p>
            <a:pPr algn="l"/>
            <a:endParaRPr lang="en-US"/>
          </a:p>
          <a:p>
            <a:pPr algn="l"/>
            <a:endParaRPr lang="en-US"/>
          </a:p>
          <a:p>
            <a:pPr algn="l"/>
            <a:endParaRPr lang="en-US"/>
          </a:p>
        </p:txBody>
      </p:sp>
      <p:graphicFrame>
        <p:nvGraphicFramePr>
          <p:cNvPr id="30735" name="Group 15"/>
          <p:cNvGraphicFramePr>
            <a:graphicFrameLocks noGrp="1"/>
          </p:cNvGraphicFramePr>
          <p:nvPr>
            <p:ph/>
          </p:nvPr>
        </p:nvGraphicFramePr>
        <p:xfrm>
          <a:off x="685800" y="609600"/>
          <a:ext cx="7772400" cy="5486400"/>
        </p:xfrm>
        <a:graphic>
          <a:graphicData uri="http://schemas.openxmlformats.org/drawingml/2006/table">
            <a:tbl>
              <a:tblPr rtl="1">
                <a:tableStyleId>{0E3FDE45-AF77-4B5C-9715-49D594BDF05E}</a:tableStyleId>
              </a:tblPr>
              <a:tblGrid>
                <a:gridCol w="7772400"/>
              </a:tblGrid>
              <a:tr h="5486400">
                <a:tc>
                  <a:txBody>
                    <a:bodyPr/>
                    <a:lstStyle/>
                    <a:p>
                      <a:pPr marL="342900" marR="0" lvl="0" indent="-228600" algn="l" defTabSz="914400" rtl="1" eaLnBrk="1" fontAlgn="base" latinLnBrk="0" hangingPunct="1">
                        <a:lnSpc>
                          <a:spcPct val="100000"/>
                        </a:lnSpc>
                        <a:spcBef>
                          <a:spcPct val="0"/>
                        </a:spcBef>
                        <a:spcAft>
                          <a:spcPct val="0"/>
                        </a:spcAft>
                        <a:buClrTx/>
                        <a:buSzTx/>
                        <a:buFontTx/>
                        <a:buNone/>
                        <a:tabLst/>
                      </a:pPr>
                      <a:r>
                        <a:rPr kumimoji="0" lang="en-US" sz="1200" u="none" strike="noStrike" cap="none" normalizeH="0" baseline="0" dirty="0" smtClean="0">
                          <a:ln>
                            <a:noFill/>
                          </a:ln>
                          <a:effectLst/>
                        </a:rPr>
                        <a:t>Education need:</a:t>
                      </a:r>
                      <a:endParaRPr kumimoji="0" lang="en-US" sz="1800" u="none" strike="noStrike" cap="none" normalizeH="0" baseline="0" dirty="0" smtClean="0">
                        <a:ln>
                          <a:noFill/>
                        </a:ln>
                        <a:effectLst/>
                      </a:endParaRPr>
                    </a:p>
                    <a:p>
                      <a:pPr marL="342900" marR="0" lvl="0" indent="-228600" algn="l" defTabSz="914400" rtl="0" eaLnBrk="0" fontAlgn="base" latinLnBrk="0" hangingPunct="0">
                        <a:lnSpc>
                          <a:spcPct val="100000"/>
                        </a:lnSpc>
                        <a:spcBef>
                          <a:spcPct val="0"/>
                        </a:spcBef>
                        <a:spcAft>
                          <a:spcPct val="0"/>
                        </a:spcAft>
                        <a:buClr>
                          <a:schemeClr val="tx1"/>
                        </a:buClr>
                        <a:buSzTx/>
                        <a:buFont typeface="Symbol" pitchFamily="18" charset="2"/>
                        <a:buChar char=""/>
                        <a:tabLst/>
                      </a:pPr>
                      <a:r>
                        <a:rPr kumimoji="0" lang="en-CA" sz="1800" u="none" strike="noStrike" cap="none" normalizeH="0" baseline="0" dirty="0" smtClean="0">
                          <a:ln>
                            <a:noFill/>
                          </a:ln>
                          <a:effectLst/>
                        </a:rPr>
                        <a:t>Associates Degree in Early Childhood Education</a:t>
                      </a:r>
                      <a:endParaRPr kumimoji="0" lang="en-US" sz="1800" u="none" strike="noStrike" cap="none" normalizeH="0" baseline="0" dirty="0" smtClean="0">
                        <a:ln>
                          <a:noFill/>
                        </a:ln>
                        <a:effectLst/>
                      </a:endParaRPr>
                    </a:p>
                    <a:p>
                      <a:pPr marL="342900" marR="0" lvl="0" indent="-228600" algn="l" defTabSz="914400" rtl="0" eaLnBrk="0" fontAlgn="base" latinLnBrk="0" hangingPunct="0">
                        <a:lnSpc>
                          <a:spcPct val="100000"/>
                        </a:lnSpc>
                        <a:spcBef>
                          <a:spcPct val="0"/>
                        </a:spcBef>
                        <a:spcAft>
                          <a:spcPct val="0"/>
                        </a:spcAft>
                        <a:buClr>
                          <a:schemeClr val="tx1"/>
                        </a:buClr>
                        <a:buSzTx/>
                        <a:buFont typeface="Symbol" pitchFamily="18" charset="2"/>
                        <a:buChar char=""/>
                        <a:tabLst/>
                      </a:pPr>
                      <a:r>
                        <a:rPr kumimoji="0" lang="en-US" sz="1800" u="none" strike="noStrike" cap="none" normalizeH="0" baseline="0" dirty="0" smtClean="0">
                          <a:ln>
                            <a:noFill/>
                          </a:ln>
                          <a:effectLst/>
                        </a:rPr>
                        <a:t>Bachelor's degree in Administrative Sciences</a:t>
                      </a:r>
                    </a:p>
                    <a:p>
                      <a:pPr marL="342900" marR="0" lvl="0" indent="-228600" algn="l" defTabSz="914400" rtl="0" eaLnBrk="0" fontAlgn="base" latinLnBrk="0" hangingPunct="0">
                        <a:lnSpc>
                          <a:spcPct val="100000"/>
                        </a:lnSpc>
                        <a:spcBef>
                          <a:spcPct val="0"/>
                        </a:spcBef>
                        <a:spcAft>
                          <a:spcPct val="0"/>
                        </a:spcAft>
                        <a:buClrTx/>
                        <a:buSzTx/>
                        <a:buFontTx/>
                        <a:buNone/>
                        <a:tabLst/>
                      </a:pPr>
                      <a:r>
                        <a:rPr kumimoji="0" lang="en-US" sz="1800" u="none" strike="noStrike" cap="none" normalizeH="0" baseline="0" dirty="0" smtClean="0">
                          <a:ln>
                            <a:noFill/>
                          </a:ln>
                          <a:effectLst/>
                        </a:rPr>
                        <a:t>Skills need:</a:t>
                      </a:r>
                    </a:p>
                    <a:p>
                      <a:pPr marL="342900" marR="0" lvl="0" indent="-228600" algn="l" defTabSz="914400" rtl="0" eaLnBrk="0" fontAlgn="base" latinLnBrk="0" hangingPunct="0">
                        <a:lnSpc>
                          <a:spcPct val="100000"/>
                        </a:lnSpc>
                        <a:spcBef>
                          <a:spcPct val="0"/>
                        </a:spcBef>
                        <a:spcAft>
                          <a:spcPct val="0"/>
                        </a:spcAft>
                        <a:buClr>
                          <a:schemeClr val="tx1"/>
                        </a:buClr>
                        <a:buSzTx/>
                        <a:buFont typeface="Symbol" pitchFamily="18" charset="2"/>
                        <a:buChar char=""/>
                        <a:tabLst/>
                      </a:pPr>
                      <a:r>
                        <a:rPr kumimoji="0" lang="en-US" sz="1800" u="none" strike="noStrike" cap="none" normalizeH="0" baseline="0" dirty="0" smtClean="0">
                          <a:ln>
                            <a:noFill/>
                          </a:ln>
                          <a:effectLst/>
                        </a:rPr>
                        <a:t>Knowledge of child care licensing regulations</a:t>
                      </a:r>
                    </a:p>
                    <a:p>
                      <a:pPr marL="342900" marR="0" lvl="0" indent="-228600" algn="l" defTabSz="914400" rtl="0" eaLnBrk="0" fontAlgn="base" latinLnBrk="0" hangingPunct="0">
                        <a:lnSpc>
                          <a:spcPct val="100000"/>
                        </a:lnSpc>
                        <a:spcBef>
                          <a:spcPct val="0"/>
                        </a:spcBef>
                        <a:spcAft>
                          <a:spcPct val="0"/>
                        </a:spcAft>
                        <a:buClr>
                          <a:schemeClr val="tx1"/>
                        </a:buClr>
                        <a:buSzTx/>
                        <a:buFont typeface="Symbol" pitchFamily="18" charset="2"/>
                        <a:buChar char=""/>
                        <a:tabLst/>
                      </a:pPr>
                      <a:r>
                        <a:rPr kumimoji="0" lang="en-US" sz="1800" u="none" strike="noStrike" cap="none" normalizeH="0" baseline="0" dirty="0" smtClean="0">
                          <a:ln>
                            <a:noFill/>
                          </a:ln>
                          <a:effectLst/>
                        </a:rPr>
                        <a:t>Excellent communication skills both orally and written</a:t>
                      </a:r>
                    </a:p>
                    <a:p>
                      <a:pPr marL="342900" marR="0" lvl="0" indent="-228600" algn="l" defTabSz="914400" rtl="0" eaLnBrk="0" fontAlgn="base" latinLnBrk="0" hangingPunct="0">
                        <a:lnSpc>
                          <a:spcPct val="100000"/>
                        </a:lnSpc>
                        <a:spcBef>
                          <a:spcPct val="0"/>
                        </a:spcBef>
                        <a:spcAft>
                          <a:spcPct val="0"/>
                        </a:spcAft>
                        <a:buClr>
                          <a:schemeClr val="tx1"/>
                        </a:buClr>
                        <a:buSzTx/>
                        <a:buFont typeface="Symbol" pitchFamily="18" charset="2"/>
                        <a:buChar char=""/>
                        <a:tabLst/>
                      </a:pPr>
                      <a:r>
                        <a:rPr kumimoji="0" lang="en-US" sz="1800" u="none" strike="noStrike" cap="none" normalizeH="0" baseline="0" dirty="0" smtClean="0">
                          <a:ln>
                            <a:noFill/>
                          </a:ln>
                          <a:effectLst/>
                        </a:rPr>
                        <a:t>good presentation skills</a:t>
                      </a:r>
                    </a:p>
                    <a:p>
                      <a:pPr marL="342900" marR="0" lvl="0" indent="-228600" algn="l" defTabSz="914400" rtl="0" eaLnBrk="0" fontAlgn="base" latinLnBrk="0" hangingPunct="0">
                        <a:lnSpc>
                          <a:spcPct val="100000"/>
                        </a:lnSpc>
                        <a:spcBef>
                          <a:spcPct val="0"/>
                        </a:spcBef>
                        <a:spcAft>
                          <a:spcPct val="0"/>
                        </a:spcAft>
                        <a:buClr>
                          <a:schemeClr val="tx1"/>
                        </a:buClr>
                        <a:buSzTx/>
                        <a:buFont typeface="Symbol" pitchFamily="18" charset="2"/>
                        <a:buChar char=""/>
                        <a:tabLst/>
                      </a:pPr>
                      <a:r>
                        <a:rPr kumimoji="0" lang="en-US" sz="1800" u="none" strike="noStrike" cap="none" normalizeH="0" baseline="0" dirty="0" smtClean="0">
                          <a:ln>
                            <a:noFill/>
                          </a:ln>
                          <a:effectLst/>
                        </a:rPr>
                        <a:t>Excellent organizational, multi-tasking and report writing skills</a:t>
                      </a:r>
                    </a:p>
                    <a:p>
                      <a:pPr marL="342900" marR="0" lvl="0" indent="-228600" algn="l" defTabSz="914400" rtl="0" eaLnBrk="0" fontAlgn="base" latinLnBrk="0" hangingPunct="0">
                        <a:lnSpc>
                          <a:spcPct val="100000"/>
                        </a:lnSpc>
                        <a:spcBef>
                          <a:spcPct val="0"/>
                        </a:spcBef>
                        <a:spcAft>
                          <a:spcPct val="0"/>
                        </a:spcAft>
                        <a:buClr>
                          <a:schemeClr val="tx1"/>
                        </a:buClr>
                        <a:buSzTx/>
                        <a:buFont typeface="Symbol" pitchFamily="18" charset="2"/>
                        <a:buChar char=""/>
                        <a:tabLst/>
                      </a:pPr>
                      <a:r>
                        <a:rPr kumimoji="0" lang="en-US" sz="1800" u="none" strike="noStrike" cap="none" normalizeH="0" baseline="0" dirty="0" smtClean="0">
                          <a:ln>
                            <a:noFill/>
                          </a:ln>
                          <a:effectLst/>
                        </a:rPr>
                        <a:t>Ability to supervise employees effectively</a:t>
                      </a:r>
                    </a:p>
                    <a:p>
                      <a:pPr marL="342900" marR="0" lvl="0" indent="-228600" algn="l" defTabSz="914400" rtl="0" eaLnBrk="0" fontAlgn="base" latinLnBrk="0" hangingPunct="0">
                        <a:lnSpc>
                          <a:spcPct val="100000"/>
                        </a:lnSpc>
                        <a:spcBef>
                          <a:spcPct val="0"/>
                        </a:spcBef>
                        <a:spcAft>
                          <a:spcPct val="0"/>
                        </a:spcAft>
                        <a:buClr>
                          <a:schemeClr val="tx1"/>
                        </a:buClr>
                        <a:buSzTx/>
                        <a:buFont typeface="Symbol" pitchFamily="18" charset="2"/>
                        <a:buChar char=""/>
                        <a:tabLst/>
                      </a:pPr>
                      <a:r>
                        <a:rPr kumimoji="0" lang="en-CA" sz="1800" u="none" strike="noStrike" cap="none" normalizeH="0" baseline="0" dirty="0" smtClean="0">
                          <a:ln>
                            <a:noFill/>
                          </a:ln>
                          <a:effectLst/>
                        </a:rPr>
                        <a:t>Computer skills</a:t>
                      </a:r>
                      <a:endParaRPr kumimoji="0" lang="en-US" sz="1800" u="none" strike="noStrike" cap="none" normalizeH="0" baseline="0" dirty="0" smtClean="0">
                        <a:ln>
                          <a:noFill/>
                        </a:ln>
                        <a:effectLst/>
                      </a:endParaRPr>
                    </a:p>
                    <a:p>
                      <a:pPr marL="342900" marR="0" lvl="0" indent="-228600" algn="l" defTabSz="914400" rtl="0" eaLnBrk="0" fontAlgn="base" latinLnBrk="0" hangingPunct="0">
                        <a:lnSpc>
                          <a:spcPct val="100000"/>
                        </a:lnSpc>
                        <a:spcBef>
                          <a:spcPct val="0"/>
                        </a:spcBef>
                        <a:spcAft>
                          <a:spcPct val="0"/>
                        </a:spcAft>
                        <a:buClrTx/>
                        <a:buSzTx/>
                        <a:buFontTx/>
                        <a:buNone/>
                        <a:tabLst/>
                      </a:pPr>
                      <a:r>
                        <a:rPr kumimoji="0" lang="en-US" sz="1800" u="none" strike="noStrike" cap="none" normalizeH="0" baseline="0" dirty="0" smtClean="0">
                          <a:ln>
                            <a:noFill/>
                          </a:ln>
                          <a:effectLst/>
                        </a:rPr>
                        <a:t>Experience need:</a:t>
                      </a:r>
                    </a:p>
                    <a:p>
                      <a:pPr marL="342900" marR="0" lvl="0" indent="-228600" algn="l" defTabSz="914400" rtl="0" eaLnBrk="0" fontAlgn="base" latinLnBrk="0" hangingPunct="0">
                        <a:lnSpc>
                          <a:spcPct val="100000"/>
                        </a:lnSpc>
                        <a:spcBef>
                          <a:spcPct val="0"/>
                        </a:spcBef>
                        <a:spcAft>
                          <a:spcPct val="0"/>
                        </a:spcAft>
                        <a:buClr>
                          <a:schemeClr val="tx1"/>
                        </a:buClr>
                        <a:buSzTx/>
                        <a:buFont typeface="Symbol" pitchFamily="18" charset="2"/>
                        <a:buChar char=""/>
                        <a:tabLst/>
                      </a:pPr>
                      <a:r>
                        <a:rPr kumimoji="0" lang="en-CA" sz="1800" u="none" strike="noStrike" cap="none" normalizeH="0" baseline="0" dirty="0" smtClean="0">
                          <a:ln>
                            <a:noFill/>
                          </a:ln>
                          <a:effectLst/>
                        </a:rPr>
                        <a:t>Experience in developing, teaching and conducting classes or workshops for child care staff and parents</a:t>
                      </a:r>
                      <a:endParaRPr kumimoji="0" lang="en-US" sz="1800" u="none" strike="noStrike" cap="none" normalizeH="0" baseline="0" dirty="0" smtClean="0">
                        <a:ln>
                          <a:noFill/>
                        </a:ln>
                        <a:effectLst/>
                      </a:endParaRPr>
                    </a:p>
                    <a:p>
                      <a:pPr marL="342900" marR="0" lvl="0" indent="-228600" algn="l" defTabSz="914400" rtl="0" eaLnBrk="0" fontAlgn="base" latinLnBrk="0" hangingPunct="0">
                        <a:lnSpc>
                          <a:spcPct val="100000"/>
                        </a:lnSpc>
                        <a:spcBef>
                          <a:spcPct val="0"/>
                        </a:spcBef>
                        <a:spcAft>
                          <a:spcPct val="0"/>
                        </a:spcAft>
                        <a:buClr>
                          <a:schemeClr val="tx1"/>
                        </a:buClr>
                        <a:buSzTx/>
                        <a:buFont typeface="Symbol" pitchFamily="18" charset="2"/>
                        <a:buChar char=""/>
                        <a:tabLst/>
                      </a:pPr>
                      <a:r>
                        <a:rPr kumimoji="0" lang="en-CA" sz="1800" u="none" strike="noStrike" cap="none" normalizeH="0" baseline="0" dirty="0" smtClean="0">
                          <a:ln>
                            <a:noFill/>
                          </a:ln>
                          <a:effectLst/>
                        </a:rPr>
                        <a:t>Supervision and staff management experience</a:t>
                      </a:r>
                      <a:endParaRPr kumimoji="0" lang="en-US" sz="1800" u="none" strike="noStrike" cap="none" normalizeH="0" baseline="0" dirty="0" smtClean="0">
                        <a:ln>
                          <a:noFill/>
                        </a:ln>
                        <a:effectLst/>
                      </a:endParaRPr>
                    </a:p>
                    <a:p>
                      <a:pPr marL="342900" marR="0" lvl="0" indent="-228600" algn="l" defTabSz="914400" rtl="0" eaLnBrk="0" fontAlgn="base" latinLnBrk="0" hangingPunct="0">
                        <a:lnSpc>
                          <a:spcPct val="100000"/>
                        </a:lnSpc>
                        <a:spcBef>
                          <a:spcPct val="0"/>
                        </a:spcBef>
                        <a:spcAft>
                          <a:spcPct val="0"/>
                        </a:spcAft>
                        <a:buClr>
                          <a:schemeClr val="tx1"/>
                        </a:buClr>
                        <a:buSzTx/>
                        <a:buFont typeface="Symbol" pitchFamily="18" charset="2"/>
                        <a:buChar char=""/>
                        <a:tabLst/>
                      </a:pPr>
                      <a:r>
                        <a:rPr kumimoji="0" lang="en-CA" sz="1800" u="none" strike="noStrike" cap="none" normalizeH="0" baseline="0" dirty="0" smtClean="0">
                          <a:ln>
                            <a:noFill/>
                          </a:ln>
                          <a:effectLst/>
                        </a:rPr>
                        <a:t>Ability to pass a Medical examination including chest x-ray or tuberculin test as required by child care licensing</a:t>
                      </a:r>
                      <a:endParaRPr kumimoji="0" lang="en-CA" sz="1800" b="0" i="0" u="none" strike="noStrike" cap="none" normalizeH="0" baseline="0" dirty="0" smtClean="0">
                        <a:ln>
                          <a:noFill/>
                        </a:ln>
                        <a:solidFill>
                          <a:schemeClr val="tx1"/>
                        </a:solidFill>
                        <a:effectLst/>
                        <a:latin typeface="Times New Roman" pitchFamily="18" charset="0"/>
                        <a:cs typeface="Arial" charset="0"/>
                      </a:endParaRPr>
                    </a:p>
                  </a:txBody>
                  <a:tcPr horzOverflow="overflow"/>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3" descr="Untitled 2.png"/>
          <p:cNvPicPr>
            <a:picLocks noChangeAspect="1"/>
          </p:cNvPicPr>
          <p:nvPr/>
        </p:nvPicPr>
        <p:blipFill>
          <a:blip r:embed="rId2" cstate="print"/>
          <a:srcRect r="787"/>
          <a:stretch>
            <a:fillRect/>
          </a:stretch>
        </p:blipFill>
        <p:spPr bwMode="auto">
          <a:xfrm>
            <a:off x="0" y="3175"/>
            <a:ext cx="9144000" cy="6854825"/>
          </a:xfrm>
          <a:prstGeom prst="rect">
            <a:avLst/>
          </a:prstGeom>
          <a:noFill/>
          <a:ln w="9525">
            <a:noFill/>
            <a:miter lim="800000"/>
            <a:headEnd/>
            <a:tailEnd/>
          </a:ln>
        </p:spPr>
      </p:pic>
      <p:sp>
        <p:nvSpPr>
          <p:cNvPr id="16389" name="Rectangle 5"/>
          <p:cNvSpPr>
            <a:spLocks noChangeArrowheads="1"/>
          </p:cNvSpPr>
          <p:nvPr/>
        </p:nvSpPr>
        <p:spPr bwMode="auto">
          <a:xfrm>
            <a:off x="479464" y="566092"/>
            <a:ext cx="5315879" cy="461665"/>
          </a:xfrm>
          <a:prstGeom prst="rect">
            <a:avLst/>
          </a:prstGeom>
          <a:noFill/>
          <a:ln w="9525">
            <a:noFill/>
            <a:miter lim="800000"/>
            <a:headEnd/>
            <a:tailEnd/>
          </a:ln>
          <a:effectLst/>
        </p:spPr>
        <p:txBody>
          <a:bodyPr wrap="none" anchor="ctr">
            <a:spAutoFit/>
          </a:bodyPr>
          <a:lstStyle/>
          <a:p>
            <a:pPr algn="l" rtl="0"/>
            <a:r>
              <a:rPr lang="en-US" sz="2400" b="1" dirty="0">
                <a:latin typeface="MV Boli" pitchFamily="2" charset="0"/>
                <a:cs typeface="MV Boli" pitchFamily="2" charset="0"/>
              </a:rPr>
              <a:t>Internal regulations of the daycare</a:t>
            </a:r>
            <a:r>
              <a:rPr lang="ar-SA" sz="2400" b="1" dirty="0">
                <a:latin typeface="MV Boli" pitchFamily="2" charset="0"/>
              </a:rPr>
              <a:t> </a:t>
            </a:r>
          </a:p>
        </p:txBody>
      </p:sp>
      <p:sp>
        <p:nvSpPr>
          <p:cNvPr id="16391" name="Rectangle 7"/>
          <p:cNvSpPr>
            <a:spLocks noChangeArrowheads="1"/>
          </p:cNvSpPr>
          <p:nvPr/>
        </p:nvSpPr>
        <p:spPr bwMode="auto">
          <a:xfrm>
            <a:off x="539750" y="1975480"/>
            <a:ext cx="6769100" cy="2677656"/>
          </a:xfrm>
          <a:prstGeom prst="rect">
            <a:avLst/>
          </a:prstGeom>
          <a:noFill/>
          <a:ln w="9525">
            <a:noFill/>
            <a:miter lim="800000"/>
            <a:headEnd/>
            <a:tailEnd/>
          </a:ln>
          <a:effectLst/>
        </p:spPr>
        <p:txBody>
          <a:bodyPr anchor="ctr">
            <a:spAutoFit/>
          </a:bodyPr>
          <a:lstStyle/>
          <a:p>
            <a:pPr algn="l"/>
            <a:r>
              <a:rPr lang="en-US" sz="2400" dirty="0">
                <a:latin typeface="MV Boli" pitchFamily="2" charset="0"/>
                <a:cs typeface="MV Boli" pitchFamily="2" charset="0"/>
              </a:rPr>
              <a:t>In order to increase the chance of success we will establish a list of regulation to prevent any problems or troubles in the daycare and solve it immediately if it is find.</a:t>
            </a:r>
          </a:p>
          <a:p>
            <a:pPr algn="l"/>
            <a:endParaRPr lang="en-US" sz="2400" dirty="0">
              <a:latin typeface="MV Boli" pitchFamily="2" charset="0"/>
              <a:cs typeface="MV Boli" pitchFamily="2" charset="0"/>
            </a:endParaRPr>
          </a:p>
          <a:p>
            <a:pPr algn="l"/>
            <a:endParaRPr lang="en-US" sz="2400" dirty="0">
              <a:latin typeface="MV Boli" pitchFamily="2" charset="0"/>
              <a:cs typeface="MV Boli" pitchFamily="2" charset="0"/>
            </a:endParaRPr>
          </a:p>
          <a:p>
            <a:pPr algn="l"/>
            <a:r>
              <a:rPr lang="ar-SA" sz="2400" dirty="0" err="1">
                <a:latin typeface="MV Boli" pitchFamily="2" charset="0"/>
              </a:rPr>
              <a:t>.</a:t>
            </a:r>
            <a:r>
              <a:rPr lang="ar-SA" sz="2400" dirty="0">
                <a:latin typeface="MV Boli" pitchFamily="2" charset="0"/>
              </a:rPr>
              <a:t>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1116013" y="-5129213"/>
            <a:ext cx="6840537" cy="457200"/>
          </a:xfrm>
          <a:prstGeom prst="rect">
            <a:avLst/>
          </a:prstGeom>
          <a:noFill/>
          <a:ln w="9525">
            <a:noFill/>
            <a:miter lim="800000"/>
            <a:headEnd/>
            <a:tailEnd/>
          </a:ln>
          <a:effectLst/>
        </p:spPr>
        <p:txBody>
          <a:bodyPr>
            <a:spAutoFit/>
          </a:bodyPr>
          <a:lstStyle/>
          <a:p>
            <a:pPr rtl="0" eaLnBrk="0" hangingPunct="0">
              <a:spcBef>
                <a:spcPct val="50000"/>
              </a:spcBef>
            </a:pPr>
            <a:endParaRPr lang="en-US" sz="2400"/>
          </a:p>
        </p:txBody>
      </p:sp>
      <p:pic>
        <p:nvPicPr>
          <p:cNvPr id="31747" name="Picture 3" descr="Untitled 2.png"/>
          <p:cNvPicPr>
            <a:picLocks noChangeAspect="1"/>
          </p:cNvPicPr>
          <p:nvPr/>
        </p:nvPicPr>
        <p:blipFill>
          <a:blip r:embed="rId3" cstate="print"/>
          <a:srcRect r="787"/>
          <a:stretch>
            <a:fillRect/>
          </a:stretch>
        </p:blipFill>
        <p:spPr bwMode="auto">
          <a:xfrm>
            <a:off x="0" y="3175"/>
            <a:ext cx="9144000" cy="6854825"/>
          </a:xfrm>
          <a:prstGeom prst="rect">
            <a:avLst/>
          </a:prstGeom>
          <a:noFill/>
          <a:ln w="9525">
            <a:noFill/>
            <a:miter lim="800000"/>
            <a:headEnd/>
            <a:tailEnd/>
          </a:ln>
        </p:spPr>
      </p:pic>
      <p:sp>
        <p:nvSpPr>
          <p:cNvPr id="31748" name="Rectangle 4"/>
          <p:cNvSpPr>
            <a:spLocks noChangeArrowheads="1"/>
          </p:cNvSpPr>
          <p:nvPr/>
        </p:nvSpPr>
        <p:spPr bwMode="auto">
          <a:xfrm>
            <a:off x="468313" y="765175"/>
            <a:ext cx="7488237" cy="915988"/>
          </a:xfrm>
          <a:prstGeom prst="rect">
            <a:avLst/>
          </a:prstGeom>
          <a:noFill/>
          <a:ln w="9525">
            <a:noFill/>
            <a:miter lim="800000"/>
            <a:headEnd/>
            <a:tailEnd/>
          </a:ln>
          <a:effectLst/>
        </p:spPr>
        <p:txBody>
          <a:bodyPr>
            <a:spAutoFit/>
          </a:bodyPr>
          <a:lstStyle/>
          <a:p>
            <a:pPr algn="l"/>
            <a:endParaRPr lang="en-US"/>
          </a:p>
          <a:p>
            <a:pPr algn="l"/>
            <a:endParaRPr lang="en-US"/>
          </a:p>
          <a:p>
            <a:pPr algn="l"/>
            <a:endParaRPr lang="en-US"/>
          </a:p>
        </p:txBody>
      </p:sp>
      <p:sp>
        <p:nvSpPr>
          <p:cNvPr id="31749" name="Rectangle 5"/>
          <p:cNvSpPr>
            <a:spLocks noChangeArrowheads="1"/>
          </p:cNvSpPr>
          <p:nvPr/>
        </p:nvSpPr>
        <p:spPr bwMode="auto">
          <a:xfrm>
            <a:off x="395288" y="548680"/>
            <a:ext cx="7345362" cy="6001643"/>
          </a:xfrm>
          <a:prstGeom prst="rect">
            <a:avLst/>
          </a:prstGeom>
          <a:noFill/>
          <a:ln w="9525">
            <a:noFill/>
            <a:miter lim="800000"/>
            <a:headEnd/>
            <a:tailEnd/>
          </a:ln>
          <a:effectLst/>
        </p:spPr>
        <p:txBody>
          <a:bodyPr>
            <a:spAutoFit/>
          </a:bodyPr>
          <a:lstStyle/>
          <a:p>
            <a:pPr algn="l"/>
            <a:r>
              <a:rPr lang="en-US" sz="2400" b="1" dirty="0">
                <a:latin typeface="MV Boli" pitchFamily="2" charset="0"/>
                <a:cs typeface="MV Boli" pitchFamily="2" charset="0"/>
              </a:rPr>
              <a:t>Educators:</a:t>
            </a:r>
          </a:p>
          <a:p>
            <a:pPr algn="l"/>
            <a:endParaRPr lang="en-US" sz="2400" dirty="0">
              <a:latin typeface="MV Boli" pitchFamily="2" charset="0"/>
              <a:cs typeface="MV Boli" pitchFamily="2" charset="0"/>
            </a:endParaRPr>
          </a:p>
          <a:p>
            <a:pPr algn="l"/>
            <a:r>
              <a:rPr lang="en-US" sz="2400" dirty="0">
                <a:latin typeface="MV Boli" pitchFamily="2" charset="0"/>
                <a:cs typeface="MV Boli" pitchFamily="2" charset="0"/>
              </a:rPr>
              <a:t>Commitment to be present at the time.</a:t>
            </a:r>
          </a:p>
          <a:p>
            <a:pPr algn="l"/>
            <a:endParaRPr lang="en-US" sz="2400" dirty="0">
              <a:latin typeface="MV Boli" pitchFamily="2" charset="0"/>
              <a:cs typeface="MV Boli" pitchFamily="2" charset="0"/>
            </a:endParaRPr>
          </a:p>
          <a:p>
            <a:pPr algn="l"/>
            <a:r>
              <a:rPr lang="en-US" sz="2400" dirty="0">
                <a:latin typeface="MV Boli" pitchFamily="2" charset="0"/>
                <a:cs typeface="MV Boli" pitchFamily="2" charset="0"/>
              </a:rPr>
              <a:t>Commitment to the hall and do.</a:t>
            </a:r>
          </a:p>
          <a:p>
            <a:pPr algn="l"/>
            <a:endParaRPr lang="en-US" sz="2400" dirty="0">
              <a:latin typeface="MV Boli" pitchFamily="2" charset="0"/>
              <a:cs typeface="MV Boli" pitchFamily="2" charset="0"/>
            </a:endParaRPr>
          </a:p>
          <a:p>
            <a:pPr algn="l"/>
            <a:r>
              <a:rPr lang="en-US" sz="2400" dirty="0">
                <a:latin typeface="MV Boli" pitchFamily="2" charset="0"/>
                <a:cs typeface="MV Boli" pitchFamily="2" charset="0"/>
              </a:rPr>
              <a:t>Baby-sitters commitment not to utter abusive terms inside the hall.</a:t>
            </a:r>
          </a:p>
          <a:p>
            <a:pPr algn="l"/>
            <a:endParaRPr lang="en-US" sz="2400" dirty="0">
              <a:latin typeface="MV Boli" pitchFamily="2" charset="0"/>
              <a:cs typeface="MV Boli" pitchFamily="2" charset="0"/>
            </a:endParaRPr>
          </a:p>
          <a:p>
            <a:pPr algn="l"/>
            <a:r>
              <a:rPr lang="en-US" sz="2400" dirty="0">
                <a:latin typeface="MV Boli" pitchFamily="2" charset="0"/>
                <a:cs typeface="MV Boli" pitchFamily="2" charset="0"/>
              </a:rPr>
              <a:t>Commitment to submit a request for any vacation or absence.</a:t>
            </a:r>
          </a:p>
          <a:p>
            <a:pPr algn="l"/>
            <a:endParaRPr lang="en-US" sz="2400" dirty="0">
              <a:latin typeface="MV Boli" pitchFamily="2" charset="0"/>
              <a:cs typeface="MV Boli" pitchFamily="2" charset="0"/>
            </a:endParaRPr>
          </a:p>
          <a:p>
            <a:pPr algn="l"/>
            <a:r>
              <a:rPr lang="en-US" sz="2400" dirty="0">
                <a:latin typeface="MV Boli" pitchFamily="2" charset="0"/>
                <a:cs typeface="MV Boli" pitchFamily="2" charset="0"/>
              </a:rPr>
              <a:t>Any problems occur between parents and staff should refer to the administration of the day care.</a:t>
            </a:r>
          </a:p>
          <a:p>
            <a:pPr algn="l"/>
            <a:endParaRPr lang="en-US" sz="2400" dirty="0">
              <a:latin typeface="MV Boli" pitchFamily="2" charset="0"/>
              <a:cs typeface="MV Boli" pitchFamily="2"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2" cstate="print"/>
          <a:srcRect r="788"/>
          <a:stretch>
            <a:fillRect/>
          </a:stretch>
        </p:blipFill>
        <p:spPr>
          <a:xfrm>
            <a:off x="0" y="3149"/>
            <a:ext cx="9144000" cy="6854851"/>
          </a:xfrm>
          <a:prstGeom prst="rect">
            <a:avLst/>
          </a:prstGeom>
        </p:spPr>
      </p:pic>
      <p:sp>
        <p:nvSpPr>
          <p:cNvPr id="2" name="Title 1"/>
          <p:cNvSpPr>
            <a:spLocks noGrp="1"/>
          </p:cNvSpPr>
          <p:nvPr>
            <p:ph type="title"/>
          </p:nvPr>
        </p:nvSpPr>
        <p:spPr/>
        <p:txBody>
          <a:bodyPr>
            <a:normAutofit/>
          </a:bodyPr>
          <a:lstStyle/>
          <a:p>
            <a:pPr algn="l" rtl="0"/>
            <a:r>
              <a:rPr lang="en-US" sz="3200" b="1" u="sng" dirty="0" smtClean="0">
                <a:latin typeface="MV Boli" pitchFamily="2" charset="0"/>
                <a:cs typeface="MV Boli" pitchFamily="2" charset="0"/>
              </a:rPr>
              <a:t>Objectives</a:t>
            </a:r>
            <a:endParaRPr lang="en-US" sz="3200" b="1" u="sng" dirty="0">
              <a:latin typeface="MV Boli" pitchFamily="2" charset="0"/>
              <a:cs typeface="MV Boli" pitchFamily="2" charset="0"/>
            </a:endParaRPr>
          </a:p>
        </p:txBody>
      </p:sp>
      <p:sp>
        <p:nvSpPr>
          <p:cNvPr id="3" name="Content Placeholder 2"/>
          <p:cNvSpPr>
            <a:spLocks noGrp="1"/>
          </p:cNvSpPr>
          <p:nvPr>
            <p:ph idx="1"/>
          </p:nvPr>
        </p:nvSpPr>
        <p:spPr/>
        <p:txBody>
          <a:bodyPr>
            <a:normAutofit fontScale="92500" lnSpcReduction="10000"/>
          </a:bodyPr>
          <a:lstStyle/>
          <a:p>
            <a:pPr lvl="0" algn="l" rtl="0"/>
            <a:r>
              <a:rPr lang="en-CA" sz="2400" dirty="0" smtClean="0">
                <a:latin typeface="MV Boli" pitchFamily="2" charset="0"/>
                <a:cs typeface="MV Boli" pitchFamily="2" charset="0"/>
              </a:rPr>
              <a:t>To increase the profits of An-Najah National University by adding another source of income.</a:t>
            </a:r>
            <a:br>
              <a:rPr lang="en-CA" sz="2400" dirty="0" smtClean="0">
                <a:latin typeface="MV Boli" pitchFamily="2" charset="0"/>
                <a:cs typeface="MV Boli" pitchFamily="2" charset="0"/>
              </a:rPr>
            </a:br>
            <a:endParaRPr lang="en-US" sz="2400" dirty="0" smtClean="0">
              <a:latin typeface="MV Boli" pitchFamily="2" charset="0"/>
              <a:cs typeface="MV Boli" pitchFamily="2" charset="0"/>
            </a:endParaRPr>
          </a:p>
          <a:p>
            <a:pPr lvl="0" algn="l" rtl="0"/>
            <a:r>
              <a:rPr lang="en-CA" sz="2400" dirty="0" smtClean="0">
                <a:latin typeface="MV Boli" pitchFamily="2" charset="0"/>
                <a:cs typeface="MV Boli" pitchFamily="2" charset="0"/>
              </a:rPr>
              <a:t>To reduce barriers for parents to attend/ work at An-Najah University;</a:t>
            </a:r>
            <a:br>
              <a:rPr lang="en-CA" sz="2400" dirty="0" smtClean="0">
                <a:latin typeface="MV Boli" pitchFamily="2" charset="0"/>
                <a:cs typeface="MV Boli" pitchFamily="2" charset="0"/>
              </a:rPr>
            </a:br>
            <a:endParaRPr lang="en-US" sz="2400" dirty="0" smtClean="0">
              <a:latin typeface="MV Boli" pitchFamily="2" charset="0"/>
              <a:cs typeface="MV Boli" pitchFamily="2" charset="0"/>
            </a:endParaRPr>
          </a:p>
          <a:p>
            <a:pPr lvl="0" algn="l" rtl="0"/>
            <a:r>
              <a:rPr lang="en-CA" sz="2400" dirty="0" smtClean="0">
                <a:latin typeface="MV Boli" pitchFamily="2" charset="0"/>
                <a:cs typeface="MV Boli" pitchFamily="2" charset="0"/>
              </a:rPr>
              <a:t>To supplement and complement parental care and values;</a:t>
            </a:r>
            <a:br>
              <a:rPr lang="en-CA" sz="2400" dirty="0" smtClean="0">
                <a:latin typeface="MV Boli" pitchFamily="2" charset="0"/>
                <a:cs typeface="MV Boli" pitchFamily="2" charset="0"/>
              </a:rPr>
            </a:br>
            <a:endParaRPr lang="en-US" sz="2400" dirty="0" smtClean="0">
              <a:latin typeface="MV Boli" pitchFamily="2" charset="0"/>
              <a:cs typeface="MV Boli" pitchFamily="2" charset="0"/>
            </a:endParaRPr>
          </a:p>
          <a:p>
            <a:pPr lvl="0" algn="l" rtl="0"/>
            <a:r>
              <a:rPr lang="en-CA" sz="2400" dirty="0" smtClean="0">
                <a:latin typeface="MV Boli" pitchFamily="2" charset="0"/>
                <a:cs typeface="MV Boli" pitchFamily="2" charset="0"/>
              </a:rPr>
              <a:t>To ensure parental input in the delivery of child care;</a:t>
            </a:r>
            <a:br>
              <a:rPr lang="en-CA" sz="2400" dirty="0" smtClean="0">
                <a:latin typeface="MV Boli" pitchFamily="2" charset="0"/>
                <a:cs typeface="MV Boli" pitchFamily="2" charset="0"/>
              </a:rPr>
            </a:br>
            <a:endParaRPr lang="en-US" sz="2400" dirty="0" smtClean="0">
              <a:latin typeface="MV Boli" pitchFamily="2" charset="0"/>
              <a:cs typeface="MV Boli" pitchFamily="2" charset="0"/>
            </a:endParaRPr>
          </a:p>
          <a:p>
            <a:pPr lvl="0" algn="l" rtl="0"/>
            <a:r>
              <a:rPr lang="en-CA" sz="2400" dirty="0" smtClean="0">
                <a:latin typeface="MV Boli" pitchFamily="2" charset="0"/>
                <a:cs typeface="MV Boli" pitchFamily="2" charset="0"/>
              </a:rPr>
              <a:t>To promote excellence in the field of child care;</a:t>
            </a:r>
            <a:br>
              <a:rPr lang="en-CA" sz="2400" dirty="0" smtClean="0">
                <a:latin typeface="MV Boli" pitchFamily="2" charset="0"/>
                <a:cs typeface="MV Boli" pitchFamily="2" charset="0"/>
              </a:rPr>
            </a:br>
            <a:endParaRPr lang="en-US" sz="2400" dirty="0" smtClean="0">
              <a:latin typeface="MV Boli" pitchFamily="2" charset="0"/>
              <a:cs typeface="MV Boli" pitchFamily="2" charset="0"/>
            </a:endParaRPr>
          </a:p>
          <a:p>
            <a:pPr lvl="0" algn="l" rtl="0"/>
            <a:r>
              <a:rPr lang="en-CA" sz="2400" dirty="0" smtClean="0">
                <a:latin typeface="MV Boli" pitchFamily="2" charset="0"/>
                <a:cs typeface="MV Boli" pitchFamily="2" charset="0"/>
              </a:rPr>
              <a:t>To advance the field of child care in the community.</a:t>
            </a:r>
            <a:endParaRPr lang="en-US" sz="2400" dirty="0" smtClean="0">
              <a:latin typeface="MV Boli" pitchFamily="2" charset="0"/>
              <a:cs typeface="MV Boli" pitchFamily="2" charset="0"/>
            </a:endParaRPr>
          </a:p>
          <a:p>
            <a:pPr algn="l" rtl="0"/>
            <a:endParaRPr lang="en-US" sz="2400" dirty="0">
              <a:latin typeface="MV Boli" pitchFamily="2" charset="0"/>
              <a:cs typeface="MV Boli" pitchFamily="2"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3" descr="Untitled 2.png"/>
          <p:cNvPicPr>
            <a:picLocks noChangeAspect="1"/>
          </p:cNvPicPr>
          <p:nvPr/>
        </p:nvPicPr>
        <p:blipFill>
          <a:blip r:embed="rId2" cstate="print"/>
          <a:srcRect r="787"/>
          <a:stretch>
            <a:fillRect/>
          </a:stretch>
        </p:blipFill>
        <p:spPr bwMode="auto">
          <a:xfrm>
            <a:off x="0" y="3175"/>
            <a:ext cx="9144000" cy="6854825"/>
          </a:xfrm>
          <a:prstGeom prst="rect">
            <a:avLst/>
          </a:prstGeom>
          <a:noFill/>
          <a:ln w="9525">
            <a:noFill/>
            <a:miter lim="800000"/>
            <a:headEnd/>
            <a:tailEnd/>
          </a:ln>
        </p:spPr>
      </p:pic>
      <p:sp>
        <p:nvSpPr>
          <p:cNvPr id="18450" name="Rectangle 18"/>
          <p:cNvSpPr>
            <a:spLocks noChangeArrowheads="1"/>
          </p:cNvSpPr>
          <p:nvPr/>
        </p:nvSpPr>
        <p:spPr bwMode="auto">
          <a:xfrm>
            <a:off x="323528" y="416853"/>
            <a:ext cx="7850188" cy="4524315"/>
          </a:xfrm>
          <a:prstGeom prst="rect">
            <a:avLst/>
          </a:prstGeom>
          <a:noFill/>
          <a:ln w="9525">
            <a:noFill/>
            <a:miter lim="800000"/>
            <a:headEnd/>
            <a:tailEnd/>
          </a:ln>
          <a:effectLst/>
        </p:spPr>
        <p:txBody>
          <a:bodyPr anchor="ctr">
            <a:spAutoFit/>
          </a:bodyPr>
          <a:lstStyle/>
          <a:p>
            <a:pPr algn="l"/>
            <a:r>
              <a:rPr lang="en-US" sz="2400" b="1" dirty="0">
                <a:latin typeface="MV Boli" pitchFamily="2" charset="0"/>
                <a:cs typeface="MV Boli" pitchFamily="2" charset="0"/>
              </a:rPr>
              <a:t>Parents:</a:t>
            </a:r>
          </a:p>
          <a:p>
            <a:pPr algn="l"/>
            <a:endParaRPr lang="en-US" sz="2400" dirty="0">
              <a:latin typeface="MV Boli" pitchFamily="2" charset="0"/>
              <a:cs typeface="MV Boli" pitchFamily="2" charset="0"/>
            </a:endParaRPr>
          </a:p>
          <a:p>
            <a:pPr algn="l"/>
            <a:r>
              <a:rPr lang="en-US" sz="2400" dirty="0">
                <a:latin typeface="MV Boli" pitchFamily="2" charset="0"/>
                <a:cs typeface="MV Boli" pitchFamily="2" charset="0"/>
              </a:rPr>
              <a:t>Commitment to visiting time.</a:t>
            </a:r>
          </a:p>
          <a:p>
            <a:pPr algn="l"/>
            <a:endParaRPr lang="en-US" sz="2400" dirty="0">
              <a:latin typeface="MV Boli" pitchFamily="2" charset="0"/>
              <a:cs typeface="MV Boli" pitchFamily="2" charset="0"/>
            </a:endParaRPr>
          </a:p>
          <a:p>
            <a:pPr algn="l"/>
            <a:r>
              <a:rPr lang="en-US" sz="2400" dirty="0">
                <a:latin typeface="MV Boli" pitchFamily="2" charset="0"/>
                <a:cs typeface="MV Boli" pitchFamily="2" charset="0"/>
              </a:rPr>
              <a:t>Compliance with day care laws.</a:t>
            </a:r>
          </a:p>
          <a:p>
            <a:pPr algn="l"/>
            <a:endParaRPr lang="en-US" sz="2400" dirty="0">
              <a:latin typeface="MV Boli" pitchFamily="2" charset="0"/>
              <a:cs typeface="MV Boli" pitchFamily="2" charset="0"/>
            </a:endParaRPr>
          </a:p>
          <a:p>
            <a:pPr algn="l"/>
            <a:r>
              <a:rPr lang="en-US" sz="2400" dirty="0">
                <a:latin typeface="MV Boli" pitchFamily="2" charset="0"/>
                <a:cs typeface="MV Boli" pitchFamily="2" charset="0"/>
              </a:rPr>
              <a:t>Mutual respect between parents and educators.</a:t>
            </a:r>
          </a:p>
          <a:p>
            <a:pPr algn="l"/>
            <a:endParaRPr lang="en-US" sz="2400" dirty="0">
              <a:latin typeface="MV Boli" pitchFamily="2" charset="0"/>
              <a:cs typeface="MV Boli" pitchFamily="2" charset="0"/>
            </a:endParaRPr>
          </a:p>
          <a:p>
            <a:pPr algn="l"/>
            <a:r>
              <a:rPr lang="en-US" sz="2400" dirty="0">
                <a:latin typeface="MV Boli" pitchFamily="2" charset="0"/>
                <a:cs typeface="MV Boli" pitchFamily="2" charset="0"/>
              </a:rPr>
              <a:t>Parents follow their children periodically through the nannies.</a:t>
            </a:r>
          </a:p>
          <a:p>
            <a:pPr algn="l"/>
            <a:endParaRPr lang="en-US" sz="2400" dirty="0">
              <a:latin typeface="MV Boli" pitchFamily="2" charset="0"/>
              <a:cs typeface="MV Boli" pitchFamily="2" charset="0"/>
            </a:endParaRPr>
          </a:p>
          <a:p>
            <a:pPr algn="l"/>
            <a:r>
              <a:rPr lang="en-US" sz="2400" dirty="0">
                <a:latin typeface="MV Boli" pitchFamily="2" charset="0"/>
                <a:cs typeface="MV Boli" pitchFamily="2" charset="0"/>
              </a:rPr>
              <a:t>Commitment present &amp; departure time.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3" descr="Untitled 2.png"/>
          <p:cNvPicPr>
            <a:picLocks noChangeAspect="1"/>
          </p:cNvPicPr>
          <p:nvPr/>
        </p:nvPicPr>
        <p:blipFill>
          <a:blip r:embed="rId2" cstate="print"/>
          <a:srcRect r="787"/>
          <a:stretch>
            <a:fillRect/>
          </a:stretch>
        </p:blipFill>
        <p:spPr bwMode="auto">
          <a:xfrm>
            <a:off x="0" y="3175"/>
            <a:ext cx="9144000" cy="6854825"/>
          </a:xfrm>
          <a:prstGeom prst="rect">
            <a:avLst/>
          </a:prstGeom>
          <a:noFill/>
          <a:ln w="9525">
            <a:noFill/>
            <a:miter lim="800000"/>
            <a:headEnd/>
            <a:tailEnd/>
          </a:ln>
        </p:spPr>
      </p:pic>
      <p:sp>
        <p:nvSpPr>
          <p:cNvPr id="19473" name="Rectangle 17"/>
          <p:cNvSpPr>
            <a:spLocks noChangeArrowheads="1"/>
          </p:cNvSpPr>
          <p:nvPr/>
        </p:nvSpPr>
        <p:spPr bwMode="auto">
          <a:xfrm>
            <a:off x="179512" y="309418"/>
            <a:ext cx="8424862" cy="6647974"/>
          </a:xfrm>
          <a:prstGeom prst="rect">
            <a:avLst/>
          </a:prstGeom>
          <a:noFill/>
          <a:ln w="9525">
            <a:noFill/>
            <a:miter lim="800000"/>
            <a:headEnd/>
            <a:tailEnd/>
          </a:ln>
          <a:effectLst/>
        </p:spPr>
        <p:txBody>
          <a:bodyPr anchor="ctr">
            <a:spAutoFit/>
          </a:bodyPr>
          <a:lstStyle/>
          <a:p>
            <a:pPr algn="l"/>
            <a:r>
              <a:rPr lang="en-US" sz="2400" b="1" dirty="0">
                <a:latin typeface="MV Boli" pitchFamily="2" charset="0"/>
                <a:cs typeface="MV Boli" pitchFamily="2" charset="0"/>
              </a:rPr>
              <a:t>Administration</a:t>
            </a:r>
            <a:r>
              <a:rPr lang="en-US" sz="2400" b="1" dirty="0" smtClean="0">
                <a:latin typeface="MV Boli" pitchFamily="2" charset="0"/>
                <a:cs typeface="MV Boli" pitchFamily="2" charset="0"/>
              </a:rPr>
              <a:t>:</a:t>
            </a:r>
            <a:endParaRPr lang="en-US" sz="2400" b="1" dirty="0">
              <a:latin typeface="MV Boli" pitchFamily="2" charset="0"/>
              <a:cs typeface="MV Boli" pitchFamily="2" charset="0"/>
            </a:endParaRPr>
          </a:p>
          <a:p>
            <a:pPr algn="l" rtl="0">
              <a:buFont typeface="Arial" pitchFamily="34" charset="0"/>
              <a:buChar char="•"/>
            </a:pPr>
            <a:r>
              <a:rPr lang="en-US" sz="2400" dirty="0">
                <a:latin typeface="MV Boli" pitchFamily="2" charset="0"/>
                <a:cs typeface="MV Boli" pitchFamily="2" charset="0"/>
              </a:rPr>
              <a:t>Recruitment and employment workers, vacations and solving problem between the stakeholders or delegate somebody in these cases</a:t>
            </a:r>
            <a:r>
              <a:rPr lang="en-US" sz="2400" dirty="0" smtClean="0">
                <a:latin typeface="MV Boli" pitchFamily="2" charset="0"/>
                <a:cs typeface="MV Boli" pitchFamily="2" charset="0"/>
              </a:rPr>
              <a:t>.</a:t>
            </a:r>
            <a:endParaRPr lang="en-US" sz="2400" dirty="0">
              <a:latin typeface="MV Boli" pitchFamily="2" charset="0"/>
              <a:cs typeface="MV Boli" pitchFamily="2" charset="0"/>
            </a:endParaRPr>
          </a:p>
          <a:p>
            <a:pPr algn="l" rtl="0">
              <a:buFont typeface="Arial" pitchFamily="34" charset="0"/>
              <a:buChar char="•"/>
            </a:pPr>
            <a:r>
              <a:rPr lang="en-US" sz="2400" dirty="0">
                <a:latin typeface="MV Boli" pitchFamily="2" charset="0"/>
                <a:cs typeface="MV Boli" pitchFamily="2" charset="0"/>
              </a:rPr>
              <a:t>Committed to the financial matters such as salaries, purchases </a:t>
            </a:r>
            <a:r>
              <a:rPr lang="en-US" sz="2400" dirty="0" smtClean="0">
                <a:latin typeface="MV Boli" pitchFamily="2" charset="0"/>
                <a:cs typeface="MV Boli" pitchFamily="2" charset="0"/>
              </a:rPr>
              <a:t>...</a:t>
            </a:r>
            <a:endParaRPr lang="en-US" sz="2400" dirty="0">
              <a:latin typeface="MV Boli" pitchFamily="2" charset="0"/>
              <a:cs typeface="MV Boli" pitchFamily="2" charset="0"/>
            </a:endParaRPr>
          </a:p>
          <a:p>
            <a:pPr algn="l" rtl="0">
              <a:buFont typeface="Arial" pitchFamily="34" charset="0"/>
              <a:buChar char="•"/>
            </a:pPr>
            <a:r>
              <a:rPr lang="en-US" sz="2400" dirty="0">
                <a:latin typeface="MV Boli" pitchFamily="2" charset="0"/>
                <a:cs typeface="MV Boli" pitchFamily="2" charset="0"/>
              </a:rPr>
              <a:t>Committed to the consideration of reports submitted by the stakeholders</a:t>
            </a:r>
            <a:r>
              <a:rPr lang="en-US" sz="2400" dirty="0" smtClean="0">
                <a:latin typeface="MV Boli" pitchFamily="2" charset="0"/>
                <a:cs typeface="MV Boli" pitchFamily="2" charset="0"/>
              </a:rPr>
              <a:t>.</a:t>
            </a:r>
            <a:endParaRPr lang="en-US" sz="2400" dirty="0">
              <a:latin typeface="MV Boli" pitchFamily="2" charset="0"/>
              <a:cs typeface="MV Boli" pitchFamily="2" charset="0"/>
            </a:endParaRPr>
          </a:p>
          <a:p>
            <a:pPr algn="l" rtl="0">
              <a:buFont typeface="Arial" pitchFamily="34" charset="0"/>
              <a:buChar char="•"/>
            </a:pPr>
            <a:r>
              <a:rPr lang="en-US" sz="2400" dirty="0">
                <a:latin typeface="MV Boli" pitchFamily="2" charset="0"/>
                <a:cs typeface="MV Boli" pitchFamily="2" charset="0"/>
              </a:rPr>
              <a:t>On the children waiting list the priority for some kids as the following:</a:t>
            </a:r>
          </a:p>
          <a:p>
            <a:pPr algn="l"/>
            <a:r>
              <a:rPr lang="en-US" sz="2400" dirty="0">
                <a:latin typeface="MV Boli" pitchFamily="2" charset="0"/>
                <a:cs typeface="MV Boli" pitchFamily="2" charset="0"/>
              </a:rPr>
              <a:t>o Children of An-Najah staff members</a:t>
            </a:r>
          </a:p>
          <a:p>
            <a:pPr algn="l"/>
            <a:r>
              <a:rPr lang="en-US" sz="2400" dirty="0">
                <a:latin typeface="MV Boli" pitchFamily="2" charset="0"/>
                <a:cs typeface="MV Boli" pitchFamily="2" charset="0"/>
              </a:rPr>
              <a:t>o Children of An-Najah students.</a:t>
            </a:r>
          </a:p>
          <a:p>
            <a:pPr algn="l"/>
            <a:r>
              <a:rPr lang="en-US" sz="2400" dirty="0">
                <a:latin typeface="MV Boli" pitchFamily="2" charset="0"/>
                <a:cs typeface="MV Boli" pitchFamily="2" charset="0"/>
              </a:rPr>
              <a:t>o Families that have one or more siblings.</a:t>
            </a:r>
          </a:p>
          <a:p>
            <a:pPr algn="l"/>
            <a:r>
              <a:rPr lang="en-US" sz="2400" dirty="0">
                <a:latin typeface="MV Boli" pitchFamily="2" charset="0"/>
                <a:cs typeface="MV Boli" pitchFamily="2" charset="0"/>
              </a:rPr>
              <a:t>o Others families outside of the An-Najah National University.</a:t>
            </a:r>
          </a:p>
          <a:p>
            <a:pPr algn="l"/>
            <a:r>
              <a:rPr lang="en-US" sz="2400" dirty="0">
                <a:latin typeface="MV Boli" pitchFamily="2" charset="0"/>
                <a:cs typeface="MV Boli" pitchFamily="2" charset="0"/>
              </a:rPr>
              <a:t>o Full time Children for all the previous categories.</a:t>
            </a:r>
          </a:p>
          <a:p>
            <a:pPr algn="l"/>
            <a:endParaRPr lang="en-US" dirty="0"/>
          </a:p>
          <a:p>
            <a:pPr algn="l"/>
            <a:endParaRPr lang="en-US" sz="24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0" name="Picture 3" descr="Untitled 2.png"/>
          <p:cNvPicPr>
            <a:picLocks noChangeAspect="1"/>
          </p:cNvPicPr>
          <p:nvPr/>
        </p:nvPicPr>
        <p:blipFill>
          <a:blip r:embed="rId2" cstate="print"/>
          <a:srcRect r="787"/>
          <a:stretch>
            <a:fillRect/>
          </a:stretch>
        </p:blipFill>
        <p:spPr bwMode="auto">
          <a:xfrm>
            <a:off x="0" y="0"/>
            <a:ext cx="9144000" cy="6854825"/>
          </a:xfrm>
          <a:prstGeom prst="rect">
            <a:avLst/>
          </a:prstGeom>
          <a:noFill/>
          <a:ln w="9525">
            <a:noFill/>
            <a:miter lim="800000"/>
            <a:headEnd/>
            <a:tailEnd/>
          </a:ln>
        </p:spPr>
      </p:pic>
      <p:sp>
        <p:nvSpPr>
          <p:cNvPr id="29701" name="Rectangle 5"/>
          <p:cNvSpPr>
            <a:spLocks noChangeArrowheads="1"/>
          </p:cNvSpPr>
          <p:nvPr/>
        </p:nvSpPr>
        <p:spPr bwMode="auto">
          <a:xfrm>
            <a:off x="323528" y="-89530"/>
            <a:ext cx="7993063" cy="7478970"/>
          </a:xfrm>
          <a:prstGeom prst="rect">
            <a:avLst/>
          </a:prstGeom>
          <a:noFill/>
          <a:ln w="9525">
            <a:noFill/>
            <a:miter lim="800000"/>
            <a:headEnd/>
            <a:tailEnd/>
          </a:ln>
          <a:effectLst/>
        </p:spPr>
        <p:txBody>
          <a:bodyPr>
            <a:spAutoFit/>
          </a:bodyPr>
          <a:lstStyle/>
          <a:p>
            <a:pPr algn="l"/>
            <a:endParaRPr lang="en-US" sz="2000" dirty="0">
              <a:latin typeface="MV Boli" pitchFamily="2" charset="0"/>
              <a:cs typeface="MV Boli" pitchFamily="2" charset="0"/>
            </a:endParaRPr>
          </a:p>
          <a:p>
            <a:pPr algn="l"/>
            <a:endParaRPr lang="en-US" sz="2000" dirty="0">
              <a:latin typeface="MV Boli" pitchFamily="2" charset="0"/>
              <a:cs typeface="MV Boli" pitchFamily="2" charset="0"/>
            </a:endParaRPr>
          </a:p>
          <a:p>
            <a:pPr algn="l"/>
            <a:r>
              <a:rPr lang="en-US" sz="2000" dirty="0">
                <a:latin typeface="MV Boli" pitchFamily="2" charset="0"/>
                <a:cs typeface="MV Boli" pitchFamily="2" charset="0"/>
              </a:rPr>
              <a:t>Determine Daycare holidays\ closure depending on the university calendar.</a:t>
            </a:r>
          </a:p>
          <a:p>
            <a:pPr algn="l"/>
            <a:endParaRPr lang="en-US" sz="2000" dirty="0">
              <a:latin typeface="MV Boli" pitchFamily="2" charset="0"/>
              <a:cs typeface="MV Boli" pitchFamily="2" charset="0"/>
            </a:endParaRPr>
          </a:p>
          <a:p>
            <a:pPr algn="l"/>
            <a:r>
              <a:rPr lang="en-US" sz="2000" dirty="0">
                <a:latin typeface="MV Boli" pitchFamily="2" charset="0"/>
                <a:cs typeface="MV Boli" pitchFamily="2" charset="0"/>
              </a:rPr>
              <a:t>Additive fees will be subject to Parents who pick up their children after 5:00 pm.</a:t>
            </a:r>
          </a:p>
          <a:p>
            <a:pPr algn="l"/>
            <a:endParaRPr lang="en-US" sz="2000" dirty="0">
              <a:latin typeface="MV Boli" pitchFamily="2" charset="0"/>
              <a:cs typeface="MV Boli" pitchFamily="2" charset="0"/>
            </a:endParaRPr>
          </a:p>
          <a:p>
            <a:pPr algn="l"/>
            <a:r>
              <a:rPr lang="en-US" sz="2000" dirty="0">
                <a:latin typeface="MV Boli" pitchFamily="2" charset="0"/>
                <a:cs typeface="MV Boli" pitchFamily="2" charset="0"/>
              </a:rPr>
              <a:t>Parents allowed to visit the daycare at any time with the need to undergo to the laws of the daycare. But the others must make arrangement with the day care administration in advance</a:t>
            </a:r>
            <a:r>
              <a:rPr lang="en-US" sz="2000" dirty="0" smtClean="0">
                <a:latin typeface="MV Boli" pitchFamily="2" charset="0"/>
                <a:cs typeface="MV Boli" pitchFamily="2" charset="0"/>
              </a:rPr>
              <a:t>.</a:t>
            </a:r>
          </a:p>
          <a:p>
            <a:pPr algn="l"/>
            <a:endParaRPr lang="en-US" sz="2000" dirty="0" smtClean="0">
              <a:latin typeface="MV Boli" pitchFamily="2" charset="0"/>
              <a:cs typeface="MV Boli" pitchFamily="2" charset="0"/>
            </a:endParaRPr>
          </a:p>
          <a:p>
            <a:pPr algn="l"/>
            <a:r>
              <a:rPr lang="en-US" sz="2000" dirty="0" smtClean="0">
                <a:latin typeface="MV Boli" pitchFamily="2" charset="0"/>
                <a:cs typeface="MV Boli" pitchFamily="2" charset="0"/>
              </a:rPr>
              <a:t>If </a:t>
            </a:r>
            <a:r>
              <a:rPr lang="en-US" sz="2000" dirty="0">
                <a:latin typeface="MV Boli" pitchFamily="2" charset="0"/>
                <a:cs typeface="MV Boli" pitchFamily="2" charset="0"/>
              </a:rPr>
              <a:t>parents decided to withdraw their child \ children from the daycare it must be a prior knowledge to the administration and then the withdrawal form is filled. Specific fee is paid to withdraw the child from the daycare.</a:t>
            </a:r>
          </a:p>
          <a:p>
            <a:pPr algn="l"/>
            <a:endParaRPr lang="en-US" sz="2000" dirty="0">
              <a:latin typeface="MV Boli" pitchFamily="2" charset="0"/>
              <a:cs typeface="MV Boli" pitchFamily="2" charset="0"/>
            </a:endParaRPr>
          </a:p>
          <a:p>
            <a:pPr algn="l"/>
            <a:r>
              <a:rPr lang="en-US" sz="2000" dirty="0">
                <a:latin typeface="MV Boli" pitchFamily="2" charset="0"/>
                <a:cs typeface="MV Boli" pitchFamily="2" charset="0"/>
              </a:rPr>
              <a:t>Attendance Sheets parents are required to sign an attendance record at the end of each month attesting the presence of their child at the Center.</a:t>
            </a:r>
          </a:p>
          <a:p>
            <a:pPr algn="l"/>
            <a:endParaRPr lang="en-US" sz="2000" dirty="0">
              <a:latin typeface="MV Boli" pitchFamily="2" charset="0"/>
              <a:cs typeface="MV Boli" pitchFamily="2" charset="0"/>
            </a:endParaRPr>
          </a:p>
          <a:p>
            <a:endParaRPr lang="en-US" sz="2000" dirty="0">
              <a:latin typeface="MV Boli" pitchFamily="2" charset="0"/>
              <a:cs typeface="MV Boli" pitchFamily="2" charset="0"/>
            </a:endParaRPr>
          </a:p>
          <a:p>
            <a:pPr algn="l"/>
            <a:endParaRPr lang="en-US" sz="2000" dirty="0">
              <a:latin typeface="MV Boli" pitchFamily="2" charset="0"/>
              <a:cs typeface="MV Boli" pitchFamily="2" charset="0"/>
            </a:endParaRPr>
          </a:p>
          <a:p>
            <a:pPr algn="l"/>
            <a:endParaRPr lang="en-US" sz="2000" dirty="0">
              <a:latin typeface="MV Boli" pitchFamily="2" charset="0"/>
              <a:cs typeface="MV Boli" pitchFamily="2"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2" cstate="print"/>
          <a:srcRect r="787"/>
          <a:stretch>
            <a:fillRect/>
          </a:stretch>
        </p:blipFill>
        <p:spPr bwMode="auto">
          <a:xfrm>
            <a:off x="0" y="0"/>
            <a:ext cx="9144000" cy="6854825"/>
          </a:xfrm>
          <a:prstGeom prst="rect">
            <a:avLst/>
          </a:prstGeom>
          <a:noFill/>
          <a:ln w="9525">
            <a:noFill/>
            <a:miter lim="800000"/>
            <a:headEnd/>
            <a:tailEnd/>
          </a:ln>
        </p:spPr>
      </p:pic>
      <p:sp>
        <p:nvSpPr>
          <p:cNvPr id="2" name="عنوان 1"/>
          <p:cNvSpPr>
            <a:spLocks noGrp="1"/>
          </p:cNvSpPr>
          <p:nvPr>
            <p:ph type="title"/>
          </p:nvPr>
        </p:nvSpPr>
        <p:spPr/>
        <p:txBody>
          <a:bodyPr>
            <a:normAutofit/>
          </a:bodyPr>
          <a:lstStyle/>
          <a:p>
            <a:pPr algn="l" rtl="0"/>
            <a:r>
              <a:rPr lang="en-US" sz="3200" b="1" u="sng" dirty="0" smtClean="0">
                <a:latin typeface="MV Boli" pitchFamily="2" charset="0"/>
                <a:cs typeface="MV Boli" pitchFamily="2" charset="0"/>
              </a:rPr>
              <a:t>Feasibility Study</a:t>
            </a:r>
            <a:endParaRPr lang="en-US" sz="3200" b="1" u="sng" dirty="0">
              <a:latin typeface="MV Boli" pitchFamily="2" charset="0"/>
              <a:cs typeface="MV Boli" pitchFamily="2" charset="0"/>
            </a:endParaRPr>
          </a:p>
        </p:txBody>
      </p:sp>
      <p:sp>
        <p:nvSpPr>
          <p:cNvPr id="3" name="عنصر نائب للمحتوى 2"/>
          <p:cNvSpPr>
            <a:spLocks noGrp="1"/>
          </p:cNvSpPr>
          <p:nvPr>
            <p:ph idx="1"/>
          </p:nvPr>
        </p:nvSpPr>
        <p:spPr/>
        <p:txBody>
          <a:bodyPr>
            <a:normAutofit/>
          </a:bodyPr>
          <a:lstStyle/>
          <a:p>
            <a:pPr algn="l" rtl="0"/>
            <a:endParaRPr lang="en-US" sz="2400" dirty="0" smtClean="0">
              <a:latin typeface="MV Boli" pitchFamily="2" charset="0"/>
              <a:cs typeface="MV Boli" pitchFamily="2" charset="0"/>
            </a:endParaRPr>
          </a:p>
          <a:p>
            <a:pPr algn="l" rtl="0"/>
            <a:r>
              <a:rPr lang="en-US" sz="2400" dirty="0" smtClean="0">
                <a:latin typeface="MV Boli" pitchFamily="2" charset="0"/>
                <a:cs typeface="MV Boli" pitchFamily="2" charset="0"/>
              </a:rPr>
              <a:t>Methodology</a:t>
            </a:r>
            <a:br>
              <a:rPr lang="en-US" sz="2400" dirty="0" smtClean="0">
                <a:latin typeface="MV Boli" pitchFamily="2" charset="0"/>
                <a:cs typeface="MV Boli" pitchFamily="2" charset="0"/>
              </a:rPr>
            </a:br>
            <a:endParaRPr lang="en-US" sz="2400" dirty="0" smtClean="0">
              <a:latin typeface="MV Boli" pitchFamily="2" charset="0"/>
              <a:cs typeface="MV Boli" pitchFamily="2" charset="0"/>
            </a:endParaRPr>
          </a:p>
          <a:p>
            <a:pPr marL="457200" indent="-457200" algn="l" rtl="0">
              <a:buAutoNum type="arabicPeriod"/>
            </a:pPr>
            <a:r>
              <a:rPr lang="en-US" sz="2400" dirty="0" smtClean="0">
                <a:latin typeface="MV Boli" pitchFamily="2" charset="0"/>
                <a:cs typeface="MV Boli" pitchFamily="2" charset="0"/>
              </a:rPr>
              <a:t>Expected Demand</a:t>
            </a:r>
          </a:p>
          <a:p>
            <a:pPr marL="457200" indent="-457200" algn="l" rtl="0">
              <a:buAutoNum type="arabicPeriod"/>
            </a:pPr>
            <a:r>
              <a:rPr lang="en-US" sz="2400" dirty="0" smtClean="0">
                <a:latin typeface="MV Boli" pitchFamily="2" charset="0"/>
                <a:cs typeface="MV Boli" pitchFamily="2" charset="0"/>
              </a:rPr>
              <a:t>Requirements</a:t>
            </a:r>
          </a:p>
          <a:p>
            <a:pPr marL="457200" indent="-457200" algn="l" rtl="0">
              <a:buAutoNum type="arabicPeriod"/>
            </a:pPr>
            <a:r>
              <a:rPr lang="en-US" sz="2400" dirty="0" smtClean="0">
                <a:latin typeface="MV Boli" pitchFamily="2" charset="0"/>
                <a:cs typeface="MV Boli" pitchFamily="2" charset="0"/>
              </a:rPr>
              <a:t>Costs</a:t>
            </a:r>
          </a:p>
          <a:p>
            <a:pPr marL="457200" indent="-457200" algn="l" rtl="0">
              <a:buAutoNum type="arabicPeriod"/>
            </a:pPr>
            <a:r>
              <a:rPr lang="en-US" sz="2400" dirty="0" smtClean="0">
                <a:latin typeface="MV Boli" pitchFamily="2" charset="0"/>
                <a:cs typeface="MV Boli" pitchFamily="2" charset="0"/>
              </a:rPr>
              <a:t>Revenues</a:t>
            </a:r>
          </a:p>
          <a:p>
            <a:pPr marL="457200" indent="-457200" algn="l" rtl="0">
              <a:buAutoNum type="arabicPeriod"/>
            </a:pPr>
            <a:r>
              <a:rPr lang="en-US" sz="2400" dirty="0" smtClean="0">
                <a:latin typeface="MV Boli" pitchFamily="2" charset="0"/>
                <a:cs typeface="MV Boli" pitchFamily="2" charset="0"/>
              </a:rPr>
              <a:t>Analysis</a:t>
            </a:r>
          </a:p>
          <a:p>
            <a:pPr marL="457200" indent="-457200" algn="l" rtl="0">
              <a:buAutoNum type="arabicPeriod"/>
            </a:pPr>
            <a:endParaRPr lang="en-US" sz="2400" dirty="0" smtClean="0">
              <a:latin typeface="MV Boli" pitchFamily="2" charset="0"/>
              <a:cs typeface="MV Boli" pitchFamily="2" charset="0"/>
            </a:endParaRPr>
          </a:p>
          <a:p>
            <a:pPr algn="l" rtl="0">
              <a:buNone/>
            </a:pPr>
            <a:endParaRPr lang="en-US" sz="2400" dirty="0">
              <a:latin typeface="MV Boli" pitchFamily="2" charset="0"/>
              <a:cs typeface="MV Boli" pitchFamily="2"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2" cstate="print"/>
          <a:srcRect r="787"/>
          <a:stretch>
            <a:fillRect/>
          </a:stretch>
        </p:blipFill>
        <p:spPr bwMode="auto">
          <a:xfrm>
            <a:off x="0" y="0"/>
            <a:ext cx="9144000" cy="6854825"/>
          </a:xfrm>
          <a:prstGeom prst="rect">
            <a:avLst/>
          </a:prstGeom>
          <a:noFill/>
          <a:ln w="9525">
            <a:noFill/>
            <a:miter lim="800000"/>
            <a:headEnd/>
            <a:tailEnd/>
          </a:ln>
        </p:spPr>
      </p:pic>
      <p:sp>
        <p:nvSpPr>
          <p:cNvPr id="2" name="عنوان 1"/>
          <p:cNvSpPr>
            <a:spLocks noGrp="1"/>
          </p:cNvSpPr>
          <p:nvPr>
            <p:ph type="title"/>
          </p:nvPr>
        </p:nvSpPr>
        <p:spPr>
          <a:xfrm>
            <a:off x="457200" y="44624"/>
            <a:ext cx="8229600" cy="1143000"/>
          </a:xfrm>
        </p:spPr>
        <p:txBody>
          <a:bodyPr>
            <a:normAutofit/>
          </a:bodyPr>
          <a:lstStyle/>
          <a:p>
            <a:pPr algn="l" rtl="0"/>
            <a:r>
              <a:rPr lang="en-US" sz="2400" b="1" dirty="0" smtClean="0">
                <a:latin typeface="MV Boli" pitchFamily="2" charset="0"/>
                <a:cs typeface="MV Boli" pitchFamily="2" charset="0"/>
              </a:rPr>
              <a:t>Actual market</a:t>
            </a:r>
            <a:endParaRPr lang="en-US" sz="2400" b="1" dirty="0">
              <a:latin typeface="MV Boli" pitchFamily="2" charset="0"/>
              <a:cs typeface="MV Boli" pitchFamily="2" charset="0"/>
            </a:endParaRPr>
          </a:p>
        </p:txBody>
      </p:sp>
      <p:graphicFrame>
        <p:nvGraphicFramePr>
          <p:cNvPr id="5" name="جدول 4"/>
          <p:cNvGraphicFramePr>
            <a:graphicFrameLocks noGrp="1"/>
          </p:cNvGraphicFramePr>
          <p:nvPr/>
        </p:nvGraphicFramePr>
        <p:xfrm>
          <a:off x="467545" y="836712"/>
          <a:ext cx="8280918" cy="5616624"/>
        </p:xfrm>
        <a:graphic>
          <a:graphicData uri="http://schemas.openxmlformats.org/drawingml/2006/table">
            <a:tbl>
              <a:tblPr/>
              <a:tblGrid>
                <a:gridCol w="2760306"/>
                <a:gridCol w="2760306"/>
                <a:gridCol w="2760306"/>
              </a:tblGrid>
              <a:tr h="702078">
                <a:tc>
                  <a:txBody>
                    <a:bodyPr/>
                    <a:lstStyle/>
                    <a:p>
                      <a:pPr marL="0" marR="0" indent="-73025" algn="l">
                        <a:lnSpc>
                          <a:spcPct val="200000"/>
                        </a:lnSpc>
                        <a:spcBef>
                          <a:spcPts val="0"/>
                        </a:spcBef>
                        <a:spcAft>
                          <a:spcPts val="0"/>
                        </a:spcAft>
                      </a:pPr>
                      <a:r>
                        <a:rPr lang="en-US" sz="1200" dirty="0">
                          <a:solidFill>
                            <a:srgbClr val="000000"/>
                          </a:solidFill>
                          <a:latin typeface="Times New Roman"/>
                          <a:ea typeface="Calibri"/>
                          <a:cs typeface="MS Serif"/>
                        </a:rPr>
                        <a:t>Age group</a:t>
                      </a:r>
                      <a:endParaRPr lang="en-US" sz="1100" dirty="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Nom. Of children</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percentage</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2078">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0-1</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36</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9.230%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2078">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1-2</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53</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13.589%</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2078">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2-3</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55</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14.102%</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2078">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3-4</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70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17.948%</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2078">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4-5</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90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23.076%</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2078">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5-6</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86</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22.051%</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2078">
                <a:tc>
                  <a:txBody>
                    <a:bodyPr/>
                    <a:lstStyle/>
                    <a:p>
                      <a:pPr marL="0" marR="0" indent="-73025" algn="l">
                        <a:lnSpc>
                          <a:spcPct val="200000"/>
                        </a:lnSpc>
                        <a:spcBef>
                          <a:spcPts val="0"/>
                        </a:spcBef>
                        <a:spcAft>
                          <a:spcPts val="0"/>
                        </a:spcAft>
                      </a:pPr>
                      <a:endParaRPr lang="en-US" sz="1200" dirty="0">
                        <a:solidFill>
                          <a:srgbClr val="000000"/>
                        </a:solidFill>
                        <a:latin typeface="Times New Roman"/>
                        <a:ea typeface="Calibri"/>
                        <a:cs typeface="MS Serif"/>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390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dirty="0">
                          <a:solidFill>
                            <a:srgbClr val="000000"/>
                          </a:solidFill>
                          <a:latin typeface="Times New Roman"/>
                          <a:ea typeface="Calibri"/>
                          <a:cs typeface="MS Serif"/>
                        </a:rPr>
                        <a:t>~ 100%</a:t>
                      </a:r>
                      <a:endParaRPr lang="en-US" sz="1100" dirty="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2" cstate="print"/>
          <a:srcRect r="787"/>
          <a:stretch>
            <a:fillRect/>
          </a:stretch>
        </p:blipFill>
        <p:spPr bwMode="auto">
          <a:xfrm>
            <a:off x="0" y="0"/>
            <a:ext cx="9144000" cy="6854825"/>
          </a:xfrm>
          <a:prstGeom prst="rect">
            <a:avLst/>
          </a:prstGeom>
          <a:noFill/>
          <a:ln w="9525">
            <a:noFill/>
            <a:miter lim="800000"/>
            <a:headEnd/>
            <a:tailEnd/>
          </a:ln>
        </p:spPr>
      </p:pic>
      <p:sp>
        <p:nvSpPr>
          <p:cNvPr id="2" name="عنوان 1"/>
          <p:cNvSpPr>
            <a:spLocks noGrp="1"/>
          </p:cNvSpPr>
          <p:nvPr>
            <p:ph type="title"/>
          </p:nvPr>
        </p:nvSpPr>
        <p:spPr/>
        <p:txBody>
          <a:bodyPr>
            <a:normAutofit/>
          </a:bodyPr>
          <a:lstStyle/>
          <a:p>
            <a:pPr algn="l" rtl="0"/>
            <a:r>
              <a:rPr lang="en-US" sz="2400" b="1" dirty="0" smtClean="0">
                <a:latin typeface="MV Boli" pitchFamily="2" charset="0"/>
                <a:cs typeface="MV Boli" pitchFamily="2" charset="0"/>
              </a:rPr>
              <a:t>Forecasted market</a:t>
            </a:r>
            <a:endParaRPr lang="en-US" sz="2400" b="1" dirty="0">
              <a:latin typeface="MV Boli" pitchFamily="2" charset="0"/>
              <a:cs typeface="MV Boli" pitchFamily="2" charset="0"/>
            </a:endParaRPr>
          </a:p>
        </p:txBody>
      </p:sp>
      <p:sp>
        <p:nvSpPr>
          <p:cNvPr id="3" name="عنصر نائب للمحتوى 2"/>
          <p:cNvSpPr>
            <a:spLocks noGrp="1"/>
          </p:cNvSpPr>
          <p:nvPr>
            <p:ph idx="1"/>
          </p:nvPr>
        </p:nvSpPr>
        <p:spPr/>
        <p:txBody>
          <a:bodyPr>
            <a:normAutofit lnSpcReduction="10000"/>
          </a:bodyPr>
          <a:lstStyle/>
          <a:p>
            <a:pPr lvl="0" algn="l" rtl="0"/>
            <a:r>
              <a:rPr lang="en-CA" sz="2400" dirty="0" smtClean="0"/>
              <a:t>Applying this equation, we will be able to estimate the number of kids joining our center for the first </a:t>
            </a:r>
            <a:r>
              <a:rPr lang="en-CA" sz="2400" dirty="0" smtClean="0"/>
              <a:t>year;</a:t>
            </a:r>
            <a:endParaRPr lang="en-US" sz="2400" dirty="0" smtClean="0"/>
          </a:p>
          <a:p>
            <a:pPr lvl="0" algn="l" rtl="0">
              <a:buNone/>
            </a:pPr>
            <a:r>
              <a:rPr lang="en-US" sz="2400" i="1" dirty="0" smtClean="0"/>
              <a:t>Where</a:t>
            </a:r>
          </a:p>
          <a:p>
            <a:pPr lvl="0" algn="l" rtl="0">
              <a:buNone/>
            </a:pPr>
            <a:r>
              <a:rPr lang="en-US" sz="2400" dirty="0" smtClean="0"/>
              <a:t/>
            </a:r>
            <a:br>
              <a:rPr lang="en-US" sz="2400" dirty="0" smtClean="0"/>
            </a:br>
            <a:r>
              <a:rPr lang="en-US" sz="2400" i="1" dirty="0" smtClean="0"/>
              <a:t>           </a:t>
            </a:r>
            <a:r>
              <a:rPr lang="en-US" sz="2400" i="1" dirty="0" smtClean="0"/>
              <a:t>  </a:t>
            </a:r>
            <a:r>
              <a:rPr lang="en-US" sz="2400" i="1" dirty="0" smtClean="0"/>
              <a:t>Q = Nom. Of kids expected to </a:t>
            </a:r>
            <a:r>
              <a:rPr lang="en-US" sz="2400" i="1" dirty="0" smtClean="0"/>
              <a:t>enroll </a:t>
            </a:r>
            <a:r>
              <a:rPr lang="en-US" sz="2400" i="1" dirty="0" smtClean="0"/>
              <a:t>in the center during </a:t>
            </a:r>
            <a:r>
              <a:rPr lang="en-US" sz="2400" i="1" dirty="0" smtClean="0"/>
              <a:t>   an </a:t>
            </a:r>
            <a:r>
              <a:rPr lang="en-US" sz="2400" i="1" dirty="0" smtClean="0"/>
              <a:t>8 months period</a:t>
            </a:r>
            <a:br>
              <a:rPr lang="en-US" sz="2400" i="1" dirty="0" smtClean="0"/>
            </a:br>
            <a:r>
              <a:rPr lang="en-US" sz="2400" i="1" dirty="0" smtClean="0"/>
              <a:t>             N = Total Nom. Of existing kids</a:t>
            </a:r>
            <a:br>
              <a:rPr lang="en-US" sz="2400" i="1" dirty="0" smtClean="0"/>
            </a:br>
            <a:r>
              <a:rPr lang="en-US" sz="2400" i="1" dirty="0" smtClean="0"/>
              <a:t>             A = Awareness x availability (fractions)</a:t>
            </a:r>
            <a:br>
              <a:rPr lang="en-US" sz="2400" i="1" dirty="0" smtClean="0"/>
            </a:br>
            <a:r>
              <a:rPr lang="en-US" sz="2400" i="1" dirty="0" smtClean="0"/>
              <a:t>             P = Probability of enrolling = </a:t>
            </a:r>
            <a:r>
              <a:rPr lang="en-US" sz="2400" i="1" dirty="0" err="1" smtClean="0"/>
              <a:t>C</a:t>
            </a:r>
            <a:r>
              <a:rPr lang="en-US" sz="2400" i="1" baseline="-25000" dirty="0" err="1" smtClean="0"/>
              <a:t>def</a:t>
            </a:r>
            <a:r>
              <a:rPr lang="en-US" sz="2400" i="1" dirty="0" smtClean="0"/>
              <a:t> x </a:t>
            </a:r>
            <a:r>
              <a:rPr lang="en-US" sz="2400" i="1" dirty="0" err="1" smtClean="0"/>
              <a:t>F</a:t>
            </a:r>
            <a:r>
              <a:rPr lang="en-US" sz="2400" i="1" baseline="-25000" dirty="0" err="1" smtClean="0"/>
              <a:t>def</a:t>
            </a:r>
            <a:r>
              <a:rPr lang="en-US" sz="2400" i="1" dirty="0" smtClean="0"/>
              <a:t> + </a:t>
            </a:r>
            <a:r>
              <a:rPr lang="en-US" sz="2400" i="1" dirty="0" err="1" smtClean="0"/>
              <a:t>C</a:t>
            </a:r>
            <a:r>
              <a:rPr lang="en-US" sz="2400" i="1" baseline="-25000" dirty="0" err="1" smtClean="0"/>
              <a:t>prob</a:t>
            </a:r>
            <a:r>
              <a:rPr lang="en-US" sz="2400" i="1" dirty="0" smtClean="0"/>
              <a:t> x </a:t>
            </a:r>
            <a:r>
              <a:rPr lang="en-US" sz="2400" i="1" dirty="0" err="1" smtClean="0"/>
              <a:t>F</a:t>
            </a:r>
            <a:r>
              <a:rPr lang="en-US" sz="2400" i="1" baseline="-25000" dirty="0" err="1" smtClean="0"/>
              <a:t>prob</a:t>
            </a:r>
            <a:r>
              <a:rPr lang="en-US" sz="2400" i="1" baseline="-25000" dirty="0" smtClean="0"/>
              <a:t/>
            </a:r>
            <a:br>
              <a:rPr lang="en-US" sz="2400" i="1" baseline="-25000" dirty="0" smtClean="0"/>
            </a:br>
            <a:endParaRPr lang="en-US" sz="2400" dirty="0" smtClean="0"/>
          </a:p>
          <a:p>
            <a:pPr algn="l" rtl="0">
              <a:buNone/>
            </a:pPr>
            <a:r>
              <a:rPr lang="en-US" sz="2400" dirty="0" smtClean="0"/>
              <a:t>       Q </a:t>
            </a:r>
            <a:r>
              <a:rPr lang="en-US" sz="2400" dirty="0" smtClean="0"/>
              <a:t>= 390 x (100%*70%) x [(.5*.7) + (.25*.2)] = </a:t>
            </a:r>
            <a:r>
              <a:rPr lang="en-US" sz="2400" b="1" dirty="0" smtClean="0"/>
              <a:t>110 kid</a:t>
            </a:r>
            <a:r>
              <a:rPr lang="en-US" sz="2400" dirty="0" smtClean="0"/>
              <a:t/>
            </a:r>
            <a:br>
              <a:rPr lang="en-US" sz="2400" dirty="0" smtClean="0"/>
            </a:br>
            <a:endParaRPr lang="en-US" sz="2400" dirty="0">
              <a:latin typeface="MV Boli" pitchFamily="2" charset="0"/>
              <a:cs typeface="MV Boli" pitchFamily="2" charset="0"/>
            </a:endParaRPr>
          </a:p>
        </p:txBody>
      </p:sp>
      <p:sp>
        <p:nvSpPr>
          <p:cNvPr id="921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92161"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932659" y="2448272"/>
            <a:ext cx="2503437" cy="980728"/>
          </a:xfrm>
          <a:prstGeom prst="rect">
            <a:avLst/>
          </a:prstGeom>
          <a:noFill/>
        </p:spPr>
      </p:pic>
      <p:sp>
        <p:nvSpPr>
          <p:cNvPr id="92163" name="Rectangle 3"/>
          <p:cNvSpPr>
            <a:spLocks noChangeArrowheads="1"/>
          </p:cNvSpPr>
          <p:nvPr/>
        </p:nvSpPr>
        <p:spPr bwMode="auto">
          <a:xfrm>
            <a:off x="0" y="3619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2" cstate="print"/>
          <a:srcRect r="787"/>
          <a:stretch>
            <a:fillRect/>
          </a:stretch>
        </p:blipFill>
        <p:spPr bwMode="auto">
          <a:xfrm>
            <a:off x="0" y="0"/>
            <a:ext cx="9144000" cy="6854825"/>
          </a:xfrm>
          <a:prstGeom prst="rect">
            <a:avLst/>
          </a:prstGeom>
          <a:noFill/>
          <a:ln w="9525">
            <a:noFill/>
            <a:miter lim="800000"/>
            <a:headEnd/>
            <a:tailEnd/>
          </a:ln>
        </p:spPr>
      </p:pic>
      <p:graphicFrame>
        <p:nvGraphicFramePr>
          <p:cNvPr id="5" name="جدول 4"/>
          <p:cNvGraphicFramePr>
            <a:graphicFrameLocks noGrp="1"/>
          </p:cNvGraphicFramePr>
          <p:nvPr/>
        </p:nvGraphicFramePr>
        <p:xfrm>
          <a:off x="467544" y="692696"/>
          <a:ext cx="8136904" cy="5544616"/>
        </p:xfrm>
        <a:graphic>
          <a:graphicData uri="http://schemas.openxmlformats.org/drawingml/2006/table">
            <a:tbl>
              <a:tblPr/>
              <a:tblGrid>
                <a:gridCol w="4068452"/>
                <a:gridCol w="4068452"/>
              </a:tblGrid>
              <a:tr h="693077">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Age group</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Nom. of kids</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3077">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0-1</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3077">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1-2</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15</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3077">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2-3</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15</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3077">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3-4</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20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3077">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4-5</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25</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3077">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5-6</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25</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3077">
                <a:tc>
                  <a:txBody>
                    <a:bodyPr/>
                    <a:lstStyle/>
                    <a:p>
                      <a:pPr marL="0" marR="0" indent="-73025" algn="l">
                        <a:lnSpc>
                          <a:spcPct val="200000"/>
                        </a:lnSpc>
                        <a:spcBef>
                          <a:spcPts val="0"/>
                        </a:spcBef>
                        <a:spcAft>
                          <a:spcPts val="0"/>
                        </a:spcAft>
                      </a:pPr>
                      <a:endParaRPr lang="en-US" sz="1200">
                        <a:solidFill>
                          <a:srgbClr val="000000"/>
                        </a:solidFill>
                        <a:latin typeface="Times New Roman"/>
                        <a:ea typeface="Calibri"/>
                        <a:cs typeface="MS Serif"/>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indent="-73025" algn="l">
                        <a:lnSpc>
                          <a:spcPct val="200000"/>
                        </a:lnSpc>
                        <a:spcBef>
                          <a:spcPts val="0"/>
                        </a:spcBef>
                        <a:spcAft>
                          <a:spcPts val="0"/>
                        </a:spcAft>
                      </a:pPr>
                      <a:r>
                        <a:rPr lang="en-US" sz="1200" dirty="0">
                          <a:solidFill>
                            <a:srgbClr val="000000"/>
                          </a:solidFill>
                          <a:latin typeface="Times New Roman"/>
                          <a:ea typeface="Calibri"/>
                          <a:cs typeface="MS Serif"/>
                        </a:rPr>
                        <a:t>110</a:t>
                      </a:r>
                      <a:endParaRPr lang="en-US" sz="1100" dirty="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3" cstate="print"/>
          <a:srcRect r="787"/>
          <a:stretch>
            <a:fillRect/>
          </a:stretch>
        </p:blipFill>
        <p:spPr bwMode="auto">
          <a:xfrm>
            <a:off x="0" y="0"/>
            <a:ext cx="9144000" cy="6854825"/>
          </a:xfrm>
          <a:prstGeom prst="rect">
            <a:avLst/>
          </a:prstGeom>
          <a:noFill/>
          <a:ln w="9525">
            <a:noFill/>
            <a:miter lim="800000"/>
            <a:headEnd/>
            <a:tailEnd/>
          </a:ln>
        </p:spPr>
      </p:pic>
      <p:sp>
        <p:nvSpPr>
          <p:cNvPr id="2" name="عنوان 1"/>
          <p:cNvSpPr>
            <a:spLocks noGrp="1"/>
          </p:cNvSpPr>
          <p:nvPr>
            <p:ph type="title"/>
          </p:nvPr>
        </p:nvSpPr>
        <p:spPr/>
        <p:txBody>
          <a:bodyPr>
            <a:normAutofit/>
          </a:bodyPr>
          <a:lstStyle/>
          <a:p>
            <a:pPr algn="l" rtl="0"/>
            <a:r>
              <a:rPr lang="en-US" sz="2400" b="1" dirty="0" smtClean="0">
                <a:latin typeface="MV Boli" pitchFamily="2" charset="0"/>
                <a:cs typeface="MV Boli" pitchFamily="2" charset="0"/>
              </a:rPr>
              <a:t>Requirements</a:t>
            </a:r>
            <a:endParaRPr lang="en-US" sz="2400" b="1" dirty="0">
              <a:latin typeface="MV Boli" pitchFamily="2" charset="0"/>
              <a:cs typeface="MV Boli" pitchFamily="2" charset="0"/>
            </a:endParaRPr>
          </a:p>
        </p:txBody>
      </p:sp>
      <p:graphicFrame>
        <p:nvGraphicFramePr>
          <p:cNvPr id="5" name="جدول 4"/>
          <p:cNvGraphicFramePr>
            <a:graphicFrameLocks noGrp="1"/>
          </p:cNvGraphicFramePr>
          <p:nvPr/>
        </p:nvGraphicFramePr>
        <p:xfrm>
          <a:off x="1691680" y="1556794"/>
          <a:ext cx="5904656" cy="4176462"/>
        </p:xfrm>
        <a:graphic>
          <a:graphicData uri="http://schemas.openxmlformats.org/drawingml/2006/table">
            <a:tbl>
              <a:tblPr/>
              <a:tblGrid>
                <a:gridCol w="1500090"/>
                <a:gridCol w="1431094"/>
                <a:gridCol w="1486736"/>
                <a:gridCol w="1486736"/>
              </a:tblGrid>
              <a:tr h="928105">
                <a:tc>
                  <a:txBody>
                    <a:bodyPr/>
                    <a:lstStyle/>
                    <a:p>
                      <a:pPr marL="0" marR="0" indent="-73025" algn="l">
                        <a:lnSpc>
                          <a:spcPct val="200000"/>
                        </a:lnSpc>
                        <a:spcBef>
                          <a:spcPts val="0"/>
                        </a:spcBef>
                        <a:spcAft>
                          <a:spcPts val="0"/>
                        </a:spcAft>
                      </a:pPr>
                      <a:r>
                        <a:rPr lang="en-US" sz="1200" b="1" dirty="0">
                          <a:solidFill>
                            <a:srgbClr val="000000"/>
                          </a:solidFill>
                          <a:latin typeface="Times New Roman"/>
                          <a:ea typeface="Calibri"/>
                          <a:cs typeface="MS Serif"/>
                        </a:rPr>
                        <a:t>Age group</a:t>
                      </a:r>
                      <a:endParaRPr lang="en-US" sz="1100" dirty="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b="1">
                          <a:solidFill>
                            <a:srgbClr val="000000"/>
                          </a:solidFill>
                          <a:latin typeface="Times New Roman"/>
                          <a:ea typeface="Calibri"/>
                          <a:cs typeface="MS Serif"/>
                        </a:rPr>
                        <a:t>No. Of kids</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b="1">
                          <a:solidFill>
                            <a:srgbClr val="000000"/>
                          </a:solidFill>
                          <a:latin typeface="Times New Roman"/>
                          <a:ea typeface="Calibri"/>
                          <a:cs typeface="MS Serif"/>
                        </a:rPr>
                        <a:t>Educator :kid ratio</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b="1">
                          <a:solidFill>
                            <a:srgbClr val="000000"/>
                          </a:solidFill>
                          <a:latin typeface="Times New Roman"/>
                          <a:ea typeface="Calibri"/>
                          <a:cs typeface="MS Serif"/>
                        </a:rPr>
                        <a:t>Educators needed</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4051">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0-1</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1:5</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2</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4051">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1-2</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15</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1:8</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2</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4051">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2-3</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15</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1:10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2</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4051">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3-4</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20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1:15</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2</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4051">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4-5</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25</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1:20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4051">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5-6</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25</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1:25</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4051">
                <a:tc>
                  <a:txBody>
                    <a:bodyPr/>
                    <a:lstStyle/>
                    <a:p>
                      <a:pPr marL="0" marR="0" indent="-73025" algn="l">
                        <a:lnSpc>
                          <a:spcPct val="200000"/>
                        </a:lnSpc>
                        <a:spcBef>
                          <a:spcPts val="0"/>
                        </a:spcBef>
                        <a:spcAft>
                          <a:spcPts val="0"/>
                        </a:spcAft>
                      </a:pPr>
                      <a:r>
                        <a:rPr lang="en-US" sz="1200" dirty="0">
                          <a:solidFill>
                            <a:srgbClr val="000000"/>
                          </a:solidFill>
                          <a:latin typeface="Times New Roman"/>
                          <a:ea typeface="Calibri"/>
                          <a:cs typeface="MS Serif"/>
                        </a:rPr>
                        <a:t>Total</a:t>
                      </a:r>
                      <a:endParaRPr lang="en-US" sz="1100" dirty="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110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dirty="0">
                          <a:solidFill>
                            <a:srgbClr val="000000"/>
                          </a:solidFill>
                          <a:latin typeface="Times New Roman"/>
                          <a:ea typeface="Calibri"/>
                          <a:cs typeface="MS Serif"/>
                        </a:rPr>
                        <a:t>10</a:t>
                      </a:r>
                      <a:endParaRPr lang="en-US" sz="1100" dirty="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Untitled 2.png"/>
          <p:cNvPicPr>
            <a:picLocks noChangeAspect="1"/>
          </p:cNvPicPr>
          <p:nvPr/>
        </p:nvPicPr>
        <p:blipFill>
          <a:blip r:embed="rId2" cstate="print"/>
          <a:srcRect r="787"/>
          <a:stretch>
            <a:fillRect/>
          </a:stretch>
        </p:blipFill>
        <p:spPr bwMode="auto">
          <a:xfrm>
            <a:off x="0" y="0"/>
            <a:ext cx="9144000" cy="6854825"/>
          </a:xfrm>
          <a:prstGeom prst="rect">
            <a:avLst/>
          </a:prstGeom>
          <a:noFill/>
          <a:ln w="9525">
            <a:noFill/>
            <a:miter lim="800000"/>
            <a:headEnd/>
            <a:tailEnd/>
          </a:ln>
        </p:spPr>
      </p:pic>
      <p:graphicFrame>
        <p:nvGraphicFramePr>
          <p:cNvPr id="4" name="عنصر نائب للمحتوى 3"/>
          <p:cNvGraphicFramePr>
            <a:graphicFrameLocks noGrp="1"/>
          </p:cNvGraphicFramePr>
          <p:nvPr>
            <p:ph idx="1"/>
          </p:nvPr>
        </p:nvGraphicFramePr>
        <p:xfrm>
          <a:off x="683570" y="116632"/>
          <a:ext cx="7848870" cy="6408711"/>
        </p:xfrm>
        <a:graphic>
          <a:graphicData uri="http://schemas.openxmlformats.org/drawingml/2006/table">
            <a:tbl>
              <a:tblPr/>
              <a:tblGrid>
                <a:gridCol w="1631926"/>
                <a:gridCol w="1631926"/>
                <a:gridCol w="1631926"/>
                <a:gridCol w="1476546"/>
                <a:gridCol w="1476546"/>
              </a:tblGrid>
              <a:tr h="915531">
                <a:tc>
                  <a:txBody>
                    <a:bodyPr/>
                    <a:lstStyle/>
                    <a:p>
                      <a:pPr marL="0" marR="0" indent="-73025" algn="l">
                        <a:lnSpc>
                          <a:spcPct val="200000"/>
                        </a:lnSpc>
                        <a:spcBef>
                          <a:spcPts val="0"/>
                        </a:spcBef>
                        <a:spcAft>
                          <a:spcPts val="0"/>
                        </a:spcAft>
                      </a:pPr>
                      <a:r>
                        <a:rPr lang="en-US" sz="1100" b="1" dirty="0">
                          <a:solidFill>
                            <a:srgbClr val="000000"/>
                          </a:solidFill>
                          <a:latin typeface="Times New Roman"/>
                          <a:ea typeface="Calibri"/>
                          <a:cs typeface="MS Serif"/>
                        </a:rPr>
                        <a:t>Age group</a:t>
                      </a:r>
                      <a:endParaRPr lang="en-US" sz="1000" dirty="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b="1">
                          <a:solidFill>
                            <a:srgbClr val="000000"/>
                          </a:solidFill>
                          <a:latin typeface="Times New Roman"/>
                          <a:ea typeface="Calibri"/>
                          <a:cs typeface="MS Serif"/>
                        </a:rPr>
                        <a:t>Name of room</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b="1">
                          <a:solidFill>
                            <a:srgbClr val="000000"/>
                          </a:solidFill>
                          <a:latin typeface="Times New Roman"/>
                          <a:ea typeface="Calibri"/>
                          <a:cs typeface="MS Serif"/>
                        </a:rPr>
                        <a:t>Kid :room capacity</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b="1">
                          <a:solidFill>
                            <a:srgbClr val="000000"/>
                          </a:solidFill>
                          <a:latin typeface="Times New Roman"/>
                          <a:ea typeface="Calibri"/>
                          <a:cs typeface="MS Serif"/>
                        </a:rPr>
                        <a:t>No. Of Rooms needed</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b="1" dirty="0">
                          <a:solidFill>
                            <a:srgbClr val="000000"/>
                          </a:solidFill>
                          <a:latin typeface="Times New Roman"/>
                          <a:ea typeface="Calibri"/>
                          <a:cs typeface="MS Serif"/>
                        </a:rPr>
                        <a:t>Area\room</a:t>
                      </a:r>
                      <a:endParaRPr lang="en-US" sz="1000" dirty="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765">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0-1</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Infants room</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10:1</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1</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31.5 m²</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765">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1-2</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Toddlers 1</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15:1</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1</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38.5 m²</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765">
                <a:tc>
                  <a:txBody>
                    <a:bodyPr/>
                    <a:lstStyle/>
                    <a:p>
                      <a:pPr marL="0" marR="0" indent="-73025" algn="l">
                        <a:lnSpc>
                          <a:spcPct val="200000"/>
                        </a:lnSpc>
                        <a:spcBef>
                          <a:spcPts val="0"/>
                        </a:spcBef>
                        <a:spcAft>
                          <a:spcPts val="0"/>
                        </a:spcAft>
                      </a:pPr>
                      <a:r>
                        <a:rPr lang="en-US" sz="1100" dirty="0">
                          <a:solidFill>
                            <a:srgbClr val="000000"/>
                          </a:solidFill>
                          <a:latin typeface="Times New Roman"/>
                          <a:ea typeface="Calibri"/>
                          <a:cs typeface="MS Serif"/>
                        </a:rPr>
                        <a:t>2-3</a:t>
                      </a:r>
                      <a:endParaRPr lang="en-US" sz="1000" dirty="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Toddlers 2</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15:1</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1</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42 m²</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765">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3-4</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Pre-k 1</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20:1</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1</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35 m²</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765">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4-5</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Pre-k2</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25:1</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1</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38.5 m²</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765">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5-6</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KG</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25:1</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1</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42 m²</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765">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Lab</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1</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30 m²</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765">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Cafeteria</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1</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15 m²</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765">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Kitchen</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1</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7.5 m²</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765">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Gym</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1</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14 m²</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765">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Other areas</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110 m²</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765">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Total area</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a:solidFill>
                            <a:srgbClr val="000000"/>
                          </a:solidFill>
                          <a:latin typeface="Times New Roman"/>
                          <a:ea typeface="Calibri"/>
                          <a:cs typeface="MS Serif"/>
                        </a:rPr>
                        <a:t>--</a:t>
                      </a:r>
                      <a:endParaRPr lang="en-US" sz="100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100" dirty="0">
                          <a:solidFill>
                            <a:srgbClr val="000000"/>
                          </a:solidFill>
                          <a:latin typeface="Times New Roman"/>
                          <a:ea typeface="Calibri"/>
                          <a:cs typeface="MS Serif"/>
                        </a:rPr>
                        <a:t>404 m²</a:t>
                      </a:r>
                      <a:endParaRPr lang="en-US" sz="1000" dirty="0">
                        <a:latin typeface="Calibri"/>
                        <a:ea typeface="Calibri"/>
                        <a:cs typeface="MS Serif"/>
                      </a:endParaRPr>
                    </a:p>
                  </a:txBody>
                  <a:tcPr marL="60616" marR="606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2" cstate="print"/>
          <a:srcRect r="787"/>
          <a:stretch>
            <a:fillRect/>
          </a:stretch>
        </p:blipFill>
        <p:spPr bwMode="auto">
          <a:xfrm>
            <a:off x="0" y="0"/>
            <a:ext cx="9144000" cy="6854825"/>
          </a:xfrm>
          <a:prstGeom prst="rect">
            <a:avLst/>
          </a:prstGeom>
          <a:noFill/>
          <a:ln w="9525">
            <a:noFill/>
            <a:miter lim="800000"/>
            <a:headEnd/>
            <a:tailEnd/>
          </a:ln>
        </p:spPr>
      </p:pic>
      <p:sp>
        <p:nvSpPr>
          <p:cNvPr id="2" name="عنوان 1"/>
          <p:cNvSpPr>
            <a:spLocks noGrp="1"/>
          </p:cNvSpPr>
          <p:nvPr>
            <p:ph type="title"/>
          </p:nvPr>
        </p:nvSpPr>
        <p:spPr/>
        <p:txBody>
          <a:bodyPr>
            <a:normAutofit/>
          </a:bodyPr>
          <a:lstStyle/>
          <a:p>
            <a:pPr algn="l" rtl="0"/>
            <a:r>
              <a:rPr lang="en-US" sz="2400" b="1" dirty="0" smtClean="0">
                <a:latin typeface="MV Boli" pitchFamily="2" charset="0"/>
                <a:cs typeface="MV Boli" pitchFamily="2" charset="0"/>
              </a:rPr>
              <a:t>Costs-Start up cost</a:t>
            </a:r>
            <a:endParaRPr lang="en-US" sz="2400" b="1" dirty="0">
              <a:latin typeface="MV Boli" pitchFamily="2" charset="0"/>
              <a:cs typeface="MV Boli" pitchFamily="2" charset="0"/>
            </a:endParaRPr>
          </a:p>
        </p:txBody>
      </p:sp>
      <p:graphicFrame>
        <p:nvGraphicFramePr>
          <p:cNvPr id="5" name="جدول 4"/>
          <p:cNvGraphicFramePr>
            <a:graphicFrameLocks noGrp="1"/>
          </p:cNvGraphicFramePr>
          <p:nvPr/>
        </p:nvGraphicFramePr>
        <p:xfrm>
          <a:off x="539552" y="1484784"/>
          <a:ext cx="8136904" cy="4824540"/>
        </p:xfrm>
        <a:graphic>
          <a:graphicData uri="http://schemas.openxmlformats.org/drawingml/2006/table">
            <a:tbl>
              <a:tblPr/>
              <a:tblGrid>
                <a:gridCol w="4068452"/>
                <a:gridCol w="4068452"/>
              </a:tblGrid>
              <a:tr h="536060">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Details</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Costs in $</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6060">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Land </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12,530.5</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6060">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Construction (building)</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404m² * 500$\m² = 202,000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6060">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Construction (Outdoor area)</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1096m² * 60$\m² = 65,760 </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6060">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License</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404*17nis =6,868nis = 1,907.7$ </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6060">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Design</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404*50nis = 20,200nis= 5,611$</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6060">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Water subscription</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357</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6060">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Electricity subscription</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400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6060">
                <a:tc>
                  <a:txBody>
                    <a:bodyPr/>
                    <a:lstStyle/>
                    <a:p>
                      <a:pPr marL="0" marR="0" indent="-73025" algn="l">
                        <a:lnSpc>
                          <a:spcPct val="200000"/>
                        </a:lnSpc>
                        <a:spcBef>
                          <a:spcPts val="0"/>
                        </a:spcBef>
                        <a:spcAft>
                          <a:spcPts val="0"/>
                        </a:spcAft>
                      </a:pPr>
                      <a:endParaRPr lang="en-US" sz="1200">
                        <a:solidFill>
                          <a:srgbClr val="000000"/>
                        </a:solidFill>
                        <a:latin typeface="Times New Roman"/>
                        <a:ea typeface="Calibri"/>
                        <a:cs typeface="MS Serif"/>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indent="-73025" algn="l">
                        <a:lnSpc>
                          <a:spcPct val="200000"/>
                        </a:lnSpc>
                        <a:spcBef>
                          <a:spcPts val="0"/>
                        </a:spcBef>
                        <a:spcAft>
                          <a:spcPts val="0"/>
                        </a:spcAft>
                      </a:pPr>
                      <a:r>
                        <a:rPr lang="en-US" sz="1200" dirty="0">
                          <a:solidFill>
                            <a:srgbClr val="000000"/>
                          </a:solidFill>
                          <a:latin typeface="Times New Roman"/>
                          <a:ea typeface="Calibri"/>
                          <a:cs typeface="MS Serif"/>
                        </a:rPr>
                        <a:t>288,565.7+ 20,000(other costs) =</a:t>
                      </a:r>
                      <a:r>
                        <a:rPr lang="en-US" sz="1200" dirty="0">
                          <a:solidFill>
                            <a:srgbClr val="1F497D"/>
                          </a:solidFill>
                          <a:latin typeface="Times New Roman"/>
                          <a:ea typeface="Calibri"/>
                          <a:cs typeface="MS Serif"/>
                        </a:rPr>
                        <a:t> 308,565.7$</a:t>
                      </a:r>
                      <a:endParaRPr lang="en-US" sz="1100" dirty="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3" cstate="print"/>
          <a:srcRect r="788"/>
          <a:stretch>
            <a:fillRect/>
          </a:stretch>
        </p:blipFill>
        <p:spPr>
          <a:xfrm>
            <a:off x="0" y="3149"/>
            <a:ext cx="9144000" cy="6854851"/>
          </a:xfrm>
          <a:prstGeom prst="rect">
            <a:avLst/>
          </a:prstGeom>
        </p:spPr>
      </p:pic>
      <p:sp>
        <p:nvSpPr>
          <p:cNvPr id="2" name="Title 1"/>
          <p:cNvSpPr>
            <a:spLocks noGrp="1"/>
          </p:cNvSpPr>
          <p:nvPr>
            <p:ph type="title"/>
          </p:nvPr>
        </p:nvSpPr>
        <p:spPr/>
        <p:txBody>
          <a:bodyPr>
            <a:normAutofit/>
          </a:bodyPr>
          <a:lstStyle/>
          <a:p>
            <a:pPr algn="l"/>
            <a:r>
              <a:rPr lang="en-US" sz="3200" b="1" u="sng" dirty="0" smtClean="0">
                <a:latin typeface="MV Boli" pitchFamily="2" charset="0"/>
                <a:cs typeface="MV Boli" pitchFamily="2" charset="0"/>
              </a:rPr>
              <a:t>Market research</a:t>
            </a:r>
            <a:endParaRPr lang="ar-SA" sz="3200" b="1" u="sng" dirty="0">
              <a:latin typeface="MV Boli" pitchFamily="2" charset="0"/>
            </a:endParaRPr>
          </a:p>
        </p:txBody>
      </p:sp>
      <p:sp>
        <p:nvSpPr>
          <p:cNvPr id="3" name="Content Placeholder 2"/>
          <p:cNvSpPr>
            <a:spLocks noGrp="1"/>
          </p:cNvSpPr>
          <p:nvPr>
            <p:ph idx="1"/>
          </p:nvPr>
        </p:nvSpPr>
        <p:spPr/>
        <p:txBody>
          <a:bodyPr>
            <a:normAutofit/>
          </a:bodyPr>
          <a:lstStyle/>
          <a:p>
            <a:pPr lvl="0" algn="l" rtl="0">
              <a:buNone/>
            </a:pPr>
            <a:endParaRPr lang="en-US" sz="2400" dirty="0" smtClean="0"/>
          </a:p>
          <a:p>
            <a:pPr lvl="0" algn="l" rtl="0"/>
            <a:endParaRPr lang="en-US" sz="2400" dirty="0" smtClean="0"/>
          </a:p>
          <a:p>
            <a:pPr lvl="0" algn="l" rtl="0"/>
            <a:r>
              <a:rPr lang="en-US" sz="2800" dirty="0" smtClean="0"/>
              <a:t>Methodology</a:t>
            </a:r>
          </a:p>
          <a:p>
            <a:pPr lvl="0" algn="l" rtl="0">
              <a:buNone/>
            </a:pPr>
            <a:r>
              <a:rPr lang="en-US" sz="2800" dirty="0" smtClean="0"/>
              <a:t>1. Questionnaires to be filled by customers</a:t>
            </a:r>
            <a:endParaRPr lang="en-US" sz="2800" dirty="0" smtClean="0"/>
          </a:p>
          <a:p>
            <a:pPr lvl="0" algn="l" rtl="0">
              <a:buNone/>
            </a:pPr>
            <a:r>
              <a:rPr lang="en-US" sz="2800" dirty="0" smtClean="0"/>
              <a:t>2. Investigating reasons of failure for the Old campus Day care.</a:t>
            </a:r>
            <a:endParaRPr lang="en-US" sz="2800" dirty="0" smtClean="0"/>
          </a:p>
          <a:p>
            <a:pPr lvl="0" algn="l" rtl="0">
              <a:buNone/>
            </a:pPr>
            <a:endParaRPr lang="en-US" sz="2400" dirty="0" smtClean="0"/>
          </a:p>
          <a:p>
            <a:pPr algn="l" rtl="0"/>
            <a:endParaRPr lang="en-US" sz="2400" b="1" dirty="0" smtClean="0">
              <a:latin typeface="MV Boli" pitchFamily="2" charset="0"/>
            </a:endParaRPr>
          </a:p>
          <a:p>
            <a:pPr algn="l" rtl="0">
              <a:buNone/>
            </a:pPr>
            <a:endParaRPr lang="ar-SA" sz="2400" b="1" dirty="0">
              <a:latin typeface="MV Boli" pitchFamily="2"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2" cstate="print"/>
          <a:srcRect r="787"/>
          <a:stretch>
            <a:fillRect/>
          </a:stretch>
        </p:blipFill>
        <p:spPr bwMode="auto">
          <a:xfrm>
            <a:off x="0" y="0"/>
            <a:ext cx="9144000" cy="6854825"/>
          </a:xfrm>
          <a:prstGeom prst="rect">
            <a:avLst/>
          </a:prstGeom>
          <a:noFill/>
          <a:ln w="9525">
            <a:noFill/>
            <a:miter lim="800000"/>
            <a:headEnd/>
            <a:tailEnd/>
          </a:ln>
        </p:spPr>
      </p:pic>
      <p:sp>
        <p:nvSpPr>
          <p:cNvPr id="2" name="عنوان 1"/>
          <p:cNvSpPr>
            <a:spLocks noGrp="1"/>
          </p:cNvSpPr>
          <p:nvPr>
            <p:ph type="title"/>
          </p:nvPr>
        </p:nvSpPr>
        <p:spPr/>
        <p:txBody>
          <a:bodyPr>
            <a:normAutofit/>
          </a:bodyPr>
          <a:lstStyle/>
          <a:p>
            <a:pPr algn="l" rtl="0"/>
            <a:r>
              <a:rPr lang="en-US" sz="2400" b="1" dirty="0" smtClean="0">
                <a:latin typeface="MV Boli" pitchFamily="2" charset="0"/>
                <a:cs typeface="MV Boli" pitchFamily="2" charset="0"/>
              </a:rPr>
              <a:t>Costs-Other start up Costs</a:t>
            </a:r>
            <a:endParaRPr lang="en-US" sz="2400" b="1" dirty="0">
              <a:latin typeface="MV Boli" pitchFamily="2" charset="0"/>
              <a:cs typeface="MV Boli" pitchFamily="2" charset="0"/>
            </a:endParaRPr>
          </a:p>
        </p:txBody>
      </p:sp>
      <p:graphicFrame>
        <p:nvGraphicFramePr>
          <p:cNvPr id="5" name="جدول 4"/>
          <p:cNvGraphicFramePr>
            <a:graphicFrameLocks noGrp="1"/>
          </p:cNvGraphicFramePr>
          <p:nvPr/>
        </p:nvGraphicFramePr>
        <p:xfrm>
          <a:off x="683568" y="1268756"/>
          <a:ext cx="7632848" cy="4968556"/>
        </p:xfrm>
        <a:graphic>
          <a:graphicData uri="http://schemas.openxmlformats.org/drawingml/2006/table">
            <a:tbl>
              <a:tblPr/>
              <a:tblGrid>
                <a:gridCol w="3816424"/>
                <a:gridCol w="3816424"/>
              </a:tblGrid>
              <a:tr h="451687">
                <a:tc>
                  <a:txBody>
                    <a:bodyPr/>
                    <a:lstStyle/>
                    <a:p>
                      <a:pPr marL="0" marR="0" indent="-73025" algn="l">
                        <a:lnSpc>
                          <a:spcPct val="200000"/>
                        </a:lnSpc>
                        <a:spcBef>
                          <a:spcPts val="0"/>
                        </a:spcBef>
                        <a:spcAft>
                          <a:spcPts val="0"/>
                        </a:spcAft>
                      </a:pPr>
                      <a:r>
                        <a:rPr lang="en-US" sz="1200" dirty="0">
                          <a:solidFill>
                            <a:srgbClr val="000000"/>
                          </a:solidFill>
                          <a:latin typeface="Times New Roman"/>
                          <a:ea typeface="Calibri"/>
                          <a:cs typeface="MS Serif"/>
                        </a:rPr>
                        <a:t>Details</a:t>
                      </a:r>
                      <a:endParaRPr lang="en-US" sz="1100" dirty="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Costs in $</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1687">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Furniture</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dirty="0">
                          <a:solidFill>
                            <a:srgbClr val="000000"/>
                          </a:solidFill>
                          <a:latin typeface="Times New Roman"/>
                          <a:ea typeface="Calibri"/>
                          <a:cs typeface="MS Serif"/>
                        </a:rPr>
                        <a:t>30,000 </a:t>
                      </a:r>
                      <a:endParaRPr lang="en-US" sz="1100" dirty="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1687">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Computers</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14,000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1687">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Printers</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800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1687">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Smart boards</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3500 </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3373">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Kitchen kit(refrigerator, stove, dish washer, and other cooking tools)</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3000 </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1687">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Laundry room kit (washer and dryer) </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2000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1687">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Cleaning equipment</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2000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1687">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Office equipment</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2000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1687">
                <a:tc>
                  <a:txBody>
                    <a:bodyPr/>
                    <a:lstStyle/>
                    <a:p>
                      <a:pPr marL="0" marR="0" indent="-73025" algn="l">
                        <a:lnSpc>
                          <a:spcPct val="200000"/>
                        </a:lnSpc>
                        <a:spcBef>
                          <a:spcPts val="0"/>
                        </a:spcBef>
                        <a:spcAft>
                          <a:spcPts val="0"/>
                        </a:spcAft>
                      </a:pPr>
                      <a:endParaRPr lang="en-US" sz="1200" dirty="0">
                        <a:solidFill>
                          <a:srgbClr val="000000"/>
                        </a:solidFill>
                        <a:latin typeface="Times New Roman"/>
                        <a:ea typeface="Calibri"/>
                        <a:cs typeface="MS Serif"/>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indent="-73025" algn="l">
                        <a:lnSpc>
                          <a:spcPct val="200000"/>
                        </a:lnSpc>
                        <a:spcBef>
                          <a:spcPts val="0"/>
                        </a:spcBef>
                        <a:spcAft>
                          <a:spcPts val="0"/>
                        </a:spcAft>
                      </a:pPr>
                      <a:r>
                        <a:rPr lang="en-US" sz="1200" dirty="0">
                          <a:solidFill>
                            <a:srgbClr val="1F497D"/>
                          </a:solidFill>
                          <a:latin typeface="Times New Roman"/>
                          <a:ea typeface="Calibri"/>
                          <a:cs typeface="MS Serif"/>
                        </a:rPr>
                        <a:t>57,300$ </a:t>
                      </a:r>
                      <a:endParaRPr lang="en-US" sz="1100" dirty="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مربع نص 5"/>
          <p:cNvSpPr txBox="1"/>
          <p:nvPr/>
        </p:nvSpPr>
        <p:spPr>
          <a:xfrm>
            <a:off x="539552" y="6021288"/>
            <a:ext cx="3672408" cy="461665"/>
          </a:xfrm>
          <a:prstGeom prst="rect">
            <a:avLst/>
          </a:prstGeom>
          <a:noFill/>
        </p:spPr>
        <p:txBody>
          <a:bodyPr wrap="square" rtlCol="0">
            <a:spAutoFit/>
          </a:bodyPr>
          <a:lstStyle/>
          <a:p>
            <a:r>
              <a:rPr lang="en-US" sz="2400" dirty="0" smtClean="0"/>
              <a:t>Net Start up =</a:t>
            </a:r>
            <a:r>
              <a:rPr lang="en-US" sz="2400" dirty="0" smtClean="0"/>
              <a:t> 365,865.7$</a:t>
            </a:r>
            <a:r>
              <a:rPr lang="en-US" sz="2400" dirty="0" smtClean="0"/>
              <a:t> </a:t>
            </a:r>
            <a:endParaRPr lang="en-US" sz="2400"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2" cstate="print"/>
          <a:srcRect r="787"/>
          <a:stretch>
            <a:fillRect/>
          </a:stretch>
        </p:blipFill>
        <p:spPr bwMode="auto">
          <a:xfrm>
            <a:off x="0" y="0"/>
            <a:ext cx="9144000" cy="6854825"/>
          </a:xfrm>
          <a:prstGeom prst="rect">
            <a:avLst/>
          </a:prstGeom>
          <a:noFill/>
          <a:ln w="9525">
            <a:noFill/>
            <a:miter lim="800000"/>
            <a:headEnd/>
            <a:tailEnd/>
          </a:ln>
        </p:spPr>
      </p:pic>
      <p:sp>
        <p:nvSpPr>
          <p:cNvPr id="2" name="عنوان 1"/>
          <p:cNvSpPr>
            <a:spLocks noGrp="1"/>
          </p:cNvSpPr>
          <p:nvPr>
            <p:ph type="title"/>
          </p:nvPr>
        </p:nvSpPr>
        <p:spPr/>
        <p:txBody>
          <a:bodyPr>
            <a:normAutofit/>
          </a:bodyPr>
          <a:lstStyle/>
          <a:p>
            <a:pPr algn="l" rtl="0"/>
            <a:r>
              <a:rPr lang="en-US" sz="2400" b="1" dirty="0" smtClean="0">
                <a:latin typeface="MV Boli" pitchFamily="2" charset="0"/>
                <a:cs typeface="MV Boli" pitchFamily="2" charset="0"/>
              </a:rPr>
              <a:t>Costs- Running Costs-Regular</a:t>
            </a:r>
            <a:endParaRPr lang="en-US" sz="2400" b="1" dirty="0">
              <a:latin typeface="MV Boli" pitchFamily="2" charset="0"/>
              <a:cs typeface="MV Boli" pitchFamily="2" charset="0"/>
            </a:endParaRPr>
          </a:p>
        </p:txBody>
      </p:sp>
      <p:graphicFrame>
        <p:nvGraphicFramePr>
          <p:cNvPr id="6" name="جدول 5"/>
          <p:cNvGraphicFramePr>
            <a:graphicFrameLocks noGrp="1"/>
          </p:cNvGraphicFramePr>
          <p:nvPr/>
        </p:nvGraphicFramePr>
        <p:xfrm>
          <a:off x="611560" y="1340766"/>
          <a:ext cx="7776864" cy="4752531"/>
        </p:xfrm>
        <a:graphic>
          <a:graphicData uri="http://schemas.openxmlformats.org/drawingml/2006/table">
            <a:tbl>
              <a:tblPr/>
              <a:tblGrid>
                <a:gridCol w="3888432"/>
                <a:gridCol w="3888432"/>
              </a:tblGrid>
              <a:tr h="528059">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Details</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Costs in $\month</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8059">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Electricity consumption</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300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8059">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Water consumption</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100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8059">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Internet and telephone services</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200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8059">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Maintenance</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100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8059">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Gas</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50 </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8059">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Office materials</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300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8059">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Cleaning materials</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300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8059">
                <a:tc>
                  <a:txBody>
                    <a:bodyPr/>
                    <a:lstStyle/>
                    <a:p>
                      <a:pPr marL="0" marR="0" indent="-73025" algn="l">
                        <a:lnSpc>
                          <a:spcPct val="200000"/>
                        </a:lnSpc>
                        <a:spcBef>
                          <a:spcPts val="0"/>
                        </a:spcBef>
                        <a:spcAft>
                          <a:spcPts val="0"/>
                        </a:spcAft>
                      </a:pPr>
                      <a:endParaRPr lang="en-US" sz="1200">
                        <a:solidFill>
                          <a:srgbClr val="000000"/>
                        </a:solidFill>
                        <a:latin typeface="Times New Roman"/>
                        <a:ea typeface="Calibri"/>
                        <a:cs typeface="MS Serif"/>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indent="-73025" algn="l">
                        <a:lnSpc>
                          <a:spcPct val="200000"/>
                        </a:lnSpc>
                        <a:spcBef>
                          <a:spcPts val="0"/>
                        </a:spcBef>
                        <a:spcAft>
                          <a:spcPts val="0"/>
                        </a:spcAft>
                      </a:pPr>
                      <a:r>
                        <a:rPr lang="en-US" sz="1200" dirty="0">
                          <a:solidFill>
                            <a:srgbClr val="1F497D"/>
                          </a:solidFill>
                          <a:latin typeface="Times New Roman"/>
                          <a:ea typeface="Calibri"/>
                          <a:cs typeface="MS Serif"/>
                        </a:rPr>
                        <a:t>1350$\month</a:t>
                      </a:r>
                      <a:endParaRPr lang="en-US" sz="1100" dirty="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2" cstate="print"/>
          <a:srcRect r="787"/>
          <a:stretch>
            <a:fillRect/>
          </a:stretch>
        </p:blipFill>
        <p:spPr bwMode="auto">
          <a:xfrm>
            <a:off x="0" y="0"/>
            <a:ext cx="9144000" cy="6854825"/>
          </a:xfrm>
          <a:prstGeom prst="rect">
            <a:avLst/>
          </a:prstGeom>
          <a:noFill/>
          <a:ln w="9525">
            <a:noFill/>
            <a:miter lim="800000"/>
            <a:headEnd/>
            <a:tailEnd/>
          </a:ln>
        </p:spPr>
      </p:pic>
      <p:sp>
        <p:nvSpPr>
          <p:cNvPr id="2" name="عنوان 1"/>
          <p:cNvSpPr>
            <a:spLocks noGrp="1"/>
          </p:cNvSpPr>
          <p:nvPr>
            <p:ph type="title"/>
          </p:nvPr>
        </p:nvSpPr>
        <p:spPr/>
        <p:txBody>
          <a:bodyPr>
            <a:normAutofit/>
          </a:bodyPr>
          <a:lstStyle/>
          <a:p>
            <a:pPr algn="l" rtl="0"/>
            <a:r>
              <a:rPr lang="en-US" sz="2400" b="1" dirty="0" smtClean="0">
                <a:latin typeface="MV Boli" pitchFamily="2" charset="0"/>
                <a:cs typeface="MV Boli" pitchFamily="2" charset="0"/>
              </a:rPr>
              <a:t>Costs-Running Costs-Wages</a:t>
            </a:r>
            <a:endParaRPr lang="en-US" sz="2400" b="1" dirty="0">
              <a:latin typeface="MV Boli" pitchFamily="2" charset="0"/>
              <a:cs typeface="MV Boli" pitchFamily="2" charset="0"/>
            </a:endParaRPr>
          </a:p>
        </p:txBody>
      </p:sp>
      <p:graphicFrame>
        <p:nvGraphicFramePr>
          <p:cNvPr id="5" name="جدول 4"/>
          <p:cNvGraphicFramePr>
            <a:graphicFrameLocks noGrp="1"/>
          </p:cNvGraphicFramePr>
          <p:nvPr/>
        </p:nvGraphicFramePr>
        <p:xfrm>
          <a:off x="683567" y="1412776"/>
          <a:ext cx="7632849" cy="4680520"/>
        </p:xfrm>
        <a:graphic>
          <a:graphicData uri="http://schemas.openxmlformats.org/drawingml/2006/table">
            <a:tbl>
              <a:tblPr/>
              <a:tblGrid>
                <a:gridCol w="1957631"/>
                <a:gridCol w="1957631"/>
                <a:gridCol w="1748796"/>
                <a:gridCol w="1968791"/>
              </a:tblGrid>
              <a:tr h="1170130">
                <a:tc>
                  <a:txBody>
                    <a:bodyPr/>
                    <a:lstStyle/>
                    <a:p>
                      <a:pPr marL="0" marR="0" indent="-73025" algn="l">
                        <a:lnSpc>
                          <a:spcPct val="200000"/>
                        </a:lnSpc>
                        <a:spcBef>
                          <a:spcPts val="0"/>
                        </a:spcBef>
                        <a:spcAft>
                          <a:spcPts val="0"/>
                        </a:spcAft>
                      </a:pPr>
                      <a:r>
                        <a:rPr lang="en-US" sz="1200" dirty="0">
                          <a:solidFill>
                            <a:srgbClr val="000000"/>
                          </a:solidFill>
                          <a:latin typeface="Times New Roman"/>
                          <a:ea typeface="Calibri"/>
                          <a:cs typeface="MS Serif"/>
                        </a:rPr>
                        <a:t>Position</a:t>
                      </a:r>
                      <a:endParaRPr lang="en-US" sz="1100" dirty="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Nom. Of employees</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Monthly wage ($\month)</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Sum. Of wages</a:t>
                      </a:r>
                      <a:br>
                        <a:rPr lang="en-US" sz="1200">
                          <a:solidFill>
                            <a:srgbClr val="000000"/>
                          </a:solidFill>
                          <a:latin typeface="Times New Roman"/>
                          <a:ea typeface="Calibri"/>
                          <a:cs typeface="MS Serif"/>
                        </a:rPr>
                      </a:br>
                      <a:r>
                        <a:rPr lang="en-US" sz="1200">
                          <a:solidFill>
                            <a:srgbClr val="000000"/>
                          </a:solidFill>
                          <a:latin typeface="Times New Roman"/>
                          <a:ea typeface="Calibri"/>
                          <a:cs typeface="MS Serif"/>
                        </a:rPr>
                        <a:t>($\month)</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5065">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principle</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800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800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5065">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secretary</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400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400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5065">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educator</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415</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4150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5065">
                <a:tc>
                  <a:txBody>
                    <a:bodyPr/>
                    <a:lstStyle/>
                    <a:p>
                      <a:pPr marL="0" marR="0" indent="-73025" algn="l">
                        <a:lnSpc>
                          <a:spcPct val="200000"/>
                        </a:lnSpc>
                        <a:spcBef>
                          <a:spcPts val="0"/>
                        </a:spcBef>
                        <a:spcAft>
                          <a:spcPts val="0"/>
                        </a:spcAft>
                      </a:pPr>
                      <a:r>
                        <a:rPr lang="en-US" sz="1200" dirty="0">
                          <a:solidFill>
                            <a:srgbClr val="000000"/>
                          </a:solidFill>
                          <a:latin typeface="Times New Roman"/>
                          <a:ea typeface="Calibri"/>
                          <a:cs typeface="MS Serif"/>
                        </a:rPr>
                        <a:t>Cook</a:t>
                      </a:r>
                      <a:endParaRPr lang="en-US" sz="1100" dirty="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350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350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5065">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Cleaner</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2</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280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560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5065">
                <a:tc>
                  <a:txBody>
                    <a:bodyPr/>
                    <a:lstStyle/>
                    <a:p>
                      <a:pPr marL="0" marR="0" indent="-73025" algn="l">
                        <a:lnSpc>
                          <a:spcPct val="200000"/>
                        </a:lnSpc>
                        <a:spcBef>
                          <a:spcPts val="0"/>
                        </a:spcBef>
                        <a:spcAft>
                          <a:spcPts val="0"/>
                        </a:spcAft>
                      </a:pPr>
                      <a:endParaRPr lang="en-US" sz="1200" dirty="0">
                        <a:solidFill>
                          <a:srgbClr val="000000"/>
                        </a:solidFill>
                        <a:latin typeface="Times New Roman"/>
                        <a:ea typeface="Calibri"/>
                        <a:cs typeface="MS Serif"/>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indent="-73025" algn="l">
                        <a:lnSpc>
                          <a:spcPct val="200000"/>
                        </a:lnSpc>
                        <a:spcBef>
                          <a:spcPts val="0"/>
                        </a:spcBef>
                        <a:spcAft>
                          <a:spcPts val="0"/>
                        </a:spcAft>
                      </a:pPr>
                      <a:endParaRPr lang="en-US" sz="1200">
                        <a:solidFill>
                          <a:srgbClr val="000000"/>
                        </a:solidFill>
                        <a:latin typeface="Times New Roman"/>
                        <a:ea typeface="Calibri"/>
                        <a:cs typeface="MS Serif"/>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indent="-73025" algn="l">
                        <a:lnSpc>
                          <a:spcPct val="200000"/>
                        </a:lnSpc>
                        <a:spcBef>
                          <a:spcPts val="0"/>
                        </a:spcBef>
                        <a:spcAft>
                          <a:spcPts val="0"/>
                        </a:spcAft>
                      </a:pPr>
                      <a:endParaRPr lang="en-US" sz="1200">
                        <a:solidFill>
                          <a:srgbClr val="1F497D"/>
                        </a:solidFill>
                        <a:latin typeface="Times New Roman"/>
                        <a:ea typeface="Calibri"/>
                        <a:cs typeface="MS Serif"/>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indent="-73025" algn="l">
                        <a:lnSpc>
                          <a:spcPct val="200000"/>
                        </a:lnSpc>
                        <a:spcBef>
                          <a:spcPts val="0"/>
                        </a:spcBef>
                        <a:spcAft>
                          <a:spcPts val="0"/>
                        </a:spcAft>
                      </a:pPr>
                      <a:r>
                        <a:rPr lang="en-US" sz="1200" dirty="0">
                          <a:solidFill>
                            <a:srgbClr val="1F497D"/>
                          </a:solidFill>
                          <a:latin typeface="Times New Roman"/>
                          <a:ea typeface="Calibri"/>
                          <a:cs typeface="MS Serif"/>
                        </a:rPr>
                        <a:t>6,260$\month </a:t>
                      </a:r>
                      <a:endParaRPr lang="en-US" sz="1100" dirty="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2" cstate="print"/>
          <a:srcRect r="787"/>
          <a:stretch>
            <a:fillRect/>
          </a:stretch>
        </p:blipFill>
        <p:spPr bwMode="auto">
          <a:xfrm>
            <a:off x="0" y="0"/>
            <a:ext cx="9144000" cy="6854825"/>
          </a:xfrm>
          <a:prstGeom prst="rect">
            <a:avLst/>
          </a:prstGeom>
          <a:noFill/>
          <a:ln w="9525">
            <a:noFill/>
            <a:miter lim="800000"/>
            <a:headEnd/>
            <a:tailEnd/>
          </a:ln>
        </p:spPr>
      </p:pic>
      <p:sp>
        <p:nvSpPr>
          <p:cNvPr id="2" name="عنوان 1"/>
          <p:cNvSpPr>
            <a:spLocks noGrp="1"/>
          </p:cNvSpPr>
          <p:nvPr>
            <p:ph type="title"/>
          </p:nvPr>
        </p:nvSpPr>
        <p:spPr/>
        <p:txBody>
          <a:bodyPr>
            <a:normAutofit/>
          </a:bodyPr>
          <a:lstStyle/>
          <a:p>
            <a:pPr algn="l" rtl="0"/>
            <a:r>
              <a:rPr lang="en-US" sz="2400" b="1" dirty="0" smtClean="0">
                <a:latin typeface="MV Boli" pitchFamily="2" charset="0"/>
                <a:cs typeface="MV Boli" pitchFamily="2" charset="0"/>
              </a:rPr>
              <a:t>Costs-Running Costs-Insurances</a:t>
            </a:r>
            <a:endParaRPr lang="en-US" sz="2400" b="1" dirty="0">
              <a:latin typeface="MV Boli" pitchFamily="2" charset="0"/>
              <a:cs typeface="MV Boli" pitchFamily="2" charset="0"/>
            </a:endParaRPr>
          </a:p>
        </p:txBody>
      </p:sp>
      <p:graphicFrame>
        <p:nvGraphicFramePr>
          <p:cNvPr id="5" name="جدول 4"/>
          <p:cNvGraphicFramePr>
            <a:graphicFrameLocks noGrp="1"/>
          </p:cNvGraphicFramePr>
          <p:nvPr/>
        </p:nvGraphicFramePr>
        <p:xfrm>
          <a:off x="1043608" y="1052736"/>
          <a:ext cx="6984774" cy="5661264"/>
        </p:xfrm>
        <a:graphic>
          <a:graphicData uri="http://schemas.openxmlformats.org/drawingml/2006/table">
            <a:tbl>
              <a:tblPr/>
              <a:tblGrid>
                <a:gridCol w="2328258"/>
                <a:gridCol w="2328258"/>
                <a:gridCol w="2328258"/>
              </a:tblGrid>
              <a:tr h="404376">
                <a:tc gridSpan="3">
                  <a:txBody>
                    <a:bodyPr/>
                    <a:lstStyle/>
                    <a:p>
                      <a:pPr marL="0" marR="0" indent="-73025" algn="l">
                        <a:lnSpc>
                          <a:spcPct val="200000"/>
                        </a:lnSpc>
                        <a:spcBef>
                          <a:spcPts val="0"/>
                        </a:spcBef>
                        <a:spcAft>
                          <a:spcPts val="0"/>
                        </a:spcAft>
                      </a:pPr>
                      <a:r>
                        <a:rPr lang="en-US" sz="1000">
                          <a:solidFill>
                            <a:srgbClr val="1F497D"/>
                          </a:solidFill>
                          <a:latin typeface="Times New Roman"/>
                          <a:ea typeface="Calibri"/>
                          <a:cs typeface="MS Serif"/>
                        </a:rPr>
                        <a:t>For students</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404376">
                <a:tc>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Age group</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Nom. Of students</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Cost($)\month</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4376">
                <a:tc>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Less than 3 years</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45</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20*45=900nis\year= 250$</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4376">
                <a:tc>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3 years and above</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65</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6*65=390nis\year= 108$</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4376">
                <a:tc gridSpan="3">
                  <a:txBody>
                    <a:bodyPr/>
                    <a:lstStyle/>
                    <a:p>
                      <a:pPr marL="0" marR="0" indent="-73025" algn="l">
                        <a:lnSpc>
                          <a:spcPct val="200000"/>
                        </a:lnSpc>
                        <a:spcBef>
                          <a:spcPts val="0"/>
                        </a:spcBef>
                        <a:spcAft>
                          <a:spcPts val="0"/>
                        </a:spcAft>
                      </a:pPr>
                      <a:r>
                        <a:rPr lang="en-US" sz="1000">
                          <a:solidFill>
                            <a:srgbClr val="1F497D"/>
                          </a:solidFill>
                          <a:latin typeface="Times New Roman"/>
                          <a:ea typeface="Calibri"/>
                          <a:cs typeface="MS Serif"/>
                        </a:rPr>
                        <a:t>For employees</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404376">
                <a:tc>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Position</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Nom. Of employees</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Cost($)\month</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4376">
                <a:tc>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Principle</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1</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4</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4376">
                <a:tc>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Secretary</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1</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2</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4376">
                <a:tc>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Teachers</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10</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10*2= 20</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4376">
                <a:tc>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Cleaners</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2</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2.24</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4376">
                <a:tc>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Cook</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1</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2.5</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4376">
                <a:tc gridSpan="3">
                  <a:txBody>
                    <a:bodyPr/>
                    <a:lstStyle/>
                    <a:p>
                      <a:pPr marL="0" marR="0" indent="-73025" algn="l">
                        <a:lnSpc>
                          <a:spcPct val="200000"/>
                        </a:lnSpc>
                        <a:spcBef>
                          <a:spcPts val="0"/>
                        </a:spcBef>
                        <a:spcAft>
                          <a:spcPts val="0"/>
                        </a:spcAft>
                      </a:pPr>
                      <a:r>
                        <a:rPr lang="en-US" sz="1000">
                          <a:solidFill>
                            <a:srgbClr val="1F497D"/>
                          </a:solidFill>
                          <a:latin typeface="Times New Roman"/>
                          <a:ea typeface="Calibri"/>
                          <a:cs typeface="MS Serif"/>
                        </a:rPr>
                        <a:t>For the building</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404376">
                <a:tc gridSpan="3">
                  <a:txBody>
                    <a:bodyPr/>
                    <a:lstStyle/>
                    <a:p>
                      <a:pPr marL="0" marR="0" indent="-73025" algn="l">
                        <a:lnSpc>
                          <a:spcPct val="200000"/>
                        </a:lnSpc>
                        <a:spcBef>
                          <a:spcPts val="0"/>
                        </a:spcBef>
                        <a:spcAft>
                          <a:spcPts val="0"/>
                        </a:spcAft>
                      </a:pPr>
                      <a:r>
                        <a:rPr lang="en-US" sz="1000">
                          <a:solidFill>
                            <a:srgbClr val="000000"/>
                          </a:solidFill>
                          <a:latin typeface="Times New Roman"/>
                          <a:ea typeface="Calibri"/>
                          <a:cs typeface="MS Serif"/>
                        </a:rPr>
                        <a:t>308,565.7*0.005\12=                                                                      128.5</a:t>
                      </a:r>
                      <a:endParaRPr lang="en-US" sz="90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404376">
                <a:tc>
                  <a:txBody>
                    <a:bodyPr/>
                    <a:lstStyle/>
                    <a:p>
                      <a:pPr marL="0" marR="0" indent="-73025" algn="l">
                        <a:lnSpc>
                          <a:spcPct val="200000"/>
                        </a:lnSpc>
                        <a:spcBef>
                          <a:spcPts val="0"/>
                        </a:spcBef>
                        <a:spcAft>
                          <a:spcPts val="0"/>
                        </a:spcAft>
                      </a:pPr>
                      <a:endParaRPr lang="en-US" sz="1000">
                        <a:solidFill>
                          <a:srgbClr val="000000"/>
                        </a:solidFill>
                        <a:latin typeface="Times New Roman"/>
                        <a:ea typeface="Calibri"/>
                        <a:cs typeface="MS Serif"/>
                      </a:endParaRPr>
                    </a:p>
                  </a:txBody>
                  <a:tcPr marL="54429" marR="54429"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indent="-73025" algn="l">
                        <a:lnSpc>
                          <a:spcPct val="200000"/>
                        </a:lnSpc>
                        <a:spcBef>
                          <a:spcPts val="0"/>
                        </a:spcBef>
                        <a:spcAft>
                          <a:spcPts val="0"/>
                        </a:spcAft>
                      </a:pPr>
                      <a:endParaRPr lang="en-US" sz="1000">
                        <a:solidFill>
                          <a:srgbClr val="000000"/>
                        </a:solidFill>
                        <a:latin typeface="Times New Roman"/>
                        <a:ea typeface="Calibri"/>
                        <a:cs typeface="MS Serif"/>
                      </a:endParaRPr>
                    </a:p>
                  </a:txBody>
                  <a:tcPr marL="54429" marR="54429"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indent="-73025" algn="l">
                        <a:lnSpc>
                          <a:spcPct val="200000"/>
                        </a:lnSpc>
                        <a:spcBef>
                          <a:spcPts val="0"/>
                        </a:spcBef>
                        <a:spcAft>
                          <a:spcPts val="0"/>
                        </a:spcAft>
                      </a:pPr>
                      <a:r>
                        <a:rPr lang="en-US" sz="1000" dirty="0">
                          <a:solidFill>
                            <a:srgbClr val="1F497D"/>
                          </a:solidFill>
                          <a:latin typeface="Times New Roman"/>
                          <a:ea typeface="Calibri"/>
                          <a:cs typeface="MS Serif"/>
                        </a:rPr>
                        <a:t>500$\month</a:t>
                      </a:r>
                      <a:endParaRPr lang="en-US" sz="900" dirty="0">
                        <a:latin typeface="Calibri"/>
                        <a:ea typeface="Calibri"/>
                        <a:cs typeface="MS Serif"/>
                      </a:endParaRPr>
                    </a:p>
                  </a:txBody>
                  <a:tcPr marL="54429" marR="544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مربع نص 5"/>
          <p:cNvSpPr txBox="1"/>
          <p:nvPr/>
        </p:nvSpPr>
        <p:spPr>
          <a:xfrm>
            <a:off x="1403648" y="6372036"/>
            <a:ext cx="3816424" cy="369332"/>
          </a:xfrm>
          <a:prstGeom prst="rect">
            <a:avLst/>
          </a:prstGeom>
          <a:noFill/>
        </p:spPr>
        <p:txBody>
          <a:bodyPr wrap="square" rtlCol="0">
            <a:spAutoFit/>
          </a:bodyPr>
          <a:lstStyle/>
          <a:p>
            <a:pPr algn="l" rtl="0"/>
            <a:r>
              <a:rPr lang="en-US" dirty="0" smtClean="0"/>
              <a:t>Net Running Costs= 98,110</a:t>
            </a:r>
            <a:r>
              <a:rPr lang="en-US" dirty="0" smtClean="0"/>
              <a:t>$\month</a:t>
            </a: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2" cstate="print"/>
          <a:srcRect r="787"/>
          <a:stretch>
            <a:fillRect/>
          </a:stretch>
        </p:blipFill>
        <p:spPr bwMode="auto">
          <a:xfrm>
            <a:off x="0" y="0"/>
            <a:ext cx="9144000" cy="6854825"/>
          </a:xfrm>
          <a:prstGeom prst="rect">
            <a:avLst/>
          </a:prstGeom>
          <a:noFill/>
          <a:ln w="9525">
            <a:noFill/>
            <a:miter lim="800000"/>
            <a:headEnd/>
            <a:tailEnd/>
          </a:ln>
        </p:spPr>
      </p:pic>
      <p:sp>
        <p:nvSpPr>
          <p:cNvPr id="2" name="عنوان 1"/>
          <p:cNvSpPr>
            <a:spLocks noGrp="1"/>
          </p:cNvSpPr>
          <p:nvPr>
            <p:ph type="title"/>
          </p:nvPr>
        </p:nvSpPr>
        <p:spPr/>
        <p:txBody>
          <a:bodyPr>
            <a:normAutofit/>
          </a:bodyPr>
          <a:lstStyle/>
          <a:p>
            <a:pPr algn="l" rtl="0"/>
            <a:r>
              <a:rPr lang="en-US" sz="2400" b="1" dirty="0" smtClean="0">
                <a:latin typeface="MV Boli" pitchFamily="2" charset="0"/>
                <a:cs typeface="MV Boli" pitchFamily="2" charset="0"/>
              </a:rPr>
              <a:t>Revenues</a:t>
            </a:r>
            <a:endParaRPr lang="en-US" sz="2400" b="1" dirty="0">
              <a:latin typeface="MV Boli" pitchFamily="2" charset="0"/>
              <a:cs typeface="MV Boli" pitchFamily="2" charset="0"/>
            </a:endParaRPr>
          </a:p>
        </p:txBody>
      </p:sp>
      <p:graphicFrame>
        <p:nvGraphicFramePr>
          <p:cNvPr id="5" name="جدول 4"/>
          <p:cNvGraphicFramePr>
            <a:graphicFrameLocks noGrp="1"/>
          </p:cNvGraphicFramePr>
          <p:nvPr/>
        </p:nvGraphicFramePr>
        <p:xfrm>
          <a:off x="1331640" y="1268758"/>
          <a:ext cx="6264695" cy="5256584"/>
        </p:xfrm>
        <a:graphic>
          <a:graphicData uri="http://schemas.openxmlformats.org/drawingml/2006/table">
            <a:tbl>
              <a:tblPr/>
              <a:tblGrid>
                <a:gridCol w="1384677"/>
                <a:gridCol w="1344301"/>
                <a:gridCol w="1685522"/>
                <a:gridCol w="1850195"/>
              </a:tblGrid>
              <a:tr h="1168129">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Age group</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Nom. Of children</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Fees</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Income</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4065">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1-12 months</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100$\month</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1000$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4065">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1-2 years</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15</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100$\month</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1500$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4065">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2-3 years</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15</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120$\month</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1,800$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4065">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3-4 years</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20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120$\month</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2,400$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4065">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4-5 years</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25</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150$\month</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3750$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4065">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5-6 years</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25</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150$\month</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73025" algn="l">
                        <a:lnSpc>
                          <a:spcPct val="200000"/>
                        </a:lnSpc>
                        <a:spcBef>
                          <a:spcPts val="0"/>
                        </a:spcBef>
                        <a:spcAft>
                          <a:spcPts val="0"/>
                        </a:spcAft>
                      </a:pPr>
                      <a:r>
                        <a:rPr lang="en-US" sz="1200">
                          <a:solidFill>
                            <a:srgbClr val="000000"/>
                          </a:solidFill>
                          <a:latin typeface="Times New Roman"/>
                          <a:ea typeface="Calibri"/>
                          <a:cs typeface="MS Serif"/>
                        </a:rPr>
                        <a:t>3750$</a:t>
                      </a:r>
                      <a:endParaRPr lang="en-US" sz="110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4065">
                <a:tc>
                  <a:txBody>
                    <a:bodyPr/>
                    <a:lstStyle/>
                    <a:p>
                      <a:pPr marL="0" marR="0" indent="-73025" algn="l">
                        <a:lnSpc>
                          <a:spcPct val="200000"/>
                        </a:lnSpc>
                        <a:spcBef>
                          <a:spcPts val="0"/>
                        </a:spcBef>
                        <a:spcAft>
                          <a:spcPts val="0"/>
                        </a:spcAft>
                      </a:pPr>
                      <a:endParaRPr lang="en-US" sz="1200">
                        <a:solidFill>
                          <a:srgbClr val="000000"/>
                        </a:solidFill>
                        <a:latin typeface="Times New Roman"/>
                        <a:ea typeface="Calibri"/>
                        <a:cs typeface="MS Serif"/>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indent="-73025" algn="l">
                        <a:lnSpc>
                          <a:spcPct val="200000"/>
                        </a:lnSpc>
                        <a:spcBef>
                          <a:spcPts val="0"/>
                        </a:spcBef>
                        <a:spcAft>
                          <a:spcPts val="0"/>
                        </a:spcAft>
                      </a:pPr>
                      <a:endParaRPr lang="en-US" sz="1200">
                        <a:solidFill>
                          <a:srgbClr val="000000"/>
                        </a:solidFill>
                        <a:latin typeface="Times New Roman"/>
                        <a:ea typeface="Calibri"/>
                        <a:cs typeface="MS Serif"/>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indent="-73025" algn="l">
                        <a:lnSpc>
                          <a:spcPct val="200000"/>
                        </a:lnSpc>
                        <a:spcBef>
                          <a:spcPts val="0"/>
                        </a:spcBef>
                        <a:spcAft>
                          <a:spcPts val="0"/>
                        </a:spcAft>
                      </a:pPr>
                      <a:endParaRPr lang="en-US" sz="1200">
                        <a:solidFill>
                          <a:srgbClr val="000000"/>
                        </a:solidFill>
                        <a:latin typeface="Times New Roman"/>
                        <a:ea typeface="Calibri"/>
                        <a:cs typeface="MS Serif"/>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indent="-73025" algn="l">
                        <a:lnSpc>
                          <a:spcPct val="200000"/>
                        </a:lnSpc>
                        <a:spcBef>
                          <a:spcPts val="0"/>
                        </a:spcBef>
                        <a:spcAft>
                          <a:spcPts val="0"/>
                        </a:spcAft>
                      </a:pPr>
                      <a:r>
                        <a:rPr lang="en-US" sz="1200" dirty="0">
                          <a:solidFill>
                            <a:srgbClr val="1F497D"/>
                          </a:solidFill>
                          <a:latin typeface="Times New Roman"/>
                          <a:ea typeface="Calibri"/>
                          <a:cs typeface="MS Serif"/>
                        </a:rPr>
                        <a:t>14,200$\month</a:t>
                      </a:r>
                      <a:endParaRPr lang="en-US" sz="1100" dirty="0">
                        <a:latin typeface="Calibri"/>
                        <a:ea typeface="Calibri"/>
                        <a:cs typeface="MS Serif"/>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2" cstate="print"/>
          <a:srcRect r="787"/>
          <a:stretch>
            <a:fillRect/>
          </a:stretch>
        </p:blipFill>
        <p:spPr bwMode="auto">
          <a:xfrm>
            <a:off x="0" y="3175"/>
            <a:ext cx="9144000" cy="6854825"/>
          </a:xfrm>
          <a:prstGeom prst="rect">
            <a:avLst/>
          </a:prstGeom>
          <a:noFill/>
          <a:ln w="9525">
            <a:noFill/>
            <a:miter lim="800000"/>
            <a:headEnd/>
            <a:tailEnd/>
          </a:ln>
        </p:spPr>
      </p:pic>
      <p:sp>
        <p:nvSpPr>
          <p:cNvPr id="2" name="عنوان 1"/>
          <p:cNvSpPr>
            <a:spLocks noGrp="1"/>
          </p:cNvSpPr>
          <p:nvPr>
            <p:ph type="title"/>
          </p:nvPr>
        </p:nvSpPr>
        <p:spPr/>
        <p:txBody>
          <a:bodyPr>
            <a:normAutofit/>
          </a:bodyPr>
          <a:lstStyle/>
          <a:p>
            <a:pPr algn="l" rtl="0"/>
            <a:r>
              <a:rPr lang="en-US" sz="2400" b="1" dirty="0" smtClean="0">
                <a:latin typeface="MV Boli" pitchFamily="2" charset="0"/>
                <a:cs typeface="MV Boli" pitchFamily="2" charset="0"/>
              </a:rPr>
              <a:t>Analysis</a:t>
            </a:r>
            <a:endParaRPr lang="en-US" sz="2400" b="1" dirty="0">
              <a:latin typeface="MV Boli" pitchFamily="2" charset="0"/>
              <a:cs typeface="MV Boli" pitchFamily="2" charset="0"/>
            </a:endParaRPr>
          </a:p>
        </p:txBody>
      </p:sp>
      <p:sp>
        <p:nvSpPr>
          <p:cNvPr id="3" name="عنصر نائب للمحتوى 2"/>
          <p:cNvSpPr>
            <a:spLocks noGrp="1"/>
          </p:cNvSpPr>
          <p:nvPr>
            <p:ph idx="1"/>
          </p:nvPr>
        </p:nvSpPr>
        <p:spPr>
          <a:xfrm>
            <a:off x="323528" y="1600200"/>
            <a:ext cx="8363272" cy="4781128"/>
          </a:xfrm>
        </p:spPr>
        <p:txBody>
          <a:bodyPr>
            <a:normAutofit/>
          </a:bodyPr>
          <a:lstStyle/>
          <a:p>
            <a:pPr algn="l" rtl="0"/>
            <a:r>
              <a:rPr lang="en-US" sz="2400" b="1" dirty="0" smtClean="0">
                <a:latin typeface="MV Boli" pitchFamily="2" charset="0"/>
                <a:cs typeface="MV Boli" pitchFamily="2" charset="0"/>
              </a:rPr>
              <a:t>Pay-Back Period</a:t>
            </a:r>
            <a:r>
              <a:rPr lang="en-US" sz="2400" b="1" dirty="0" smtClean="0">
                <a:latin typeface="MV Boli" pitchFamily="2" charset="0"/>
                <a:cs typeface="MV Boli" pitchFamily="2" charset="0"/>
              </a:rPr>
              <a:t> </a:t>
            </a:r>
            <a:r>
              <a:rPr lang="en-US" sz="2400" dirty="0" smtClean="0">
                <a:latin typeface="MV Boli" pitchFamily="2" charset="0"/>
                <a:cs typeface="MV Boli" pitchFamily="2" charset="0"/>
              </a:rPr>
              <a:t>= </a:t>
            </a:r>
            <a:r>
              <a:rPr lang="en-US" sz="2400" dirty="0" smtClean="0">
                <a:latin typeface="MV Boli" pitchFamily="2" charset="0"/>
                <a:cs typeface="MV Boli" pitchFamily="2" charset="0"/>
              </a:rPr>
              <a:t>Start-up costs\Monthly profits</a:t>
            </a:r>
          </a:p>
          <a:p>
            <a:pPr algn="l" rtl="0">
              <a:buNone/>
            </a:pPr>
            <a:r>
              <a:rPr lang="en-US" sz="2400" dirty="0" smtClean="0">
                <a:latin typeface="MV Boli" pitchFamily="2" charset="0"/>
                <a:cs typeface="MV Boli" pitchFamily="2" charset="0"/>
              </a:rPr>
              <a:t>Monthly profits = monthly income – monthly </a:t>
            </a:r>
            <a:r>
              <a:rPr lang="en-US" sz="2400" dirty="0" smtClean="0">
                <a:latin typeface="MV Boli" pitchFamily="2" charset="0"/>
                <a:cs typeface="MV Boli" pitchFamily="2" charset="0"/>
              </a:rPr>
              <a:t>running costs =14,200- </a:t>
            </a:r>
            <a:r>
              <a:rPr lang="en-US" sz="2400" dirty="0" smtClean="0">
                <a:latin typeface="MV Boli" pitchFamily="2" charset="0"/>
                <a:cs typeface="MV Boli" pitchFamily="2" charset="0"/>
              </a:rPr>
              <a:t>8,110 = 6,090$\month</a:t>
            </a:r>
          </a:p>
          <a:p>
            <a:pPr algn="l" rtl="0">
              <a:buNone/>
            </a:pPr>
            <a:r>
              <a:rPr lang="en-US" sz="2400" dirty="0" smtClean="0">
                <a:latin typeface="MV Boli" pitchFamily="2" charset="0"/>
                <a:cs typeface="MV Boli" pitchFamily="2" charset="0"/>
              </a:rPr>
              <a:t>Pay-back period= 365,865.7\6,090 = 63 months = </a:t>
            </a:r>
            <a:r>
              <a:rPr lang="en-US" sz="2400" b="1" dirty="0" smtClean="0">
                <a:latin typeface="MV Boli" pitchFamily="2" charset="0"/>
                <a:cs typeface="MV Boli" pitchFamily="2" charset="0"/>
              </a:rPr>
              <a:t>5 years</a:t>
            </a:r>
            <a:r>
              <a:rPr lang="en-US" sz="2400" dirty="0" smtClean="0">
                <a:latin typeface="MV Boli" pitchFamily="2" charset="0"/>
                <a:cs typeface="MV Boli" pitchFamily="2" charset="0"/>
              </a:rPr>
              <a:t>.</a:t>
            </a:r>
          </a:p>
          <a:p>
            <a:pPr algn="l" rtl="0"/>
            <a:r>
              <a:rPr lang="en-US" sz="2400" b="1" dirty="0" smtClean="0">
                <a:latin typeface="MV Boli" pitchFamily="2" charset="0"/>
                <a:cs typeface="MV Boli" pitchFamily="2" charset="0"/>
              </a:rPr>
              <a:t>Benefits\Costs Analysis:</a:t>
            </a:r>
          </a:p>
          <a:p>
            <a:pPr algn="l" rtl="0">
              <a:buNone/>
            </a:pPr>
            <a:r>
              <a:rPr lang="en-US" sz="2400" dirty="0" smtClean="0">
                <a:latin typeface="MV Boli" pitchFamily="2" charset="0"/>
                <a:cs typeface="MV Boli" pitchFamily="2" charset="0"/>
              </a:rPr>
              <a:t> = </a:t>
            </a:r>
            <a:r>
              <a:rPr lang="en-US" sz="2400" dirty="0" smtClean="0">
                <a:latin typeface="MV Boli" pitchFamily="2" charset="0"/>
                <a:cs typeface="MV Boli" pitchFamily="2" charset="0"/>
              </a:rPr>
              <a:t>14,200\8,110 = 1.7&gt;1 , the project is </a:t>
            </a:r>
            <a:r>
              <a:rPr lang="en-US" sz="2400" b="1" dirty="0" smtClean="0">
                <a:latin typeface="MV Boli" pitchFamily="2" charset="0"/>
                <a:cs typeface="MV Boli" pitchFamily="2" charset="0"/>
              </a:rPr>
              <a:t>feasible</a:t>
            </a:r>
          </a:p>
          <a:p>
            <a:pPr algn="l" rtl="0"/>
            <a:r>
              <a:rPr lang="en-US" sz="2400" b="1" dirty="0" smtClean="0">
                <a:latin typeface="MV Boli" pitchFamily="2" charset="0"/>
                <a:cs typeface="MV Boli" pitchFamily="2" charset="0"/>
              </a:rPr>
              <a:t>Average rate of return:</a:t>
            </a:r>
          </a:p>
          <a:p>
            <a:pPr algn="l" rtl="0">
              <a:buNone/>
            </a:pPr>
            <a:r>
              <a:rPr lang="en-US" sz="2400" dirty="0" smtClean="0">
                <a:latin typeface="MV Boli" pitchFamily="2" charset="0"/>
                <a:cs typeface="MV Boli" pitchFamily="2" charset="0"/>
              </a:rPr>
              <a:t>= annual profits\initial cost = 73,080\365,865.7 * 100%= </a:t>
            </a:r>
            <a:r>
              <a:rPr lang="en-US" sz="2400" b="1" dirty="0" smtClean="0">
                <a:latin typeface="MV Boli" pitchFamily="2" charset="0"/>
                <a:cs typeface="MV Boli" pitchFamily="2" charset="0"/>
              </a:rPr>
              <a:t>20%</a:t>
            </a:r>
          </a:p>
          <a:p>
            <a:pPr algn="l" rtl="0"/>
            <a:endParaRPr lang="en-US" sz="2400" b="1" dirty="0" smtClean="0"/>
          </a:p>
          <a:p>
            <a:pPr algn="l" rtl="0">
              <a:buNone/>
            </a:pPr>
            <a:endParaRPr lang="en-US" sz="2400" dirty="0" smtClean="0"/>
          </a:p>
          <a:p>
            <a:pPr algn="l" rtl="0"/>
            <a:endParaRPr lang="en-US" sz="2400" dirty="0">
              <a:latin typeface="MV Boli" pitchFamily="2" charset="0"/>
              <a:cs typeface="MV Boli" pitchFamily="2"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3" cstate="print"/>
          <a:srcRect r="787"/>
          <a:stretch>
            <a:fillRect/>
          </a:stretch>
        </p:blipFill>
        <p:spPr bwMode="auto">
          <a:xfrm>
            <a:off x="0" y="3175"/>
            <a:ext cx="9144000" cy="6854825"/>
          </a:xfrm>
          <a:prstGeom prst="rect">
            <a:avLst/>
          </a:prstGeom>
          <a:noFill/>
          <a:ln w="9525">
            <a:noFill/>
            <a:miter lim="800000"/>
            <a:headEnd/>
            <a:tailEnd/>
          </a:ln>
        </p:spPr>
      </p:pic>
      <p:sp>
        <p:nvSpPr>
          <p:cNvPr id="2" name="Title 1"/>
          <p:cNvSpPr>
            <a:spLocks noGrp="1"/>
          </p:cNvSpPr>
          <p:nvPr>
            <p:ph type="ctrTitle"/>
          </p:nvPr>
        </p:nvSpPr>
        <p:spPr>
          <a:xfrm>
            <a:off x="539552" y="404664"/>
            <a:ext cx="7772400" cy="1470025"/>
          </a:xfrm>
        </p:spPr>
        <p:txBody>
          <a:bodyPr>
            <a:normAutofit fontScale="90000"/>
          </a:bodyPr>
          <a:lstStyle/>
          <a:p>
            <a:pPr algn="l" rtl="0"/>
            <a:r>
              <a:rPr lang="en-US" b="1" dirty="0"/>
              <a:t> </a:t>
            </a:r>
            <a:r>
              <a:rPr lang="en-US" dirty="0"/>
              <a:t/>
            </a:r>
            <a:br>
              <a:rPr lang="en-US" dirty="0"/>
            </a:br>
            <a:r>
              <a:rPr lang="en-US" sz="3600" b="1" u="sng" dirty="0" smtClean="0">
                <a:latin typeface="MV Boli" pitchFamily="2" charset="0"/>
                <a:cs typeface="MV Boli" pitchFamily="2" charset="0"/>
              </a:rPr>
              <a:t>Strategic Planning for early childhood</a:t>
            </a:r>
            <a:r>
              <a:rPr lang="en-US" dirty="0"/>
              <a:t/>
            </a:r>
            <a:br>
              <a:rPr lang="en-US" dirty="0"/>
            </a:br>
            <a:endParaRPr lang="en-US" dirty="0"/>
          </a:p>
        </p:txBody>
      </p:sp>
      <p:sp>
        <p:nvSpPr>
          <p:cNvPr id="3" name="Subtitle 2"/>
          <p:cNvSpPr>
            <a:spLocks noGrp="1"/>
          </p:cNvSpPr>
          <p:nvPr>
            <p:ph type="subTitle" idx="1"/>
          </p:nvPr>
        </p:nvSpPr>
        <p:spPr>
          <a:xfrm>
            <a:off x="971600" y="2060848"/>
            <a:ext cx="7128792" cy="3672408"/>
          </a:xfrm>
        </p:spPr>
        <p:txBody>
          <a:bodyPr>
            <a:normAutofit/>
          </a:bodyPr>
          <a:lstStyle/>
          <a:p>
            <a:pPr algn="l" rtl="0"/>
            <a:r>
              <a:rPr lang="en-US" sz="2400" b="1" dirty="0">
                <a:solidFill>
                  <a:schemeClr val="tx1"/>
                </a:solidFill>
                <a:latin typeface="MV Boli" pitchFamily="2" charset="0"/>
                <a:cs typeface="MV Boli" pitchFamily="2" charset="0"/>
              </a:rPr>
              <a:t>Goals for strategic learning plan</a:t>
            </a:r>
            <a:r>
              <a:rPr lang="en-US" sz="2400" b="1" dirty="0" smtClean="0">
                <a:solidFill>
                  <a:schemeClr val="tx1"/>
                </a:solidFill>
                <a:latin typeface="MV Boli" pitchFamily="2" charset="0"/>
                <a:cs typeface="MV Boli" pitchFamily="2" charset="0"/>
              </a:rPr>
              <a:t>:</a:t>
            </a:r>
          </a:p>
          <a:p>
            <a:pPr algn="l" rtl="0"/>
            <a:r>
              <a:rPr lang="en-US" sz="2400" dirty="0">
                <a:solidFill>
                  <a:schemeClr val="tx1"/>
                </a:solidFill>
                <a:latin typeface="MV Boli" pitchFamily="2" charset="0"/>
                <a:cs typeface="MV Boli" pitchFamily="2" charset="0"/>
              </a:rPr>
              <a:t>play-based activities </a:t>
            </a:r>
            <a:r>
              <a:rPr lang="en-US" sz="2400" dirty="0" smtClean="0">
                <a:solidFill>
                  <a:schemeClr val="tx1"/>
                </a:solidFill>
                <a:latin typeface="MV Boli" pitchFamily="2" charset="0"/>
                <a:cs typeface="MV Boli" pitchFamily="2" charset="0"/>
              </a:rPr>
              <a:t> </a:t>
            </a:r>
          </a:p>
          <a:p>
            <a:pPr marL="457200" indent="-457200" algn="l" rtl="0">
              <a:buFont typeface="Arial" pitchFamily="34" charset="0"/>
              <a:buChar char="•"/>
            </a:pPr>
            <a:r>
              <a:rPr lang="en-US" sz="2400" dirty="0" smtClean="0">
                <a:solidFill>
                  <a:schemeClr val="tx1"/>
                </a:solidFill>
                <a:latin typeface="MV Boli" pitchFamily="2" charset="0"/>
                <a:cs typeface="MV Boli" pitchFamily="2" charset="0"/>
              </a:rPr>
              <a:t>Physical.</a:t>
            </a:r>
          </a:p>
          <a:p>
            <a:pPr marL="457200" indent="-457200" algn="l" rtl="0">
              <a:buFont typeface="Arial" pitchFamily="34" charset="0"/>
              <a:buChar char="•"/>
            </a:pPr>
            <a:r>
              <a:rPr lang="en-US" sz="2400" dirty="0" smtClean="0">
                <a:solidFill>
                  <a:schemeClr val="tx1"/>
                </a:solidFill>
                <a:latin typeface="MV Boli" pitchFamily="2" charset="0"/>
                <a:cs typeface="MV Boli" pitchFamily="2" charset="0"/>
              </a:rPr>
              <a:t>Social.</a:t>
            </a:r>
          </a:p>
          <a:p>
            <a:pPr marL="457200" indent="-457200" algn="l" rtl="0">
              <a:buFont typeface="Arial" pitchFamily="34" charset="0"/>
              <a:buChar char="•"/>
            </a:pPr>
            <a:r>
              <a:rPr lang="en-US" sz="2400" dirty="0" smtClean="0">
                <a:solidFill>
                  <a:schemeClr val="tx1"/>
                </a:solidFill>
                <a:latin typeface="MV Boli" pitchFamily="2" charset="0"/>
                <a:cs typeface="MV Boli" pitchFamily="2" charset="0"/>
              </a:rPr>
              <a:t>Emotional.</a:t>
            </a:r>
          </a:p>
          <a:p>
            <a:pPr marL="457200" indent="-457200" algn="l" rtl="0">
              <a:buFont typeface="Arial" pitchFamily="34" charset="0"/>
              <a:buChar char="•"/>
            </a:pPr>
            <a:r>
              <a:rPr lang="en-US" sz="2400" dirty="0">
                <a:solidFill>
                  <a:schemeClr val="tx1"/>
                </a:solidFill>
                <a:latin typeface="MV Boli" pitchFamily="2" charset="0"/>
                <a:cs typeface="MV Boli" pitchFamily="2" charset="0"/>
              </a:rPr>
              <a:t>Language </a:t>
            </a:r>
            <a:r>
              <a:rPr lang="en-US" sz="2400" dirty="0" smtClean="0">
                <a:solidFill>
                  <a:schemeClr val="tx1"/>
                </a:solidFill>
                <a:latin typeface="MV Boli" pitchFamily="2" charset="0"/>
                <a:cs typeface="MV Boli" pitchFamily="2" charset="0"/>
              </a:rPr>
              <a:t>Development.</a:t>
            </a:r>
          </a:p>
          <a:p>
            <a:pPr marL="457200" indent="-457200" algn="l" rtl="0">
              <a:buFont typeface="Arial" pitchFamily="34" charset="0"/>
              <a:buChar char="•"/>
            </a:pPr>
            <a:r>
              <a:rPr lang="en-US" sz="2400" dirty="0">
                <a:solidFill>
                  <a:schemeClr val="tx1"/>
                </a:solidFill>
                <a:latin typeface="MV Boli" pitchFamily="2" charset="0"/>
                <a:cs typeface="MV Boli" pitchFamily="2" charset="0"/>
              </a:rPr>
              <a:t>Cognitive </a:t>
            </a:r>
            <a:r>
              <a:rPr lang="en-US" sz="2400" dirty="0" smtClean="0">
                <a:solidFill>
                  <a:schemeClr val="tx1"/>
                </a:solidFill>
                <a:latin typeface="MV Boli" pitchFamily="2" charset="0"/>
                <a:cs typeface="MV Boli" pitchFamily="2" charset="0"/>
              </a:rPr>
              <a:t>Skills.</a:t>
            </a:r>
            <a:endParaRPr lang="en-US" sz="2400" dirty="0">
              <a:solidFill>
                <a:schemeClr val="tx1"/>
              </a:solidFill>
              <a:latin typeface="MV Boli" pitchFamily="2" charset="0"/>
              <a:cs typeface="MV Boli" pitchFamily="2" charset="0"/>
            </a:endParaRPr>
          </a:p>
        </p:txBody>
      </p:sp>
    </p:spTree>
    <p:extLst>
      <p:ext uri="{BB962C8B-B14F-4D97-AF65-F5344CB8AC3E}">
        <p14:creationId xmlns:p14="http://schemas.microsoft.com/office/powerpoint/2010/main" xmlns="" val="252955017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2" cstate="print"/>
          <a:srcRect r="787"/>
          <a:stretch>
            <a:fillRect/>
          </a:stretch>
        </p:blipFill>
        <p:spPr bwMode="auto">
          <a:xfrm>
            <a:off x="0" y="3175"/>
            <a:ext cx="9144000" cy="6854825"/>
          </a:xfrm>
          <a:prstGeom prst="rect">
            <a:avLst/>
          </a:prstGeom>
          <a:noFill/>
          <a:ln w="9525">
            <a:noFill/>
            <a:miter lim="800000"/>
            <a:headEnd/>
            <a:tailEnd/>
          </a:ln>
        </p:spPr>
      </p:pic>
      <p:sp>
        <p:nvSpPr>
          <p:cNvPr id="2" name="Title 1"/>
          <p:cNvSpPr>
            <a:spLocks noGrp="1"/>
          </p:cNvSpPr>
          <p:nvPr>
            <p:ph type="title"/>
          </p:nvPr>
        </p:nvSpPr>
        <p:spPr>
          <a:xfrm>
            <a:off x="323528" y="908720"/>
            <a:ext cx="8229600" cy="1143000"/>
          </a:xfrm>
        </p:spPr>
        <p:txBody>
          <a:bodyPr>
            <a:normAutofit/>
          </a:bodyPr>
          <a:lstStyle/>
          <a:p>
            <a:pPr algn="l" rtl="0"/>
            <a:r>
              <a:rPr lang="en-US" sz="2400" b="1" dirty="0">
                <a:latin typeface="MV Boli" pitchFamily="2" charset="0"/>
                <a:cs typeface="MV Boli" pitchFamily="2" charset="0"/>
              </a:rPr>
              <a:t>Our purpose </a:t>
            </a:r>
            <a:br>
              <a:rPr lang="en-US" sz="2400" b="1" dirty="0">
                <a:latin typeface="MV Boli" pitchFamily="2" charset="0"/>
                <a:cs typeface="MV Boli" pitchFamily="2" charset="0"/>
              </a:rPr>
            </a:br>
            <a:endParaRPr lang="en-US" sz="2400" b="1" dirty="0">
              <a:latin typeface="MV Boli" pitchFamily="2" charset="0"/>
              <a:cs typeface="MV Boli" pitchFamily="2" charset="0"/>
            </a:endParaRPr>
          </a:p>
        </p:txBody>
      </p:sp>
      <p:sp>
        <p:nvSpPr>
          <p:cNvPr id="3" name="Content Placeholder 2"/>
          <p:cNvSpPr>
            <a:spLocks noGrp="1"/>
          </p:cNvSpPr>
          <p:nvPr>
            <p:ph idx="1"/>
          </p:nvPr>
        </p:nvSpPr>
        <p:spPr>
          <a:xfrm>
            <a:off x="395536" y="2636912"/>
            <a:ext cx="8507288" cy="3240360"/>
          </a:xfrm>
        </p:spPr>
        <p:txBody>
          <a:bodyPr>
            <a:normAutofit/>
          </a:bodyPr>
          <a:lstStyle/>
          <a:p>
            <a:pPr algn="l" rtl="0"/>
            <a:r>
              <a:rPr lang="en-US" sz="2400" dirty="0" smtClean="0">
                <a:latin typeface="MV Boli" pitchFamily="2" charset="0"/>
                <a:cs typeface="MV Boli" pitchFamily="2" charset="0"/>
              </a:rPr>
              <a:t>Skilling </a:t>
            </a:r>
            <a:r>
              <a:rPr lang="en-US" sz="2400" dirty="0">
                <a:latin typeface="MV Boli" pitchFamily="2" charset="0"/>
                <a:cs typeface="MV Boli" pitchFamily="2" charset="0"/>
              </a:rPr>
              <a:t>and </a:t>
            </a:r>
            <a:r>
              <a:rPr lang="en-US" sz="2400" dirty="0" smtClean="0">
                <a:latin typeface="MV Boli" pitchFamily="2" charset="0"/>
                <a:cs typeface="MV Boli" pitchFamily="2" charset="0"/>
              </a:rPr>
              <a:t>knowledge.</a:t>
            </a:r>
          </a:p>
          <a:p>
            <a:pPr algn="l" rtl="0"/>
            <a:r>
              <a:rPr lang="en-US" sz="2400" dirty="0" smtClean="0">
                <a:latin typeface="MV Boli" pitchFamily="2" charset="0"/>
                <a:cs typeface="MV Boli" pitchFamily="2" charset="0"/>
              </a:rPr>
              <a:t>Confidence </a:t>
            </a:r>
            <a:r>
              <a:rPr lang="en-US" sz="2400" dirty="0">
                <a:latin typeface="MV Boli" pitchFamily="2" charset="0"/>
                <a:cs typeface="MV Boli" pitchFamily="2" charset="0"/>
              </a:rPr>
              <a:t>to participate effectively in the community and the economy.</a:t>
            </a:r>
          </a:p>
          <a:p>
            <a:pPr algn="l" rtl="0"/>
            <a:r>
              <a:rPr lang="en-US" sz="2400" dirty="0" smtClean="0">
                <a:latin typeface="MV Boli" pitchFamily="2" charset="0"/>
                <a:cs typeface="MV Boli" pitchFamily="2" charset="0"/>
              </a:rPr>
              <a:t>Providing high quality learning.</a:t>
            </a:r>
          </a:p>
          <a:p>
            <a:pPr marL="0" indent="0" algn="l" rtl="0">
              <a:buNone/>
            </a:pPr>
            <a:endParaRPr lang="en-US" sz="2400" dirty="0">
              <a:latin typeface="MV Boli" pitchFamily="2" charset="0"/>
              <a:cs typeface="MV Boli" pitchFamily="2" charset="0"/>
            </a:endParaRPr>
          </a:p>
        </p:txBody>
      </p:sp>
    </p:spTree>
    <p:extLst>
      <p:ext uri="{BB962C8B-B14F-4D97-AF65-F5344CB8AC3E}">
        <p14:creationId xmlns:p14="http://schemas.microsoft.com/office/powerpoint/2010/main" xmlns="" val="200886940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3" cstate="print"/>
          <a:srcRect r="787"/>
          <a:stretch>
            <a:fillRect/>
          </a:stretch>
        </p:blipFill>
        <p:spPr bwMode="auto">
          <a:xfrm>
            <a:off x="0" y="3175"/>
            <a:ext cx="9144000" cy="6854825"/>
          </a:xfrm>
          <a:prstGeom prst="rect">
            <a:avLst/>
          </a:prstGeom>
          <a:noFill/>
          <a:ln w="9525">
            <a:noFill/>
            <a:miter lim="800000"/>
            <a:headEnd/>
            <a:tailEnd/>
          </a:ln>
        </p:spPr>
      </p:pic>
      <p:sp>
        <p:nvSpPr>
          <p:cNvPr id="2" name="Title 1"/>
          <p:cNvSpPr>
            <a:spLocks noGrp="1"/>
          </p:cNvSpPr>
          <p:nvPr>
            <p:ph type="title"/>
          </p:nvPr>
        </p:nvSpPr>
        <p:spPr>
          <a:xfrm>
            <a:off x="457200" y="485800"/>
            <a:ext cx="8229600" cy="1143000"/>
          </a:xfrm>
        </p:spPr>
        <p:txBody>
          <a:bodyPr>
            <a:normAutofit/>
          </a:bodyPr>
          <a:lstStyle/>
          <a:p>
            <a:pPr algn="l" rtl="0"/>
            <a:r>
              <a:rPr lang="en-US" sz="2400" b="1" dirty="0" smtClean="0">
                <a:latin typeface="MV Boli" pitchFamily="2" charset="0"/>
                <a:cs typeface="MV Boli" pitchFamily="2" charset="0"/>
              </a:rPr>
              <a:t>Our outcomes</a:t>
            </a:r>
            <a:endParaRPr lang="en-US" sz="2400" b="1" dirty="0">
              <a:latin typeface="MV Boli" pitchFamily="2" charset="0"/>
              <a:cs typeface="MV Boli" pitchFamily="2" charset="0"/>
            </a:endParaRPr>
          </a:p>
        </p:txBody>
      </p:sp>
      <p:sp>
        <p:nvSpPr>
          <p:cNvPr id="3" name="Content Placeholder 2"/>
          <p:cNvSpPr>
            <a:spLocks noGrp="1"/>
          </p:cNvSpPr>
          <p:nvPr>
            <p:ph idx="1"/>
          </p:nvPr>
        </p:nvSpPr>
        <p:spPr/>
        <p:txBody>
          <a:bodyPr>
            <a:normAutofit/>
          </a:bodyPr>
          <a:lstStyle/>
          <a:p>
            <a:pPr marL="0" indent="0" algn="l" rtl="0">
              <a:buNone/>
            </a:pPr>
            <a:endParaRPr lang="en-US" sz="2400" dirty="0">
              <a:latin typeface="MV Boli" pitchFamily="2" charset="0"/>
              <a:cs typeface="MV Boli" pitchFamily="2" charset="0"/>
            </a:endParaRPr>
          </a:p>
          <a:p>
            <a:pPr lvl="0" algn="l" rtl="0"/>
            <a:r>
              <a:rPr lang="en-US" sz="2400" dirty="0">
                <a:latin typeface="MV Boli" pitchFamily="2" charset="0"/>
                <a:cs typeface="MV Boli" pitchFamily="2" charset="0"/>
              </a:rPr>
              <a:t>Early </a:t>
            </a:r>
            <a:r>
              <a:rPr lang="en-US" sz="2400" dirty="0" smtClean="0">
                <a:latin typeface="MV Boli" pitchFamily="2" charset="0"/>
                <a:cs typeface="MV Boli" pitchFamily="2" charset="0"/>
              </a:rPr>
              <a:t>years</a:t>
            </a:r>
            <a:r>
              <a:rPr lang="en-US" sz="2400" dirty="0">
                <a:latin typeface="MV Boli" pitchFamily="2" charset="0"/>
                <a:cs typeface="MV Boli" pitchFamily="2" charset="0"/>
              </a:rPr>
              <a:t>.</a:t>
            </a:r>
            <a:r>
              <a:rPr lang="en-US" sz="2400" dirty="0" smtClean="0">
                <a:latin typeface="MV Boli" pitchFamily="2" charset="0"/>
                <a:cs typeface="MV Boli" pitchFamily="2" charset="0"/>
              </a:rPr>
              <a:t> </a:t>
            </a:r>
            <a:endParaRPr lang="en-US" sz="2400" dirty="0">
              <a:latin typeface="MV Boli" pitchFamily="2" charset="0"/>
              <a:cs typeface="MV Boli" pitchFamily="2" charset="0"/>
            </a:endParaRPr>
          </a:p>
          <a:p>
            <a:pPr lvl="0" algn="l" rtl="0"/>
            <a:r>
              <a:rPr lang="en-US" sz="2400" dirty="0">
                <a:latin typeface="MV Boli" pitchFamily="2" charset="0"/>
                <a:cs typeface="MV Boli" pitchFamily="2" charset="0"/>
              </a:rPr>
              <a:t>School </a:t>
            </a:r>
            <a:r>
              <a:rPr lang="en-US" sz="2400" dirty="0" smtClean="0">
                <a:latin typeface="MV Boli" pitchFamily="2" charset="0"/>
                <a:cs typeface="MV Boli" pitchFamily="2" charset="0"/>
              </a:rPr>
              <a:t>education</a:t>
            </a:r>
            <a:r>
              <a:rPr lang="en-US" sz="2400" dirty="0">
                <a:latin typeface="MV Boli" pitchFamily="2" charset="0"/>
                <a:cs typeface="MV Boli" pitchFamily="2" charset="0"/>
              </a:rPr>
              <a:t>.</a:t>
            </a:r>
          </a:p>
          <a:p>
            <a:pPr lvl="0" algn="l" rtl="0"/>
            <a:r>
              <a:rPr lang="en-US" sz="2400" dirty="0">
                <a:latin typeface="MV Boli" pitchFamily="2" charset="0"/>
                <a:cs typeface="MV Boli" pitchFamily="2" charset="0"/>
              </a:rPr>
              <a:t>Skills and </a:t>
            </a:r>
            <a:r>
              <a:rPr lang="en-US" sz="2400" dirty="0" smtClean="0">
                <a:latin typeface="MV Boli" pitchFamily="2" charset="0"/>
                <a:cs typeface="MV Boli" pitchFamily="2" charset="0"/>
              </a:rPr>
              <a:t>employment</a:t>
            </a:r>
            <a:r>
              <a:rPr lang="en-US" sz="2400" dirty="0">
                <a:latin typeface="MV Boli" pitchFamily="2" charset="0"/>
                <a:cs typeface="MV Boli" pitchFamily="2" charset="0"/>
              </a:rPr>
              <a:t>.</a:t>
            </a:r>
            <a:r>
              <a:rPr lang="en-US" sz="2400" dirty="0" smtClean="0">
                <a:latin typeface="MV Boli" pitchFamily="2" charset="0"/>
                <a:cs typeface="MV Boli" pitchFamily="2" charset="0"/>
              </a:rPr>
              <a:t> </a:t>
            </a:r>
            <a:endParaRPr lang="en-US" sz="2400" dirty="0">
              <a:latin typeface="MV Boli" pitchFamily="2" charset="0"/>
              <a:cs typeface="MV Boli" pitchFamily="2" charset="0"/>
            </a:endParaRPr>
          </a:p>
          <a:p>
            <a:pPr lvl="0" algn="l" rtl="0"/>
            <a:r>
              <a:rPr lang="en-US" sz="2400" dirty="0">
                <a:latin typeface="MV Boli" pitchFamily="2" charset="0"/>
                <a:cs typeface="MV Boli" pitchFamily="2" charset="0"/>
              </a:rPr>
              <a:t>Resourcing and </a:t>
            </a:r>
            <a:r>
              <a:rPr lang="en-US" sz="2400" dirty="0" smtClean="0">
                <a:latin typeface="MV Boli" pitchFamily="2" charset="0"/>
                <a:cs typeface="MV Boli" pitchFamily="2" charset="0"/>
              </a:rPr>
              <a:t>capability</a:t>
            </a:r>
            <a:r>
              <a:rPr lang="en-US" sz="2400" dirty="0">
                <a:latin typeface="MV Boli" pitchFamily="2" charset="0"/>
                <a:cs typeface="MV Boli" pitchFamily="2" charset="0"/>
              </a:rPr>
              <a:t>.</a:t>
            </a:r>
          </a:p>
          <a:p>
            <a:pPr algn="l" rtl="0"/>
            <a:endParaRPr lang="en-US" sz="2400" dirty="0">
              <a:latin typeface="MV Boli" pitchFamily="2" charset="0"/>
              <a:cs typeface="MV Boli" pitchFamily="2" charset="0"/>
            </a:endParaRPr>
          </a:p>
        </p:txBody>
      </p:sp>
    </p:spTree>
    <p:extLst>
      <p:ext uri="{BB962C8B-B14F-4D97-AF65-F5344CB8AC3E}">
        <p14:creationId xmlns:p14="http://schemas.microsoft.com/office/powerpoint/2010/main" xmlns="" val="245032279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2" cstate="print"/>
          <a:srcRect r="787"/>
          <a:stretch>
            <a:fillRect/>
          </a:stretch>
        </p:blipFill>
        <p:spPr bwMode="auto">
          <a:xfrm>
            <a:off x="0" y="3175"/>
            <a:ext cx="9144000" cy="6854825"/>
          </a:xfrm>
          <a:prstGeom prst="rect">
            <a:avLst/>
          </a:prstGeom>
          <a:noFill/>
          <a:ln w="9525">
            <a:noFill/>
            <a:miter lim="800000"/>
            <a:headEnd/>
            <a:tailEnd/>
          </a:ln>
        </p:spPr>
      </p:pic>
      <p:sp>
        <p:nvSpPr>
          <p:cNvPr id="3" name="Content Placeholder 2"/>
          <p:cNvSpPr>
            <a:spLocks noGrp="1"/>
          </p:cNvSpPr>
          <p:nvPr>
            <p:ph idx="1"/>
          </p:nvPr>
        </p:nvSpPr>
        <p:spPr/>
        <p:txBody>
          <a:bodyPr>
            <a:normAutofit/>
          </a:bodyPr>
          <a:lstStyle/>
          <a:p>
            <a:pPr algn="l" rtl="0"/>
            <a:r>
              <a:rPr lang="en-GB" sz="2400" i="1" dirty="0" smtClean="0">
                <a:latin typeface="MV Boli" pitchFamily="2" charset="0"/>
                <a:cs typeface="MV Boli" pitchFamily="2" charset="0"/>
              </a:rPr>
              <a:t>Program </a:t>
            </a:r>
            <a:r>
              <a:rPr lang="en-GB" sz="2400" i="1" dirty="0">
                <a:latin typeface="MV Boli" pitchFamily="2" charset="0"/>
                <a:cs typeface="MV Boli" pitchFamily="2" charset="0"/>
              </a:rPr>
              <a:t>in languages, which are </a:t>
            </a:r>
            <a:r>
              <a:rPr lang="en-GB" sz="2400" b="1" i="1" dirty="0">
                <a:latin typeface="MV Boli" pitchFamily="2" charset="0"/>
                <a:cs typeface="MV Boli" pitchFamily="2" charset="0"/>
              </a:rPr>
              <a:t>Arabic and English</a:t>
            </a:r>
            <a:r>
              <a:rPr lang="en-GB" sz="2400" i="1" dirty="0">
                <a:latin typeface="MV Boli" pitchFamily="2" charset="0"/>
                <a:cs typeface="MV Boli" pitchFamily="2" charset="0"/>
              </a:rPr>
              <a:t> languages.</a:t>
            </a:r>
            <a:endParaRPr lang="en-US" sz="2400" dirty="0">
              <a:latin typeface="MV Boli" pitchFamily="2" charset="0"/>
              <a:cs typeface="MV Boli" pitchFamily="2" charset="0"/>
            </a:endParaRPr>
          </a:p>
          <a:p>
            <a:pPr lvl="0" algn="l" rtl="0"/>
            <a:r>
              <a:rPr lang="en-GB" sz="2400" b="1" i="1" dirty="0">
                <a:latin typeface="MV Boli" pitchFamily="2" charset="0"/>
                <a:cs typeface="MV Boli" pitchFamily="2" charset="0"/>
              </a:rPr>
              <a:t>arts and musical program</a:t>
            </a:r>
            <a:r>
              <a:rPr lang="en-GB" sz="2400" i="1" dirty="0">
                <a:latin typeface="MV Boli" pitchFamily="2" charset="0"/>
                <a:cs typeface="MV Boli" pitchFamily="2" charset="0"/>
              </a:rPr>
              <a:t>: moral and religious values taken in the arts classes as a daily stories</a:t>
            </a:r>
            <a:endParaRPr lang="en-US" sz="2400" dirty="0">
              <a:latin typeface="MV Boli" pitchFamily="2" charset="0"/>
              <a:cs typeface="MV Boli" pitchFamily="2" charset="0"/>
            </a:endParaRPr>
          </a:p>
          <a:p>
            <a:pPr lvl="0" algn="l" rtl="0"/>
            <a:r>
              <a:rPr lang="en-GB" sz="2400" b="1" i="1" dirty="0">
                <a:latin typeface="MV Boli" pitchFamily="2" charset="0"/>
                <a:cs typeface="MV Boli" pitchFamily="2" charset="0"/>
              </a:rPr>
              <a:t>Mathematics programs</a:t>
            </a:r>
            <a:r>
              <a:rPr lang="en-GB" sz="2400" i="1" dirty="0">
                <a:latin typeface="MV Boli" pitchFamily="2" charset="0"/>
                <a:cs typeface="MV Boli" pitchFamily="2" charset="0"/>
              </a:rPr>
              <a:t>.</a:t>
            </a:r>
            <a:endParaRPr lang="en-US" sz="2400" dirty="0">
              <a:latin typeface="MV Boli" pitchFamily="2" charset="0"/>
              <a:cs typeface="MV Boli" pitchFamily="2" charset="0"/>
            </a:endParaRPr>
          </a:p>
          <a:p>
            <a:pPr algn="l" rtl="0"/>
            <a:endParaRPr lang="en-US" sz="2400" dirty="0">
              <a:latin typeface="MV Boli" pitchFamily="2" charset="0"/>
              <a:cs typeface="MV Boli" pitchFamily="2" charset="0"/>
            </a:endParaRPr>
          </a:p>
        </p:txBody>
      </p:sp>
      <p:sp>
        <p:nvSpPr>
          <p:cNvPr id="5" name="مستطيل 4"/>
          <p:cNvSpPr/>
          <p:nvPr/>
        </p:nvSpPr>
        <p:spPr>
          <a:xfrm>
            <a:off x="899592" y="836712"/>
            <a:ext cx="3507699" cy="461665"/>
          </a:xfrm>
          <a:prstGeom prst="rect">
            <a:avLst/>
          </a:prstGeom>
        </p:spPr>
        <p:txBody>
          <a:bodyPr wrap="square">
            <a:spAutoFit/>
          </a:bodyPr>
          <a:lstStyle/>
          <a:p>
            <a:pPr algn="l" rtl="0"/>
            <a:r>
              <a:rPr lang="en-US" sz="2400" b="1" dirty="0" smtClean="0">
                <a:latin typeface="MV Boli" pitchFamily="2" charset="0"/>
                <a:cs typeface="MV Boli" pitchFamily="2" charset="0"/>
              </a:rPr>
              <a:t>Program in </a:t>
            </a:r>
            <a:r>
              <a:rPr lang="en-US" sz="2400" b="1" dirty="0" err="1" smtClean="0">
                <a:latin typeface="MV Boli" pitchFamily="2" charset="0"/>
                <a:cs typeface="MV Boli" pitchFamily="2" charset="0"/>
              </a:rPr>
              <a:t>KG.a</a:t>
            </a:r>
            <a:endParaRPr lang="en-US" sz="2400" b="1" dirty="0">
              <a:latin typeface="MV Boli" pitchFamily="2" charset="0"/>
              <a:cs typeface="MV Boli" pitchFamily="2" charset="0"/>
            </a:endParaRPr>
          </a:p>
        </p:txBody>
      </p:sp>
    </p:spTree>
    <p:extLst>
      <p:ext uri="{BB962C8B-B14F-4D97-AF65-F5344CB8AC3E}">
        <p14:creationId xmlns:p14="http://schemas.microsoft.com/office/powerpoint/2010/main" xmlns="" val="9615298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3" cstate="print"/>
          <a:srcRect r="788"/>
          <a:stretch>
            <a:fillRect/>
          </a:stretch>
        </p:blipFill>
        <p:spPr>
          <a:xfrm>
            <a:off x="0" y="3149"/>
            <a:ext cx="9144000" cy="6854851"/>
          </a:xfrm>
          <a:prstGeom prst="rect">
            <a:avLst/>
          </a:prstGeom>
        </p:spPr>
      </p:pic>
      <p:sp>
        <p:nvSpPr>
          <p:cNvPr id="2" name="Title 1"/>
          <p:cNvSpPr>
            <a:spLocks noGrp="1"/>
          </p:cNvSpPr>
          <p:nvPr>
            <p:ph type="title"/>
          </p:nvPr>
        </p:nvSpPr>
        <p:spPr/>
        <p:txBody>
          <a:bodyPr>
            <a:normAutofit/>
          </a:bodyPr>
          <a:lstStyle/>
          <a:p>
            <a:pPr algn="l" rtl="0"/>
            <a:r>
              <a:rPr lang="en-US" sz="2400" b="1" dirty="0" smtClean="0">
                <a:latin typeface="MV Boli" pitchFamily="2" charset="0"/>
                <a:cs typeface="MV Boli" pitchFamily="2" charset="0"/>
              </a:rPr>
              <a:t>Questionnaires</a:t>
            </a:r>
            <a:endParaRPr lang="ar-SA" sz="2400" b="1" dirty="0">
              <a:latin typeface="MV Boli" pitchFamily="2" charset="0"/>
            </a:endParaRPr>
          </a:p>
        </p:txBody>
      </p:sp>
      <p:sp>
        <p:nvSpPr>
          <p:cNvPr id="3" name="Content Placeholder 2"/>
          <p:cNvSpPr>
            <a:spLocks noGrp="1"/>
          </p:cNvSpPr>
          <p:nvPr>
            <p:ph idx="1"/>
          </p:nvPr>
        </p:nvSpPr>
        <p:spPr>
          <a:xfrm>
            <a:off x="500034" y="1617681"/>
            <a:ext cx="8229600" cy="4525963"/>
          </a:xfrm>
        </p:spPr>
        <p:txBody>
          <a:bodyPr>
            <a:normAutofit/>
          </a:bodyPr>
          <a:lstStyle/>
          <a:p>
            <a:pPr algn="l" rtl="0"/>
            <a:r>
              <a:rPr lang="en-US" sz="2400" dirty="0" smtClean="0">
                <a:latin typeface="MV Boli" pitchFamily="2" charset="0"/>
                <a:cs typeface="MV Boli" pitchFamily="2" charset="0"/>
              </a:rPr>
              <a:t>A questionnaire form was developed to be filled by the parents, the objective was to know the needs of the parents, whether are satisfied or not</a:t>
            </a:r>
          </a:p>
          <a:p>
            <a:pPr algn="l" rtl="0"/>
            <a:endParaRPr lang="en-US" sz="2400" dirty="0" smtClean="0">
              <a:latin typeface="MV Boli" pitchFamily="2" charset="0"/>
              <a:cs typeface="MV Boli" pitchFamily="2" charset="0"/>
            </a:endParaRPr>
          </a:p>
          <a:p>
            <a:pPr algn="l" rtl="0"/>
            <a:r>
              <a:rPr lang="en-US" sz="2400" dirty="0" smtClean="0">
                <a:latin typeface="MV Boli" pitchFamily="2" charset="0"/>
                <a:cs typeface="MV Boli" pitchFamily="2" charset="0"/>
              </a:rPr>
              <a:t>Out of a 100 questionnaires we had 77 ones got filled correctly with no missing fields</a:t>
            </a:r>
            <a:r>
              <a:rPr lang="en-US" sz="2400" dirty="0" smtClean="0"/>
              <a:t>.</a:t>
            </a:r>
          </a:p>
          <a:p>
            <a:pPr algn="l" rtl="0"/>
            <a:endParaRPr lang="en-US" sz="2400" dirty="0" smtClean="0"/>
          </a:p>
          <a:p>
            <a:pPr algn="l" rtl="0"/>
            <a:r>
              <a:rPr lang="en-US" sz="2400" dirty="0" smtClean="0">
                <a:latin typeface="MV Boli" pitchFamily="2" charset="0"/>
              </a:rPr>
              <a:t>Some of the analyzed data are as in figures :</a:t>
            </a:r>
            <a:endParaRPr lang="ar-SA" sz="2400" dirty="0">
              <a:latin typeface="MV Boli" pitchFamily="2"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387558221"/>
              </p:ext>
            </p:extLst>
          </p:nvPr>
        </p:nvGraphicFramePr>
        <p:xfrm>
          <a:off x="191344" y="598534"/>
          <a:ext cx="8496945" cy="6048673"/>
        </p:xfrm>
        <a:graphic>
          <a:graphicData uri="http://schemas.openxmlformats.org/drawingml/2006/table">
            <a:tbl>
              <a:tblPr firstRow="1" firstCol="1" bandRow="1">
                <a:tableStyleId>{8A107856-5554-42FB-B03E-39F5DBC370BA}</a:tableStyleId>
              </a:tblPr>
              <a:tblGrid>
                <a:gridCol w="2832315"/>
                <a:gridCol w="2832315"/>
                <a:gridCol w="2832315"/>
              </a:tblGrid>
              <a:tr h="355050">
                <a:tc>
                  <a:txBody>
                    <a:bodyPr/>
                    <a:lstStyle/>
                    <a:p>
                      <a:pPr algn="l">
                        <a:lnSpc>
                          <a:spcPct val="150000"/>
                        </a:lnSpc>
                        <a:spcAft>
                          <a:spcPts val="0"/>
                        </a:spcAft>
                      </a:pPr>
                      <a:r>
                        <a:rPr lang="en-US" sz="1400" dirty="0">
                          <a:effectLst/>
                        </a:rPr>
                        <a:t>Semester</a:t>
                      </a:r>
                      <a:endParaRPr lang="en-US" sz="1400" dirty="0">
                        <a:solidFill>
                          <a:srgbClr val="943634"/>
                        </a:solidFill>
                        <a:effectLst/>
                        <a:latin typeface="Calibri"/>
                        <a:ea typeface="Times New Roman"/>
                        <a:cs typeface="Arial"/>
                      </a:endParaRPr>
                    </a:p>
                  </a:txBody>
                  <a:tcPr marL="68580" marR="68580" marT="0" marB="0"/>
                </a:tc>
                <a:tc>
                  <a:txBody>
                    <a:bodyPr/>
                    <a:lstStyle/>
                    <a:p>
                      <a:pPr algn="l">
                        <a:lnSpc>
                          <a:spcPct val="150000"/>
                        </a:lnSpc>
                        <a:spcAft>
                          <a:spcPts val="0"/>
                        </a:spcAft>
                        <a:tabLst>
                          <a:tab pos="1737360" algn="r"/>
                        </a:tabLst>
                      </a:pPr>
                      <a:r>
                        <a:rPr lang="en-US" sz="1400" dirty="0">
                          <a:effectLst/>
                        </a:rPr>
                        <a:t>starting date	</a:t>
                      </a:r>
                      <a:endParaRPr lang="en-US" sz="1400" dirty="0">
                        <a:solidFill>
                          <a:srgbClr val="943634"/>
                        </a:solidFill>
                        <a:effectLst/>
                        <a:latin typeface="Calibri"/>
                        <a:ea typeface="Times New Roman"/>
                        <a:cs typeface="Arial"/>
                      </a:endParaRPr>
                    </a:p>
                  </a:txBody>
                  <a:tcPr marL="68580" marR="68580" marT="0" marB="0"/>
                </a:tc>
                <a:tc>
                  <a:txBody>
                    <a:bodyPr/>
                    <a:lstStyle/>
                    <a:p>
                      <a:pPr algn="l">
                        <a:lnSpc>
                          <a:spcPct val="150000"/>
                        </a:lnSpc>
                        <a:spcAft>
                          <a:spcPts val="0"/>
                        </a:spcAft>
                      </a:pPr>
                      <a:r>
                        <a:rPr lang="en-US" sz="1400" dirty="0">
                          <a:effectLst/>
                        </a:rPr>
                        <a:t>Ending date</a:t>
                      </a:r>
                      <a:endParaRPr lang="en-US" sz="1400" dirty="0">
                        <a:solidFill>
                          <a:srgbClr val="943634"/>
                        </a:solidFill>
                        <a:effectLst/>
                        <a:latin typeface="Calibri"/>
                        <a:ea typeface="Times New Roman"/>
                        <a:cs typeface="Arial"/>
                      </a:endParaRPr>
                    </a:p>
                  </a:txBody>
                  <a:tcPr marL="68580" marR="68580" marT="0" marB="0"/>
                </a:tc>
              </a:tr>
              <a:tr h="750975">
                <a:tc>
                  <a:txBody>
                    <a:bodyPr/>
                    <a:lstStyle/>
                    <a:p>
                      <a:pPr algn="l">
                        <a:lnSpc>
                          <a:spcPct val="150000"/>
                        </a:lnSpc>
                        <a:spcAft>
                          <a:spcPts val="0"/>
                        </a:spcAft>
                      </a:pPr>
                      <a:r>
                        <a:rPr lang="en-US" sz="1400" dirty="0">
                          <a:effectLst/>
                        </a:rPr>
                        <a:t>Firs semester</a:t>
                      </a:r>
                    </a:p>
                    <a:p>
                      <a:pPr algn="l">
                        <a:lnSpc>
                          <a:spcPct val="150000"/>
                        </a:lnSpc>
                        <a:spcAft>
                          <a:spcPts val="0"/>
                        </a:spcAft>
                      </a:pPr>
                      <a:r>
                        <a:rPr lang="en-US" sz="1400" dirty="0">
                          <a:effectLst/>
                        </a:rPr>
                        <a:t> </a:t>
                      </a:r>
                      <a:endParaRPr lang="en-US" sz="1400" dirty="0">
                        <a:solidFill>
                          <a:srgbClr val="943634"/>
                        </a:solidFill>
                        <a:effectLst/>
                        <a:latin typeface="Calibri"/>
                        <a:ea typeface="Times New Roman"/>
                        <a:cs typeface="Arial"/>
                      </a:endParaRPr>
                    </a:p>
                  </a:txBody>
                  <a:tcPr marL="68580" marR="68580" marT="0" marB="0"/>
                </a:tc>
                <a:tc>
                  <a:txBody>
                    <a:bodyPr/>
                    <a:lstStyle/>
                    <a:p>
                      <a:pPr algn="l">
                        <a:lnSpc>
                          <a:spcPct val="150000"/>
                        </a:lnSpc>
                        <a:spcAft>
                          <a:spcPts val="0"/>
                        </a:spcAft>
                        <a:tabLst>
                          <a:tab pos="1737360" algn="r"/>
                        </a:tabLst>
                      </a:pPr>
                      <a:r>
                        <a:rPr lang="en-US" sz="1400" dirty="0">
                          <a:effectLst/>
                        </a:rPr>
                        <a:t>1-1-2014	</a:t>
                      </a:r>
                      <a:endParaRPr lang="en-US" sz="1400" dirty="0">
                        <a:solidFill>
                          <a:srgbClr val="943634"/>
                        </a:solidFill>
                        <a:effectLst/>
                        <a:latin typeface="Calibri"/>
                        <a:ea typeface="Times New Roman"/>
                        <a:cs typeface="Arial"/>
                      </a:endParaRPr>
                    </a:p>
                  </a:txBody>
                  <a:tcPr marL="68580" marR="68580" marT="0" marB="0"/>
                </a:tc>
                <a:tc>
                  <a:txBody>
                    <a:bodyPr/>
                    <a:lstStyle/>
                    <a:p>
                      <a:pPr algn="l">
                        <a:lnSpc>
                          <a:spcPct val="150000"/>
                        </a:lnSpc>
                        <a:spcAft>
                          <a:spcPts val="0"/>
                        </a:spcAft>
                      </a:pPr>
                      <a:r>
                        <a:rPr lang="en-US" sz="1400" dirty="0">
                          <a:effectLst/>
                        </a:rPr>
                        <a:t>30-4-2014</a:t>
                      </a:r>
                      <a:endParaRPr lang="en-US" sz="1400" dirty="0">
                        <a:solidFill>
                          <a:srgbClr val="943634"/>
                        </a:solidFill>
                        <a:effectLst/>
                        <a:latin typeface="Calibri"/>
                        <a:ea typeface="Times New Roman"/>
                        <a:cs typeface="Arial"/>
                      </a:endParaRPr>
                    </a:p>
                  </a:txBody>
                  <a:tcPr marL="68580" marR="68580" marT="0" marB="0"/>
                </a:tc>
              </a:tr>
              <a:tr h="355050">
                <a:tc rowSpan="2">
                  <a:txBody>
                    <a:bodyPr/>
                    <a:lstStyle/>
                    <a:p>
                      <a:pPr algn="l">
                        <a:lnSpc>
                          <a:spcPct val="150000"/>
                        </a:lnSpc>
                        <a:spcAft>
                          <a:spcPts val="0"/>
                        </a:spcAft>
                      </a:pPr>
                      <a:r>
                        <a:rPr lang="en-US" sz="1400" dirty="0">
                          <a:effectLst/>
                        </a:rPr>
                        <a:t> </a:t>
                      </a:r>
                    </a:p>
                    <a:p>
                      <a:pPr algn="l">
                        <a:lnSpc>
                          <a:spcPct val="150000"/>
                        </a:lnSpc>
                        <a:spcAft>
                          <a:spcPts val="0"/>
                        </a:spcAft>
                      </a:pPr>
                      <a:r>
                        <a:rPr lang="en-US" sz="1400" dirty="0">
                          <a:effectLst/>
                        </a:rPr>
                        <a:t>First month</a:t>
                      </a:r>
                      <a:endParaRPr lang="en-US" sz="1400" dirty="0">
                        <a:solidFill>
                          <a:srgbClr val="943634"/>
                        </a:solidFill>
                        <a:effectLst/>
                        <a:latin typeface="Calibri"/>
                        <a:ea typeface="Times New Roman"/>
                        <a:cs typeface="Arial"/>
                      </a:endParaRPr>
                    </a:p>
                  </a:txBody>
                  <a:tcPr marL="68580" marR="68580" marT="0" marB="0"/>
                </a:tc>
                <a:tc rowSpan="2">
                  <a:txBody>
                    <a:bodyPr/>
                    <a:lstStyle/>
                    <a:p>
                      <a:pPr algn="l">
                        <a:lnSpc>
                          <a:spcPct val="150000"/>
                        </a:lnSpc>
                        <a:spcAft>
                          <a:spcPts val="0"/>
                        </a:spcAft>
                        <a:tabLst>
                          <a:tab pos="1737360" algn="r"/>
                        </a:tabLst>
                      </a:pPr>
                      <a:r>
                        <a:rPr lang="en-US" sz="1400" dirty="0">
                          <a:effectLst/>
                        </a:rPr>
                        <a:t> </a:t>
                      </a:r>
                      <a:endParaRPr lang="en-US" sz="1400" dirty="0">
                        <a:solidFill>
                          <a:srgbClr val="943634"/>
                        </a:solidFill>
                        <a:effectLst/>
                        <a:latin typeface="Calibri"/>
                        <a:ea typeface="Times New Roman"/>
                        <a:cs typeface="Arial"/>
                      </a:endParaRPr>
                    </a:p>
                  </a:txBody>
                  <a:tcPr marL="68580" marR="68580" marT="0" marB="0"/>
                </a:tc>
                <a:tc>
                  <a:txBody>
                    <a:bodyPr/>
                    <a:lstStyle/>
                    <a:p>
                      <a:pPr algn="l">
                        <a:lnSpc>
                          <a:spcPct val="150000"/>
                        </a:lnSpc>
                        <a:spcAft>
                          <a:spcPts val="0"/>
                        </a:spcAft>
                      </a:pPr>
                      <a:r>
                        <a:rPr lang="en-US" sz="1400" dirty="0">
                          <a:effectLst/>
                        </a:rPr>
                        <a:t> Special activities</a:t>
                      </a:r>
                      <a:endParaRPr lang="en-US" sz="1400" dirty="0">
                        <a:solidFill>
                          <a:srgbClr val="943634"/>
                        </a:solidFill>
                        <a:effectLst/>
                        <a:latin typeface="Calibri"/>
                        <a:ea typeface="Times New Roman"/>
                        <a:cs typeface="Arial"/>
                      </a:endParaRPr>
                    </a:p>
                  </a:txBody>
                  <a:tcPr marL="68580" marR="68580" marT="0" marB="0"/>
                </a:tc>
              </a:tr>
              <a:tr h="1542824">
                <a:tc vMerge="1">
                  <a:txBody>
                    <a:bodyPr/>
                    <a:lstStyle/>
                    <a:p>
                      <a:endParaRPr lang="en-US"/>
                    </a:p>
                  </a:txBody>
                  <a:tcPr/>
                </a:tc>
                <a:tc vMerge="1">
                  <a:txBody>
                    <a:bodyPr/>
                    <a:lstStyle/>
                    <a:p>
                      <a:endParaRPr lang="en-US"/>
                    </a:p>
                  </a:txBody>
                  <a:tcPr/>
                </a:tc>
                <a:tc>
                  <a:txBody>
                    <a:bodyPr/>
                    <a:lstStyle/>
                    <a:p>
                      <a:pPr algn="l">
                        <a:lnSpc>
                          <a:spcPct val="150000"/>
                        </a:lnSpc>
                        <a:spcAft>
                          <a:spcPts val="0"/>
                        </a:spcAft>
                      </a:pPr>
                      <a:r>
                        <a:rPr lang="en-US" sz="1400" dirty="0">
                          <a:effectLst/>
                        </a:rPr>
                        <a:t> first week which include a parents day for giving them idea about the system in the daycare</a:t>
                      </a:r>
                      <a:endParaRPr lang="en-US" sz="1400" dirty="0">
                        <a:solidFill>
                          <a:srgbClr val="943634"/>
                        </a:solidFill>
                        <a:effectLst/>
                        <a:latin typeface="Calibri"/>
                        <a:ea typeface="Times New Roman"/>
                        <a:cs typeface="Arial"/>
                      </a:endParaRPr>
                    </a:p>
                  </a:txBody>
                  <a:tcPr marL="68580" marR="68580" marT="0" marB="0"/>
                </a:tc>
              </a:tr>
              <a:tr h="750975">
                <a:tc>
                  <a:txBody>
                    <a:bodyPr/>
                    <a:lstStyle/>
                    <a:p>
                      <a:pPr algn="l">
                        <a:lnSpc>
                          <a:spcPct val="150000"/>
                        </a:lnSpc>
                        <a:spcAft>
                          <a:spcPts val="0"/>
                        </a:spcAft>
                      </a:pPr>
                      <a:r>
                        <a:rPr lang="en-US" sz="1400" dirty="0">
                          <a:effectLst/>
                        </a:rPr>
                        <a:t>Second month</a:t>
                      </a:r>
                      <a:endParaRPr lang="en-US" sz="1400" dirty="0">
                        <a:solidFill>
                          <a:srgbClr val="943634"/>
                        </a:solidFill>
                        <a:effectLst/>
                        <a:latin typeface="Calibri"/>
                        <a:ea typeface="Times New Roman"/>
                        <a:cs typeface="Arial"/>
                      </a:endParaRPr>
                    </a:p>
                  </a:txBody>
                  <a:tcPr marL="68580" marR="68580" marT="0" marB="0"/>
                </a:tc>
                <a:tc>
                  <a:txBody>
                    <a:bodyPr/>
                    <a:lstStyle/>
                    <a:p>
                      <a:pPr algn="l">
                        <a:lnSpc>
                          <a:spcPct val="150000"/>
                        </a:lnSpc>
                        <a:spcAft>
                          <a:spcPts val="0"/>
                        </a:spcAft>
                        <a:tabLst>
                          <a:tab pos="1737360" algn="r"/>
                        </a:tabLst>
                      </a:pPr>
                      <a:r>
                        <a:rPr lang="en-US" sz="1400" dirty="0">
                          <a:effectLst/>
                        </a:rPr>
                        <a:t> </a:t>
                      </a:r>
                      <a:endParaRPr lang="en-US" sz="1400" dirty="0">
                        <a:solidFill>
                          <a:srgbClr val="943634"/>
                        </a:solidFill>
                        <a:effectLst/>
                        <a:latin typeface="Calibri"/>
                        <a:ea typeface="Times New Roman"/>
                        <a:cs typeface="Arial"/>
                      </a:endParaRPr>
                    </a:p>
                  </a:txBody>
                  <a:tcPr marL="68580" marR="68580" marT="0" marB="0"/>
                </a:tc>
                <a:tc>
                  <a:txBody>
                    <a:bodyPr/>
                    <a:lstStyle/>
                    <a:p>
                      <a:pPr algn="l">
                        <a:lnSpc>
                          <a:spcPct val="150000"/>
                        </a:lnSpc>
                        <a:spcAft>
                          <a:spcPts val="0"/>
                        </a:spcAft>
                      </a:pPr>
                      <a:r>
                        <a:rPr lang="en-US" sz="1400" dirty="0">
                          <a:effectLst/>
                        </a:rPr>
                        <a:t>    It could have a opening day and parents day</a:t>
                      </a:r>
                      <a:endParaRPr lang="en-US" sz="1400" dirty="0">
                        <a:solidFill>
                          <a:srgbClr val="943634"/>
                        </a:solidFill>
                        <a:effectLst/>
                        <a:latin typeface="Calibri"/>
                        <a:ea typeface="Times New Roman"/>
                        <a:cs typeface="Arial"/>
                      </a:endParaRPr>
                    </a:p>
                  </a:txBody>
                  <a:tcPr marL="68580" marR="68580" marT="0" marB="0"/>
                </a:tc>
              </a:tr>
              <a:tr h="355050">
                <a:tc>
                  <a:txBody>
                    <a:bodyPr/>
                    <a:lstStyle/>
                    <a:p>
                      <a:pPr algn="l">
                        <a:lnSpc>
                          <a:spcPct val="150000"/>
                        </a:lnSpc>
                        <a:spcAft>
                          <a:spcPts val="0"/>
                        </a:spcAft>
                      </a:pPr>
                      <a:r>
                        <a:rPr lang="en-US" sz="1400" dirty="0">
                          <a:effectLst/>
                        </a:rPr>
                        <a:t>Third month</a:t>
                      </a:r>
                      <a:endParaRPr lang="en-US" sz="1400" dirty="0">
                        <a:solidFill>
                          <a:srgbClr val="943634"/>
                        </a:solidFill>
                        <a:effectLst/>
                        <a:latin typeface="Calibri"/>
                        <a:ea typeface="Times New Roman"/>
                        <a:cs typeface="Arial"/>
                      </a:endParaRPr>
                    </a:p>
                  </a:txBody>
                  <a:tcPr marL="68580" marR="68580" marT="0" marB="0"/>
                </a:tc>
                <a:tc>
                  <a:txBody>
                    <a:bodyPr/>
                    <a:lstStyle/>
                    <a:p>
                      <a:pPr algn="l">
                        <a:lnSpc>
                          <a:spcPct val="150000"/>
                        </a:lnSpc>
                        <a:spcAft>
                          <a:spcPts val="0"/>
                        </a:spcAft>
                        <a:tabLst>
                          <a:tab pos="1737360" algn="r"/>
                        </a:tabLst>
                      </a:pPr>
                      <a:r>
                        <a:rPr lang="en-US" sz="1400" dirty="0">
                          <a:effectLst/>
                        </a:rPr>
                        <a:t> </a:t>
                      </a:r>
                      <a:endParaRPr lang="en-US" sz="1400" dirty="0">
                        <a:solidFill>
                          <a:srgbClr val="943634"/>
                        </a:solidFill>
                        <a:effectLst/>
                        <a:latin typeface="Calibri"/>
                        <a:ea typeface="Times New Roman"/>
                        <a:cs typeface="Arial"/>
                      </a:endParaRPr>
                    </a:p>
                  </a:txBody>
                  <a:tcPr marL="68580" marR="68580" marT="0" marB="0"/>
                </a:tc>
                <a:tc>
                  <a:txBody>
                    <a:bodyPr/>
                    <a:lstStyle/>
                    <a:p>
                      <a:pPr algn="l">
                        <a:lnSpc>
                          <a:spcPct val="150000"/>
                        </a:lnSpc>
                        <a:spcAft>
                          <a:spcPts val="0"/>
                        </a:spcAft>
                      </a:pPr>
                      <a:r>
                        <a:rPr lang="en-US" sz="1400" dirty="0">
                          <a:effectLst/>
                        </a:rPr>
                        <a:t>  Outdoor trips</a:t>
                      </a:r>
                      <a:endParaRPr lang="en-US" sz="1400" dirty="0">
                        <a:solidFill>
                          <a:srgbClr val="943634"/>
                        </a:solidFill>
                        <a:effectLst/>
                        <a:latin typeface="Calibri"/>
                        <a:ea typeface="Times New Roman"/>
                        <a:cs typeface="Arial"/>
                      </a:endParaRPr>
                    </a:p>
                  </a:txBody>
                  <a:tcPr marL="68580" marR="68580" marT="0" marB="0"/>
                </a:tc>
              </a:tr>
              <a:tr h="1938749">
                <a:tc>
                  <a:txBody>
                    <a:bodyPr/>
                    <a:lstStyle/>
                    <a:p>
                      <a:pPr algn="l">
                        <a:lnSpc>
                          <a:spcPct val="150000"/>
                        </a:lnSpc>
                        <a:spcAft>
                          <a:spcPts val="0"/>
                        </a:spcAft>
                      </a:pPr>
                      <a:r>
                        <a:rPr lang="en-US" sz="1400" dirty="0">
                          <a:effectLst/>
                        </a:rPr>
                        <a:t>Fourth month</a:t>
                      </a:r>
                      <a:endParaRPr lang="en-US" sz="1400" dirty="0">
                        <a:solidFill>
                          <a:srgbClr val="943634"/>
                        </a:solidFill>
                        <a:effectLst/>
                        <a:latin typeface="Calibri"/>
                        <a:ea typeface="Times New Roman"/>
                        <a:cs typeface="Arial"/>
                      </a:endParaRPr>
                    </a:p>
                  </a:txBody>
                  <a:tcPr marL="68580" marR="68580" marT="0" marB="0"/>
                </a:tc>
                <a:tc>
                  <a:txBody>
                    <a:bodyPr/>
                    <a:lstStyle/>
                    <a:p>
                      <a:pPr algn="l">
                        <a:lnSpc>
                          <a:spcPct val="150000"/>
                        </a:lnSpc>
                        <a:spcAft>
                          <a:spcPts val="0"/>
                        </a:spcAft>
                        <a:tabLst>
                          <a:tab pos="1737360" algn="r"/>
                        </a:tabLst>
                      </a:pPr>
                      <a:r>
                        <a:rPr lang="en-US" sz="1400" dirty="0">
                          <a:effectLst/>
                        </a:rPr>
                        <a:t> </a:t>
                      </a:r>
                      <a:endParaRPr lang="en-US" sz="1400" dirty="0">
                        <a:solidFill>
                          <a:srgbClr val="943634"/>
                        </a:solidFill>
                        <a:effectLst/>
                        <a:latin typeface="Calibri"/>
                        <a:ea typeface="Times New Roman"/>
                        <a:cs typeface="Arial"/>
                      </a:endParaRPr>
                    </a:p>
                  </a:txBody>
                  <a:tcPr marL="68580" marR="68580" marT="0" marB="0"/>
                </a:tc>
                <a:tc>
                  <a:txBody>
                    <a:bodyPr/>
                    <a:lstStyle/>
                    <a:p>
                      <a:pPr algn="l">
                        <a:lnSpc>
                          <a:spcPct val="150000"/>
                        </a:lnSpc>
                        <a:spcAft>
                          <a:spcPts val="0"/>
                        </a:spcAft>
                      </a:pPr>
                      <a:r>
                        <a:rPr lang="en-US" sz="1400" dirty="0">
                          <a:effectLst/>
                        </a:rPr>
                        <a:t>The final week will have activities for ending the semester, and also a party witch will include the parents participations. </a:t>
                      </a:r>
                      <a:endParaRPr lang="en-US" sz="1400" dirty="0">
                        <a:solidFill>
                          <a:srgbClr val="943634"/>
                        </a:solidFill>
                        <a:effectLst/>
                        <a:latin typeface="Calibri"/>
                        <a:ea typeface="Times New Roman"/>
                        <a:cs typeface="Arial"/>
                      </a:endParaRPr>
                    </a:p>
                  </a:txBody>
                  <a:tcPr marL="68580" marR="68580" marT="0" marB="0"/>
                </a:tc>
              </a:tr>
            </a:tbl>
          </a:graphicData>
        </a:graphic>
      </p:graphicFrame>
      <p:sp>
        <p:nvSpPr>
          <p:cNvPr id="7" name="TextBox 6"/>
          <p:cNvSpPr txBox="1"/>
          <p:nvPr/>
        </p:nvSpPr>
        <p:spPr>
          <a:xfrm>
            <a:off x="179512" y="97468"/>
            <a:ext cx="3672408" cy="523220"/>
          </a:xfrm>
          <a:prstGeom prst="rect">
            <a:avLst/>
          </a:prstGeom>
          <a:noFill/>
        </p:spPr>
        <p:txBody>
          <a:bodyPr wrap="square" rtlCol="0">
            <a:spAutoFit/>
          </a:bodyPr>
          <a:lstStyle/>
          <a:p>
            <a:pPr algn="l"/>
            <a:r>
              <a:rPr lang="en-US" sz="2800" b="1" dirty="0" smtClean="0">
                <a:latin typeface="Times New Roman" pitchFamily="18" charset="0"/>
                <a:cs typeface="Times New Roman" pitchFamily="18" charset="0"/>
              </a:rPr>
              <a:t>Yearly plan</a:t>
            </a:r>
            <a:endParaRPr lang="en-US" sz="2800" b="1" dirty="0">
              <a:latin typeface="Times New Roman" pitchFamily="18" charset="0"/>
              <a:cs typeface="Times New Roman" pitchFamily="18" charset="0"/>
            </a:endParaRPr>
          </a:p>
        </p:txBody>
      </p:sp>
    </p:spTree>
    <p:extLst>
      <p:ext uri="{BB962C8B-B14F-4D97-AF65-F5344CB8AC3E}">
        <p14:creationId xmlns:p14="http://schemas.microsoft.com/office/powerpoint/2010/main" xmlns="" val="410908474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8229600" cy="1143000"/>
          </a:xfrm>
        </p:spPr>
        <p:txBody>
          <a:bodyPr>
            <a:normAutofit/>
          </a:bodyPr>
          <a:lstStyle/>
          <a:p>
            <a:pPr algn="l"/>
            <a:r>
              <a:rPr lang="en-US" sz="2400" b="1" dirty="0" smtClean="0">
                <a:latin typeface="Times New Roman" pitchFamily="18" charset="0"/>
                <a:cs typeface="Times New Roman" pitchFamily="18" charset="0"/>
              </a:rPr>
              <a:t>Monthly plan</a:t>
            </a:r>
            <a:endParaRPr lang="en-US" sz="2400" b="1"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290524570"/>
              </p:ext>
            </p:extLst>
          </p:nvPr>
        </p:nvGraphicFramePr>
        <p:xfrm>
          <a:off x="395536" y="980728"/>
          <a:ext cx="8460432" cy="5663116"/>
        </p:xfrm>
        <a:graphic>
          <a:graphicData uri="http://schemas.openxmlformats.org/drawingml/2006/table">
            <a:tbl>
              <a:tblPr firstRow="1" firstCol="1" bandRow="1">
                <a:tableStyleId>{8A107856-5554-42FB-B03E-39F5DBC370BA}</a:tableStyleId>
              </a:tblPr>
              <a:tblGrid>
                <a:gridCol w="2820144"/>
                <a:gridCol w="2820144"/>
                <a:gridCol w="2820144"/>
              </a:tblGrid>
              <a:tr h="333041">
                <a:tc>
                  <a:txBody>
                    <a:bodyPr/>
                    <a:lstStyle/>
                    <a:p>
                      <a:pPr algn="l">
                        <a:lnSpc>
                          <a:spcPct val="150000"/>
                        </a:lnSpc>
                        <a:spcAft>
                          <a:spcPts val="0"/>
                        </a:spcAft>
                      </a:pPr>
                      <a:r>
                        <a:rPr lang="en-US" sz="1400" dirty="0">
                          <a:effectLst/>
                        </a:rPr>
                        <a:t>Semester</a:t>
                      </a:r>
                      <a:endParaRPr lang="en-US" sz="1400" dirty="0">
                        <a:solidFill>
                          <a:srgbClr val="943634"/>
                        </a:solidFill>
                        <a:effectLst/>
                        <a:latin typeface="Calibri"/>
                        <a:ea typeface="Times New Roman"/>
                        <a:cs typeface="Arial"/>
                      </a:endParaRPr>
                    </a:p>
                  </a:txBody>
                  <a:tcPr marL="68580" marR="68580" marT="0" marB="0"/>
                </a:tc>
                <a:tc>
                  <a:txBody>
                    <a:bodyPr/>
                    <a:lstStyle/>
                    <a:p>
                      <a:pPr algn="l">
                        <a:lnSpc>
                          <a:spcPct val="150000"/>
                        </a:lnSpc>
                        <a:spcAft>
                          <a:spcPts val="0"/>
                        </a:spcAft>
                        <a:tabLst>
                          <a:tab pos="1737360" algn="r"/>
                        </a:tabLst>
                      </a:pPr>
                      <a:r>
                        <a:rPr lang="en-US" sz="1400" dirty="0">
                          <a:effectLst/>
                        </a:rPr>
                        <a:t>starting date	</a:t>
                      </a:r>
                      <a:endParaRPr lang="en-US" sz="1400" dirty="0">
                        <a:solidFill>
                          <a:srgbClr val="943634"/>
                        </a:solidFill>
                        <a:effectLst/>
                        <a:latin typeface="Calibri"/>
                        <a:ea typeface="Times New Roman"/>
                        <a:cs typeface="Arial"/>
                      </a:endParaRPr>
                    </a:p>
                  </a:txBody>
                  <a:tcPr marL="68580" marR="68580" marT="0" marB="0"/>
                </a:tc>
                <a:tc>
                  <a:txBody>
                    <a:bodyPr/>
                    <a:lstStyle/>
                    <a:p>
                      <a:pPr algn="l">
                        <a:lnSpc>
                          <a:spcPct val="150000"/>
                        </a:lnSpc>
                        <a:spcAft>
                          <a:spcPts val="0"/>
                        </a:spcAft>
                      </a:pPr>
                      <a:r>
                        <a:rPr lang="en-US" sz="1400" dirty="0">
                          <a:effectLst/>
                        </a:rPr>
                        <a:t>Ending date</a:t>
                      </a:r>
                      <a:endParaRPr lang="en-US" sz="1400" dirty="0">
                        <a:solidFill>
                          <a:srgbClr val="943634"/>
                        </a:solidFill>
                        <a:effectLst/>
                        <a:latin typeface="Calibri"/>
                        <a:ea typeface="Times New Roman"/>
                        <a:cs typeface="Arial"/>
                      </a:endParaRPr>
                    </a:p>
                  </a:txBody>
                  <a:tcPr marL="68580" marR="68580" marT="0" marB="0"/>
                </a:tc>
              </a:tr>
              <a:tr h="702824">
                <a:tc>
                  <a:txBody>
                    <a:bodyPr/>
                    <a:lstStyle/>
                    <a:p>
                      <a:pPr algn="l">
                        <a:lnSpc>
                          <a:spcPct val="150000"/>
                        </a:lnSpc>
                        <a:spcAft>
                          <a:spcPts val="0"/>
                        </a:spcAft>
                      </a:pPr>
                      <a:r>
                        <a:rPr lang="en-US" sz="1400" dirty="0">
                          <a:effectLst/>
                        </a:rPr>
                        <a:t>Firs semester</a:t>
                      </a:r>
                    </a:p>
                    <a:p>
                      <a:pPr algn="l">
                        <a:lnSpc>
                          <a:spcPct val="150000"/>
                        </a:lnSpc>
                        <a:spcAft>
                          <a:spcPts val="0"/>
                        </a:spcAft>
                      </a:pPr>
                      <a:r>
                        <a:rPr lang="en-US" sz="1400" dirty="0">
                          <a:effectLst/>
                        </a:rPr>
                        <a:t> </a:t>
                      </a:r>
                      <a:endParaRPr lang="en-US" sz="1400" dirty="0">
                        <a:solidFill>
                          <a:srgbClr val="943634"/>
                        </a:solidFill>
                        <a:effectLst/>
                        <a:latin typeface="Calibri"/>
                        <a:ea typeface="Times New Roman"/>
                        <a:cs typeface="Arial"/>
                      </a:endParaRPr>
                    </a:p>
                  </a:txBody>
                  <a:tcPr marL="68580" marR="68580" marT="0" marB="0"/>
                </a:tc>
                <a:tc>
                  <a:txBody>
                    <a:bodyPr/>
                    <a:lstStyle/>
                    <a:p>
                      <a:pPr algn="l">
                        <a:lnSpc>
                          <a:spcPct val="150000"/>
                        </a:lnSpc>
                        <a:spcAft>
                          <a:spcPts val="0"/>
                        </a:spcAft>
                        <a:tabLst>
                          <a:tab pos="1737360" algn="r"/>
                        </a:tabLst>
                      </a:pPr>
                      <a:r>
                        <a:rPr lang="en-US" sz="1400" dirty="0">
                          <a:effectLst/>
                        </a:rPr>
                        <a:t>1-1-2014	</a:t>
                      </a:r>
                      <a:endParaRPr lang="en-US" sz="1400" dirty="0">
                        <a:solidFill>
                          <a:srgbClr val="943634"/>
                        </a:solidFill>
                        <a:effectLst/>
                        <a:latin typeface="Calibri"/>
                        <a:ea typeface="Times New Roman"/>
                        <a:cs typeface="Arial"/>
                      </a:endParaRPr>
                    </a:p>
                  </a:txBody>
                  <a:tcPr marL="68580" marR="68580" marT="0" marB="0"/>
                </a:tc>
                <a:tc>
                  <a:txBody>
                    <a:bodyPr/>
                    <a:lstStyle/>
                    <a:p>
                      <a:pPr algn="l">
                        <a:lnSpc>
                          <a:spcPct val="150000"/>
                        </a:lnSpc>
                        <a:spcAft>
                          <a:spcPts val="0"/>
                        </a:spcAft>
                      </a:pPr>
                      <a:r>
                        <a:rPr lang="en-US" sz="1400" dirty="0">
                          <a:effectLst/>
                        </a:rPr>
                        <a:t>30-4-2014</a:t>
                      </a:r>
                      <a:endParaRPr lang="en-US" sz="1400" dirty="0">
                        <a:solidFill>
                          <a:srgbClr val="943634"/>
                        </a:solidFill>
                        <a:effectLst/>
                        <a:latin typeface="Calibri"/>
                        <a:ea typeface="Times New Roman"/>
                        <a:cs typeface="Arial"/>
                      </a:endParaRPr>
                    </a:p>
                  </a:txBody>
                  <a:tcPr marL="68580" marR="68580" marT="0" marB="0"/>
                </a:tc>
              </a:tr>
              <a:tr h="333041">
                <a:tc rowSpan="2">
                  <a:txBody>
                    <a:bodyPr/>
                    <a:lstStyle/>
                    <a:p>
                      <a:pPr algn="l">
                        <a:lnSpc>
                          <a:spcPct val="150000"/>
                        </a:lnSpc>
                        <a:spcAft>
                          <a:spcPts val="0"/>
                        </a:spcAft>
                      </a:pPr>
                      <a:r>
                        <a:rPr lang="en-US" sz="1400" dirty="0">
                          <a:effectLst/>
                        </a:rPr>
                        <a:t> </a:t>
                      </a:r>
                    </a:p>
                    <a:p>
                      <a:pPr algn="l">
                        <a:lnSpc>
                          <a:spcPct val="150000"/>
                        </a:lnSpc>
                        <a:spcAft>
                          <a:spcPts val="0"/>
                        </a:spcAft>
                      </a:pPr>
                      <a:r>
                        <a:rPr lang="en-US" sz="1400" dirty="0">
                          <a:effectLst/>
                        </a:rPr>
                        <a:t>First month</a:t>
                      </a:r>
                      <a:endParaRPr lang="en-US" sz="1400" dirty="0">
                        <a:solidFill>
                          <a:srgbClr val="943634"/>
                        </a:solidFill>
                        <a:effectLst/>
                        <a:latin typeface="Calibri"/>
                        <a:ea typeface="Times New Roman"/>
                        <a:cs typeface="Arial"/>
                      </a:endParaRPr>
                    </a:p>
                  </a:txBody>
                  <a:tcPr marL="68580" marR="68580" marT="0" marB="0"/>
                </a:tc>
                <a:tc rowSpan="2">
                  <a:txBody>
                    <a:bodyPr/>
                    <a:lstStyle/>
                    <a:p>
                      <a:pPr algn="l">
                        <a:lnSpc>
                          <a:spcPct val="150000"/>
                        </a:lnSpc>
                        <a:spcAft>
                          <a:spcPts val="0"/>
                        </a:spcAft>
                        <a:tabLst>
                          <a:tab pos="1737360" algn="r"/>
                        </a:tabLst>
                      </a:pPr>
                      <a:r>
                        <a:rPr lang="en-US" sz="1400" dirty="0">
                          <a:effectLst/>
                        </a:rPr>
                        <a:t> </a:t>
                      </a:r>
                      <a:endParaRPr lang="en-US" sz="1400" dirty="0">
                        <a:solidFill>
                          <a:srgbClr val="943634"/>
                        </a:solidFill>
                        <a:effectLst/>
                        <a:latin typeface="Calibri"/>
                        <a:ea typeface="Times New Roman"/>
                        <a:cs typeface="Arial"/>
                      </a:endParaRPr>
                    </a:p>
                  </a:txBody>
                  <a:tcPr marL="68580" marR="68580" marT="0" marB="0"/>
                </a:tc>
                <a:tc>
                  <a:txBody>
                    <a:bodyPr/>
                    <a:lstStyle/>
                    <a:p>
                      <a:pPr algn="l">
                        <a:lnSpc>
                          <a:spcPct val="150000"/>
                        </a:lnSpc>
                        <a:spcAft>
                          <a:spcPts val="0"/>
                        </a:spcAft>
                      </a:pPr>
                      <a:r>
                        <a:rPr lang="en-US" sz="1400" dirty="0">
                          <a:effectLst/>
                        </a:rPr>
                        <a:t> Special activities</a:t>
                      </a:r>
                      <a:endParaRPr lang="en-US" sz="1400" dirty="0">
                        <a:solidFill>
                          <a:srgbClr val="943634"/>
                        </a:solidFill>
                        <a:effectLst/>
                        <a:latin typeface="Calibri"/>
                        <a:ea typeface="Times New Roman"/>
                        <a:cs typeface="Arial"/>
                      </a:endParaRPr>
                    </a:p>
                  </a:txBody>
                  <a:tcPr marL="68580" marR="68580" marT="0" marB="0"/>
                </a:tc>
              </a:tr>
              <a:tr h="1443903">
                <a:tc vMerge="1">
                  <a:txBody>
                    <a:bodyPr/>
                    <a:lstStyle/>
                    <a:p>
                      <a:endParaRPr lang="en-US"/>
                    </a:p>
                  </a:txBody>
                  <a:tcPr/>
                </a:tc>
                <a:tc vMerge="1">
                  <a:txBody>
                    <a:bodyPr/>
                    <a:lstStyle/>
                    <a:p>
                      <a:endParaRPr lang="en-US"/>
                    </a:p>
                  </a:txBody>
                  <a:tcPr/>
                </a:tc>
                <a:tc>
                  <a:txBody>
                    <a:bodyPr/>
                    <a:lstStyle/>
                    <a:p>
                      <a:pPr algn="l">
                        <a:lnSpc>
                          <a:spcPct val="150000"/>
                        </a:lnSpc>
                        <a:spcAft>
                          <a:spcPts val="0"/>
                        </a:spcAft>
                      </a:pPr>
                      <a:r>
                        <a:rPr lang="en-US" sz="1400" dirty="0">
                          <a:effectLst/>
                        </a:rPr>
                        <a:t> first week which include a parents day for giving them idea about the system in the daycare</a:t>
                      </a:r>
                      <a:endParaRPr lang="en-US" sz="1400" dirty="0">
                        <a:solidFill>
                          <a:srgbClr val="943634"/>
                        </a:solidFill>
                        <a:effectLst/>
                        <a:latin typeface="Calibri"/>
                        <a:ea typeface="Times New Roman"/>
                        <a:cs typeface="Arial"/>
                      </a:endParaRPr>
                    </a:p>
                  </a:txBody>
                  <a:tcPr marL="68580" marR="68580" marT="0" marB="0"/>
                </a:tc>
              </a:tr>
              <a:tr h="702824">
                <a:tc>
                  <a:txBody>
                    <a:bodyPr/>
                    <a:lstStyle/>
                    <a:p>
                      <a:pPr algn="l">
                        <a:lnSpc>
                          <a:spcPct val="150000"/>
                        </a:lnSpc>
                        <a:spcAft>
                          <a:spcPts val="0"/>
                        </a:spcAft>
                      </a:pPr>
                      <a:r>
                        <a:rPr lang="en-US" sz="1400" dirty="0">
                          <a:effectLst/>
                        </a:rPr>
                        <a:t>Second month</a:t>
                      </a:r>
                      <a:endParaRPr lang="en-US" sz="1400" dirty="0">
                        <a:solidFill>
                          <a:srgbClr val="943634"/>
                        </a:solidFill>
                        <a:effectLst/>
                        <a:latin typeface="Calibri"/>
                        <a:ea typeface="Times New Roman"/>
                        <a:cs typeface="Arial"/>
                      </a:endParaRPr>
                    </a:p>
                  </a:txBody>
                  <a:tcPr marL="68580" marR="68580" marT="0" marB="0"/>
                </a:tc>
                <a:tc>
                  <a:txBody>
                    <a:bodyPr/>
                    <a:lstStyle/>
                    <a:p>
                      <a:pPr algn="l">
                        <a:lnSpc>
                          <a:spcPct val="150000"/>
                        </a:lnSpc>
                        <a:spcAft>
                          <a:spcPts val="0"/>
                        </a:spcAft>
                        <a:tabLst>
                          <a:tab pos="1737360" algn="r"/>
                        </a:tabLst>
                      </a:pPr>
                      <a:r>
                        <a:rPr lang="en-US" sz="1400" dirty="0">
                          <a:effectLst/>
                        </a:rPr>
                        <a:t> </a:t>
                      </a:r>
                      <a:endParaRPr lang="en-US" sz="1400" dirty="0">
                        <a:solidFill>
                          <a:srgbClr val="943634"/>
                        </a:solidFill>
                        <a:effectLst/>
                        <a:latin typeface="Calibri"/>
                        <a:ea typeface="Times New Roman"/>
                        <a:cs typeface="Arial"/>
                      </a:endParaRPr>
                    </a:p>
                  </a:txBody>
                  <a:tcPr marL="68580" marR="68580" marT="0" marB="0"/>
                </a:tc>
                <a:tc>
                  <a:txBody>
                    <a:bodyPr/>
                    <a:lstStyle/>
                    <a:p>
                      <a:pPr algn="l">
                        <a:lnSpc>
                          <a:spcPct val="150000"/>
                        </a:lnSpc>
                        <a:spcAft>
                          <a:spcPts val="0"/>
                        </a:spcAft>
                      </a:pPr>
                      <a:r>
                        <a:rPr lang="en-US" sz="1400" dirty="0">
                          <a:effectLst/>
                        </a:rPr>
                        <a:t>    It could have a opening day and parents day</a:t>
                      </a:r>
                      <a:endParaRPr lang="en-US" sz="1400" dirty="0">
                        <a:solidFill>
                          <a:srgbClr val="943634"/>
                        </a:solidFill>
                        <a:effectLst/>
                        <a:latin typeface="Calibri"/>
                        <a:ea typeface="Times New Roman"/>
                        <a:cs typeface="Arial"/>
                      </a:endParaRPr>
                    </a:p>
                  </a:txBody>
                  <a:tcPr marL="68580" marR="68580" marT="0" marB="0"/>
                </a:tc>
              </a:tr>
              <a:tr h="333041">
                <a:tc>
                  <a:txBody>
                    <a:bodyPr/>
                    <a:lstStyle/>
                    <a:p>
                      <a:pPr algn="l">
                        <a:lnSpc>
                          <a:spcPct val="150000"/>
                        </a:lnSpc>
                        <a:spcAft>
                          <a:spcPts val="0"/>
                        </a:spcAft>
                      </a:pPr>
                      <a:r>
                        <a:rPr lang="en-US" sz="1400" dirty="0">
                          <a:effectLst/>
                        </a:rPr>
                        <a:t>Third month</a:t>
                      </a:r>
                      <a:endParaRPr lang="en-US" sz="1400" dirty="0">
                        <a:solidFill>
                          <a:srgbClr val="943634"/>
                        </a:solidFill>
                        <a:effectLst/>
                        <a:latin typeface="Calibri"/>
                        <a:ea typeface="Times New Roman"/>
                        <a:cs typeface="Arial"/>
                      </a:endParaRPr>
                    </a:p>
                  </a:txBody>
                  <a:tcPr marL="68580" marR="68580" marT="0" marB="0"/>
                </a:tc>
                <a:tc>
                  <a:txBody>
                    <a:bodyPr/>
                    <a:lstStyle/>
                    <a:p>
                      <a:pPr algn="l">
                        <a:lnSpc>
                          <a:spcPct val="150000"/>
                        </a:lnSpc>
                        <a:spcAft>
                          <a:spcPts val="0"/>
                        </a:spcAft>
                        <a:tabLst>
                          <a:tab pos="1737360" algn="r"/>
                        </a:tabLst>
                      </a:pPr>
                      <a:r>
                        <a:rPr lang="en-US" sz="1400" dirty="0">
                          <a:effectLst/>
                        </a:rPr>
                        <a:t> </a:t>
                      </a:r>
                      <a:endParaRPr lang="en-US" sz="1400" dirty="0">
                        <a:solidFill>
                          <a:srgbClr val="943634"/>
                        </a:solidFill>
                        <a:effectLst/>
                        <a:latin typeface="Calibri"/>
                        <a:ea typeface="Times New Roman"/>
                        <a:cs typeface="Arial"/>
                      </a:endParaRPr>
                    </a:p>
                  </a:txBody>
                  <a:tcPr marL="68580" marR="68580" marT="0" marB="0"/>
                </a:tc>
                <a:tc>
                  <a:txBody>
                    <a:bodyPr/>
                    <a:lstStyle/>
                    <a:p>
                      <a:pPr algn="l">
                        <a:lnSpc>
                          <a:spcPct val="150000"/>
                        </a:lnSpc>
                        <a:spcAft>
                          <a:spcPts val="0"/>
                        </a:spcAft>
                      </a:pPr>
                      <a:r>
                        <a:rPr lang="en-US" sz="1400" dirty="0">
                          <a:effectLst/>
                        </a:rPr>
                        <a:t>  Outdoor trips</a:t>
                      </a:r>
                      <a:endParaRPr lang="en-US" sz="1400" dirty="0">
                        <a:solidFill>
                          <a:srgbClr val="943634"/>
                        </a:solidFill>
                        <a:effectLst/>
                        <a:latin typeface="Calibri"/>
                        <a:ea typeface="Times New Roman"/>
                        <a:cs typeface="Arial"/>
                      </a:endParaRPr>
                    </a:p>
                  </a:txBody>
                  <a:tcPr marL="68580" marR="68580" marT="0" marB="0"/>
                </a:tc>
              </a:tr>
              <a:tr h="1814442">
                <a:tc>
                  <a:txBody>
                    <a:bodyPr/>
                    <a:lstStyle/>
                    <a:p>
                      <a:pPr algn="l">
                        <a:lnSpc>
                          <a:spcPct val="150000"/>
                        </a:lnSpc>
                        <a:spcAft>
                          <a:spcPts val="0"/>
                        </a:spcAft>
                      </a:pPr>
                      <a:r>
                        <a:rPr lang="en-US" sz="1400" dirty="0">
                          <a:effectLst/>
                        </a:rPr>
                        <a:t>Fourth month</a:t>
                      </a:r>
                      <a:endParaRPr lang="en-US" sz="1400" dirty="0">
                        <a:solidFill>
                          <a:srgbClr val="943634"/>
                        </a:solidFill>
                        <a:effectLst/>
                        <a:latin typeface="Calibri"/>
                        <a:ea typeface="Times New Roman"/>
                        <a:cs typeface="Arial"/>
                      </a:endParaRPr>
                    </a:p>
                  </a:txBody>
                  <a:tcPr marL="68580" marR="68580" marT="0" marB="0"/>
                </a:tc>
                <a:tc>
                  <a:txBody>
                    <a:bodyPr/>
                    <a:lstStyle/>
                    <a:p>
                      <a:pPr algn="l">
                        <a:lnSpc>
                          <a:spcPct val="150000"/>
                        </a:lnSpc>
                        <a:spcAft>
                          <a:spcPts val="0"/>
                        </a:spcAft>
                        <a:tabLst>
                          <a:tab pos="1737360" algn="r"/>
                        </a:tabLst>
                      </a:pPr>
                      <a:r>
                        <a:rPr lang="en-US" sz="1400" dirty="0">
                          <a:effectLst/>
                        </a:rPr>
                        <a:t> </a:t>
                      </a:r>
                      <a:endParaRPr lang="en-US" sz="1400" dirty="0">
                        <a:solidFill>
                          <a:srgbClr val="943634"/>
                        </a:solidFill>
                        <a:effectLst/>
                        <a:latin typeface="Calibri"/>
                        <a:ea typeface="Times New Roman"/>
                        <a:cs typeface="Arial"/>
                      </a:endParaRPr>
                    </a:p>
                  </a:txBody>
                  <a:tcPr marL="68580" marR="68580" marT="0" marB="0"/>
                </a:tc>
                <a:tc>
                  <a:txBody>
                    <a:bodyPr/>
                    <a:lstStyle/>
                    <a:p>
                      <a:pPr algn="l">
                        <a:lnSpc>
                          <a:spcPct val="150000"/>
                        </a:lnSpc>
                        <a:spcAft>
                          <a:spcPts val="0"/>
                        </a:spcAft>
                      </a:pPr>
                      <a:r>
                        <a:rPr lang="en-US" sz="1400" dirty="0">
                          <a:effectLst/>
                        </a:rPr>
                        <a:t>The final week will have activities for ending the semester, and also a party witch will include the parents participations. </a:t>
                      </a:r>
                      <a:endParaRPr lang="en-US" sz="1400" dirty="0">
                        <a:solidFill>
                          <a:srgbClr val="943634"/>
                        </a:solidFill>
                        <a:effectLst/>
                        <a:latin typeface="Calibri"/>
                        <a:ea typeface="Times New Roman"/>
                        <a:cs typeface="Arial"/>
                      </a:endParaRPr>
                    </a:p>
                  </a:txBody>
                  <a:tcPr marL="68580" marR="68580" marT="0" marB="0"/>
                </a:tc>
              </a:tr>
            </a:tbl>
          </a:graphicData>
        </a:graphic>
      </p:graphicFrame>
    </p:spTree>
    <p:extLst>
      <p:ext uri="{BB962C8B-B14F-4D97-AF65-F5344CB8AC3E}">
        <p14:creationId xmlns:p14="http://schemas.microsoft.com/office/powerpoint/2010/main" xmlns="" val="358178205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normAutofit/>
          </a:bodyPr>
          <a:lstStyle/>
          <a:p>
            <a:pPr algn="l"/>
            <a:r>
              <a:rPr lang="en-US" sz="2400" b="1" dirty="0" smtClean="0">
                <a:latin typeface="Times New Roman" pitchFamily="18" charset="0"/>
                <a:cs typeface="Times New Roman" pitchFamily="18" charset="0"/>
              </a:rPr>
              <a:t>Weekly and daily plan</a:t>
            </a:r>
            <a:endParaRPr lang="en-US" sz="2400" b="1"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3856299404"/>
              </p:ext>
            </p:extLst>
          </p:nvPr>
        </p:nvGraphicFramePr>
        <p:xfrm>
          <a:off x="323528" y="908720"/>
          <a:ext cx="8574004" cy="5769106"/>
        </p:xfrm>
        <a:graphic>
          <a:graphicData uri="http://schemas.openxmlformats.org/drawingml/2006/table">
            <a:tbl>
              <a:tblPr firstRow="1" firstCol="1" bandRow="1">
                <a:tableStyleId>{8A107856-5554-42FB-B03E-39F5DBC370BA}</a:tableStyleId>
              </a:tblPr>
              <a:tblGrid>
                <a:gridCol w="1435619"/>
                <a:gridCol w="303585"/>
                <a:gridCol w="6834800"/>
              </a:tblGrid>
              <a:tr h="1073152">
                <a:tc gridSpan="2">
                  <a:txBody>
                    <a:bodyPr/>
                    <a:lstStyle/>
                    <a:p>
                      <a:pPr algn="l">
                        <a:lnSpc>
                          <a:spcPct val="115000"/>
                        </a:lnSpc>
                        <a:spcAft>
                          <a:spcPts val="0"/>
                        </a:spcAft>
                      </a:pPr>
                      <a:r>
                        <a:rPr lang="en-US" sz="1400" dirty="0">
                          <a:effectLst/>
                        </a:rPr>
                        <a:t>Children last Week</a:t>
                      </a:r>
                    </a:p>
                    <a:p>
                      <a:pPr algn="l">
                        <a:lnSpc>
                          <a:spcPct val="115000"/>
                        </a:lnSpc>
                        <a:spcAft>
                          <a:spcPts val="0"/>
                        </a:spcAft>
                      </a:pPr>
                      <a:r>
                        <a:rPr lang="en-US" sz="1400" dirty="0">
                          <a:effectLst/>
                        </a:rPr>
                        <a:t>Describe the state of children last week</a:t>
                      </a:r>
                      <a:endParaRPr lang="en-US" sz="1400" dirty="0">
                        <a:solidFill>
                          <a:srgbClr val="943634"/>
                        </a:solidFill>
                        <a:effectLst/>
                        <a:latin typeface="Calibri"/>
                        <a:ea typeface="Times New Roman"/>
                        <a:cs typeface="Arial"/>
                      </a:endParaRPr>
                    </a:p>
                  </a:txBody>
                  <a:tcPr marL="47608" marR="47608" marT="0" marB="0"/>
                </a:tc>
                <a:tc hMerge="1">
                  <a:txBody>
                    <a:bodyPr/>
                    <a:lstStyle/>
                    <a:p>
                      <a:endParaRPr lang="en-US"/>
                    </a:p>
                  </a:txBody>
                  <a:tcPr/>
                </a:tc>
                <a:tc>
                  <a:txBody>
                    <a:bodyPr/>
                    <a:lstStyle/>
                    <a:p>
                      <a:pPr algn="l">
                        <a:lnSpc>
                          <a:spcPct val="115000"/>
                        </a:lnSpc>
                        <a:spcAft>
                          <a:spcPts val="0"/>
                        </a:spcAft>
                      </a:pPr>
                      <a:r>
                        <a:rPr lang="en-US" sz="1400" dirty="0">
                          <a:effectLst/>
                        </a:rPr>
                        <a:t>Objective(s) for this week</a:t>
                      </a:r>
                    </a:p>
                    <a:p>
                      <a:pPr algn="l">
                        <a:lnSpc>
                          <a:spcPct val="115000"/>
                        </a:lnSpc>
                        <a:spcAft>
                          <a:spcPts val="0"/>
                        </a:spcAft>
                      </a:pPr>
                      <a:r>
                        <a:rPr lang="en-US" sz="1400" dirty="0">
                          <a:effectLst/>
                        </a:rPr>
                        <a:t>Describe the aspects (e.g. children's emotion, will, and attitude) that you</a:t>
                      </a:r>
                    </a:p>
                    <a:p>
                      <a:pPr algn="l">
                        <a:lnSpc>
                          <a:spcPct val="115000"/>
                        </a:lnSpc>
                        <a:spcAft>
                          <a:spcPts val="0"/>
                        </a:spcAft>
                      </a:pPr>
                      <a:r>
                        <a:rPr lang="en-US" sz="1400" dirty="0">
                          <a:effectLst/>
                        </a:rPr>
                        <a:t>hope to develop through the activities of this week, with reference to their</a:t>
                      </a:r>
                    </a:p>
                    <a:p>
                      <a:pPr algn="l">
                        <a:lnSpc>
                          <a:spcPct val="115000"/>
                        </a:lnSpc>
                        <a:spcAft>
                          <a:spcPts val="0"/>
                        </a:spcAft>
                      </a:pPr>
                      <a:r>
                        <a:rPr lang="en-US" sz="1400" dirty="0">
                          <a:effectLst/>
                        </a:rPr>
                        <a:t>state last week</a:t>
                      </a:r>
                      <a:endParaRPr lang="en-US" sz="1400" dirty="0">
                        <a:solidFill>
                          <a:srgbClr val="943634"/>
                        </a:solidFill>
                        <a:effectLst/>
                        <a:latin typeface="Calibri"/>
                        <a:ea typeface="Times New Roman"/>
                        <a:cs typeface="Arial"/>
                      </a:endParaRPr>
                    </a:p>
                  </a:txBody>
                  <a:tcPr marL="47608" marR="47608" marT="0" marB="0"/>
                </a:tc>
              </a:tr>
              <a:tr h="536575">
                <a:tc>
                  <a:txBody>
                    <a:bodyPr/>
                    <a:lstStyle/>
                    <a:p>
                      <a:pPr algn="l">
                        <a:lnSpc>
                          <a:spcPct val="115000"/>
                        </a:lnSpc>
                        <a:spcAft>
                          <a:spcPts val="0"/>
                        </a:spcAft>
                      </a:pPr>
                      <a:r>
                        <a:rPr lang="en-US" sz="1400" dirty="0">
                          <a:effectLst/>
                        </a:rPr>
                        <a:t> </a:t>
                      </a:r>
                    </a:p>
                    <a:p>
                      <a:pPr algn="l">
                        <a:lnSpc>
                          <a:spcPct val="115000"/>
                        </a:lnSpc>
                        <a:spcAft>
                          <a:spcPts val="0"/>
                        </a:spcAft>
                      </a:pPr>
                      <a:r>
                        <a:rPr lang="en-US" sz="1400" dirty="0">
                          <a:effectLst/>
                        </a:rPr>
                        <a:t>Date</a:t>
                      </a:r>
                      <a:endParaRPr lang="en-US" sz="1400" dirty="0">
                        <a:solidFill>
                          <a:srgbClr val="943634"/>
                        </a:solidFill>
                        <a:effectLst/>
                        <a:latin typeface="Calibri"/>
                        <a:ea typeface="Times New Roman"/>
                        <a:cs typeface="Arial"/>
                      </a:endParaRPr>
                    </a:p>
                  </a:txBody>
                  <a:tcPr marL="47608" marR="47608" marT="0" marB="0"/>
                </a:tc>
                <a:tc gridSpan="2">
                  <a:txBody>
                    <a:bodyPr/>
                    <a:lstStyle/>
                    <a:p>
                      <a:pPr algn="l">
                        <a:lnSpc>
                          <a:spcPct val="115000"/>
                        </a:lnSpc>
                        <a:spcAft>
                          <a:spcPts val="0"/>
                        </a:spcAft>
                      </a:pPr>
                      <a:r>
                        <a:rPr lang="en-US" sz="1400" dirty="0">
                          <a:effectLst/>
                        </a:rPr>
                        <a:t> </a:t>
                      </a:r>
                    </a:p>
                    <a:p>
                      <a:pPr algn="l">
                        <a:lnSpc>
                          <a:spcPct val="115000"/>
                        </a:lnSpc>
                        <a:spcAft>
                          <a:spcPts val="0"/>
                        </a:spcAft>
                      </a:pPr>
                      <a:r>
                        <a:rPr lang="en-US" sz="1400" dirty="0">
                          <a:effectLst/>
                        </a:rPr>
                        <a:t>Sun                 Mon                   Tue                     Wed                      The          </a:t>
                      </a:r>
                      <a:endParaRPr lang="en-US" sz="1400" dirty="0">
                        <a:solidFill>
                          <a:srgbClr val="943634"/>
                        </a:solidFill>
                        <a:effectLst/>
                        <a:latin typeface="Calibri"/>
                        <a:ea typeface="Times New Roman"/>
                        <a:cs typeface="Arial"/>
                      </a:endParaRPr>
                    </a:p>
                  </a:txBody>
                  <a:tcPr marL="47608" marR="47608" marT="0" marB="0"/>
                </a:tc>
                <a:tc hMerge="1">
                  <a:txBody>
                    <a:bodyPr/>
                    <a:lstStyle/>
                    <a:p>
                      <a:endParaRPr lang="en-US"/>
                    </a:p>
                  </a:txBody>
                  <a:tcPr/>
                </a:tc>
              </a:tr>
              <a:tr h="715435">
                <a:tc>
                  <a:txBody>
                    <a:bodyPr/>
                    <a:lstStyle/>
                    <a:p>
                      <a:pPr algn="l">
                        <a:lnSpc>
                          <a:spcPct val="115000"/>
                        </a:lnSpc>
                        <a:spcAft>
                          <a:spcPts val="0"/>
                        </a:spcAft>
                      </a:pPr>
                      <a:r>
                        <a:rPr lang="en-US" sz="1400" dirty="0">
                          <a:effectLst/>
                        </a:rPr>
                        <a:t> </a:t>
                      </a:r>
                    </a:p>
                    <a:p>
                      <a:pPr algn="l">
                        <a:lnSpc>
                          <a:spcPct val="115000"/>
                        </a:lnSpc>
                        <a:spcAft>
                          <a:spcPts val="0"/>
                        </a:spcAft>
                      </a:pPr>
                      <a:r>
                        <a:rPr lang="en-US" sz="1400" dirty="0">
                          <a:effectLst/>
                        </a:rPr>
                        <a:t>Outcomes</a:t>
                      </a:r>
                    </a:p>
                    <a:p>
                      <a:pPr algn="l">
                        <a:lnSpc>
                          <a:spcPct val="115000"/>
                        </a:lnSpc>
                        <a:spcAft>
                          <a:spcPts val="0"/>
                        </a:spcAft>
                      </a:pPr>
                      <a:r>
                        <a:rPr lang="en-US" sz="1400" dirty="0">
                          <a:effectLst/>
                        </a:rPr>
                        <a:t> </a:t>
                      </a:r>
                      <a:endParaRPr lang="en-US" sz="1400" dirty="0">
                        <a:solidFill>
                          <a:srgbClr val="943634"/>
                        </a:solidFill>
                        <a:effectLst/>
                        <a:latin typeface="Calibri"/>
                        <a:ea typeface="Times New Roman"/>
                        <a:cs typeface="Arial"/>
                      </a:endParaRPr>
                    </a:p>
                  </a:txBody>
                  <a:tcPr marL="47608" marR="47608" marT="0" marB="0"/>
                </a:tc>
                <a:tc gridSpan="2">
                  <a:txBody>
                    <a:bodyPr/>
                    <a:lstStyle/>
                    <a:p>
                      <a:pPr algn="l">
                        <a:lnSpc>
                          <a:spcPct val="115000"/>
                        </a:lnSpc>
                        <a:spcAft>
                          <a:spcPts val="0"/>
                        </a:spcAft>
                      </a:pPr>
                      <a:r>
                        <a:rPr lang="en-US" sz="1400" dirty="0">
                          <a:effectLst/>
                        </a:rPr>
                        <a:t> </a:t>
                      </a:r>
                    </a:p>
                    <a:p>
                      <a:pPr algn="l">
                        <a:lnSpc>
                          <a:spcPct val="115000"/>
                        </a:lnSpc>
                        <a:spcAft>
                          <a:spcPts val="0"/>
                        </a:spcAft>
                      </a:pPr>
                      <a:r>
                        <a:rPr lang="en-US" sz="1400" dirty="0">
                          <a:effectLst/>
                        </a:rPr>
                        <a:t>Write down what you hope children experience (concrete activities) in order to achieve the objective(s)</a:t>
                      </a:r>
                      <a:endParaRPr lang="en-US" sz="1400" dirty="0">
                        <a:solidFill>
                          <a:srgbClr val="943634"/>
                        </a:solidFill>
                        <a:effectLst/>
                        <a:latin typeface="Calibri"/>
                        <a:ea typeface="Times New Roman"/>
                        <a:cs typeface="Arial"/>
                      </a:endParaRPr>
                    </a:p>
                  </a:txBody>
                  <a:tcPr marL="47608" marR="47608" marT="0" marB="0"/>
                </a:tc>
                <a:tc hMerge="1">
                  <a:txBody>
                    <a:bodyPr/>
                    <a:lstStyle/>
                    <a:p>
                      <a:endParaRPr lang="en-US"/>
                    </a:p>
                  </a:txBody>
                  <a:tcPr/>
                </a:tc>
              </a:tr>
              <a:tr h="536575">
                <a:tc>
                  <a:txBody>
                    <a:bodyPr/>
                    <a:lstStyle/>
                    <a:p>
                      <a:pPr algn="l">
                        <a:lnSpc>
                          <a:spcPct val="115000"/>
                        </a:lnSpc>
                        <a:spcAft>
                          <a:spcPts val="0"/>
                        </a:spcAft>
                      </a:pPr>
                      <a:r>
                        <a:rPr lang="en-US" sz="1400" dirty="0">
                          <a:effectLst/>
                        </a:rPr>
                        <a:t> </a:t>
                      </a:r>
                    </a:p>
                    <a:p>
                      <a:pPr algn="l">
                        <a:lnSpc>
                          <a:spcPct val="115000"/>
                        </a:lnSpc>
                        <a:spcAft>
                          <a:spcPts val="0"/>
                        </a:spcAft>
                      </a:pPr>
                      <a:r>
                        <a:rPr lang="en-US" sz="1400" dirty="0">
                          <a:effectLst/>
                        </a:rPr>
                        <a:t>Environment</a:t>
                      </a:r>
                      <a:endParaRPr lang="en-US" sz="1400" dirty="0">
                        <a:solidFill>
                          <a:srgbClr val="943634"/>
                        </a:solidFill>
                        <a:effectLst/>
                        <a:latin typeface="Calibri"/>
                        <a:ea typeface="Times New Roman"/>
                        <a:cs typeface="Arial"/>
                      </a:endParaRPr>
                    </a:p>
                  </a:txBody>
                  <a:tcPr marL="47608" marR="47608" marT="0" marB="0"/>
                </a:tc>
                <a:tc gridSpan="2">
                  <a:txBody>
                    <a:bodyPr/>
                    <a:lstStyle/>
                    <a:p>
                      <a:pPr algn="l">
                        <a:lnSpc>
                          <a:spcPct val="115000"/>
                        </a:lnSpc>
                        <a:spcAft>
                          <a:spcPts val="0"/>
                        </a:spcAft>
                      </a:pPr>
                      <a:r>
                        <a:rPr lang="en-US" sz="1400" dirty="0">
                          <a:effectLst/>
                        </a:rPr>
                        <a:t> </a:t>
                      </a:r>
                    </a:p>
                    <a:p>
                      <a:pPr algn="l">
                        <a:lnSpc>
                          <a:spcPct val="115000"/>
                        </a:lnSpc>
                        <a:spcAft>
                          <a:spcPts val="0"/>
                        </a:spcAft>
                      </a:pPr>
                      <a:r>
                        <a:rPr lang="en-US" sz="1400" dirty="0">
                          <a:effectLst/>
                        </a:rPr>
                        <a:t>Write down how to create an appropriate environment for children to enjoy the activities</a:t>
                      </a:r>
                      <a:endParaRPr lang="en-US" sz="1400" dirty="0">
                        <a:solidFill>
                          <a:srgbClr val="943634"/>
                        </a:solidFill>
                        <a:effectLst/>
                        <a:latin typeface="Calibri"/>
                        <a:ea typeface="Times New Roman"/>
                        <a:cs typeface="Arial"/>
                      </a:endParaRPr>
                    </a:p>
                  </a:txBody>
                  <a:tcPr marL="47608" marR="47608" marT="0" marB="0"/>
                </a:tc>
                <a:tc hMerge="1">
                  <a:txBody>
                    <a:bodyPr/>
                    <a:lstStyle/>
                    <a:p>
                      <a:endParaRPr lang="en-US"/>
                    </a:p>
                  </a:txBody>
                  <a:tcPr/>
                </a:tc>
              </a:tr>
              <a:tr h="715435">
                <a:tc>
                  <a:txBody>
                    <a:bodyPr/>
                    <a:lstStyle/>
                    <a:p>
                      <a:pPr algn="l">
                        <a:lnSpc>
                          <a:spcPct val="115000"/>
                        </a:lnSpc>
                        <a:spcAft>
                          <a:spcPts val="0"/>
                        </a:spcAft>
                      </a:pPr>
                      <a:r>
                        <a:rPr lang="en-US" sz="1400" dirty="0">
                          <a:effectLst/>
                        </a:rPr>
                        <a:t> </a:t>
                      </a:r>
                    </a:p>
                    <a:p>
                      <a:pPr algn="l">
                        <a:lnSpc>
                          <a:spcPct val="115000"/>
                        </a:lnSpc>
                        <a:spcAft>
                          <a:spcPts val="0"/>
                        </a:spcAft>
                      </a:pPr>
                      <a:r>
                        <a:rPr lang="en-US" sz="1400" dirty="0">
                          <a:effectLst/>
                        </a:rPr>
                        <a:t>Activities of</a:t>
                      </a:r>
                    </a:p>
                    <a:p>
                      <a:pPr algn="l">
                        <a:lnSpc>
                          <a:spcPct val="115000"/>
                        </a:lnSpc>
                        <a:spcAft>
                          <a:spcPts val="0"/>
                        </a:spcAft>
                      </a:pPr>
                      <a:r>
                        <a:rPr lang="en-US" sz="1400" dirty="0">
                          <a:effectLst/>
                        </a:rPr>
                        <a:t>Children</a:t>
                      </a:r>
                      <a:endParaRPr lang="en-US" sz="1400" dirty="0">
                        <a:solidFill>
                          <a:srgbClr val="943634"/>
                        </a:solidFill>
                        <a:effectLst/>
                        <a:latin typeface="Calibri"/>
                        <a:ea typeface="Times New Roman"/>
                        <a:cs typeface="Arial"/>
                      </a:endParaRPr>
                    </a:p>
                  </a:txBody>
                  <a:tcPr marL="47608" marR="47608" marT="0" marB="0"/>
                </a:tc>
                <a:tc gridSpan="2">
                  <a:txBody>
                    <a:bodyPr/>
                    <a:lstStyle/>
                    <a:p>
                      <a:pPr algn="l">
                        <a:lnSpc>
                          <a:spcPct val="115000"/>
                        </a:lnSpc>
                        <a:spcAft>
                          <a:spcPts val="0"/>
                        </a:spcAft>
                      </a:pPr>
                      <a:r>
                        <a:rPr lang="en-US" sz="1400" dirty="0">
                          <a:effectLst/>
                        </a:rPr>
                        <a:t> </a:t>
                      </a:r>
                    </a:p>
                    <a:p>
                      <a:pPr algn="l">
                        <a:lnSpc>
                          <a:spcPct val="115000"/>
                        </a:lnSpc>
                        <a:spcAft>
                          <a:spcPts val="0"/>
                        </a:spcAft>
                      </a:pPr>
                      <a:r>
                        <a:rPr lang="en-US" sz="1400" dirty="0">
                          <a:effectLst/>
                        </a:rPr>
                        <a:t>Write down the detailed activities that you have planned with reference to children’s state last week</a:t>
                      </a:r>
                      <a:endParaRPr lang="en-US" sz="1400" dirty="0">
                        <a:solidFill>
                          <a:srgbClr val="943634"/>
                        </a:solidFill>
                        <a:effectLst/>
                        <a:latin typeface="Calibri"/>
                        <a:ea typeface="Times New Roman"/>
                        <a:cs typeface="Arial"/>
                      </a:endParaRPr>
                    </a:p>
                  </a:txBody>
                  <a:tcPr marL="47608" marR="47608" marT="0" marB="0"/>
                </a:tc>
                <a:tc hMerge="1">
                  <a:txBody>
                    <a:bodyPr/>
                    <a:lstStyle/>
                    <a:p>
                      <a:endParaRPr lang="en-US"/>
                    </a:p>
                  </a:txBody>
                  <a:tcPr/>
                </a:tc>
              </a:tr>
              <a:tr h="1252010">
                <a:tc>
                  <a:txBody>
                    <a:bodyPr/>
                    <a:lstStyle/>
                    <a:p>
                      <a:pPr algn="l">
                        <a:lnSpc>
                          <a:spcPct val="115000"/>
                        </a:lnSpc>
                        <a:spcAft>
                          <a:spcPts val="0"/>
                        </a:spcAft>
                      </a:pPr>
                      <a:r>
                        <a:rPr lang="en-US" sz="1400" dirty="0">
                          <a:effectLst/>
                        </a:rPr>
                        <a:t> </a:t>
                      </a:r>
                    </a:p>
                    <a:p>
                      <a:pPr algn="l">
                        <a:lnSpc>
                          <a:spcPct val="115000"/>
                        </a:lnSpc>
                        <a:spcAft>
                          <a:spcPts val="0"/>
                        </a:spcAft>
                      </a:pPr>
                      <a:r>
                        <a:rPr lang="en-US" sz="1400" dirty="0">
                          <a:effectLst/>
                        </a:rPr>
                        <a:t>Points</a:t>
                      </a:r>
                      <a:endParaRPr lang="en-US" sz="1400" dirty="0">
                        <a:solidFill>
                          <a:srgbClr val="943634"/>
                        </a:solidFill>
                        <a:effectLst/>
                        <a:latin typeface="Calibri"/>
                        <a:ea typeface="Times New Roman"/>
                        <a:cs typeface="Arial"/>
                      </a:endParaRPr>
                    </a:p>
                  </a:txBody>
                  <a:tcPr marL="47608" marR="47608" marT="0" marB="0"/>
                </a:tc>
                <a:tc gridSpan="2">
                  <a:txBody>
                    <a:bodyPr/>
                    <a:lstStyle/>
                    <a:p>
                      <a:pPr algn="l">
                        <a:lnSpc>
                          <a:spcPct val="115000"/>
                        </a:lnSpc>
                        <a:spcAft>
                          <a:spcPts val="0"/>
                        </a:spcAft>
                      </a:pPr>
                      <a:r>
                        <a:rPr lang="en-US" sz="1400" dirty="0">
                          <a:effectLst/>
                        </a:rPr>
                        <a:t> </a:t>
                      </a:r>
                    </a:p>
                    <a:p>
                      <a:pPr algn="l">
                        <a:lnSpc>
                          <a:spcPct val="115000"/>
                        </a:lnSpc>
                        <a:spcAft>
                          <a:spcPts val="0"/>
                        </a:spcAft>
                      </a:pPr>
                      <a:r>
                        <a:rPr lang="en-US" sz="1400" dirty="0">
                          <a:effectLst/>
                        </a:rPr>
                        <a:t>Write down the following points</a:t>
                      </a:r>
                    </a:p>
                    <a:p>
                      <a:pPr algn="l">
                        <a:lnSpc>
                          <a:spcPct val="115000"/>
                        </a:lnSpc>
                        <a:spcAft>
                          <a:spcPts val="0"/>
                        </a:spcAft>
                      </a:pPr>
                      <a:r>
                        <a:rPr lang="en-US" sz="1400" dirty="0">
                          <a:effectLst/>
                        </a:rPr>
                        <a:t>Concrete instruction plans in carrying out activities</a:t>
                      </a:r>
                    </a:p>
                    <a:p>
                      <a:pPr algn="l">
                        <a:lnSpc>
                          <a:spcPct val="115000"/>
                        </a:lnSpc>
                        <a:spcAft>
                          <a:spcPts val="0"/>
                        </a:spcAft>
                      </a:pPr>
                      <a:r>
                        <a:rPr lang="en-US" sz="1400" dirty="0">
                          <a:effectLst/>
                        </a:rPr>
                        <a:t>How to behave toward each child</a:t>
                      </a:r>
                    </a:p>
                    <a:p>
                      <a:pPr algn="l">
                        <a:lnSpc>
                          <a:spcPct val="115000"/>
                        </a:lnSpc>
                        <a:spcAft>
                          <a:spcPts val="0"/>
                        </a:spcAft>
                      </a:pPr>
                      <a:r>
                        <a:rPr lang="en-US" sz="1400" dirty="0">
                          <a:effectLst/>
                        </a:rPr>
                        <a:t> </a:t>
                      </a:r>
                    </a:p>
                    <a:p>
                      <a:pPr algn="l">
                        <a:lnSpc>
                          <a:spcPct val="115000"/>
                        </a:lnSpc>
                        <a:spcAft>
                          <a:spcPts val="0"/>
                        </a:spcAft>
                      </a:pPr>
                      <a:r>
                        <a:rPr lang="en-US" sz="1400" dirty="0">
                          <a:effectLst/>
                        </a:rPr>
                        <a:t>Consideration that should be given when taking care of children</a:t>
                      </a:r>
                      <a:endParaRPr lang="en-US" sz="1400" dirty="0">
                        <a:solidFill>
                          <a:srgbClr val="943634"/>
                        </a:solidFill>
                        <a:effectLst/>
                        <a:latin typeface="Calibri"/>
                        <a:ea typeface="Times New Roman"/>
                        <a:cs typeface="Arial"/>
                      </a:endParaRPr>
                    </a:p>
                  </a:txBody>
                  <a:tcPr marL="47608" marR="47608" marT="0" marB="0"/>
                </a:tc>
                <a:tc hMerge="1">
                  <a:txBody>
                    <a:bodyPr/>
                    <a:lstStyle/>
                    <a:p>
                      <a:endParaRPr lang="en-US"/>
                    </a:p>
                  </a:txBody>
                  <a:tcPr/>
                </a:tc>
              </a:tr>
              <a:tr h="715435">
                <a:tc>
                  <a:txBody>
                    <a:bodyPr/>
                    <a:lstStyle/>
                    <a:p>
                      <a:pPr algn="l">
                        <a:lnSpc>
                          <a:spcPct val="115000"/>
                        </a:lnSpc>
                        <a:spcAft>
                          <a:spcPts val="0"/>
                        </a:spcAft>
                      </a:pPr>
                      <a:r>
                        <a:rPr lang="en-US" sz="1400" dirty="0">
                          <a:effectLst/>
                        </a:rPr>
                        <a:t> </a:t>
                      </a:r>
                    </a:p>
                    <a:p>
                      <a:pPr algn="l">
                        <a:lnSpc>
                          <a:spcPct val="115000"/>
                        </a:lnSpc>
                        <a:spcAft>
                          <a:spcPts val="0"/>
                        </a:spcAft>
                      </a:pPr>
                      <a:r>
                        <a:rPr lang="en-US" sz="1400" dirty="0">
                          <a:effectLst/>
                        </a:rPr>
                        <a:t>Review &amp;</a:t>
                      </a:r>
                    </a:p>
                    <a:p>
                      <a:pPr algn="l">
                        <a:lnSpc>
                          <a:spcPct val="115000"/>
                        </a:lnSpc>
                        <a:spcAft>
                          <a:spcPts val="0"/>
                        </a:spcAft>
                      </a:pPr>
                      <a:r>
                        <a:rPr lang="en-US" sz="1400" dirty="0">
                          <a:effectLst/>
                        </a:rPr>
                        <a:t>Evaluation</a:t>
                      </a:r>
                      <a:endParaRPr lang="en-US" sz="1400" dirty="0">
                        <a:solidFill>
                          <a:srgbClr val="943634"/>
                        </a:solidFill>
                        <a:effectLst/>
                        <a:latin typeface="Calibri"/>
                        <a:ea typeface="Times New Roman"/>
                        <a:cs typeface="Arial"/>
                      </a:endParaRPr>
                    </a:p>
                  </a:txBody>
                  <a:tcPr marL="47608" marR="47608" marT="0" marB="0"/>
                </a:tc>
                <a:tc gridSpan="2">
                  <a:txBody>
                    <a:bodyPr/>
                    <a:lstStyle/>
                    <a:p>
                      <a:pPr algn="l">
                        <a:lnSpc>
                          <a:spcPct val="115000"/>
                        </a:lnSpc>
                        <a:spcAft>
                          <a:spcPts val="0"/>
                        </a:spcAft>
                      </a:pPr>
                      <a:r>
                        <a:rPr lang="en-US" sz="1400" dirty="0">
                          <a:effectLst/>
                        </a:rPr>
                        <a:t> </a:t>
                      </a:r>
                    </a:p>
                    <a:p>
                      <a:pPr algn="l">
                        <a:lnSpc>
                          <a:spcPct val="115000"/>
                        </a:lnSpc>
                        <a:spcAft>
                          <a:spcPts val="0"/>
                        </a:spcAft>
                      </a:pPr>
                      <a:r>
                        <a:rPr lang="en-US" sz="1400" dirty="0">
                          <a:effectLst/>
                        </a:rPr>
                        <a:t>Write down the review and evaluation everyday</a:t>
                      </a:r>
                      <a:endParaRPr lang="en-US" sz="1400" dirty="0">
                        <a:solidFill>
                          <a:srgbClr val="943634"/>
                        </a:solidFill>
                        <a:effectLst/>
                        <a:latin typeface="Calibri"/>
                        <a:ea typeface="Times New Roman"/>
                        <a:cs typeface="Arial"/>
                      </a:endParaRPr>
                    </a:p>
                  </a:txBody>
                  <a:tcPr marL="47608" marR="47608" marT="0" marB="0"/>
                </a:tc>
                <a:tc hMerge="1">
                  <a:txBody>
                    <a:bodyPr/>
                    <a:lstStyle/>
                    <a:p>
                      <a:endParaRPr lang="en-US"/>
                    </a:p>
                  </a:txBody>
                  <a:tcPr/>
                </a:tc>
              </a:tr>
            </a:tbl>
          </a:graphicData>
        </a:graphic>
      </p:graphicFrame>
    </p:spTree>
    <p:extLst>
      <p:ext uri="{BB962C8B-B14F-4D97-AF65-F5344CB8AC3E}">
        <p14:creationId xmlns:p14="http://schemas.microsoft.com/office/powerpoint/2010/main" xmlns="" val="270597578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2" cstate="print"/>
          <a:srcRect r="787"/>
          <a:stretch>
            <a:fillRect/>
          </a:stretch>
        </p:blipFill>
        <p:spPr bwMode="auto">
          <a:xfrm>
            <a:off x="0" y="3175"/>
            <a:ext cx="9144000" cy="6854825"/>
          </a:xfrm>
          <a:prstGeom prst="rect">
            <a:avLst/>
          </a:prstGeom>
          <a:noFill/>
          <a:ln w="9525">
            <a:noFill/>
            <a:miter lim="800000"/>
            <a:headEnd/>
            <a:tailEnd/>
          </a:ln>
        </p:spPr>
      </p:pic>
      <p:sp>
        <p:nvSpPr>
          <p:cNvPr id="3" name="عنصر نائب للمحتوى 2"/>
          <p:cNvSpPr>
            <a:spLocks noGrp="1"/>
          </p:cNvSpPr>
          <p:nvPr>
            <p:ph idx="1"/>
          </p:nvPr>
        </p:nvSpPr>
        <p:spPr>
          <a:xfrm>
            <a:off x="395536" y="980728"/>
            <a:ext cx="8229600" cy="4525963"/>
          </a:xfrm>
        </p:spPr>
        <p:txBody>
          <a:bodyPr/>
          <a:lstStyle/>
          <a:p>
            <a:pPr algn="l" rtl="0">
              <a:buNone/>
            </a:pPr>
            <a:endParaRPr lang="en-US" dirty="0" smtClean="0"/>
          </a:p>
          <a:p>
            <a:pPr algn="l" rtl="0">
              <a:buNone/>
            </a:pPr>
            <a:endParaRPr lang="en-US" dirty="0" smtClean="0"/>
          </a:p>
          <a:p>
            <a:pPr algn="l" rtl="0">
              <a:buNone/>
            </a:pPr>
            <a:endParaRPr lang="en-US" dirty="0" smtClean="0"/>
          </a:p>
          <a:p>
            <a:pPr algn="l" rtl="0">
              <a:buNone/>
            </a:pPr>
            <a:r>
              <a:rPr lang="en-US" b="1" dirty="0" smtClean="0">
                <a:solidFill>
                  <a:srgbClr val="E2005B"/>
                </a:solidFill>
              </a:rPr>
              <a:t>                    Thank you for your time </a:t>
            </a:r>
            <a:r>
              <a:rPr lang="en-US" b="1" dirty="0" smtClean="0">
                <a:solidFill>
                  <a:srgbClr val="E2005B"/>
                </a:solidFill>
                <a:sym typeface="Wingdings" pitchFamily="2" charset="2"/>
              </a:rPr>
              <a:t></a:t>
            </a:r>
            <a:endParaRPr lang="en-US" b="1" dirty="0">
              <a:solidFill>
                <a:srgbClr val="E2005B"/>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3" cstate="print"/>
          <a:srcRect r="788"/>
          <a:stretch>
            <a:fillRect/>
          </a:stretch>
        </p:blipFill>
        <p:spPr>
          <a:xfrm>
            <a:off x="0" y="3149"/>
            <a:ext cx="9144000" cy="6854851"/>
          </a:xfrm>
          <a:prstGeom prst="rect">
            <a:avLst/>
          </a:prstGeom>
        </p:spPr>
      </p:pic>
      <p:graphicFrame>
        <p:nvGraphicFramePr>
          <p:cNvPr id="6" name="Chart 5"/>
          <p:cNvGraphicFramePr/>
          <p:nvPr/>
        </p:nvGraphicFramePr>
        <p:xfrm>
          <a:off x="4643438" y="428604"/>
          <a:ext cx="3857652" cy="250033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p:cNvGraphicFramePr/>
          <p:nvPr/>
        </p:nvGraphicFramePr>
        <p:xfrm>
          <a:off x="500034" y="3500438"/>
          <a:ext cx="3714776" cy="257176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8" name="Chart 7"/>
          <p:cNvGraphicFramePr/>
          <p:nvPr/>
        </p:nvGraphicFramePr>
        <p:xfrm>
          <a:off x="4643438" y="3357562"/>
          <a:ext cx="3786214" cy="2786082"/>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9" name="Chart 8"/>
          <p:cNvGraphicFramePr/>
          <p:nvPr/>
        </p:nvGraphicFramePr>
        <p:xfrm>
          <a:off x="285720" y="428604"/>
          <a:ext cx="4184666" cy="2571761"/>
        </p:xfrm>
        <a:graphic>
          <a:graphicData uri="http://schemas.openxmlformats.org/drawingml/2006/chart">
            <c:chart xmlns:c="http://schemas.openxmlformats.org/drawingml/2006/chart" xmlns:r="http://schemas.openxmlformats.org/officeDocument/2006/relationships" r:id="rId7"/>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3" cstate="print"/>
          <a:srcRect r="788"/>
          <a:stretch>
            <a:fillRect/>
          </a:stretch>
        </p:blipFill>
        <p:spPr>
          <a:xfrm>
            <a:off x="0" y="3149"/>
            <a:ext cx="9144000" cy="6854851"/>
          </a:xfrm>
          <a:prstGeom prst="rect">
            <a:avLst/>
          </a:prstGeom>
        </p:spPr>
      </p:pic>
      <p:sp>
        <p:nvSpPr>
          <p:cNvPr id="2" name="Title 1"/>
          <p:cNvSpPr>
            <a:spLocks noGrp="1"/>
          </p:cNvSpPr>
          <p:nvPr>
            <p:ph type="title"/>
          </p:nvPr>
        </p:nvSpPr>
        <p:spPr/>
        <p:txBody>
          <a:bodyPr>
            <a:normAutofit/>
          </a:bodyPr>
          <a:lstStyle/>
          <a:p>
            <a:pPr algn="l" rtl="0"/>
            <a:r>
              <a:rPr lang="en-US" sz="2400" b="1" dirty="0" smtClean="0">
                <a:latin typeface="MV Boli" pitchFamily="2" charset="0"/>
              </a:rPr>
              <a:t>Questionnaire recommendations</a:t>
            </a:r>
            <a:endParaRPr lang="ar-SA" sz="2400" b="1" dirty="0">
              <a:latin typeface="MV Boli" pitchFamily="2" charset="0"/>
            </a:endParaRPr>
          </a:p>
        </p:txBody>
      </p:sp>
      <p:sp>
        <p:nvSpPr>
          <p:cNvPr id="3" name="Content Placeholder 2"/>
          <p:cNvSpPr>
            <a:spLocks noGrp="1"/>
          </p:cNvSpPr>
          <p:nvPr>
            <p:ph idx="1"/>
          </p:nvPr>
        </p:nvSpPr>
        <p:spPr>
          <a:xfrm>
            <a:off x="500034" y="1214422"/>
            <a:ext cx="8229600" cy="4525963"/>
          </a:xfrm>
        </p:spPr>
        <p:txBody>
          <a:bodyPr>
            <a:noAutofit/>
          </a:bodyPr>
          <a:lstStyle/>
          <a:p>
            <a:pPr lvl="0" algn="l" rtl="0"/>
            <a:r>
              <a:rPr lang="en-US" sz="1600" dirty="0" smtClean="0">
                <a:latin typeface="MV Boli" pitchFamily="2" charset="0"/>
                <a:cs typeface="MV Boli" pitchFamily="2" charset="0"/>
              </a:rPr>
              <a:t>It is recommended to establish a new day-care at the university campus for the benefit of the workers and married students.</a:t>
            </a:r>
          </a:p>
          <a:p>
            <a:pPr lvl="0" algn="l" rtl="0"/>
            <a:r>
              <a:rPr lang="en-US" sz="1600" dirty="0" smtClean="0">
                <a:latin typeface="MV Boli" pitchFamily="2" charset="0"/>
                <a:cs typeface="MV Boli" pitchFamily="2" charset="0"/>
              </a:rPr>
              <a:t>The suggested day-care should have a high quality service and have the modern physical environment in order to continue with its duties.</a:t>
            </a:r>
          </a:p>
          <a:p>
            <a:pPr lvl="0" algn="l" rtl="0"/>
            <a:r>
              <a:rPr lang="en-US" sz="1600" dirty="0" smtClean="0">
                <a:latin typeface="MV Boli" pitchFamily="2" charset="0"/>
                <a:cs typeface="MV Boli" pitchFamily="2" charset="0"/>
              </a:rPr>
              <a:t>The registration fees should be suitable and fit the workers financial status .</a:t>
            </a:r>
          </a:p>
          <a:p>
            <a:pPr lvl="0" algn="l" rtl="0"/>
            <a:r>
              <a:rPr lang="en-US" sz="1600" dirty="0" smtClean="0">
                <a:latin typeface="MV Boli" pitchFamily="2" charset="0"/>
                <a:cs typeface="MV Boli" pitchFamily="2" charset="0"/>
              </a:rPr>
              <a:t>The crew of the suggested day-care should be educated and from who hold B.A Degree on the specialization of  children education .</a:t>
            </a:r>
          </a:p>
          <a:p>
            <a:pPr lvl="0" algn="l" rtl="0"/>
            <a:r>
              <a:rPr lang="en-US" sz="1600" dirty="0" smtClean="0">
                <a:latin typeface="MV Boli" pitchFamily="2" charset="0"/>
                <a:cs typeface="MV Boli" pitchFamily="2" charset="0"/>
              </a:rPr>
              <a:t>Modern kinds of communication channels between the day-care and the parents should be adopted in order to strengthen the relationships between the two parties.</a:t>
            </a:r>
          </a:p>
          <a:p>
            <a:pPr lvl="0" algn="l" rtl="0"/>
            <a:r>
              <a:rPr lang="en-US" sz="1600" dirty="0" smtClean="0">
                <a:latin typeface="MV Boli" pitchFamily="2" charset="0"/>
                <a:cs typeface="MV Boli" pitchFamily="2" charset="0"/>
              </a:rPr>
              <a:t>Necessary accommodations should be included in the day-care physical setting ( computers, Audio- lingual games and so on.)</a:t>
            </a:r>
          </a:p>
          <a:p>
            <a:pPr lvl="0" algn="l" rtl="0"/>
            <a:r>
              <a:rPr lang="en-US" sz="1600" dirty="0" smtClean="0">
                <a:latin typeface="MV Boli" pitchFamily="2" charset="0"/>
                <a:cs typeface="MV Boli" pitchFamily="2" charset="0"/>
              </a:rPr>
              <a:t>It is preferable to use the English language as a  second one in the day-care teaching process .</a:t>
            </a:r>
          </a:p>
          <a:p>
            <a:pPr lvl="0" algn="l" rtl="0"/>
            <a:r>
              <a:rPr lang="en-US" sz="1600" dirty="0" smtClean="0">
                <a:latin typeface="MV Boli" pitchFamily="2" charset="0"/>
                <a:cs typeface="MV Boli" pitchFamily="2" charset="0"/>
              </a:rPr>
              <a:t>Modern methods of teaching ( activities, discovering environment , etc..) should be adopted.</a:t>
            </a:r>
          </a:p>
          <a:p>
            <a:pPr lvl="0" algn="l" rtl="0"/>
            <a:r>
              <a:rPr lang="en-US" sz="1600" dirty="0" smtClean="0">
                <a:latin typeface="MV Boli" pitchFamily="2" charset="0"/>
                <a:cs typeface="MV Boli" pitchFamily="2" charset="0"/>
              </a:rPr>
              <a:t>It is better for the university to administrate the day-care .</a:t>
            </a:r>
          </a:p>
          <a:p>
            <a:pPr lvl="0" algn="l" rtl="0"/>
            <a:r>
              <a:rPr lang="en-US" sz="1600" dirty="0" smtClean="0">
                <a:latin typeface="MV Boli" pitchFamily="2" charset="0"/>
                <a:cs typeface="MV Boli" pitchFamily="2" charset="0"/>
              </a:rPr>
              <a:t>It is better that the kindergarten should have spacious classrooms with suitable number of children and adequate instructors and babysitters. </a:t>
            </a:r>
          </a:p>
          <a:p>
            <a:pPr algn="l" rtl="0"/>
            <a:endParaRPr lang="ar-SA" sz="1600" dirty="0">
              <a:latin typeface="MV Boli" pitchFamily="2"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 2.png"/>
          <p:cNvPicPr>
            <a:picLocks noChangeAspect="1"/>
          </p:cNvPicPr>
          <p:nvPr/>
        </p:nvPicPr>
        <p:blipFill>
          <a:blip r:embed="rId3" cstate="print"/>
          <a:srcRect r="788"/>
          <a:stretch>
            <a:fillRect/>
          </a:stretch>
        </p:blipFill>
        <p:spPr>
          <a:xfrm>
            <a:off x="0" y="0"/>
            <a:ext cx="9144000" cy="6854851"/>
          </a:xfrm>
          <a:prstGeom prst="rect">
            <a:avLst/>
          </a:prstGeom>
        </p:spPr>
      </p:pic>
      <p:sp>
        <p:nvSpPr>
          <p:cNvPr id="3" name="Content Placeholder 2"/>
          <p:cNvSpPr>
            <a:spLocks noGrp="1"/>
          </p:cNvSpPr>
          <p:nvPr>
            <p:ph idx="1"/>
          </p:nvPr>
        </p:nvSpPr>
        <p:spPr>
          <a:xfrm>
            <a:off x="500034" y="1000108"/>
            <a:ext cx="8229600" cy="4740277"/>
          </a:xfrm>
        </p:spPr>
        <p:txBody>
          <a:bodyPr>
            <a:noAutofit/>
          </a:bodyPr>
          <a:lstStyle/>
          <a:p>
            <a:pPr algn="l" rtl="0">
              <a:buNone/>
            </a:pPr>
            <a:endParaRPr lang="en-US" sz="2800" dirty="0" smtClean="0">
              <a:latin typeface="MV Boli" pitchFamily="2" charset="0"/>
            </a:endParaRPr>
          </a:p>
          <a:p>
            <a:pPr algn="l" rtl="0">
              <a:buNone/>
            </a:pPr>
            <a:r>
              <a:rPr lang="en-US" sz="2800" dirty="0" smtClean="0">
                <a:latin typeface="MV Boli" pitchFamily="2" charset="0"/>
              </a:rPr>
              <a:t>Factors </a:t>
            </a:r>
            <a:r>
              <a:rPr lang="en-US" sz="2800" dirty="0" smtClean="0">
                <a:latin typeface="MV Boli" pitchFamily="2" charset="0"/>
              </a:rPr>
              <a:t>founded on the current daycare could make it successful :</a:t>
            </a:r>
          </a:p>
          <a:p>
            <a:pPr algn="l" rtl="0">
              <a:buNone/>
            </a:pPr>
            <a:endParaRPr lang="en-US" sz="2800" dirty="0" smtClean="0">
              <a:latin typeface="MV Boli" pitchFamily="2" charset="0"/>
            </a:endParaRPr>
          </a:p>
          <a:p>
            <a:pPr algn="l" rtl="0">
              <a:buNone/>
            </a:pPr>
            <a:endParaRPr lang="en-US" sz="2800" dirty="0" smtClean="0">
              <a:latin typeface="MV Boli" pitchFamily="2" charset="0"/>
            </a:endParaRPr>
          </a:p>
          <a:p>
            <a:pPr algn="l" rtl="0">
              <a:buNone/>
            </a:pPr>
            <a:endParaRPr lang="en-US" sz="2800" dirty="0" smtClean="0">
              <a:latin typeface="MV Boli" pitchFamily="2" charset="0"/>
            </a:endParaRPr>
          </a:p>
          <a:p>
            <a:pPr algn="l" rtl="0">
              <a:buNone/>
            </a:pPr>
            <a:r>
              <a:rPr lang="en-US" sz="2800" dirty="0" smtClean="0">
                <a:latin typeface="MV Boli" pitchFamily="2" charset="0"/>
              </a:rPr>
              <a:t>These factors was effective at the first, but now its not enough to keep the daycare away from failing </a:t>
            </a:r>
            <a:endParaRPr lang="ar-SA" sz="2800" dirty="0">
              <a:latin typeface="MV Boli" pitchFamily="2" charset="0"/>
            </a:endParaRPr>
          </a:p>
        </p:txBody>
      </p:sp>
      <p:sp>
        <p:nvSpPr>
          <p:cNvPr id="8" name="Rectangle 7"/>
          <p:cNvSpPr/>
          <p:nvPr/>
        </p:nvSpPr>
        <p:spPr>
          <a:xfrm>
            <a:off x="642910" y="2644322"/>
            <a:ext cx="1714512" cy="9286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Closeness from the university</a:t>
            </a:r>
            <a:endParaRPr lang="en-US" dirty="0"/>
          </a:p>
        </p:txBody>
      </p:sp>
      <p:sp>
        <p:nvSpPr>
          <p:cNvPr id="10" name="Right Arrow 9"/>
          <p:cNvSpPr/>
          <p:nvPr/>
        </p:nvSpPr>
        <p:spPr>
          <a:xfrm>
            <a:off x="2500298" y="287236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3657600" y="2611243"/>
            <a:ext cx="1700218" cy="8897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Cheep rent </a:t>
            </a:r>
            <a:endParaRPr lang="en-US" dirty="0"/>
          </a:p>
        </p:txBody>
      </p:sp>
      <p:sp>
        <p:nvSpPr>
          <p:cNvPr id="12" name="Right Arrow 11"/>
          <p:cNvSpPr/>
          <p:nvPr/>
        </p:nvSpPr>
        <p:spPr>
          <a:xfrm>
            <a:off x="5572132" y="2831390"/>
            <a:ext cx="1071570" cy="5976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6858016" y="2572884"/>
            <a:ext cx="1785950" cy="10001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babysitters with long  term experience</a:t>
            </a:r>
            <a:endParaRPr lang="en-US" dirty="0"/>
          </a:p>
        </p:txBody>
      </p:sp>
      <p:sp>
        <p:nvSpPr>
          <p:cNvPr id="9" name="عنوان 1"/>
          <p:cNvSpPr>
            <a:spLocks noGrp="1"/>
          </p:cNvSpPr>
          <p:nvPr>
            <p:ph type="title"/>
          </p:nvPr>
        </p:nvSpPr>
        <p:spPr>
          <a:xfrm>
            <a:off x="457200" y="274638"/>
            <a:ext cx="8229600" cy="1143000"/>
          </a:xfrm>
        </p:spPr>
        <p:txBody>
          <a:bodyPr>
            <a:normAutofit/>
          </a:bodyPr>
          <a:lstStyle/>
          <a:p>
            <a:pPr algn="l"/>
            <a:r>
              <a:rPr lang="en-US" sz="2400" b="1" dirty="0" smtClean="0">
                <a:latin typeface="MV Boli" pitchFamily="2" charset="0"/>
                <a:cs typeface="MV Boli" pitchFamily="2" charset="0"/>
              </a:rPr>
              <a:t>Old Campus Day care</a:t>
            </a:r>
            <a:endParaRPr lang="en-US" sz="2400" b="1" dirty="0">
              <a:latin typeface="MV Boli" pitchFamily="2" charset="0"/>
              <a:cs typeface="MV Boli" pitchFamily="2"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1107</TotalTime>
  <Words>3908</Words>
  <Application>Microsoft Office PowerPoint</Application>
  <PresentationFormat>عرض على الشاشة (3:4)‏</PresentationFormat>
  <Paragraphs>891</Paragraphs>
  <Slides>63</Slides>
  <Notes>29</Notes>
  <HiddenSlides>0</HiddenSlides>
  <MMClips>0</MMClips>
  <ScaleCrop>false</ScaleCrop>
  <HeadingPairs>
    <vt:vector size="4" baseType="variant">
      <vt:variant>
        <vt:lpstr>سمة</vt:lpstr>
      </vt:variant>
      <vt:variant>
        <vt:i4>1</vt:i4>
      </vt:variant>
      <vt:variant>
        <vt:lpstr>عناوين الشرائح</vt:lpstr>
      </vt:variant>
      <vt:variant>
        <vt:i4>63</vt:i4>
      </vt:variant>
    </vt:vector>
  </HeadingPairs>
  <TitlesOfParts>
    <vt:vector size="64" baseType="lpstr">
      <vt:lpstr>Office Theme</vt:lpstr>
      <vt:lpstr>الشريحة 1</vt:lpstr>
      <vt:lpstr>الشريحة 2</vt:lpstr>
      <vt:lpstr>Introduction</vt:lpstr>
      <vt:lpstr>Objectives</vt:lpstr>
      <vt:lpstr>Market research</vt:lpstr>
      <vt:lpstr>Questionnaires</vt:lpstr>
      <vt:lpstr>الشريحة 7</vt:lpstr>
      <vt:lpstr>Questionnaire recommendations</vt:lpstr>
      <vt:lpstr>Old Campus Day care</vt:lpstr>
      <vt:lpstr>الشريحة 10</vt:lpstr>
      <vt:lpstr>الشريحة 11</vt:lpstr>
      <vt:lpstr>Educational process: </vt:lpstr>
      <vt:lpstr>Design of the building: </vt:lpstr>
      <vt:lpstr>problems on the building</vt:lpstr>
      <vt:lpstr>Cost analysis: </vt:lpstr>
      <vt:lpstr>الشريحة 16</vt:lpstr>
      <vt:lpstr>الشريحة 17</vt:lpstr>
      <vt:lpstr>The possibility of development:</vt:lpstr>
      <vt:lpstr>Facility planning</vt:lpstr>
      <vt:lpstr>الشريحة 20</vt:lpstr>
      <vt:lpstr>Layout:</vt:lpstr>
      <vt:lpstr>الشريحة 22</vt:lpstr>
      <vt:lpstr>الشريحة 23</vt:lpstr>
      <vt:lpstr>الشريحة 24</vt:lpstr>
      <vt:lpstr>الشريحة 25</vt:lpstr>
      <vt:lpstr>الشريحة 26</vt:lpstr>
      <vt:lpstr>الشريحة 27</vt:lpstr>
      <vt:lpstr>الشريحة 28</vt:lpstr>
      <vt:lpstr>Furniture</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Feasibility Study</vt:lpstr>
      <vt:lpstr>Actual market</vt:lpstr>
      <vt:lpstr>Forecasted market</vt:lpstr>
      <vt:lpstr>الشريحة 46</vt:lpstr>
      <vt:lpstr>Requirements</vt:lpstr>
      <vt:lpstr>الشريحة 48</vt:lpstr>
      <vt:lpstr>Costs-Start up cost</vt:lpstr>
      <vt:lpstr>Costs-Other start up Costs</vt:lpstr>
      <vt:lpstr>Costs- Running Costs-Regular</vt:lpstr>
      <vt:lpstr>Costs-Running Costs-Wages</vt:lpstr>
      <vt:lpstr>Costs-Running Costs-Insurances</vt:lpstr>
      <vt:lpstr>Revenues</vt:lpstr>
      <vt:lpstr>Analysis</vt:lpstr>
      <vt:lpstr>  Strategic Planning for early childhood </vt:lpstr>
      <vt:lpstr>Our purpose  </vt:lpstr>
      <vt:lpstr>Our outcomes</vt:lpstr>
      <vt:lpstr>الشريحة 59</vt:lpstr>
      <vt:lpstr>الشريحة 60</vt:lpstr>
      <vt:lpstr>Monthly plan</vt:lpstr>
      <vt:lpstr>Weekly and daily plan</vt:lpstr>
      <vt:lpstr>الشريحة 63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Run Technology</dc:creator>
  <cp:lastModifiedBy>dm1</cp:lastModifiedBy>
  <cp:revision>61</cp:revision>
  <dcterms:created xsi:type="dcterms:W3CDTF">2013-05-19T21:42:13Z</dcterms:created>
  <dcterms:modified xsi:type="dcterms:W3CDTF">2013-12-06T12:35:05Z</dcterms:modified>
</cp:coreProperties>
</file>